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s/slide17.xml" ContentType="application/vnd.openxmlformats-officedocument.presentationml.slide+xml"/>
  <Override PartName="/ppt/slides/slide16.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2.xml" ContentType="application/vnd.openxmlformats-officedocument.presentationml.notesSlide+xml"/>
  <Override PartName="/ppt/theme/theme3.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B65D8085-4593-497D-B1E2-CD81339D2F7D}">
  <a:tblStyle styleId="{B65D8085-4593-497D-B1E2-CD81339D2F7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57916" autoAdjust="0"/>
  </p:normalViewPr>
  <p:slideViewPr>
    <p:cSldViewPr snapToGrid="0">
      <p:cViewPr varScale="1">
        <p:scale>
          <a:sx n="61" d="100"/>
          <a:sy n="61" d="100"/>
        </p:scale>
        <p:origin x="1277" y="38"/>
      </p:cViewPr>
      <p:guideLst>
        <p:guide orient="horz" pos="1620"/>
        <p:guide pos="2880"/>
      </p:guideLst>
    </p:cSldViewPr>
  </p:slideViewPr>
  <p:notesTextViewPr>
    <p:cViewPr>
      <p:scale>
        <a:sx n="1" d="1"/>
        <a:sy n="1" d="1"/>
      </p:scale>
      <p:origin x="0" y="-239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font" Target="fonts/font6.fntdata"/><Relationship Id="rId3" Type="http://schemas.openxmlformats.org/officeDocument/2006/relationships/slide" Target="slides/slide1.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heme" Target="theme/theme1.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6.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425230631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includes two instructional practices, Words Rule Review and Interactive Writing. Students will be familiar with the Interactive Writing instructional practice from Grade 1 modules, however the Grade 2 version includes new and unfamiliar components.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engage in the same Words Rule instructional practice from this cycle with fewer words as a review. Students discover spelling patterns in words and apply their knowledge of syllable types to identify when each pattern is applied. This supports students’ ability to decode and encode words with long vowel spelling patterns.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Interactive Writing, students will first brainstorm a list of words with</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1-1-1 doubling rule or magic “e” rule for vowel suffixes “ed” and contractions containing “would,” then create a silly sentence.</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Words may be from previous lessons or new. Student generated words will be checked with class to ensure correct spelling. Then, the teacher and class will work together to compose and write a silly sentence using some of the words. Students will be prompted to use words from the Interactive Word Wall to complete the sentence. The goal is for students to develop automaticity with the correct spelling and pronunciation of each word.</a:t>
            </a:r>
            <a:endParaRPr sz="1200" dirty="0">
              <a:latin typeface="Calibri"/>
              <a:ea typeface="Calibri"/>
              <a:cs typeface="Calibri"/>
              <a:sym typeface="Calibri"/>
            </a:endParaRPr>
          </a:p>
        </p:txBody>
      </p:sp>
    </p:spTree>
    <p:extLst>
      <p:ext uri="{BB962C8B-B14F-4D97-AF65-F5344CB8AC3E}">
        <p14:creationId xmlns:p14="http://schemas.microsoft.com/office/powerpoint/2010/main" val="94240475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a2ea51330_1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6" name="Google Shape;266;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9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“write words” to create a silly sentence.</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chemeClr val="lt1"/>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7009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g46db0e0197_0_2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2" name="Google Shape;272;g46db0e0197_0_21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Explain that they are going to be writing a sentence together using familiar words. They write the sentence with correct spelling, punctuation, and capitalization rules. To build students’ academic vocabulary, take a moment to define “collaborate” by explaining that the class will work together as a team to write a silly sentence.  </a:t>
            </a:r>
            <a:endParaRPr sz="1200" dirty="0">
              <a:latin typeface="Calibri" panose="020F0502020204030204" pitchFamily="34" charset="0"/>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25548824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7"/>
        <p:cNvGrpSpPr/>
        <p:nvPr/>
      </p:nvGrpSpPr>
      <p:grpSpPr>
        <a:xfrm>
          <a:off x="0" y="0"/>
          <a:ext cx="0" cy="0"/>
          <a:chOff x="0" y="0"/>
          <a:chExt cx="0" cy="0"/>
        </a:xfrm>
      </p:grpSpPr>
      <p:sp>
        <p:nvSpPr>
          <p:cNvPr id="278" name="Google Shape;278;g46db0e0197_0_30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9" name="Google Shape;279;g46db0e0197_0_30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Distribute student pairs whiteboard, whiteboard markers and erasers.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T-chart with the headings Doubling and Magic “e” drawn on board or posted on board. There is a chart on the following slide for teacher reference/use.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how student generated words will be posted on T-chart (index cards, write words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Predetermine/preassign partners.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rgbClr val="231F20"/>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“Today we will use the words we know to make a silly sentence. We will use the words that follow the 1-1-1 doubling rule or follow the magic ‘e’ rule. Let’s think of words we can use!”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“Who can think of a word that follows the 1-1-1 doubling rule with ‘-ed’?”</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student responses will vary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generated by a student volunteer in the appropriate column on a four column T-chart.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“Great job! Now it’s time to use your whiteboards to record the words with me.”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draw the same T-chart on their whiteboards or paper.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“After we make our list, we will be writing a silly sentence together. The sentence has to have as many ‘-ed’ words that follow the 1-1-1 doubling rule or the magic ‘e’ rule as we can add. If we want our sentence to be really silly, we want to have lots of words to choose from. So, we are going to work together to think of as many words as we can. You can now think of as many of these words as you can and write them on your whiteboard.”</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work with partner to write words for 1-2 minutes.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Volunteers share out words from their list, specifying which column the word should go under in the T-chart. If a student identifies the incorrect column (incorrectly spelled the word), teacher guides student to correct the mistake.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make corrections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student generated words to T-chart posted or written on 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steps until several words (or an adequate number to generate sentence) are reviewed for correctness.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follow along by circling words on their whiteboards that were shared by others.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“Wow! Look at all the words we’ve come up with that match our patterns! Now we are almost ready to write a silly sentence! We need a contraction with the word ‘would’ too so let’s look at our Interactive Word Wall for some ideas.”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“A silly sentence makes us laugh because we use words that don’t usually go together or that give us a funny picture in our minds.”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Offer students an example of a silly sentence using words from the T-chart and high-frequency words from the Word Wall. (For example: “She’d have to put a red clown nose on every time she changed clothes.”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How many words are in the sentence?</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thirteen</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“Yes! We will write a thirteen-word sentence together.”</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the sentence, tapping out each word on the chart paper or whiteboard.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the pen with students to take turns interactively writing the sentence, stopping to review punctuation rules as needed and/or as an opportunity is presented.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“Let’s read our silly sentence we came up with from the words we know.”</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sentence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correctly identifying words with 1-1-1 doubling rule or follow the magic ‘e’ rule.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using words from the Interactive Word Wall to create the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writing a sentence with shared writing, guided by teacher.</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Guide students to make corrections in spellings and print concepts (capitalization, punctuation, spacing, etc.)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is a consideration, shorten the lesson by calling on students to brainstorm words as a class under teacher guidance instead of having them write words down on whiteboards.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 needs, allow students to air-write instead of using whiteboards and markers or before writing sentence with marker/pencil.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a sentence frame if students need the support to generate the silly sentence.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keeping silly sentences posted and creating a story or poem as more are created.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44979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46db0e0197_0_39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46db0e0197_0_39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12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Use T-chart to show categories of words to brainstorm. Chart for teacher reference. There is an option to create chart on whiteboard or chart paper as well. </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2414876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d41ec11de_0_1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2" name="Google Shape;292;g3d41ec11de_0_118: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5-10</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Successful learners keep track of and reflect on their own learning. Point out that they are doing this each time they consider how what they did today helps them become more proficient readers.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respond to the reflection question and share with a partner. </a:t>
            </a:r>
            <a:endParaRPr sz="1200" dirty="0">
              <a:solidFill>
                <a:schemeClr val="dk1"/>
              </a:solidFill>
              <a:latin typeface="Calibri"/>
              <a:ea typeface="Calibri"/>
              <a:cs typeface="Calibri"/>
              <a:sym typeface="Calibri"/>
            </a:endParaRPr>
          </a:p>
          <a:p>
            <a:pPr marL="0" marR="0" lvl="3"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Responses will vary. Example: “My goal is to identify the syllable type in words that are challenging for me. That will help me figure out what the vowel sound is. I am going to work toward that goal in small group time.”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Examples:</a:t>
            </a:r>
            <a:endParaRPr sz="1200" dirty="0">
              <a:solidFill>
                <a:schemeClr val="dk1"/>
              </a:solidFill>
              <a:latin typeface="Calibri"/>
              <a:ea typeface="Calibri"/>
              <a:cs typeface="Calibri"/>
              <a:sym typeface="Calibri"/>
            </a:endParaRPr>
          </a:p>
          <a:p>
            <a:pPr marL="457200" marR="0" lvl="0" indent="457200" algn="l" rtl="0">
              <a:lnSpc>
                <a:spcPct val="100000"/>
              </a:lnSpc>
              <a:spcBef>
                <a:spcPts val="0"/>
              </a:spcBef>
              <a:spcAft>
                <a:spcPts val="0"/>
              </a:spcAft>
              <a:buNone/>
            </a:pPr>
            <a:r>
              <a:rPr lang="en" sz="1200" dirty="0">
                <a:solidFill>
                  <a:schemeClr val="dk1"/>
                </a:solidFill>
                <a:latin typeface="Calibri"/>
                <a:ea typeface="Calibri"/>
                <a:cs typeface="Calibri"/>
                <a:sym typeface="Calibri"/>
              </a:rPr>
              <a:t>— “When I spelled _____, I _____.”</a:t>
            </a:r>
            <a:endParaRPr sz="1200"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 “When I thought of the silly sentence _____, I _____.”</a:t>
            </a:r>
            <a:endParaRPr sz="1200" dirty="0">
              <a:solidFill>
                <a:schemeClr val="dk1"/>
              </a:solidFill>
              <a:latin typeface="Calibri"/>
              <a:ea typeface="Calibri"/>
              <a:cs typeface="Calibri"/>
              <a:sym typeface="Calibri"/>
            </a:endParaRPr>
          </a:p>
        </p:txBody>
      </p:sp>
      <p:sp>
        <p:nvSpPr>
          <p:cNvPr id="293" name="Google Shape;293;g3d41ec11de_0_118: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294" name="Google Shape;294;g3d41ec11de_0_118: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5418007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9"/>
        <p:cNvGrpSpPr/>
        <p:nvPr/>
      </p:nvGrpSpPr>
      <p:grpSpPr>
        <a:xfrm>
          <a:off x="0" y="0"/>
          <a:ext cx="0" cy="0"/>
          <a:chOff x="0" y="0"/>
          <a:chExt cx="0" cy="0"/>
        </a:xfrm>
      </p:grpSpPr>
      <p:sp>
        <p:nvSpPr>
          <p:cNvPr id="300" name="Google Shape;300;g3e8258026d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1" name="Google Shape;301;g3e8258026d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Sing </a:t>
            </a:r>
            <a:r>
              <a:rPr lang="en" sz="1200" dirty="0">
                <a:solidFill>
                  <a:schemeClr val="dk1"/>
                </a:solidFill>
                <a:latin typeface="Calibri"/>
                <a:ea typeface="Calibri"/>
                <a:cs typeface="Calibri"/>
                <a:sym typeface="Calibri"/>
              </a:rPr>
              <a:t>to the tune of “The Farmer and the Dell.”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This song serves as both a transition and a student-friendly way of naming the specific skill they are about to work with. They are about to create another silly sentence.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0"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6257003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46db0e0197_0_48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46db0e0197_0_48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going to create another silly sentence.</a:t>
            </a:r>
            <a:r>
              <a:rPr lang="en" sz="1200" dirty="0">
                <a:solidFill>
                  <a:schemeClr val="dk1"/>
                </a:solidFill>
                <a:highlight>
                  <a:schemeClr val="lt1"/>
                </a:highlight>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dirty="0"/>
          </a:p>
        </p:txBody>
      </p:sp>
    </p:spTree>
    <p:extLst>
      <p:ext uri="{BB962C8B-B14F-4D97-AF65-F5344CB8AC3E}">
        <p14:creationId xmlns:p14="http://schemas.microsoft.com/office/powerpoint/2010/main" val="101649658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2"/>
        <p:cNvGrpSpPr/>
        <p:nvPr/>
      </p:nvGrpSpPr>
      <p:grpSpPr>
        <a:xfrm>
          <a:off x="0" y="0"/>
          <a:ext cx="0" cy="0"/>
          <a:chOff x="0" y="0"/>
          <a:chExt cx="0" cy="0"/>
        </a:xfrm>
      </p:grpSpPr>
      <p:sp>
        <p:nvSpPr>
          <p:cNvPr id="313" name="Google Shape;313;g46db0e0197_0_58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4" name="Google Shape;314;g46db0e0197_0_58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below, and can also be found after each lesson in </a:t>
            </a:r>
            <a:r>
              <a:rPr lang="en" sz="1200" b="1" dirty="0">
                <a:solidFill>
                  <a:schemeClr val="dk1"/>
                </a:solidFill>
                <a:latin typeface="Calibri"/>
                <a:ea typeface="Calibri"/>
                <a:cs typeface="Calibri"/>
                <a:sym typeface="Calibri"/>
              </a:rPr>
              <a:t>Module 1 Teacher Guide. </a:t>
            </a:r>
            <a:r>
              <a:rPr lang="en" sz="1200" dirty="0">
                <a:solidFill>
                  <a:schemeClr val="dk1"/>
                </a:solidFill>
                <a:latin typeface="Calibri"/>
                <a:ea typeface="Calibri"/>
                <a:cs typeface="Calibri"/>
                <a:sym typeface="Calibri"/>
              </a:rPr>
              <a:t>To differentiate further, change the difficulty of words based on the ability of the student.</a:t>
            </a:r>
            <a:r>
              <a:rPr lang="en" sz="1200" dirty="0">
                <a:solidFill>
                  <a:schemeClr val="dk1"/>
                </a:solidFill>
                <a:highlight>
                  <a:srgbClr val="FFFF00"/>
                </a:highlight>
                <a:latin typeface="Calibri"/>
                <a:ea typeface="Calibri"/>
                <a:cs typeface="Calibri"/>
                <a:sym typeface="Calibri"/>
              </a:rPr>
              <a:t>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Three activities are suggested.  Activity choice and assignments are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Monitor partners as they work until students become familiar with working independent</a:t>
            </a:r>
            <a:r>
              <a:rPr lang="en-US" sz="1200" dirty="0" err="1">
                <a:solidFill>
                  <a:schemeClr val="dk1"/>
                </a:solidFill>
                <a:latin typeface="Calibri"/>
                <a:ea typeface="Calibri"/>
                <a:cs typeface="Calibri"/>
                <a:sym typeface="Calibri"/>
              </a:rPr>
              <a:t>ly</a:t>
            </a:r>
            <a:r>
              <a:rPr lang="en" sz="1200" dirty="0">
                <a:solidFill>
                  <a:schemeClr val="dk1"/>
                </a:solidFill>
                <a:latin typeface="Calibri"/>
                <a:ea typeface="Calibri"/>
                <a:cs typeface="Calibri"/>
                <a:sym typeface="Calibri"/>
              </a:rPr>
              <a:t> from teacher guidance. One suggested group today is a teacher-directed group.</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student pairs assigned to the activity. For example, the slide may be printed and copied and the activity choice cut apart. Student pairs would be given assigned activity directions.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Paper and pencils for Writing Pairs and Independent Writers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Shared paper and pencil for Teacher Silly Sentence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and readiness for working with a partner, independent of teacher guidance.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working in pairs or independently that the expectation is that they take responsibility for their own work as </a:t>
            </a:r>
            <a:r>
              <a:rPr lang="en-US" sz="1200" dirty="0">
                <a:solidFill>
                  <a:schemeClr val="dk1"/>
                </a:solidFill>
                <a:latin typeface="Calibri"/>
                <a:ea typeface="Calibri"/>
                <a:cs typeface="Calibri"/>
                <a:sym typeface="Calibri"/>
              </a:rPr>
              <a:t>much as </a:t>
            </a:r>
            <a:r>
              <a:rPr lang="en" sz="1200" dirty="0">
                <a:solidFill>
                  <a:schemeClr val="dk1"/>
                </a:solidFill>
                <a:latin typeface="Calibri"/>
                <a:ea typeface="Calibri"/>
                <a:cs typeface="Calibri"/>
                <a:sym typeface="Calibri"/>
              </a:rPr>
              <a:t>possible and to ask another student for help as needed.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Monitor students working as needed until activities and independent work expectations become familiar.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checking sentences for spelling, punctuation, and capitalization, making corrections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a:t>
            </a:r>
            <a:r>
              <a:rPr lang="en" sz="1200">
                <a:solidFill>
                  <a:schemeClr val="dk1"/>
                </a:solidFill>
                <a:latin typeface="Calibri"/>
                <a:ea typeface="Calibri"/>
                <a:cs typeface="Calibri"/>
                <a:sym typeface="Calibri"/>
              </a:rPr>
              <a:t>work.</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70967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1"/>
        <p:cNvGrpSpPr/>
        <p:nvPr/>
      </p:nvGrpSpPr>
      <p:grpSpPr>
        <a:xfrm>
          <a:off x="0" y="0"/>
          <a:ext cx="0" cy="0"/>
          <a:chOff x="0" y="0"/>
          <a:chExt cx="0" cy="0"/>
        </a:xfrm>
      </p:grpSpPr>
      <p:sp>
        <p:nvSpPr>
          <p:cNvPr id="182" name="Google Shape;18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3" name="Google Shape;18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Silly sentence examples (or generate with students), such as “She’d have to put a red clown nose on every time she changed clothes.”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Words Rule Word Cards - teacher set prepared on index cards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list posted on board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projected on slide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Doubling Rule Word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Magic “e” Word Cards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set of Words Rule Cards or list - copied and cut out, a set per pair; </a:t>
            </a:r>
            <a:r>
              <a:rPr lang="en" sz="1200" b="1" i="1" dirty="0">
                <a:solidFill>
                  <a:schemeClr val="dk1"/>
                </a:solidFill>
                <a:latin typeface="Calibri"/>
                <a:ea typeface="Calibri"/>
                <a:cs typeface="Calibri"/>
                <a:sym typeface="Calibri"/>
              </a:rPr>
              <a:t>or</a:t>
            </a:r>
            <a:r>
              <a:rPr lang="en" sz="1200" dirty="0">
                <a:solidFill>
                  <a:schemeClr val="dk1"/>
                </a:solidFill>
                <a:latin typeface="Calibri"/>
                <a:ea typeface="Calibri"/>
                <a:cs typeface="Calibri"/>
                <a:sym typeface="Calibri"/>
              </a:rPr>
              <a:t> Words Rule Words listed/posted on board </a:t>
            </a:r>
            <a:r>
              <a:rPr lang="en" sz="1200" b="1" i="1" dirty="0">
                <a:solidFill>
                  <a:schemeClr val="dk1"/>
                </a:solidFill>
                <a:latin typeface="Calibri"/>
                <a:ea typeface="Calibri"/>
                <a:cs typeface="Calibri"/>
                <a:sym typeface="Calibri"/>
              </a:rPr>
              <a:t>or </a:t>
            </a:r>
            <a:r>
              <a:rPr lang="en" sz="1200" dirty="0">
                <a:solidFill>
                  <a:schemeClr val="dk1"/>
                </a:solidFill>
                <a:latin typeface="Calibri"/>
                <a:ea typeface="Calibri"/>
                <a:cs typeface="Calibri"/>
                <a:sym typeface="Calibri"/>
              </a:rPr>
              <a:t>projected on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whiteboard markers and erasers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rgbClr val="231F20"/>
              </a:buClr>
              <a:buSzPts val="1200"/>
              <a:buFont typeface="Calibri"/>
              <a:buChar char="●"/>
            </a:pPr>
            <a:r>
              <a:rPr lang="en" sz="1200" dirty="0">
                <a:solidFill>
                  <a:schemeClr val="dk1"/>
                </a:solidFill>
                <a:latin typeface="Calibri"/>
                <a:ea typeface="Calibri"/>
                <a:cs typeface="Calibri"/>
                <a:sym typeface="Calibri"/>
              </a:rPr>
              <a:t>Predetermine student partners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159214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g3ce671ea3c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9" name="Google Shape;189;g3ce671ea3c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read and review in preparation: </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Handwriting Guidance Document </a:t>
            </a:r>
            <a:r>
              <a:rPr lang="en" sz="1200" dirty="0">
                <a:solidFill>
                  <a:schemeClr val="dk1"/>
                </a:solidFill>
                <a:latin typeface="Calibri"/>
                <a:ea typeface="Calibri"/>
                <a:cs typeface="Calibri"/>
                <a:sym typeface="Calibri"/>
              </a:rPr>
              <a:t>(found in the </a:t>
            </a:r>
            <a:r>
              <a:rPr lang="en" sz="1200" b="1" dirty="0">
                <a:solidFill>
                  <a:schemeClr val="dk1"/>
                </a:solidFill>
                <a:latin typeface="Calibri"/>
                <a:ea typeface="Calibri"/>
                <a:cs typeface="Calibri"/>
                <a:sym typeface="Calibri"/>
              </a:rPr>
              <a:t>K-2 Reading Foundations 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Syllable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Independent and Small Group Work guidance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a:t>
            </a:r>
            <a:r>
              <a:rPr lang="en-US" sz="1200" dirty="0">
                <a:solidFill>
                  <a:schemeClr val="dk1"/>
                </a:solidFill>
                <a:latin typeface="Calibri"/>
                <a:ea typeface="Calibri"/>
                <a:cs typeface="Calibri"/>
                <a:sym typeface="Calibri"/>
              </a:rPr>
              <a:t>ed</a:t>
            </a:r>
            <a:r>
              <a:rPr lang="en" sz="1200" dirty="0">
                <a:solidFill>
                  <a:schemeClr val="dk1"/>
                </a:solidFill>
                <a:latin typeface="Calibri"/>
                <a:ea typeface="Calibri"/>
                <a:cs typeface="Calibri"/>
                <a:sym typeface="Calibri"/>
              </a:rPr>
              <a:t>, watch the video on the Interactive Writing Instructional Practice.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94093709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g45933d485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5" name="Google Shape;195;g45933d485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point in the year, students can begin to complete independent rotations to review the spelling pattern taught by completing different activities. Choices for these activities are described on the Independent Work Time slides at the end of this lesson, and can also be found after each lesson in </a:t>
            </a:r>
            <a:r>
              <a:rPr lang="en" sz="1200" b="1" dirty="0">
                <a:solidFill>
                  <a:schemeClr val="dk1"/>
                </a:solidFill>
                <a:latin typeface="Calibri"/>
                <a:ea typeface="Calibri"/>
                <a:cs typeface="Calibri"/>
                <a:sym typeface="Calibri"/>
              </a:rPr>
              <a:t>Module 2 Teacher Guide. </a:t>
            </a:r>
            <a:r>
              <a:rPr lang="en" sz="1200" dirty="0">
                <a:solidFill>
                  <a:schemeClr val="dk1"/>
                </a:solidFill>
                <a:latin typeface="Calibri"/>
                <a:ea typeface="Calibri"/>
                <a:cs typeface="Calibri"/>
                <a:sym typeface="Calibri"/>
              </a:rPr>
              <a:t>To differentiate further, consider changing the difficulty of words based on the ability of the student.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727539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1" name="Google Shape;201;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addresses the spelling patterns and high-frequency words that have been used throughout the cycle (to decode in isolation, read in a text, and spell words). Students now apply all of these skills to construct a shared sentence. The chosen sentence also reinforces words from the decodable text.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Consider using pictures to clarify any nouns or verbs in the sentence that may be new. Act out verbs for clarification. Letter sound connections are strengthened when students see they are tools that allow them to communicate an idea.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writing familiar words, remind them that these are familiar words and they should try to remember how they were spelled when they read them. This supports the goal of automaticity with letter sound connections.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Observe students to determine </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whether they can write the given sentence following basic concepts of print such as directionality and spacing.</a:t>
            </a:r>
            <a:endParaRPr sz="1200" dirty="0">
              <a:solidFill>
                <a:schemeClr val="dk1"/>
              </a:solidFill>
              <a:latin typeface="Calibri"/>
              <a:ea typeface="Calibri"/>
              <a:cs typeface="Calibri"/>
              <a:sym typeface="Calibri"/>
            </a:endParaRPr>
          </a:p>
          <a:p>
            <a:pPr marL="13716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they can identify and apply the 1-1-1 doubling rule and magic “e”rule using “-ed.”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interact, interactive, proficient, pattern, contraction, apostrophe</a:t>
            </a:r>
            <a:endParaRPr sz="1200" dirty="0">
              <a:latin typeface="Calibri"/>
              <a:ea typeface="Calibri"/>
              <a:cs typeface="Calibri"/>
              <a:sym typeface="Calibri"/>
            </a:endParaRPr>
          </a:p>
        </p:txBody>
      </p:sp>
    </p:spTree>
    <p:extLst>
      <p:ext uri="{BB962C8B-B14F-4D97-AF65-F5344CB8AC3E}">
        <p14:creationId xmlns:p14="http://schemas.microsoft.com/office/powerpoint/2010/main" val="22292781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1-2 minutes</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Sing transition song to the tune of “The Muffin Man.”</a:t>
            </a:r>
            <a:endParaRPr sz="1200" dirty="0">
              <a:solidFill>
                <a:schemeClr val="dk1"/>
              </a:solidFill>
              <a:highlight>
                <a:schemeClr val="lt1"/>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This song serves as both a transition and a student-friendly way of naming the specific skill they are about to work with. They are about to “take a closer look to group words.”</a:t>
            </a:r>
            <a:endParaRPr sz="1200" dirty="0">
              <a:latin typeface="Calibri" panose="020F0502020204030204" pitchFamily="34" charset="0"/>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highlight>
                <a:schemeClr val="lt1"/>
              </a:highlight>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168393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4"/>
        <p:cNvGrpSpPr/>
        <p:nvPr/>
      </p:nvGrpSpPr>
      <p:grpSpPr>
        <a:xfrm>
          <a:off x="0" y="0"/>
          <a:ext cx="0" cy="0"/>
          <a:chOff x="0" y="0"/>
          <a:chExt cx="0" cy="0"/>
        </a:xfrm>
      </p:grpSpPr>
      <p:sp>
        <p:nvSpPr>
          <p:cNvPr id="215" name="Google Shape;215;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6" name="Google Shape;216;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Briefly introduce the Learning Targets by reminding students of the lyrics they just sang or chanted in the transition. </a:t>
            </a:r>
            <a:r>
              <a:rPr lang="en" sz="1200" dirty="0">
                <a:solidFill>
                  <a:schemeClr val="dk1"/>
                </a:solidFill>
                <a:latin typeface="Calibri"/>
                <a:ea typeface="Calibri"/>
                <a:cs typeface="Calibri"/>
                <a:sym typeface="Calibri"/>
              </a:rPr>
              <a:t>Explain that they are going to be grouping words by spelling patterns. This can be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352934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g46db0e0197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3" name="Google Shape;223;g46db0e0197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students are not required by lesson to sort words as 1-1-1 double rule and magic “e” rule, this is included in the slide for teacher review if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Words Rule Word Cards or list of Words Rule Words on index cards, posted or written on board or projected on slide (if technology is available).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words aloud randomly and use each word in a sentence</a:t>
            </a:r>
            <a:r>
              <a:rPr lang="en" sz="1200" i="0" dirty="0">
                <a:solidFill>
                  <a:schemeClr val="dk1"/>
                </a:solidFill>
                <a:latin typeface="Calibri"/>
                <a:ea typeface="Calibri"/>
                <a:cs typeface="Calibri"/>
                <a:sym typeface="Calibri"/>
              </a:rPr>
              <a: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“stop/stopped, The car will stop when you press the brake. The car stopped at the red light.”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“fit/fitted, The shirt fit my younger sister. I had to have my dress fitted for the wedding.”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“quiz/quizzed, I have a math quiz tomorrow. My teacher quizzed me on multiplication facts.”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“hug/hugged, I hug my mom every morning when I leave for school. My grandma hugged me yesterday when she got home.”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“care/cared, I care about my grades in school. My mom cared for my dad when he was sick.”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“change/changed, I want to change my clothes before I go to gym. My friend changed her appointment to go shopping with me.” </a:t>
            </a:r>
          </a:p>
          <a:p>
            <a:pPr marL="914400" lvl="1" indent="-304800" algn="l" rtl="0">
              <a:spcBef>
                <a:spcPts val="0"/>
              </a:spcBef>
              <a:spcAft>
                <a:spcPts val="0"/>
              </a:spcAft>
              <a:buClr>
                <a:schemeClr val="dk1"/>
              </a:buClr>
              <a:buSzPts val="1200"/>
              <a:buFont typeface="Courier New" panose="02070309020205020404" pitchFamily="49" charset="0"/>
              <a:buChar char="o"/>
            </a:pPr>
            <a:r>
              <a:rPr lang="en" sz="1200" i="0" dirty="0">
                <a:solidFill>
                  <a:schemeClr val="dk1"/>
                </a:solidFill>
                <a:latin typeface="Calibri"/>
                <a:ea typeface="Calibri"/>
                <a:cs typeface="Calibri"/>
                <a:sym typeface="Calibri"/>
              </a:rPr>
              <a:t>“surprise/surprised, My sister and I threw our mom a surprise birthday party. I surprised my dad with a trip to Alaska.”</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1" dirty="0">
                <a:solidFill>
                  <a:schemeClr val="dk1"/>
                </a:solidFill>
                <a:latin typeface="Calibri"/>
                <a:ea typeface="Calibri"/>
                <a:cs typeface="Calibri"/>
                <a:sym typeface="Calibri"/>
              </a:rPr>
              <a:t>“Talk to an elbow partner about the rules we have learned about these words.</a:t>
            </a:r>
            <a:r>
              <a:rPr lang="en" sz="1200"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(When the word has one syllable, on consonant at the end, and short vowel, we need to double the ending consonant when adding a suffix that starts with a vowel. “-ed” is a suffix that starts with a vowel. </a:t>
            </a:r>
            <a:r>
              <a:rPr lang="en" sz="1200" b="0" i="0" dirty="0">
                <a:solidFill>
                  <a:schemeClr val="dk1"/>
                </a:solidFill>
                <a:latin typeface="Calibri"/>
                <a:ea typeface="Calibri"/>
                <a:cs typeface="Calibri"/>
                <a:sym typeface="Calibri"/>
              </a:rPr>
              <a:t>When words end in a magic ‘e,’ we need to drop the magic ‘e’ to add the ‘-ed’ ending.</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“Right! We call that the 1-1-1 doubling rule and the magic ‘e’ rule.”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whiteboards, whiteboard markers, and erasers </a:t>
            </a:r>
            <a:r>
              <a:rPr lang="en" sz="1200" dirty="0">
                <a:solidFill>
                  <a:schemeClr val="dk1"/>
                </a:solidFill>
                <a:latin typeface="Calibri"/>
                <a:ea typeface="Calibri"/>
                <a:cs typeface="Calibri"/>
                <a:sym typeface="Calibri"/>
              </a:rPr>
              <a:t>to paired students.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support as students make connections between spelling patterns and syllable types with sentence frames.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Example: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 notice when ‘-ed’ is added to a CVCe word, I need to drop the ‘e.’ I can’t have two ‘e’s’ in a row.”</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24782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46db0e0197_0_10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 name="Google Shape;244;g46db0e0197_0_10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4-6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as needed, that every syllable has one vowel sound as opposed to one vowel letter. Echo this point throughout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in a manner that requires more time than allowed, stop student work and share grouping of any remaining words from cards/list. Read both lists chorally.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There is a note in Teacher Actions to shorten task if needed for time.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has animation if technology is available.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“Now you will partner up and practice more words to decide which ones follow the 1-1-1 doubling rule and which ones follow the magic ‘e’ rule. When your partner reads the word, you will think about the 1-1-1 doubling rule and magic ‘e’ rule to spell it correctly. After you write the word, read it to your partner and check it with the Word Card. Then you will switch roles in taking turns reading the words and writing the words.”</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Students divide words equally with partner and take turns reading 1-1-1 doubling rule or magic “e” rule words: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A reads word.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identifies each word and writes the word on his or her whiteboard.</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 B reads all words written.</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Students switch roles.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check their work (click on slide or show lists on board).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grouping and read remaining words if students did not have time to complete lists.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lists chorally with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in reading and grouping the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need teacher guidance and/or students are working at a pace that will exceed time allowed, share grouping of any remaining words on the T-chart. It’s beneficial for students to engage with these words to complement the following instructional practice, Interactive Writing.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need, offer a student-friendly definition and a sentence for unfamiliar words, so students can hear the word in context.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17530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3" name="Google Shape;173;p2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174" name="Google Shape;174;p26"/>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6" Type="http://schemas.openxmlformats.org/officeDocument/2006/relationships/image" Target="../media/image3.png"/><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2.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2.xml"/><Relationship Id="rId1" Type="http://schemas.openxmlformats.org/officeDocument/2006/relationships/slideLayout" Target="../slideLayouts/slideLayout12.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hyperlink" Target="https://vimeo.com/168991756" TargetMode="External"/><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4.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2: Part 2: Cycle 10: Lesson 48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0" name="Google Shape;180;p27"/>
          <p:cNvSpPr txBox="1">
            <a:spLocks noGrp="1"/>
          </p:cNvSpPr>
          <p:nvPr>
            <p:ph type="body" idx="1"/>
          </p:nvPr>
        </p:nvSpPr>
        <p:spPr>
          <a:xfrm>
            <a:off x="311700" y="1059275"/>
            <a:ext cx="8520600" cy="3941700"/>
          </a:xfrm>
          <a:prstGeom prst="rect">
            <a:avLst/>
          </a:prstGeom>
        </p:spPr>
        <p:txBody>
          <a:bodyPr spcFirstLastPara="1" wrap="square" lIns="68575" tIns="34275" rIns="68575" bIns="34275" anchor="t" anchorCtr="0">
            <a:noAutofit/>
          </a:bodyPr>
          <a:lstStyle/>
          <a:p>
            <a:pPr marL="0" lvl="0" indent="0" algn="l" rtl="0">
              <a:lnSpc>
                <a:spcPct val="90000"/>
              </a:lnSpc>
              <a:spcBef>
                <a:spcPts val="1000"/>
              </a:spcBef>
              <a:spcAft>
                <a:spcPts val="0"/>
              </a:spcAft>
              <a:buClr>
                <a:srgbClr val="000000"/>
              </a:buClr>
              <a:buSzPts val="1100"/>
              <a:buFont typeface="Arial"/>
              <a:buNone/>
            </a:pPr>
            <a:r>
              <a:rPr lang="en" sz="1700" dirty="0"/>
              <a:t>This lesson includes two instructional practices: Words Rule Review and Interactive Writing. The Words Rule Review is a shorter version of the instructional practice engaged in earlier this cycle, working with the 1-1-1 doubling rule from Cycle 9 and revisit</a:t>
            </a:r>
            <a:r>
              <a:rPr lang="en-US" sz="1700" dirty="0" err="1"/>
              <a:t>ing</a:t>
            </a:r>
            <a:r>
              <a:rPr lang="en" sz="1700" dirty="0"/>
              <a:t> the magic “e” rule introduced in Grade 1. Both of these rules involve the spelling of base words when adding a suffix beginning with a vowel (in this case “-ed”). During Interactive Writing, Students will work with teacher to brainstorm words that follow the 1-1-1 doubling rule and magic “e” rule, then create a silly sentence. </a:t>
            </a:r>
            <a:endParaRPr sz="1700" dirty="0"/>
          </a:p>
          <a:p>
            <a:pPr marL="0" lvl="0" indent="0" algn="l" rtl="0">
              <a:lnSpc>
                <a:spcPct val="90000"/>
              </a:lnSpc>
              <a:spcBef>
                <a:spcPts val="1000"/>
              </a:spcBef>
              <a:spcAft>
                <a:spcPts val="0"/>
              </a:spcAft>
              <a:buClr>
                <a:srgbClr val="000000"/>
              </a:buClr>
              <a:buSzPts val="1100"/>
              <a:buFont typeface="Arial"/>
              <a:buNone/>
            </a:pPr>
            <a:r>
              <a:rPr lang="en" sz="1800" b="1" dirty="0"/>
              <a:t>Be sure that students pay careful attention to:</a:t>
            </a:r>
            <a:r>
              <a:rPr lang="en" sz="1800" dirty="0"/>
              <a:t> </a:t>
            </a:r>
            <a:endParaRPr sz="1800" dirty="0"/>
          </a:p>
          <a:p>
            <a:pPr marL="457200" lvl="0" indent="-336550" algn="l" rtl="0">
              <a:lnSpc>
                <a:spcPct val="90000"/>
              </a:lnSpc>
              <a:spcBef>
                <a:spcPts val="1000"/>
              </a:spcBef>
              <a:spcAft>
                <a:spcPts val="0"/>
              </a:spcAft>
              <a:buSzPts val="1700"/>
              <a:buChar char="●"/>
            </a:pPr>
            <a:r>
              <a:rPr lang="en" sz="1700" dirty="0"/>
              <a:t>Using spelling patterns for the 1-1-1 doubling rule or magic “e” rule for vowel suffixes “ed” and contractions containing “would” when encoding and decoding words </a:t>
            </a:r>
            <a:endParaRPr sz="1700" dirty="0"/>
          </a:p>
          <a:p>
            <a:pPr marL="457200" lvl="0" indent="-336550" algn="l" rtl="0">
              <a:lnSpc>
                <a:spcPct val="90000"/>
              </a:lnSpc>
              <a:spcBef>
                <a:spcPts val="0"/>
              </a:spcBef>
              <a:spcAft>
                <a:spcPts val="0"/>
              </a:spcAft>
              <a:buSzPts val="1700"/>
              <a:buChar char="●"/>
            </a:pPr>
            <a:r>
              <a:rPr lang="en" sz="1700" dirty="0"/>
              <a:t>Words dictated in a sentence</a:t>
            </a:r>
            <a:br>
              <a:rPr lang="en" sz="1700" dirty="0"/>
            </a:br>
            <a:endParaRPr dirty="0"/>
          </a:p>
          <a:p>
            <a:pPr marL="0" lvl="0" indent="0" algn="l" rtl="0">
              <a:lnSpc>
                <a:spcPct val="90000"/>
              </a:lnSpc>
              <a:spcBef>
                <a:spcPts val="1000"/>
              </a:spcBef>
              <a:spcAft>
                <a:spcPts val="0"/>
              </a:spcAft>
              <a:buClr>
                <a:schemeClr val="dk1"/>
              </a:buClr>
              <a:buSzPts val="1100"/>
              <a:buFont typeface="Arial"/>
              <a:buNone/>
            </a:pPr>
            <a:endParaRPr i="1" dirty="0">
              <a:solidFill>
                <a:schemeClr val="dk1"/>
              </a:solidFill>
            </a:endParaRPr>
          </a:p>
          <a:p>
            <a:pPr marL="0" lvl="0" indent="0" algn="l" rtl="0">
              <a:lnSpc>
                <a:spcPct val="90000"/>
              </a:lnSpc>
              <a:spcBef>
                <a:spcPts val="800"/>
              </a:spcBef>
              <a:spcAft>
                <a:spcPts val="0"/>
              </a:spcAft>
              <a:buClr>
                <a:schemeClr val="dk1"/>
              </a:buClr>
              <a:buSzPts val="1100"/>
              <a:buFont typeface="Arial"/>
              <a:buNone/>
            </a:pPr>
            <a:r>
              <a:rPr lang="en" i="1" dirty="0">
                <a:solidFill>
                  <a:schemeClr val="dk1"/>
                </a:solidFill>
              </a:rPr>
              <a:t> </a:t>
            </a:r>
            <a:endParaRPr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3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69" name="Google Shape;269;p3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50000"/>
              </a:lnSpc>
              <a:spcBef>
                <a:spcPts val="1000"/>
              </a:spcBef>
              <a:spcAft>
                <a:spcPts val="0"/>
              </a:spcAft>
              <a:buNone/>
            </a:pPr>
            <a:r>
              <a:rPr lang="en" sz="2200" b="1" dirty="0">
                <a:solidFill>
                  <a:srgbClr val="FF0000"/>
                </a:solidFill>
              </a:rPr>
              <a:t>Teacher: </a:t>
            </a:r>
            <a:r>
              <a:rPr lang="en" sz="2200" dirty="0">
                <a:solidFill>
                  <a:srgbClr val="FF0000"/>
                </a:solidFill>
              </a:rPr>
              <a:t>“Do you know the words we’ll write, the words we’ll write, the words we’ll write? Do you know the words we’ll write on our boards today? </a:t>
            </a:r>
            <a:endParaRPr sz="2200" dirty="0">
              <a:solidFill>
                <a:srgbClr val="FF0000"/>
              </a:solidFill>
            </a:endParaRPr>
          </a:p>
          <a:p>
            <a:pPr marL="0" lvl="0" indent="0" algn="l" rtl="0">
              <a:lnSpc>
                <a:spcPct val="150000"/>
              </a:lnSpc>
              <a:spcBef>
                <a:spcPts val="1000"/>
              </a:spcBef>
              <a:spcAft>
                <a:spcPts val="0"/>
              </a:spcAft>
              <a:buNone/>
            </a:pPr>
            <a:r>
              <a:rPr lang="en" sz="2200" b="1" dirty="0">
                <a:solidFill>
                  <a:srgbClr val="FF0000"/>
                </a:solidFill>
              </a:rPr>
              <a:t>Students: </a:t>
            </a:r>
            <a:r>
              <a:rPr lang="en" sz="2200" dirty="0">
                <a:solidFill>
                  <a:srgbClr val="FF0000"/>
                </a:solidFill>
              </a:rPr>
              <a:t>“Yes, we know the words we’ll write, the words we’ll write, the words we’ll write. Yes, we know the words we’ll write on our boards today!”</a:t>
            </a:r>
            <a:endParaRPr sz="2200" dirty="0">
              <a:solidFill>
                <a:srgbClr val="FF0000"/>
              </a:solidFill>
            </a:endParaRPr>
          </a:p>
          <a:p>
            <a:pPr marL="0" lvl="0" indent="0" algn="l" rtl="0">
              <a:spcBef>
                <a:spcPts val="800"/>
              </a:spcBef>
              <a:spcAft>
                <a:spcPts val="0"/>
              </a:spcAft>
              <a:buNone/>
            </a:pPr>
            <a:endParaRPr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Work Time: Learning Targets</a:t>
            </a:r>
            <a:endParaRPr/>
          </a:p>
        </p:txBody>
      </p:sp>
      <p:sp>
        <p:nvSpPr>
          <p:cNvPr id="275" name="Google Shape;275;p37"/>
          <p:cNvSpPr txBox="1">
            <a:spLocks noGrp="1"/>
          </p:cNvSpPr>
          <p:nvPr>
            <p:ph type="body" idx="1"/>
          </p:nvPr>
        </p:nvSpPr>
        <p:spPr>
          <a:xfrm>
            <a:off x="210100" y="979950"/>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800"/>
              </a:spcBef>
              <a:spcAft>
                <a:spcPts val="0"/>
              </a:spcAft>
              <a:buSzPts val="2400"/>
              <a:buChar char="•"/>
            </a:pPr>
            <a:r>
              <a:rPr lang="en" sz="2400" dirty="0"/>
              <a:t>I can collaborate with my teacher to write a silly sentence using words that follow the 1-1-1 doubling rule or magic “e” rule for vowel suffixes “ed” and contractions containing “would.”</a:t>
            </a:r>
            <a:endParaRPr sz="2400" dirty="0"/>
          </a:p>
          <a:p>
            <a:pPr marL="457200" lvl="0" indent="-381000" algn="l" rtl="0">
              <a:lnSpc>
                <a:spcPct val="115000"/>
              </a:lnSpc>
              <a:spcBef>
                <a:spcPts val="0"/>
              </a:spcBef>
              <a:spcAft>
                <a:spcPts val="0"/>
              </a:spcAft>
              <a:buSzPts val="2400"/>
              <a:buChar char="•"/>
            </a:pPr>
            <a:r>
              <a:rPr lang="en" sz="2400" dirty="0"/>
              <a:t>I can use what I know about spelling patterns to correctly spell words.</a:t>
            </a:r>
            <a:endParaRPr sz="2400" dirty="0"/>
          </a:p>
          <a:p>
            <a:pPr marL="457200" lvl="0" indent="-381000" algn="l" rtl="0">
              <a:lnSpc>
                <a:spcPct val="115000"/>
              </a:lnSpc>
              <a:spcBef>
                <a:spcPts val="0"/>
              </a:spcBef>
              <a:spcAft>
                <a:spcPts val="0"/>
              </a:spcAft>
              <a:buSzPts val="2400"/>
              <a:buChar char="•"/>
            </a:pPr>
            <a:r>
              <a:rPr lang="en" sz="2400" dirty="0"/>
              <a:t>I can write a sentence with correct spacing, capitalization, and punctuation.</a:t>
            </a:r>
            <a:endParaRPr sz="2400" dirty="0"/>
          </a:p>
          <a:p>
            <a:pPr marL="0" lvl="0" indent="0" algn="l" rtl="0">
              <a:lnSpc>
                <a:spcPct val="115000"/>
              </a:lnSpc>
              <a:spcBef>
                <a:spcPts val="800"/>
              </a:spcBef>
              <a:spcAft>
                <a:spcPts val="500"/>
              </a:spcAft>
              <a:buNone/>
            </a:pPr>
            <a:endParaRPr sz="2000" dirty="0"/>
          </a:p>
        </p:txBody>
      </p:sp>
      <p:pic>
        <p:nvPicPr>
          <p:cNvPr id="276" name="Google Shape;276;p37"/>
          <p:cNvPicPr preferRelativeResize="0"/>
          <p:nvPr/>
        </p:nvPicPr>
        <p:blipFill>
          <a:blip r:embed="rId3">
            <a:alphaModFix/>
          </a:blip>
          <a:stretch>
            <a:fillRect/>
          </a:stretch>
        </p:blipFill>
        <p:spPr>
          <a:xfrm>
            <a:off x="8315049" y="4310742"/>
            <a:ext cx="744214" cy="58616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Interactive Writing</a:t>
            </a:r>
            <a:endParaRPr/>
          </a:p>
        </p:txBody>
      </p:sp>
      <p:sp>
        <p:nvSpPr>
          <p:cNvPr id="282" name="Google Shape;282;p38"/>
          <p:cNvSpPr txBox="1"/>
          <p:nvPr/>
        </p:nvSpPr>
        <p:spPr>
          <a:xfrm>
            <a:off x="633600" y="1291900"/>
            <a:ext cx="4485300" cy="312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a:p>
            <a:pPr marL="0" lvl="0" indent="0" algn="l" rtl="0">
              <a:spcBef>
                <a:spcPts val="0"/>
              </a:spcBef>
              <a:spcAft>
                <a:spcPts val="0"/>
              </a:spcAft>
              <a:buNone/>
            </a:pPr>
            <a:r>
              <a:rPr lang="en" sz="3600">
                <a:latin typeface="Century Gothic"/>
                <a:ea typeface="Century Gothic"/>
                <a:cs typeface="Century Gothic"/>
                <a:sym typeface="Century Gothic"/>
              </a:rPr>
              <a:t>Let’s write a silly sentence together! </a:t>
            </a:r>
            <a:endParaRPr sz="3600">
              <a:latin typeface="Century Gothic"/>
              <a:ea typeface="Century Gothic"/>
              <a:cs typeface="Century Gothic"/>
              <a:sym typeface="Century Gothic"/>
            </a:endParaRPr>
          </a:p>
        </p:txBody>
      </p:sp>
      <p:pic>
        <p:nvPicPr>
          <p:cNvPr id="283" name="Google Shape;283;p38"/>
          <p:cNvPicPr preferRelativeResize="0"/>
          <p:nvPr/>
        </p:nvPicPr>
        <p:blipFill>
          <a:blip r:embed="rId3">
            <a:alphaModFix/>
          </a:blip>
          <a:stretch>
            <a:fillRect/>
          </a:stretch>
        </p:blipFill>
        <p:spPr>
          <a:xfrm>
            <a:off x="5684051" y="1291900"/>
            <a:ext cx="2285425" cy="3124200"/>
          </a:xfrm>
          <a:prstGeom prst="rect">
            <a:avLst/>
          </a:prstGeom>
          <a:noFill/>
          <a:ln>
            <a:noFill/>
          </a:ln>
        </p:spPr>
      </p:pic>
      <p:pic>
        <p:nvPicPr>
          <p:cNvPr id="284" name="Google Shape;284;p38"/>
          <p:cNvPicPr preferRelativeResize="0"/>
          <p:nvPr/>
        </p:nvPicPr>
        <p:blipFill>
          <a:blip r:embed="rId4">
            <a:alphaModFix/>
          </a:blip>
          <a:stretch>
            <a:fillRect/>
          </a:stretch>
        </p:blipFill>
        <p:spPr>
          <a:xfrm rot="-1428834">
            <a:off x="4426992" y="321511"/>
            <a:ext cx="1880891" cy="1367404"/>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graphicFrame>
        <p:nvGraphicFramePr>
          <p:cNvPr id="289" name="Google Shape;289;p39"/>
          <p:cNvGraphicFramePr/>
          <p:nvPr/>
        </p:nvGraphicFramePr>
        <p:xfrm>
          <a:off x="846150" y="368975"/>
          <a:ext cx="8011200" cy="4114710"/>
        </p:xfrm>
        <a:graphic>
          <a:graphicData uri="http://schemas.openxmlformats.org/drawingml/2006/table">
            <a:tbl>
              <a:tblPr>
                <a:noFill/>
                <a:tableStyleId>{B65D8085-4593-497D-B1E2-CD81339D2F7D}</a:tableStyleId>
              </a:tblPr>
              <a:tblGrid>
                <a:gridCol w="438900">
                  <a:extLst>
                    <a:ext uri="{9D8B030D-6E8A-4147-A177-3AD203B41FA5}">
                      <a16:colId xmlns:a16="http://schemas.microsoft.com/office/drawing/2014/main" val="20000"/>
                    </a:ext>
                  </a:extLst>
                </a:gridCol>
                <a:gridCol w="3566700">
                  <a:extLst>
                    <a:ext uri="{9D8B030D-6E8A-4147-A177-3AD203B41FA5}">
                      <a16:colId xmlns:a16="http://schemas.microsoft.com/office/drawing/2014/main" val="20001"/>
                    </a:ext>
                  </a:extLst>
                </a:gridCol>
                <a:gridCol w="3566700">
                  <a:extLst>
                    <a:ext uri="{9D8B030D-6E8A-4147-A177-3AD203B41FA5}">
                      <a16:colId xmlns:a16="http://schemas.microsoft.com/office/drawing/2014/main" val="20002"/>
                    </a:ext>
                  </a:extLst>
                </a:gridCol>
                <a:gridCol w="438900">
                  <a:extLst>
                    <a:ext uri="{9D8B030D-6E8A-4147-A177-3AD203B41FA5}">
                      <a16:colId xmlns:a16="http://schemas.microsoft.com/office/drawing/2014/main" val="20003"/>
                    </a:ext>
                  </a:extLst>
                </a:gridCol>
              </a:tblGrid>
              <a:tr h="381000">
                <a:tc gridSpan="2">
                  <a:txBody>
                    <a:bodyPr/>
                    <a:lstStyle/>
                    <a:p>
                      <a:pPr marL="0" lvl="0" indent="0" algn="ctr" rtl="0">
                        <a:spcBef>
                          <a:spcPts val="0"/>
                        </a:spcBef>
                        <a:spcAft>
                          <a:spcPts val="0"/>
                        </a:spcAft>
                        <a:buClr>
                          <a:schemeClr val="dk1"/>
                        </a:buClr>
                        <a:buSzPts val="1100"/>
                        <a:buFont typeface="Arial"/>
                        <a:buNone/>
                      </a:pPr>
                      <a:r>
                        <a:rPr lang="en" sz="2400" b="1" u="sng">
                          <a:latin typeface="Century Gothic"/>
                          <a:ea typeface="Century Gothic"/>
                          <a:cs typeface="Century Gothic"/>
                          <a:sym typeface="Century Gothic"/>
                        </a:rPr>
                        <a:t>doubling</a:t>
                      </a:r>
                      <a:endParaRPr sz="2400" b="1" u="sng">
                        <a:latin typeface="Century Gothic"/>
                        <a:ea typeface="Century Gothic"/>
                        <a:cs typeface="Century Gothic"/>
                        <a:sym typeface="Century Gothic"/>
                      </a:endParaRPr>
                    </a:p>
                  </a:txBody>
                  <a:tcPr marL="91425" marR="91425" marT="91425" marB="91425"/>
                </a:tc>
                <a:tc hMerge="1">
                  <a:txBody>
                    <a:bodyPr/>
                    <a:lstStyle/>
                    <a:p>
                      <a:endParaRPr lang="en-US"/>
                    </a:p>
                  </a:txBody>
                  <a:tcPr/>
                </a:tc>
                <a:tc gridSpan="2">
                  <a:txBody>
                    <a:bodyPr/>
                    <a:lstStyle/>
                    <a:p>
                      <a:pPr marL="0" lvl="0" indent="0" algn="ctr" rtl="0">
                        <a:spcBef>
                          <a:spcPts val="0"/>
                        </a:spcBef>
                        <a:spcAft>
                          <a:spcPts val="0"/>
                        </a:spcAft>
                        <a:buClr>
                          <a:schemeClr val="dk1"/>
                        </a:buClr>
                        <a:buSzPts val="1100"/>
                        <a:buFont typeface="Arial"/>
                        <a:buNone/>
                      </a:pPr>
                      <a:r>
                        <a:rPr lang="en" sz="2400" b="1" dirty="0">
                          <a:solidFill>
                            <a:schemeClr val="dk1"/>
                          </a:solidFill>
                          <a:latin typeface="Century Gothic"/>
                          <a:ea typeface="Century Gothic"/>
                          <a:cs typeface="Century Gothic"/>
                          <a:sym typeface="Century Gothic"/>
                        </a:rPr>
                        <a:t> </a:t>
                      </a:r>
                      <a:r>
                        <a:rPr lang="en" sz="2400" b="1" u="sng" dirty="0">
                          <a:solidFill>
                            <a:schemeClr val="dk1"/>
                          </a:solidFill>
                          <a:latin typeface="Century Gothic"/>
                          <a:ea typeface="Century Gothic"/>
                          <a:cs typeface="Century Gothic"/>
                          <a:sym typeface="Century Gothic"/>
                        </a:rPr>
                        <a:t>Magic “e”</a:t>
                      </a:r>
                      <a:endParaRPr dirty="0"/>
                    </a:p>
                  </a:txBody>
                  <a:tcPr marL="91425" marR="91425" marT="91425" marB="91425"/>
                </a:tc>
                <a:tc hMerge="1">
                  <a:txBody>
                    <a:bodyPr/>
                    <a:lstStyle/>
                    <a:p>
                      <a:endParaRPr lang="en-US"/>
                    </a:p>
                  </a:txBody>
                  <a:tcPr/>
                </a:tc>
                <a:extLst>
                  <a:ext uri="{0D108BD9-81ED-4DB2-BD59-A6C34878D82A}">
                    <a16:rowId xmlns:a16="http://schemas.microsoft.com/office/drawing/2014/main" val="10000"/>
                  </a:ext>
                </a:extLst>
              </a:tr>
              <a:tr h="396200">
                <a:tc>
                  <a:txBody>
                    <a:bodyPr/>
                    <a:lstStyle/>
                    <a:p>
                      <a:pPr marL="0" lvl="0" indent="0" algn="ctr" rtl="0">
                        <a:spcBef>
                          <a:spcPts val="0"/>
                        </a:spcBef>
                        <a:spcAft>
                          <a:spcPts val="0"/>
                        </a:spcAft>
                        <a:buClr>
                          <a:schemeClr val="dk1"/>
                        </a:buClr>
                        <a:buSzPts val="1100"/>
                        <a:buFont typeface="Arial"/>
                        <a:buNone/>
                      </a:pPr>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dirty="0"/>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4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400" b="0" i="0" u="none" strike="noStrike" cap="none">
                <a:solidFill>
                  <a:schemeClr val="dk1"/>
                </a:solidFill>
                <a:latin typeface="Century Gothic"/>
                <a:ea typeface="Century Gothic"/>
                <a:cs typeface="Century Gothic"/>
                <a:sym typeface="Century Gothic"/>
              </a:rPr>
              <a:t>Reflection Time </a:t>
            </a:r>
            <a:endParaRPr/>
          </a:p>
        </p:txBody>
      </p:sp>
      <p:sp>
        <p:nvSpPr>
          <p:cNvPr id="297" name="Google Shape;297;p40"/>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noAutofit/>
          </a:bodyPr>
          <a:lstStyle/>
          <a:p>
            <a:pPr marL="342900" lvl="0" indent="-355600" algn="l" rtl="0">
              <a:spcBef>
                <a:spcPts val="0"/>
              </a:spcBef>
              <a:spcAft>
                <a:spcPts val="0"/>
              </a:spcAft>
              <a:buSzPts val="3000"/>
              <a:buFont typeface="Century Gothic"/>
              <a:buChar char="•"/>
            </a:pPr>
            <a:r>
              <a:rPr lang="en" sz="3000">
                <a:latin typeface="Century Gothic"/>
                <a:ea typeface="Century Gothic"/>
                <a:cs typeface="Century Gothic"/>
                <a:sym typeface="Century Gothic"/>
              </a:rPr>
              <a:t>What did you do today that is helping you become a more proficient reader?</a:t>
            </a:r>
            <a:endParaRPr sz="3000">
              <a:latin typeface="Century Gothic"/>
              <a:ea typeface="Century Gothic"/>
              <a:cs typeface="Century Gothic"/>
              <a:sym typeface="Century Gothic"/>
            </a:endParaRPr>
          </a:p>
        </p:txBody>
      </p:sp>
      <p:pic>
        <p:nvPicPr>
          <p:cNvPr id="298" name="Google Shape;298;p40"/>
          <p:cNvPicPr preferRelativeResize="0"/>
          <p:nvPr/>
        </p:nvPicPr>
        <p:blipFill>
          <a:blip r:embed="rId3">
            <a:alphaModFix/>
          </a:blip>
          <a:stretch>
            <a:fillRect/>
          </a:stretch>
        </p:blipFill>
        <p:spPr>
          <a:xfrm>
            <a:off x="708000" y="1543200"/>
            <a:ext cx="2792700" cy="279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304" name="Google Shape;304;p4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ctr" rtl="0">
              <a:spcBef>
                <a:spcPts val="800"/>
              </a:spcBef>
              <a:spcAft>
                <a:spcPts val="0"/>
              </a:spcAft>
              <a:buClr>
                <a:schemeClr val="dk1"/>
              </a:buClr>
              <a:buSzPts val="1100"/>
              <a:buFont typeface="Arial"/>
              <a:buNone/>
            </a:pPr>
            <a:r>
              <a:rPr lang="en" sz="3000" dirty="0">
                <a:solidFill>
                  <a:schemeClr val="dk1"/>
                </a:solidFill>
              </a:rPr>
              <a:t>It’s Time to Go to Work</a:t>
            </a:r>
            <a:endParaRPr sz="3000" dirty="0">
              <a:solidFill>
                <a:schemeClr val="dk1"/>
              </a:solidFill>
            </a:endParaRPr>
          </a:p>
          <a:p>
            <a:pPr marL="0" lvl="0" indent="0" algn="ctr" rtl="0">
              <a:spcBef>
                <a:spcPts val="800"/>
              </a:spcBef>
              <a:spcAft>
                <a:spcPts val="0"/>
              </a:spcAft>
              <a:buClr>
                <a:schemeClr val="dk1"/>
              </a:buClr>
              <a:buSzPts val="1100"/>
              <a:buFont typeface="Arial"/>
              <a:buNone/>
            </a:pPr>
            <a:endParaRPr dirty="0">
              <a:solidFill>
                <a:schemeClr val="dk1"/>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practice what we learned.</a:t>
            </a:r>
            <a:endParaRPr sz="3000" dirty="0">
              <a:solidFill>
                <a:srgbClr val="FF0000"/>
              </a:solidFill>
            </a:endParaRPr>
          </a:p>
          <a:p>
            <a:pPr marL="0" lvl="0" indent="0" algn="ctr" rtl="0">
              <a:lnSpc>
                <a:spcPct val="115000"/>
              </a:lnSpc>
              <a:spcBef>
                <a:spcPts val="800"/>
              </a:spcBef>
              <a:spcAft>
                <a:spcPts val="0"/>
              </a:spcAft>
              <a:buClr>
                <a:schemeClr val="dk1"/>
              </a:buClr>
              <a:buSzPts val="1100"/>
              <a:buFont typeface="Arial"/>
              <a:buNone/>
            </a:pPr>
            <a:r>
              <a:rPr lang="en" sz="3000" dirty="0">
                <a:solidFill>
                  <a:srgbClr val="FF0000"/>
                </a:solidFill>
              </a:rPr>
              <a:t>It’s time to go to work.”</a:t>
            </a:r>
            <a:endParaRPr sz="2600" i="1" dirty="0">
              <a:solidFill>
                <a:srgbClr val="FF0000"/>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Independent Work: Learning Targets</a:t>
            </a:r>
            <a:endParaRPr/>
          </a:p>
        </p:txBody>
      </p:sp>
      <p:sp>
        <p:nvSpPr>
          <p:cNvPr id="310" name="Google Shape;310;p42"/>
          <p:cNvSpPr txBox="1">
            <a:spLocks noGrp="1"/>
          </p:cNvSpPr>
          <p:nvPr>
            <p:ph type="body" idx="1"/>
          </p:nvPr>
        </p:nvSpPr>
        <p:spPr>
          <a:xfrm>
            <a:off x="311700" y="863550"/>
            <a:ext cx="8520600" cy="34164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800"/>
              </a:spcBef>
              <a:spcAft>
                <a:spcPts val="0"/>
              </a:spcAft>
              <a:buClr>
                <a:schemeClr val="dk1"/>
              </a:buClr>
              <a:buSzPts val="2600"/>
              <a:buChar char="•"/>
            </a:pPr>
            <a:r>
              <a:rPr lang="en" sz="2600" dirty="0">
                <a:solidFill>
                  <a:schemeClr val="dk1"/>
                </a:solidFill>
              </a:rPr>
              <a:t>I can</a:t>
            </a:r>
            <a:r>
              <a:rPr lang="en" sz="2600" dirty="0"/>
              <a:t> create and write a silly sentence using words that follow the 1-1-1 doubling rule or magic “e” rule for vowel suffixes “ed” and contractions containing “would.”</a:t>
            </a:r>
            <a:endParaRPr sz="2600" dirty="0"/>
          </a:p>
          <a:p>
            <a:pPr marL="457200" lvl="0" indent="-393700" algn="l" rtl="0">
              <a:lnSpc>
                <a:spcPct val="100000"/>
              </a:lnSpc>
              <a:spcBef>
                <a:spcPts val="1000"/>
              </a:spcBef>
              <a:spcAft>
                <a:spcPts val="0"/>
              </a:spcAft>
              <a:buClr>
                <a:schemeClr val="dk1"/>
              </a:buClr>
              <a:buSzPts val="2600"/>
              <a:buChar char="•"/>
            </a:pPr>
            <a:r>
              <a:rPr lang="en" sz="2600" dirty="0">
                <a:solidFill>
                  <a:schemeClr val="dk1"/>
                </a:solidFill>
              </a:rPr>
              <a:t>I can write sentences using correct spelling, punctuation and capitalization rules.</a:t>
            </a:r>
            <a:endParaRPr sz="2600" dirty="0"/>
          </a:p>
          <a:p>
            <a:pPr marL="0" lvl="0" indent="0" algn="l" rtl="0">
              <a:lnSpc>
                <a:spcPct val="115000"/>
              </a:lnSpc>
              <a:spcBef>
                <a:spcPts val="1000"/>
              </a:spcBef>
              <a:spcAft>
                <a:spcPts val="500"/>
              </a:spcAft>
              <a:buNone/>
            </a:pPr>
            <a:endParaRPr sz="2000" dirty="0"/>
          </a:p>
        </p:txBody>
      </p:sp>
      <p:pic>
        <p:nvPicPr>
          <p:cNvPr id="311" name="Google Shape;311;p42"/>
          <p:cNvPicPr preferRelativeResize="0"/>
          <p:nvPr/>
        </p:nvPicPr>
        <p:blipFill>
          <a:blip r:embed="rId3">
            <a:alphaModFix/>
          </a:blip>
          <a:stretch>
            <a:fillRect/>
          </a:stretch>
        </p:blipFill>
        <p:spPr>
          <a:xfrm>
            <a:off x="8280041" y="4279950"/>
            <a:ext cx="809529" cy="62970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15"/>
        <p:cNvGrpSpPr/>
        <p:nvPr/>
      </p:nvGrpSpPr>
      <p:grpSpPr>
        <a:xfrm>
          <a:off x="0" y="0"/>
          <a:ext cx="0" cy="0"/>
          <a:chOff x="0" y="0"/>
          <a:chExt cx="0" cy="0"/>
        </a:xfrm>
      </p:grpSpPr>
      <p:graphicFrame>
        <p:nvGraphicFramePr>
          <p:cNvPr id="316" name="Google Shape;316;p43"/>
          <p:cNvGraphicFramePr/>
          <p:nvPr>
            <p:extLst>
              <p:ext uri="{D42A27DB-BD31-4B8C-83A1-F6EECF244321}">
                <p14:modId xmlns:p14="http://schemas.microsoft.com/office/powerpoint/2010/main" val="2163261474"/>
              </p:ext>
            </p:extLst>
          </p:nvPr>
        </p:nvGraphicFramePr>
        <p:xfrm>
          <a:off x="0" y="0"/>
          <a:ext cx="9144000" cy="5162675"/>
        </p:xfrm>
        <a:graphic>
          <a:graphicData uri="http://schemas.openxmlformats.org/drawingml/2006/table">
            <a:tbl>
              <a:tblPr>
                <a:noFill/>
                <a:tableStyleId>{B65D8085-4593-497D-B1E2-CD81339D2F7D}</a:tableStyleId>
              </a:tblPr>
              <a:tblGrid>
                <a:gridCol w="3038700">
                  <a:extLst>
                    <a:ext uri="{9D8B030D-6E8A-4147-A177-3AD203B41FA5}">
                      <a16:colId xmlns:a16="http://schemas.microsoft.com/office/drawing/2014/main" val="20000"/>
                    </a:ext>
                  </a:extLst>
                </a:gridCol>
                <a:gridCol w="3050000">
                  <a:extLst>
                    <a:ext uri="{9D8B030D-6E8A-4147-A177-3AD203B41FA5}">
                      <a16:colId xmlns:a16="http://schemas.microsoft.com/office/drawing/2014/main" val="20001"/>
                    </a:ext>
                  </a:extLst>
                </a:gridCol>
                <a:gridCol w="3055300">
                  <a:extLst>
                    <a:ext uri="{9D8B030D-6E8A-4147-A177-3AD203B41FA5}">
                      <a16:colId xmlns:a16="http://schemas.microsoft.com/office/drawing/2014/main" val="20002"/>
                    </a:ext>
                  </a:extLst>
                </a:gridCol>
              </a:tblGrid>
              <a:tr h="560225">
                <a:tc>
                  <a:txBody>
                    <a:bodyPr/>
                    <a:lstStyle/>
                    <a:p>
                      <a:pPr marL="0" lvl="0" indent="0" algn="ctr" rtl="0">
                        <a:spcBef>
                          <a:spcPts val="0"/>
                        </a:spcBef>
                        <a:spcAft>
                          <a:spcPts val="0"/>
                        </a:spcAft>
                        <a:buClr>
                          <a:schemeClr val="dk1"/>
                        </a:buClr>
                        <a:buSzPts val="1100"/>
                        <a:buFont typeface="Arial"/>
                        <a:buNone/>
                      </a:pPr>
                      <a:r>
                        <a:rPr lang="en" sz="2000" b="1" dirty="0">
                          <a:solidFill>
                            <a:schemeClr val="dk1"/>
                          </a:solidFill>
                          <a:latin typeface="Century Gothic"/>
                          <a:ea typeface="Century Gothic"/>
                          <a:cs typeface="Century Gothic"/>
                          <a:sym typeface="Century Gothic"/>
                        </a:rPr>
                        <a:t>Teacher Silly Sentence </a:t>
                      </a:r>
                      <a:endParaRPr sz="20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000" b="1">
                          <a:solidFill>
                            <a:schemeClr val="dk1"/>
                          </a:solidFill>
                          <a:latin typeface="Century Gothic"/>
                          <a:ea typeface="Century Gothic"/>
                          <a:cs typeface="Century Gothic"/>
                          <a:sym typeface="Century Gothic"/>
                        </a:rPr>
                        <a:t>Writing Pairs </a:t>
                      </a:r>
                      <a:endParaRPr sz="2000" b="1">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chemeClr val="dk1"/>
                          </a:solidFill>
                          <a:latin typeface="Century Gothic"/>
                          <a:ea typeface="Century Gothic"/>
                          <a:cs typeface="Century Gothic"/>
                          <a:sym typeface="Century Gothic"/>
                        </a:rPr>
                        <a:t>  </a:t>
                      </a:r>
                      <a:r>
                        <a:rPr lang="en" sz="2000" b="1">
                          <a:solidFill>
                            <a:schemeClr val="dk1"/>
                          </a:solidFill>
                          <a:latin typeface="Century Gothic"/>
                          <a:ea typeface="Century Gothic"/>
                          <a:cs typeface="Century Gothic"/>
                          <a:sym typeface="Century Gothic"/>
                        </a:rPr>
                        <a:t>Independent Writing</a:t>
                      </a:r>
                      <a:endParaRPr sz="20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83275">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another silly sentence with a group.</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that follow the doubling or magic “e” rule for vowel suffixes “ed” and high-frequency words.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We’ll talk about our sentence until we agree on the sentence we will write. </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write our sentence together. We will check our sentence for spelling, capitalization and punctuation. We will make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We will read our silly sentence together.</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50" dirty="0">
                        <a:solidFill>
                          <a:schemeClr val="dk1"/>
                        </a:solidFill>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with a partner.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that follow the doubling rule for vowel suffixes and contractions.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Talk about your sentence until you agree on the sentence you will write on your paper. Write the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sentence with another writing pair.</a:t>
                      </a:r>
                      <a:endParaRPr sz="1450" dirty="0">
                        <a:solidFill>
                          <a:schemeClr val="dk1"/>
                        </a:solidFill>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Create a new silly sentence independently.</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Use words that follow the  magic “e” rule for vowel suffixes and high-frequency words including contractions.</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Write your silly sentence on your paper.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your sentence for spelling, capitalization, and punctuation. Make edits and corrections as needed.</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Share your silly sentence with another independent writer.</a:t>
                      </a:r>
                    </a:p>
                    <a:p>
                      <a:pPr marL="342900" lvl="0" indent="-342900" algn="l" rtl="0">
                        <a:spcBef>
                          <a:spcPts val="0"/>
                        </a:spcBef>
                        <a:spcAft>
                          <a:spcPts val="0"/>
                        </a:spcAft>
                        <a:buClr>
                          <a:schemeClr val="dk1"/>
                        </a:buClr>
                        <a:buSzPct val="100000"/>
                        <a:buFont typeface="+mj-lt"/>
                        <a:buAutoNum type="arabicPeriod"/>
                      </a:pPr>
                      <a:r>
                        <a:rPr lang="en" sz="1450" dirty="0">
                          <a:solidFill>
                            <a:schemeClr val="dk1"/>
                          </a:solidFill>
                          <a:latin typeface="Century Gothic"/>
                          <a:ea typeface="Century Gothic"/>
                          <a:cs typeface="Century Gothic"/>
                          <a:sym typeface="Century Gothic"/>
                        </a:rPr>
                        <a:t>Check each other’s sentences and make any corrections needed.</a:t>
                      </a:r>
                      <a:endParaRPr sz="14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450" dirty="0">
                        <a:solidFill>
                          <a:schemeClr val="dk1"/>
                        </a:solidFill>
                      </a:endParaRPr>
                    </a:p>
                  </a:txBody>
                  <a:tcPr marL="91425" marR="91425" marT="91425" marB="91425"/>
                </a:tc>
                <a:extLst>
                  <a:ext uri="{0D108BD9-81ED-4DB2-BD59-A6C34878D82A}">
                    <a16:rowId xmlns:a16="http://schemas.microsoft.com/office/drawing/2014/main" val="10001"/>
                  </a:ext>
                </a:extLst>
              </a:tr>
            </a:tbl>
          </a:graphicData>
        </a:graphic>
      </p:graphicFrame>
      <p:pic>
        <p:nvPicPr>
          <p:cNvPr id="317" name="Google Shape;317;p43"/>
          <p:cNvPicPr preferRelativeResize="0"/>
          <p:nvPr/>
        </p:nvPicPr>
        <p:blipFill>
          <a:blip r:embed="rId3">
            <a:alphaModFix/>
          </a:blip>
          <a:stretch>
            <a:fillRect/>
          </a:stretch>
        </p:blipFill>
        <p:spPr>
          <a:xfrm rot="9312407">
            <a:off x="5487475" y="61706"/>
            <a:ext cx="855925" cy="498512"/>
          </a:xfrm>
          <a:prstGeom prst="rect">
            <a:avLst/>
          </a:prstGeom>
          <a:noFill/>
          <a:ln>
            <a:noFill/>
          </a:ln>
        </p:spPr>
      </p:pic>
      <p:pic>
        <p:nvPicPr>
          <p:cNvPr id="318" name="Google Shape;318;p43"/>
          <p:cNvPicPr preferRelativeResize="0"/>
          <p:nvPr/>
        </p:nvPicPr>
        <p:blipFill>
          <a:blip r:embed="rId3">
            <a:alphaModFix/>
          </a:blip>
          <a:stretch>
            <a:fillRect/>
          </a:stretch>
        </p:blipFill>
        <p:spPr>
          <a:xfrm rot="737910">
            <a:off x="2911375" y="61706"/>
            <a:ext cx="855925" cy="498512"/>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Google Shape;185;p28"/>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dirty="0">
                <a:solidFill>
                  <a:schemeClr val="dk1"/>
                </a:solidFill>
              </a:rPr>
              <a:t>Preparing for Lesson 48: </a:t>
            </a:r>
          </a:p>
          <a:p>
            <a:pPr marL="0" lvl="0" indent="0" algn="l" rtl="0">
              <a:lnSpc>
                <a:spcPct val="90000"/>
              </a:lnSpc>
              <a:spcBef>
                <a:spcPts val="800"/>
              </a:spcBef>
              <a:spcAft>
                <a:spcPts val="0"/>
              </a:spcAft>
              <a:buClr>
                <a:schemeClr val="dk1"/>
              </a:buClr>
              <a:buSzPts val="2500"/>
              <a:buFont typeface="Arial"/>
              <a:buNone/>
            </a:pPr>
            <a:r>
              <a:rPr lang="en" sz="1800" b="1" dirty="0"/>
              <a:t>New Materials to Prepare in Advance: </a:t>
            </a:r>
            <a:endParaRPr sz="1800" b="1" dirty="0"/>
          </a:p>
          <a:p>
            <a:pPr marL="457200" lvl="0" indent="-342900" algn="l" rtl="0">
              <a:spcBef>
                <a:spcPts val="800"/>
              </a:spcBef>
              <a:spcAft>
                <a:spcPts val="0"/>
              </a:spcAft>
              <a:buSzPts val="1800"/>
              <a:buChar char="•"/>
            </a:pPr>
            <a:r>
              <a:rPr lang="en" sz="1800" dirty="0"/>
              <a:t>Words Rule Word Cards or Word List</a:t>
            </a:r>
            <a:endParaRPr sz="1800" dirty="0"/>
          </a:p>
          <a:p>
            <a:pPr marL="457200" lvl="0" indent="-342900" algn="l" rtl="0">
              <a:spcBef>
                <a:spcPts val="1000"/>
              </a:spcBef>
              <a:spcAft>
                <a:spcPts val="0"/>
              </a:spcAft>
              <a:buSzPts val="1800"/>
              <a:buChar char="•"/>
            </a:pPr>
            <a:r>
              <a:rPr lang="en" sz="1800" dirty="0"/>
              <a:t>Doubling Rule Word Cards</a:t>
            </a:r>
            <a:endParaRPr sz="1800" dirty="0"/>
          </a:p>
          <a:p>
            <a:pPr marL="457200" lvl="0" indent="-342900" algn="l" rtl="0">
              <a:spcBef>
                <a:spcPts val="1000"/>
              </a:spcBef>
              <a:spcAft>
                <a:spcPts val="0"/>
              </a:spcAft>
              <a:buSzPts val="1800"/>
              <a:buChar char="•"/>
            </a:pPr>
            <a:r>
              <a:rPr lang="en" sz="1800" dirty="0"/>
              <a:t>Magic “e” Word Cards</a:t>
            </a:r>
            <a:endParaRPr sz="1800" dirty="0"/>
          </a:p>
          <a:p>
            <a:pPr marL="457200" lvl="0" indent="-342900" algn="l" rtl="0">
              <a:spcBef>
                <a:spcPts val="1000"/>
              </a:spcBef>
              <a:spcAft>
                <a:spcPts val="0"/>
              </a:spcAft>
              <a:buSzPts val="1800"/>
              <a:buChar char="•"/>
            </a:pPr>
            <a:r>
              <a:rPr lang="en" sz="1800" dirty="0"/>
              <a:t>Silly sentence examples (optional)</a:t>
            </a:r>
            <a:endParaRPr sz="1800" dirty="0"/>
          </a:p>
          <a:p>
            <a:pPr marL="0" lvl="0" indent="0" algn="l" rtl="0">
              <a:spcBef>
                <a:spcPts val="1000"/>
              </a:spcBef>
              <a:spcAft>
                <a:spcPts val="0"/>
              </a:spcAft>
              <a:buClr>
                <a:srgbClr val="000000"/>
              </a:buClr>
              <a:buSzPts val="1100"/>
              <a:buFont typeface="Arial"/>
              <a:buNone/>
            </a:pPr>
            <a:r>
              <a:rPr lang="en" sz="1800" b="1" dirty="0"/>
              <a:t>Materials to Gather from Previous Lessons:</a:t>
            </a:r>
            <a:endParaRPr sz="1800" dirty="0"/>
          </a:p>
          <a:p>
            <a:pPr marL="177800" lvl="0" indent="-152400" algn="l" rtl="0">
              <a:spcBef>
                <a:spcPts val="1000"/>
              </a:spcBef>
              <a:spcAft>
                <a:spcPts val="0"/>
              </a:spcAft>
              <a:buSzPts val="1800"/>
              <a:buChar char="•"/>
            </a:pPr>
            <a:r>
              <a:rPr lang="en" sz="1800" dirty="0"/>
              <a:t>Whiteboards, whiteboard markers and erasers</a:t>
            </a:r>
            <a:endParaRPr sz="2000" b="1" dirty="0"/>
          </a:p>
          <a:p>
            <a:pPr marL="0" lvl="0" indent="0" algn="l" rtl="0">
              <a:spcBef>
                <a:spcPts val="1000"/>
              </a:spcBef>
              <a:spcAft>
                <a:spcPts val="0"/>
              </a:spcAft>
              <a:buNone/>
            </a:pPr>
            <a:endParaRPr sz="2200" dirty="0">
              <a:solidFill>
                <a:schemeClr val="dk1"/>
              </a:solidFill>
            </a:endParaRPr>
          </a:p>
          <a:p>
            <a:pPr marL="0" lvl="0" indent="0" algn="l" rtl="0">
              <a:lnSpc>
                <a:spcPct val="90000"/>
              </a:lnSpc>
              <a:spcBef>
                <a:spcPts val="1000"/>
              </a:spcBef>
              <a:spcAft>
                <a:spcPts val="0"/>
              </a:spcAft>
              <a:buNone/>
            </a:pPr>
            <a:endParaRPr dirty="0">
              <a:solidFill>
                <a:schemeClr val="dk1"/>
              </a:solidFill>
            </a:endParaRPr>
          </a:p>
        </p:txBody>
      </p:sp>
      <p:sp>
        <p:nvSpPr>
          <p:cNvPr id="186" name="Google Shape;186;p2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dirty="0"/>
              <a:t>Grade 2: Module 2: Part 2: Cycle 10: Lesson 48</a:t>
            </a:r>
            <a:endParaRPr sz="2800" u="sng"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9"/>
          <p:cNvSpPr txBox="1">
            <a:spLocks noGrp="1"/>
          </p:cNvSpPr>
          <p:nvPr>
            <p:ph type="title"/>
          </p:nvPr>
        </p:nvSpPr>
        <p:spPr>
          <a:xfrm>
            <a:off x="311700" y="334175"/>
            <a:ext cx="8520600" cy="818400"/>
          </a:xfrm>
          <a:prstGeom prst="rect">
            <a:avLst/>
          </a:prstGeom>
        </p:spPr>
        <p:txBody>
          <a:bodyPr spcFirstLastPara="1" wrap="square" lIns="68575" tIns="34275" rIns="68575" bIns="34275" anchor="ctr" anchorCtr="0">
            <a:noAutofit/>
          </a:bodyPr>
          <a:lstStyle/>
          <a:p>
            <a:pPr marL="0" lvl="0" indent="0" algn="l" rtl="0">
              <a:lnSpc>
                <a:spcPct val="108000"/>
              </a:lnSpc>
              <a:spcBef>
                <a:spcPts val="0"/>
              </a:spcBef>
              <a:spcAft>
                <a:spcPts val="0"/>
              </a:spcAft>
              <a:buClr>
                <a:schemeClr val="dk1"/>
              </a:buClr>
              <a:buSzPts val="1100"/>
              <a:buFont typeface="Arial"/>
              <a:buNone/>
            </a:pPr>
            <a:endParaRPr sz="2800" dirty="0"/>
          </a:p>
          <a:p>
            <a:pPr marL="0" lvl="0" indent="0" algn="l" rtl="0">
              <a:lnSpc>
                <a:spcPct val="108000"/>
              </a:lnSpc>
              <a:spcBef>
                <a:spcPts val="0"/>
              </a:spcBef>
              <a:spcAft>
                <a:spcPts val="0"/>
              </a:spcAft>
              <a:buClr>
                <a:schemeClr val="dk1"/>
              </a:buClr>
              <a:buSzPts val="1100"/>
              <a:buFont typeface="Arial"/>
              <a:buNone/>
            </a:pPr>
            <a:endParaRPr sz="2800" dirty="0"/>
          </a:p>
          <a:p>
            <a:pPr marL="0" lvl="0" indent="0" algn="l" rtl="0">
              <a:spcBef>
                <a:spcPts val="0"/>
              </a:spcBef>
              <a:spcAft>
                <a:spcPts val="0"/>
              </a:spcAft>
              <a:buClr>
                <a:schemeClr val="dk1"/>
              </a:buClr>
              <a:buSzPts val="1100"/>
              <a:buFont typeface="Arial"/>
              <a:buNone/>
            </a:pPr>
            <a:r>
              <a:rPr lang="en" sz="2800" dirty="0"/>
              <a:t>Grade 2: Module 2: Part 2: Cycle 10: Lesson 48</a:t>
            </a:r>
            <a:endParaRPr sz="2800" u="sng" dirty="0"/>
          </a:p>
          <a:p>
            <a:pPr marL="0" lvl="0" indent="0" algn="l" rtl="0">
              <a:lnSpc>
                <a:spcPct val="108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115000"/>
              </a:lnSpc>
              <a:spcBef>
                <a:spcPts val="0"/>
              </a:spcBef>
              <a:spcAft>
                <a:spcPts val="0"/>
              </a:spcAft>
              <a:buClr>
                <a:schemeClr val="dk1"/>
              </a:buClr>
              <a:buSzPts val="1100"/>
              <a:buFont typeface="Arial"/>
              <a:buNone/>
            </a:pPr>
            <a:endParaRPr sz="2400" b="1" dirty="0"/>
          </a:p>
          <a:p>
            <a:pPr marL="0" lvl="0" indent="0" algn="l" rtl="0">
              <a:spcBef>
                <a:spcPts val="0"/>
              </a:spcBef>
              <a:spcAft>
                <a:spcPts val="0"/>
              </a:spcAft>
              <a:buNone/>
            </a:pPr>
            <a:endParaRPr dirty="0"/>
          </a:p>
        </p:txBody>
      </p:sp>
      <p:sp>
        <p:nvSpPr>
          <p:cNvPr id="192" name="Google Shape;192;p29"/>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108000"/>
              </a:lnSpc>
              <a:spcBef>
                <a:spcPts val="800"/>
              </a:spcBef>
              <a:spcAft>
                <a:spcPts val="0"/>
              </a:spcAft>
              <a:buClr>
                <a:schemeClr val="dk1"/>
              </a:buClr>
              <a:buSzPts val="1100"/>
              <a:buFont typeface="Arial"/>
              <a:buNone/>
            </a:pPr>
            <a:r>
              <a:rPr lang="en" sz="2400" b="1" dirty="0">
                <a:solidFill>
                  <a:schemeClr val="dk1"/>
                </a:solidFill>
              </a:rPr>
              <a:t>Preparing for Lesson 48:</a:t>
            </a:r>
            <a:endParaRPr sz="2400" dirty="0">
              <a:solidFill>
                <a:schemeClr val="dk1"/>
              </a:solidFill>
            </a:endParaRPr>
          </a:p>
          <a:p>
            <a:pPr marL="0" lvl="0" indent="0" algn="l" rtl="0">
              <a:lnSpc>
                <a:spcPct val="108000"/>
              </a:lnSpc>
              <a:spcBef>
                <a:spcPts val="1300"/>
              </a:spcBef>
              <a:spcAft>
                <a:spcPts val="0"/>
              </a:spcAft>
              <a:buClr>
                <a:schemeClr val="dk1"/>
              </a:buClr>
              <a:buSzPts val="1100"/>
              <a:buFont typeface="Arial"/>
              <a:buNone/>
            </a:pPr>
            <a:r>
              <a:rPr lang="en" sz="1800" dirty="0"/>
              <a:t>Reading and protocols to read in preparation:</a:t>
            </a:r>
            <a:endParaRPr sz="1800" dirty="0"/>
          </a:p>
          <a:p>
            <a:pPr marL="457200" lvl="0" indent="-342900" algn="l" rtl="0">
              <a:lnSpc>
                <a:spcPct val="120000"/>
              </a:lnSpc>
              <a:spcBef>
                <a:spcPts val="800"/>
              </a:spcBef>
              <a:spcAft>
                <a:spcPts val="0"/>
              </a:spcAft>
              <a:buSzPts val="1800"/>
              <a:buChar char="•"/>
            </a:pPr>
            <a:r>
              <a:rPr lang="en" sz="1800" dirty="0"/>
              <a:t>Handwriting Guidance Document (found in the K-2 Reading Foundations Skills Block Resource Manual)</a:t>
            </a:r>
            <a:endParaRPr sz="1800" dirty="0"/>
          </a:p>
          <a:p>
            <a:pPr marL="457200" lvl="0" indent="-342900" algn="l" rtl="0">
              <a:lnSpc>
                <a:spcPct val="120000"/>
              </a:lnSpc>
              <a:spcBef>
                <a:spcPts val="0"/>
              </a:spcBef>
              <a:spcAft>
                <a:spcPts val="0"/>
              </a:spcAft>
              <a:buSzPts val="1800"/>
              <a:buChar char="•"/>
            </a:pPr>
            <a:r>
              <a:rPr lang="en" sz="1800" dirty="0"/>
              <a:t>Review the Syllable Guidance Document (pages 27-29 in Skills Block Resource Manual)</a:t>
            </a:r>
            <a:endParaRPr sz="1800" dirty="0"/>
          </a:p>
          <a:p>
            <a:pPr marL="457200" lvl="0" indent="-342900" algn="l" rtl="0">
              <a:lnSpc>
                <a:spcPct val="120000"/>
              </a:lnSpc>
              <a:spcBef>
                <a:spcPts val="0"/>
              </a:spcBef>
              <a:spcAft>
                <a:spcPts val="0"/>
              </a:spcAft>
              <a:buSzPts val="1800"/>
              <a:buChar char="•"/>
            </a:pPr>
            <a:r>
              <a:rPr lang="en" sz="1800" dirty="0"/>
              <a:t>Review Independent and Small Group Work guidance (Skills Block Resource Manual)</a:t>
            </a:r>
            <a:endParaRPr sz="1800" dirty="0"/>
          </a:p>
          <a:p>
            <a:pPr marL="0" lvl="0" indent="0" algn="l" rtl="0">
              <a:lnSpc>
                <a:spcPct val="120000"/>
              </a:lnSpc>
              <a:spcBef>
                <a:spcPts val="800"/>
              </a:spcBef>
              <a:spcAft>
                <a:spcPts val="0"/>
              </a:spcAft>
              <a:buClr>
                <a:schemeClr val="dk1"/>
              </a:buClr>
              <a:buSzPts val="1100"/>
              <a:buFont typeface="Arial"/>
              <a:buNone/>
            </a:pPr>
            <a:r>
              <a:rPr lang="en" sz="1800" dirty="0">
                <a:solidFill>
                  <a:srgbClr val="333333"/>
                </a:solidFill>
                <a:highlight>
                  <a:schemeClr val="lt1"/>
                </a:highlight>
              </a:rPr>
              <a:t>See the Video, “Interactive Writing”</a:t>
            </a:r>
            <a:r>
              <a:rPr lang="en" sz="1800" dirty="0">
                <a:solidFill>
                  <a:srgbClr val="333333"/>
                </a:solidFill>
                <a:highlight>
                  <a:schemeClr val="lt1"/>
                </a:highlight>
                <a:uFill>
                  <a:noFill/>
                </a:uFill>
                <a:hlinkClick r:id="rId3"/>
              </a:rPr>
              <a:t> </a:t>
            </a:r>
            <a:r>
              <a:rPr lang="en" sz="1800" u="sng" dirty="0">
                <a:solidFill>
                  <a:schemeClr val="hlink"/>
                </a:solidFill>
                <a:highlight>
                  <a:schemeClr val="lt1"/>
                </a:highlight>
                <a:hlinkClick r:id="rId3"/>
              </a:rPr>
              <a:t>https://vimeo.com/168991757</a:t>
            </a:r>
            <a:endParaRPr sz="1600" dirty="0">
              <a:uFill>
                <a:noFill/>
              </a:uFill>
              <a:hlinkClick r:id="rId3"/>
            </a:endParaRPr>
          </a:p>
          <a:p>
            <a:pPr marL="0" lvl="0" indent="0" algn="l" rtl="0">
              <a:lnSpc>
                <a:spcPct val="115000"/>
              </a:lnSpc>
              <a:spcBef>
                <a:spcPts val="800"/>
              </a:spcBef>
              <a:spcAft>
                <a:spcPts val="0"/>
              </a:spcAft>
              <a:buClr>
                <a:schemeClr val="dk1"/>
              </a:buClr>
              <a:buSzPts val="1100"/>
              <a:buFont typeface="Arial"/>
              <a:buNone/>
            </a:pPr>
            <a:endParaRPr sz="2400" u="sng" dirty="0">
              <a:solidFill>
                <a:srgbClr val="0563C1"/>
              </a:solidFill>
              <a:highlight>
                <a:srgbClr val="FFFFFF"/>
              </a:highlight>
              <a:hlinkClick r:id="rId3"/>
            </a:endParaRPr>
          </a:p>
          <a:p>
            <a:pPr marL="0" lvl="0" indent="0" algn="l" rtl="0">
              <a:spcBef>
                <a:spcPts val="800"/>
              </a:spcBef>
              <a:spcAft>
                <a:spcPts val="0"/>
              </a:spcAft>
              <a:buNone/>
            </a:pPr>
            <a:endParaRP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6"/>
        <p:cNvGrpSpPr/>
        <p:nvPr/>
      </p:nvGrpSpPr>
      <p:grpSpPr>
        <a:xfrm>
          <a:off x="0" y="0"/>
          <a:ext cx="0" cy="0"/>
          <a:chOff x="0" y="0"/>
          <a:chExt cx="0" cy="0"/>
        </a:xfrm>
      </p:grpSpPr>
      <p:sp>
        <p:nvSpPr>
          <p:cNvPr id="197" name="Google Shape;197;p30"/>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177800" lvl="0" indent="0" algn="l" rtl="0">
              <a:spcBef>
                <a:spcPts val="800"/>
              </a:spcBef>
              <a:spcAft>
                <a:spcPts val="0"/>
              </a:spcAft>
              <a:buNone/>
            </a:pPr>
            <a:r>
              <a:rPr lang="en" sz="1600" b="1"/>
              <a:t>Essential Revision to Independent Work Time</a:t>
            </a:r>
            <a:r>
              <a:rPr lang="en" sz="1600"/>
              <a:t>: At the end of each lesson, it was previously recommended to guide students through whole group activities that offered repeated practice of the concepts taught within cycle. At this point in the year, it is recommended that students begin to work independently on tasks. At the end of each lesson, there are choices of activities listed for students to complete. These can also be found at the end of each lesson within the Module 2 Teacher Guide. </a:t>
            </a:r>
            <a:endParaRPr sz="1600"/>
          </a:p>
          <a:p>
            <a:pPr marL="177800" lvl="0" indent="0" algn="l" rtl="0">
              <a:spcBef>
                <a:spcPts val="800"/>
              </a:spcBef>
              <a:spcAft>
                <a:spcPts val="0"/>
              </a:spcAft>
              <a:buNone/>
            </a:pPr>
            <a:r>
              <a:rPr lang="en" sz="1600"/>
              <a:t>Once students understand what to do during Independent Work Time, it is possible to pull small groups or conference with students to give direct instruction. </a:t>
            </a:r>
            <a:endParaRPr sz="1600"/>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198" name="Google Shape;198;p3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800"/>
              <a:t>Grade 2: Module 2: Part 2: Cycle 10: Lesson 48</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Google Shape;20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04" name="Google Shape;20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205" name="Google Shape;205;p31"/>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2: Part 2: Cycle 10: Lesson 48</a:t>
            </a:r>
            <a:endParaRPr sz="3200" b="1" u="sng">
              <a:solidFill>
                <a:srgbClr val="404040"/>
              </a:solidFill>
              <a:latin typeface="Century Gothic"/>
              <a:ea typeface="Century Gothic"/>
              <a:cs typeface="Century Gothic"/>
              <a:sym typeface="Century Gothic"/>
            </a:endParaRPr>
          </a:p>
        </p:txBody>
      </p:sp>
      <p:pic>
        <p:nvPicPr>
          <p:cNvPr id="206" name="Google Shape;20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07" name="Google Shape;20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Transition Song</a:t>
            </a:r>
            <a:endParaRPr sz="2800"/>
          </a:p>
        </p:txBody>
      </p:sp>
      <p:sp>
        <p:nvSpPr>
          <p:cNvPr id="213" name="Google Shape;213;p32"/>
          <p:cNvSpPr txBox="1">
            <a:spLocks noGrp="1"/>
          </p:cNvSpPr>
          <p:nvPr>
            <p:ph type="body" idx="1"/>
          </p:nvPr>
        </p:nvSpPr>
        <p:spPr>
          <a:xfrm>
            <a:off x="311700" y="715400"/>
            <a:ext cx="8520600" cy="38535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None/>
            </a:pPr>
            <a:endParaRPr sz="2400" dirty="0">
              <a:solidFill>
                <a:schemeClr val="dk1"/>
              </a:solidFill>
            </a:endParaRPr>
          </a:p>
          <a:p>
            <a:pPr marL="0" lvl="0" indent="0" algn="l" rtl="0">
              <a:lnSpc>
                <a:spcPct val="150000"/>
              </a:lnSpc>
              <a:spcBef>
                <a:spcPts val="1000"/>
              </a:spcBef>
              <a:spcAft>
                <a:spcPts val="0"/>
              </a:spcAft>
              <a:buNone/>
            </a:pPr>
            <a:r>
              <a:rPr lang="en" sz="2400" b="1" dirty="0">
                <a:solidFill>
                  <a:srgbClr val="FF0000"/>
                </a:solidFill>
              </a:rPr>
              <a:t>Teacher:</a:t>
            </a:r>
            <a:r>
              <a:rPr lang="en" sz="2400" dirty="0">
                <a:solidFill>
                  <a:srgbClr val="FF0000"/>
                </a:solidFill>
              </a:rPr>
              <a:t> “Can you take a closer look, a closer look, a closer look? Can you take a closer look at these words today?”</a:t>
            </a:r>
            <a:endParaRPr sz="2400" dirty="0">
              <a:solidFill>
                <a:srgbClr val="FF0000"/>
              </a:solidFill>
            </a:endParaRPr>
          </a:p>
          <a:p>
            <a:pPr marL="0" lvl="0" indent="0" algn="l" rtl="0">
              <a:lnSpc>
                <a:spcPct val="150000"/>
              </a:lnSpc>
              <a:spcBef>
                <a:spcPts val="1000"/>
              </a:spcBef>
              <a:spcAft>
                <a:spcPts val="0"/>
              </a:spcAft>
              <a:buNone/>
            </a:pPr>
            <a:r>
              <a:rPr lang="en" sz="2400" b="1" dirty="0">
                <a:solidFill>
                  <a:srgbClr val="FF0000"/>
                </a:solidFill>
              </a:rPr>
              <a:t>Students:</a:t>
            </a:r>
            <a:r>
              <a:rPr lang="en" sz="2400" dirty="0">
                <a:solidFill>
                  <a:srgbClr val="FF0000"/>
                </a:solidFill>
              </a:rPr>
              <a:t> “Yes, we’ll take a closer look, a closer look, a closer look. Yes, we’ll take a closer look to gro</a:t>
            </a:r>
            <a:r>
              <a:rPr lang="en-US" sz="2400" dirty="0">
                <a:solidFill>
                  <a:srgbClr val="FF0000"/>
                </a:solidFill>
              </a:rPr>
              <a:t>u</a:t>
            </a:r>
            <a:r>
              <a:rPr lang="en" sz="2400" dirty="0">
                <a:solidFill>
                  <a:srgbClr val="FF0000"/>
                </a:solidFill>
              </a:rPr>
              <a:t>p the words today.”</a:t>
            </a:r>
            <a:endParaRPr sz="2400" dirty="0">
              <a:solidFill>
                <a:srgbClr val="FF0000"/>
              </a:solidFill>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7"/>
        <p:cNvGrpSpPr/>
        <p:nvPr/>
      </p:nvGrpSpPr>
      <p:grpSpPr>
        <a:xfrm>
          <a:off x="0" y="0"/>
          <a:ext cx="0" cy="0"/>
          <a:chOff x="0" y="0"/>
          <a:chExt cx="0" cy="0"/>
        </a:xfrm>
      </p:grpSpPr>
      <p:sp>
        <p:nvSpPr>
          <p:cNvPr id="218" name="Google Shape;218;p3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Opening: Learning Targets</a:t>
            </a:r>
            <a:endParaRPr/>
          </a:p>
        </p:txBody>
      </p:sp>
      <p:sp>
        <p:nvSpPr>
          <p:cNvPr id="219" name="Google Shape;219;p33"/>
          <p:cNvSpPr txBox="1">
            <a:spLocks noGrp="1"/>
          </p:cNvSpPr>
          <p:nvPr>
            <p:ph type="body" idx="1"/>
          </p:nvPr>
        </p:nvSpPr>
        <p:spPr>
          <a:xfrm>
            <a:off x="311700" y="1152475"/>
            <a:ext cx="8520600" cy="2973211"/>
          </a:xfrm>
          <a:prstGeom prst="rect">
            <a:avLst/>
          </a:prstGeom>
        </p:spPr>
        <p:txBody>
          <a:bodyPr spcFirstLastPara="1" wrap="square" lIns="68575" tIns="34275" rIns="68575" bIns="34275" anchor="t" anchorCtr="0">
            <a:noAutofit/>
          </a:bodyPr>
          <a:lstStyle/>
          <a:p>
            <a:pPr marL="266700" lvl="0" indent="-304800" algn="l" rtl="0">
              <a:lnSpc>
                <a:spcPct val="90000"/>
              </a:lnSpc>
              <a:spcBef>
                <a:spcPts val="1000"/>
              </a:spcBef>
              <a:spcAft>
                <a:spcPts val="0"/>
              </a:spcAft>
              <a:buSzPts val="2800"/>
              <a:buFont typeface="Arial"/>
              <a:buChar char="•"/>
            </a:pPr>
            <a:r>
              <a:rPr lang="en" sz="2800" dirty="0"/>
              <a:t>I can read words that follow the 1-1-1 doubling rule and magic “e” rule for vowel suffixes “-ed.”</a:t>
            </a:r>
          </a:p>
          <a:p>
            <a:pPr marL="266700" lvl="0" indent="-304800" algn="l" rtl="0">
              <a:lnSpc>
                <a:spcPct val="90000"/>
              </a:lnSpc>
              <a:spcBef>
                <a:spcPts val="1000"/>
              </a:spcBef>
              <a:spcAft>
                <a:spcPts val="0"/>
              </a:spcAft>
              <a:buSzPts val="2800"/>
              <a:buFont typeface="Arial"/>
              <a:buChar char="•"/>
            </a:pPr>
            <a:r>
              <a:rPr lang="en" sz="2800" dirty="0"/>
              <a:t>I can identify spelling patterns based on the sounds I hear. </a:t>
            </a:r>
            <a:endParaRPr sz="2800" dirty="0"/>
          </a:p>
        </p:txBody>
      </p:sp>
      <p:pic>
        <p:nvPicPr>
          <p:cNvPr id="220" name="Google Shape;220;p33"/>
          <p:cNvPicPr preferRelativeResize="0"/>
          <p:nvPr/>
        </p:nvPicPr>
        <p:blipFill>
          <a:blip r:embed="rId3">
            <a:alphaModFix/>
          </a:blip>
          <a:stretch>
            <a:fillRect/>
          </a:stretch>
        </p:blipFill>
        <p:spPr>
          <a:xfrm>
            <a:off x="8294915" y="4288972"/>
            <a:ext cx="749071" cy="585214"/>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4"/>
          <p:cNvSpPr txBox="1">
            <a:spLocks noGrp="1"/>
          </p:cNvSpPr>
          <p:nvPr>
            <p:ph type="title"/>
          </p:nvPr>
        </p:nvSpPr>
        <p:spPr>
          <a:xfrm>
            <a:off x="152400" y="214113"/>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26" name="Google Shape;226;p3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27" name="Google Shape;227;p34"/>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28" name="Google Shape;228;p34"/>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29" name="Google Shape;229;p34"/>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30" name="Google Shape;230;p34"/>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31" name="Google Shape;231;p34"/>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32" name="Google Shape;232;p34"/>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33" name="Google Shape;233;p34"/>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34" name="Google Shape;234;p34"/>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5" name="Google Shape;235;p34"/>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6" name="Google Shape;236;p34"/>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37" name="Google Shape;237;p34"/>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38" name="Google Shape;238;p34"/>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39" name="Google Shape;239;p34"/>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40" name="Google Shape;240;p34"/>
          <p:cNvSpPr txBox="1"/>
          <p:nvPr/>
        </p:nvSpPr>
        <p:spPr>
          <a:xfrm>
            <a:off x="3531100" y="399750"/>
            <a:ext cx="5581800" cy="4446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2400" b="1" dirty="0">
                <a:solidFill>
                  <a:schemeClr val="dk1"/>
                </a:solidFill>
                <a:latin typeface="Century Gothic"/>
                <a:ea typeface="Century Gothic"/>
                <a:cs typeface="Century Gothic"/>
                <a:sym typeface="Century Gothic"/>
              </a:rPr>
              <a:t>             </a:t>
            </a:r>
            <a:r>
              <a:rPr lang="en" sz="2400" b="1" u="sng" dirty="0">
                <a:solidFill>
                  <a:schemeClr val="dk1"/>
                </a:solidFill>
                <a:latin typeface="Century Gothic"/>
                <a:ea typeface="Century Gothic"/>
                <a:cs typeface="Century Gothic"/>
                <a:sym typeface="Century Gothic"/>
              </a:rPr>
              <a:t>1-1-1 double rule</a:t>
            </a:r>
            <a:r>
              <a:rPr lang="en" sz="2400" dirty="0">
                <a:solidFill>
                  <a:schemeClr val="dk1"/>
                </a:solidFill>
                <a:latin typeface="Century Gothic"/>
                <a:ea typeface="Century Gothic"/>
                <a:cs typeface="Century Gothic"/>
                <a:sym typeface="Century Gothic"/>
              </a:rPr>
              <a:t> stop/stopped       fit/fitted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quiz/quizzed         hug/hugged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b="1" dirty="0">
                <a:solidFill>
                  <a:schemeClr val="dk1"/>
                </a:solidFill>
                <a:latin typeface="Century Gothic"/>
                <a:ea typeface="Century Gothic"/>
                <a:cs typeface="Century Gothic"/>
                <a:sym typeface="Century Gothic"/>
              </a:rPr>
              <a:t>          </a:t>
            </a:r>
            <a:r>
              <a:rPr lang="en" sz="2400" b="1" u="sng" dirty="0">
                <a:solidFill>
                  <a:schemeClr val="dk1"/>
                </a:solidFill>
                <a:latin typeface="Century Gothic"/>
                <a:ea typeface="Century Gothic"/>
                <a:cs typeface="Century Gothic"/>
                <a:sym typeface="Century Gothic"/>
              </a:rPr>
              <a:t>Magic “e” rule</a:t>
            </a:r>
            <a:endParaRPr sz="2400" b="1" u="sng"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care/cared     surprise/surprised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change/changed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400" dirty="0">
                <a:solidFill>
                  <a:schemeClr val="dk1"/>
                </a:solidFill>
                <a:latin typeface="Century Gothic"/>
                <a:ea typeface="Century Gothic"/>
                <a:cs typeface="Century Gothic"/>
                <a:sym typeface="Century Gothic"/>
              </a:rPr>
              <a:t>	</a:t>
            </a:r>
            <a:endParaRPr sz="2400" b="1" u="sng"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					</a:t>
            </a:r>
            <a:endParaRPr sz="2400" dirty="0">
              <a:latin typeface="Century Gothic"/>
              <a:ea typeface="Century Gothic"/>
              <a:cs typeface="Century Gothic"/>
              <a:sym typeface="Century Gothic"/>
            </a:endParaRPr>
          </a:p>
        </p:txBody>
      </p:sp>
      <p:sp>
        <p:nvSpPr>
          <p:cNvPr id="241" name="Google Shape;241;p34"/>
          <p:cNvSpPr txBox="1"/>
          <p:nvPr/>
        </p:nvSpPr>
        <p:spPr>
          <a:xfrm>
            <a:off x="71113" y="882300"/>
            <a:ext cx="3091200" cy="4261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u="sng" dirty="0">
              <a:solidFill>
                <a:schemeClr val="dk1"/>
              </a:solidFill>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stop 	    quiz</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fit          hug</a:t>
            </a:r>
            <a:endParaRPr sz="3000" dirty="0">
              <a:latin typeface="Century Gothic" panose="020B0502020202020204" pitchFamily="34" charset="0"/>
            </a:endParaRPr>
          </a:p>
          <a:p>
            <a:pPr marL="0" lvl="0" indent="0" algn="l" rtl="0">
              <a:spcBef>
                <a:spcPts val="0"/>
              </a:spcBef>
              <a:spcAft>
                <a:spcPts val="0"/>
              </a:spcAft>
              <a:buNone/>
            </a:pPr>
            <a:endParaRPr sz="3000" dirty="0">
              <a:latin typeface="Century Gothic" panose="020B0502020202020204" pitchFamily="34" charset="0"/>
            </a:endParaRPr>
          </a:p>
          <a:p>
            <a:pPr marL="0" lvl="0" indent="0" algn="l" rtl="0">
              <a:spcBef>
                <a:spcPts val="0"/>
              </a:spcBef>
              <a:spcAft>
                <a:spcPts val="0"/>
              </a:spcAft>
              <a:buNone/>
            </a:pPr>
            <a:r>
              <a:rPr lang="en" sz="3000" dirty="0">
                <a:latin typeface="Century Gothic" panose="020B0502020202020204" pitchFamily="34" charset="0"/>
              </a:rPr>
              <a:t>care	    </a:t>
            </a:r>
            <a:r>
              <a:rPr lang="en" sz="3000" dirty="0">
                <a:solidFill>
                  <a:schemeClr val="dk1"/>
                </a:solidFill>
                <a:latin typeface="Century Gothic" panose="020B0502020202020204" pitchFamily="34" charset="0"/>
              </a:rPr>
              <a:t>change</a:t>
            </a:r>
            <a:endParaRPr sz="3000" dirty="0">
              <a:solidFill>
                <a:schemeClr val="dk1"/>
              </a:solidFill>
              <a:latin typeface="Century Gothic" panose="020B0502020202020204" pitchFamily="34" charset="0"/>
            </a:endParaRPr>
          </a:p>
          <a:p>
            <a:pPr marL="0" lvl="0" indent="0" algn="l" rtl="0">
              <a:spcBef>
                <a:spcPts val="0"/>
              </a:spcBef>
              <a:spcAft>
                <a:spcPts val="0"/>
              </a:spcAft>
              <a:buNone/>
            </a:pPr>
            <a:endParaRPr sz="3000" dirty="0">
              <a:solidFill>
                <a:schemeClr val="dk1"/>
              </a:solidFill>
              <a:latin typeface="Century Gothic" panose="020B0502020202020204" pitchFamily="34" charset="0"/>
            </a:endParaRPr>
          </a:p>
          <a:p>
            <a:pPr marL="0" lvl="0" indent="0" algn="l" rtl="0">
              <a:spcBef>
                <a:spcPts val="0"/>
              </a:spcBef>
              <a:spcAft>
                <a:spcPts val="0"/>
              </a:spcAft>
              <a:buClr>
                <a:schemeClr val="dk1"/>
              </a:buClr>
              <a:buSzPts val="1100"/>
              <a:buFont typeface="Arial"/>
              <a:buNone/>
            </a:pPr>
            <a:r>
              <a:rPr lang="en" sz="3000" dirty="0">
                <a:solidFill>
                  <a:schemeClr val="dk1"/>
                </a:solidFill>
                <a:latin typeface="Century Gothic" panose="020B0502020202020204" pitchFamily="34" charset="0"/>
              </a:rPr>
              <a:t>surprise </a:t>
            </a:r>
            <a:endParaRPr sz="3000" dirty="0">
              <a:latin typeface="Century Gothic" panose="020B0502020202020204"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40"/>
                                        </p:tgtEl>
                                        <p:attrNameLst>
                                          <p:attrName>style.visibility</p:attrName>
                                        </p:attrNameLst>
                                      </p:cBhvr>
                                      <p:to>
                                        <p:strVal val="visible"/>
                                      </p:to>
                                    </p:set>
                                    <p:animEffect transition="in" filter="fade">
                                      <p:cBhvr>
                                        <p:cTn id="7" dur="1000"/>
                                        <p:tgtEl>
                                          <p:spTgt spid="24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40"/>
                                        </p:tgtEl>
                                        <p:attrNameLst>
                                          <p:attrName>style.visibility</p:attrName>
                                        </p:attrNameLst>
                                      </p:cBhvr>
                                      <p:to>
                                        <p:strVal val="visible"/>
                                      </p:to>
                                    </p:set>
                                    <p:animEffect transition="in" filter="fade">
                                      <p:cBhvr>
                                        <p:cTn id="12" dur="1000"/>
                                        <p:tgtEl>
                                          <p:spTgt spid="2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35"/>
          <p:cNvSpPr txBox="1">
            <a:spLocks noGrp="1"/>
          </p:cNvSpPr>
          <p:nvPr>
            <p:ph type="title"/>
          </p:nvPr>
        </p:nvSpPr>
        <p:spPr>
          <a:xfrm>
            <a:off x="258125" y="201861"/>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Words Rule! </a:t>
            </a:r>
            <a:endParaRPr sz="3000" dirty="0"/>
          </a:p>
        </p:txBody>
      </p:sp>
      <p:sp>
        <p:nvSpPr>
          <p:cNvPr id="247" name="Google Shape;247;p35"/>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None/>
            </a:pPr>
            <a:endParaRPr/>
          </a:p>
          <a:p>
            <a:pPr marL="0" lvl="0" indent="0" algn="l" rtl="0">
              <a:spcBef>
                <a:spcPts val="800"/>
              </a:spcBef>
              <a:spcAft>
                <a:spcPts val="0"/>
              </a:spcAft>
              <a:buNone/>
            </a:pPr>
            <a:endParaRPr/>
          </a:p>
        </p:txBody>
      </p:sp>
      <p:sp>
        <p:nvSpPr>
          <p:cNvPr id="248" name="Google Shape;248;p35"/>
          <p:cNvSpPr txBox="1"/>
          <p:nvPr/>
        </p:nvSpPr>
        <p:spPr>
          <a:xfrm>
            <a:off x="258125" y="846375"/>
            <a:ext cx="35328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3600"/>
          </a:p>
        </p:txBody>
      </p:sp>
      <p:sp>
        <p:nvSpPr>
          <p:cNvPr id="250" name="Google Shape;250;p35"/>
          <p:cNvSpPr txBox="1"/>
          <p:nvPr/>
        </p:nvSpPr>
        <p:spPr>
          <a:xfrm>
            <a:off x="5241700" y="1885075"/>
            <a:ext cx="3307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1800">
              <a:latin typeface="Century Gothic"/>
              <a:ea typeface="Century Gothic"/>
              <a:cs typeface="Century Gothic"/>
              <a:sym typeface="Century Gothic"/>
            </a:endParaRPr>
          </a:p>
        </p:txBody>
      </p:sp>
      <p:sp>
        <p:nvSpPr>
          <p:cNvPr id="251" name="Google Shape;251;p35"/>
          <p:cNvSpPr txBox="1"/>
          <p:nvPr/>
        </p:nvSpPr>
        <p:spPr>
          <a:xfrm>
            <a:off x="1220925" y="2343675"/>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a:t> </a:t>
            </a:r>
            <a:endParaRPr/>
          </a:p>
        </p:txBody>
      </p:sp>
      <p:sp>
        <p:nvSpPr>
          <p:cNvPr id="252" name="Google Shape;252;p35"/>
          <p:cNvSpPr txBox="1"/>
          <p:nvPr/>
        </p:nvSpPr>
        <p:spPr>
          <a:xfrm>
            <a:off x="1220925" y="3219275"/>
            <a:ext cx="3532800" cy="572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253" name="Google Shape;253;p35"/>
          <p:cNvSpPr txBox="1"/>
          <p:nvPr/>
        </p:nvSpPr>
        <p:spPr>
          <a:xfrm>
            <a:off x="5552800" y="2880700"/>
            <a:ext cx="26856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p>
          <a:p>
            <a:pPr marL="0" lvl="0" indent="0" algn="l" rtl="0">
              <a:spcBef>
                <a:spcPts val="0"/>
              </a:spcBef>
              <a:spcAft>
                <a:spcPts val="0"/>
              </a:spcAft>
              <a:buNone/>
            </a:pPr>
            <a:endParaRPr/>
          </a:p>
        </p:txBody>
      </p:sp>
      <p:sp>
        <p:nvSpPr>
          <p:cNvPr id="254" name="Google Shape;254;p35"/>
          <p:cNvSpPr txBox="1"/>
          <p:nvPr/>
        </p:nvSpPr>
        <p:spPr>
          <a:xfrm>
            <a:off x="5509300" y="2479600"/>
            <a:ext cx="2772600" cy="5046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400">
              <a:latin typeface="Century Gothic"/>
              <a:ea typeface="Century Gothic"/>
              <a:cs typeface="Century Gothic"/>
              <a:sym typeface="Century Gothic"/>
            </a:endParaRPr>
          </a:p>
        </p:txBody>
      </p:sp>
      <p:sp>
        <p:nvSpPr>
          <p:cNvPr id="255" name="Google Shape;255;p35"/>
          <p:cNvSpPr txBox="1"/>
          <p:nvPr/>
        </p:nvSpPr>
        <p:spPr>
          <a:xfrm>
            <a:off x="6086750" y="3219275"/>
            <a:ext cx="2176800" cy="43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56" name="Google Shape;256;p35"/>
          <p:cNvSpPr txBox="1"/>
          <p:nvPr/>
        </p:nvSpPr>
        <p:spPr>
          <a:xfrm>
            <a:off x="5633525" y="3540400"/>
            <a:ext cx="27726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57" name="Google Shape;257;p35"/>
          <p:cNvSpPr txBox="1"/>
          <p:nvPr/>
        </p:nvSpPr>
        <p:spPr>
          <a:xfrm>
            <a:off x="5943600" y="4132000"/>
            <a:ext cx="2176800" cy="367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58" name="Google Shape;258;p35"/>
          <p:cNvSpPr txBox="1"/>
          <p:nvPr/>
        </p:nvSpPr>
        <p:spPr>
          <a:xfrm>
            <a:off x="6091075" y="4410750"/>
            <a:ext cx="1651800" cy="4359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a:p>
        </p:txBody>
      </p:sp>
      <p:sp>
        <p:nvSpPr>
          <p:cNvPr id="259" name="Google Shape;259;p35"/>
          <p:cNvSpPr txBox="1"/>
          <p:nvPr/>
        </p:nvSpPr>
        <p:spPr>
          <a:xfrm>
            <a:off x="1220925" y="2797600"/>
            <a:ext cx="26856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000">
                <a:latin typeface="Century Gothic"/>
                <a:ea typeface="Century Gothic"/>
                <a:cs typeface="Century Gothic"/>
                <a:sym typeface="Century Gothic"/>
              </a:rPr>
              <a:t>              </a:t>
            </a:r>
            <a:endParaRPr/>
          </a:p>
        </p:txBody>
      </p:sp>
      <p:sp>
        <p:nvSpPr>
          <p:cNvPr id="260" name="Google Shape;260;p35"/>
          <p:cNvSpPr txBox="1"/>
          <p:nvPr/>
        </p:nvSpPr>
        <p:spPr>
          <a:xfrm>
            <a:off x="1220925" y="3648500"/>
            <a:ext cx="30912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000">
              <a:latin typeface="Century Gothic"/>
              <a:ea typeface="Century Gothic"/>
              <a:cs typeface="Century Gothic"/>
              <a:sym typeface="Century Gothic"/>
            </a:endParaRPr>
          </a:p>
        </p:txBody>
      </p:sp>
      <p:sp>
        <p:nvSpPr>
          <p:cNvPr id="261" name="Google Shape;261;p35"/>
          <p:cNvSpPr txBox="1"/>
          <p:nvPr/>
        </p:nvSpPr>
        <p:spPr>
          <a:xfrm>
            <a:off x="1740300" y="4145275"/>
            <a:ext cx="2241900" cy="50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000">
              <a:latin typeface="Century Gothic"/>
              <a:ea typeface="Century Gothic"/>
              <a:cs typeface="Century Gothic"/>
              <a:sym typeface="Century Gothic"/>
            </a:endParaRPr>
          </a:p>
        </p:txBody>
      </p:sp>
      <p:sp>
        <p:nvSpPr>
          <p:cNvPr id="262" name="Google Shape;262;p35"/>
          <p:cNvSpPr txBox="1"/>
          <p:nvPr/>
        </p:nvSpPr>
        <p:spPr>
          <a:xfrm>
            <a:off x="4965179" y="201861"/>
            <a:ext cx="3965875" cy="4726871"/>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u="sng" dirty="0">
                <a:solidFill>
                  <a:schemeClr val="dk1"/>
                </a:solidFill>
                <a:latin typeface="Century Gothic"/>
                <a:ea typeface="Century Gothic"/>
                <a:cs typeface="Century Gothic"/>
                <a:sym typeface="Century Gothic"/>
              </a:rPr>
              <a:t>1-1-1 doubling rule</a:t>
            </a:r>
            <a:r>
              <a:rPr lang="en" sz="2400" dirty="0">
                <a:latin typeface="Century Gothic"/>
                <a:ea typeface="Century Gothic"/>
                <a:cs typeface="Century Gothic"/>
                <a:sym typeface="Century Gothic"/>
              </a:rPr>
              <a:t>	</a:t>
            </a:r>
            <a:endParaRPr sz="2400" b="1" u="sng" dirty="0">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rubbed   	dragged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shopped	clipped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jogged	hopped					</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b="1" dirty="0">
                <a:solidFill>
                  <a:schemeClr val="dk1"/>
                </a:solidFill>
                <a:latin typeface="Century Gothic"/>
                <a:ea typeface="Century Gothic"/>
                <a:cs typeface="Century Gothic"/>
                <a:sym typeface="Century Gothic"/>
              </a:rPr>
              <a:t>         </a:t>
            </a:r>
            <a:endParaRPr sz="2400" b="1" u="sng"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b="1" u="sng" dirty="0">
                <a:solidFill>
                  <a:schemeClr val="dk1"/>
                </a:solidFill>
                <a:latin typeface="Century Gothic"/>
                <a:ea typeface="Century Gothic"/>
                <a:cs typeface="Century Gothic"/>
                <a:sym typeface="Century Gothic"/>
              </a:rPr>
              <a:t>Magic “e” rule</a:t>
            </a:r>
            <a:r>
              <a:rPr lang="en" sz="2400" dirty="0">
                <a:solidFill>
                  <a:schemeClr val="dk1"/>
                </a:solidFill>
                <a:latin typeface="Century Gothic"/>
                <a:ea typeface="Century Gothic"/>
                <a:cs typeface="Century Gothic"/>
                <a:sym typeface="Century Gothic"/>
              </a:rPr>
              <a:t>	</a:t>
            </a: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loved		skated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liked		smiled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scared	noticed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played	started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solidFill>
                  <a:schemeClr val="dk1"/>
                </a:solidFill>
                <a:latin typeface="Century Gothic"/>
                <a:ea typeface="Century Gothic"/>
                <a:cs typeface="Century Gothic"/>
                <a:sym typeface="Century Gothic"/>
              </a:rPr>
              <a:t>snowed	burned</a:t>
            </a: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									f						</a:t>
            </a:r>
            <a:endParaRPr sz="2400" dirty="0">
              <a:latin typeface="Century Gothic"/>
              <a:ea typeface="Century Gothic"/>
              <a:cs typeface="Century Gothic"/>
              <a:sym typeface="Century Gothic"/>
            </a:endParaRPr>
          </a:p>
        </p:txBody>
      </p:sp>
      <p:sp>
        <p:nvSpPr>
          <p:cNvPr id="263" name="Google Shape;263;p35"/>
          <p:cNvSpPr txBox="1"/>
          <p:nvPr/>
        </p:nvSpPr>
        <p:spPr>
          <a:xfrm>
            <a:off x="131500" y="1036971"/>
            <a:ext cx="4141200" cy="3567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u="sng" dirty="0">
                <a:latin typeface="Century Gothic" panose="020B0502020202020204" pitchFamily="34" charset="0"/>
              </a:rPr>
              <a:t>Partner A</a:t>
            </a:r>
            <a:r>
              <a:rPr lang="en" sz="2400" dirty="0">
                <a:latin typeface="Century Gothic" panose="020B0502020202020204" pitchFamily="34" charset="0"/>
              </a:rPr>
              <a:t>	</a:t>
            </a:r>
            <a:r>
              <a:rPr lang="en" sz="2400" u="sng" dirty="0">
                <a:latin typeface="Century Gothic" panose="020B0502020202020204" pitchFamily="34" charset="0"/>
              </a:rPr>
              <a:t>Partner B</a:t>
            </a:r>
            <a:endParaRPr sz="2400" u="sng" dirty="0">
              <a:latin typeface="Century Gothic" panose="020B0502020202020204" pitchFamily="34" charset="0"/>
            </a:endParaRPr>
          </a:p>
          <a:p>
            <a:pPr marL="0" lvl="0" indent="0" algn="l" rtl="0">
              <a:spcBef>
                <a:spcPts val="0"/>
              </a:spcBef>
              <a:spcAft>
                <a:spcPts val="0"/>
              </a:spcAft>
              <a:buNone/>
            </a:pPr>
            <a:r>
              <a:rPr lang="en" sz="2400" dirty="0">
                <a:latin typeface="Century Gothic"/>
                <a:ea typeface="Century Gothic"/>
                <a:cs typeface="Century Gothic"/>
                <a:sym typeface="Century Gothic"/>
              </a:rPr>
              <a:t>loved		skated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rubbed         liked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dragged	smiled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scared	noticed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shopped	clipped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played	started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snowed	burned</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jogged	hopped</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30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62"/>
                                        </p:tgtEl>
                                        <p:attrNameLst>
                                          <p:attrName>style.visibility</p:attrName>
                                        </p:attrNameLst>
                                      </p:cBhvr>
                                      <p:to>
                                        <p:strVal val="visible"/>
                                      </p:to>
                                    </p:set>
                                    <p:animEffect transition="in" filter="fade">
                                      <p:cBhvr>
                                        <p:cTn id="7" dur="1000"/>
                                        <p:tgtEl>
                                          <p:spTgt spid="2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93B39008-44E9-4540-87B6-E30ABBD0F5FD}"/>
</file>

<file path=customXml/itemProps2.xml><?xml version="1.0" encoding="utf-8"?>
<ds:datastoreItem xmlns:ds="http://schemas.openxmlformats.org/officeDocument/2006/customXml" ds:itemID="{93A1EF46-0783-42C3-9EBF-93D7FB42789D}"/>
</file>

<file path=customXml/itemProps3.xml><?xml version="1.0" encoding="utf-8"?>
<ds:datastoreItem xmlns:ds="http://schemas.openxmlformats.org/officeDocument/2006/customXml" ds:itemID="{747CACDB-1995-476E-B070-2F29C671EA2B}"/>
</file>

<file path=docProps/app.xml><?xml version="1.0" encoding="utf-8"?>
<Properties xmlns="http://schemas.openxmlformats.org/officeDocument/2006/extended-properties" xmlns:vt="http://schemas.openxmlformats.org/officeDocument/2006/docPropsVTypes">
  <TotalTime>1400</TotalTime>
  <Words>4539</Words>
  <Application>Microsoft Office PowerPoint</Application>
  <PresentationFormat>On-screen Show (16:9)</PresentationFormat>
  <Paragraphs>404</Paragraphs>
  <Slides>17</Slides>
  <Notes>17</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17</vt:i4>
      </vt:variant>
    </vt:vector>
  </HeadingPairs>
  <TitlesOfParts>
    <vt:vector size="24" baseType="lpstr">
      <vt:lpstr>Century Gothic</vt:lpstr>
      <vt:lpstr>Courier New</vt:lpstr>
      <vt:lpstr>Arial</vt:lpstr>
      <vt:lpstr>Calibri</vt:lpstr>
      <vt:lpstr>Times New Roman</vt:lpstr>
      <vt:lpstr>Office Theme</vt:lpstr>
      <vt:lpstr>Office Theme</vt:lpstr>
      <vt:lpstr>Grade 2: Module 2: Part 2: Cycle 10: Lesson 48 Teacher slide, before teaching.</vt:lpstr>
      <vt:lpstr>Grade 2: Module 2: Part 2: Cycle 10: Lesson 48 Teacher slide, before teaching.</vt:lpstr>
      <vt:lpstr>  Grade 2: Module 2: Part 2: Cycle 10: Lesson 48 Teacher slide, before teaching.  </vt:lpstr>
      <vt:lpstr>Grade 2: Module 2: Part 2: Cycle 10: Lesson 48 Teacher slide, before teaching.</vt:lpstr>
      <vt:lpstr>PowerPoint Presentation</vt:lpstr>
      <vt:lpstr>Transition Song</vt:lpstr>
      <vt:lpstr>Opening: Learning Targets</vt:lpstr>
      <vt:lpstr>Words Rule! </vt:lpstr>
      <vt:lpstr>Words Rule! </vt:lpstr>
      <vt:lpstr>Transition Song</vt:lpstr>
      <vt:lpstr>Work Time: Learning Targets</vt:lpstr>
      <vt:lpstr>Interactive Writing</vt:lpstr>
      <vt:lpstr>PowerPoint Presentation</vt:lpstr>
      <vt:lpstr>Reflection Time </vt:lpstr>
      <vt:lpstr>Transition Song</vt:lpstr>
      <vt:lpstr>Independent Work: Learning Targets</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2: Part 2: Cycle 10: Lesson 48 Teacher slide, before teaching.</dc:title>
  <dc:creator>nbravo</dc:creator>
  <cp:lastModifiedBy>me@briannadasilva.com</cp:lastModifiedBy>
  <cp:revision>8</cp:revision>
  <dcterms:modified xsi:type="dcterms:W3CDTF">2018-12-13T20:20:30Z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