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AC8570F0-D517-4F6C-912D-F68D140FDCE5}">
  <a:tblStyle styleId="{AC8570F0-D517-4F6C-912D-F68D140FDCE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091" autoAdjust="0"/>
  </p:normalViewPr>
  <p:slideViewPr>
    <p:cSldViewPr snapToGrid="0">
      <p:cViewPr varScale="1">
        <p:scale>
          <a:sx n="92" d="100"/>
          <a:sy n="92" d="100"/>
        </p:scale>
        <p:origin x="-1576"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1.xml"/><Relationship Id="rId12" Type="http://schemas.openxmlformats.org/officeDocument/2006/relationships/slide" Target="slides/slide10.xml"/><Relationship Id="rId17" Type="http://schemas.openxmlformats.org/officeDocument/2006/relationships/presProps" Target="presProps.xml"/><Relationship Id="rId7" Type="http://schemas.openxmlformats.org/officeDocument/2006/relationships/slide" Target="slides/slide5.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notesMaster" Target="notesMasters/notesMaster1.xml"/><Relationship Id="rId5" Type="http://schemas.openxmlformats.org/officeDocument/2006/relationships/slide" Target="slides/slide3.xml"/><Relationship Id="rId23"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theme" Target="theme/theme1.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4574136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s://www.youtube.com/watch?v=XeIvtx6HHLg"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s://www.youtube.com/watch?v=XeIvtx6HHLg"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https://www.youtube.com/watch?v=XeIvtx6HHLg"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the teacher to assess the development of analysis of main idea and supporting details.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the </a:t>
            </a:r>
            <a:r>
              <a:rPr lang="en" sz="1200" b="1" dirty="0">
                <a:solidFill>
                  <a:schemeClr val="dk1"/>
                </a:solidFill>
                <a:latin typeface="Calibri"/>
                <a:ea typeface="Calibri"/>
                <a:cs typeface="Calibri"/>
                <a:sym typeface="Calibri"/>
              </a:rPr>
              <a:t>Mid-Unit 1 Assessment</a:t>
            </a:r>
            <a:r>
              <a:rPr lang="en" sz="1200" dirty="0">
                <a:solidFill>
                  <a:schemeClr val="dk1"/>
                </a:solidFill>
                <a:latin typeface="Calibri"/>
                <a:ea typeface="Calibri"/>
                <a:cs typeface="Calibri"/>
                <a:sym typeface="Calibri"/>
              </a:rPr>
              <a:t>, which centers on SL.7.2 and RI. 7.7. Students view a video and analyze the main idea and supporting details. Students are given an opportunity to practice with a partner before the assessment begins.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Note that students watch the same video “Development of the Young Brain” for both their practice and the assessment.</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   Clip 1 00-1:30: Practice with a partner (Work Time A)</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   Clip 2 1:30-3:34 to assess SL.7.2 (main idea in diverse media)</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   Clip 3 3:34-4:50 to assess RI.7.7 (comparing text to video)</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next half of Unit 1 moves on to how brain science relates to the digital revolution. Use the “Summarize Your Learning” assigned for Lesson 5 homework as a way to identify struggling students who may need some additional instruction to understand the basics of brain development. This is necessary foundational learning that they will need to be successful throughout the remainder of this unit as well as Units 2 and 3.</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Also for homework, students read the first excerpt of “The Digital Revolution and Evolution of the Adolescent Mind.” This text explores central questions of the module such as: How does the amount of time a teenager spends </a:t>
            </a:r>
            <a:r>
              <a:rPr lang="en" sz="1200" dirty="0" smtClean="0">
                <a:solidFill>
                  <a:schemeClr val="dk1"/>
                </a:solidFill>
                <a:latin typeface="Calibri"/>
                <a:ea typeface="Calibri"/>
                <a:cs typeface="Calibri"/>
                <a:sym typeface="Calibri"/>
              </a:rPr>
              <a:t>on</a:t>
            </a:r>
            <a:r>
              <a:rPr lang="en-US" sz="1200" dirty="0" smtClean="0">
                <a:solidFill>
                  <a:schemeClr val="dk1"/>
                </a:solidFill>
                <a:latin typeface="Calibri"/>
                <a:ea typeface="Calibri"/>
                <a:cs typeface="Calibri"/>
                <a:sym typeface="Calibri"/>
              </a:rPr>
              <a:t> a</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screen change her brain? Can the brain adapt to the new digital environment? Will teenagers be able to learn vital social skills if they socialize increasingly online? Will the brain become so accustomed to artificially high levels of dopamine that the “real world” no longer holds its interest? Because this text grapples with these important questions while still being grounded in brain science, it is an important bridge between the texts about neuroscience in Unit 1 and the argument texts in Unit 2. (You may want to familiarize yourself with the entire text as it explores all the different facets of the issue of screen time and adolescent brain development. A link to the full text is provided in the </a:t>
            </a:r>
            <a:r>
              <a:rPr lang="en" sz="1200" b="1" dirty="0">
                <a:solidFill>
                  <a:schemeClr val="dk1"/>
                </a:solidFill>
                <a:latin typeface="Calibri"/>
                <a:ea typeface="Calibri"/>
                <a:cs typeface="Calibri"/>
                <a:sym typeface="Calibri"/>
              </a:rPr>
              <a:t>Module Overview</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Digital Revolution and the Adolescent Brain Evolution” is a challenging text. Reading complex texts with the proper scaffolding can increase students’ intellectual stamina. In the homework from this lesson they have an opportunity to grapple with this complex text in a highly supported manner. To decrease any anxiety that students may have, explain that tonight’s homework will begin the second half of Unit 1 where they will learn more about the effects of digital media on the brain. This homework builds off of the ideas presented in the video today. The homework is a chance to challenge themselves to get the gist of a very difficult text. They should focus on getting the main idea and not worry about the details. Assure them that this homework is not part of an assessment and they will not be penalized for any wrong answers but you’re confident they can find the main idea. Continue to reinforce that complex text needs to be read multiple times.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overall grading system and the date of return of this assessment have been left to your discretion. The more quickly an assessment is returned, the more useful the feedback is to the students.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8714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47df5b0f56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47df5b0f56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23-</a:t>
            </a:r>
            <a:r>
              <a:rPr lang="en" sz="1200" b="1" dirty="0" smtClean="0">
                <a:solidFill>
                  <a:schemeClr val="dk1"/>
                </a:solidFill>
                <a:latin typeface="Calibri"/>
                <a:ea typeface="Calibri"/>
                <a:cs typeface="Calibri"/>
                <a:sym typeface="Calibri"/>
              </a:rPr>
              <a:t>25 </a:t>
            </a:r>
            <a:r>
              <a:rPr lang="en" sz="1200" b="1" dirty="0">
                <a:solidFill>
                  <a:schemeClr val="dk1"/>
                </a:solidFill>
                <a:latin typeface="Calibri"/>
                <a:ea typeface="Calibri"/>
                <a:cs typeface="Calibri"/>
                <a:sym typeface="Calibri"/>
              </a:rPr>
              <a:t>minutes (this slide,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Mid-Unit Assessmen</a:t>
            </a:r>
            <a:r>
              <a:rPr lang="en" b="1" dirty="0">
                <a:solidFill>
                  <a:schemeClr val="dk1"/>
                </a:solidFill>
              </a:rPr>
              <a:t>t </a:t>
            </a:r>
            <a:endParaRPr b="1" dirty="0">
              <a:solidFill>
                <a:schemeClr val="dk1"/>
              </a:solidFill>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wish to play the video more than twice, depending on the needs of your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5 minutes, refocus the whole class.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slide.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read along silently as you read the transcript of the video found in Part IV of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Then play the third video clip (starting at 3:34 and continuing to the end).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Play the third video clip one last time (starting at 3:34 and continuing to the end).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Instruct students to finish Parts IV and V.</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 they complete the assessment, distribute </a:t>
            </a:r>
            <a:r>
              <a:rPr lang="en" sz="1200" b="0" dirty="0">
                <a:latin typeface="Calibri"/>
                <a:ea typeface="Calibri"/>
                <a:cs typeface="Calibri"/>
                <a:sym typeface="Calibri"/>
              </a:rPr>
              <a:t>Excerpt 1 of “The Digital Revolution and the Adolescent Brain Evolution,” </a:t>
            </a:r>
            <a:r>
              <a:rPr lang="en" sz="1200" b="1" dirty="0">
                <a:latin typeface="Calibri"/>
                <a:ea typeface="Calibri"/>
                <a:cs typeface="Calibri"/>
                <a:sym typeface="Calibri"/>
              </a:rPr>
              <a:t>neurologist’s notebook #5</a:t>
            </a:r>
            <a:r>
              <a:rPr lang="en" sz="1200" dirty="0">
                <a:latin typeface="Calibri"/>
                <a:ea typeface="Calibri"/>
                <a:cs typeface="Calibri"/>
                <a:sym typeface="Calibri"/>
              </a:rPr>
              <a:t>,</a:t>
            </a:r>
            <a:r>
              <a:rPr lang="en" sz="1200" b="1" dirty="0">
                <a:latin typeface="Calibri"/>
                <a:ea typeface="Calibri"/>
                <a:cs typeface="Calibri"/>
                <a:sym typeface="Calibri"/>
              </a:rPr>
              <a:t> </a:t>
            </a:r>
            <a:r>
              <a:rPr lang="en" sz="1200" dirty="0">
                <a:latin typeface="Calibri"/>
                <a:ea typeface="Calibri"/>
                <a:cs typeface="Calibri"/>
                <a:sym typeface="Calibri"/>
              </a:rPr>
              <a:t>and </a:t>
            </a:r>
            <a:r>
              <a:rPr lang="en" sz="1200" b="1" dirty="0">
                <a:latin typeface="Calibri"/>
                <a:ea typeface="Calibri"/>
                <a:cs typeface="Calibri"/>
                <a:sym typeface="Calibri"/>
              </a:rPr>
              <a:t>Homework:</a:t>
            </a:r>
            <a:r>
              <a:rPr lang="en" sz="1200" dirty="0">
                <a:latin typeface="Calibri"/>
                <a:ea typeface="Calibri"/>
                <a:cs typeface="Calibri"/>
                <a:sym typeface="Calibri"/>
              </a:rPr>
              <a:t> </a:t>
            </a:r>
            <a:r>
              <a:rPr lang="en" sz="1200" b="1" dirty="0">
                <a:latin typeface="Calibri"/>
                <a:ea typeface="Calibri"/>
                <a:cs typeface="Calibri"/>
                <a:sym typeface="Calibri"/>
              </a:rPr>
              <a:t>Summarize Your Learning</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Students who finish early may move on to the homework.</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video.</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Some students may need to the see the video clips more than once.  Consider having a laptop with the video available.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1902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7df5b0f56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47df5b0f56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0778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16" name="Google Shape;216;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9835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Video: “Development of the Young Brain” </a:t>
            </a:r>
            <a:r>
              <a:rPr lang="en" sz="1200" u="sng" dirty="0">
                <a:solidFill>
                  <a:schemeClr val="hlink"/>
                </a:solidFill>
                <a:latin typeface="Calibri"/>
                <a:ea typeface="Calibri"/>
                <a:cs typeface="Calibri"/>
                <a:sym typeface="Calibri"/>
                <a:hlinkClick r:id="rId3"/>
              </a:rPr>
              <a:t>https://www.youtube.com/watch?v=XeIvtx6HHLg</a:t>
            </a:r>
            <a:r>
              <a:rPr lang="en" sz="1200" dirty="0">
                <a:solidFill>
                  <a:schemeClr val="dk1"/>
                </a:solidFill>
                <a:latin typeface="Calibri"/>
                <a:ea typeface="Calibri"/>
                <a:cs typeface="Calibri"/>
                <a:sym typeface="Calibri"/>
              </a:rPr>
              <a:t> (see 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Digital projector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Analyzing the Main Idea and Supporting Details: Partner Practice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Analyzing the Main Idea and Supporting Details: Partner Practice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Analyzing “Development of the Young Brain”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Analyzing “Development of the Young Brain”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Homework: Summarize Your Learning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Excerpt 1 of “The Digital Revolution and the Adolescent Brain Evolution”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Neurologist’s notebook #5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Neurologist’s notebook #5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to show the </a:t>
            </a:r>
            <a:r>
              <a:rPr lang="en" sz="1200" dirty="0" smtClean="0">
                <a:solidFill>
                  <a:schemeClr val="dk1"/>
                </a:solidFill>
                <a:latin typeface="Calibri"/>
                <a:ea typeface="Calibri"/>
                <a:cs typeface="Calibri"/>
                <a:sym typeface="Calibri"/>
              </a:rPr>
              <a:t>video</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9120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a:t>
            </a:r>
            <a:endParaRPr sz="1200" dirty="0">
              <a:solidFill>
                <a:schemeClr val="dk1"/>
              </a:solidFill>
              <a:latin typeface="Calibri"/>
              <a:ea typeface="Calibri"/>
              <a:cs typeface="Calibri"/>
              <a:sym typeface="Calibri"/>
            </a:endParaRPr>
          </a:p>
          <a:p>
            <a:pPr marL="9144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Prepare the materials for the assessment, including the projector and cuing up the video. You may find the video here: </a:t>
            </a:r>
            <a:r>
              <a:rPr lang="en" sz="1200" u="sng" dirty="0">
                <a:solidFill>
                  <a:schemeClr val="hlink"/>
                </a:solidFill>
                <a:latin typeface="Calibri"/>
                <a:ea typeface="Calibri"/>
                <a:cs typeface="Calibri"/>
                <a:sym typeface="Calibri"/>
                <a:hlinkClick r:id="rId3"/>
              </a:rPr>
              <a:t>https://www.youtube.com/watch?v=XeIvtx6HHLg</a:t>
            </a:r>
            <a:endParaRPr sz="1200" dirty="0">
              <a:solidFill>
                <a:schemeClr val="dk1"/>
              </a:solidFill>
              <a:latin typeface="Calibri"/>
              <a:ea typeface="Calibri"/>
              <a:cs typeface="Calibri"/>
              <a:sym typeface="Calibri"/>
            </a:endParaRPr>
          </a:p>
          <a:p>
            <a:pPr marL="457200" lvl="0" indent="45720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Determine pairs for Work Time A.</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a:t>
            </a:r>
            <a:r>
              <a:rPr lang="en" sz="1200" dirty="0" smtClean="0">
                <a:solidFill>
                  <a:schemeClr val="dk1"/>
                </a:solidFill>
                <a:latin typeface="Calibri"/>
                <a:ea typeface="Calibri"/>
                <a:cs typeface="Calibri"/>
                <a:sym typeface="Calibri"/>
              </a:rPr>
              <a:t>lesson:</a:t>
            </a:r>
            <a:r>
              <a:rPr lang="en-US" sz="1200" b="1" baseline="0" dirty="0" smtClean="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N</a:t>
            </a:r>
            <a:r>
              <a:rPr lang="en" sz="1200" dirty="0" smtClean="0">
                <a:solidFill>
                  <a:schemeClr val="dk1"/>
                </a:solidFill>
                <a:latin typeface="Calibri"/>
                <a:ea typeface="Calibri"/>
                <a:cs typeface="Calibri"/>
                <a:sym typeface="Calibri"/>
              </a:rPr>
              <a:t>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1721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4394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1754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5 - 10 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Preliminary Viewing of Video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allows the students to preview what they will be learning.</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Homework:</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Summarizing Main Idea and Supporting Details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from Lesson 4.</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student to read today’s learning targets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today they will analyze the main idea and supporting details in a video. Instead of finding a main idea of the whole video, they will be assessed on their ability to find the main idea and supporting details on a specific clip from the video. Assure them that the process of finding the main idea is the same. To prepare, they will watch the entire 4:50 minutes of video once to get an overall sense of the gist.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full </a:t>
            </a:r>
            <a:r>
              <a:rPr lang="en" sz="1200" b="0" dirty="0">
                <a:solidFill>
                  <a:schemeClr val="dk1"/>
                </a:solidFill>
                <a:latin typeface="Calibri"/>
                <a:ea typeface="Calibri"/>
                <a:cs typeface="Calibri"/>
                <a:sym typeface="Calibri"/>
              </a:rPr>
              <a:t>video “Development of the Young Brain” </a:t>
            </a:r>
            <a:r>
              <a:rPr lang="en" sz="1200" dirty="0">
                <a:solidFill>
                  <a:schemeClr val="dk1"/>
                </a:solidFill>
                <a:latin typeface="Calibri"/>
                <a:ea typeface="Calibri"/>
                <a:cs typeface="Calibri"/>
                <a:sym typeface="Calibri"/>
              </a:rPr>
              <a:t>one time through.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0474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47df5b0f56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47df5b0f56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5-10  minutes (this slide,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Preliminary Viewing of Video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be anxious about watching a video to demonstrate skills they have been working on with written text.  Explaining the process is the same will ease their anxieties.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full </a:t>
            </a:r>
            <a:r>
              <a:rPr lang="en" sz="1200" b="0" dirty="0">
                <a:solidFill>
                  <a:schemeClr val="dk1"/>
                </a:solidFill>
                <a:latin typeface="Calibri"/>
                <a:ea typeface="Calibri"/>
                <a:cs typeface="Calibri"/>
                <a:sym typeface="Calibri"/>
              </a:rPr>
              <a:t>video “Development of the Young Brain” </a:t>
            </a:r>
            <a:r>
              <a:rPr lang="en" sz="1200" dirty="0">
                <a:solidFill>
                  <a:schemeClr val="dk1"/>
                </a:solidFill>
                <a:latin typeface="Calibri"/>
                <a:ea typeface="Calibri"/>
                <a:cs typeface="Calibri"/>
                <a:sym typeface="Calibri"/>
              </a:rPr>
              <a:t>(</a:t>
            </a:r>
            <a:r>
              <a:rPr lang="en" sz="1200" u="sng" dirty="0">
                <a:solidFill>
                  <a:schemeClr val="hlink"/>
                </a:solidFill>
                <a:latin typeface="Calibri"/>
                <a:ea typeface="Calibri"/>
                <a:cs typeface="Calibri"/>
                <a:sym typeface="Calibri"/>
                <a:hlinkClick r:id="rId3"/>
              </a:rPr>
              <a:t>https://www.youtube.com/watch?v=XeIvtx6HHLg</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time through.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6471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7df5b0f56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7df5b0f56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and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Practicing with a Partner</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to discuss with a partner before writing or sharing with the whole class is a low-stress strategy to help them process in a risk-free situation.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Arrange students in pairs.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Analyzing the Main Idea and Supporting Details: Partner Practice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Ask a student to read the directions aloud. Clarify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 first clip of the video, stopping at 1:30.</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work in pairs to find the main idea and answer the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refocus the whole group. Play the video a second time, again stopping at 1:30.</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students to amend their thinking from the first viewing.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groups to share out. </a:t>
            </a:r>
            <a:r>
              <a:rPr lang="en-US" sz="1200" dirty="0" smtClean="0">
                <a:solidFill>
                  <a:schemeClr val="dk1"/>
                </a:solidFill>
                <a:latin typeface="Calibri"/>
                <a:ea typeface="Calibri"/>
                <a:cs typeface="Calibri"/>
                <a:sym typeface="Calibri"/>
              </a:rPr>
              <a:t>Clarify </a:t>
            </a:r>
            <a:r>
              <a:rPr lang="en" sz="1200" dirty="0" smtClean="0">
                <a:solidFill>
                  <a:schemeClr val="dk1"/>
                </a:solidFill>
                <a:latin typeface="Calibri"/>
                <a:ea typeface="Calibri"/>
                <a:cs typeface="Calibri"/>
                <a:sym typeface="Calibri"/>
              </a:rPr>
              <a:t>any </a:t>
            </a:r>
            <a:r>
              <a:rPr lang="en" sz="1200" dirty="0">
                <a:solidFill>
                  <a:schemeClr val="dk1"/>
                </a:solidFill>
                <a:latin typeface="Calibri"/>
                <a:ea typeface="Calibri"/>
                <a:cs typeface="Calibri"/>
                <a:sym typeface="Calibri"/>
              </a:rPr>
              <a:t>misunderstandings or confusion that surfaces.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identify the correct main idea and supporting details.</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6419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7df5b0f56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47df5b0f56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23-</a:t>
            </a:r>
            <a:r>
              <a:rPr lang="en" sz="1200" b="1" dirty="0" smtClean="0">
                <a:solidFill>
                  <a:schemeClr val="dk1"/>
                </a:solidFill>
                <a:latin typeface="Calibri"/>
                <a:ea typeface="Calibri"/>
                <a:cs typeface="Calibri"/>
                <a:sym typeface="Calibri"/>
              </a:rPr>
              <a:t>25 </a:t>
            </a:r>
            <a:r>
              <a:rPr lang="en" sz="1200" b="1" dirty="0">
                <a:solidFill>
                  <a:schemeClr val="dk1"/>
                </a:solidFill>
                <a:latin typeface="Calibri"/>
                <a:ea typeface="Calibri"/>
                <a:cs typeface="Calibri"/>
                <a:sym typeface="Calibri"/>
              </a:rPr>
              <a:t>minutes (this slide,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Mid-Unit Assessmen</a:t>
            </a:r>
            <a:r>
              <a:rPr lang="en" b="1" dirty="0">
                <a:solidFill>
                  <a:schemeClr val="dk1"/>
                </a:solidFill>
              </a:rPr>
              <a:t>t </a:t>
            </a:r>
            <a:endParaRPr b="1" dirty="0">
              <a:solidFill>
                <a:schemeClr val="dk1"/>
              </a:solidFill>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wish to play the video more than twice, depending on the needs of your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that the </a:t>
            </a:r>
            <a:r>
              <a:rPr lang="en" sz="1200" b="1" dirty="0">
                <a:latin typeface="Calibri"/>
                <a:ea typeface="Calibri"/>
                <a:cs typeface="Calibri"/>
                <a:sym typeface="Calibri"/>
              </a:rPr>
              <a:t>mid-unit assessment </a:t>
            </a:r>
            <a:r>
              <a:rPr lang="en" sz="1200" dirty="0">
                <a:latin typeface="Calibri"/>
                <a:ea typeface="Calibri"/>
                <a:cs typeface="Calibri"/>
                <a:sym typeface="Calibri"/>
              </a:rPr>
              <a:t>is about to begin. Explain that now they will work independently to find the main idea of a new clip from “Development of the Young Brain.”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slide.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Mid-Unit 1 Assessment:</a:t>
            </a:r>
            <a:r>
              <a:rPr lang="en" sz="1200" dirty="0">
                <a:latin typeface="Calibri"/>
                <a:ea typeface="Calibri"/>
                <a:cs typeface="Calibri"/>
                <a:sym typeface="Calibri"/>
              </a:rPr>
              <a:t> </a:t>
            </a:r>
            <a:r>
              <a:rPr lang="en" sz="1200" b="1" dirty="0">
                <a:latin typeface="Calibri"/>
                <a:ea typeface="Calibri"/>
                <a:cs typeface="Calibri"/>
                <a:sym typeface="Calibri"/>
              </a:rPr>
              <a:t>Analyzing “Development of the Young Brain.” </a:t>
            </a:r>
            <a:r>
              <a:rPr lang="en" sz="1200" dirty="0">
                <a:latin typeface="Calibri"/>
                <a:ea typeface="Calibri"/>
                <a:cs typeface="Calibri"/>
                <a:sym typeface="Calibri"/>
              </a:rPr>
              <a:t>Instruct students to begin on Part I.</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a few minutes, play the second clip of video (from 1:30 to 3:34).</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Give students a few minutes to begin filling out the chart.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3 minutes, play the second video clip again. Be sure to stop at 3:34.</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to complete Part II and Part III.</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video.</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Some students may need to watch the video more than 2 times.  Consider having it available on a laptop to replay for individuals or a small group.</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1694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s://www.youtube.com/watch?v=XeIvtx6HHL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s://www.youtube.com/watch?v=XeIvtx6HHL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XeIvtx6HHLg" TargetMode="External"/><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50-60 minutes to complete. </a:t>
            </a:r>
            <a:endParaRPr sz="1800"/>
          </a:p>
          <a:p>
            <a:pPr marL="457200" lvl="0" indent="-342900" algn="l" rtl="0">
              <a:lnSpc>
                <a:spcPct val="100000"/>
              </a:lnSpc>
              <a:spcBef>
                <a:spcPts val="1000"/>
              </a:spcBef>
              <a:spcAft>
                <a:spcPts val="0"/>
              </a:spcAft>
              <a:buSzPts val="1800"/>
              <a:buFont typeface="Century Gothic"/>
              <a:buChar char="•"/>
            </a:pPr>
            <a:r>
              <a:rPr lang="en" sz="1800"/>
              <a:t>The purpose of this lesson is for students to demonstrate a competency in analysis of a main idea and supporting details.</a:t>
            </a:r>
            <a:endParaRPr sz="1800"/>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42900" algn="l" rtl="0">
              <a:lnSpc>
                <a:spcPct val="115000"/>
              </a:lnSpc>
              <a:spcBef>
                <a:spcPts val="1000"/>
              </a:spcBef>
              <a:spcAft>
                <a:spcPts val="0"/>
              </a:spcAft>
              <a:buSzPts val="1800"/>
              <a:buChar char="•"/>
            </a:pPr>
            <a:r>
              <a:rPr lang="en" sz="1800"/>
              <a:t>I can analyze the main idea and supporting ideas/details in “Development of the Young Brain.”</a:t>
            </a:r>
            <a:endParaRPr sz="1800"/>
          </a:p>
          <a:p>
            <a:pPr marL="457200" lvl="0" indent="-342900" algn="l" rtl="0">
              <a:lnSpc>
                <a:spcPct val="115000"/>
              </a:lnSpc>
              <a:spcBef>
                <a:spcPts val="0"/>
              </a:spcBef>
              <a:spcAft>
                <a:spcPts val="0"/>
              </a:spcAft>
              <a:buSzPts val="1800"/>
              <a:buChar char="•"/>
            </a:pPr>
            <a:r>
              <a:rPr lang="en" sz="1800"/>
              <a:t>I can compare the text and video</a:t>
            </a:r>
            <a:r>
              <a:rPr lang="en" sz="1800" i="1"/>
              <a:t> </a:t>
            </a:r>
            <a:r>
              <a:rPr lang="en" sz="1800"/>
              <a:t>of “Development of the Young Brain.”</a:t>
            </a:r>
            <a:endParaRPr sz="1800"/>
          </a:p>
          <a:p>
            <a:pPr marL="457200" lvl="0" indent="-342900" algn="l" rtl="0">
              <a:lnSpc>
                <a:spcPct val="115000"/>
              </a:lnSpc>
              <a:spcBef>
                <a:spcPts val="0"/>
              </a:spcBef>
              <a:spcAft>
                <a:spcPts val="0"/>
              </a:spcAft>
              <a:buSzPts val="1800"/>
              <a:buChar char="•"/>
            </a:pPr>
            <a:r>
              <a:rPr lang="en" sz="1800"/>
              <a:t>I can explain how the ideas presented in the video clarify my understanding of the adolescent brain.</a:t>
            </a:r>
            <a:endParaRPr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628650" y="84250"/>
            <a:ext cx="7115400" cy="80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complete Parts IV and V</a:t>
            </a:r>
            <a:endParaRPr sz="3000" b="1" i="1"/>
          </a:p>
        </p:txBody>
      </p:sp>
      <p:sp>
        <p:nvSpPr>
          <p:cNvPr id="204" name="Google Shape;204;p34"/>
          <p:cNvSpPr txBox="1"/>
          <p:nvPr/>
        </p:nvSpPr>
        <p:spPr>
          <a:xfrm>
            <a:off x="628650" y="950425"/>
            <a:ext cx="3943200" cy="36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0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Read along silently as the teacher reads the transcript of the video found in Part </a:t>
            </a:r>
            <a:r>
              <a:rPr lang="en" sz="1800" dirty="0" smtClean="0">
                <a:solidFill>
                  <a:schemeClr val="dk1"/>
                </a:solidFill>
                <a:latin typeface="Century Gothic"/>
                <a:ea typeface="Century Gothic"/>
                <a:cs typeface="Century Gothic"/>
                <a:sym typeface="Century Gothic"/>
              </a:rPr>
              <a:t>IV.</a:t>
            </a:r>
            <a:endParaRPr lang="en"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endParaRPr lang="en"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smtClean="0">
                <a:solidFill>
                  <a:schemeClr val="dk1"/>
                </a:solidFill>
                <a:latin typeface="Century Gothic"/>
                <a:ea typeface="Century Gothic"/>
                <a:cs typeface="Century Gothic"/>
                <a:sym typeface="Century Gothic"/>
              </a:rPr>
              <a:t>Watch </a:t>
            </a:r>
            <a:r>
              <a:rPr lang="en" sz="1800" dirty="0">
                <a:solidFill>
                  <a:schemeClr val="dk1"/>
                </a:solidFill>
                <a:latin typeface="Century Gothic"/>
                <a:ea typeface="Century Gothic"/>
                <a:cs typeface="Century Gothic"/>
                <a:sym typeface="Century Gothic"/>
              </a:rPr>
              <a:t>the third video clip two </a:t>
            </a:r>
            <a:r>
              <a:rPr lang="en" sz="1800" dirty="0" smtClean="0">
                <a:solidFill>
                  <a:schemeClr val="dk1"/>
                </a:solidFill>
                <a:latin typeface="Century Gothic"/>
                <a:ea typeface="Century Gothic"/>
                <a:cs typeface="Century Gothic"/>
                <a:sym typeface="Century Gothic"/>
              </a:rPr>
              <a:t>times.</a:t>
            </a:r>
            <a:endParaRPr lang="en"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endParaRPr lang="en"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smtClean="0">
                <a:solidFill>
                  <a:schemeClr val="dk1"/>
                </a:solidFill>
                <a:latin typeface="Century Gothic"/>
                <a:ea typeface="Century Gothic"/>
                <a:cs typeface="Century Gothic"/>
                <a:sym typeface="Century Gothic"/>
              </a:rPr>
              <a:t>Finish </a:t>
            </a:r>
            <a:r>
              <a:rPr lang="en" sz="1800" dirty="0">
                <a:solidFill>
                  <a:schemeClr val="dk1"/>
                </a:solidFill>
                <a:latin typeface="Century Gothic"/>
                <a:ea typeface="Century Gothic"/>
                <a:cs typeface="Century Gothic"/>
                <a:sym typeface="Century Gothic"/>
              </a:rPr>
              <a:t>Parts IV and </a:t>
            </a:r>
            <a:r>
              <a:rPr lang="en" sz="1800" dirty="0" smtClean="0">
                <a:solidFill>
                  <a:schemeClr val="dk1"/>
                </a:solidFill>
                <a:latin typeface="Century Gothic"/>
                <a:ea typeface="Century Gothic"/>
                <a:cs typeface="Century Gothic"/>
                <a:sym typeface="Century Gothic"/>
              </a:rPr>
              <a:t>V.</a:t>
            </a:r>
            <a:endParaRPr lang="en"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endParaRPr lang="en"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smtClean="0">
                <a:solidFill>
                  <a:schemeClr val="dk1"/>
                </a:solidFill>
                <a:latin typeface="Century Gothic"/>
                <a:ea typeface="Century Gothic"/>
                <a:cs typeface="Century Gothic"/>
                <a:sym typeface="Century Gothic"/>
              </a:rPr>
              <a:t>Work </a:t>
            </a:r>
            <a:r>
              <a:rPr lang="en" sz="1800" dirty="0">
                <a:solidFill>
                  <a:schemeClr val="dk1"/>
                </a:solidFill>
                <a:latin typeface="Century Gothic"/>
                <a:ea typeface="Century Gothic"/>
                <a:cs typeface="Century Gothic"/>
                <a:sym typeface="Century Gothic"/>
              </a:rPr>
              <a:t>on Excerpt 1 of “The Digital Revolution and the Adolescent Brain </a:t>
            </a:r>
            <a:r>
              <a:rPr lang="en" sz="1800" dirty="0" smtClean="0">
                <a:solidFill>
                  <a:schemeClr val="dk1"/>
                </a:solidFill>
                <a:latin typeface="Century Gothic"/>
                <a:ea typeface="Century Gothic"/>
                <a:cs typeface="Century Gothic"/>
                <a:sym typeface="Century Gothic"/>
              </a:rPr>
              <a:t>Evolution</a:t>
            </a:r>
            <a:r>
              <a:rPr lang="en-US" sz="1800" dirty="0" smtClean="0">
                <a:solidFill>
                  <a:schemeClr val="dk1"/>
                </a:solidFill>
                <a:latin typeface="Century Gothic"/>
                <a:ea typeface="Century Gothic"/>
                <a:cs typeface="Century Gothic"/>
                <a:sym typeface="Century Gothic"/>
              </a:rPr>
              <a:t>.</a:t>
            </a:r>
            <a:r>
              <a:rPr lang="en" sz="1800" dirty="0" smtClean="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p:txBody>
      </p:sp>
      <p:pic>
        <p:nvPicPr>
          <p:cNvPr id="205" name="Google Shape;205;p34"/>
          <p:cNvPicPr preferRelativeResize="0"/>
          <p:nvPr/>
        </p:nvPicPr>
        <p:blipFill>
          <a:blip r:embed="rId3">
            <a:alphaModFix/>
          </a:blip>
          <a:stretch>
            <a:fillRect/>
          </a:stretch>
        </p:blipFill>
        <p:spPr>
          <a:xfrm>
            <a:off x="5083432" y="1345575"/>
            <a:ext cx="3019694" cy="3654300"/>
          </a:xfrm>
          <a:prstGeom prst="rect">
            <a:avLst/>
          </a:prstGeom>
          <a:noFill/>
          <a:ln w="9525" cap="flat" cmpd="sng">
            <a:solidFill>
              <a:srgbClr val="000000"/>
            </a:solidFill>
            <a:prstDash val="solid"/>
            <a:round/>
            <a:headEnd type="none" w="sm" len="sm"/>
            <a:tailEnd type="none" w="sm" len="sm"/>
          </a:ln>
        </p:spPr>
      </p:pic>
      <p:pic>
        <p:nvPicPr>
          <p:cNvPr id="206" name="Google Shape;206;p34"/>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5"/>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Homework</a:t>
            </a:r>
            <a:endParaRPr sz="3000" b="1" i="1"/>
          </a:p>
        </p:txBody>
      </p:sp>
      <p:sp>
        <p:nvSpPr>
          <p:cNvPr id="212" name="Google Shape;212;p35"/>
          <p:cNvSpPr txBox="1"/>
          <p:nvPr/>
        </p:nvSpPr>
        <p:spPr>
          <a:xfrm>
            <a:off x="628650" y="1373750"/>
            <a:ext cx="7899600" cy="28677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Complete “Summarize Your Learning</a:t>
            </a:r>
            <a:r>
              <a:rPr lang="en" sz="2400" dirty="0" smtClean="0">
                <a:solidFill>
                  <a:schemeClr val="dk1"/>
                </a:solidFill>
                <a:latin typeface="Century Gothic"/>
                <a:ea typeface="Century Gothic"/>
                <a:cs typeface="Century Gothic"/>
                <a:sym typeface="Century Gothic"/>
              </a:rPr>
              <a:t>.”</a:t>
            </a:r>
            <a:endParaRPr lang="en"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AutoNum type="arabicPeriod"/>
            </a:pPr>
            <a:endParaRPr lang="en"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AutoNum type="arabicPeriod"/>
            </a:pPr>
            <a:r>
              <a:rPr lang="en" sz="2400" dirty="0" smtClean="0">
                <a:solidFill>
                  <a:schemeClr val="dk1"/>
                </a:solidFill>
                <a:latin typeface="Century Gothic"/>
                <a:ea typeface="Century Gothic"/>
                <a:cs typeface="Century Gothic"/>
                <a:sym typeface="Century Gothic"/>
              </a:rPr>
              <a:t>Read </a:t>
            </a:r>
            <a:r>
              <a:rPr lang="en" sz="2400" dirty="0">
                <a:solidFill>
                  <a:schemeClr val="dk1"/>
                </a:solidFill>
                <a:latin typeface="Century Gothic"/>
                <a:ea typeface="Century Gothic"/>
                <a:cs typeface="Century Gothic"/>
                <a:sym typeface="Century Gothic"/>
              </a:rPr>
              <a:t>Excerpt 1 of “The Digital Revolution and the Adolescent Brain Evolution.” </a:t>
            </a:r>
          </a:p>
          <a:p>
            <a:pPr marL="457200" lvl="0" indent="-381000" algn="l" rtl="0">
              <a:spcBef>
                <a:spcPts val="0"/>
              </a:spcBef>
              <a:spcAft>
                <a:spcPts val="0"/>
              </a:spcAft>
              <a:buClr>
                <a:schemeClr val="dk1"/>
              </a:buClr>
              <a:buSzPts val="2400"/>
              <a:buFont typeface="Century Gothic"/>
              <a:buAutoNum type="arabicPeriod"/>
            </a:pPr>
            <a:endParaRPr lang="en"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AutoNum type="arabicPeriod"/>
            </a:pPr>
            <a:r>
              <a:rPr lang="en" sz="2400" dirty="0" smtClean="0">
                <a:solidFill>
                  <a:schemeClr val="dk1"/>
                </a:solidFill>
                <a:latin typeface="Century Gothic"/>
                <a:ea typeface="Century Gothic"/>
                <a:cs typeface="Century Gothic"/>
                <a:sym typeface="Century Gothic"/>
              </a:rPr>
              <a:t>Complete </a:t>
            </a:r>
            <a:r>
              <a:rPr lang="en" sz="2400" b="1" dirty="0">
                <a:solidFill>
                  <a:schemeClr val="dk1"/>
                </a:solidFill>
                <a:latin typeface="Century Gothic"/>
                <a:ea typeface="Century Gothic"/>
                <a:cs typeface="Century Gothic"/>
                <a:sym typeface="Century Gothic"/>
              </a:rPr>
              <a:t>neurologist’s notebook #5</a:t>
            </a:r>
            <a:r>
              <a:rPr lang="en" sz="2400" dirty="0">
                <a:solidFill>
                  <a:schemeClr val="dk1"/>
                </a:solidFill>
                <a:latin typeface="Century Gothic"/>
                <a:ea typeface="Century Gothic"/>
                <a:cs typeface="Century Gothic"/>
                <a:sym typeface="Century Gothic"/>
              </a:rPr>
              <a:t>. </a:t>
            </a:r>
            <a:endParaRPr sz="2400" dirty="0">
              <a:solidFill>
                <a:schemeClr val="dk1"/>
              </a:solidFill>
              <a:latin typeface="Century Gothic"/>
              <a:ea typeface="Century Gothic"/>
              <a:cs typeface="Century Gothic"/>
              <a:sym typeface="Century Gothic"/>
            </a:endParaRPr>
          </a:p>
        </p:txBody>
      </p:sp>
      <p:pic>
        <p:nvPicPr>
          <p:cNvPr id="213" name="Google Shape;213;p35"/>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9" name="Google Shape;219;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20" name="Google Shape;220;p36"/>
          <p:cNvGraphicFramePr/>
          <p:nvPr/>
        </p:nvGraphicFramePr>
        <p:xfrm>
          <a:off x="577191" y="1248212"/>
          <a:ext cx="7989600" cy="3230175"/>
        </p:xfrm>
        <a:graphic>
          <a:graphicData uri="http://schemas.openxmlformats.org/drawingml/2006/table">
            <a:tbl>
              <a:tblPr firstRow="1" bandRow="1">
                <a:noFill/>
                <a:tableStyleId>{AC8570F0-D517-4F6C-912D-F68D140FDCE5}</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5</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5:</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Video: “Development of the Young Brain” </a:t>
            </a:r>
            <a:r>
              <a:rPr lang="en" u="sng" dirty="0">
                <a:solidFill>
                  <a:schemeClr val="hlink"/>
                </a:solidFill>
                <a:latin typeface="Century Gothic"/>
                <a:ea typeface="Century Gothic"/>
                <a:cs typeface="Century Gothic"/>
                <a:sym typeface="Century Gothic"/>
                <a:hlinkClick r:id="rId3"/>
              </a:rPr>
              <a:t>https://www.youtube.com/watch?v=XeIvtx6HHLg</a:t>
            </a:r>
            <a:r>
              <a:rPr lang="en" dirty="0">
                <a:solidFill>
                  <a:schemeClr val="dk1"/>
                </a:solidFill>
                <a:latin typeface="Century Gothic"/>
                <a:ea typeface="Century Gothic"/>
                <a:cs typeface="Century Gothic"/>
                <a:sym typeface="Century Gothic"/>
              </a:rPr>
              <a:t> (see Teaching Notes)</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Digital projector</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Analyzing the Main Idea and Supporting Details: Partner Practice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Analyzing the Main Idea and Supporting Details: Partner Practice (answers,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Mid-Unit 1 Assessment: Analyzing “Development of the Young Brain”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Mid-Unit 1 Assessment: Analyzing “Development of the Young Brain” (answers,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Homework: Summarize Your Learning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Excerpt 1 of “The Digital Revolution and the Adolescent Brain Evolution”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Neurologist’s notebook #5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Neurologist’s notebook #5 (answers, for teacher reference)</a:t>
            </a:r>
            <a:endParaRPr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5</a:t>
            </a:r>
            <a:endParaRPr sz="180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In advance:</a:t>
            </a:r>
            <a:endParaRPr sz="1800">
              <a:solidFill>
                <a:schemeClr val="dk1"/>
              </a:solidFill>
              <a:latin typeface="Century Gothic"/>
              <a:ea typeface="Century Gothic"/>
              <a:cs typeface="Century Gothic"/>
              <a:sym typeface="Century Gothic"/>
            </a:endParaRPr>
          </a:p>
          <a:p>
            <a:pPr marL="914400" lvl="0" indent="0" algn="l"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   Prepare the materials for the assessment, including the projector and cuing up the video. You may find the video here: </a:t>
            </a:r>
            <a:r>
              <a:rPr lang="en" sz="1800" u="sng">
                <a:solidFill>
                  <a:schemeClr val="hlink"/>
                </a:solidFill>
                <a:latin typeface="Century Gothic"/>
                <a:ea typeface="Century Gothic"/>
                <a:cs typeface="Century Gothic"/>
                <a:sym typeface="Century Gothic"/>
                <a:hlinkClick r:id="rId3"/>
              </a:rPr>
              <a:t>https://www.youtube.com/watch?v=XeIvtx6HHLg</a:t>
            </a:r>
            <a:endParaRPr sz="180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   Determine pairs for Work Time A.</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5</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Watch a video called “Development of the Young </a:t>
            </a:r>
            <a:r>
              <a:rPr lang="en" sz="1800" dirty="0" smtClean="0">
                <a:latin typeface="Century Gothic"/>
                <a:ea typeface="Century Gothic"/>
                <a:cs typeface="Century Gothic"/>
                <a:sym typeface="Century Gothic"/>
              </a:rPr>
              <a:t>Brain</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Practice for assessment with a partner.</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Take </a:t>
            </a:r>
            <a:r>
              <a:rPr lang="en" sz="1800" b="1" dirty="0">
                <a:latin typeface="Century Gothic"/>
                <a:ea typeface="Century Gothic"/>
                <a:cs typeface="Century Gothic"/>
                <a:sym typeface="Century Gothic"/>
              </a:rPr>
              <a:t>Mid-Unit </a:t>
            </a:r>
            <a:r>
              <a:rPr lang="en" sz="1800" b="1" dirty="0" smtClean="0">
                <a:latin typeface="Century Gothic"/>
                <a:ea typeface="Century Gothic"/>
                <a:cs typeface="Century Gothic"/>
                <a:sym typeface="Century Gothic"/>
              </a:rPr>
              <a:t>Assessment</a:t>
            </a:r>
            <a:r>
              <a:rPr lang="en-US"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a:p>
            <a:pPr marL="45720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learning targets</a:t>
            </a:r>
            <a:endParaRPr sz="2800" b="1" i="1" dirty="0"/>
          </a:p>
        </p:txBody>
      </p:sp>
      <p:sp>
        <p:nvSpPr>
          <p:cNvPr id="173" name="Google Shape;173;p30"/>
          <p:cNvSpPr txBox="1"/>
          <p:nvPr/>
        </p:nvSpPr>
        <p:spPr>
          <a:xfrm>
            <a:off x="628650" y="1373750"/>
            <a:ext cx="7899600" cy="28677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I can analyze the main idea and supporting details in “Development of the Young Brain.”</a:t>
            </a: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I can compare the text and video</a:t>
            </a:r>
            <a:r>
              <a:rPr lang="en" sz="1800" i="1">
                <a:solidFill>
                  <a:schemeClr val="dk1"/>
                </a:solidFill>
                <a:latin typeface="Century Gothic"/>
                <a:ea typeface="Century Gothic"/>
                <a:cs typeface="Century Gothic"/>
                <a:sym typeface="Century Gothic"/>
              </a:rPr>
              <a:t> </a:t>
            </a:r>
            <a:r>
              <a:rPr lang="en" sz="1800">
                <a:solidFill>
                  <a:schemeClr val="dk1"/>
                </a:solidFill>
                <a:latin typeface="Century Gothic"/>
                <a:ea typeface="Century Gothic"/>
                <a:cs typeface="Century Gothic"/>
                <a:sym typeface="Century Gothic"/>
              </a:rPr>
              <a:t>of “Development of the Young Brain.”</a:t>
            </a: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I can explain how the ideas presented in the video clarify my understanding of the adolescent brain.</a:t>
            </a: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600">
              <a:latin typeface="Century Gothic"/>
              <a:ea typeface="Century Gothic"/>
              <a:cs typeface="Century Gothic"/>
              <a:sym typeface="Century Gothic"/>
            </a:endParaRPr>
          </a:p>
        </p:txBody>
      </p:sp>
      <p:pic>
        <p:nvPicPr>
          <p:cNvPr id="174" name="Google Shape;174;p30"/>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1"/>
          <p:cNvSpPr txBox="1">
            <a:spLocks noGrp="1"/>
          </p:cNvSpPr>
          <p:nvPr>
            <p:ph type="title"/>
          </p:nvPr>
        </p:nvSpPr>
        <p:spPr>
          <a:xfrm>
            <a:off x="492063" y="262964"/>
            <a:ext cx="75618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analyze main idea and supporting details</a:t>
            </a:r>
            <a:endParaRPr sz="2800" b="1" i="1" dirty="0"/>
          </a:p>
        </p:txBody>
      </p:sp>
      <p:sp>
        <p:nvSpPr>
          <p:cNvPr id="180" name="Google Shape;180;p31"/>
          <p:cNvSpPr txBox="1"/>
          <p:nvPr/>
        </p:nvSpPr>
        <p:spPr>
          <a:xfrm>
            <a:off x="628650" y="1373750"/>
            <a:ext cx="7899600" cy="286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solidFill>
                  <a:schemeClr val="dk1"/>
                </a:solidFill>
                <a:latin typeface="Century Gothic"/>
                <a:ea typeface="Century Gothic"/>
                <a:cs typeface="Century Gothic"/>
                <a:sym typeface="Century Gothic"/>
              </a:rPr>
              <a:t>We are going to watch a video.  Instead of finding the main idea of the whole video, </a:t>
            </a:r>
            <a:r>
              <a:rPr lang="en" sz="2000" b="1">
                <a:solidFill>
                  <a:schemeClr val="dk1"/>
                </a:solidFill>
                <a:latin typeface="Century Gothic"/>
                <a:ea typeface="Century Gothic"/>
                <a:cs typeface="Century Gothic"/>
                <a:sym typeface="Century Gothic"/>
              </a:rPr>
              <a:t>you will be assessed on your ability to find the main idea and supporting details</a:t>
            </a:r>
            <a:r>
              <a:rPr lang="en" sz="2000">
                <a:solidFill>
                  <a:schemeClr val="dk1"/>
                </a:solidFill>
                <a:latin typeface="Century Gothic"/>
                <a:ea typeface="Century Gothic"/>
                <a:cs typeface="Century Gothic"/>
                <a:sym typeface="Century Gothic"/>
              </a:rPr>
              <a:t> on a specific clip from the video.</a:t>
            </a: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b="1">
                <a:solidFill>
                  <a:schemeClr val="dk1"/>
                </a:solidFill>
                <a:latin typeface="Century Gothic"/>
                <a:ea typeface="Century Gothic"/>
                <a:cs typeface="Century Gothic"/>
                <a:sym typeface="Century Gothic"/>
              </a:rPr>
              <a:t>DON’T WORRY!</a:t>
            </a:r>
            <a:r>
              <a:rPr lang="en" sz="2000">
                <a:solidFill>
                  <a:schemeClr val="dk1"/>
                </a:solidFill>
                <a:latin typeface="Century Gothic"/>
                <a:ea typeface="Century Gothic"/>
                <a:cs typeface="Century Gothic"/>
                <a:sym typeface="Century Gothic"/>
              </a:rPr>
              <a:t> The process of finding the main idea is the same.</a:t>
            </a: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a:solidFill>
                  <a:schemeClr val="dk1"/>
                </a:solidFill>
                <a:latin typeface="Century Gothic"/>
                <a:ea typeface="Century Gothic"/>
                <a:cs typeface="Century Gothic"/>
                <a:sym typeface="Century Gothic"/>
              </a:rPr>
              <a:t>We will begin by watching the whole </a:t>
            </a:r>
            <a:r>
              <a:rPr lang="en" sz="2000" u="sng">
                <a:solidFill>
                  <a:schemeClr val="hlink"/>
                </a:solidFill>
                <a:latin typeface="Century Gothic"/>
                <a:ea typeface="Century Gothic"/>
                <a:cs typeface="Century Gothic"/>
                <a:sym typeface="Century Gothic"/>
                <a:hlinkClick r:id="rId3"/>
              </a:rPr>
              <a:t>video</a:t>
            </a:r>
            <a:r>
              <a:rPr lang="en" sz="2000">
                <a:solidFill>
                  <a:schemeClr val="dk1"/>
                </a:solidFill>
                <a:latin typeface="Century Gothic"/>
                <a:ea typeface="Century Gothic"/>
                <a:cs typeface="Century Gothic"/>
                <a:sym typeface="Century Gothic"/>
              </a:rPr>
              <a:t> once to get an overall sense of the gist.</a:t>
            </a:r>
            <a:endParaRPr sz="2000">
              <a:solidFill>
                <a:schemeClr val="dk1"/>
              </a:solidFill>
              <a:latin typeface="Century Gothic"/>
              <a:ea typeface="Century Gothic"/>
              <a:cs typeface="Century Gothic"/>
              <a:sym typeface="Century Gothic"/>
            </a:endParaRPr>
          </a:p>
        </p:txBody>
      </p:sp>
      <p:pic>
        <p:nvPicPr>
          <p:cNvPr id="181" name="Google Shape;181;p31"/>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2"/>
          <p:cNvSpPr txBox="1">
            <a:spLocks noGrp="1"/>
          </p:cNvSpPr>
          <p:nvPr>
            <p:ph type="title"/>
          </p:nvPr>
        </p:nvSpPr>
        <p:spPr>
          <a:xfrm>
            <a:off x="173625" y="221575"/>
            <a:ext cx="8456700" cy="721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practice analyzing main idea and </a:t>
            </a:r>
            <a:r>
              <a:rPr lang="en" sz="2800" dirty="0" smtClean="0"/>
              <a:t/>
            </a:r>
            <a:br>
              <a:rPr lang="en" sz="2800" dirty="0" smtClean="0"/>
            </a:br>
            <a:r>
              <a:rPr lang="en" sz="2800" dirty="0" smtClean="0"/>
              <a:t>details</a:t>
            </a:r>
            <a:endParaRPr sz="2800" b="1" i="1" dirty="0"/>
          </a:p>
        </p:txBody>
      </p:sp>
      <p:sp>
        <p:nvSpPr>
          <p:cNvPr id="187" name="Google Shape;187;p32"/>
          <p:cNvSpPr txBox="1"/>
          <p:nvPr/>
        </p:nvSpPr>
        <p:spPr>
          <a:xfrm>
            <a:off x="628650" y="1953925"/>
            <a:ext cx="3943200" cy="2748600"/>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Clr>
                <a:schemeClr val="dk1"/>
              </a:buClr>
              <a:buSzPts val="2000"/>
              <a:buFont typeface="Century Gothic"/>
              <a:buAutoNum type="arabicPeriod"/>
            </a:pPr>
            <a:r>
              <a:rPr lang="en" sz="2000">
                <a:solidFill>
                  <a:schemeClr val="dk1"/>
                </a:solidFill>
                <a:latin typeface="Century Gothic"/>
                <a:ea typeface="Century Gothic"/>
                <a:cs typeface="Century Gothic"/>
                <a:sym typeface="Century Gothic"/>
              </a:rPr>
              <a:t>We will listen to the first clip stopping at 1:30.</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AutoNum type="arabicPeriod"/>
            </a:pPr>
            <a:r>
              <a:rPr lang="en" sz="2000">
                <a:solidFill>
                  <a:schemeClr val="dk1"/>
                </a:solidFill>
                <a:latin typeface="Century Gothic"/>
                <a:ea typeface="Century Gothic"/>
                <a:cs typeface="Century Gothic"/>
                <a:sym typeface="Century Gothic"/>
              </a:rPr>
              <a:t>We will work in pairs to find the main idea and answer questions.</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AutoNum type="arabicPeriod"/>
            </a:pPr>
            <a:r>
              <a:rPr lang="en" sz="2000">
                <a:solidFill>
                  <a:schemeClr val="dk1"/>
                </a:solidFill>
                <a:latin typeface="Century Gothic"/>
                <a:ea typeface="Century Gothic"/>
                <a:cs typeface="Century Gothic"/>
                <a:sym typeface="Century Gothic"/>
              </a:rPr>
              <a:t>We will play the video again.</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AutoNum type="arabicPeriod"/>
            </a:pPr>
            <a:r>
              <a:rPr lang="en" sz="2000">
                <a:solidFill>
                  <a:schemeClr val="dk1"/>
                </a:solidFill>
                <a:latin typeface="Century Gothic"/>
                <a:ea typeface="Century Gothic"/>
                <a:cs typeface="Century Gothic"/>
                <a:sym typeface="Century Gothic"/>
              </a:rPr>
              <a:t>Review and change your ideas.</a:t>
            </a:r>
            <a:endParaRPr sz="2000">
              <a:solidFill>
                <a:schemeClr val="dk1"/>
              </a:solidFill>
              <a:latin typeface="Century Gothic"/>
              <a:ea typeface="Century Gothic"/>
              <a:cs typeface="Century Gothic"/>
              <a:sym typeface="Century Gothic"/>
            </a:endParaRPr>
          </a:p>
        </p:txBody>
      </p:sp>
      <p:sp>
        <p:nvSpPr>
          <p:cNvPr id="188" name="Google Shape;188;p32"/>
          <p:cNvSpPr txBox="1"/>
          <p:nvPr/>
        </p:nvSpPr>
        <p:spPr>
          <a:xfrm>
            <a:off x="236750" y="1095325"/>
            <a:ext cx="8770500" cy="85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We are going to practice with a partner before we work on the assessment. </a:t>
            </a: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p:txBody>
      </p:sp>
      <p:pic>
        <p:nvPicPr>
          <p:cNvPr id="189" name="Google Shape;189;p32"/>
          <p:cNvPicPr preferRelativeResize="0"/>
          <p:nvPr/>
        </p:nvPicPr>
        <p:blipFill>
          <a:blip r:embed="rId3">
            <a:alphaModFix/>
          </a:blip>
          <a:stretch>
            <a:fillRect/>
          </a:stretch>
        </p:blipFill>
        <p:spPr>
          <a:xfrm>
            <a:off x="5474949" y="1663975"/>
            <a:ext cx="2628176" cy="3038426"/>
          </a:xfrm>
          <a:prstGeom prst="rect">
            <a:avLst/>
          </a:prstGeom>
          <a:noFill/>
          <a:ln w="9525" cap="flat" cmpd="sng">
            <a:solidFill>
              <a:srgbClr val="000000"/>
            </a:solidFill>
            <a:prstDash val="solid"/>
            <a:round/>
            <a:headEnd type="none" w="sm" len="sm"/>
            <a:tailEnd type="none" w="sm" len="sm"/>
          </a:ln>
        </p:spPr>
      </p:pic>
      <p:pic>
        <p:nvPicPr>
          <p:cNvPr id="190" name="Google Shape;190;p32"/>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628650" y="84250"/>
            <a:ext cx="7115400" cy="80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begin the assessment</a:t>
            </a:r>
            <a:endParaRPr sz="3000" b="1" i="1" dirty="0"/>
          </a:p>
        </p:txBody>
      </p:sp>
      <p:sp>
        <p:nvSpPr>
          <p:cNvPr id="196" name="Google Shape;196;p33"/>
          <p:cNvSpPr txBox="1"/>
          <p:nvPr/>
        </p:nvSpPr>
        <p:spPr>
          <a:xfrm>
            <a:off x="628650" y="1095325"/>
            <a:ext cx="3943200" cy="36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dirty="0">
                <a:solidFill>
                  <a:schemeClr val="dk1"/>
                </a:solidFill>
                <a:latin typeface="Century Gothic"/>
                <a:ea typeface="Century Gothic"/>
                <a:cs typeface="Century Gothic"/>
                <a:sym typeface="Century Gothic"/>
              </a:rPr>
              <a:t>You will work independently on this assessment.</a:t>
            </a:r>
            <a:endParaRPr sz="2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dirty="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ct val="100000"/>
              <a:buFont typeface="Century Gothic"/>
              <a:buAutoNum type="arabicPeriod"/>
            </a:pPr>
            <a:r>
              <a:rPr lang="en" sz="1800" dirty="0">
                <a:solidFill>
                  <a:schemeClr val="dk1"/>
                </a:solidFill>
                <a:latin typeface="Century Gothic"/>
                <a:ea typeface="Century Gothic"/>
                <a:cs typeface="Century Gothic"/>
                <a:sym typeface="Century Gothic"/>
              </a:rPr>
              <a:t>Begin Part I</a:t>
            </a:r>
            <a:r>
              <a:rPr lang="en" sz="2000" dirty="0">
                <a:solidFill>
                  <a:schemeClr val="dk1"/>
                </a:solidFill>
                <a:latin typeface="Century Gothic"/>
                <a:ea typeface="Century Gothic"/>
                <a:cs typeface="Century Gothic"/>
                <a:sym typeface="Century Gothic"/>
              </a:rPr>
              <a:t>.</a:t>
            </a:r>
            <a:endParaRPr sz="20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Your teacher will play the second clip of the video and you will begin to fill out the chart.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After 3 minutes, your teacher will play the second video clip again.</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You will complete Part II and Part III.</a:t>
            </a:r>
            <a:endParaRPr sz="1800" dirty="0">
              <a:solidFill>
                <a:schemeClr val="dk1"/>
              </a:solidFill>
              <a:latin typeface="Century Gothic"/>
              <a:ea typeface="Century Gothic"/>
              <a:cs typeface="Century Gothic"/>
              <a:sym typeface="Century Gothic"/>
            </a:endParaRPr>
          </a:p>
        </p:txBody>
      </p:sp>
      <p:pic>
        <p:nvPicPr>
          <p:cNvPr id="197" name="Google Shape;197;p33"/>
          <p:cNvPicPr preferRelativeResize="0"/>
          <p:nvPr/>
        </p:nvPicPr>
        <p:blipFill>
          <a:blip r:embed="rId3">
            <a:alphaModFix/>
          </a:blip>
          <a:stretch>
            <a:fillRect/>
          </a:stretch>
        </p:blipFill>
        <p:spPr>
          <a:xfrm>
            <a:off x="5345542" y="1215975"/>
            <a:ext cx="3009132" cy="3654300"/>
          </a:xfrm>
          <a:prstGeom prst="rect">
            <a:avLst/>
          </a:prstGeom>
          <a:noFill/>
          <a:ln w="9525" cap="flat" cmpd="sng">
            <a:solidFill>
              <a:srgbClr val="000000"/>
            </a:solidFill>
            <a:prstDash val="solid"/>
            <a:round/>
            <a:headEnd type="none" w="sm" len="sm"/>
            <a:tailEnd type="none" w="sm" len="sm"/>
          </a:ln>
        </p:spPr>
      </p:pic>
      <p:pic>
        <p:nvPicPr>
          <p:cNvPr id="198" name="Google Shape;198;p33"/>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480C8A6-9F97-4067-B221-2AE7C69C77F7}"/>
</file>

<file path=customXml/itemProps2.xml><?xml version="1.0" encoding="utf-8"?>
<ds:datastoreItem xmlns:ds="http://schemas.openxmlformats.org/officeDocument/2006/customXml" ds:itemID="{0465DBD0-4138-46A0-B077-BC989AF68C7C}"/>
</file>

<file path=customXml/itemProps3.xml><?xml version="1.0" encoding="utf-8"?>
<ds:datastoreItem xmlns:ds="http://schemas.openxmlformats.org/officeDocument/2006/customXml" ds:itemID="{D2A08BB7-9725-4AEC-9CA7-0E9028B77A29}"/>
</file>

<file path=docProps/app.xml><?xml version="1.0" encoding="utf-8"?>
<Properties xmlns="http://schemas.openxmlformats.org/officeDocument/2006/extended-properties" xmlns:vt="http://schemas.openxmlformats.org/officeDocument/2006/docPropsVTypes">
  <TotalTime>58</TotalTime>
  <Words>2872</Words>
  <Application>Microsoft Macintosh PowerPoint</Application>
  <PresentationFormat>On-screen Show (16:9)</PresentationFormat>
  <Paragraphs>281</Paragraphs>
  <Slides>12</Slides>
  <Notes>12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12</vt:i4>
      </vt:variant>
    </vt:vector>
  </HeadingPairs>
  <TitlesOfParts>
    <vt:vector size="16" baseType="lpstr">
      <vt:lpstr>Century Gothic</vt:lpstr>
      <vt:lpstr>Calibri</vt:lpstr>
      <vt:lpstr>Simple Light</vt:lpstr>
      <vt:lpstr>Office Theme</vt:lpstr>
      <vt:lpstr>PowerPoint Presentation</vt:lpstr>
      <vt:lpstr>PowerPoint Presentation</vt:lpstr>
      <vt:lpstr>PowerPoint Presentation</vt:lpstr>
      <vt:lpstr>Grade 7: Module 4:  Unit 1: Lesson 5</vt:lpstr>
      <vt:lpstr>PowerPoint Presentation</vt:lpstr>
      <vt:lpstr>Let’s review our learning targets</vt:lpstr>
      <vt:lpstr>Let’s analyze main idea and supporting details</vt:lpstr>
      <vt:lpstr>Let’s practice analyzing main idea and  details</vt:lpstr>
      <vt:lpstr>Let’s begin the assessment</vt:lpstr>
      <vt:lpstr>Let’s complete Parts IV and V</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2</cp:revision>
  <dcterms:modified xsi:type="dcterms:W3CDTF">2018-11-18T18:39:53Z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