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59" r:id="rId4"/>
  </p:sldMasterIdLst>
  <p:notesMasterIdLst>
    <p:notesMasterId r:id="rId17"/>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x="12192000" cy="6858000"/>
  <p:notesSz cx="6858000" cy="9144000"/>
  <p:embeddedFontLst>
    <p:embeddedFont>
      <p:font typeface="Calibri" panose="020F0502020204030204" pitchFamily="34" charset="0"/>
      <p:regular r:id="rId18"/>
      <p:bold r:id="rId19"/>
      <p:italic r:id="rId20"/>
      <p:boldItalic r:id="rId21"/>
    </p:embeddedFont>
    <p:embeddedFont>
      <p:font typeface="Century Gothic" panose="020B0502020202020204" pitchFamily="34"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D49890-B748-064C-A765-4E7F4B6B7345}" v="1" dt="2018-10-08T02:19:21.090"/>
  </p1510:revLst>
</p1510:revInfo>
</file>

<file path=ppt/tableStyles.xml><?xml version="1.0" encoding="utf-8"?>
<a:tblStyleLst xmlns:a="http://schemas.openxmlformats.org/drawingml/2006/main" def="{782A96F2-4072-4D77-8AD8-5734500B08D6}">
  <a:tblStyle styleId="{782A96F2-4072-4D77-8AD8-5734500B08D6}"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10"/>
    <p:restoredTop sz="27648" autoAdjust="0"/>
  </p:normalViewPr>
  <p:slideViewPr>
    <p:cSldViewPr snapToGrid="0">
      <p:cViewPr varScale="1">
        <p:scale>
          <a:sx n="113" d="100"/>
          <a:sy n="113" d="100"/>
        </p:scale>
        <p:origin x="520" y="1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1.fntdata"/><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font" Target="fonts/font4.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3.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7.fntdata"/><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6.fntdata"/><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2.fntdata"/><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5.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42622253-5fe4-47d2-9c8f-1ef2d995c939" providerId="ADAL" clId="{FCD49890-B748-064C-A765-4E7F4B6B7345}"/>
    <pc:docChg chg="modMainMaster">
      <pc:chgData name="Jennifer Snapp" userId="42622253-5fe4-47d2-9c8f-1ef2d995c939" providerId="ADAL" clId="{FCD49890-B748-064C-A765-4E7F4B6B7345}" dt="2018-10-08T02:19:36.580" v="4" actId="14100"/>
      <pc:docMkLst>
        <pc:docMk/>
      </pc:docMkLst>
      <pc:sldMasterChg chg="addSp modSp">
        <pc:chgData name="Jennifer Snapp" userId="42622253-5fe4-47d2-9c8f-1ef2d995c939" providerId="ADAL" clId="{FCD49890-B748-064C-A765-4E7F4B6B7345}" dt="2018-10-08T02:19:36.580" v="4" actId="14100"/>
        <pc:sldMasterMkLst>
          <pc:docMk/>
          <pc:sldMasterMk cId="0" sldId="2147483659"/>
        </pc:sldMasterMkLst>
        <pc:picChg chg="add mod">
          <ac:chgData name="Jennifer Snapp" userId="42622253-5fe4-47d2-9c8f-1ef2d995c939" providerId="ADAL" clId="{FCD49890-B748-064C-A765-4E7F4B6B7345}" dt="2018-10-08T02:19:36.580" v="4" actId="14100"/>
          <ac:picMkLst>
            <pc:docMk/>
            <pc:sldMasterMk cId="0" sldId="2147483659"/>
            <ac:picMk id="3" creationId="{9525945B-E189-7E4F-A201-348A927B434C}"/>
          </ac:picMkLst>
        </pc:picChg>
      </pc:sldMasterChg>
    </pc:docChg>
  </pc:docChgLst>
  <pc:docChgLst>
    <pc:chgData name="Jennifer Snapp" userId="S::jennifer.snapp@detroitk12.org::42622253-5fe4-47d2-9c8f-1ef2d995c939" providerId="AD" clId="Web-{627D9803-3801-DA8F-E54F-93306CEE9DEB}"/>
    <pc:docChg chg="modSld">
      <pc:chgData name="Jennifer Snapp" userId="S::jennifer.snapp@detroitk12.org::42622253-5fe4-47d2-9c8f-1ef2d995c939" providerId="AD" clId="Web-{627D9803-3801-DA8F-E54F-93306CEE9DEB}" dt="2018-10-08T02:18:47.142" v="1" actId="1076"/>
      <pc:docMkLst>
        <pc:docMk/>
      </pc:docMkLst>
      <pc:sldChg chg="addSp modSp">
        <pc:chgData name="Jennifer Snapp" userId="S::jennifer.snapp@detroitk12.org::42622253-5fe4-47d2-9c8f-1ef2d995c939" providerId="AD" clId="Web-{627D9803-3801-DA8F-E54F-93306CEE9DEB}" dt="2018-10-08T02:18:47.142" v="1" actId="1076"/>
        <pc:sldMkLst>
          <pc:docMk/>
          <pc:sldMk cId="0" sldId="259"/>
        </pc:sldMkLst>
        <pc:picChg chg="add mod">
          <ac:chgData name="Jennifer Snapp" userId="S::jennifer.snapp@detroitk12.org::42622253-5fe4-47d2-9c8f-1ef2d995c939" providerId="AD" clId="Web-{627D9803-3801-DA8F-E54F-93306CEE9DEB}" dt="2018-10-08T02:18:47.142" v="1" actId="1076"/>
          <ac:picMkLst>
            <pc:docMk/>
            <pc:sldMk cId="0" sldId="259"/>
            <ac:picMk id="2" creationId="{6E224BA9-BEF2-4A18-8848-74EE74A824D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4096368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solidFill>
                  <a:srgbClr val="000000"/>
                </a:solidFill>
              </a:rPr>
              <a:t>Teacher Notes:</a:t>
            </a:r>
            <a:endParaRPr dirty="0">
              <a:solidFill>
                <a:srgbClr val="000000"/>
              </a:solidFill>
            </a:endParaRPr>
          </a:p>
          <a:p>
            <a:pPr marL="457200" lvl="0" indent="-304800" rtl="0">
              <a:lnSpc>
                <a:spcPct val="90000"/>
              </a:lnSpc>
              <a:spcBef>
                <a:spcPts val="0"/>
              </a:spcBef>
              <a:spcAft>
                <a:spcPts val="0"/>
              </a:spcAft>
              <a:buSzPts val="1200"/>
              <a:buFont typeface="Calibri"/>
              <a:buChar char="●"/>
            </a:pPr>
            <a:r>
              <a:rPr lang="en-US" dirty="0"/>
              <a:t>The purpose of this lesson is for students to demonstrate their familiarity with César Chávez’s “Commonwealth Club Address” by reviewing Paragraphs 18-19, then completing their </a:t>
            </a:r>
            <a:r>
              <a:rPr lang="en-US" b="1" dirty="0"/>
              <a:t>Mid-Unit 2 Assessment</a:t>
            </a:r>
            <a:r>
              <a:rPr lang="en-US" dirty="0"/>
              <a:t>. Students will also engage in independent reading.</a:t>
            </a:r>
            <a:endParaRPr dirty="0"/>
          </a:p>
          <a:p>
            <a:pPr marL="457200" lvl="0" indent="-304800" rtl="0">
              <a:lnSpc>
                <a:spcPct val="100000"/>
              </a:lnSpc>
              <a:spcBef>
                <a:spcPts val="0"/>
              </a:spcBef>
              <a:spcAft>
                <a:spcPts val="0"/>
              </a:spcAft>
              <a:buSzPts val="1200"/>
              <a:buFont typeface="Calibri"/>
              <a:buChar char="●"/>
            </a:pPr>
            <a:r>
              <a:rPr lang="en-US" dirty="0"/>
              <a:t>After the </a:t>
            </a:r>
            <a:r>
              <a:rPr lang="en-US" b="1" dirty="0"/>
              <a:t>Mid-Unit 2 Assessment</a:t>
            </a:r>
            <a:r>
              <a:rPr lang="en-US" dirty="0"/>
              <a:t>, there is time dedicated for independent reading. Pick up where you left off with the launch of independent reading or do a check-in. See the Launching Independent Reading in Grades 6–8: Sample Plan (stand-alone document on EngageNY.org) https://www.engageny.org/resource/launching-independent-reading-in-grades-6-8-sample-plan/file/5731 </a:t>
            </a:r>
          </a:p>
          <a:p>
            <a:pPr marL="457200" lvl="0" indent="-304800" rtl="0">
              <a:lnSpc>
                <a:spcPct val="100000"/>
              </a:lnSpc>
              <a:spcBef>
                <a:spcPts val="0"/>
              </a:spcBef>
              <a:spcAft>
                <a:spcPts val="0"/>
              </a:spcAft>
              <a:buSzPts val="1200"/>
              <a:buFont typeface="Calibri"/>
              <a:buChar char="●"/>
            </a:pPr>
            <a:endParaRPr lang="en-US" dirty="0"/>
          </a:p>
          <a:p>
            <a:pPr marL="457200" lvl="0" indent="-304800" rtl="0">
              <a:lnSpc>
                <a:spcPct val="100000"/>
              </a:lnSpc>
              <a:spcBef>
                <a:spcPts val="0"/>
              </a:spcBef>
              <a:spcAft>
                <a:spcPts val="0"/>
              </a:spcAft>
              <a:buSzPts val="1200"/>
              <a:buFont typeface="Calibri"/>
              <a:buChar char="●"/>
            </a:pPr>
            <a:r>
              <a:rPr lang="en-US" dirty="0"/>
              <a:t>for possible activities. </a:t>
            </a:r>
            <a:endParaRPr dirty="0"/>
          </a:p>
          <a:p>
            <a:pPr marL="0" lvl="0" indent="0" rtl="0">
              <a:lnSpc>
                <a:spcPct val="100000"/>
              </a:lnSpc>
              <a:spcBef>
                <a:spcPts val="0"/>
              </a:spcBef>
              <a:spcAft>
                <a:spcPts val="0"/>
              </a:spcAft>
              <a:buNone/>
            </a:pPr>
            <a:endParaRPr dirty="0"/>
          </a:p>
        </p:txBody>
      </p:sp>
    </p:spTree>
    <p:extLst>
      <p:ext uri="{BB962C8B-B14F-4D97-AF65-F5344CB8AC3E}">
        <p14:creationId xmlns:p14="http://schemas.microsoft.com/office/powerpoint/2010/main" val="3177963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40520afc3b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40520afc3b_0_1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15-20 minutes </a:t>
            </a:r>
            <a:endParaRPr b="1" dirty="0"/>
          </a:p>
          <a:p>
            <a:pPr marL="0" lvl="0" indent="0" rtl="0">
              <a:spcBef>
                <a:spcPts val="0"/>
              </a:spcBef>
              <a:spcAft>
                <a:spcPts val="0"/>
              </a:spcAft>
              <a:buClr>
                <a:schemeClr val="dk1"/>
              </a:buClr>
              <a:buSzPts val="1100"/>
              <a:buFont typeface="Arial"/>
              <a:buNone/>
            </a:pPr>
            <a:r>
              <a:rPr lang="en-US" b="1" dirty="0"/>
              <a:t>Student Grouping: Whole Group</a:t>
            </a:r>
          </a:p>
          <a:p>
            <a:pPr marL="0" lvl="0" indent="0" rtl="0">
              <a:spcBef>
                <a:spcPts val="0"/>
              </a:spcBef>
              <a:spcAft>
                <a:spcPts val="0"/>
              </a:spcAft>
              <a:buClr>
                <a:schemeClr val="dk1"/>
              </a:buClr>
              <a:buSzPts val="1100"/>
              <a:buFont typeface="Arial"/>
              <a:buNone/>
            </a:pPr>
            <a:endParaRPr b="1" dirty="0"/>
          </a:p>
          <a:p>
            <a:pPr marL="0" lvl="0" indent="0" rtl="0">
              <a:lnSpc>
                <a:spcPct val="90000"/>
              </a:lnSpc>
              <a:spcBef>
                <a:spcPts val="1000"/>
              </a:spcBef>
              <a:spcAft>
                <a:spcPts val="0"/>
              </a:spcAft>
              <a:buClr>
                <a:schemeClr val="dk1"/>
              </a:buClr>
              <a:buSzPts val="1100"/>
              <a:buFont typeface="Arial"/>
              <a:buNone/>
            </a:pPr>
            <a:r>
              <a:rPr lang="en-US" b="1" dirty="0"/>
              <a:t>Work Time A. Mid-Unit 2 Assessment, continued </a:t>
            </a:r>
            <a:endParaRPr b="1" i="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 None</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Refer to Launching Independent Reading in Grades 6–8: Sample Plan (stand-alone document on EngageNY.org</a:t>
            </a:r>
            <a:r>
              <a:rPr lang="en-US"/>
              <a:t>) and </a:t>
            </a:r>
            <a:r>
              <a:rPr lang="en-US" dirty="0"/>
              <a:t>decide how best to use this time with your students. Options include:</a:t>
            </a:r>
            <a:endParaRPr dirty="0"/>
          </a:p>
          <a:p>
            <a:pPr marL="914400" lvl="1" indent="-304800" rtl="0">
              <a:spcBef>
                <a:spcPts val="0"/>
              </a:spcBef>
              <a:spcAft>
                <a:spcPts val="0"/>
              </a:spcAft>
              <a:buClr>
                <a:schemeClr val="dk1"/>
              </a:buClr>
              <a:buSzPts val="1200"/>
              <a:buFont typeface="Calibri"/>
              <a:buAutoNum type="alphaLcPeriod"/>
            </a:pPr>
            <a:r>
              <a:rPr lang="en-US" dirty="0"/>
              <a:t>Continue or complete the launch of independent reading.</a:t>
            </a:r>
            <a:endParaRPr dirty="0"/>
          </a:p>
          <a:p>
            <a:pPr marL="914400" lvl="1" indent="-304800" rtl="0">
              <a:spcBef>
                <a:spcPts val="0"/>
              </a:spcBef>
              <a:spcAft>
                <a:spcPts val="0"/>
              </a:spcAft>
              <a:buClr>
                <a:schemeClr val="dk1"/>
              </a:buClr>
              <a:buSzPts val="1200"/>
              <a:buFont typeface="Calibri"/>
              <a:buAutoNum type="alphaLcPeriod"/>
            </a:pPr>
            <a:r>
              <a:rPr lang="en-US" dirty="0"/>
              <a:t>Check in on independent reading.</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should have their Independent Reading books out and should focus on you or the books, depending on your chosen activity.</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lvl="0" indent="0">
              <a:spcBef>
                <a:spcPts val="0"/>
              </a:spcBef>
              <a:spcAft>
                <a:spcPts val="0"/>
              </a:spcAft>
              <a:buNone/>
            </a:pPr>
            <a:endParaRPr dirty="0"/>
          </a:p>
        </p:txBody>
      </p:sp>
      <p:sp>
        <p:nvSpPr>
          <p:cNvPr id="156" name="Google Shape;156;g40520afc3b_0_1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10</a:t>
            </a:fld>
            <a:endParaRPr/>
          </a:p>
        </p:txBody>
      </p:sp>
    </p:spTree>
    <p:extLst>
      <p:ext uri="{BB962C8B-B14F-4D97-AF65-F5344CB8AC3E}">
        <p14:creationId xmlns:p14="http://schemas.microsoft.com/office/powerpoint/2010/main" val="33960224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de33b82cb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 name="Google Shape;163;g3de33b82cb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dirty="0"/>
          </a:p>
          <a:p>
            <a:pPr marL="0" lvl="0" indent="0" rtl="0">
              <a:lnSpc>
                <a:spcPct val="90000"/>
              </a:lnSpc>
              <a:spcBef>
                <a:spcPts val="1000"/>
              </a:spcBef>
              <a:spcAft>
                <a:spcPts val="0"/>
              </a:spcAft>
              <a:buClr>
                <a:schemeClr val="dk1"/>
              </a:buClr>
              <a:buSzPts val="1100"/>
              <a:buFont typeface="Arial"/>
              <a:buNone/>
            </a:pPr>
            <a:r>
              <a:rPr lang="en-US" b="1" dirty="0"/>
              <a:t>Homework</a:t>
            </a:r>
            <a:endParaRPr b="1" dirty="0"/>
          </a:p>
          <a:p>
            <a:pPr marL="0" lvl="0" indent="0" rtl="0">
              <a:lnSpc>
                <a:spcPct val="90000"/>
              </a:lnSpc>
              <a:spcBef>
                <a:spcPts val="1000"/>
              </a:spcBef>
              <a:spcAft>
                <a:spcPts val="0"/>
              </a:spcAft>
              <a:buClr>
                <a:schemeClr val="dk1"/>
              </a:buClr>
              <a:buSzPts val="11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Be ready to return the </a:t>
            </a:r>
            <a:r>
              <a:rPr lang="en-US" b="1" dirty="0"/>
              <a:t>Mid-Unit 2 Assessment </a:t>
            </a:r>
            <a:r>
              <a:rPr lang="en-US" dirty="0"/>
              <a:t>to students in Lesson 6. When you assess it, only indicate whether answers are correct or incorrect; do not provide correct answers. Students will correct their own </a:t>
            </a:r>
            <a:r>
              <a:rPr lang="en-US" b="1" dirty="0"/>
              <a:t>Mid-Unit 2 Assessment </a:t>
            </a:r>
            <a:r>
              <a:rPr lang="en-US" dirty="0"/>
              <a:t>as a way to prepare for the </a:t>
            </a:r>
            <a:r>
              <a:rPr lang="en-US" b="1" dirty="0"/>
              <a:t>End of Unit Assessment</a:t>
            </a:r>
            <a:r>
              <a:rPr lang="en-US" dirty="0"/>
              <a:t>. </a:t>
            </a:r>
            <a:endParaRPr dirty="0"/>
          </a:p>
          <a:p>
            <a:pPr marL="914400" marR="0" lvl="0" indent="0" algn="l" rtl="0">
              <a:lnSpc>
                <a:spcPct val="100000"/>
              </a:lnSpc>
              <a:spcBef>
                <a:spcPts val="0"/>
              </a:spcBef>
              <a:spcAft>
                <a:spcPts val="0"/>
              </a:spcAft>
              <a:buNone/>
            </a:pPr>
            <a:endParaRPr i="1" dirty="0"/>
          </a:p>
          <a:p>
            <a:pPr marL="0" marR="0" lvl="0" indent="0" algn="l" rtl="0">
              <a:lnSpc>
                <a:spcPct val="100000"/>
              </a:lnSpc>
              <a:spcBef>
                <a:spcPts val="0"/>
              </a:spcBef>
              <a:spcAft>
                <a:spcPts val="0"/>
              </a:spcAft>
              <a:buClr>
                <a:schemeClr val="dk1"/>
              </a:buClr>
              <a:buSzPts val="1200"/>
              <a:buFont typeface="Calibri"/>
              <a:buNone/>
            </a:pPr>
            <a:r>
              <a:rPr lang="en-US" u="none" strike="noStrike" cap="none" dirty="0">
                <a:solidFill>
                  <a:schemeClr val="dk1"/>
                </a:solidFill>
              </a:rPr>
              <a:t>Teacher Actions:</a:t>
            </a:r>
            <a:endParaRPr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 aloud.</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Students will focus their attention on the slide.</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457200" marR="0" lvl="0" indent="0" algn="l" rtl="0">
              <a:lnSpc>
                <a:spcPct val="100000"/>
              </a:lnSpc>
              <a:spcBef>
                <a:spcPts val="0"/>
              </a:spcBef>
              <a:spcAft>
                <a:spcPts val="0"/>
              </a:spcAft>
              <a:buNone/>
            </a:pPr>
            <a:endParaRPr dirty="0"/>
          </a:p>
        </p:txBody>
      </p:sp>
      <p:sp>
        <p:nvSpPr>
          <p:cNvPr id="164" name="Google Shape;164;g3de33b82cb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53797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0437517d5_2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40437517d5_2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endParaRPr/>
          </a:p>
        </p:txBody>
      </p:sp>
      <p:sp>
        <p:nvSpPr>
          <p:cNvPr id="173" name="Google Shape;173;g40437517d5_2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2311224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t>New Materials to Prepare in Advance: </a:t>
            </a:r>
            <a:endParaRPr dirty="0"/>
          </a:p>
          <a:p>
            <a:pPr marL="457200" lvl="0" indent="-304800" rtl="0">
              <a:spcBef>
                <a:spcPts val="0"/>
              </a:spcBef>
              <a:spcAft>
                <a:spcPts val="0"/>
              </a:spcAft>
              <a:buClr>
                <a:schemeClr val="dk1"/>
              </a:buClr>
              <a:buSzPts val="1200"/>
              <a:buFont typeface="Calibri"/>
              <a:buChar char="●"/>
            </a:pPr>
            <a:r>
              <a:rPr lang="en-US" dirty="0"/>
              <a:t>Vocabulary words and definitions (displayed on Slide 5)</a:t>
            </a:r>
            <a:endParaRPr dirty="0"/>
          </a:p>
          <a:p>
            <a:pPr marL="457200" lvl="0" indent="-304800" rtl="0">
              <a:spcBef>
                <a:spcPts val="0"/>
              </a:spcBef>
              <a:spcAft>
                <a:spcPts val="0"/>
              </a:spcAft>
              <a:buClr>
                <a:schemeClr val="dk1"/>
              </a:buClr>
              <a:buSzPts val="1200"/>
              <a:buFont typeface="Calibri"/>
              <a:buChar char="●"/>
            </a:pPr>
            <a:r>
              <a:rPr lang="en-US" b="1" dirty="0"/>
              <a:t>Mid-Unit 2 Assessment: How Chávez Develops His Claims in the “Commonwealth Club Address”</a:t>
            </a:r>
            <a:r>
              <a:rPr lang="en-US" dirty="0"/>
              <a:t> (one per student)</a:t>
            </a:r>
            <a:endParaRPr dirty="0"/>
          </a:p>
          <a:p>
            <a:pPr marL="457200" lvl="0" indent="-304800" rtl="0">
              <a:spcBef>
                <a:spcPts val="0"/>
              </a:spcBef>
              <a:spcAft>
                <a:spcPts val="0"/>
              </a:spcAft>
              <a:buClr>
                <a:schemeClr val="dk1"/>
              </a:buClr>
              <a:buSzPts val="1200"/>
              <a:buFont typeface="Calibri"/>
              <a:buChar char="●"/>
            </a:pPr>
            <a:r>
              <a:rPr lang="en-US" b="1" dirty="0"/>
              <a:t>Mid-Unit 2 Assessment: How Chávez Develops His Claims in the “Commonwealth Club Address”</a:t>
            </a:r>
            <a:r>
              <a:rPr lang="en-US" dirty="0"/>
              <a:t> </a:t>
            </a:r>
            <a:r>
              <a:rPr lang="en-US" b="1" dirty="0"/>
              <a:t>(Answers, for teacher reference)</a:t>
            </a:r>
            <a:endParaRPr b="1" dirty="0"/>
          </a:p>
          <a:p>
            <a:pPr marL="457200" lvl="0" indent="0" rtl="0">
              <a:spcBef>
                <a:spcPts val="0"/>
              </a:spcBef>
              <a:spcAft>
                <a:spcPts val="0"/>
              </a:spcAft>
              <a:buNone/>
            </a:pPr>
            <a:endParaRPr b="1" dirty="0"/>
          </a:p>
          <a:p>
            <a:pPr marL="0" lvl="0" indent="0" rtl="0">
              <a:lnSpc>
                <a:spcPct val="100000"/>
              </a:lnSpc>
              <a:spcBef>
                <a:spcPts val="0"/>
              </a:spcBef>
              <a:spcAft>
                <a:spcPts val="0"/>
              </a:spcAft>
              <a:buNone/>
            </a:pPr>
            <a:r>
              <a:rPr lang="en-US" dirty="0"/>
              <a:t>Materials to Gather from Previous Lesson:</a:t>
            </a:r>
            <a:endParaRPr dirty="0"/>
          </a:p>
          <a:p>
            <a:pPr marL="457200" lvl="0" indent="-304800" rtl="0">
              <a:spcBef>
                <a:spcPts val="0"/>
              </a:spcBef>
              <a:spcAft>
                <a:spcPts val="0"/>
              </a:spcAft>
              <a:buClr>
                <a:schemeClr val="dk1"/>
              </a:buClr>
              <a:buSzPts val="1200"/>
              <a:buFont typeface="Calibri"/>
              <a:buChar char="●"/>
            </a:pPr>
            <a:r>
              <a:rPr lang="en-US" b="0" dirty="0"/>
              <a:t>Text of “Commonwealth Club Address” by César Chávez </a:t>
            </a:r>
            <a:r>
              <a:rPr lang="en-US" dirty="0"/>
              <a:t>(students’ annotated copies from Lessons 2-4)</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Char char="●"/>
            </a:pPr>
            <a:r>
              <a:rPr lang="en-US" dirty="0"/>
              <a:t>Students will be taking an assessment today, so be sure they are seated in a way that allows them to work productively and independently.</a:t>
            </a:r>
            <a:endParaRPr dirty="0"/>
          </a:p>
          <a:p>
            <a:pPr marL="0" marR="0" lvl="0" indent="0" algn="l" rtl="0">
              <a:lnSpc>
                <a:spcPct val="100000"/>
              </a:lnSpc>
              <a:spcBef>
                <a:spcPts val="0"/>
              </a:spcBef>
              <a:spcAft>
                <a:spcPts val="0"/>
              </a:spcAft>
              <a:buNone/>
            </a:pP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932312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40764914bd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40764914bd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dirty="0"/>
              <a:t>Materials to read and review in preparation:</a:t>
            </a:r>
            <a:endParaRPr dirty="0"/>
          </a:p>
          <a:p>
            <a:pPr marL="457200" lvl="0" indent="-304800" rtl="0">
              <a:spcBef>
                <a:spcPts val="0"/>
              </a:spcBef>
              <a:spcAft>
                <a:spcPts val="0"/>
              </a:spcAft>
              <a:buClr>
                <a:schemeClr val="dk1"/>
              </a:buClr>
              <a:buSzPts val="1200"/>
              <a:buFont typeface="Calibri"/>
              <a:buChar char="●"/>
            </a:pPr>
            <a:r>
              <a:rPr lang="en-US" dirty="0"/>
              <a:t>Read Paragraphs 18 and 19 in the </a:t>
            </a:r>
            <a:r>
              <a:rPr lang="en-US" b="0" dirty="0"/>
              <a:t>Text of “Commonwealth Club Address” by César Chávez</a:t>
            </a:r>
            <a:r>
              <a:rPr lang="en-US" dirty="0"/>
              <a:t>.</a:t>
            </a:r>
          </a:p>
          <a:p>
            <a:pPr marL="457200" lvl="0" indent="-304800" rtl="0">
              <a:spcBef>
                <a:spcPts val="0"/>
              </a:spcBef>
              <a:spcAft>
                <a:spcPts val="0"/>
              </a:spcAft>
              <a:buClr>
                <a:schemeClr val="dk1"/>
              </a:buClr>
              <a:buSzPts val="1200"/>
              <a:buFont typeface="Calibri"/>
              <a:buChar char="●"/>
            </a:pPr>
            <a:r>
              <a:rPr lang="en-US" dirty="0"/>
              <a:t>Familiarize yourself with the Mid-Unit 2 Assessment.</a:t>
            </a:r>
            <a:endParaRPr dirty="0"/>
          </a:p>
          <a:p>
            <a:pPr marL="457200" lvl="0" indent="-304800" rtl="0">
              <a:spcBef>
                <a:spcPts val="0"/>
              </a:spcBef>
              <a:spcAft>
                <a:spcPts val="0"/>
              </a:spcAft>
              <a:buClr>
                <a:schemeClr val="dk1"/>
              </a:buClr>
              <a:buSzPts val="1200"/>
              <a:buFont typeface="Calibri"/>
              <a:buChar char="●"/>
            </a:pPr>
            <a:r>
              <a:rPr lang="en-US" dirty="0"/>
              <a:t>In the excerpt of César Chávez’s speech, there are terms that students will not be familiar with. In order to accurately assess the skills included on the assessment and ensure there is no confusion over the meaning of these terms, the definitions should be posted for the students to refer to during the assessment. These terms and definitions are posted on Slide 5; you may also post them on chart paper if this will be helpful for students.</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Protocols to review:</a:t>
            </a:r>
            <a:r>
              <a:rPr lang="en-US" baseline="0" dirty="0"/>
              <a:t> </a:t>
            </a:r>
            <a:r>
              <a:rPr lang="en-US" dirty="0"/>
              <a:t>None</a:t>
            </a:r>
            <a:endParaRPr dirty="0"/>
          </a:p>
        </p:txBody>
      </p:sp>
      <p:sp>
        <p:nvSpPr>
          <p:cNvPr id="100" name="Google Shape;100;g40764914bd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188225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04800">
              <a:spcBef>
                <a:spcPts val="0"/>
              </a:spcBef>
              <a:spcAft>
                <a:spcPts val="0"/>
              </a:spcAft>
              <a:buSzPts val="1200"/>
              <a:buChar char="●"/>
            </a:pPr>
            <a:r>
              <a:rPr lang="en-US"/>
              <a:t>Display this slide as students enter the classroom.</a:t>
            </a:r>
            <a:endParaRPr/>
          </a:p>
        </p:txBody>
      </p:sp>
      <p:sp>
        <p:nvSpPr>
          <p:cNvPr id="107" name="Google Shape;107;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4</a:t>
            </a:fld>
            <a:endParaRPr/>
          </a:p>
        </p:txBody>
      </p:sp>
    </p:spTree>
    <p:extLst>
      <p:ext uri="{BB962C8B-B14F-4D97-AF65-F5344CB8AC3E}">
        <p14:creationId xmlns:p14="http://schemas.microsoft.com/office/powerpoint/2010/main" val="22212363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 name="Google Shape;11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Grou</a:t>
            </a:r>
            <a:r>
              <a:rPr lang="en-US" b="1" dirty="0"/>
              <a:t>p</a:t>
            </a:r>
            <a:endParaRPr dirty="0"/>
          </a:p>
          <a:p>
            <a:pPr marL="0" lvl="0" indent="0" rtl="0">
              <a:spcBef>
                <a:spcPts val="0"/>
              </a:spcBef>
              <a:spcAft>
                <a:spcPts val="0"/>
              </a:spcAft>
              <a:buClr>
                <a:srgbClr val="000000"/>
              </a:buClr>
              <a:buSzPts val="1400"/>
              <a:buFont typeface="Arial"/>
              <a:buNone/>
            </a:pPr>
            <a:endParaRPr b="1" dirty="0"/>
          </a:p>
          <a:p>
            <a:pPr marL="0" lvl="0" indent="0" rtl="0">
              <a:spcBef>
                <a:spcPts val="0"/>
              </a:spcBef>
              <a:spcAft>
                <a:spcPts val="0"/>
              </a:spcAft>
              <a:buClr>
                <a:schemeClr val="dk1"/>
              </a:buClr>
              <a:buSzPts val="1400"/>
              <a:buFont typeface="Arial"/>
              <a:buNone/>
            </a:pPr>
            <a:r>
              <a:rPr lang="en-US" dirty="0"/>
              <a:t>Teaching Notes: None</a:t>
            </a:r>
            <a:endParaRPr dirty="0"/>
          </a:p>
          <a:p>
            <a:pPr marL="457200" lvl="0" indent="0" rtl="0">
              <a:spcBef>
                <a:spcPts val="0"/>
              </a:spcBef>
              <a:spcAft>
                <a:spcPts val="0"/>
              </a:spcAft>
              <a:buNone/>
            </a:pPr>
            <a:endParaRPr dirty="0"/>
          </a:p>
          <a:p>
            <a:pPr marL="0" lvl="0" indent="0" rtl="0">
              <a:spcBef>
                <a:spcPts val="0"/>
              </a:spcBef>
              <a:spcAft>
                <a:spcPts val="0"/>
              </a:spcAft>
              <a:buClr>
                <a:srgbClr val="000000"/>
              </a:buClr>
              <a:buSzPts val="14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 </a:t>
            </a:r>
            <a:endParaRPr dirty="0"/>
          </a:p>
          <a:p>
            <a:pPr marL="0" lvl="0" indent="0" rtl="0">
              <a:spcBef>
                <a:spcPts val="0"/>
              </a:spcBef>
              <a:spcAft>
                <a:spcPts val="0"/>
              </a:spcAft>
              <a:buClr>
                <a:srgbClr val="000000"/>
              </a:buClr>
              <a:buSzPts val="1400"/>
              <a:buFont typeface="Arial"/>
              <a:buNone/>
            </a:pPr>
            <a:endParaRPr dirty="0"/>
          </a:p>
          <a:p>
            <a:pPr marL="0" lvl="0" indent="0" rtl="0">
              <a:spcBef>
                <a:spcPts val="0"/>
              </a:spcBef>
              <a:spcAft>
                <a:spcPts val="0"/>
              </a:spcAft>
              <a:buClr>
                <a:srgbClr val="000000"/>
              </a:buClr>
              <a:buSzPts val="14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direct their attention towards the slide.  </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13" name="Google Shape;11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7135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3cf9b7843c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g3cf9b7843c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8-10 minutes (this slide, 5-8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2</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Introduction to Paragraphs 18 and 19  </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lvl="0" indent="-304800" rtl="0">
              <a:spcBef>
                <a:spcPts val="0"/>
              </a:spcBef>
              <a:spcAft>
                <a:spcPts val="0"/>
              </a:spcAft>
              <a:buSzPts val="1200"/>
              <a:buFont typeface="Calibri"/>
              <a:buChar char="●"/>
            </a:pPr>
            <a:r>
              <a:rPr lang="en-US" dirty="0"/>
              <a:t>This is the first of two slides related to this activity.</a:t>
            </a:r>
            <a:endParaRPr dirty="0"/>
          </a:p>
          <a:p>
            <a:pPr marL="457200" lvl="0" indent="-304800" rtl="0">
              <a:spcBef>
                <a:spcPts val="0"/>
              </a:spcBef>
              <a:spcAft>
                <a:spcPts val="0"/>
              </a:spcAft>
              <a:buSzPts val="1200"/>
              <a:buFont typeface="Calibri"/>
              <a:buChar char="●"/>
            </a:pPr>
            <a:r>
              <a:rPr lang="en-US" dirty="0"/>
              <a:t>Reviewing key vocabulary words and definitions helps set students up for success on the assessment.</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 aloud, including the two projected paragraphs. Point out the posted vocabulary words as you read, and make sure students understand how the posted definitions fit the context.</a:t>
            </a:r>
            <a:endParaRPr dirty="0"/>
          </a:p>
          <a:p>
            <a:pPr marL="45720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Char char="●"/>
            </a:pPr>
            <a:r>
              <a:rPr lang="en-US" dirty="0"/>
              <a:t>Students will direct their attention first to the slide, and then to their </a:t>
            </a:r>
            <a:r>
              <a:rPr lang="en-US" b="1" dirty="0"/>
              <a:t>Text of “Commonwealth Club Address”</a:t>
            </a:r>
            <a:r>
              <a:rPr lang="en-US" dirty="0"/>
              <a:t> </a:t>
            </a:r>
            <a:r>
              <a:rPr lang="en-US" b="1" dirty="0"/>
              <a:t>handouts</a:t>
            </a:r>
            <a:r>
              <a:rPr lang="en-US" dirty="0"/>
              <a:t>.</a:t>
            </a:r>
            <a:endParaRPr dirty="0"/>
          </a:p>
          <a:p>
            <a:pPr marL="0" marR="0" lvl="0" indent="0" algn="l" rtl="0">
              <a:lnSpc>
                <a:spcPct val="100000"/>
              </a:lnSpc>
              <a:spcBef>
                <a:spcPts val="0"/>
              </a:spcBef>
              <a:spcAft>
                <a:spcPts val="0"/>
              </a:spcAft>
              <a:buNone/>
            </a:pPr>
            <a:endParaRPr dirty="0"/>
          </a:p>
          <a:p>
            <a:pPr marL="0" lvl="0" indent="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lvl="0" indent="-304800" rtl="0">
              <a:lnSpc>
                <a:spcPct val="100000"/>
              </a:lnSpc>
              <a:spcBef>
                <a:spcPts val="0"/>
              </a:spcBef>
              <a:spcAft>
                <a:spcPts val="0"/>
              </a:spcAft>
              <a:buSzPts val="1200"/>
              <a:buFont typeface="Calibri"/>
              <a:buChar char="●"/>
            </a:pPr>
            <a:r>
              <a:rPr lang="en-US" dirty="0"/>
              <a:t>Consider stopping to check for understanding of the posted words by stopping when you get to that word in the paragraph and asking if students have any questions about the meaning.</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21" name="Google Shape;121;g3cf9b7843c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508006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3de33b82cb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g3de33b82cb_0_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8-10 minutes (this slide, 3-5 minutes)</a:t>
            </a:r>
            <a:endParaRPr dirty="0"/>
          </a:p>
          <a:p>
            <a:pPr marL="0" lvl="0" indent="0" rtl="0">
              <a:spcBef>
                <a:spcPts val="0"/>
              </a:spcBef>
              <a:spcAft>
                <a:spcPts val="0"/>
              </a:spcAft>
              <a:buClr>
                <a:schemeClr val="dk1"/>
              </a:buClr>
              <a:buSzPts val="1200"/>
              <a:buFont typeface="Calibri"/>
              <a:buNone/>
            </a:pPr>
            <a:r>
              <a:rPr lang="en-US" b="1" dirty="0"/>
              <a:t>Student Grouping: Whole Group</a:t>
            </a:r>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b="1" dirty="0"/>
              <a:t>Slide 2 of 2</a:t>
            </a:r>
          </a:p>
          <a:p>
            <a:pPr marL="0" lvl="0" indent="0" rtl="0">
              <a:spcBef>
                <a:spcPts val="0"/>
              </a:spcBef>
              <a:spcAft>
                <a:spcPts val="0"/>
              </a:spcAft>
              <a:buClr>
                <a:schemeClr val="dk1"/>
              </a:buClr>
              <a:buSzPts val="1200"/>
              <a:buFont typeface="Calibri"/>
              <a:buNone/>
            </a:pP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Introduction to Paragraphs 18 and 19, continued</a:t>
            </a:r>
            <a:endParaRPr b="1" i="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This is the last of two slides related to this activity.</a:t>
            </a:r>
            <a:endParaRPr dirty="0"/>
          </a:p>
          <a:p>
            <a:pPr marL="457200" marR="0" lvl="0" indent="-304800" algn="l" rtl="0">
              <a:lnSpc>
                <a:spcPct val="100000"/>
              </a:lnSpc>
              <a:spcBef>
                <a:spcPts val="0"/>
              </a:spcBef>
              <a:spcAft>
                <a:spcPts val="0"/>
              </a:spcAft>
              <a:buSzPts val="1200"/>
              <a:buFont typeface="Calibri"/>
              <a:buChar char="●"/>
            </a:pPr>
            <a:r>
              <a:rPr lang="en-US" dirty="0"/>
              <a:t>Some students might be familiar with unions if, for example, their parents or family members are part of a union. Some might have strong opinions about unions. If students raise their hands to express opinions about these points, incorporating their feedback could add relevance and immediacy to this slide, but keep discussion brief in order to allow enough time for the assessment.</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b="1" i="1" dirty="0"/>
          </a:p>
          <a:p>
            <a:pPr marL="457200" lvl="0" indent="-304800" rtl="0">
              <a:spcBef>
                <a:spcPts val="0"/>
              </a:spcBef>
              <a:spcAft>
                <a:spcPts val="0"/>
              </a:spcAft>
              <a:buClr>
                <a:schemeClr val="dk1"/>
              </a:buClr>
              <a:buSzPts val="1200"/>
              <a:buFont typeface="Calibri"/>
              <a:buAutoNum type="arabicPeriod"/>
            </a:pPr>
            <a:r>
              <a:rPr lang="en-US" dirty="0"/>
              <a:t>Explain that these two paragraphs mention unions several times and that it’s important to have some background knowledge before reading them.</a:t>
            </a:r>
            <a:endParaRPr dirty="0"/>
          </a:p>
          <a:p>
            <a:pPr marL="457200" lvl="0" indent="-304800" rtl="0">
              <a:spcBef>
                <a:spcPts val="0"/>
              </a:spcBef>
              <a:spcAft>
                <a:spcPts val="0"/>
              </a:spcAft>
              <a:buSzPts val="1200"/>
              <a:buFont typeface="Calibri"/>
              <a:buAutoNum type="arabicPeriod"/>
            </a:pPr>
            <a:r>
              <a:rPr lang="en-US" dirty="0"/>
              <a:t>Read the slide aloud.</a:t>
            </a:r>
            <a:endParaRPr dirty="0"/>
          </a:p>
          <a:p>
            <a:pPr marL="0" lvl="0" indent="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Students will direct their attention towards the slide. </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solidFill>
                <a:srgbClr val="000000"/>
              </a:solidFill>
            </a:endParaRPr>
          </a:p>
        </p:txBody>
      </p:sp>
      <p:sp>
        <p:nvSpPr>
          <p:cNvPr id="131" name="Google Shape;131;g3de33b82cb_0_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39030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3deede55aa_0_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g3deede55aa_0_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US" b="1" dirty="0"/>
              <a:t>Suggested slide pacing: 20-25 minutes (this slide, 2-4 minutes) </a:t>
            </a:r>
            <a:endParaRPr b="1" dirty="0"/>
          </a:p>
          <a:p>
            <a:pPr marL="0" lvl="0" indent="0">
              <a:spcBef>
                <a:spcPts val="0"/>
              </a:spcBef>
              <a:spcAft>
                <a:spcPts val="0"/>
              </a:spcAft>
              <a:buClr>
                <a:srgbClr val="000000"/>
              </a:buClr>
              <a:buSzPts val="1100"/>
              <a:buFont typeface="Arial"/>
              <a:buNone/>
            </a:pPr>
            <a:r>
              <a:rPr lang="en-US" b="1" dirty="0"/>
              <a:t>Student Grouping: Whole Group</a:t>
            </a:r>
          </a:p>
          <a:p>
            <a:pPr marL="0" lvl="0" indent="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b="1" dirty="0"/>
              <a:t>Slide 1 of 2</a:t>
            </a:r>
          </a:p>
          <a:p>
            <a:pPr marL="0" lvl="0" indent="0" rtl="0">
              <a:spcBef>
                <a:spcPts val="0"/>
              </a:spcBef>
              <a:spcAft>
                <a:spcPts val="0"/>
              </a:spcAft>
              <a:buClr>
                <a:srgbClr val="000000"/>
              </a:buClr>
              <a:buSzPts val="1100"/>
              <a:buFont typeface="Arial"/>
              <a:buNone/>
            </a:pPr>
            <a:endParaRPr b="1" dirty="0"/>
          </a:p>
          <a:p>
            <a:pPr marL="0" lvl="0" indent="0" rtl="0">
              <a:lnSpc>
                <a:spcPct val="90000"/>
              </a:lnSpc>
              <a:spcBef>
                <a:spcPts val="1000"/>
              </a:spcBef>
              <a:spcAft>
                <a:spcPts val="0"/>
              </a:spcAft>
              <a:buClr>
                <a:srgbClr val="000000"/>
              </a:buClr>
              <a:buSzPts val="1100"/>
              <a:buFont typeface="Arial"/>
              <a:buNone/>
            </a:pPr>
            <a:r>
              <a:rPr lang="en-US" b="1" dirty="0"/>
              <a:t>Work Time A. Mid-Unit 2 Assessment </a:t>
            </a:r>
            <a:endParaRPr b="1" i="1" dirty="0"/>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first of two slides related to this activity.</a:t>
            </a:r>
            <a:endParaRPr dirty="0"/>
          </a:p>
          <a:p>
            <a:pPr marL="457200" lvl="0" indent="-304800" rtl="0">
              <a:spcBef>
                <a:spcPts val="0"/>
              </a:spcBef>
              <a:spcAft>
                <a:spcPts val="0"/>
              </a:spcAft>
              <a:buClr>
                <a:schemeClr val="dk1"/>
              </a:buClr>
              <a:buSzPts val="1200"/>
              <a:buFont typeface="Calibri"/>
              <a:buChar char="●"/>
            </a:pPr>
            <a:r>
              <a:rPr lang="en-US" dirty="0"/>
              <a:t>Explicitly sharing and discussing learning targets benefits all students.</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should direct their attention towards the slide. </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Support for Any Students Who Need It: None</a:t>
            </a:r>
            <a:endParaRPr i="1" u="none" strike="noStrike" cap="none" dirty="0">
              <a:solidFill>
                <a:schemeClr val="dk1"/>
              </a:solidFill>
            </a:endParaRPr>
          </a:p>
        </p:txBody>
      </p:sp>
      <p:sp>
        <p:nvSpPr>
          <p:cNvPr id="139" name="Google Shape;139;g3deede55aa_0_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86657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f7e7cff9_0_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f7e7cff9_0_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US" b="1" dirty="0"/>
              <a:t>Suggested slide pacing: 20-25 minutes (this slide, 18-20 minutes) </a:t>
            </a:r>
            <a:endParaRPr b="1" dirty="0"/>
          </a:p>
          <a:p>
            <a:pPr marL="0" lvl="0" indent="0" rtl="0">
              <a:spcBef>
                <a:spcPts val="0"/>
              </a:spcBef>
              <a:spcAft>
                <a:spcPts val="0"/>
              </a:spcAft>
              <a:buClr>
                <a:srgbClr val="000000"/>
              </a:buClr>
              <a:buSzPts val="1100"/>
              <a:buFont typeface="Arial"/>
              <a:buNone/>
            </a:pPr>
            <a:r>
              <a:rPr lang="en-US" b="1" dirty="0"/>
              <a:t>Student Grouping: Whole Group</a:t>
            </a:r>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b="1" dirty="0"/>
              <a:t>Slide 2 of 2</a:t>
            </a:r>
          </a:p>
          <a:p>
            <a:pPr marL="0" lvl="0" indent="0" rtl="0">
              <a:spcBef>
                <a:spcPts val="0"/>
              </a:spcBef>
              <a:spcAft>
                <a:spcPts val="0"/>
              </a:spcAft>
              <a:buClr>
                <a:srgbClr val="000000"/>
              </a:buClr>
              <a:buSzPts val="1100"/>
              <a:buFont typeface="Arial"/>
              <a:buNone/>
            </a:pPr>
            <a:endParaRPr b="1" dirty="0"/>
          </a:p>
          <a:p>
            <a:pPr marL="0" lvl="0" indent="0" rtl="0">
              <a:lnSpc>
                <a:spcPct val="90000"/>
              </a:lnSpc>
              <a:spcBef>
                <a:spcPts val="1000"/>
              </a:spcBef>
              <a:spcAft>
                <a:spcPts val="0"/>
              </a:spcAft>
              <a:buClr>
                <a:srgbClr val="000000"/>
              </a:buClr>
              <a:buSzPts val="1100"/>
              <a:buFont typeface="Arial"/>
              <a:buNone/>
            </a:pPr>
            <a:r>
              <a:rPr lang="en-US" b="1" dirty="0"/>
              <a:t>Work Time A. Mid-Unit 2 Assessment, continued </a:t>
            </a:r>
            <a:endParaRPr b="1" i="1" dirty="0"/>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last of two slides related to this activity.</a:t>
            </a:r>
            <a:endParaRPr dirty="0"/>
          </a:p>
          <a:p>
            <a:pPr marL="457200" lvl="0" indent="-304800" rtl="0">
              <a:spcBef>
                <a:spcPts val="0"/>
              </a:spcBef>
              <a:spcAft>
                <a:spcPts val="0"/>
              </a:spcAft>
              <a:buClr>
                <a:schemeClr val="dk1"/>
              </a:buClr>
              <a:buSzPts val="1200"/>
              <a:buFont typeface="Calibri"/>
              <a:buChar char="●"/>
            </a:pPr>
            <a:r>
              <a:rPr lang="en-US" dirty="0"/>
              <a:t>Explicitly sharing and discussing learning targets benefits all students.</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457200" lvl="0" indent="-304800" rtl="0">
              <a:spcBef>
                <a:spcPts val="0"/>
              </a:spcBef>
              <a:spcAft>
                <a:spcPts val="0"/>
              </a:spcAft>
              <a:buClr>
                <a:schemeClr val="dk1"/>
              </a:buClr>
              <a:buSzPts val="1200"/>
              <a:buFont typeface="Calibri"/>
              <a:buAutoNum type="arabicPeriod"/>
            </a:pPr>
            <a:r>
              <a:rPr lang="en-US" dirty="0"/>
              <a:t>Distribute the </a:t>
            </a:r>
            <a:r>
              <a:rPr lang="en-US" b="1" dirty="0"/>
              <a:t>Mid-Unit 2 Assessment: How Chávez Develops His Claims in the “Commonwealth Club Address” </a:t>
            </a:r>
            <a:r>
              <a:rPr lang="en-US" dirty="0"/>
              <a:t>to each student. Remind them that they can and should refer to their texts as they complete the assessment. Tell students you will be concerned if you do not see them rereading as they complete the assessment.</a:t>
            </a:r>
            <a:endParaRPr dirty="0"/>
          </a:p>
          <a:p>
            <a:pPr marL="457200" lvl="0" indent="-304800" rtl="0">
              <a:spcBef>
                <a:spcPts val="0"/>
              </a:spcBef>
              <a:spcAft>
                <a:spcPts val="0"/>
              </a:spcAft>
              <a:buClr>
                <a:schemeClr val="dk1"/>
              </a:buClr>
              <a:buSzPts val="1200"/>
              <a:buFont typeface="Calibri"/>
              <a:buAutoNum type="arabicPeriod"/>
            </a:pPr>
            <a:r>
              <a:rPr lang="en-US" dirty="0"/>
              <a:t>Collect students’ assessments. Congratulate them on having completed the assessment. Point out students who showed positive test-taking strategies such as rereading the text, reading the questions several times, or crossing out answers they know are incorrect.</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should work independently and quietly on their </a:t>
            </a:r>
            <a:r>
              <a:rPr lang="en-US" b="1" dirty="0"/>
              <a:t>Mid-Unit 2 Assessments</a:t>
            </a:r>
            <a:r>
              <a:rPr lang="en-US" dirty="0"/>
              <a:t>. </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Support for Any Students Who Need It: </a:t>
            </a:r>
            <a:endParaRPr dirty="0"/>
          </a:p>
          <a:p>
            <a:pPr marL="457200" lvl="0" indent="-304800" rtl="0">
              <a:spcBef>
                <a:spcPts val="0"/>
              </a:spcBef>
              <a:spcAft>
                <a:spcPts val="0"/>
              </a:spcAft>
              <a:buClr>
                <a:schemeClr val="dk1"/>
              </a:buClr>
              <a:buSzPts val="1200"/>
              <a:buFont typeface="Calibri"/>
              <a:buChar char="●"/>
            </a:pPr>
            <a:r>
              <a:rPr lang="en-US" dirty="0"/>
              <a:t>If students receive accommodations for assessments, communicate with the cooperating service providers regarding this assessment. </a:t>
            </a:r>
            <a:endParaRPr dirty="0"/>
          </a:p>
          <a:p>
            <a:pPr marL="457200" lvl="0" indent="-304800" rtl="0">
              <a:spcBef>
                <a:spcPts val="0"/>
              </a:spcBef>
              <a:spcAft>
                <a:spcPts val="0"/>
              </a:spcAft>
              <a:buClr>
                <a:schemeClr val="dk1"/>
              </a:buClr>
              <a:buSzPts val="1200"/>
              <a:buFont typeface="Calibri"/>
              <a:buChar char="●"/>
            </a:pPr>
            <a:r>
              <a:rPr lang="en-US" dirty="0"/>
              <a:t>When you grade this assessment, indicate only whether items are correct or incorrect; do not indicate the correct answer.</a:t>
            </a:r>
            <a:endParaRPr dirty="0"/>
          </a:p>
        </p:txBody>
      </p:sp>
      <p:sp>
        <p:nvSpPr>
          <p:cNvPr id="148" name="Google Shape;148;g3df7e7cff9_0_6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1810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9525945B-E189-7E4F-A201-348A927B434C}"/>
              </a:ext>
            </a:extLst>
          </p:cNvPr>
          <p:cNvPicPr>
            <a:picLocks noChangeAspect="1"/>
          </p:cNvPicPr>
          <p:nvPr userDrawn="1"/>
        </p:nvPicPr>
        <p:blipFill>
          <a:blip r:embed="rId13"/>
          <a:stretch>
            <a:fillRect/>
          </a:stretch>
        </p:blipFill>
        <p:spPr>
          <a:xfrm>
            <a:off x="177094" y="2839861"/>
            <a:ext cx="11935884" cy="396240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571500" y="234175"/>
            <a:ext cx="1065095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2: Unit 2: Lesson 5</a:t>
            </a:r>
            <a:endParaRPr sz="4200" dirty="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571500" y="1800425"/>
            <a:ext cx="11100950" cy="4794600"/>
          </a:xfrm>
          <a:prstGeom prst="rect">
            <a:avLst/>
          </a:prstGeom>
          <a:noFill/>
          <a:ln>
            <a:noFill/>
          </a:ln>
        </p:spPr>
        <p:txBody>
          <a:bodyPr spcFirstLastPara="1" wrap="square" lIns="91425" tIns="45700" rIns="91425" bIns="45700" anchor="t" anchorCtr="0">
            <a:noAutofit/>
          </a:bodyPr>
          <a:lstStyle/>
          <a:p>
            <a:pPr marL="457200" marR="0" lvl="0" indent="-342900" algn="l" rtl="0">
              <a:lnSpc>
                <a:spcPct val="90000"/>
              </a:lnSpc>
              <a:spcBef>
                <a:spcPts val="0"/>
              </a:spcBef>
              <a:spcAft>
                <a:spcPts val="0"/>
              </a:spcAft>
              <a:buSzPts val="1800"/>
              <a:buFont typeface="Century Gothic"/>
              <a:buChar char="•"/>
            </a:pPr>
            <a:r>
              <a:rPr lang="en-US" sz="2000" i="0" u="none" strike="noStrike" cap="none" dirty="0">
                <a:solidFill>
                  <a:schemeClr val="dk1"/>
                </a:solidFill>
                <a:latin typeface="Century Gothic"/>
                <a:ea typeface="Century Gothic"/>
                <a:cs typeface="Century Gothic"/>
                <a:sym typeface="Century Gothic"/>
              </a:rPr>
              <a:t>This lesson will take approximately</a:t>
            </a:r>
            <a:r>
              <a:rPr lang="en-US" sz="2000" dirty="0">
                <a:latin typeface="Century Gothic"/>
                <a:ea typeface="Century Gothic"/>
                <a:cs typeface="Century Gothic"/>
                <a:sym typeface="Century Gothic"/>
              </a:rPr>
              <a:t> 45-50 </a:t>
            </a:r>
            <a:r>
              <a:rPr lang="en-US" sz="2000" i="0" u="none" strike="noStrike" cap="none" dirty="0">
                <a:solidFill>
                  <a:schemeClr val="dk1"/>
                </a:solidFill>
                <a:latin typeface="Century Gothic"/>
                <a:ea typeface="Century Gothic"/>
                <a:cs typeface="Century Gothic"/>
                <a:sym typeface="Century Gothic"/>
              </a:rPr>
              <a:t>minutes to complete. </a:t>
            </a:r>
            <a:endParaRPr sz="20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2000" dirty="0">
                <a:latin typeface="Century Gothic"/>
                <a:ea typeface="Century Gothic"/>
                <a:cs typeface="Century Gothic"/>
                <a:sym typeface="Century Gothic"/>
              </a:rPr>
              <a:t>The purpose of this lesson is for students to demonstrate their familiarity with César Chávez’s “Commonwealth Club Address” by reviewing Paragraphs 18-19, then completing their </a:t>
            </a:r>
            <a:r>
              <a:rPr lang="en-US" sz="2000" b="1" dirty="0">
                <a:latin typeface="Century Gothic"/>
                <a:ea typeface="Century Gothic"/>
                <a:cs typeface="Century Gothic"/>
                <a:sym typeface="Century Gothic"/>
              </a:rPr>
              <a:t>Mid-Unit 2 Assessment</a:t>
            </a:r>
            <a:r>
              <a:rPr lang="en-US" sz="2000" dirty="0">
                <a:latin typeface="Century Gothic"/>
                <a:ea typeface="Century Gothic"/>
                <a:cs typeface="Century Gothic"/>
                <a:sym typeface="Century Gothic"/>
              </a:rPr>
              <a:t>. Students will also engage in independent reading.</a:t>
            </a:r>
            <a:endParaRPr sz="2000" dirty="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000" dirty="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000" i="0" u="none" strike="noStrike" cap="none" dirty="0">
                <a:solidFill>
                  <a:schemeClr val="dk1"/>
                </a:solidFill>
                <a:latin typeface="Century Gothic"/>
                <a:ea typeface="Century Gothic"/>
                <a:cs typeface="Century Gothic"/>
                <a:sym typeface="Century Gothic"/>
              </a:rPr>
              <a:t>The Learning Targets</a:t>
            </a:r>
            <a:r>
              <a:rPr lang="en-US" sz="2000" dirty="0">
                <a:latin typeface="Century Gothic"/>
                <a:ea typeface="Century Gothic"/>
                <a:cs typeface="Century Gothic"/>
                <a:sym typeface="Century Gothic"/>
              </a:rPr>
              <a:t> </a:t>
            </a:r>
            <a:r>
              <a:rPr lang="en-US" sz="2000" i="0" u="none" strike="noStrike" cap="none" dirty="0">
                <a:solidFill>
                  <a:schemeClr val="dk1"/>
                </a:solidFill>
                <a:latin typeface="Century Gothic"/>
                <a:ea typeface="Century Gothic"/>
                <a:cs typeface="Century Gothic"/>
                <a:sym typeface="Century Gothic"/>
              </a:rPr>
              <a:t>for students today </a:t>
            </a:r>
            <a:r>
              <a:rPr lang="en-US" sz="2000" dirty="0">
                <a:latin typeface="Century Gothic"/>
                <a:ea typeface="Century Gothic"/>
                <a:cs typeface="Century Gothic"/>
                <a:sym typeface="Century Gothic"/>
              </a:rPr>
              <a:t>are</a:t>
            </a:r>
            <a:r>
              <a:rPr lang="en-US" sz="2000" i="0" u="none" strike="noStrike" cap="none" dirty="0">
                <a:solidFill>
                  <a:schemeClr val="dk1"/>
                </a:solidFill>
                <a:latin typeface="Century Gothic"/>
                <a:ea typeface="Century Gothic"/>
                <a:cs typeface="Century Gothic"/>
                <a:sym typeface="Century Gothic"/>
              </a:rPr>
              <a:t>:</a:t>
            </a:r>
            <a:endParaRPr sz="2000" dirty="0">
              <a:latin typeface="Century Gothic"/>
              <a:ea typeface="Century Gothic"/>
              <a:cs typeface="Century Gothic"/>
              <a:sym typeface="Century Gothic"/>
            </a:endParaRPr>
          </a:p>
          <a:p>
            <a:pPr marL="457200" lvl="0" indent="-342900" rtl="0">
              <a:lnSpc>
                <a:spcPct val="100000"/>
              </a:lnSpc>
              <a:spcBef>
                <a:spcPts val="1000"/>
              </a:spcBef>
              <a:spcAft>
                <a:spcPts val="0"/>
              </a:spcAft>
              <a:buSzPts val="1800"/>
              <a:buFont typeface="Century Gothic"/>
              <a:buChar char="•"/>
            </a:pPr>
            <a:r>
              <a:rPr lang="en-US" sz="2000" dirty="0">
                <a:latin typeface="Century Gothic"/>
                <a:ea typeface="Century Gothic"/>
                <a:cs typeface="Century Gothic"/>
                <a:sym typeface="Century Gothic"/>
              </a:rPr>
              <a:t>I can determine one of César Chávez’s main claims and identify the supporting evidence for it.</a:t>
            </a:r>
            <a:endParaRPr sz="2000" dirty="0">
              <a:latin typeface="Century Gothic"/>
              <a:ea typeface="Century Gothic"/>
              <a:cs typeface="Century Gothic"/>
              <a:sym typeface="Century Gothic"/>
            </a:endParaRPr>
          </a:p>
          <a:p>
            <a:pPr marL="457200" lvl="0" indent="-342900" rtl="0">
              <a:lnSpc>
                <a:spcPct val="100000"/>
              </a:lnSpc>
              <a:spcBef>
                <a:spcPts val="1000"/>
              </a:spcBef>
              <a:spcAft>
                <a:spcPts val="0"/>
              </a:spcAft>
              <a:buSzPts val="1800"/>
              <a:buFont typeface="Century Gothic"/>
              <a:buChar char="•"/>
            </a:pPr>
            <a:r>
              <a:rPr lang="en-US" sz="2000" dirty="0">
                <a:latin typeface="Century Gothic"/>
                <a:ea typeface="Century Gothic"/>
                <a:cs typeface="Century Gothic"/>
                <a:sym typeface="Century Gothic"/>
              </a:rPr>
              <a:t>I can analyze the development of a central claim in César Chávez’s speech. </a:t>
            </a:r>
            <a:endParaRPr sz="2000" dirty="0">
              <a:latin typeface="Century Gothic"/>
              <a:ea typeface="Century Gothic"/>
              <a:cs typeface="Century Gothic"/>
              <a:sym typeface="Century Gothic"/>
            </a:endParaRPr>
          </a:p>
          <a:p>
            <a:pPr marL="457200" lvl="0" indent="-342900" rtl="0">
              <a:lnSpc>
                <a:spcPct val="100000"/>
              </a:lnSpc>
              <a:spcBef>
                <a:spcPts val="1000"/>
              </a:spcBef>
              <a:spcAft>
                <a:spcPts val="0"/>
              </a:spcAft>
              <a:buSzPts val="1800"/>
              <a:buFont typeface="Century Gothic"/>
              <a:buChar char="•"/>
            </a:pPr>
            <a:r>
              <a:rPr lang="en-US" sz="2000" dirty="0">
                <a:latin typeface="Century Gothic"/>
                <a:ea typeface="Century Gothic"/>
                <a:cs typeface="Century Gothic"/>
                <a:sym typeface="Century Gothic"/>
              </a:rPr>
              <a:t>I can analyze the structure of Chávez’s speech and explain how each section contributes to his central claim.</a:t>
            </a:r>
            <a:endParaRPr sz="2000" dirty="0">
              <a:latin typeface="Century Gothic"/>
              <a:ea typeface="Century Gothic"/>
              <a:cs typeface="Century Gothic"/>
              <a:sym typeface="Century Gothic"/>
            </a:endParaRPr>
          </a:p>
          <a:p>
            <a:pPr marL="0" marR="0" lvl="0" indent="0" algn="l" rtl="0">
              <a:lnSpc>
                <a:spcPct val="100000"/>
              </a:lnSpc>
              <a:spcBef>
                <a:spcPts val="0"/>
              </a:spcBef>
              <a:spcAft>
                <a:spcPts val="1000"/>
              </a:spcAft>
              <a:buNone/>
            </a:pPr>
            <a:endParaRPr sz="2000" b="1"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2"/>
          <p:cNvSpPr txBox="1"/>
          <p:nvPr/>
        </p:nvSpPr>
        <p:spPr>
          <a:xfrm>
            <a:off x="865500" y="1385950"/>
            <a:ext cx="9486300" cy="46533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US" sz="2400">
                <a:solidFill>
                  <a:schemeClr val="dk1"/>
                </a:solidFill>
                <a:latin typeface="Century Gothic"/>
                <a:ea typeface="Century Gothic"/>
                <a:cs typeface="Century Gothic"/>
                <a:sym typeface="Century Gothic"/>
              </a:rPr>
              <a:t>Please take out your Independent Reading books!</a:t>
            </a: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0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r>
              <a:rPr lang="en-US" sz="2000">
                <a:solidFill>
                  <a:schemeClr val="dk1"/>
                </a:solidFill>
                <a:latin typeface="Century Gothic"/>
                <a:ea typeface="Century Gothic"/>
                <a:cs typeface="Century Gothic"/>
                <a:sym typeface="Century Gothic"/>
              </a:rPr>
              <a:t> </a:t>
            </a:r>
            <a:endParaRPr sz="2200">
              <a:solidFill>
                <a:schemeClr val="dk1"/>
              </a:solidFill>
              <a:latin typeface="Century Gothic"/>
              <a:ea typeface="Century Gothic"/>
              <a:cs typeface="Century Gothic"/>
              <a:sym typeface="Century Gothic"/>
            </a:endParaRPr>
          </a:p>
        </p:txBody>
      </p:sp>
      <p:sp>
        <p:nvSpPr>
          <p:cNvPr id="159" name="Google Shape;159;p22"/>
          <p:cNvSpPr txBox="1">
            <a:spLocks noGrp="1"/>
          </p:cNvSpPr>
          <p:nvPr>
            <p:ph type="title"/>
          </p:nvPr>
        </p:nvSpPr>
        <p:spPr>
          <a:xfrm>
            <a:off x="818900" y="500050"/>
            <a:ext cx="100560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a:latin typeface="Century Gothic"/>
                <a:ea typeface="Century Gothic"/>
                <a:cs typeface="Century Gothic"/>
                <a:sym typeface="Century Gothic"/>
              </a:rPr>
              <a:t>Let’s work on our Independent Reading</a:t>
            </a:r>
            <a:endParaRPr sz="3400" b="1" i="0" u="none" strike="noStrike" cap="none">
              <a:solidFill>
                <a:schemeClr val="dk1"/>
              </a:solidFill>
              <a:latin typeface="Century Gothic"/>
              <a:ea typeface="Century Gothic"/>
              <a:cs typeface="Century Gothic"/>
              <a:sym typeface="Century Gothic"/>
            </a:endParaRPr>
          </a:p>
        </p:txBody>
      </p:sp>
      <p:pic>
        <p:nvPicPr>
          <p:cNvPr id="5" name="Google Shape;117;p17"/>
          <p:cNvPicPr preferRelativeResize="0"/>
          <p:nvPr/>
        </p:nvPicPr>
        <p:blipFill>
          <a:blip r:embed="rId3">
            <a:alphaModFix/>
          </a:blip>
          <a:stretch>
            <a:fillRect/>
          </a:stretch>
        </p:blipFill>
        <p:spPr>
          <a:xfrm>
            <a:off x="10844213" y="156032"/>
            <a:ext cx="1152624" cy="101554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3"/>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a:latin typeface="Century Gothic"/>
                <a:ea typeface="Century Gothic"/>
                <a:cs typeface="Century Gothic"/>
                <a:sym typeface="Century Gothic"/>
              </a:rPr>
              <a:t>Homework</a:t>
            </a:r>
            <a:endParaRPr sz="3400" b="1" i="0" u="none" strike="noStrike" cap="none">
              <a:solidFill>
                <a:schemeClr val="dk1"/>
              </a:solidFill>
              <a:latin typeface="Century Gothic"/>
              <a:ea typeface="Century Gothic"/>
              <a:cs typeface="Century Gothic"/>
              <a:sym typeface="Century Gothic"/>
            </a:endParaRPr>
          </a:p>
        </p:txBody>
      </p:sp>
      <p:sp>
        <p:nvSpPr>
          <p:cNvPr id="167" name="Google Shape;167;p23"/>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700">
                <a:latin typeface="Arial"/>
                <a:ea typeface="Arial"/>
                <a:cs typeface="Arial"/>
                <a:sym typeface="Arial"/>
              </a:rPr>
              <a:t>     </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68" name="Google Shape;168;p23"/>
          <p:cNvSpPr txBox="1"/>
          <p:nvPr/>
        </p:nvSpPr>
        <p:spPr>
          <a:xfrm>
            <a:off x="693225" y="1886475"/>
            <a:ext cx="10767000" cy="696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200">
                <a:solidFill>
                  <a:schemeClr val="dk1"/>
                </a:solidFill>
                <a:latin typeface="Century Gothic"/>
                <a:ea typeface="Century Gothic"/>
                <a:cs typeface="Century Gothic"/>
                <a:sym typeface="Century Gothic"/>
              </a:rPr>
              <a:t>Continue reading in your independent reading book for this unit.</a:t>
            </a:r>
            <a:endParaRPr/>
          </a:p>
        </p:txBody>
      </p:sp>
      <p:pic>
        <p:nvPicPr>
          <p:cNvPr id="6" name="Google Shape;117;p17"/>
          <p:cNvPicPr preferRelativeResize="0"/>
          <p:nvPr/>
        </p:nvPicPr>
        <p:blipFill>
          <a:blip r:embed="rId3">
            <a:alphaModFix/>
          </a:blip>
          <a:stretch>
            <a:fillRect/>
          </a:stretch>
        </p:blipFill>
        <p:spPr>
          <a:xfrm>
            <a:off x="10844213" y="156032"/>
            <a:ext cx="1152624" cy="101554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4"/>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176" name="Google Shape;176;p24"/>
          <p:cNvGraphicFramePr/>
          <p:nvPr/>
        </p:nvGraphicFramePr>
        <p:xfrm>
          <a:off x="825816" y="1479012"/>
          <a:ext cx="9569025" cy="4204775"/>
        </p:xfrm>
        <a:graphic>
          <a:graphicData uri="http://schemas.openxmlformats.org/drawingml/2006/table">
            <a:tbl>
              <a:tblPr firstRow="1" bandRow="1">
                <a:noFill/>
                <a:tableStyleId>{782A96F2-4072-4D77-8AD8-5734500B08D6}</a:tableStyleId>
              </a:tblPr>
              <a:tblGrid>
                <a:gridCol w="3352850">
                  <a:extLst>
                    <a:ext uri="{9D8B030D-6E8A-4147-A177-3AD203B41FA5}">
                      <a16:colId xmlns:a16="http://schemas.microsoft.com/office/drawing/2014/main" val="20000"/>
                    </a:ext>
                  </a:extLst>
                </a:gridCol>
                <a:gridCol w="3026500">
                  <a:extLst>
                    <a:ext uri="{9D8B030D-6E8A-4147-A177-3AD203B41FA5}">
                      <a16:colId xmlns:a16="http://schemas.microsoft.com/office/drawing/2014/main" val="20001"/>
                    </a:ext>
                  </a:extLst>
                </a:gridCol>
                <a:gridCol w="3189675">
                  <a:extLst>
                    <a:ext uri="{9D8B030D-6E8A-4147-A177-3AD203B41FA5}">
                      <a16:colId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571500" y="1435200"/>
            <a:ext cx="11478350" cy="5309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200" b="1" i="0" u="none" strike="noStrike" cap="none" dirty="0">
                <a:solidFill>
                  <a:schemeClr val="dk1"/>
                </a:solidFill>
                <a:latin typeface="Century Gothic"/>
                <a:ea typeface="Century Gothic"/>
                <a:cs typeface="Century Gothic"/>
                <a:sym typeface="Century Gothic"/>
              </a:rPr>
              <a:t>Preparing for Unit </a:t>
            </a:r>
            <a:r>
              <a:rPr lang="en-US" sz="2200" b="1" dirty="0">
                <a:latin typeface="Century Gothic"/>
                <a:ea typeface="Century Gothic"/>
                <a:cs typeface="Century Gothic"/>
                <a:sym typeface="Century Gothic"/>
              </a:rPr>
              <a:t>Two</a:t>
            </a:r>
            <a:r>
              <a:rPr lang="en-US" sz="2200" b="1" i="0" u="none" strike="noStrike" cap="none" dirty="0">
                <a:solidFill>
                  <a:schemeClr val="dk1"/>
                </a:solidFill>
                <a:latin typeface="Century Gothic"/>
                <a:ea typeface="Century Gothic"/>
                <a:cs typeface="Century Gothic"/>
                <a:sym typeface="Century Gothic"/>
              </a:rPr>
              <a:t>: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200" i="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Text of “Commonwealth Club Address” by César Chávez (students’ annotated copies from Lessons 2-4)</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Vocabulary words and definitions (displayed on Slide 5)</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Mid-Unit 2 Assessment: How Chávez Develops His Claims in the “Commonwealth Club Address”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Mid-Unit 2 Assessment: How Chávez Develops His Claims in the “Commonwealth Club Address” (Answers, for teacher reference)</a:t>
            </a:r>
            <a:endParaRPr sz="1800" b="1"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571500" y="234175"/>
            <a:ext cx="1065095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2: Unit 2: Lesson 5</a:t>
            </a:r>
            <a:endParaRPr sz="4200" dirty="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p:nvPr/>
        </p:nvSpPr>
        <p:spPr>
          <a:xfrm>
            <a:off x="635625" y="1851650"/>
            <a:ext cx="10954500" cy="4504800"/>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1800" b="1" dirty="0">
                <a:solidFill>
                  <a:srgbClr val="000000"/>
                </a:solidFill>
                <a:latin typeface="Century Gothic"/>
                <a:ea typeface="Century Gothic"/>
                <a:cs typeface="Century Gothic"/>
                <a:sym typeface="Century Gothic"/>
              </a:rPr>
              <a:t>Preparing for Unit </a:t>
            </a:r>
            <a:r>
              <a:rPr lang="en-US" sz="1800" b="1" dirty="0">
                <a:latin typeface="Century Gothic"/>
                <a:ea typeface="Century Gothic"/>
                <a:cs typeface="Century Gothic"/>
                <a:sym typeface="Century Gothic"/>
              </a:rPr>
              <a:t>Two</a:t>
            </a:r>
            <a:r>
              <a:rPr lang="en-US" sz="1800" b="1" dirty="0">
                <a:solidFill>
                  <a:srgbClr val="000000"/>
                </a:solidFill>
                <a:latin typeface="Century Gothic"/>
                <a:ea typeface="Century Gothic"/>
                <a:cs typeface="Century Gothic"/>
                <a:sym typeface="Century Gothic"/>
              </a:rPr>
              <a:t>: </a:t>
            </a:r>
            <a:r>
              <a:rPr lang="en-US" sz="1800" i="1" dirty="0">
                <a:solidFill>
                  <a:srgbClr val="000000"/>
                </a:solidFill>
                <a:latin typeface="Century Gothic"/>
                <a:ea typeface="Century Gothic"/>
                <a:cs typeface="Century Gothic"/>
                <a:sym typeface="Century Gothic"/>
              </a:rPr>
              <a:t>Pre-</a:t>
            </a:r>
            <a:r>
              <a:rPr lang="en-US" sz="1800" i="1" dirty="0">
                <a:latin typeface="Century Gothic"/>
                <a:ea typeface="Century Gothic"/>
                <a:cs typeface="Century Gothic"/>
                <a:sym typeface="Century Gothic"/>
              </a:rPr>
              <a:t>R</a:t>
            </a:r>
            <a:r>
              <a:rPr lang="en-US" sz="1800" i="1" dirty="0">
                <a:solidFill>
                  <a:srgbClr val="000000"/>
                </a:solidFill>
                <a:latin typeface="Century Gothic"/>
                <a:ea typeface="Century Gothic"/>
                <a:cs typeface="Century Gothic"/>
                <a:sym typeface="Century Gothic"/>
              </a:rPr>
              <a:t>eading and Protocols</a:t>
            </a:r>
            <a:endParaRPr sz="1800" i="1" dirty="0">
              <a:solidFill>
                <a:srgbClr val="000000"/>
              </a:solidFill>
              <a:latin typeface="Century Gothic"/>
              <a:ea typeface="Century Gothic"/>
              <a:cs typeface="Century Gothic"/>
              <a:sym typeface="Century Gothic"/>
            </a:endParaRPr>
          </a:p>
          <a:p>
            <a:pPr marL="0" lvl="0" indent="0" rtl="0">
              <a:lnSpc>
                <a:spcPct val="90000"/>
              </a:lnSpc>
              <a:spcBef>
                <a:spcPts val="0"/>
              </a:spcBef>
              <a:spcAft>
                <a:spcPts val="0"/>
              </a:spcAft>
              <a:buNone/>
            </a:pPr>
            <a:endParaRPr sz="1800" b="1" i="1" dirty="0">
              <a:solidFill>
                <a:srgbClr val="000000"/>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1800" dirty="0">
                <a:solidFill>
                  <a:srgbClr val="000000"/>
                </a:solidFill>
                <a:latin typeface="Century Gothic"/>
                <a:ea typeface="Century Gothic"/>
                <a:cs typeface="Century Gothic"/>
                <a:sym typeface="Century Gothic"/>
              </a:rPr>
              <a:t>Before students come, please prepare by doing these things:</a:t>
            </a:r>
            <a:endParaRPr sz="1800" dirty="0">
              <a:solidFill>
                <a:srgbClr val="000000"/>
              </a:solidFill>
              <a:latin typeface="Century Gothic"/>
              <a:ea typeface="Century Gothic"/>
              <a:cs typeface="Century Gothic"/>
              <a:sym typeface="Century Gothic"/>
            </a:endParaRPr>
          </a:p>
          <a:p>
            <a:pPr marL="457200" lvl="0" indent="-342900" rtl="0">
              <a:lnSpc>
                <a:spcPct val="90000"/>
              </a:lnSpc>
              <a:spcBef>
                <a:spcPts val="1000"/>
              </a:spcBef>
              <a:spcAft>
                <a:spcPts val="0"/>
              </a:spcAft>
              <a:buClr>
                <a:srgbClr val="000000"/>
              </a:buClr>
              <a:buSzPts val="1800"/>
              <a:buFont typeface="Century Gothic"/>
              <a:buAutoNum type="arabicPeriod"/>
            </a:pPr>
            <a:r>
              <a:rPr lang="en-US" sz="1800" dirty="0">
                <a:latin typeface="Century Gothic"/>
                <a:ea typeface="Century Gothic"/>
                <a:cs typeface="Century Gothic"/>
                <a:sym typeface="Century Gothic"/>
              </a:rPr>
              <a:t>Review</a:t>
            </a:r>
            <a:r>
              <a:rPr lang="en-US" sz="1800" dirty="0">
                <a:solidFill>
                  <a:srgbClr val="000000"/>
                </a:solidFill>
                <a:latin typeface="Century Gothic"/>
                <a:ea typeface="Century Gothic"/>
                <a:cs typeface="Century Gothic"/>
                <a:sym typeface="Century Gothic"/>
              </a:rPr>
              <a:t> </a:t>
            </a:r>
            <a:r>
              <a:rPr lang="en-US" sz="1800" dirty="0">
                <a:latin typeface="Century Gothic"/>
                <a:ea typeface="Century Gothic"/>
                <a:cs typeface="Century Gothic"/>
                <a:sym typeface="Century Gothic"/>
              </a:rPr>
              <a:t>Paragraphs 18 and 19 in the </a:t>
            </a:r>
            <a:r>
              <a:rPr lang="en-US" sz="1800" dirty="0">
                <a:solidFill>
                  <a:schemeClr val="dk1"/>
                </a:solidFill>
                <a:latin typeface="Century Gothic"/>
                <a:ea typeface="Century Gothic"/>
                <a:cs typeface="Century Gothic"/>
                <a:sym typeface="Century Gothic"/>
              </a:rPr>
              <a:t>Text of “Commonwealth Club Address” by César Chávez</a:t>
            </a:r>
            <a:r>
              <a:rPr lang="en-US" sz="1800" b="1" dirty="0">
                <a:solidFill>
                  <a:schemeClr val="dk1"/>
                </a:solidFill>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 </a:t>
            </a:r>
            <a:endParaRPr sz="1800" b="1" dirty="0">
              <a:latin typeface="Century Gothic"/>
              <a:ea typeface="Century Gothic"/>
              <a:cs typeface="Century Gothic"/>
              <a:sym typeface="Century Gothic"/>
            </a:endParaRPr>
          </a:p>
          <a:p>
            <a:pPr marL="457200" lvl="0" indent="-342900" rtl="0">
              <a:lnSpc>
                <a:spcPct val="90000"/>
              </a:lnSpc>
              <a:spcBef>
                <a:spcPts val="1000"/>
              </a:spcBef>
              <a:spcAft>
                <a:spcPts val="1000"/>
              </a:spcAft>
              <a:buClr>
                <a:srgbClr val="000000"/>
              </a:buClr>
              <a:buSzPts val="1800"/>
              <a:buFont typeface="Century Gothic"/>
              <a:buAutoNum type="arabicPeriod"/>
            </a:pPr>
            <a:r>
              <a:rPr lang="en-US" sz="1800" dirty="0">
                <a:latin typeface="Century Gothic"/>
                <a:ea typeface="Century Gothic"/>
                <a:cs typeface="Century Gothic"/>
                <a:sym typeface="Century Gothic"/>
              </a:rPr>
              <a:t>Familiarize yourself with the </a:t>
            </a:r>
            <a:r>
              <a:rPr lang="en-US" sz="1800" b="1" dirty="0">
                <a:latin typeface="Century Gothic"/>
                <a:ea typeface="Century Gothic"/>
                <a:cs typeface="Century Gothic"/>
                <a:sym typeface="Century Gothic"/>
              </a:rPr>
              <a:t>Mid-Unit 2 Assessment.</a:t>
            </a:r>
            <a:endParaRPr sz="1800" b="1" dirty="0">
              <a:latin typeface="Century Gothic"/>
              <a:ea typeface="Century Gothic"/>
              <a:cs typeface="Century Gothic"/>
              <a:sym typeface="Century Gothic"/>
            </a:endParaRPr>
          </a:p>
        </p:txBody>
      </p:sp>
      <p:sp>
        <p:nvSpPr>
          <p:cNvPr id="103" name="Google Shape;103;p15"/>
          <p:cNvSpPr txBox="1"/>
          <p:nvPr/>
        </p:nvSpPr>
        <p:spPr>
          <a:xfrm>
            <a:off x="635625" y="234175"/>
            <a:ext cx="10586825" cy="13257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4200" dirty="0">
                <a:solidFill>
                  <a:srgbClr val="000000"/>
                </a:solidFill>
                <a:latin typeface="Century Gothic"/>
                <a:ea typeface="Century Gothic"/>
                <a:cs typeface="Century Gothic"/>
                <a:sym typeface="Century Gothic"/>
              </a:rPr>
              <a:t>Grade 7: Module </a:t>
            </a:r>
            <a:r>
              <a:rPr lang="en-US" sz="4200" dirty="0">
                <a:latin typeface="Century Gothic"/>
                <a:ea typeface="Century Gothic"/>
                <a:cs typeface="Century Gothic"/>
                <a:sym typeface="Century Gothic"/>
              </a:rPr>
              <a:t>2</a:t>
            </a:r>
            <a:r>
              <a:rPr lang="en-US" sz="4200" dirty="0">
                <a:solidFill>
                  <a:srgbClr val="000000"/>
                </a:solidFill>
                <a:latin typeface="Century Gothic"/>
                <a:ea typeface="Century Gothic"/>
                <a:cs typeface="Century Gothic"/>
                <a:sym typeface="Century Gothic"/>
              </a:rPr>
              <a:t>: Unit </a:t>
            </a:r>
            <a:r>
              <a:rPr lang="en-US" sz="4200" dirty="0">
                <a:latin typeface="Century Gothic"/>
                <a:ea typeface="Century Gothic"/>
                <a:cs typeface="Century Gothic"/>
                <a:sym typeface="Century Gothic"/>
              </a:rPr>
              <a:t>2</a:t>
            </a:r>
            <a:r>
              <a:rPr lang="en-US" sz="4200" dirty="0">
                <a:solidFill>
                  <a:srgbClr val="000000"/>
                </a:solidFill>
                <a:latin typeface="Century Gothic"/>
                <a:ea typeface="Century Gothic"/>
                <a:cs typeface="Century Gothic"/>
                <a:sym typeface="Century Gothic"/>
              </a:rPr>
              <a:t>: Lesson </a:t>
            </a:r>
            <a:r>
              <a:rPr lang="en-US" sz="4200" dirty="0">
                <a:latin typeface="Century Gothic"/>
                <a:ea typeface="Century Gothic"/>
                <a:cs typeface="Century Gothic"/>
                <a:sym typeface="Century Gothic"/>
              </a:rPr>
              <a:t>5</a:t>
            </a:r>
            <a:endParaRPr sz="4200" dirty="0">
              <a:solidFill>
                <a:srgbClr val="000000"/>
              </a:solidFill>
              <a:latin typeface="Century Gothic"/>
              <a:ea typeface="Century Gothic"/>
              <a:cs typeface="Century Gothic"/>
              <a:sym typeface="Century Gothic"/>
            </a:endParaRPr>
          </a:p>
          <a:p>
            <a:pPr marL="0" lvl="0" indent="0" rtl="0">
              <a:lnSpc>
                <a:spcPct val="90000"/>
              </a:lnSpc>
              <a:spcBef>
                <a:spcPts val="0"/>
              </a:spcBef>
              <a:spcAft>
                <a:spcPts val="0"/>
              </a:spcAft>
              <a:buNone/>
            </a:pPr>
            <a:r>
              <a:rPr lang="en-US" sz="2100" b="1" dirty="0">
                <a:solidFill>
                  <a:srgbClr val="000000"/>
                </a:solidFill>
                <a:latin typeface="Century Gothic"/>
                <a:ea typeface="Century Gothic"/>
                <a:cs typeface="Century Gothic"/>
                <a:sym typeface="Century Gothic"/>
              </a:rPr>
              <a:t>Teacher slide, before teaching.</a:t>
            </a:r>
            <a:endParaRPr sz="4200" dirty="0">
              <a:solidFill>
                <a:srgbClr val="000000"/>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16"/>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2: Lesson 5</a:t>
            </a:r>
            <a:endParaRPr sz="5600" b="1"/>
          </a:p>
        </p:txBody>
      </p:sp>
      <p:pic>
        <p:nvPicPr>
          <p:cNvPr id="2" name="Picture 2" descr="A close up of a sign&#10;&#10;Description generated with very high confidence">
            <a:extLst>
              <a:ext uri="{FF2B5EF4-FFF2-40B4-BE49-F238E27FC236}">
                <a16:creationId xmlns:a16="http://schemas.microsoft.com/office/drawing/2014/main" id="{6E224BA9-BEF2-4A18-8848-74EE74A824D8}"/>
              </a:ext>
            </a:extLst>
          </p:cNvPr>
          <p:cNvPicPr>
            <a:picLocks noChangeAspect="1"/>
          </p:cNvPicPr>
          <p:nvPr/>
        </p:nvPicPr>
        <p:blipFill>
          <a:blip r:embed="rId3"/>
          <a:stretch>
            <a:fillRect/>
          </a:stretch>
        </p:blipFill>
        <p:spPr>
          <a:xfrm>
            <a:off x="4724400" y="1303353"/>
            <a:ext cx="2743200" cy="111162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17"/>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116" name="Google Shape;116;p17"/>
          <p:cNvSpPr txBox="1">
            <a:spLocks noGrp="1"/>
          </p:cNvSpPr>
          <p:nvPr>
            <p:ph type="subTitle" idx="1"/>
          </p:nvPr>
        </p:nvSpPr>
        <p:spPr>
          <a:xfrm>
            <a:off x="869800" y="1817775"/>
            <a:ext cx="10484100" cy="48054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Clr>
                <a:schemeClr val="dk1"/>
              </a:buClr>
              <a:buSzPts val="2960"/>
              <a:buFont typeface="Arial"/>
              <a:buNone/>
            </a:pPr>
            <a:r>
              <a:rPr lang="en-US" dirty="0">
                <a:solidFill>
                  <a:srgbClr val="333333"/>
                </a:solidFill>
                <a:highlight>
                  <a:srgbClr val="FFFFFF"/>
                </a:highlight>
                <a:latin typeface="Century Gothic"/>
                <a:ea typeface="Century Gothic"/>
                <a:cs typeface="Century Gothic"/>
                <a:sym typeface="Century Gothic"/>
              </a:rPr>
              <a:t>It’s time to demonstrate your understanding of </a:t>
            </a:r>
            <a:r>
              <a:rPr lang="en-US" dirty="0">
                <a:latin typeface="Century Gothic"/>
                <a:ea typeface="Century Gothic"/>
                <a:cs typeface="Century Gothic"/>
                <a:sym typeface="Century Gothic"/>
              </a:rPr>
              <a:t>César Chávez’s “Commonwealth Club Address,” specifically Paragraphs 18-19! Here is what we’ll do today:</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Review key vocabulary from Paragraphs 18-19.</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Take the </a:t>
            </a:r>
            <a:r>
              <a:rPr lang="en-US" b="1" dirty="0">
                <a:latin typeface="Century Gothic"/>
                <a:ea typeface="Century Gothic"/>
                <a:cs typeface="Century Gothic"/>
                <a:sym typeface="Century Gothic"/>
              </a:rPr>
              <a:t>Mid-Unit 2 Assessment.</a:t>
            </a:r>
            <a:endParaRPr b="1"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Read our independent books.</a:t>
            </a: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117" name="Google Shape;117;p17"/>
          <p:cNvPicPr preferRelativeResize="0"/>
          <p:nvPr/>
        </p:nvPicPr>
        <p:blipFill>
          <a:blip r:embed="rId3">
            <a:alphaModFix/>
          </a:blip>
          <a:stretch>
            <a:fillRect/>
          </a:stretch>
        </p:blipFill>
        <p:spPr>
          <a:xfrm>
            <a:off x="10844213" y="156032"/>
            <a:ext cx="1152624" cy="101554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18"/>
          <p:cNvSpPr txBox="1">
            <a:spLocks noGrp="1"/>
          </p:cNvSpPr>
          <p:nvPr>
            <p:ph type="title"/>
          </p:nvPr>
        </p:nvSpPr>
        <p:spPr>
          <a:xfrm>
            <a:off x="460225" y="500050"/>
            <a:ext cx="104829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key vocabulary in Paragraphs 18-19</a:t>
            </a:r>
            <a:endParaRPr sz="3400" i="0" u="none" strike="noStrike" cap="none" dirty="0">
              <a:solidFill>
                <a:schemeClr val="dk1"/>
              </a:solidFill>
              <a:latin typeface="Century Gothic"/>
              <a:ea typeface="Century Gothic"/>
              <a:cs typeface="Century Gothic"/>
              <a:sym typeface="Century Gothic"/>
            </a:endParaRPr>
          </a:p>
        </p:txBody>
      </p:sp>
      <p:sp>
        <p:nvSpPr>
          <p:cNvPr id="124" name="Google Shape;124;p18"/>
          <p:cNvSpPr txBox="1"/>
          <p:nvPr/>
        </p:nvSpPr>
        <p:spPr>
          <a:xfrm>
            <a:off x="536425" y="1520050"/>
            <a:ext cx="11170800" cy="3338700"/>
          </a:xfrm>
          <a:prstGeom prst="rect">
            <a:avLst/>
          </a:prstGeom>
          <a:noFill/>
          <a:ln>
            <a:noFill/>
          </a:ln>
        </p:spPr>
        <p:txBody>
          <a:bodyPr spcFirstLastPara="1" wrap="square" lIns="91425" tIns="91425" rIns="91425" bIns="91425" anchor="t" anchorCtr="0">
            <a:noAutofit/>
          </a:bodyPr>
          <a:lstStyle/>
          <a:p>
            <a:pPr marL="0" lvl="0" indent="0" rtl="0">
              <a:spcBef>
                <a:spcPts val="1000"/>
              </a:spcBef>
              <a:spcAft>
                <a:spcPts val="0"/>
              </a:spcAft>
              <a:buNone/>
            </a:pPr>
            <a:r>
              <a:rPr lang="en-US" sz="1800" dirty="0">
                <a:solidFill>
                  <a:schemeClr val="dk1"/>
                </a:solidFill>
                <a:latin typeface="Century Gothic"/>
                <a:ea typeface="Century Gothic"/>
                <a:cs typeface="Century Gothic"/>
                <a:sym typeface="Century Gothic"/>
              </a:rPr>
              <a:t>Please take out your Text of “Commonwealth Club Address” by César Chávez and read Paragraphs 18-19 silently in your heads as your teacher reads aloud. </a:t>
            </a:r>
            <a:endParaRPr sz="1800" dirty="0">
              <a:solidFill>
                <a:schemeClr val="dk1"/>
              </a:solidFill>
              <a:latin typeface="Century Gothic"/>
              <a:ea typeface="Century Gothic"/>
              <a:cs typeface="Century Gothic"/>
              <a:sym typeface="Century Gothic"/>
            </a:endParaRPr>
          </a:p>
          <a:p>
            <a:pPr marL="0" lvl="0" indent="0" rtl="0">
              <a:spcBef>
                <a:spcPts val="1000"/>
              </a:spcBef>
              <a:spcAft>
                <a:spcPts val="0"/>
              </a:spcAft>
              <a:buNone/>
            </a:pPr>
            <a:r>
              <a:rPr lang="en-US" sz="1800" dirty="0">
                <a:solidFill>
                  <a:schemeClr val="dk1"/>
                </a:solidFill>
                <a:latin typeface="Century Gothic"/>
                <a:ea typeface="Century Gothic"/>
                <a:cs typeface="Century Gothic"/>
                <a:sym typeface="Century Gothic"/>
              </a:rPr>
              <a:t>Your assessment today will focus on these two paragraphs, so please scan them carefully for the following Vocabulary Words and Definitions:</a:t>
            </a:r>
            <a:endParaRPr sz="1800" dirty="0">
              <a:solidFill>
                <a:schemeClr val="dk1"/>
              </a:solidFill>
              <a:latin typeface="Century Gothic"/>
              <a:ea typeface="Century Gothic"/>
              <a:cs typeface="Century Gothic"/>
              <a:sym typeface="Century Gothic"/>
            </a:endParaRPr>
          </a:p>
          <a:p>
            <a:pPr marL="457200" lvl="0" indent="-342900" rtl="0">
              <a:spcBef>
                <a:spcPts val="1000"/>
              </a:spcBef>
              <a:spcAft>
                <a:spcPts val="0"/>
              </a:spcAft>
              <a:buClr>
                <a:schemeClr val="dk1"/>
              </a:buClr>
              <a:buSzPts val="1800"/>
              <a:buFont typeface="Century Gothic"/>
              <a:buChar char="●"/>
            </a:pPr>
            <a:r>
              <a:rPr lang="en-US" sz="1800" i="1" dirty="0">
                <a:solidFill>
                  <a:schemeClr val="dk1"/>
                </a:solidFill>
                <a:latin typeface="Century Gothic"/>
                <a:ea typeface="Century Gothic"/>
                <a:cs typeface="Century Gothic"/>
                <a:sym typeface="Century Gothic"/>
              </a:rPr>
              <a:t>cruel hoax </a:t>
            </a:r>
            <a:r>
              <a:rPr lang="en-US" sz="1800" dirty="0">
                <a:solidFill>
                  <a:schemeClr val="dk1"/>
                </a:solidFill>
                <a:latin typeface="Century Gothic"/>
                <a:ea typeface="Century Gothic"/>
                <a:cs typeface="Century Gothic"/>
                <a:sym typeface="Century Gothic"/>
              </a:rPr>
              <a:t>(line 132): making someone believe something that isn’t true in a mean-spirited way</a:t>
            </a:r>
            <a:endParaRPr sz="1800"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US" sz="1800" i="1" dirty="0">
                <a:solidFill>
                  <a:schemeClr val="dk1"/>
                </a:solidFill>
                <a:latin typeface="Century Gothic"/>
                <a:ea typeface="Century Gothic"/>
                <a:cs typeface="Century Gothic"/>
                <a:sym typeface="Century Gothic"/>
              </a:rPr>
              <a:t>peon</a:t>
            </a:r>
            <a:r>
              <a:rPr lang="en-US" sz="1800" dirty="0">
                <a:solidFill>
                  <a:schemeClr val="dk1"/>
                </a:solidFill>
                <a:latin typeface="Century Gothic"/>
                <a:ea typeface="Century Gothic"/>
                <a:cs typeface="Century Gothic"/>
                <a:sym typeface="Century Gothic"/>
              </a:rPr>
              <a:t>(line 135): someone who works as a slave to pay back debts</a:t>
            </a:r>
            <a:endParaRPr sz="1800"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US" sz="1800" i="1" dirty="0">
                <a:solidFill>
                  <a:schemeClr val="dk1"/>
                </a:solidFill>
                <a:latin typeface="Century Gothic"/>
                <a:ea typeface="Century Gothic"/>
                <a:cs typeface="Century Gothic"/>
                <a:sym typeface="Century Gothic"/>
              </a:rPr>
              <a:t>bargain in good faith</a:t>
            </a:r>
            <a:r>
              <a:rPr lang="en-US" sz="1800" dirty="0">
                <a:solidFill>
                  <a:schemeClr val="dk1"/>
                </a:solidFill>
                <a:latin typeface="Century Gothic"/>
                <a:ea typeface="Century Gothic"/>
                <a:cs typeface="Century Gothic"/>
                <a:sym typeface="Century Gothic"/>
              </a:rPr>
              <a:t>(line 139): discussions between employers and employees where each has an equal voice</a:t>
            </a:r>
            <a:endParaRPr sz="1800"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US" sz="1800" i="1" dirty="0">
                <a:solidFill>
                  <a:schemeClr val="dk1"/>
                </a:solidFill>
                <a:latin typeface="Century Gothic"/>
                <a:ea typeface="Century Gothic"/>
                <a:cs typeface="Century Gothic"/>
                <a:sym typeface="Century Gothic"/>
              </a:rPr>
              <a:t>exaggerations</a:t>
            </a:r>
            <a:r>
              <a:rPr lang="en-US" sz="1800" dirty="0">
                <a:solidFill>
                  <a:schemeClr val="dk1"/>
                </a:solidFill>
                <a:latin typeface="Century Gothic"/>
                <a:ea typeface="Century Gothic"/>
                <a:cs typeface="Century Gothic"/>
                <a:sym typeface="Century Gothic"/>
              </a:rPr>
              <a:t>(line 143): statements that make something seem worse than it is.</a:t>
            </a:r>
            <a:endParaRPr sz="1800" dirty="0">
              <a:solidFill>
                <a:schemeClr val="dk1"/>
              </a:solidFill>
              <a:latin typeface="Century Gothic"/>
              <a:ea typeface="Century Gothic"/>
              <a:cs typeface="Century Gothic"/>
              <a:sym typeface="Century Gothic"/>
            </a:endParaRPr>
          </a:p>
          <a:p>
            <a:pPr marL="0" lvl="0" indent="0" rtl="0">
              <a:spcBef>
                <a:spcPts val="1000"/>
              </a:spcBef>
              <a:spcAft>
                <a:spcPts val="0"/>
              </a:spcAft>
              <a:buNone/>
            </a:pPr>
            <a:endParaRPr sz="2200" dirty="0">
              <a:solidFill>
                <a:schemeClr val="dk1"/>
              </a:solidFill>
              <a:latin typeface="Century Gothic"/>
              <a:ea typeface="Century Gothic"/>
              <a:cs typeface="Century Gothic"/>
              <a:sym typeface="Century Gothic"/>
            </a:endParaRPr>
          </a:p>
          <a:p>
            <a:pPr marL="0" lvl="0" indent="0" rtl="0">
              <a:spcBef>
                <a:spcPts val="1000"/>
              </a:spcBef>
              <a:spcAft>
                <a:spcPts val="0"/>
              </a:spcAft>
              <a:buNone/>
            </a:pPr>
            <a:endParaRPr sz="2200" dirty="0">
              <a:solidFill>
                <a:schemeClr val="dk1"/>
              </a:solidFill>
              <a:latin typeface="Century Gothic"/>
              <a:ea typeface="Century Gothic"/>
              <a:cs typeface="Century Gothic"/>
              <a:sym typeface="Century Gothic"/>
            </a:endParaRPr>
          </a:p>
        </p:txBody>
      </p:sp>
      <p:pic>
        <p:nvPicPr>
          <p:cNvPr id="125" name="Google Shape;125;p18"/>
          <p:cNvPicPr preferRelativeResize="0"/>
          <p:nvPr/>
        </p:nvPicPr>
        <p:blipFill>
          <a:blip r:embed="rId3">
            <a:alphaModFix/>
          </a:blip>
          <a:stretch>
            <a:fillRect/>
          </a:stretch>
        </p:blipFill>
        <p:spPr>
          <a:xfrm>
            <a:off x="689600" y="4630150"/>
            <a:ext cx="3675597" cy="1999250"/>
          </a:xfrm>
          <a:prstGeom prst="rect">
            <a:avLst/>
          </a:prstGeom>
          <a:noFill/>
          <a:ln>
            <a:noFill/>
          </a:ln>
        </p:spPr>
      </p:pic>
      <p:pic>
        <p:nvPicPr>
          <p:cNvPr id="126" name="Google Shape;126;p18"/>
          <p:cNvPicPr preferRelativeResize="0"/>
          <p:nvPr/>
        </p:nvPicPr>
        <p:blipFill>
          <a:blip r:embed="rId4">
            <a:alphaModFix/>
          </a:blip>
          <a:stretch>
            <a:fillRect/>
          </a:stretch>
        </p:blipFill>
        <p:spPr>
          <a:xfrm>
            <a:off x="5531322" y="4706350"/>
            <a:ext cx="5086350" cy="1724025"/>
          </a:xfrm>
          <a:prstGeom prst="rect">
            <a:avLst/>
          </a:prstGeom>
          <a:noFill/>
          <a:ln>
            <a:noFill/>
          </a:ln>
        </p:spPr>
      </p:pic>
      <p:pic>
        <p:nvPicPr>
          <p:cNvPr id="7" name="Google Shape;117;p17"/>
          <p:cNvPicPr preferRelativeResize="0"/>
          <p:nvPr/>
        </p:nvPicPr>
        <p:blipFill>
          <a:blip r:embed="rId5">
            <a:alphaModFix/>
          </a:blip>
          <a:stretch>
            <a:fillRect/>
          </a:stretch>
        </p:blipFill>
        <p:spPr>
          <a:xfrm>
            <a:off x="10844213" y="156032"/>
            <a:ext cx="1152624" cy="101554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585788" y="500050"/>
            <a:ext cx="10213037"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review some information about unions</a:t>
            </a:r>
            <a:endParaRPr sz="3400" i="0" u="none" strike="noStrike" cap="none" dirty="0">
              <a:solidFill>
                <a:schemeClr val="dk1"/>
              </a:solidFill>
              <a:latin typeface="Century Gothic"/>
              <a:ea typeface="Century Gothic"/>
              <a:cs typeface="Century Gothic"/>
              <a:sym typeface="Century Gothic"/>
            </a:endParaRPr>
          </a:p>
        </p:txBody>
      </p:sp>
      <p:sp>
        <p:nvSpPr>
          <p:cNvPr id="134" name="Google Shape;134;p19"/>
          <p:cNvSpPr txBox="1"/>
          <p:nvPr/>
        </p:nvSpPr>
        <p:spPr>
          <a:xfrm>
            <a:off x="601325" y="1686563"/>
            <a:ext cx="10819200" cy="32232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2200" dirty="0">
                <a:solidFill>
                  <a:schemeClr val="dk1"/>
                </a:solidFill>
                <a:latin typeface="Century Gothic"/>
                <a:ea typeface="Century Gothic"/>
                <a:cs typeface="Century Gothic"/>
                <a:sym typeface="Century Gothic"/>
              </a:rPr>
              <a:t>The laws around forming unions were different in Chávez’s time than they were in </a:t>
            </a:r>
            <a:r>
              <a:rPr lang="en-US" sz="2200" dirty="0" err="1">
                <a:solidFill>
                  <a:schemeClr val="dk1"/>
                </a:solidFill>
                <a:latin typeface="Century Gothic"/>
                <a:ea typeface="Century Gothic"/>
                <a:cs typeface="Century Gothic"/>
                <a:sym typeface="Century Gothic"/>
              </a:rPr>
              <a:t>Lyddie’s</a:t>
            </a:r>
            <a:r>
              <a:rPr lang="en-US" sz="2200" dirty="0">
                <a:solidFill>
                  <a:schemeClr val="dk1"/>
                </a:solidFill>
                <a:latin typeface="Century Gothic"/>
                <a:ea typeface="Century Gothic"/>
                <a:cs typeface="Century Gothic"/>
                <a:sym typeface="Century Gothic"/>
              </a:rPr>
              <a:t>. In the 1800s, workers could be fired for forming unions, but in the 1930s laws were passed that protected the rights of workers to form unions.</a:t>
            </a:r>
          </a:p>
          <a:p>
            <a:pPr marL="0" lvl="0" indent="0">
              <a:spcBef>
                <a:spcPts val="0"/>
              </a:spcBef>
              <a:spcAft>
                <a:spcPts val="0"/>
              </a:spcAft>
              <a:buClr>
                <a:schemeClr val="dk1"/>
              </a:buClr>
              <a:buSzPts val="1100"/>
              <a:buFont typeface="Arial"/>
              <a:buNone/>
            </a:pPr>
            <a:r>
              <a:rPr lang="en-US" sz="2200" dirty="0">
                <a:solidFill>
                  <a:schemeClr val="dk1"/>
                </a:solidFill>
                <a:latin typeface="Century Gothic"/>
                <a:ea typeface="Century Gothic"/>
                <a:cs typeface="Century Gothic"/>
                <a:sym typeface="Century Gothic"/>
              </a:rPr>
              <a:t> </a:t>
            </a:r>
            <a:endParaRPr sz="2200" dirty="0">
              <a:solidFill>
                <a:schemeClr val="dk1"/>
              </a:solidFill>
              <a:latin typeface="Century Gothic"/>
              <a:ea typeface="Century Gothic"/>
              <a:cs typeface="Century Gothic"/>
              <a:sym typeface="Century Gothic"/>
            </a:endParaRPr>
          </a:p>
          <a:p>
            <a:pPr marL="457200" lvl="0" indent="-368300" rtl="0">
              <a:spcBef>
                <a:spcPts val="0"/>
              </a:spcBef>
              <a:spcAft>
                <a:spcPts val="0"/>
              </a:spcAft>
              <a:buClr>
                <a:schemeClr val="dk1"/>
              </a:buClr>
              <a:buSzPts val="2200"/>
              <a:buFont typeface="Century Gothic"/>
              <a:buChar char="●"/>
            </a:pPr>
            <a:r>
              <a:rPr lang="en-US" sz="2200" dirty="0">
                <a:solidFill>
                  <a:schemeClr val="dk1"/>
                </a:solidFill>
                <a:latin typeface="Century Gothic"/>
                <a:ea typeface="Century Gothic"/>
                <a:cs typeface="Century Gothic"/>
                <a:sym typeface="Century Gothic"/>
              </a:rPr>
              <a:t>Workers are now allowed to form unions, and employers are not allowed to threaten them for doing so. There is a law that says this.</a:t>
            </a:r>
            <a:endParaRPr sz="2200" dirty="0">
              <a:solidFill>
                <a:schemeClr val="dk1"/>
              </a:solidFill>
              <a:latin typeface="Century Gothic"/>
              <a:ea typeface="Century Gothic"/>
              <a:cs typeface="Century Gothic"/>
              <a:sym typeface="Century Gothic"/>
            </a:endParaRPr>
          </a:p>
          <a:p>
            <a:pPr marL="457200" lvl="0" indent="-368300" rtl="0">
              <a:spcBef>
                <a:spcPts val="0"/>
              </a:spcBef>
              <a:spcAft>
                <a:spcPts val="0"/>
              </a:spcAft>
              <a:buClr>
                <a:schemeClr val="dk1"/>
              </a:buClr>
              <a:buSzPts val="2200"/>
              <a:buFont typeface="Century Gothic"/>
              <a:buChar char="●"/>
            </a:pPr>
            <a:r>
              <a:rPr lang="en-US" sz="2200" dirty="0">
                <a:solidFill>
                  <a:schemeClr val="dk1"/>
                </a:solidFill>
                <a:latin typeface="Century Gothic"/>
                <a:ea typeface="Century Gothic"/>
                <a:cs typeface="Century Gothic"/>
                <a:sym typeface="Century Gothic"/>
              </a:rPr>
              <a:t>Workers vote to have a union represent them. Once they are represented by a union, the union negotiates a contract with the employer on behalf of the workers. </a:t>
            </a:r>
            <a:endParaRPr sz="2200" dirty="0">
              <a:solidFill>
                <a:schemeClr val="dk1"/>
              </a:solidFill>
              <a:latin typeface="Century Gothic"/>
              <a:ea typeface="Century Gothic"/>
              <a:cs typeface="Century Gothic"/>
              <a:sym typeface="Century Gothic"/>
            </a:endParaRPr>
          </a:p>
          <a:p>
            <a:pPr marL="457200" lvl="0" indent="-368300" rtl="0">
              <a:spcBef>
                <a:spcPts val="0"/>
              </a:spcBef>
              <a:spcAft>
                <a:spcPts val="0"/>
              </a:spcAft>
              <a:buClr>
                <a:schemeClr val="dk1"/>
              </a:buClr>
              <a:buSzPts val="2200"/>
              <a:buFont typeface="Century Gothic"/>
              <a:buChar char="●"/>
            </a:pPr>
            <a:r>
              <a:rPr lang="en-US" sz="2200" dirty="0">
                <a:solidFill>
                  <a:schemeClr val="dk1"/>
                </a:solidFill>
                <a:latin typeface="Century Gothic"/>
                <a:ea typeface="Century Gothic"/>
                <a:cs typeface="Century Gothic"/>
                <a:sym typeface="Century Gothic"/>
              </a:rPr>
              <a:t>A contract is a legally binding document that workers and employers are legally required to follow. It includes details like pay, hours, working conditions—everything on the </a:t>
            </a:r>
            <a:r>
              <a:rPr lang="en-US" sz="2200" b="1" dirty="0">
                <a:solidFill>
                  <a:schemeClr val="dk1"/>
                </a:solidFill>
                <a:latin typeface="Century Gothic"/>
                <a:ea typeface="Century Gothic"/>
                <a:cs typeface="Century Gothic"/>
                <a:sym typeface="Century Gothic"/>
              </a:rPr>
              <a:t>Working Conditions anchor chart</a:t>
            </a:r>
            <a:r>
              <a:rPr lang="en-US" sz="2200" dirty="0">
                <a:solidFill>
                  <a:schemeClr val="dk1"/>
                </a:solidFill>
                <a:latin typeface="Century Gothic"/>
                <a:ea typeface="Century Gothic"/>
                <a:cs typeface="Century Gothic"/>
                <a:sym typeface="Century Gothic"/>
              </a:rPr>
              <a:t> from Unit 1, Lesson 1.</a:t>
            </a:r>
            <a:endParaRPr sz="2200" dirty="0">
              <a:latin typeface="Century Gothic"/>
              <a:ea typeface="Century Gothic"/>
              <a:cs typeface="Century Gothic"/>
              <a:sym typeface="Century Gothic"/>
            </a:endParaRPr>
          </a:p>
        </p:txBody>
      </p:sp>
      <p:pic>
        <p:nvPicPr>
          <p:cNvPr id="5" name="Google Shape;117;p17"/>
          <p:cNvPicPr preferRelativeResize="0"/>
          <p:nvPr/>
        </p:nvPicPr>
        <p:blipFill>
          <a:blip r:embed="rId3">
            <a:alphaModFix/>
          </a:blip>
          <a:stretch>
            <a:fillRect/>
          </a:stretch>
        </p:blipFill>
        <p:spPr>
          <a:xfrm>
            <a:off x="10844213" y="156032"/>
            <a:ext cx="1152624" cy="101554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0"/>
          <p:cNvSpPr txBox="1">
            <a:spLocks noGrp="1"/>
          </p:cNvSpPr>
          <p:nvPr>
            <p:ph type="body" idx="1"/>
          </p:nvPr>
        </p:nvSpPr>
        <p:spPr>
          <a:xfrm>
            <a:off x="693225" y="1385950"/>
            <a:ext cx="45585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42" name="Google Shape;142;p20"/>
          <p:cNvSpPr txBox="1"/>
          <p:nvPr/>
        </p:nvSpPr>
        <p:spPr>
          <a:xfrm>
            <a:off x="566738" y="500050"/>
            <a:ext cx="9960600" cy="8859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3400" dirty="0">
                <a:solidFill>
                  <a:srgbClr val="000000"/>
                </a:solidFill>
                <a:latin typeface="Century Gothic"/>
                <a:ea typeface="Century Gothic"/>
                <a:cs typeface="Century Gothic"/>
                <a:sym typeface="Century Gothic"/>
              </a:rPr>
              <a:t>Let’s </a:t>
            </a:r>
            <a:r>
              <a:rPr lang="en-US" sz="3400" dirty="0">
                <a:latin typeface="Century Gothic"/>
                <a:ea typeface="Century Gothic"/>
                <a:cs typeface="Century Gothic"/>
                <a:sym typeface="Century Gothic"/>
              </a:rPr>
              <a:t>review our learning targets</a:t>
            </a:r>
            <a:endParaRPr sz="3400" dirty="0">
              <a:solidFill>
                <a:srgbClr val="000000"/>
              </a:solidFill>
              <a:latin typeface="Century Gothic"/>
              <a:ea typeface="Century Gothic"/>
              <a:cs typeface="Century Gothic"/>
              <a:sym typeface="Century Gothic"/>
            </a:endParaRPr>
          </a:p>
        </p:txBody>
      </p:sp>
      <p:sp>
        <p:nvSpPr>
          <p:cNvPr id="143" name="Google Shape;143;p20"/>
          <p:cNvSpPr txBox="1"/>
          <p:nvPr/>
        </p:nvSpPr>
        <p:spPr>
          <a:xfrm>
            <a:off x="566738" y="1670950"/>
            <a:ext cx="11106150" cy="4390200"/>
          </a:xfrm>
          <a:prstGeom prst="rect">
            <a:avLst/>
          </a:prstGeom>
          <a:noFill/>
          <a:ln>
            <a:noFill/>
          </a:ln>
        </p:spPr>
        <p:txBody>
          <a:bodyPr spcFirstLastPara="1" wrap="square" lIns="91425" tIns="91425" rIns="91425" bIns="91425" anchor="t" anchorCtr="0">
            <a:noAutofit/>
          </a:bodyPr>
          <a:lstStyle/>
          <a:p>
            <a:pPr marL="0" lvl="0" indent="0" rtl="0">
              <a:spcBef>
                <a:spcPts val="1000"/>
              </a:spcBef>
              <a:spcAft>
                <a:spcPts val="0"/>
              </a:spcAft>
              <a:buNone/>
            </a:pPr>
            <a:r>
              <a:rPr lang="en-US" sz="2200" dirty="0">
                <a:solidFill>
                  <a:schemeClr val="dk1"/>
                </a:solidFill>
                <a:latin typeface="Century Gothic"/>
                <a:ea typeface="Century Gothic"/>
                <a:cs typeface="Century Gothic"/>
                <a:sym typeface="Century Gothic"/>
              </a:rPr>
              <a:t>These are our learning targets for today:</a:t>
            </a:r>
            <a:endParaRPr sz="2200" dirty="0">
              <a:solidFill>
                <a:schemeClr val="dk1"/>
              </a:solidFill>
              <a:latin typeface="Century Gothic"/>
              <a:ea typeface="Century Gothic"/>
              <a:cs typeface="Century Gothic"/>
              <a:sym typeface="Century Gothic"/>
            </a:endParaRPr>
          </a:p>
          <a:p>
            <a:pPr marL="457200" lvl="0" indent="-368300" rtl="0">
              <a:spcBef>
                <a:spcPts val="1000"/>
              </a:spcBef>
              <a:spcAft>
                <a:spcPts val="0"/>
              </a:spcAft>
              <a:buClr>
                <a:schemeClr val="dk1"/>
              </a:buClr>
              <a:buSzPts val="2200"/>
              <a:buFont typeface="Century Gothic"/>
              <a:buChar char="•"/>
            </a:pPr>
            <a:r>
              <a:rPr lang="en-US" sz="2200" dirty="0">
                <a:solidFill>
                  <a:schemeClr val="dk1"/>
                </a:solidFill>
                <a:latin typeface="Century Gothic"/>
                <a:ea typeface="Century Gothic"/>
                <a:cs typeface="Century Gothic"/>
                <a:sym typeface="Century Gothic"/>
              </a:rPr>
              <a:t>I can determine one of César Chávez’s main claims and identify the supporting evidence for it.</a:t>
            </a:r>
            <a:endParaRPr sz="2200" dirty="0">
              <a:solidFill>
                <a:schemeClr val="dk1"/>
              </a:solidFill>
              <a:latin typeface="Century Gothic"/>
              <a:ea typeface="Century Gothic"/>
              <a:cs typeface="Century Gothic"/>
              <a:sym typeface="Century Gothic"/>
            </a:endParaRPr>
          </a:p>
          <a:p>
            <a:pPr marL="457200" lvl="0" indent="-368300" rtl="0">
              <a:spcBef>
                <a:spcPts val="1000"/>
              </a:spcBef>
              <a:spcAft>
                <a:spcPts val="0"/>
              </a:spcAft>
              <a:buClr>
                <a:schemeClr val="dk1"/>
              </a:buClr>
              <a:buSzPts val="2200"/>
              <a:buFont typeface="Century Gothic"/>
              <a:buChar char="•"/>
            </a:pPr>
            <a:r>
              <a:rPr lang="en-US" sz="2200" dirty="0">
                <a:solidFill>
                  <a:schemeClr val="dk1"/>
                </a:solidFill>
                <a:latin typeface="Century Gothic"/>
                <a:ea typeface="Century Gothic"/>
                <a:cs typeface="Century Gothic"/>
                <a:sym typeface="Century Gothic"/>
              </a:rPr>
              <a:t>I can analyze the development of a central claim in César Chávez’s speech. </a:t>
            </a:r>
            <a:endParaRPr sz="2200" dirty="0">
              <a:solidFill>
                <a:schemeClr val="dk1"/>
              </a:solidFill>
              <a:latin typeface="Century Gothic"/>
              <a:ea typeface="Century Gothic"/>
              <a:cs typeface="Century Gothic"/>
              <a:sym typeface="Century Gothic"/>
            </a:endParaRPr>
          </a:p>
          <a:p>
            <a:pPr marL="457200" lvl="0" indent="-368300" rtl="0">
              <a:spcBef>
                <a:spcPts val="1000"/>
              </a:spcBef>
              <a:spcAft>
                <a:spcPts val="0"/>
              </a:spcAft>
              <a:buClr>
                <a:schemeClr val="dk1"/>
              </a:buClr>
              <a:buSzPts val="2200"/>
              <a:buFont typeface="Century Gothic"/>
              <a:buChar char="•"/>
            </a:pPr>
            <a:r>
              <a:rPr lang="en-US" sz="2200" dirty="0">
                <a:solidFill>
                  <a:schemeClr val="dk1"/>
                </a:solidFill>
                <a:latin typeface="Century Gothic"/>
                <a:ea typeface="Century Gothic"/>
                <a:cs typeface="Century Gothic"/>
                <a:sym typeface="Century Gothic"/>
              </a:rPr>
              <a:t>I can analyze the structure of Chávez’s speech and explain how each section contributes to his central claim.</a:t>
            </a:r>
            <a:endParaRPr sz="22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200" b="1" dirty="0">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200" dirty="0">
                <a:solidFill>
                  <a:schemeClr val="dk1"/>
                </a:solidFill>
                <a:latin typeface="Century Gothic"/>
                <a:ea typeface="Century Gothic"/>
                <a:cs typeface="Century Gothic"/>
                <a:sym typeface="Century Gothic"/>
              </a:rPr>
              <a:t>Today during our </a:t>
            </a:r>
            <a:r>
              <a:rPr lang="en-US" sz="2200" b="1" dirty="0">
                <a:solidFill>
                  <a:schemeClr val="dk1"/>
                </a:solidFill>
                <a:latin typeface="Century Gothic"/>
                <a:ea typeface="Century Gothic"/>
                <a:cs typeface="Century Gothic"/>
                <a:sym typeface="Century Gothic"/>
              </a:rPr>
              <a:t>Mid-Unit 2 Assessment </a:t>
            </a:r>
            <a:r>
              <a:rPr lang="en-US" sz="2200" dirty="0">
                <a:solidFill>
                  <a:schemeClr val="dk1"/>
                </a:solidFill>
                <a:latin typeface="Century Gothic"/>
                <a:ea typeface="Century Gothic"/>
                <a:cs typeface="Century Gothic"/>
                <a:sym typeface="Century Gothic"/>
              </a:rPr>
              <a:t>you will have the opportunity to demonstrate your progress on these targets.</a:t>
            </a:r>
            <a:endParaRPr sz="2200" dirty="0">
              <a:solidFill>
                <a:schemeClr val="dk1"/>
              </a:solidFill>
              <a:latin typeface="Century Gothic"/>
              <a:ea typeface="Century Gothic"/>
              <a:cs typeface="Century Gothic"/>
              <a:sym typeface="Century Gothic"/>
            </a:endParaRPr>
          </a:p>
          <a:p>
            <a:pPr marL="0" lvl="0" indent="0" rtl="0">
              <a:spcBef>
                <a:spcPts val="1000"/>
              </a:spcBef>
              <a:spcAft>
                <a:spcPts val="0"/>
              </a:spcAft>
              <a:buNone/>
            </a:pPr>
            <a:endParaRPr sz="2000" dirty="0">
              <a:latin typeface="Century Gothic"/>
              <a:ea typeface="Century Gothic"/>
              <a:cs typeface="Century Gothic"/>
              <a:sym typeface="Century Gothic"/>
            </a:endParaRPr>
          </a:p>
        </p:txBody>
      </p:sp>
      <p:pic>
        <p:nvPicPr>
          <p:cNvPr id="6" name="Google Shape;117;p17"/>
          <p:cNvPicPr preferRelativeResize="0"/>
          <p:nvPr/>
        </p:nvPicPr>
        <p:blipFill>
          <a:blip r:embed="rId3">
            <a:alphaModFix/>
          </a:blip>
          <a:stretch>
            <a:fillRect/>
          </a:stretch>
        </p:blipFill>
        <p:spPr>
          <a:xfrm>
            <a:off x="10844213" y="156032"/>
            <a:ext cx="1152624" cy="101554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1"/>
          <p:cNvSpPr txBox="1"/>
          <p:nvPr/>
        </p:nvSpPr>
        <p:spPr>
          <a:xfrm>
            <a:off x="585788" y="1509854"/>
            <a:ext cx="10972800" cy="46533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US" sz="2400" dirty="0">
                <a:solidFill>
                  <a:schemeClr val="dk1"/>
                </a:solidFill>
                <a:latin typeface="Century Gothic"/>
                <a:ea typeface="Century Gothic"/>
                <a:cs typeface="Century Gothic"/>
                <a:sym typeface="Century Gothic"/>
              </a:rPr>
              <a:t>There are no tricks to this assessment! It follows exactly what you’ve been doing in Lessons 2, 3, and 4. The assessment focuses on Paragraphs 18 and 19 of the speech, which we just reread and discussed.</a:t>
            </a:r>
            <a:endParaRPr sz="24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400" dirty="0">
                <a:solidFill>
                  <a:schemeClr val="dk1"/>
                </a:solidFill>
                <a:latin typeface="Century Gothic"/>
                <a:ea typeface="Century Gothic"/>
                <a:cs typeface="Century Gothic"/>
                <a:sym typeface="Century Gothic"/>
              </a:rPr>
              <a:t>It is important to work quietly so that everyone can concentrate. If you finish early, you can:</a:t>
            </a:r>
            <a:endParaRPr sz="2400" dirty="0">
              <a:solidFill>
                <a:schemeClr val="dk1"/>
              </a:solidFill>
              <a:latin typeface="Century Gothic"/>
              <a:ea typeface="Century Gothic"/>
              <a:cs typeface="Century Gothic"/>
              <a:sym typeface="Century Gothic"/>
            </a:endParaRPr>
          </a:p>
          <a:p>
            <a:pPr marL="457200" lvl="0" indent="-381000" rtl="0">
              <a:lnSpc>
                <a:spcPct val="90000"/>
              </a:lnSpc>
              <a:spcBef>
                <a:spcPts val="1000"/>
              </a:spcBef>
              <a:spcAft>
                <a:spcPts val="0"/>
              </a:spcAft>
              <a:buClr>
                <a:schemeClr val="dk1"/>
              </a:buClr>
              <a:buSzPts val="2400"/>
              <a:buFont typeface="Century Gothic"/>
              <a:buChar char="●"/>
            </a:pPr>
            <a:r>
              <a:rPr lang="en-US" sz="2400" dirty="0">
                <a:solidFill>
                  <a:schemeClr val="dk1"/>
                </a:solidFill>
                <a:latin typeface="Century Gothic"/>
                <a:ea typeface="Century Gothic"/>
                <a:cs typeface="Century Gothic"/>
                <a:sym typeface="Century Gothic"/>
              </a:rPr>
              <a:t>Work on homework for other classes</a:t>
            </a:r>
            <a:endParaRPr sz="2400" dirty="0">
              <a:solidFill>
                <a:schemeClr val="dk1"/>
              </a:solidFill>
              <a:latin typeface="Century Gothic"/>
              <a:ea typeface="Century Gothic"/>
              <a:cs typeface="Century Gothic"/>
              <a:sym typeface="Century Gothic"/>
            </a:endParaRPr>
          </a:p>
          <a:p>
            <a:pPr marL="457200" lvl="0" indent="-381000" rtl="0">
              <a:lnSpc>
                <a:spcPct val="90000"/>
              </a:lnSpc>
              <a:spcBef>
                <a:spcPts val="0"/>
              </a:spcBef>
              <a:spcAft>
                <a:spcPts val="0"/>
              </a:spcAft>
              <a:buClr>
                <a:schemeClr val="dk1"/>
              </a:buClr>
              <a:buSzPts val="2400"/>
              <a:buFont typeface="Century Gothic"/>
              <a:buChar char="●"/>
            </a:pPr>
            <a:r>
              <a:rPr lang="en-US" sz="2400" dirty="0">
                <a:solidFill>
                  <a:schemeClr val="dk1"/>
                </a:solidFill>
                <a:latin typeface="Century Gothic"/>
                <a:ea typeface="Century Gothic"/>
                <a:cs typeface="Century Gothic"/>
                <a:sym typeface="Century Gothic"/>
              </a:rPr>
              <a:t>Reread other parts of Chávez’s speech</a:t>
            </a:r>
            <a:endParaRPr sz="2400" dirty="0">
              <a:solidFill>
                <a:schemeClr val="dk1"/>
              </a:solidFill>
              <a:latin typeface="Century Gothic"/>
              <a:ea typeface="Century Gothic"/>
              <a:cs typeface="Century Gothic"/>
              <a:sym typeface="Century Gothic"/>
            </a:endParaRPr>
          </a:p>
          <a:p>
            <a:pPr marL="457200" lvl="0" indent="-381000" rtl="0">
              <a:lnSpc>
                <a:spcPct val="90000"/>
              </a:lnSpc>
              <a:spcBef>
                <a:spcPts val="0"/>
              </a:spcBef>
              <a:spcAft>
                <a:spcPts val="0"/>
              </a:spcAft>
              <a:buClr>
                <a:schemeClr val="dk1"/>
              </a:buClr>
              <a:buSzPts val="2400"/>
              <a:buFont typeface="Century Gothic"/>
              <a:buChar char="●"/>
            </a:pPr>
            <a:r>
              <a:rPr lang="en-US" sz="2400" dirty="0">
                <a:solidFill>
                  <a:schemeClr val="dk1"/>
                </a:solidFill>
                <a:latin typeface="Century Gothic"/>
                <a:ea typeface="Century Gothic"/>
                <a:cs typeface="Century Gothic"/>
                <a:sym typeface="Century Gothic"/>
              </a:rPr>
              <a:t>Read your independent reading book</a:t>
            </a:r>
            <a:endParaRPr sz="2400" dirty="0">
              <a:solidFill>
                <a:schemeClr val="dk1"/>
              </a:solidFill>
              <a:latin typeface="Century Gothic"/>
              <a:ea typeface="Century Gothic"/>
              <a:cs typeface="Century Gothic"/>
              <a:sym typeface="Century Gothic"/>
            </a:endParaRPr>
          </a:p>
          <a:p>
            <a:pPr marL="457200" lvl="0" indent="-381000" rtl="0">
              <a:lnSpc>
                <a:spcPct val="90000"/>
              </a:lnSpc>
              <a:spcBef>
                <a:spcPts val="0"/>
              </a:spcBef>
              <a:spcAft>
                <a:spcPts val="0"/>
              </a:spcAft>
              <a:buClr>
                <a:schemeClr val="dk1"/>
              </a:buClr>
              <a:buSzPts val="2400"/>
              <a:buFont typeface="Century Gothic"/>
              <a:buChar char="●"/>
            </a:pPr>
            <a:r>
              <a:rPr lang="en-US" sz="2400" dirty="0">
                <a:solidFill>
                  <a:schemeClr val="dk1"/>
                </a:solidFill>
                <a:latin typeface="Century Gothic"/>
                <a:ea typeface="Century Gothic"/>
                <a:cs typeface="Century Gothic"/>
                <a:sym typeface="Century Gothic"/>
              </a:rPr>
              <a:t>Sit quietly</a:t>
            </a:r>
            <a:endParaRPr sz="24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0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r>
              <a:rPr lang="en-US" sz="2000" dirty="0">
                <a:solidFill>
                  <a:schemeClr val="dk1"/>
                </a:solidFill>
                <a:latin typeface="Century Gothic"/>
                <a:ea typeface="Century Gothic"/>
                <a:cs typeface="Century Gothic"/>
                <a:sym typeface="Century Gothic"/>
              </a:rPr>
              <a:t> </a:t>
            </a:r>
            <a:endParaRPr sz="2200" dirty="0">
              <a:solidFill>
                <a:schemeClr val="dk1"/>
              </a:solidFill>
              <a:latin typeface="Century Gothic"/>
              <a:ea typeface="Century Gothic"/>
              <a:cs typeface="Century Gothic"/>
              <a:sym typeface="Century Gothic"/>
            </a:endParaRPr>
          </a:p>
        </p:txBody>
      </p:sp>
      <p:sp>
        <p:nvSpPr>
          <p:cNvPr id="151" name="Google Shape;151;p21"/>
          <p:cNvSpPr txBox="1">
            <a:spLocks noGrp="1"/>
          </p:cNvSpPr>
          <p:nvPr>
            <p:ph type="title"/>
          </p:nvPr>
        </p:nvSpPr>
        <p:spPr>
          <a:xfrm>
            <a:off x="585788" y="500050"/>
            <a:ext cx="10289112"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work on our Mid-Unit 2 Assessments</a:t>
            </a:r>
            <a:endParaRPr sz="3400" i="0" u="none" strike="noStrike" cap="none" dirty="0">
              <a:solidFill>
                <a:schemeClr val="dk1"/>
              </a:solidFill>
              <a:latin typeface="Century Gothic"/>
              <a:ea typeface="Century Gothic"/>
              <a:cs typeface="Century Gothic"/>
              <a:sym typeface="Century Gothic"/>
            </a:endParaRPr>
          </a:p>
        </p:txBody>
      </p:sp>
      <p:pic>
        <p:nvPicPr>
          <p:cNvPr id="5" name="Google Shape;117;p17"/>
          <p:cNvPicPr preferRelativeResize="0"/>
          <p:nvPr/>
        </p:nvPicPr>
        <p:blipFill>
          <a:blip r:embed="rId3">
            <a:alphaModFix/>
          </a:blip>
          <a:stretch>
            <a:fillRect/>
          </a:stretch>
        </p:blipFill>
        <p:spPr>
          <a:xfrm>
            <a:off x="10844213" y="156032"/>
            <a:ext cx="1152624" cy="1015543"/>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Lalla Jones</DisplayName>
        <AccountId>856</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D2AC472-0244-40BD-B5D2-67BBD11621D1}">
  <ds:schemaRefs>
    <ds:schemaRef ds:uri="http://schemas.microsoft.com/office/2006/metadata/properties"/>
    <ds:schemaRef ds:uri="http://www.w3.org/XML/1998/namespace"/>
    <ds:schemaRef ds:uri="http://schemas.openxmlformats.org/package/2006/metadata/core-properties"/>
    <ds:schemaRef ds:uri="http://purl.org/dc/terms/"/>
    <ds:schemaRef ds:uri="http://purl.org/dc/elements/1.1/"/>
    <ds:schemaRef ds:uri="http://purl.org/dc/dcmitype/"/>
    <ds:schemaRef ds:uri="a1502afc-75e6-4a80-976c-76583f90c737"/>
    <ds:schemaRef ds:uri="http://schemas.microsoft.com/office/2006/documentManagement/types"/>
    <ds:schemaRef ds:uri="http://schemas.microsoft.com/office/infopath/2007/PartnerControls"/>
    <ds:schemaRef ds:uri="02a6a75b-8925-4bc7-8b21-b87d4a90d0a3"/>
  </ds:schemaRefs>
</ds:datastoreItem>
</file>

<file path=customXml/itemProps2.xml><?xml version="1.0" encoding="utf-8"?>
<ds:datastoreItem xmlns:ds="http://schemas.openxmlformats.org/officeDocument/2006/customXml" ds:itemID="{EBAAFF19-4960-477B-916A-3C9124A45EEE}"/>
</file>

<file path=customXml/itemProps3.xml><?xml version="1.0" encoding="utf-8"?>
<ds:datastoreItem xmlns:ds="http://schemas.openxmlformats.org/officeDocument/2006/customXml" ds:itemID="{CC31B72B-26D6-433E-A3E7-4BBC9742558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TotalTime>
  <Words>2125</Words>
  <Application>Microsoft Macintosh PowerPoint</Application>
  <PresentationFormat>Widescreen</PresentationFormat>
  <Paragraphs>252</Paragraphs>
  <Slides>12</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Century Gothic</vt:lpstr>
      <vt:lpstr>Overlock</vt:lpstr>
      <vt:lpstr>Calibri</vt:lpstr>
      <vt:lpstr>Arial</vt:lpstr>
      <vt:lpstr>Office Theme</vt:lpstr>
      <vt:lpstr>Grade 7: Module 2: Unit 2: Lesson 5 Teacher slide, before teaching.</vt:lpstr>
      <vt:lpstr>Grade 7: Module 2: Unit 2: Lesson 5 Teacher slide, before teaching.</vt:lpstr>
      <vt:lpstr>PowerPoint Presentation</vt:lpstr>
      <vt:lpstr>Grade 7: Module 2:  Unit 2: Lesson 5</vt:lpstr>
      <vt:lpstr>Hello, Students!</vt:lpstr>
      <vt:lpstr>Let’s look at key vocabulary in Paragraphs 18-19</vt:lpstr>
      <vt:lpstr>Let’s review some information about unions</vt:lpstr>
      <vt:lpstr>PowerPoint Presentation</vt:lpstr>
      <vt:lpstr>Let’s work on our Mid-Unit 2 Assessments</vt:lpstr>
      <vt:lpstr>Let’s work on our Independent Reading</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2: Lesson 5 Teacher slide, before teaching.</dc:title>
  <dc:creator>nbravo</dc:creator>
  <cp:lastModifiedBy>Jennifer Snapp</cp:lastModifiedBy>
  <cp:revision>7</cp:revision>
  <dcterms:modified xsi:type="dcterms:W3CDTF">2018-10-08T02:19:41Z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