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4"/>
  </p:sldMasterIdLst>
  <p:notesMasterIdLst>
    <p:notesMasterId r:id="rId36"/>
  </p:notesMasterIdLst>
  <p:sldIdLst>
    <p:sldId id="256" r:id="rId5"/>
    <p:sldId id="284" r:id="rId6"/>
    <p:sldId id="257" r:id="rId7"/>
    <p:sldId id="258" r:id="rId8"/>
    <p:sldId id="259" r:id="rId9"/>
    <p:sldId id="260" r:id="rId10"/>
    <p:sldId id="261" r:id="rId11"/>
    <p:sldId id="262" r:id="rId12"/>
    <p:sldId id="263" r:id="rId13"/>
    <p:sldId id="285" r:id="rId14"/>
    <p:sldId id="286"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Lst>
  <p:sldSz cx="9144000" cy="5143500" type="screen16x9"/>
  <p:notesSz cx="6858000" cy="9144000"/>
  <p:embeddedFontLst>
    <p:embeddedFont>
      <p:font typeface="Calibri" panose="020F0502020204030204" pitchFamily="34" charset="0"/>
      <p:regular r:id="rId37"/>
      <p:bold r:id="rId38"/>
      <p:italic r:id="rId39"/>
      <p:boldItalic r:id="rId40"/>
    </p:embeddedFont>
    <p:embeddedFont>
      <p:font typeface="Century Gothic" panose="020B0502020202020204" pitchFamily="34" charset="0"/>
      <p:regular r:id="rId41"/>
      <p:bold r:id="rId42"/>
      <p:italic r:id="rId43"/>
      <p:boldItalic r:id="rId44"/>
    </p:embeddedFont>
    <p:embeddedFont>
      <p:font typeface="Overlock" panose="020B0604020202020204" charset="0"/>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D9A437D-4FFC-49B3-8F29-332D89E7D33E}">
  <a:tblStyle styleId="{ED9A437D-4FFC-49B3-8F29-332D89E7D33E}"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33" autoAdjust="0"/>
  </p:normalViewPr>
  <p:slideViewPr>
    <p:cSldViewPr snapToGrid="0">
      <p:cViewPr varScale="1">
        <p:scale>
          <a:sx n="118" d="100"/>
          <a:sy n="118" d="100"/>
        </p:scale>
        <p:origin x="102" y="51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2.fntdata"/><Relationship Id="rId46" Type="http://schemas.openxmlformats.org/officeDocument/2006/relationships/font" Target="fonts/font10.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8.fntdata"/><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7.fntdata"/><Relationship Id="rId48" Type="http://schemas.openxmlformats.org/officeDocument/2006/relationships/font" Target="fonts/font12.fntdata"/><Relationship Id="rId8" Type="http://schemas.openxmlformats.org/officeDocument/2006/relationships/slide" Target="slides/slide4.xml"/><Relationship Id="rId5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B541C911-F745-47D8-A19E-D8F1997CD543}"/>
  </pc:docChgLst>
  <pc:docChgLst>
    <pc:chgData name="Natalie Ivey" userId="2c81a4b0-7596-4a42-b4da-e7aac4dfeff9" providerId="ADAL" clId="{AFCACA00-29D3-45BE-81A0-EE792D289CE0}"/>
    <pc:docChg chg="modSld">
      <pc:chgData name="Natalie Ivey" userId="2c81a4b0-7596-4a42-b4da-e7aac4dfeff9" providerId="ADAL" clId="{AFCACA00-29D3-45BE-81A0-EE792D289CE0}" dt="2019-03-21T17:16:53.668" v="97" actId="962"/>
      <pc:docMkLst>
        <pc:docMk/>
      </pc:docMkLst>
      <pc:sldChg chg="modSp">
        <pc:chgData name="Natalie Ivey" userId="2c81a4b0-7596-4a42-b4da-e7aac4dfeff9" providerId="ADAL" clId="{AFCACA00-29D3-45BE-81A0-EE792D289CE0}" dt="2019-03-21T17:16:53.668" v="97" actId="962"/>
        <pc:sldMkLst>
          <pc:docMk/>
          <pc:sldMk cId="0" sldId="282"/>
        </pc:sldMkLst>
        <pc:picChg chg="mod">
          <ac:chgData name="Natalie Ivey" userId="2c81a4b0-7596-4a42-b4da-e7aac4dfeff9" providerId="ADAL" clId="{AFCACA00-29D3-45BE-81A0-EE792D289CE0}" dt="2019-03-21T17:16:53.668" v="97" actId="962"/>
          <ac:picMkLst>
            <pc:docMk/>
            <pc:sldMk cId="0" sldId="282"/>
            <ac:picMk id="5" creationId="{00000000-0000-0000-0000-000000000000}"/>
          </ac:picMkLst>
        </pc:picChg>
      </pc:sldChg>
    </pc:docChg>
  </pc:docChgLst>
  <pc:docChgLst>
    <pc:chgData name="Deniescha Malone" userId="S::deniescha.malone@detroitk12.org::9beeb3ea-6cc3-4273-8119-e4c5603b3ca3" providerId="AD" clId="Web-{43A37266-A4E4-0EE0-7FB1-D630CB5CF336}"/>
  </pc:docChgLst>
  <pc:docChgLst>
    <pc:chgData clId="Web-{2123C9B7-4664-4655-8012-521219DA3F6C}"/>
  </pc:docChgLst>
  <pc:docChgLst>
    <pc:chgData name="Natalie Ivey" userId="2c81a4b0-7596-4a42-b4da-e7aac4dfeff9" providerId="ADAL" clId="{00A35F9F-D1AE-44EA-8F6E-B296F7DFD2AC}"/>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756337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williamsoncentral.org/site/handlers/filedownload.ashx?moduleinstanceid=444&amp;dataid=1843&amp;FileName=gallery+walk.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vents.nytimes.com/learning/general/specials/saigon/110599saigon-pix.1.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004410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 name="Google Shape;95;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96" name="Google Shape;96;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80012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Shape 18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a:latin typeface="Calibri"/>
                <a:ea typeface="Calibri"/>
                <a:cs typeface="Calibri"/>
                <a:sym typeface="Calibri"/>
              </a:rPr>
              <a:t>Lesson 1:</a:t>
            </a:r>
            <a:endParaRPr sz="1200">
              <a:latin typeface="Calibri"/>
              <a:ea typeface="Calibri"/>
              <a:cs typeface="Calibri"/>
              <a:sym typeface="Calibri"/>
            </a:endParaRPr>
          </a:p>
          <a:p>
            <a:pPr marL="0" lvl="0" indent="0">
              <a:spcBef>
                <a:spcPts val="0"/>
              </a:spcBef>
              <a:spcAft>
                <a:spcPts val="0"/>
              </a:spcAft>
              <a:buNone/>
            </a:pPr>
            <a:r>
              <a:rPr lang="en" sz="1200">
                <a:latin typeface="Calibri"/>
                <a:ea typeface="Calibri"/>
                <a:cs typeface="Calibri"/>
                <a:sym typeface="Calibri"/>
              </a:rPr>
              <a:t>Making Inferences</a:t>
            </a:r>
            <a:endParaRPr sz="1200">
              <a:latin typeface="Calibri"/>
              <a:ea typeface="Calibri"/>
              <a:cs typeface="Calibri"/>
              <a:sym typeface="Calibri"/>
            </a:endParaRPr>
          </a:p>
          <a:p>
            <a:pPr marL="0" lvl="0" indent="0">
              <a:spcBef>
                <a:spcPts val="0"/>
              </a:spcBef>
              <a:spcAft>
                <a:spcPts val="0"/>
              </a:spcAft>
              <a:buNone/>
            </a:pPr>
            <a:r>
              <a:rPr lang="en" sz="1200">
                <a:latin typeface="Calibri"/>
                <a:ea typeface="Calibri"/>
                <a:cs typeface="Calibri"/>
                <a:sym typeface="Calibri"/>
              </a:rPr>
              <a:t>The Fall of Saigon</a:t>
            </a:r>
            <a:endParaRPr sz="1200">
              <a:latin typeface="Calibri"/>
              <a:ea typeface="Calibri"/>
              <a:cs typeface="Calibri"/>
              <a:sym typeface="Calibri"/>
            </a:endParaRPr>
          </a:p>
        </p:txBody>
      </p:sp>
    </p:spTree>
    <p:extLst>
      <p:ext uri="{BB962C8B-B14F-4D97-AF65-F5344CB8AC3E}">
        <p14:creationId xmlns:p14="http://schemas.microsoft.com/office/powerpoint/2010/main" val="11386807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 name="Shape 19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first lesson is designed as an inquiry-based approach to “hook” students into the first unit of Module 1. Be sure you do </a:t>
            </a:r>
            <a:r>
              <a:rPr lang="en" sz="1200" b="0" dirty="0">
                <a:solidFill>
                  <a:schemeClr val="dk1"/>
                </a:solidFill>
                <a:latin typeface="Calibri"/>
                <a:ea typeface="Calibri"/>
                <a:cs typeface="Calibri"/>
                <a:sym typeface="Calibri"/>
              </a:rPr>
              <a:t>not</a:t>
            </a:r>
            <a:r>
              <a:rPr lang="en" sz="1200" dirty="0">
                <a:solidFill>
                  <a:schemeClr val="dk1"/>
                </a:solidFill>
                <a:latin typeface="Calibri"/>
                <a:ea typeface="Calibri"/>
                <a:cs typeface="Calibri"/>
                <a:sym typeface="Calibri"/>
              </a:rPr>
              <a:t> use this lesson to “give away” the first unit (i.e., do not tell them they are going to read a novel that starts with this particular historical event).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involves two activities in which students are moving around the room to think and talk with peers. Reinforce expectations throughout, and provide specific positive feedback as students begin these informal collaborative routines.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Based on class size or physical space, you may choose to project the images from the slides to have students complete the </a:t>
            </a:r>
            <a:r>
              <a:rPr lang="en" sz="1200" b="1" dirty="0">
                <a:solidFill>
                  <a:schemeClr val="dk1"/>
                </a:solidFill>
                <a:latin typeface="Calibri"/>
                <a:ea typeface="Calibri"/>
                <a:cs typeface="Calibri"/>
                <a:sym typeface="Calibri"/>
              </a:rPr>
              <a:t>I Notice/I Wonder note-catcher </a:t>
            </a:r>
            <a:r>
              <a:rPr lang="en" sz="1200" dirty="0">
                <a:solidFill>
                  <a:schemeClr val="dk1"/>
                </a:solidFill>
                <a:latin typeface="Calibri"/>
                <a:ea typeface="Calibri"/>
                <a:cs typeface="Calibri"/>
                <a:sym typeface="Calibri"/>
              </a:rPr>
              <a:t>as an alternative to moving around the room for the Gallery Walk found later in this lesson.</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slide aloud--briefly explain, as needed.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 Fors/Listen Fors: None</a:t>
            </a:r>
          </a:p>
          <a:p>
            <a:pPr marL="0" lvl="0" indent="0" rtl="0">
              <a:spcBef>
                <a:spcPts val="0"/>
              </a:spcBef>
              <a:spcAft>
                <a:spcPts val="0"/>
              </a:spcAft>
              <a:buNone/>
            </a:pPr>
            <a:endParaRPr lang="en" sz="120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sz="1200" dirty="0">
                <a:solidFill>
                  <a:schemeClr val="dk1"/>
                </a:solidFill>
                <a:latin typeface="Calibri"/>
                <a:ea typeface="Calibri"/>
                <a:cs typeface="Calibri"/>
                <a:sym typeface="Calibri"/>
              </a:rPr>
              <a:t>Support for Any Students Who Need It:</a:t>
            </a:r>
            <a:r>
              <a:rPr lang="en-US" sz="1200" baseline="0" dirty="0">
                <a:solidFill>
                  <a:schemeClr val="dk1"/>
                </a:solidFill>
                <a:latin typeface="Calibri"/>
                <a:ea typeface="Calibri"/>
                <a:cs typeface="Calibri"/>
                <a:sym typeface="Calibri"/>
              </a:rPr>
              <a:t> None</a:t>
            </a:r>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063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8" name="Shape 19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Reviewing Learning Targets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Pulling out and discussing key words from learning targets gives students a clear vision for the learning focus for each lesson- don’t skip this part.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might be the first time students have heard of learning targets. Be sure to explain the points above so they understand the WHY of learning targets.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day’s learning targets.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attention to the word </a:t>
            </a:r>
            <a:r>
              <a:rPr lang="en-US" sz="120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inference</a:t>
            </a:r>
            <a:r>
              <a:rPr lang="en-US" sz="1200" i="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by explaining: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r>
              <a:rPr lang="en-US" sz="1200" dirty="0">
                <a:solidFill>
                  <a:schemeClr val="dk1"/>
                </a:solidFill>
                <a:latin typeface="Calibri"/>
                <a:ea typeface="Calibri"/>
                <a:cs typeface="Calibri"/>
                <a:sym typeface="Calibri"/>
              </a:rPr>
              <a:t>A</a:t>
            </a:r>
            <a:r>
              <a:rPr lang="en" sz="1200" dirty="0">
                <a:solidFill>
                  <a:schemeClr val="dk1"/>
                </a:solidFill>
                <a:latin typeface="Calibri"/>
                <a:ea typeface="Calibri"/>
                <a:cs typeface="Calibri"/>
                <a:sym typeface="Calibri"/>
              </a:rPr>
              <a:t>n inference is a thought process a reader makes to understand the meaning of text, </a:t>
            </a:r>
            <a:r>
              <a:rPr lang="en" sz="1200" b="0" dirty="0">
                <a:solidFill>
                  <a:schemeClr val="dk1"/>
                </a:solidFill>
                <a:latin typeface="Calibri"/>
                <a:ea typeface="Calibri"/>
                <a:cs typeface="Calibri"/>
                <a:sym typeface="Calibri"/>
              </a:rPr>
              <a:t>or even an image.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When you </a:t>
            </a:r>
            <a:r>
              <a:rPr lang="en" sz="1200" i="0" dirty="0">
                <a:solidFill>
                  <a:schemeClr val="dk1"/>
                </a:solidFill>
                <a:latin typeface="Calibri"/>
                <a:ea typeface="Calibri"/>
                <a:cs typeface="Calibri"/>
                <a:sym typeface="Calibri"/>
              </a:rPr>
              <a:t>infer</a:t>
            </a:r>
            <a:r>
              <a:rPr lang="en" sz="1200" dirty="0">
                <a:solidFill>
                  <a:schemeClr val="dk1"/>
                </a:solidFill>
                <a:latin typeface="Calibri"/>
                <a:ea typeface="Calibri"/>
                <a:cs typeface="Calibri"/>
                <a:sym typeface="Calibri"/>
              </a:rPr>
              <a:t>, you pay attention to the details in front of you, and you use other information (from the text, or your background knowledge) to mentally fill in the gaps between the details that are actually said or shown, and what the author expects the reader to understand.</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startAt="4"/>
            </a:pPr>
            <a:r>
              <a:rPr lang="en" sz="1200" b="0" dirty="0">
                <a:solidFill>
                  <a:schemeClr val="dk1"/>
                </a:solidFill>
                <a:latin typeface="Calibri"/>
                <a:ea typeface="Calibri"/>
                <a:cs typeface="Calibri"/>
                <a:sym typeface="Calibri"/>
              </a:rPr>
              <a:t>Tell students that today’s work will require them to make inferences based on both images and text.</a:t>
            </a:r>
            <a:endParaRPr sz="1200" b="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following along with the slide as the teacher reads aloud.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 academic vocabulary (from the learning targets) to a word wall for later use!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supporting materials for examples of possible nonlinguistic symbols for common learning targets.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7613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5" name="Shape 20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group/Independent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Gallery Walk/Inferences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might need to coach students on expectations for safe movement, and voices during the Gallery Walk.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Based on class size or physical space, you may choose to project the images from the slides to have students complete the </a:t>
            </a:r>
            <a:r>
              <a:rPr lang="en" sz="1200" b="1" dirty="0">
                <a:solidFill>
                  <a:schemeClr val="dk1"/>
                </a:solidFill>
                <a:latin typeface="Calibri"/>
                <a:ea typeface="Calibri"/>
                <a:cs typeface="Calibri"/>
                <a:sym typeface="Calibri"/>
              </a:rPr>
              <a:t>I Notice/I Wonder</a:t>
            </a:r>
            <a:r>
              <a:rPr lang="en-US" sz="1200" b="1" baseline="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note-catcher </a:t>
            </a:r>
            <a:r>
              <a:rPr lang="en" sz="1200" dirty="0">
                <a:solidFill>
                  <a:schemeClr val="dk1"/>
                </a:solidFill>
                <a:latin typeface="Calibri"/>
                <a:ea typeface="Calibri"/>
                <a:cs typeface="Calibri"/>
                <a:sym typeface="Calibri"/>
              </a:rPr>
              <a:t>as an alternative to moving around the room for the Gallery Walk.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choose to use only some of these images, depending on space and your class needs.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Notice/Wonder note-catcher.</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process for the Gallery Walk protocol: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In a moment, you will get to examine several </a:t>
            </a:r>
            <a:r>
              <a:rPr lang="en" sz="1200" b="1" i="1" dirty="0">
                <a:solidFill>
                  <a:schemeClr val="dk1"/>
                </a:solidFill>
                <a:latin typeface="Calibri"/>
                <a:ea typeface="Calibri"/>
                <a:cs typeface="Calibri"/>
                <a:sym typeface="Calibri"/>
              </a:rPr>
              <a:t>photographs</a:t>
            </a:r>
            <a:r>
              <a:rPr lang="en" sz="1200" i="1" dirty="0">
                <a:solidFill>
                  <a:schemeClr val="dk1"/>
                </a:solidFill>
                <a:latin typeface="Calibri"/>
                <a:ea typeface="Calibri"/>
                <a:cs typeface="Calibri"/>
                <a:sym typeface="Calibri"/>
              </a:rPr>
              <a:t> that are posted throughout the room. At each photograph, pause and capture specific details (in the note-catcher) that you notice, and the things that you wonder about. You will have a minute at each picture, and may not get to all of the pictures.</a:t>
            </a:r>
            <a:r>
              <a:rPr lang="en-US" sz="1200" i="1" dirty="0">
                <a:solidFill>
                  <a:schemeClr val="dk1"/>
                </a:solidFill>
                <a:latin typeface="Calibri"/>
                <a:ea typeface="Calibri"/>
                <a:cs typeface="Calibri"/>
                <a:sym typeface="Calibri"/>
              </a:rPr>
              <a:t>”</a:t>
            </a:r>
            <a:r>
              <a:rPr lang="en" sz="1200" i="1" baseline="0" dirty="0">
                <a:solidFill>
                  <a:schemeClr val="dk1"/>
                </a:solidFill>
                <a:latin typeface="Calibri"/>
                <a:ea typeface="Calibri"/>
                <a:cs typeface="Calibri"/>
                <a:sym typeface="Calibri"/>
              </a:rPr>
              <a:t> (</a:t>
            </a:r>
            <a:r>
              <a:rPr lang="en" sz="1200" i="1" u="sng" dirty="0">
                <a:solidFill>
                  <a:schemeClr val="hlink"/>
                </a:solidFill>
                <a:latin typeface="Calibri"/>
                <a:ea typeface="Calibri"/>
                <a:cs typeface="Calibri"/>
                <a:sym typeface="Calibri"/>
                <a:hlinkClick r:id="rId3"/>
              </a:rPr>
              <a:t>https://www.williamsoncentral.org/site/handlers/filedownload.ashx?moduleinstanceid=444&amp;dataid=1843&amp;FileName=gallery+walk.pdf</a:t>
            </a:r>
            <a:r>
              <a:rPr lang="en" sz="1200" i="1" u="sng" dirty="0">
                <a:solidFill>
                  <a:schemeClr val="hlink"/>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startAt="3"/>
            </a:pPr>
            <a:r>
              <a:rPr lang="en" sz="1200" dirty="0">
                <a:solidFill>
                  <a:schemeClr val="dk1"/>
                </a:solidFill>
                <a:latin typeface="Calibri"/>
                <a:ea typeface="Calibri"/>
                <a:cs typeface="Calibri"/>
                <a:sym typeface="Calibri"/>
              </a:rPr>
              <a:t>Model for students completing 1-2 “notice, wonder” using one of the images. This will help set students up to feel more successful from the beginning!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startAt="3"/>
            </a:pPr>
            <a:r>
              <a:rPr lang="en" sz="1200" dirty="0">
                <a:solidFill>
                  <a:schemeClr val="dk1"/>
                </a:solidFill>
                <a:latin typeface="Calibri"/>
                <a:ea typeface="Calibri"/>
                <a:cs typeface="Calibri"/>
                <a:sym typeface="Calibri"/>
              </a:rPr>
              <a:t>Ask them to begin. Use a visual timer set to 5 minutes to keep students focused on the gallery.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startAt="3"/>
            </a:pPr>
            <a:r>
              <a:rPr lang="en" sz="1200" dirty="0">
                <a:solidFill>
                  <a:schemeClr val="dk1"/>
                </a:solidFill>
                <a:latin typeface="Calibri"/>
                <a:ea typeface="Calibri"/>
                <a:cs typeface="Calibri"/>
                <a:sym typeface="Calibri"/>
              </a:rPr>
              <a:t>Circulate to observe and support as needed. Once students have observed the gallery for 5 minutes, ask them to return to their seats.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startAt="3"/>
            </a:pPr>
            <a:r>
              <a:rPr lang="en" sz="1200" dirty="0">
                <a:solidFill>
                  <a:schemeClr val="dk1"/>
                </a:solidFill>
                <a:latin typeface="Calibri"/>
                <a:ea typeface="Calibri"/>
                <a:cs typeface="Calibri"/>
                <a:sym typeface="Calibri"/>
              </a:rPr>
              <a:t>Cold call on several students to share what they “noticed” and “wondered.” This specific strategy creates an environment where more students have prepared responses and helps increase engagement.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startAt="3"/>
            </a:pPr>
            <a:r>
              <a:rPr lang="en" sz="1200" dirty="0">
                <a:solidFill>
                  <a:schemeClr val="dk1"/>
                </a:solidFill>
                <a:latin typeface="Calibri"/>
                <a:ea typeface="Calibri"/>
                <a:cs typeface="Calibri"/>
                <a:sym typeface="Calibri"/>
              </a:rPr>
              <a:t>When an inference comes up, probe students about why they said what they said (</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g</a:t>
            </a:r>
            <a:r>
              <a:rPr lang="en" sz="1200" dirty="0">
                <a:solidFill>
                  <a:schemeClr val="dk1"/>
                </a:solidFill>
                <a:latin typeface="Calibri"/>
                <a:ea typeface="Calibri"/>
                <a:cs typeface="Calibri"/>
                <a:sym typeface="Calibri"/>
              </a:rPr>
              <a:t>., “You said you saw a war. What specifically did you see that made you think there is a war?” “You used your background knowledge to make an inference that there was a war. No picture has the word ‘war’ in it, does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startAt="3"/>
            </a:pPr>
            <a:r>
              <a:rPr lang="en" sz="1200" dirty="0">
                <a:solidFill>
                  <a:schemeClr val="dk1"/>
                </a:solidFill>
                <a:latin typeface="Calibri"/>
                <a:ea typeface="Calibri"/>
                <a:cs typeface="Calibri"/>
                <a:sym typeface="Calibri"/>
              </a:rPr>
              <a:t>Clarify for students that when they use background knowledge to add meaning to a picture or text, they are </a:t>
            </a:r>
            <a:r>
              <a:rPr lang="en" sz="1200" b="0" dirty="0">
                <a:solidFill>
                  <a:schemeClr val="dk1"/>
                </a:solidFill>
                <a:latin typeface="Calibri"/>
                <a:ea typeface="Calibri"/>
                <a:cs typeface="Calibri"/>
                <a:sym typeface="Calibri"/>
              </a:rPr>
              <a:t>making inferences.</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moving between the photographs after one minute.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staying silent and working independently.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Gallery Walk, what students notice should be in the form of statements/facts  (e.g., “Woman is crying,” “They are holding on to </a:t>
            </a:r>
            <a:r>
              <a:rPr lang="en-US" sz="1200" dirty="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back of helicopter”), and the things they wonder may be in question form (e.g., “I wonder why they are sad?” “What are they getting away from?” “When was this?”).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might notice that they are making inferences during the Gallery Walk (</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g</a:t>
            </a:r>
            <a:r>
              <a:rPr lang="en" sz="1200" dirty="0">
                <a:solidFill>
                  <a:schemeClr val="dk1"/>
                </a:solidFill>
                <a:latin typeface="Calibri"/>
                <a:ea typeface="Calibri"/>
                <a:cs typeface="Calibri"/>
                <a:sym typeface="Calibri"/>
              </a:rPr>
              <a:t>., “it’s a war” or “the people are escaping”). This is ideal and provides the basis for the follow-up.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adding sentence stems for each photograph.</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If is seems helpful during Cold Call</a:t>
            </a:r>
            <a:r>
              <a:rPr lang="en-US" sz="1200" dirty="0">
                <a:latin typeface="Calibri"/>
                <a:ea typeface="Calibri"/>
                <a:cs typeface="Calibri"/>
                <a:sym typeface="Calibri"/>
              </a:rPr>
              <a:t>.</a:t>
            </a:r>
            <a:r>
              <a:rPr lang="en" sz="1200" dirty="0">
                <a:latin typeface="Calibri"/>
                <a:ea typeface="Calibri"/>
                <a:cs typeface="Calibri"/>
                <a:sym typeface="Calibri"/>
              </a:rPr>
              <a:t> </a:t>
            </a:r>
            <a:r>
              <a:rPr lang="en-US" sz="1200" dirty="0">
                <a:latin typeface="Calibri"/>
                <a:ea typeface="Calibri"/>
                <a:cs typeface="Calibri"/>
                <a:sym typeface="Calibri"/>
              </a:rPr>
              <a:t>C</a:t>
            </a:r>
            <a:r>
              <a:rPr lang="en" sz="1200" dirty="0">
                <a:latin typeface="Calibri"/>
                <a:ea typeface="Calibri"/>
                <a:cs typeface="Calibri"/>
                <a:sym typeface="Calibri"/>
              </a:rPr>
              <a:t>onsider asking a more specific and scaffolded question, like </a:t>
            </a:r>
            <a:r>
              <a:rPr lang="en" sz="1200" i="1" dirty="0">
                <a:latin typeface="Calibri"/>
                <a:ea typeface="Calibri"/>
                <a:cs typeface="Calibri"/>
                <a:sym typeface="Calibri"/>
              </a:rPr>
              <a:t>“What do you notice about the helicopter?” </a:t>
            </a:r>
            <a:r>
              <a:rPr lang="en" sz="1200" dirty="0">
                <a:latin typeface="Calibri"/>
                <a:ea typeface="Calibri"/>
                <a:cs typeface="Calibri"/>
                <a:sym typeface="Calibri"/>
              </a:rPr>
              <a:t>with any students who seem reluctant to respond.</a:t>
            </a:r>
            <a:endParaRPr sz="1200" dirty="0">
              <a:latin typeface="Calibri"/>
              <a:ea typeface="Calibri"/>
              <a:cs typeface="Calibri"/>
              <a:sym typeface="Calibri"/>
            </a:endParaRPr>
          </a:p>
        </p:txBody>
      </p:sp>
    </p:spTree>
    <p:extLst>
      <p:ext uri="{BB962C8B-B14F-4D97-AF65-F5344CB8AC3E}">
        <p14:creationId xmlns:p14="http://schemas.microsoft.com/office/powerpoint/2010/main" val="1434966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3" name="Shape 21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32775153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9" name="Shape 21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3499658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Shape 2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6" name="Shape 22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38213622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2" name="Shape 23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34064877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Shape 23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8" name="Shape 23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498692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Module 1 is built around the text </a:t>
            </a:r>
            <a:r>
              <a:rPr lang="en" sz="1200" i="1" dirty="0">
                <a:solidFill>
                  <a:schemeClr val="dk1"/>
                </a:solidFill>
                <a:latin typeface="Calibri"/>
                <a:ea typeface="Calibri"/>
                <a:cs typeface="Calibri"/>
                <a:sym typeface="Calibri"/>
              </a:rPr>
              <a:t>Inside</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Out and Back Again. </a:t>
            </a:r>
            <a:r>
              <a:rPr lang="en" sz="1200" dirty="0">
                <a:solidFill>
                  <a:schemeClr val="dk1"/>
                </a:solidFill>
                <a:latin typeface="Calibri"/>
                <a:ea typeface="Calibri"/>
                <a:cs typeface="Calibri"/>
                <a:sym typeface="Calibri"/>
              </a:rPr>
              <a:t>You will need to be familiar with this before you begin lessons working with students.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also need to read the Module One Overview carefully so you understand the expected learning and how the unit as a whole is designed.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slideshow of pictures from The New York Times of the fall of Saigon (see link in supporting materials).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09156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Shape 2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4" name="Shape 24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9513124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0" name="Shape 25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926477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6" name="Shape 25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5020361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Shape 26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2" name="Shape 26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7037457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8" name="Shape 26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4712458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4" name="Shape 27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5292197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Shape 2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0" name="Shape 28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Pairs (by proximity)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Mix and Mingle- Thinking about Details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lang="en"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reinforce your expectations for movement and noise while they work on the next activity.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Based on class size and/or physical space you may consider an </a:t>
            </a:r>
            <a:r>
              <a:rPr lang="en" sz="1200" b="0" dirty="0">
                <a:solidFill>
                  <a:schemeClr val="dk1"/>
                </a:solidFill>
                <a:latin typeface="Calibri"/>
                <a:ea typeface="Calibri"/>
                <a:cs typeface="Calibri"/>
                <a:sym typeface="Calibri"/>
              </a:rPr>
              <a:t>alternative for movement </a:t>
            </a:r>
            <a:r>
              <a:rPr lang="en" sz="1200" dirty="0">
                <a:solidFill>
                  <a:schemeClr val="dk1"/>
                </a:solidFill>
                <a:latin typeface="Calibri"/>
                <a:ea typeface="Calibri"/>
                <a:cs typeface="Calibri"/>
                <a:sym typeface="Calibri"/>
              </a:rPr>
              <a:t>during this activity: Instead of having students move to find classmates with different strips, pre-assign partners, and then groups of four, all with different sentences. Additionally, assign a location in the room for groups to complete the activity.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Give each student</a:t>
            </a:r>
            <a:r>
              <a:rPr lang="en" sz="1200" b="0" dirty="0">
                <a:solidFill>
                  <a:schemeClr val="dk1"/>
                </a:solidFill>
                <a:latin typeface="Calibri"/>
                <a:ea typeface="Calibri"/>
                <a:cs typeface="Calibri"/>
                <a:sym typeface="Calibri"/>
              </a:rPr>
              <a:t> two sentence strips from “Panic Rises in Saigon but the Exits Are Few.”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them about 2 minutes to read their own sentence strips silently.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same partners, have them turn and tell what their strip is about.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class: </a:t>
            </a:r>
            <a:r>
              <a:rPr lang="en" sz="1200" i="1" dirty="0">
                <a:solidFill>
                  <a:schemeClr val="dk1"/>
                </a:solidFill>
                <a:latin typeface="Calibri"/>
                <a:ea typeface="Calibri"/>
                <a:cs typeface="Calibri"/>
                <a:sym typeface="Calibri"/>
              </a:rPr>
              <a:t>“Do you feel like you have the whole story of what is happening in the pictures from these sentence strips?” </a:t>
            </a:r>
            <a:r>
              <a:rPr lang="en" sz="1200" dirty="0">
                <a:solidFill>
                  <a:schemeClr val="dk1"/>
                </a:solidFill>
                <a:latin typeface="Calibri"/>
                <a:ea typeface="Calibri"/>
                <a:cs typeface="Calibri"/>
                <a:sym typeface="Calibri"/>
              </a:rPr>
              <a:t>(Students likely will say no.)</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their classmates have different strips from them, and that by mingling and comparing strips, they might be able to collect more information about what is happening in the pictures.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directions:</a:t>
            </a:r>
            <a:endParaRPr sz="120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Quietly wander for 5 minutes, reading one another’s strips. Look for peers who have strips with different pieces of information from yours.</a:t>
            </a:r>
            <a:endParaRPr sz="120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Gather together in groups of 3–4, so as a group you have 8–10 different pieces of information that might fit together to tell more of the story about what is happening in the pictures in the Gallery Walk.</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   8. Begin the mingle. Set a visible timer for 5 minutes, so students know how long they have for this activity.</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   9. Circulate to observe and support as needed.</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appear somewhat unclear at this point and have many questions about what they have read (That’s fine!). They will have many opportunities to get their questions answered over the coming weeks.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Students are finding peers with different sentence strips from their own and forming appropriate 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only one strip to read.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to be guided to a specific place in the room to meet up with their group rather than mingling. If this is the case, add “Meet your group at XXX” to the strips of those students.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dirty="0">
                <a:sym typeface="Calibri"/>
              </a:rPr>
              <a:t>Some students might benefit from having a “master copy” of the strips in the right order of the article rather than rearranging while they listen.</a:t>
            </a:r>
            <a:endParaRPr dirty="0">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651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Shape 2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7" name="Shape 28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Groups of 3-4 formed during last slide</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Mix and Mingle- Thinking about Details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lang="en"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Strong follow-up with asking students to </a:t>
            </a:r>
            <a:r>
              <a:rPr lang="en" sz="1200" b="0" dirty="0">
                <a:solidFill>
                  <a:schemeClr val="dk1"/>
                </a:solidFill>
                <a:latin typeface="Calibri"/>
                <a:ea typeface="Calibri"/>
                <a:cs typeface="Calibri"/>
                <a:sym typeface="Calibri"/>
              </a:rPr>
              <a:t>backup their inference with specific evidence </a:t>
            </a:r>
            <a:r>
              <a:rPr lang="en" sz="1200" dirty="0">
                <a:solidFill>
                  <a:schemeClr val="dk1"/>
                </a:solidFill>
                <a:latin typeface="Calibri"/>
                <a:ea typeface="Calibri"/>
                <a:cs typeface="Calibri"/>
                <a:sym typeface="Calibri"/>
              </a:rPr>
              <a:t>will prepare students to be successful with upcoming lessons involving text-dependent questions. Don’t leave this out!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Get the attention of the whole group (while they physically stay in their small groups).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each group to quickly select (or be assigned) an area of the classroom to “huddle up” around a desk or table so that they can talk quietly with their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groups 5 minutes to arrange their strips in an order they think make sense. Groups should end up with a series of strips that they could explain to someone else: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Why did you put the strips in the order you did?</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for this discussion there is no “right answer.” They are simply thinking about how all these details fit together.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visual timer for 5 minutes to keep groups on task.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After 5 minutes, </a:t>
            </a:r>
            <a:r>
              <a:rPr lang="en-US" sz="1200" dirty="0">
                <a:solidFill>
                  <a:schemeClr val="dk1"/>
                </a:solidFill>
                <a:latin typeface="Calibri"/>
                <a:ea typeface="Calibri"/>
                <a:cs typeface="Calibri"/>
                <a:sym typeface="Calibri"/>
              </a:rPr>
              <a:t>r</a:t>
            </a:r>
            <a:r>
              <a:rPr lang="en" sz="1200" dirty="0">
                <a:solidFill>
                  <a:schemeClr val="dk1"/>
                </a:solidFill>
                <a:latin typeface="Calibri"/>
                <a:ea typeface="Calibri"/>
                <a:cs typeface="Calibri"/>
                <a:sym typeface="Calibri"/>
              </a:rPr>
              <a:t>efocus students whole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Ask them to stay in their same groups, and now discuss the following question: </a:t>
            </a:r>
            <a:r>
              <a:rPr lang="en" sz="1200" b="0" dirty="0">
                <a:solidFill>
                  <a:schemeClr val="dk1"/>
                </a:solidFill>
                <a:latin typeface="Calibri"/>
                <a:ea typeface="Calibri"/>
                <a:cs typeface="Calibri"/>
                <a:sym typeface="Calibri"/>
              </a:rPr>
              <a:t>“Based on the pictures and sentence strips, what can you </a:t>
            </a:r>
            <a:r>
              <a:rPr lang="en" sz="1200" b="0" i="1" dirty="0">
                <a:solidFill>
                  <a:schemeClr val="dk1"/>
                </a:solidFill>
                <a:latin typeface="Calibri"/>
                <a:ea typeface="Calibri"/>
                <a:cs typeface="Calibri"/>
                <a:sym typeface="Calibri"/>
              </a:rPr>
              <a:t>infer</a:t>
            </a:r>
            <a:r>
              <a:rPr lang="en" sz="1200" b="0" dirty="0">
                <a:solidFill>
                  <a:schemeClr val="dk1"/>
                </a:solidFill>
                <a:latin typeface="Calibri"/>
                <a:ea typeface="Calibri"/>
                <a:cs typeface="Calibri"/>
                <a:sym typeface="Calibri"/>
              </a:rPr>
              <a:t> has happened?”</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Cold call on a few students to offer their group’s inferences. Follow up by asking: </a:t>
            </a:r>
            <a:r>
              <a:rPr lang="en" sz="1200" b="0" i="1" dirty="0">
                <a:solidFill>
                  <a:schemeClr val="dk1"/>
                </a:solidFill>
                <a:latin typeface="Calibri"/>
                <a:ea typeface="Calibri"/>
                <a:cs typeface="Calibri"/>
                <a:sym typeface="Calibri"/>
              </a:rPr>
              <a:t>“What specific evidence do you have to back up that inference?” </a:t>
            </a:r>
            <a:endParaRPr sz="1200" b="0" i="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using specific details from the sentence strips to support their answers.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groups to be on task with all members of the group participating in the activity.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Supporting Students Who Need It:</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Consider modeling this yourself with one set of sentence strips, so students know what is expected and what this kind of thinking looks like.</a:t>
            </a:r>
            <a:endParaRPr sz="1200" dirty="0">
              <a:latin typeface="Calibri"/>
              <a:ea typeface="Calibri"/>
              <a:cs typeface="Calibri"/>
              <a:sym typeface="Calibri"/>
            </a:endParaRPr>
          </a:p>
        </p:txBody>
      </p:sp>
    </p:spTree>
    <p:extLst>
      <p:ext uri="{BB962C8B-B14F-4D97-AF65-F5344CB8AC3E}">
        <p14:creationId xmlns:p14="http://schemas.microsoft.com/office/powerpoint/2010/main" val="5169444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Shape 29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4" name="Shape 29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10</a:t>
            </a:r>
            <a:r>
              <a:rPr lang="en-US" sz="1200" b="1" dirty="0">
                <a:latin typeface="Calibri"/>
                <a:ea typeface="Calibri"/>
                <a:cs typeface="Calibri"/>
                <a:sym typeface="Calibri"/>
              </a:rPr>
              <a:t>-12</a:t>
            </a:r>
            <a:r>
              <a:rPr lang="en" sz="1200" b="1" dirty="0">
                <a:latin typeface="Calibri"/>
                <a:ea typeface="Calibri"/>
                <a:cs typeface="Calibri"/>
                <a:sym typeface="Calibri"/>
              </a:rPr>
              <a:t>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Work Time C. Connecting Details and Inferences to Guiding Questions</a:t>
            </a:r>
            <a:endParaRPr sz="1200" b="1"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Build on students’ inferences to begin to frame the first two Guiding Questions for this module.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throughout the module, they will keep thinking about how the events around us affect who we are.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Share the </a:t>
            </a:r>
            <a:r>
              <a:rPr lang="en" sz="1200" b="1" dirty="0">
                <a:solidFill>
                  <a:schemeClr val="dk1"/>
                </a:solidFill>
                <a:latin typeface="Calibri"/>
                <a:ea typeface="Calibri"/>
                <a:cs typeface="Calibri"/>
                <a:sym typeface="Calibri"/>
              </a:rPr>
              <a:t>Module Guiding Questions</a:t>
            </a:r>
            <a:r>
              <a:rPr lang="en" sz="1200" dirty="0">
                <a:solidFill>
                  <a:schemeClr val="dk1"/>
                </a:solidFill>
                <a:latin typeface="Calibri"/>
                <a:ea typeface="Calibri"/>
                <a:cs typeface="Calibri"/>
                <a:sym typeface="Calibri"/>
              </a:rPr>
              <a:t> on a chart.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“What is home?”</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“How do critical incidents reveal character?”</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keep coming back to these questions as they read more.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often during wars, people have to leave their home.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2 minutes to reread their sentences in their group and identify any that they can connect to the idea of home or showing character.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 to respond. </a:t>
            </a:r>
            <a:endParaRPr sz="1200" dirty="0">
              <a:latin typeface="Calibri"/>
              <a:ea typeface="Calibri"/>
              <a:cs typeface="Calibri"/>
              <a:sym typeface="Calibri"/>
            </a:endParaRPr>
          </a:p>
          <a:p>
            <a:pPr marL="228600" lvl="0" indent="-15240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likely inferred that there was a war going on, and that people had to flee. Connect this to the second Guiding Question: “How do critical incidents reveal character?”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may suggest ideas like, “Home is a place you hate to leave. Home is where your family is.”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Potentially students may also say, “When things get really hard, you show your character” or “Character is who you are even in a terrible time.”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Some students may benefit from being explicitly told which strips to look at when discussing specific questions. </a:t>
            </a:r>
            <a:endParaRPr sz="1200" dirty="0">
              <a:latin typeface="Calibri"/>
              <a:ea typeface="Calibri"/>
              <a:cs typeface="Calibri"/>
              <a:sym typeface="Calibri"/>
            </a:endParaRPr>
          </a:p>
        </p:txBody>
      </p:sp>
    </p:spTree>
    <p:extLst>
      <p:ext uri="{BB962C8B-B14F-4D97-AF65-F5344CB8AC3E}">
        <p14:creationId xmlns:p14="http://schemas.microsoft.com/office/powerpoint/2010/main" val="13842931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Shape 3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1" name="Shape 30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Closing/Assessment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benefit from you carefully reading these exit tickets and making reference to their questions as you move through the unit. Consider making a chart of the questions that you can refer to regularly. This validates students’ thinking!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use a piece of </a:t>
            </a:r>
            <a:r>
              <a:rPr lang="en" sz="1200" b="0" dirty="0">
                <a:solidFill>
                  <a:schemeClr val="dk1"/>
                </a:solidFill>
                <a:latin typeface="Calibri"/>
                <a:ea typeface="Calibri"/>
                <a:cs typeface="Calibri"/>
                <a:sym typeface="Calibri"/>
              </a:rPr>
              <a:t>lined paper </a:t>
            </a:r>
            <a:r>
              <a:rPr lang="en" sz="1200" dirty="0">
                <a:solidFill>
                  <a:schemeClr val="dk1"/>
                </a:solidFill>
                <a:latin typeface="Calibri"/>
                <a:ea typeface="Calibri"/>
                <a:cs typeface="Calibri"/>
                <a:sym typeface="Calibri"/>
              </a:rPr>
              <a:t>and write: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One inference you made today.</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 question that you hope to have answered in the coming weeks.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independently.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completing both parts of the exit ticket- an inference and a question.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sentence starters.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2315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Shape 1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a:t>
            </a:r>
            <a:r>
              <a:rPr lang="en" sz="1200" i="1" dirty="0">
                <a:solidFill>
                  <a:schemeClr val="dk1"/>
                </a:solidFill>
                <a:latin typeface="Calibri"/>
                <a:ea typeface="Calibri"/>
                <a:cs typeface="Calibri"/>
                <a:sym typeface="Calibri"/>
              </a:rPr>
              <a:t>Inside Out and Back Again</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 Notice/I Wonder note-catcher</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Photographs (without captions) mounted and posted for Gallery Walk, From the New York Times slide show: </a:t>
            </a:r>
            <a:r>
              <a:rPr lang="en" sz="1200" u="sng" dirty="0">
                <a:solidFill>
                  <a:schemeClr val="hlink"/>
                </a:solidFill>
                <a:latin typeface="Calibri"/>
                <a:ea typeface="Calibri"/>
                <a:cs typeface="Calibri"/>
                <a:sym typeface="Calibri"/>
                <a:hlinkClick r:id="rId3"/>
              </a:rPr>
              <a:t>https://events.nytimes.com/learning/general/specials/saigon/110599saigon-pix.1.html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strips from “Panic Rises in Saigon but the Exits Are Few” (two strips per student; see directions in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Module Guiding Questions </a:t>
            </a:r>
            <a:r>
              <a:rPr lang="en" sz="1200" dirty="0">
                <a:solidFill>
                  <a:schemeClr val="dk1"/>
                </a:solidFill>
                <a:latin typeface="Calibri"/>
                <a:ea typeface="Calibri"/>
                <a:cs typeface="Calibri"/>
                <a:sym typeface="Calibri"/>
              </a:rPr>
              <a:t>(one to display or post)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Lined paper for exit ticket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Examples of Nonlinguistic Representations of Learning Target Vocabulary </a:t>
            </a:r>
            <a:r>
              <a:rPr lang="en" sz="1200" dirty="0">
                <a:solidFill>
                  <a:schemeClr val="dk1"/>
                </a:solidFill>
                <a:latin typeface="Calibri"/>
                <a:ea typeface="Calibri"/>
                <a:cs typeface="Calibri"/>
                <a:sym typeface="Calibri"/>
              </a:rPr>
              <a:t>(for Teacher Reference)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Materials to Gather from Previous Lessons:</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None for this lesson as it is the first of the school year.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Prepare classroom systems for active learning:</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creating the pairings for the unit, designate one pairing A (proximity pairing) and the other pairing B (heterogeneous ability pairing).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51555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Shape 3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8" name="Shape 30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a:latin typeface="Calibri"/>
                <a:ea typeface="Calibri"/>
                <a:cs typeface="Calibri"/>
                <a:sym typeface="Calibri"/>
              </a:rPr>
              <a:t>Teaching Notes: No assigned homework for this lesson.</a:t>
            </a:r>
            <a:endParaRPr sz="1200">
              <a:latin typeface="Calibri"/>
              <a:ea typeface="Calibri"/>
              <a:cs typeface="Calibri"/>
              <a:sym typeface="Calibri"/>
            </a:endParaRPr>
          </a:p>
        </p:txBody>
      </p:sp>
    </p:spTree>
    <p:extLst>
      <p:ext uri="{BB962C8B-B14F-4D97-AF65-F5344CB8AC3E}">
        <p14:creationId xmlns:p14="http://schemas.microsoft.com/office/powerpoint/2010/main" val="1006242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Shape 151"/>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200" b="0" i="0" u="none" strike="noStrike" cap="none" dirty="0">
                <a:solidFill>
                  <a:schemeClr val="dk1"/>
                </a:solidFill>
                <a:latin typeface="Calibri"/>
                <a:ea typeface="Calibri"/>
                <a:cs typeface="Calibri"/>
                <a:sym typeface="Calibri"/>
              </a:rPr>
              <a:t>Notice that the lesson is broken into chunks, including two work times, A and B.</a:t>
            </a:r>
            <a:r>
              <a:rPr lang="en" dirty="0"/>
              <a:t> </a:t>
            </a:r>
            <a:r>
              <a:rPr lang="en" sz="1200" b="0" i="0" u="none" strike="noStrike" cap="none" dirty="0">
                <a:solidFill>
                  <a:schemeClr val="dk1"/>
                </a:solidFill>
                <a:latin typeface="Calibri"/>
                <a:ea typeface="Calibri"/>
                <a:cs typeface="Calibri"/>
                <a:sym typeface="Calibri"/>
              </a:rPr>
              <a:t>All the lessons in the module will follow this pattern</a:t>
            </a:r>
            <a:r>
              <a:rPr lang="en" dirty="0"/>
              <a:t>:</a:t>
            </a:r>
            <a:endParaRPr dirty="0"/>
          </a:p>
          <a:p>
            <a:pPr marL="0" marR="0" lvl="0" indent="0" algn="l" rtl="0">
              <a:lnSpc>
                <a:spcPct val="100000"/>
              </a:lnSpc>
              <a:spcBef>
                <a:spcPts val="0"/>
              </a:spcBef>
              <a:spcAft>
                <a:spcPts val="0"/>
              </a:spcAft>
              <a:buNone/>
            </a:pP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Opening – intro to the unit and to the idea of learning targets</a:t>
            </a:r>
            <a:endParaRPr dirty="0"/>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latin typeface="Calibri"/>
                <a:ea typeface="Calibri"/>
                <a:cs typeface="Calibri"/>
                <a:sym typeface="Calibri"/>
              </a:rPr>
              <a:t>Introducing Learning Targets (</a:t>
            </a:r>
            <a:r>
              <a:rPr lang="en" sz="1200" dirty="0">
                <a:solidFill>
                  <a:schemeClr val="dk1"/>
                </a:solidFill>
                <a:latin typeface="Calibri"/>
                <a:ea typeface="Calibri"/>
                <a:cs typeface="Calibri"/>
                <a:sym typeface="Calibri"/>
              </a:rPr>
              <a:t>8</a:t>
            </a:r>
            <a:r>
              <a:rPr lang="en" sz="1200" b="0" i="0" u="none" strike="noStrike" cap="none" dirty="0">
                <a:solidFill>
                  <a:schemeClr val="dk1"/>
                </a:solidFill>
                <a:latin typeface="Calibri"/>
                <a:ea typeface="Calibri"/>
                <a:cs typeface="Calibri"/>
                <a:sym typeface="Calibri"/>
              </a:rPr>
              <a:t>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457200" marR="0" lvl="0" indent="-304800" algn="l" rtl="0">
              <a:lnSpc>
                <a:spcPct val="100000"/>
              </a:lnSpc>
              <a:spcBef>
                <a:spcPts val="0"/>
              </a:spcBef>
              <a:spcAft>
                <a:spcPts val="0"/>
              </a:spcAft>
              <a:buClr>
                <a:schemeClr val="dk1"/>
              </a:buClr>
              <a:buSzPts val="1200"/>
              <a:buFont typeface="+mj-lt"/>
              <a:buAutoNum type="arabicPeriod" startAt="2"/>
            </a:pPr>
            <a:r>
              <a:rPr lang="en" sz="1200" b="0" i="0" u="none" strike="noStrike" cap="none" dirty="0">
                <a:solidFill>
                  <a:schemeClr val="dk1"/>
                </a:solidFill>
                <a:latin typeface="Calibri"/>
                <a:ea typeface="Calibri"/>
                <a:cs typeface="Calibri"/>
                <a:sym typeface="Calibri"/>
              </a:rPr>
              <a:t>Work Time</a:t>
            </a:r>
            <a:endParaRPr dirty="0"/>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Gallery Walk/ Inferences (15-18 minutes)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“Mix and Mingle” and Thinking about Details </a:t>
            </a:r>
            <a:r>
              <a:rPr lang="en" sz="1200" b="0" i="0" u="none" strike="noStrike" cap="none"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25</a:t>
            </a:r>
            <a:r>
              <a:rPr lang="en" sz="1200" b="0" i="0" u="none" strike="noStrike" cap="none" dirty="0">
                <a:solidFill>
                  <a:schemeClr val="dk1"/>
                </a:solidFill>
                <a:latin typeface="Calibri"/>
                <a:ea typeface="Calibri"/>
                <a:cs typeface="Calibri"/>
                <a:sym typeface="Calibri"/>
              </a:rPr>
              <a:t> minutes)</a:t>
            </a:r>
            <a:endParaRPr dirty="0"/>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Connecting Details and Inferences to the Module Guiding Questions</a:t>
            </a:r>
            <a:r>
              <a:rPr lang="en" sz="1200" b="0" i="0" u="none" strike="noStrike" cap="none"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10</a:t>
            </a:r>
            <a:r>
              <a:rPr lang="en" sz="1200" b="0" i="0" u="none" strike="noStrike" cap="none" dirty="0">
                <a:solidFill>
                  <a:schemeClr val="dk1"/>
                </a:solidFill>
                <a:latin typeface="Calibri"/>
                <a:ea typeface="Calibri"/>
                <a:cs typeface="Calibri"/>
                <a:sym typeface="Calibri"/>
              </a:rPr>
              <a:t> minutes)</a:t>
            </a:r>
            <a:endParaRPr dirty="0"/>
          </a:p>
          <a:p>
            <a:pPr marL="0" marR="0" lvl="0" indent="0" algn="l" rtl="0">
              <a:lnSpc>
                <a:spcPct val="100000"/>
              </a:lnSpc>
              <a:spcBef>
                <a:spcPts val="0"/>
              </a:spcBef>
              <a:spcAft>
                <a:spcPts val="0"/>
              </a:spcAft>
              <a:buNone/>
            </a:pPr>
            <a:endParaRPr dirty="0"/>
          </a:p>
          <a:p>
            <a:pPr marL="457200" marR="0" lvl="0" indent="-304800" algn="l" rtl="0">
              <a:lnSpc>
                <a:spcPct val="100000"/>
              </a:lnSpc>
              <a:spcBef>
                <a:spcPts val="0"/>
              </a:spcBef>
              <a:spcAft>
                <a:spcPts val="0"/>
              </a:spcAft>
              <a:buClr>
                <a:schemeClr val="dk1"/>
              </a:buClr>
              <a:buSzPts val="1200"/>
              <a:buFont typeface="+mj-lt"/>
              <a:buAutoNum type="arabicPeriod" startAt="3"/>
            </a:pPr>
            <a:r>
              <a:rPr lang="en" sz="1200" b="0" i="0" u="none" strike="noStrike" cap="none" dirty="0">
                <a:solidFill>
                  <a:schemeClr val="dk1"/>
                </a:solidFill>
                <a:latin typeface="Calibri"/>
                <a:ea typeface="Calibri"/>
                <a:cs typeface="Calibri"/>
                <a:sym typeface="Calibri"/>
              </a:rPr>
              <a:t>Closing and Assessment</a:t>
            </a:r>
            <a:endParaRPr dirty="0"/>
          </a:p>
          <a:p>
            <a:pPr marL="914400" marR="0" lvl="1" indent="-304800" algn="l"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Exit Ticket: Record an inference and a question that will be answered in Module 1</a:t>
            </a:r>
            <a:r>
              <a:rPr lang="en" sz="1200" b="0" i="0" u="none" strike="noStrike" cap="none"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5</a:t>
            </a:r>
            <a:r>
              <a:rPr lang="en" sz="1200" b="0" i="0" u="none" strike="noStrike" cap="none" dirty="0">
                <a:solidFill>
                  <a:schemeClr val="dk1"/>
                </a:solidFill>
                <a:latin typeface="Calibri"/>
                <a:ea typeface="Calibri"/>
                <a:cs typeface="Calibri"/>
                <a:sym typeface="Calibri"/>
              </a:rPr>
              <a:t> minutes)</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dirty="0"/>
          </a:p>
          <a:p>
            <a:pPr marL="457200" marR="0" lvl="0" indent="-304800" algn="l" rtl="0">
              <a:lnSpc>
                <a:spcPct val="100000"/>
              </a:lnSpc>
              <a:spcBef>
                <a:spcPts val="0"/>
              </a:spcBef>
              <a:spcAft>
                <a:spcPts val="0"/>
              </a:spcAft>
              <a:buClr>
                <a:schemeClr val="dk1"/>
              </a:buClr>
              <a:buSzPts val="1200"/>
              <a:buFont typeface="+mj-lt"/>
              <a:buAutoNum type="arabicPeriod" startAt="4"/>
            </a:pPr>
            <a:r>
              <a:rPr lang="en" sz="1200" b="0" i="0" u="none" strike="noStrike" cap="none" dirty="0">
                <a:solidFill>
                  <a:schemeClr val="dk1"/>
                </a:solidFill>
                <a:latin typeface="Calibri"/>
                <a:ea typeface="Calibri"/>
                <a:cs typeface="Calibri"/>
                <a:sym typeface="Calibri"/>
              </a:rPr>
              <a:t>Homework</a:t>
            </a:r>
            <a:endParaRPr dirty="0"/>
          </a:p>
          <a:p>
            <a:pPr marL="914400" marR="0" lvl="1" indent="-304800" algn="l" rtl="0">
              <a:lnSpc>
                <a:spcPct val="100000"/>
              </a:lnSpc>
              <a:spcBef>
                <a:spcPts val="0"/>
              </a:spcBef>
              <a:spcAft>
                <a:spcPts val="0"/>
              </a:spcAft>
              <a:buClr>
                <a:schemeClr val="dk1"/>
              </a:buClr>
              <a:buSzPts val="1200"/>
              <a:buFont typeface="Calibri"/>
              <a:buAutoNum type="alphaLcPeriod"/>
            </a:pPr>
            <a:r>
              <a:rPr lang="en" sz="1200" b="0" i="0" u="none" strike="noStrike" cap="none" dirty="0">
                <a:solidFill>
                  <a:schemeClr val="dk1"/>
                </a:solidFill>
                <a:latin typeface="Calibri"/>
                <a:ea typeface="Calibri"/>
                <a:cs typeface="Calibri"/>
                <a:sym typeface="Calibri"/>
              </a:rPr>
              <a:t>There is no homework for this lesson</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p:txBody>
      </p:sp>
      <p:sp>
        <p:nvSpPr>
          <p:cNvPr id="152" name="Shape 152"/>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83858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Shape 158"/>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Review these protocols before teaching:</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Gallery Walk</a:t>
            </a:r>
            <a:r>
              <a:rPr lang="en-US" sz="1200" b="1" dirty="0">
                <a:solidFill>
                  <a:schemeClr val="dk1"/>
                </a:solidFill>
                <a:latin typeface="Calibri"/>
                <a:ea typeface="Calibri"/>
                <a:cs typeface="Calibri"/>
                <a:sym typeface="Calibri"/>
              </a:rPr>
              <a:t> </a:t>
            </a:r>
            <a:r>
              <a:rPr lang="en" sz="1200" i="0" u="none" strike="noStrike" cap="none" dirty="0">
                <a:solidFill>
                  <a:schemeClr val="dk1"/>
                </a:solidFill>
                <a:latin typeface="Calibri"/>
                <a:ea typeface="Calibri"/>
                <a:cs typeface="Calibri"/>
                <a:sym typeface="Calibri"/>
              </a:rPr>
              <a:t>(Teacher Reference)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 Notice/I Wonder Note-Catcher </a:t>
            </a:r>
            <a:r>
              <a:rPr lang="en" sz="1200" i="0" u="none" strike="noStrike" cap="none" dirty="0">
                <a:solidFill>
                  <a:schemeClr val="dk1"/>
                </a:solidFill>
                <a:latin typeface="Calibri"/>
                <a:ea typeface="Calibri"/>
                <a:cs typeface="Calibri"/>
                <a:sym typeface="Calibri"/>
              </a:rPr>
              <a:t>(one per student and one to display)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Examples of Nonlinguistic Representations of Learning Target Vocabulary </a:t>
            </a:r>
            <a:r>
              <a:rPr lang="en" sz="1200" i="0" u="none" strike="noStrike" cap="none" dirty="0">
                <a:solidFill>
                  <a:schemeClr val="dk1"/>
                </a:solidFill>
                <a:latin typeface="Calibri"/>
                <a:ea typeface="Calibri"/>
                <a:cs typeface="Calibri"/>
                <a:sym typeface="Calibri"/>
              </a:rPr>
              <a:t>(Teacher Reference)</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Examples of sentence starters for Think-Pair-Share </a:t>
            </a:r>
            <a:r>
              <a:rPr lang="en" sz="1200" i="0" u="none" strike="noStrike" cap="none" dirty="0">
                <a:solidFill>
                  <a:schemeClr val="dk1"/>
                </a:solidFill>
                <a:latin typeface="Calibri"/>
                <a:ea typeface="Calibri"/>
                <a:cs typeface="Calibri"/>
                <a:sym typeface="Calibri"/>
              </a:rPr>
              <a:t>(Teacher Reference)</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i="0" u="none" strike="noStrike" cap="none" dirty="0">
              <a:solidFill>
                <a:schemeClr val="dk1"/>
              </a:solidFill>
              <a:latin typeface="Calibri"/>
              <a:ea typeface="Calibri"/>
              <a:cs typeface="Calibri"/>
              <a:sym typeface="Calibri"/>
            </a:endParaRPr>
          </a:p>
        </p:txBody>
      </p:sp>
      <p:sp>
        <p:nvSpPr>
          <p:cNvPr id="159" name="Shape 159"/>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9914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Shape 165"/>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66" name="Shape 166"/>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81485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 name="Shape 172"/>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r>
              <a:rPr lang="en" sz="1200">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Today’s lesson may take up </a:t>
            </a:r>
            <a:r>
              <a:rPr lang="en" sz="1200">
                <a:solidFill>
                  <a:schemeClr val="dk1"/>
                </a:solidFill>
                <a:latin typeface="Calibri"/>
                <a:ea typeface="Calibri"/>
                <a:cs typeface="Calibri"/>
                <a:sym typeface="Calibri"/>
              </a:rPr>
              <a:t>70 </a:t>
            </a:r>
            <a:r>
              <a:rPr lang="en" sz="1200" i="0" u="none" strike="noStrike" cap="none">
                <a:solidFill>
                  <a:schemeClr val="dk1"/>
                </a:solidFill>
                <a:latin typeface="Calibri"/>
                <a:ea typeface="Calibri"/>
                <a:cs typeface="Calibri"/>
                <a:sym typeface="Calibri"/>
              </a:rPr>
              <a:t>minutes (or more!) of the 100 minutes you have with your students. That may happen on some of the other early lessons when many procedures are introduced and they are new to your students and you. This will get better!  </a:t>
            </a:r>
            <a:endParaRPr sz="1200" i="0" u="none" strike="noStrike" cap="none">
              <a:solidFill>
                <a:schemeClr val="dk1"/>
              </a:solidFill>
              <a:latin typeface="Calibri"/>
              <a:ea typeface="Calibri"/>
              <a:cs typeface="Calibri"/>
              <a:sym typeface="Calibri"/>
            </a:endParaRPr>
          </a:p>
        </p:txBody>
      </p:sp>
      <p:sp>
        <p:nvSpPr>
          <p:cNvPr id="173" name="Shape 173"/>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7672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79" name="Shape 17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96274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87" name="Google Shape;87;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63486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Shape 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46BA56D1-13F5-4964-B390-AAC02E746DC2}"/>
              </a:ext>
            </a:extLst>
          </p:cNvPr>
          <p:cNvPicPr>
            <a:picLocks noChangeAspect="1"/>
          </p:cNvPicPr>
          <p:nvPr userDrawn="1"/>
        </p:nvPicPr>
        <p:blipFill>
          <a:blip r:embed="rId14"/>
          <a:stretch>
            <a:fillRect/>
          </a:stretch>
        </p:blipFill>
        <p:spPr>
          <a:xfrm>
            <a:off x="8314015" y="4949223"/>
            <a:ext cx="762000" cy="142875"/>
          </a:xfrm>
          <a:prstGeom prst="rect">
            <a:avLst/>
          </a:prstGeom>
        </p:spPr>
      </p:pic>
      <p:pic>
        <p:nvPicPr>
          <p:cNvPr id="5" name="Picture 4">
            <a:extLst>
              <a:ext uri="{FF2B5EF4-FFF2-40B4-BE49-F238E27FC236}">
                <a16:creationId xmlns:a16="http://schemas.microsoft.com/office/drawing/2014/main" id="{A9052AFA-33ED-4013-AD22-E3935D824F1B}"/>
              </a:ext>
            </a:extLst>
          </p:cNvPr>
          <p:cNvPicPr>
            <a:picLocks noChangeAspect="1"/>
          </p:cNvPicPr>
          <p:nvPr userDrawn="1"/>
        </p:nvPicPr>
        <p:blipFill>
          <a:blip r:embed="rId15"/>
          <a:stretch>
            <a:fillRect/>
          </a:stretch>
        </p:blipFill>
        <p:spPr>
          <a:xfrm>
            <a:off x="4325222" y="4680802"/>
            <a:ext cx="493555" cy="411296"/>
          </a:xfrm>
          <a:prstGeom prst="rect">
            <a:avLst/>
          </a:prstGeom>
        </p:spPr>
      </p:pic>
      <p:pic>
        <p:nvPicPr>
          <p:cNvPr id="10" name="Picture 9">
            <a:extLst>
              <a:ext uri="{FF2B5EF4-FFF2-40B4-BE49-F238E27FC236}">
                <a16:creationId xmlns:a16="http://schemas.microsoft.com/office/drawing/2014/main" id="{E7815B0B-65F0-47ED-8BFF-2D2713930B8E}"/>
              </a:ext>
            </a:extLst>
          </p:cNvPr>
          <p:cNvPicPr>
            <a:picLocks noChangeAspect="1"/>
          </p:cNvPicPr>
          <p:nvPr userDrawn="1"/>
        </p:nvPicPr>
        <p:blipFill>
          <a:blip r:embed="rId16"/>
          <a:stretch>
            <a:fillRect/>
          </a:stretch>
        </p:blipFill>
        <p:spPr>
          <a:xfrm>
            <a:off x="67985" y="4504441"/>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1</a:t>
            </a:r>
            <a:r>
              <a:rPr lang="en" sz="3400"/>
              <a:t>: Unit </a:t>
            </a:r>
            <a:r>
              <a:rPr lang="en"/>
              <a:t>1</a:t>
            </a:r>
            <a:r>
              <a:rPr lang="en" sz="3400"/>
              <a:t>: Lesson </a:t>
            </a:r>
            <a:r>
              <a:rPr lang="en"/>
              <a:t>1</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6" name="Shape 136"/>
          <p:cNvSpPr txBox="1">
            <a:spLocks noGrp="1"/>
          </p:cNvSpPr>
          <p:nvPr>
            <p:ph type="body" idx="1"/>
          </p:nvPr>
        </p:nvSpPr>
        <p:spPr>
          <a:xfrm>
            <a:off x="311700" y="1150327"/>
            <a:ext cx="8520600" cy="3678971"/>
          </a:xfrm>
          <a:prstGeom prst="rect">
            <a:avLst/>
          </a:prstGeom>
        </p:spPr>
        <p:txBody>
          <a:bodyPr spcFirstLastPara="1" wrap="square" lIns="91425" tIns="91425" rIns="91425" bIns="91425" anchor="t" anchorCtr="0">
            <a:noAutofit/>
          </a:bodyPr>
          <a:lstStyle/>
          <a:p>
            <a:pPr marL="457200" lvl="0" indent="-317500" rtl="0">
              <a:lnSpc>
                <a:spcPct val="90000"/>
              </a:lnSpc>
              <a:spcBef>
                <a:spcPts val="0"/>
              </a:spcBef>
              <a:spcAft>
                <a:spcPts val="0"/>
              </a:spcAft>
              <a:buClr>
                <a:schemeClr val="dk1"/>
              </a:buClr>
              <a:buSzPts val="1400"/>
              <a:buChar char="●"/>
            </a:pPr>
            <a:r>
              <a:rPr lang="en" sz="1400" dirty="0">
                <a:solidFill>
                  <a:schemeClr val="dk1"/>
                </a:solidFill>
              </a:rPr>
              <a:t>This lesson will take </a:t>
            </a:r>
            <a:r>
              <a:rPr lang="en" sz="1400">
                <a:solidFill>
                  <a:schemeClr val="dk1"/>
                </a:solidFill>
              </a:rPr>
              <a:t>approximately 50-75 </a:t>
            </a:r>
            <a:r>
              <a:rPr lang="en" sz="1400" dirty="0">
                <a:solidFill>
                  <a:schemeClr val="dk1"/>
                </a:solidFill>
              </a:rPr>
              <a:t>minutes to complete. </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The purpose of today’s lesson is to introduce students to the concept of deconstructing learning targets and to participate in a few new protocols (Gallery Walk, Turn and Talk, and Cold Call). </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This lesson is intended to “hook” students into the first unit of the Module without giving away the topic.</a:t>
            </a:r>
            <a:endParaRPr sz="1400" dirty="0">
              <a:solidFill>
                <a:schemeClr val="dk1"/>
              </a:solidFill>
            </a:endParaRPr>
          </a:p>
          <a:p>
            <a:pPr marL="0" lvl="0" indent="0" rtl="0">
              <a:lnSpc>
                <a:spcPct val="90000"/>
              </a:lnSpc>
              <a:spcBef>
                <a:spcPts val="0"/>
              </a:spcBef>
              <a:spcAft>
                <a:spcPts val="0"/>
              </a:spcAft>
              <a:buClr>
                <a:schemeClr val="dk1"/>
              </a:buClr>
              <a:buSzPts val="3200"/>
              <a:buFont typeface="Arial"/>
              <a:buNone/>
            </a:pPr>
            <a:endParaRPr sz="14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400" b="1" dirty="0">
                <a:solidFill>
                  <a:schemeClr val="dk1"/>
                </a:solidFill>
              </a:rPr>
              <a:t>The Learning Targets for students today are:</a:t>
            </a:r>
          </a:p>
          <a:p>
            <a:pPr marL="342900" lvl="0" rtl="0">
              <a:lnSpc>
                <a:spcPct val="90000"/>
              </a:lnSpc>
              <a:spcBef>
                <a:spcPts val="0"/>
              </a:spcBef>
              <a:spcAft>
                <a:spcPts val="0"/>
              </a:spcAft>
              <a:buClr>
                <a:schemeClr val="dk1"/>
              </a:buClr>
              <a:buSzPct val="100000"/>
              <a:buFont typeface="+mj-lt"/>
              <a:buAutoNum type="arabicPeriod"/>
            </a:pPr>
            <a:r>
              <a:rPr lang="en" sz="1400" dirty="0">
                <a:solidFill>
                  <a:schemeClr val="dk1"/>
                </a:solidFill>
              </a:rPr>
              <a:t>I can cite text-based evidence that provides the strongest support for an analysis of literary text. (Long-term)</a:t>
            </a:r>
          </a:p>
          <a:p>
            <a:pPr marL="342900" lvl="0" rtl="0">
              <a:lnSpc>
                <a:spcPct val="90000"/>
              </a:lnSpc>
              <a:spcBef>
                <a:spcPts val="0"/>
              </a:spcBef>
              <a:spcAft>
                <a:spcPts val="0"/>
              </a:spcAft>
              <a:buClr>
                <a:schemeClr val="dk1"/>
              </a:buClr>
              <a:buSzPct val="100000"/>
              <a:buFont typeface="+mj-lt"/>
              <a:buAutoNum type="arabicPeriod"/>
            </a:pPr>
            <a:r>
              <a:rPr lang="en" sz="1400" dirty="0">
                <a:solidFill>
                  <a:schemeClr val="dk1"/>
                </a:solidFill>
              </a:rPr>
              <a:t>I can effectively engage in discussions with diverse partners about eighth-grade topics, texts, and issues. (Long-term)</a:t>
            </a:r>
          </a:p>
          <a:p>
            <a:pPr marL="342900" lvl="0" rtl="0">
              <a:lnSpc>
                <a:spcPct val="90000"/>
              </a:lnSpc>
              <a:spcBef>
                <a:spcPts val="0"/>
              </a:spcBef>
              <a:spcAft>
                <a:spcPts val="0"/>
              </a:spcAft>
              <a:buClr>
                <a:schemeClr val="dk1"/>
              </a:buClr>
              <a:buSzPct val="100000"/>
              <a:buFont typeface="+mj-lt"/>
              <a:buAutoNum type="arabicPeriod"/>
            </a:pPr>
            <a:r>
              <a:rPr lang="en" sz="1400" dirty="0">
                <a:solidFill>
                  <a:schemeClr val="dk1"/>
                </a:solidFill>
              </a:rPr>
              <a:t>I can support my inferences with evidence from text. (Supporting)</a:t>
            </a:r>
          </a:p>
          <a:p>
            <a:pPr marL="342900" lvl="0" rtl="0">
              <a:lnSpc>
                <a:spcPct val="90000"/>
              </a:lnSpc>
              <a:spcBef>
                <a:spcPts val="0"/>
              </a:spcBef>
              <a:spcAft>
                <a:spcPts val="0"/>
              </a:spcAft>
              <a:buClr>
                <a:schemeClr val="dk1"/>
              </a:buClr>
              <a:buSzPct val="100000"/>
              <a:buFont typeface="+mj-lt"/>
              <a:buAutoNum type="arabicPeriod"/>
            </a:pPr>
            <a:r>
              <a:rPr lang="en" sz="1400" dirty="0">
                <a:solidFill>
                  <a:schemeClr val="dk1"/>
                </a:solidFill>
              </a:rPr>
              <a:t>I can participate in discussions about the text with a partner, small group, and the whole class. (Supporting)</a:t>
            </a:r>
            <a:endParaRPr sz="1400" dirty="0">
              <a:solidFill>
                <a:schemeClr val="dk1"/>
              </a:solidFill>
            </a:endParaRPr>
          </a:p>
          <a:p>
            <a:pPr marL="0" lvl="0" indent="0" rtl="0">
              <a:lnSpc>
                <a:spcPct val="90000"/>
              </a:lnSpc>
              <a:spcBef>
                <a:spcPts val="1000"/>
              </a:spcBef>
              <a:spcAft>
                <a:spcPts val="0"/>
              </a:spcAft>
              <a:buNone/>
            </a:pPr>
            <a:r>
              <a:rPr lang="en" sz="1400" dirty="0">
                <a:solidFill>
                  <a:schemeClr val="dk1"/>
                </a:solidFill>
              </a:rPr>
              <a:t>*The Long-term targets will only show up in this first lesson of the Module. Going forward, the supporting targets will be used in lessons.</a:t>
            </a:r>
            <a:endParaRPr sz="14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3"/>
          <p:cNvSpPr txBox="1">
            <a:spLocks noGrp="1"/>
          </p:cNvSpPr>
          <p:nvPr>
            <p:ph type="title"/>
          </p:nvPr>
        </p:nvSpPr>
        <p:spPr>
          <a:xfrm>
            <a:off x="457200" y="205975"/>
            <a:ext cx="8229600" cy="7695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Calibri"/>
              <a:buNone/>
            </a:pPr>
            <a:r>
              <a:rPr lang="en-US" sz="3400" i="0" u="none" strike="noStrike" cap="none">
                <a:solidFill>
                  <a:schemeClr val="dk1"/>
                </a:solidFill>
                <a:latin typeface="Century Gothic"/>
                <a:ea typeface="Century Gothic"/>
                <a:cs typeface="Century Gothic"/>
                <a:sym typeface="Century Gothic"/>
              </a:rPr>
              <a:t>Grade 8 Module 1 Overview</a:t>
            </a:r>
            <a:endParaRPr sz="3400" i="0" u="none" strike="noStrike" cap="none">
              <a:solidFill>
                <a:schemeClr val="dk1"/>
              </a:solidFill>
              <a:latin typeface="Century Gothic"/>
              <a:ea typeface="Century Gothic"/>
              <a:cs typeface="Century Gothic"/>
              <a:sym typeface="Century Gothic"/>
            </a:endParaRPr>
          </a:p>
        </p:txBody>
      </p:sp>
      <p:sp>
        <p:nvSpPr>
          <p:cNvPr id="90" name="Google Shape;90;p13"/>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900"/>
              <a:buFont typeface="Arial"/>
              <a:buNone/>
            </a:pPr>
            <a:endParaRPr sz="1900" b="0" i="0" u="none" strike="noStrike" cap="none">
              <a:solidFill>
                <a:schemeClr val="dk1"/>
              </a:solidFill>
              <a:latin typeface="Calibri"/>
              <a:ea typeface="Calibri"/>
              <a:cs typeface="Calibri"/>
              <a:sym typeface="Calibri"/>
            </a:endParaRPr>
          </a:p>
          <a:p>
            <a:pPr marL="0" marR="0" lvl="0" indent="0" algn="l" rtl="0">
              <a:spcBef>
                <a:spcPts val="640"/>
              </a:spcBef>
              <a:spcAft>
                <a:spcPts val="0"/>
              </a:spcAft>
              <a:buClr>
                <a:schemeClr val="dk1"/>
              </a:buClr>
              <a:buSzPts val="3200"/>
              <a:buFont typeface="Arial"/>
              <a:buNone/>
            </a:pPr>
            <a:endParaRPr sz="3200" b="0" i="0" u="none" strike="noStrike" cap="none">
              <a:solidFill>
                <a:schemeClr val="dk1"/>
              </a:solidFill>
              <a:latin typeface="Calibri"/>
              <a:ea typeface="Calibri"/>
              <a:cs typeface="Calibri"/>
              <a:sym typeface="Calibri"/>
            </a:endParaRPr>
          </a:p>
        </p:txBody>
      </p:sp>
      <p:sp>
        <p:nvSpPr>
          <p:cNvPr id="91" name="Google Shape;91;p13"/>
          <p:cNvSpPr txBox="1"/>
          <p:nvPr/>
        </p:nvSpPr>
        <p:spPr>
          <a:xfrm>
            <a:off x="457200" y="1085850"/>
            <a:ext cx="8229600" cy="339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200"/>
              <a:buFont typeface="Arial"/>
              <a:buNone/>
            </a:pPr>
            <a:r>
              <a:rPr lang="en-US" sz="3200" b="0" i="0" u="none" strike="noStrike" cap="none">
                <a:solidFill>
                  <a:schemeClr val="dk1"/>
                </a:solidFill>
                <a:latin typeface="Calibri"/>
                <a:ea typeface="Calibri"/>
                <a:cs typeface="Calibri"/>
                <a:sym typeface="Calibri"/>
              </a:rPr>
              <a:t>	</a:t>
            </a:r>
            <a:endParaRPr/>
          </a:p>
          <a:p>
            <a:pPr marL="0" marR="0" lvl="0" indent="0" algn="l" rtl="0">
              <a:spcBef>
                <a:spcPts val="640"/>
              </a:spcBef>
              <a:spcAft>
                <a:spcPts val="0"/>
              </a:spcAft>
              <a:buClr>
                <a:schemeClr val="dk1"/>
              </a:buClr>
              <a:buSzPts val="3200"/>
              <a:buFont typeface="Arial"/>
              <a:buNone/>
            </a:pPr>
            <a:endParaRPr sz="3200" b="0" i="0" u="none" strike="noStrike" cap="none">
              <a:solidFill>
                <a:schemeClr val="dk1"/>
              </a:solidFill>
              <a:latin typeface="Calibri"/>
              <a:ea typeface="Calibri"/>
              <a:cs typeface="Calibri"/>
              <a:sym typeface="Calibri"/>
            </a:endParaRPr>
          </a:p>
          <a:p>
            <a:pPr marL="0" marR="0" lvl="0" indent="0" algn="l" rtl="0">
              <a:spcBef>
                <a:spcPts val="640"/>
              </a:spcBef>
              <a:spcAft>
                <a:spcPts val="0"/>
              </a:spcAft>
              <a:buClr>
                <a:schemeClr val="dk1"/>
              </a:buClr>
              <a:buSzPts val="3200"/>
              <a:buFont typeface="Arial"/>
              <a:buNone/>
            </a:pPr>
            <a:endParaRPr sz="3200" b="0" i="0" u="none" strike="noStrike" cap="none">
              <a:solidFill>
                <a:schemeClr val="dk1"/>
              </a:solidFill>
              <a:latin typeface="Calibri"/>
              <a:ea typeface="Calibri"/>
              <a:cs typeface="Calibri"/>
              <a:sym typeface="Calibri"/>
            </a:endParaRPr>
          </a:p>
          <a:p>
            <a:pPr marL="0" marR="0" lvl="0" indent="0" algn="l" rtl="0">
              <a:spcBef>
                <a:spcPts val="640"/>
              </a:spcBef>
              <a:spcAft>
                <a:spcPts val="0"/>
              </a:spcAft>
              <a:buClr>
                <a:schemeClr val="dk1"/>
              </a:buClr>
              <a:buSzPts val="3200"/>
              <a:buFont typeface="Arial"/>
              <a:buNone/>
            </a:pPr>
            <a:endParaRPr sz="3200" b="0" i="0" u="none" strike="noStrike" cap="none">
              <a:solidFill>
                <a:schemeClr val="dk1"/>
              </a:solidFill>
              <a:latin typeface="Calibri"/>
              <a:ea typeface="Calibri"/>
              <a:cs typeface="Calibri"/>
              <a:sym typeface="Calibri"/>
            </a:endParaRPr>
          </a:p>
        </p:txBody>
      </p:sp>
      <p:sp>
        <p:nvSpPr>
          <p:cNvPr id="92" name="Google Shape;92;p13"/>
          <p:cNvSpPr txBox="1"/>
          <p:nvPr/>
        </p:nvSpPr>
        <p:spPr>
          <a:xfrm>
            <a:off x="457200" y="975475"/>
            <a:ext cx="8474100" cy="3955754"/>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1520"/>
              <a:buFont typeface="Arial"/>
              <a:buNone/>
            </a:pPr>
            <a:r>
              <a:rPr lang="en-US" sz="1500" i="0" u="none" strike="noStrike" cap="none" dirty="0">
                <a:solidFill>
                  <a:schemeClr val="dk1"/>
                </a:solidFill>
                <a:latin typeface="Century Gothic"/>
                <a:ea typeface="Century Gothic"/>
                <a:cs typeface="Century Gothic"/>
                <a:sym typeface="Century Gothic"/>
              </a:rPr>
              <a:t>In this module, students will develop their ability to read and understand complex text as they consider the challenges of fictional and real refugees. Students read the novel, </a:t>
            </a:r>
            <a:r>
              <a:rPr lang="en-US" sz="1500" i="1" u="none" strike="noStrike" cap="none" dirty="0">
                <a:solidFill>
                  <a:schemeClr val="dk1"/>
                </a:solidFill>
                <a:latin typeface="Century Gothic"/>
                <a:ea typeface="Century Gothic"/>
                <a:cs typeface="Century Gothic"/>
                <a:sym typeface="Century Gothic"/>
              </a:rPr>
              <a:t>Inside</a:t>
            </a:r>
            <a:r>
              <a:rPr lang="en-US" sz="1500" i="0" u="none" strike="noStrike" cap="none" dirty="0">
                <a:solidFill>
                  <a:schemeClr val="dk1"/>
                </a:solidFill>
                <a:latin typeface="Century Gothic"/>
                <a:ea typeface="Century Gothic"/>
                <a:cs typeface="Century Gothic"/>
                <a:sym typeface="Century Gothic"/>
              </a:rPr>
              <a:t> </a:t>
            </a:r>
            <a:r>
              <a:rPr lang="en-US" sz="1500" i="1" u="none" strike="noStrike" cap="none" dirty="0">
                <a:solidFill>
                  <a:schemeClr val="dk1"/>
                </a:solidFill>
                <a:latin typeface="Century Gothic"/>
                <a:ea typeface="Century Gothic"/>
                <a:cs typeface="Century Gothic"/>
                <a:sym typeface="Century Gothic"/>
              </a:rPr>
              <a:t>Out &amp; Back Again</a:t>
            </a:r>
            <a:r>
              <a:rPr lang="en-US" sz="1500" i="0" u="none" strike="noStrike" cap="none" dirty="0">
                <a:solidFill>
                  <a:schemeClr val="dk1"/>
                </a:solidFill>
                <a:latin typeface="Century Gothic"/>
                <a:ea typeface="Century Gothic"/>
                <a:cs typeface="Century Gothic"/>
                <a:sym typeface="Century Gothic"/>
              </a:rPr>
              <a:t>, by </a:t>
            </a:r>
            <a:r>
              <a:rPr lang="en-US" sz="1500" i="0" u="none" strike="noStrike" cap="none" dirty="0" err="1">
                <a:solidFill>
                  <a:schemeClr val="dk1"/>
                </a:solidFill>
                <a:latin typeface="Century Gothic"/>
                <a:ea typeface="Century Gothic"/>
                <a:cs typeface="Century Gothic"/>
                <a:sym typeface="Century Gothic"/>
              </a:rPr>
              <a:t>Thanhha</a:t>
            </a:r>
            <a:r>
              <a:rPr lang="en-US" sz="1500" i="0" u="none" strike="noStrike" cap="none" dirty="0">
                <a:solidFill>
                  <a:schemeClr val="dk1"/>
                </a:solidFill>
                <a:latin typeface="Century Gothic"/>
                <a:ea typeface="Century Gothic"/>
                <a:cs typeface="Century Gothic"/>
                <a:sym typeface="Century Gothic"/>
              </a:rPr>
              <a:t> Lai.  They also read informational text to learn more about the history of war in Vietnam as well as refugees’ experiences across various times and cultures as they flee and find new homes. Students sum up their understandings by developing two free verse narrative poems that capture the universal refugee experience.  </a:t>
            </a:r>
            <a:endParaRPr sz="15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304"/>
              </a:spcBef>
              <a:spcAft>
                <a:spcPts val="0"/>
              </a:spcAft>
              <a:buClr>
                <a:schemeClr val="dk1"/>
              </a:buClr>
              <a:buSzPts val="1520"/>
              <a:buFont typeface="Arial"/>
              <a:buNone/>
            </a:pPr>
            <a:endParaRPr sz="15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304"/>
              </a:spcBef>
              <a:spcAft>
                <a:spcPts val="0"/>
              </a:spcAft>
              <a:buClr>
                <a:schemeClr val="dk1"/>
              </a:buClr>
              <a:buSzPts val="1520"/>
              <a:buFont typeface="Arial"/>
              <a:buNone/>
            </a:pPr>
            <a:r>
              <a:rPr lang="en-US" sz="1500" i="0" u="none" strike="noStrike" cap="none" dirty="0">
                <a:solidFill>
                  <a:schemeClr val="dk1"/>
                </a:solidFill>
                <a:latin typeface="Century Gothic"/>
                <a:ea typeface="Century Gothic"/>
                <a:cs typeface="Century Gothic"/>
                <a:sym typeface="Century Gothic"/>
              </a:rPr>
              <a:t>In this module students have the opportunity to think about the following guiding questions:</a:t>
            </a:r>
            <a:endParaRPr sz="150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80000"/>
              </a:lnSpc>
              <a:spcBef>
                <a:spcPts val="304"/>
              </a:spcBef>
              <a:spcAft>
                <a:spcPts val="0"/>
              </a:spcAft>
              <a:buClr>
                <a:schemeClr val="dk1"/>
              </a:buClr>
              <a:buSzPct val="100000"/>
              <a:buFont typeface="Century Gothic"/>
              <a:buChar char="●"/>
            </a:pPr>
            <a:r>
              <a:rPr lang="en-US" sz="1500" i="0" u="none" strike="noStrike" cap="none" dirty="0">
                <a:solidFill>
                  <a:schemeClr val="dk1"/>
                </a:solidFill>
                <a:latin typeface="Century Gothic"/>
                <a:ea typeface="Century Gothic"/>
                <a:cs typeface="Century Gothic"/>
                <a:sym typeface="Century Gothic"/>
              </a:rPr>
              <a:t>What is home? </a:t>
            </a:r>
            <a:endParaRPr sz="1500" dirty="0">
              <a:latin typeface="Century Gothic"/>
              <a:ea typeface="Century Gothic"/>
              <a:cs typeface="Century Gothic"/>
              <a:sym typeface="Century Gothic"/>
            </a:endParaRPr>
          </a:p>
          <a:p>
            <a:pPr marL="457200" marR="0" lvl="0" indent="-317500" algn="l" rtl="0">
              <a:lnSpc>
                <a:spcPct val="80000"/>
              </a:lnSpc>
              <a:spcBef>
                <a:spcPts val="0"/>
              </a:spcBef>
              <a:spcAft>
                <a:spcPts val="0"/>
              </a:spcAft>
              <a:buClr>
                <a:schemeClr val="dk1"/>
              </a:buClr>
              <a:buSzPct val="100000"/>
              <a:buFont typeface="Century Gothic"/>
              <a:buChar char="●"/>
            </a:pPr>
            <a:r>
              <a:rPr lang="en-US" sz="1500" i="0" u="none" strike="noStrike" cap="none" dirty="0">
                <a:solidFill>
                  <a:schemeClr val="dk1"/>
                </a:solidFill>
                <a:latin typeface="Century Gothic"/>
                <a:ea typeface="Century Gothic"/>
                <a:cs typeface="Century Gothic"/>
                <a:sym typeface="Century Gothic"/>
              </a:rPr>
              <a:t>How do critical incidents reveal character? </a:t>
            </a:r>
            <a:endParaRPr sz="1500" dirty="0">
              <a:latin typeface="Century Gothic"/>
              <a:ea typeface="Century Gothic"/>
              <a:cs typeface="Century Gothic"/>
              <a:sym typeface="Century Gothic"/>
            </a:endParaRPr>
          </a:p>
          <a:p>
            <a:pPr marL="457200" marR="0" lvl="0" indent="-317500" algn="l" rtl="0">
              <a:lnSpc>
                <a:spcPct val="80000"/>
              </a:lnSpc>
              <a:spcBef>
                <a:spcPts val="0"/>
              </a:spcBef>
              <a:spcAft>
                <a:spcPts val="0"/>
              </a:spcAft>
              <a:buClr>
                <a:schemeClr val="dk1"/>
              </a:buClr>
              <a:buSzPct val="100000"/>
              <a:buFont typeface="Century Gothic"/>
              <a:buChar char="●"/>
            </a:pPr>
            <a:r>
              <a:rPr lang="en-US" sz="1500" i="0" u="none" strike="noStrike" cap="none" dirty="0">
                <a:solidFill>
                  <a:schemeClr val="dk1"/>
                </a:solidFill>
                <a:latin typeface="Century Gothic"/>
                <a:ea typeface="Century Gothic"/>
                <a:cs typeface="Century Gothic"/>
                <a:sym typeface="Century Gothic"/>
              </a:rPr>
              <a:t>What common themes unify the refugee experience? </a:t>
            </a:r>
            <a:endParaRPr sz="1500" dirty="0">
              <a:latin typeface="Century Gothic"/>
              <a:ea typeface="Century Gothic"/>
              <a:cs typeface="Century Gothic"/>
              <a:sym typeface="Century Gothic"/>
            </a:endParaRPr>
          </a:p>
          <a:p>
            <a:pPr marL="457200" marR="0" lvl="0" indent="-317500" algn="l" rtl="0">
              <a:lnSpc>
                <a:spcPct val="80000"/>
              </a:lnSpc>
              <a:spcBef>
                <a:spcPts val="0"/>
              </a:spcBef>
              <a:spcAft>
                <a:spcPts val="0"/>
              </a:spcAft>
              <a:buClr>
                <a:schemeClr val="dk1"/>
              </a:buClr>
              <a:buSzPct val="100000"/>
              <a:buFont typeface="Century Gothic"/>
              <a:buChar char="●"/>
            </a:pPr>
            <a:r>
              <a:rPr lang="en-US" sz="1500" i="0" u="none" strike="noStrike" cap="none" dirty="0">
                <a:solidFill>
                  <a:schemeClr val="dk1"/>
                </a:solidFill>
                <a:latin typeface="Century Gothic"/>
                <a:ea typeface="Century Gothic"/>
                <a:cs typeface="Century Gothic"/>
                <a:sym typeface="Century Gothic"/>
              </a:rPr>
              <a:t>How can we tell powerful stories about people’s experiences? </a:t>
            </a:r>
            <a:endParaRPr sz="1500" i="0" u="none" strike="noStrike" cap="none" dirty="0">
              <a:solidFill>
                <a:schemeClr val="dk1"/>
              </a:solidFill>
              <a:latin typeface="Century Gothic"/>
              <a:ea typeface="Century Gothic"/>
              <a:cs typeface="Century Gothic"/>
              <a:sym typeface="Century Gothic"/>
            </a:endParaRPr>
          </a:p>
          <a:p>
            <a:pPr marL="342900" marR="0" lvl="0" indent="-246380" algn="l" rtl="0">
              <a:lnSpc>
                <a:spcPct val="80000"/>
              </a:lnSpc>
              <a:spcBef>
                <a:spcPts val="304"/>
              </a:spcBef>
              <a:spcAft>
                <a:spcPts val="0"/>
              </a:spcAft>
              <a:buClr>
                <a:schemeClr val="dk1"/>
              </a:buClr>
              <a:buSzPts val="1520"/>
              <a:buFont typeface="Arial"/>
              <a:buNone/>
            </a:pPr>
            <a:endParaRPr sz="15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304"/>
              </a:spcBef>
              <a:spcAft>
                <a:spcPts val="0"/>
              </a:spcAft>
              <a:buClr>
                <a:schemeClr val="dk1"/>
              </a:buClr>
              <a:buSzPts val="1520"/>
              <a:buFont typeface="Arial"/>
              <a:buNone/>
            </a:pPr>
            <a:r>
              <a:rPr lang="en-US" sz="1500" i="0" u="none" strike="noStrike" cap="none" dirty="0">
                <a:solidFill>
                  <a:schemeClr val="dk1"/>
                </a:solidFill>
                <a:latin typeface="Century Gothic"/>
                <a:ea typeface="Century Gothic"/>
                <a:cs typeface="Century Gothic"/>
                <a:sym typeface="Century Gothic"/>
              </a:rPr>
              <a:t>In addition, they grapple with these big ideas:</a:t>
            </a:r>
            <a:endParaRPr sz="150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80000"/>
              </a:lnSpc>
              <a:spcBef>
                <a:spcPts val="304"/>
              </a:spcBef>
              <a:spcAft>
                <a:spcPts val="0"/>
              </a:spcAft>
              <a:buClr>
                <a:schemeClr val="dk1"/>
              </a:buClr>
              <a:buSzPct val="100000"/>
              <a:buFont typeface="Century Gothic"/>
              <a:buChar char="●"/>
            </a:pPr>
            <a:r>
              <a:rPr lang="en-US" sz="1500" i="0" u="none" strike="noStrike" cap="none" dirty="0">
                <a:solidFill>
                  <a:schemeClr val="dk1"/>
                </a:solidFill>
                <a:latin typeface="Century Gothic"/>
                <a:ea typeface="Century Gothic"/>
                <a:cs typeface="Century Gothic"/>
                <a:sym typeface="Century Gothic"/>
              </a:rPr>
              <a:t>Critical incidents reveal a character’s dynamic nature. </a:t>
            </a:r>
            <a:endParaRPr sz="1500" dirty="0">
              <a:latin typeface="Century Gothic"/>
              <a:ea typeface="Century Gothic"/>
              <a:cs typeface="Century Gothic"/>
              <a:sym typeface="Century Gothic"/>
            </a:endParaRPr>
          </a:p>
          <a:p>
            <a:pPr marL="457200" marR="0" lvl="0" indent="-317500" algn="l" rtl="0">
              <a:lnSpc>
                <a:spcPct val="80000"/>
              </a:lnSpc>
              <a:spcBef>
                <a:spcPts val="0"/>
              </a:spcBef>
              <a:spcAft>
                <a:spcPts val="0"/>
              </a:spcAft>
              <a:buClr>
                <a:schemeClr val="dk1"/>
              </a:buClr>
              <a:buSzPct val="100000"/>
              <a:buFont typeface="Century Gothic"/>
              <a:buChar char="●"/>
            </a:pPr>
            <a:r>
              <a:rPr lang="en-US" sz="1500" i="0" u="none" strike="noStrike" cap="none" dirty="0">
                <a:solidFill>
                  <a:schemeClr val="dk1"/>
                </a:solidFill>
                <a:latin typeface="Century Gothic"/>
                <a:ea typeface="Century Gothic"/>
                <a:cs typeface="Century Gothic"/>
                <a:sym typeface="Century Gothic"/>
              </a:rPr>
              <a:t>Characters change over time in response to challenges. </a:t>
            </a:r>
            <a:endParaRPr sz="1500" dirty="0">
              <a:latin typeface="Century Gothic"/>
              <a:ea typeface="Century Gothic"/>
              <a:cs typeface="Century Gothic"/>
              <a:sym typeface="Century Gothic"/>
            </a:endParaRPr>
          </a:p>
          <a:p>
            <a:pPr marL="457200" marR="0" lvl="0" indent="-317500" algn="l" rtl="0">
              <a:lnSpc>
                <a:spcPct val="80000"/>
              </a:lnSpc>
              <a:spcBef>
                <a:spcPts val="0"/>
              </a:spcBef>
              <a:spcAft>
                <a:spcPts val="0"/>
              </a:spcAft>
              <a:buClr>
                <a:schemeClr val="dk1"/>
              </a:buClr>
              <a:buSzPct val="100000"/>
              <a:buFont typeface="Century Gothic"/>
              <a:buChar char="●"/>
            </a:pPr>
            <a:r>
              <a:rPr lang="en-US" sz="1500" i="0" u="none" strike="noStrike" cap="none" dirty="0">
                <a:solidFill>
                  <a:schemeClr val="dk1"/>
                </a:solidFill>
                <a:latin typeface="Century Gothic"/>
                <a:ea typeface="Century Gothic"/>
                <a:cs typeface="Century Gothic"/>
                <a:sym typeface="Century Gothic"/>
              </a:rPr>
              <a:t>Authors select a genre of writing to fully engage the reader. </a:t>
            </a:r>
            <a:endParaRPr sz="1500" i="0" u="none" strike="noStrike" cap="none" dirty="0">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833030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4"/>
          <p:cNvSpPr txBox="1">
            <a:spLocks noGrp="1"/>
          </p:cNvSpPr>
          <p:nvPr>
            <p:ph type="body" idx="1"/>
          </p:nvPr>
        </p:nvSpPr>
        <p:spPr>
          <a:xfrm>
            <a:off x="381200" y="1098800"/>
            <a:ext cx="83055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520"/>
              <a:buFont typeface="Arial"/>
              <a:buNone/>
            </a:pPr>
            <a:r>
              <a:rPr lang="en-US" sz="1500" i="0" u="none" strike="noStrike" cap="none" dirty="0">
                <a:solidFill>
                  <a:schemeClr val="dk1"/>
                </a:solidFill>
                <a:latin typeface="Century Gothic"/>
                <a:ea typeface="Century Gothic"/>
                <a:cs typeface="Century Gothic"/>
                <a:sym typeface="Century Gothic"/>
              </a:rPr>
              <a:t>In the first unit, students will begin the novel, </a:t>
            </a:r>
            <a:r>
              <a:rPr lang="en-US" sz="1500" i="1" u="none" strike="noStrike" cap="none" dirty="0">
                <a:solidFill>
                  <a:schemeClr val="dk1"/>
                </a:solidFill>
                <a:latin typeface="Century Gothic"/>
                <a:ea typeface="Century Gothic"/>
                <a:cs typeface="Century Gothic"/>
                <a:sym typeface="Century Gothic"/>
              </a:rPr>
              <a:t>Inside Out &amp; Back Again</a:t>
            </a:r>
            <a:r>
              <a:rPr lang="en-US" sz="1500" i="0" u="none" strike="noStrike" cap="none" dirty="0">
                <a:solidFill>
                  <a:schemeClr val="dk1"/>
                </a:solidFill>
                <a:latin typeface="Century Gothic"/>
                <a:ea typeface="Century Gothic"/>
                <a:cs typeface="Century Gothic"/>
                <a:sym typeface="Century Gothic"/>
              </a:rPr>
              <a:t>, by </a:t>
            </a:r>
            <a:r>
              <a:rPr lang="en-US" sz="1500" i="0" u="none" strike="noStrike" cap="none" dirty="0" err="1">
                <a:solidFill>
                  <a:schemeClr val="dk1"/>
                </a:solidFill>
                <a:latin typeface="Century Gothic"/>
                <a:ea typeface="Century Gothic"/>
                <a:cs typeface="Century Gothic"/>
                <a:sym typeface="Century Gothic"/>
              </a:rPr>
              <a:t>Thanhha</a:t>
            </a:r>
            <a:r>
              <a:rPr lang="en-US" sz="1500" i="0" u="none" strike="noStrike" cap="none" dirty="0">
                <a:solidFill>
                  <a:schemeClr val="dk1"/>
                </a:solidFill>
                <a:latin typeface="Century Gothic"/>
                <a:ea typeface="Century Gothic"/>
                <a:cs typeface="Century Gothic"/>
                <a:sym typeface="Century Gothic"/>
              </a:rPr>
              <a:t> Lai, analyzing how critical incidents reveal the dynamic nature of the main character, Ha, a 10-year-old Vietnamese girl whose family is deciding whether to flee during the fall of Saigon. The novel, poignantly told in free verse, will challenge students to consider the impact of specific word choice on tone and meaning. Students will build their ability to infer and analyze text both in discussion and through writing. They then will read informational text to learn more about the history of war in Vietnam, and the specific historical context of Ha’s family’s struggle during the fall of Saigon.</a:t>
            </a:r>
            <a:endParaRPr sz="1500" dirty="0">
              <a:latin typeface="Century Gothic"/>
              <a:ea typeface="Century Gothic"/>
              <a:cs typeface="Century Gothic"/>
              <a:sym typeface="Century Gothic"/>
            </a:endParaRPr>
          </a:p>
          <a:p>
            <a:pPr marL="0" marR="0" lvl="0" indent="0" algn="l" rtl="0">
              <a:lnSpc>
                <a:spcPct val="100000"/>
              </a:lnSpc>
              <a:spcBef>
                <a:spcPts val="304"/>
              </a:spcBef>
              <a:spcAft>
                <a:spcPts val="0"/>
              </a:spcAft>
              <a:buClr>
                <a:schemeClr val="dk1"/>
              </a:buClr>
              <a:buSzPts val="1520"/>
              <a:buFont typeface="Arial"/>
              <a:buNone/>
            </a:pPr>
            <a:endParaRPr sz="150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304"/>
              </a:spcBef>
              <a:spcAft>
                <a:spcPts val="0"/>
              </a:spcAft>
              <a:buClr>
                <a:schemeClr val="dk1"/>
              </a:buClr>
              <a:buSzPts val="1520"/>
              <a:buFont typeface="Arial"/>
              <a:buNone/>
            </a:pPr>
            <a:r>
              <a:rPr lang="en-US" sz="1500" i="0" u="none" strike="noStrike" cap="none" dirty="0">
                <a:solidFill>
                  <a:schemeClr val="dk1"/>
                </a:solidFill>
                <a:latin typeface="Century Gothic"/>
                <a:ea typeface="Century Gothic"/>
                <a:cs typeface="Century Gothic"/>
                <a:sym typeface="Century Gothic"/>
              </a:rPr>
              <a:t>In this unit students have the opportunity to think about the following guiding questions:</a:t>
            </a:r>
            <a:endParaRPr sz="1500" dirty="0">
              <a:latin typeface="Century Gothic"/>
              <a:ea typeface="Century Gothic"/>
              <a:cs typeface="Century Gothic"/>
              <a:sym typeface="Century Gothic"/>
            </a:endParaRPr>
          </a:p>
          <a:p>
            <a:pPr marL="457200" lvl="0" indent="-317500" rtl="0">
              <a:lnSpc>
                <a:spcPct val="80000"/>
              </a:lnSpc>
              <a:spcBef>
                <a:spcPts val="304"/>
              </a:spcBef>
              <a:spcAft>
                <a:spcPts val="0"/>
              </a:spcAft>
              <a:buSzPts val="1400"/>
              <a:buFont typeface="Century Gothic"/>
              <a:buChar char="●"/>
            </a:pPr>
            <a:r>
              <a:rPr lang="en-US" sz="1500" dirty="0">
                <a:latin typeface="Century Gothic"/>
                <a:ea typeface="Century Gothic"/>
                <a:cs typeface="Century Gothic"/>
                <a:sym typeface="Century Gothic"/>
              </a:rPr>
              <a:t>What is home? </a:t>
            </a:r>
            <a:endParaRPr sz="1500" dirty="0">
              <a:latin typeface="Century Gothic"/>
              <a:ea typeface="Century Gothic"/>
              <a:cs typeface="Century Gothic"/>
              <a:sym typeface="Century Gothic"/>
            </a:endParaRPr>
          </a:p>
          <a:p>
            <a:pPr marL="457200" lvl="0" indent="-317500" rtl="0">
              <a:lnSpc>
                <a:spcPct val="80000"/>
              </a:lnSpc>
              <a:spcBef>
                <a:spcPts val="0"/>
              </a:spcBef>
              <a:spcAft>
                <a:spcPts val="0"/>
              </a:spcAft>
              <a:buSzPts val="1400"/>
              <a:buFont typeface="Century Gothic"/>
              <a:buChar char="●"/>
            </a:pPr>
            <a:r>
              <a:rPr lang="en-US" sz="1500" dirty="0">
                <a:latin typeface="Century Gothic"/>
                <a:ea typeface="Century Gothic"/>
                <a:cs typeface="Century Gothic"/>
                <a:sym typeface="Century Gothic"/>
              </a:rPr>
              <a:t>How do critical incidents reveal character? </a:t>
            </a:r>
            <a:endParaRPr sz="1500" dirty="0"/>
          </a:p>
          <a:p>
            <a:pPr marL="0" marR="0" lvl="0" indent="0" algn="l" rtl="0">
              <a:lnSpc>
                <a:spcPct val="100000"/>
              </a:lnSpc>
              <a:spcBef>
                <a:spcPts val="304"/>
              </a:spcBef>
              <a:spcAft>
                <a:spcPts val="0"/>
              </a:spcAft>
              <a:buClr>
                <a:schemeClr val="dk1"/>
              </a:buClr>
              <a:buSzPts val="1520"/>
              <a:buFont typeface="Arial"/>
              <a:buNone/>
            </a:pPr>
            <a:endParaRPr sz="150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304"/>
              </a:spcBef>
              <a:spcAft>
                <a:spcPts val="0"/>
              </a:spcAft>
              <a:buClr>
                <a:schemeClr val="dk1"/>
              </a:buClr>
              <a:buSzPts val="1520"/>
              <a:buFont typeface="Arial"/>
              <a:buNone/>
            </a:pPr>
            <a:r>
              <a:rPr lang="en-US" sz="1500" i="0" u="none" strike="noStrike" cap="none" dirty="0">
                <a:solidFill>
                  <a:schemeClr val="dk1"/>
                </a:solidFill>
                <a:latin typeface="Century Gothic"/>
                <a:ea typeface="Century Gothic"/>
                <a:cs typeface="Century Gothic"/>
                <a:sym typeface="Century Gothic"/>
              </a:rPr>
              <a:t>In addition, they grapple with these big ideas:</a:t>
            </a:r>
            <a:endParaRPr sz="1500" dirty="0">
              <a:latin typeface="Century Gothic"/>
              <a:ea typeface="Century Gothic"/>
              <a:cs typeface="Century Gothic"/>
              <a:sym typeface="Century Gothic"/>
            </a:endParaRPr>
          </a:p>
          <a:p>
            <a:pPr marL="457200" lvl="0" indent="-317500" rtl="0">
              <a:lnSpc>
                <a:spcPct val="80000"/>
              </a:lnSpc>
              <a:spcBef>
                <a:spcPts val="304"/>
              </a:spcBef>
              <a:spcAft>
                <a:spcPts val="0"/>
              </a:spcAft>
              <a:buSzPts val="1400"/>
              <a:buFont typeface="Century Gothic"/>
              <a:buChar char="●"/>
            </a:pPr>
            <a:r>
              <a:rPr lang="en-US" sz="1500" dirty="0">
                <a:latin typeface="Century Gothic"/>
                <a:ea typeface="Century Gothic"/>
                <a:cs typeface="Century Gothic"/>
                <a:sym typeface="Century Gothic"/>
              </a:rPr>
              <a:t>Critical incidents reveal a character’s dynamic nature. </a:t>
            </a:r>
            <a:endParaRPr sz="1500" dirty="0">
              <a:latin typeface="Century Gothic"/>
              <a:ea typeface="Century Gothic"/>
              <a:cs typeface="Century Gothic"/>
              <a:sym typeface="Century Gothic"/>
            </a:endParaRPr>
          </a:p>
          <a:p>
            <a:pPr marL="457200" lvl="0" indent="-317500" rtl="0">
              <a:lnSpc>
                <a:spcPct val="80000"/>
              </a:lnSpc>
              <a:spcBef>
                <a:spcPts val="0"/>
              </a:spcBef>
              <a:spcAft>
                <a:spcPts val="0"/>
              </a:spcAft>
              <a:buSzPts val="1400"/>
              <a:buFont typeface="Century Gothic"/>
              <a:buChar char="●"/>
            </a:pPr>
            <a:r>
              <a:rPr lang="en-US" sz="1500" dirty="0">
                <a:latin typeface="Century Gothic"/>
                <a:ea typeface="Century Gothic"/>
                <a:cs typeface="Century Gothic"/>
                <a:sym typeface="Century Gothic"/>
              </a:rPr>
              <a:t>Authors select a genre of writing to fully engage the reader. </a:t>
            </a:r>
            <a:endParaRPr sz="1500" dirty="0">
              <a:latin typeface="Century Gothic"/>
              <a:ea typeface="Century Gothic"/>
              <a:cs typeface="Century Gothic"/>
              <a:sym typeface="Century Gothic"/>
            </a:endParaRPr>
          </a:p>
          <a:p>
            <a:pPr marL="0" marR="0" lvl="0" indent="0" algn="l" rtl="0">
              <a:lnSpc>
                <a:spcPct val="100000"/>
              </a:lnSpc>
              <a:spcBef>
                <a:spcPts val="304"/>
              </a:spcBef>
              <a:spcAft>
                <a:spcPts val="0"/>
              </a:spcAft>
              <a:buClr>
                <a:schemeClr val="dk1"/>
              </a:buClr>
              <a:buSzPts val="1520"/>
              <a:buFont typeface="Arial"/>
              <a:buNone/>
            </a:pPr>
            <a:endParaRPr sz="1500" i="0" u="none" strike="noStrike" cap="none" dirty="0">
              <a:solidFill>
                <a:schemeClr val="dk1"/>
              </a:solidFill>
              <a:latin typeface="Century Gothic"/>
              <a:ea typeface="Century Gothic"/>
              <a:cs typeface="Century Gothic"/>
              <a:sym typeface="Century Gothic"/>
            </a:endParaRPr>
          </a:p>
        </p:txBody>
      </p:sp>
      <p:sp>
        <p:nvSpPr>
          <p:cNvPr id="99" name="Google Shape;99;p14"/>
          <p:cNvSpPr txBox="1">
            <a:spLocks noGrp="1"/>
          </p:cNvSpPr>
          <p:nvPr>
            <p:ph type="title"/>
          </p:nvPr>
        </p:nvSpPr>
        <p:spPr>
          <a:xfrm>
            <a:off x="457200" y="205975"/>
            <a:ext cx="8229600" cy="7695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Calibri"/>
              <a:buNone/>
            </a:pPr>
            <a:r>
              <a:rPr lang="en-US" sz="3400" i="0" u="none" strike="noStrike" cap="none" dirty="0">
                <a:solidFill>
                  <a:schemeClr val="dk1"/>
                </a:solidFill>
                <a:latin typeface="Century Gothic"/>
                <a:ea typeface="Century Gothic"/>
                <a:cs typeface="Century Gothic"/>
                <a:sym typeface="Century Gothic"/>
              </a:rPr>
              <a:t>Grade 8 Module 1 Unit 1 Overview</a:t>
            </a:r>
            <a:endParaRPr sz="3400" i="0" u="none" strike="noStrike" cap="none" dirty="0">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8932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56E336D1-4B15-4715-9696-FAC40510A7E0}"/>
              </a:ext>
            </a:extLst>
          </p:cNvPr>
          <p:cNvPicPr>
            <a:picLocks noChangeAspect="1"/>
          </p:cNvPicPr>
          <p:nvPr/>
        </p:nvPicPr>
        <p:blipFill>
          <a:blip r:embed="rId3"/>
          <a:stretch>
            <a:fillRect/>
          </a:stretch>
        </p:blipFill>
        <p:spPr>
          <a:xfrm>
            <a:off x="3460592" y="258316"/>
            <a:ext cx="2222816" cy="1021597"/>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94" name="Shape 194"/>
          <p:cNvSpPr txBox="1">
            <a:spLocks noGrp="1"/>
          </p:cNvSpPr>
          <p:nvPr>
            <p:ph type="body" idx="1"/>
          </p:nvPr>
        </p:nvSpPr>
        <p:spPr>
          <a:xfrm>
            <a:off x="311700" y="906875"/>
            <a:ext cx="7336800" cy="4064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000"/>
              <a:t>Today we’re beginning a long-term study of a new topic. You will do a lot of work with a partner or a small group. This lesson will help you generate a lot of great questions that will be answered throughout this module!</a:t>
            </a:r>
            <a:endParaRPr sz="2000"/>
          </a:p>
          <a:p>
            <a:pPr marL="0" lvl="0" indent="0" rtl="0">
              <a:lnSpc>
                <a:spcPct val="100000"/>
              </a:lnSpc>
              <a:spcBef>
                <a:spcPts val="0"/>
              </a:spcBef>
              <a:spcAft>
                <a:spcPts val="0"/>
              </a:spcAft>
              <a:buNone/>
            </a:pPr>
            <a:endParaRPr sz="2000"/>
          </a:p>
          <a:p>
            <a:pPr marL="0" lvl="0" indent="0" rtl="0">
              <a:lnSpc>
                <a:spcPct val="100000"/>
              </a:lnSpc>
              <a:spcBef>
                <a:spcPts val="0"/>
              </a:spcBef>
              <a:spcAft>
                <a:spcPts val="0"/>
              </a:spcAft>
              <a:buNone/>
            </a:pPr>
            <a:r>
              <a:rPr lang="en" sz="2000"/>
              <a:t>Here is what you’ll do today as we begin our long term study:</a:t>
            </a:r>
            <a:endParaRPr sz="2000"/>
          </a:p>
          <a:p>
            <a:pPr marL="457200" lvl="0" indent="-355600" rtl="0">
              <a:lnSpc>
                <a:spcPct val="100000"/>
              </a:lnSpc>
              <a:spcBef>
                <a:spcPts val="0"/>
              </a:spcBef>
              <a:spcAft>
                <a:spcPts val="0"/>
              </a:spcAft>
              <a:buSzPts val="2000"/>
              <a:buChar char="●"/>
            </a:pPr>
            <a:r>
              <a:rPr lang="en" sz="2000"/>
              <a:t>learn to read and work with learning targets</a:t>
            </a:r>
            <a:endParaRPr sz="2000"/>
          </a:p>
          <a:p>
            <a:pPr marL="457200" lvl="0" indent="-355600" rtl="0">
              <a:lnSpc>
                <a:spcPct val="100000"/>
              </a:lnSpc>
              <a:spcBef>
                <a:spcPts val="0"/>
              </a:spcBef>
              <a:spcAft>
                <a:spcPts val="0"/>
              </a:spcAft>
              <a:buSzPts val="2000"/>
              <a:buChar char="●"/>
            </a:pPr>
            <a:r>
              <a:rPr lang="en" sz="2000"/>
              <a:t>think about what you notice and wonder about images</a:t>
            </a:r>
            <a:endParaRPr sz="2000"/>
          </a:p>
          <a:p>
            <a:pPr marL="457200" lvl="0" indent="-355600" rtl="0">
              <a:lnSpc>
                <a:spcPct val="100000"/>
              </a:lnSpc>
              <a:spcBef>
                <a:spcPts val="0"/>
              </a:spcBef>
              <a:spcAft>
                <a:spcPts val="0"/>
              </a:spcAft>
              <a:buSzPts val="2000"/>
              <a:buChar char="●"/>
            </a:pPr>
            <a:r>
              <a:rPr lang="en" sz="2000"/>
              <a:t>gather and organize details about these images</a:t>
            </a:r>
            <a:endParaRPr sz="2000"/>
          </a:p>
          <a:p>
            <a:pPr marL="0" lvl="0" indent="0">
              <a:lnSpc>
                <a:spcPct val="100000"/>
              </a:lnSpc>
              <a:spcBef>
                <a:spcPts val="0"/>
              </a:spcBef>
              <a:spcAft>
                <a:spcPts val="0"/>
              </a:spcAft>
              <a:buNone/>
            </a:pPr>
            <a:endParaRPr sz="2000"/>
          </a:p>
        </p:txBody>
      </p:sp>
      <p:pic>
        <p:nvPicPr>
          <p:cNvPr id="195" name="Shape 195"/>
          <p:cNvPicPr preferRelativeResize="0"/>
          <p:nvPr/>
        </p:nvPicPr>
        <p:blipFill>
          <a:blip r:embed="rId3">
            <a:alphaModFix/>
          </a:blip>
          <a:stretch>
            <a:fillRect/>
          </a:stretch>
        </p:blipFill>
        <p:spPr>
          <a:xfrm>
            <a:off x="7750629" y="187575"/>
            <a:ext cx="1081671" cy="14126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311700" y="187575"/>
            <a:ext cx="7347600" cy="1445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b="1"/>
              <a:t>What are Learning Targets?</a:t>
            </a:r>
            <a:endParaRPr sz="2400" b="1"/>
          </a:p>
          <a:p>
            <a:pPr marL="0" lvl="0" indent="0">
              <a:spcBef>
                <a:spcPts val="0"/>
              </a:spcBef>
              <a:spcAft>
                <a:spcPts val="0"/>
              </a:spcAft>
              <a:buNone/>
            </a:pPr>
            <a:r>
              <a:rPr lang="en" sz="1600" b="1"/>
              <a:t>Learning Targets</a:t>
            </a:r>
            <a:r>
              <a:rPr lang="en" sz="1600"/>
              <a:t> help you know what you will learn for the day!</a:t>
            </a:r>
            <a:endParaRPr sz="1600"/>
          </a:p>
          <a:p>
            <a:pPr marL="0" lvl="0" indent="0">
              <a:spcBef>
                <a:spcPts val="0"/>
              </a:spcBef>
              <a:spcAft>
                <a:spcPts val="0"/>
              </a:spcAft>
              <a:buNone/>
            </a:pPr>
            <a:endParaRPr sz="1600"/>
          </a:p>
          <a:p>
            <a:pPr marL="0" lvl="0" indent="0">
              <a:spcBef>
                <a:spcPts val="0"/>
              </a:spcBef>
              <a:spcAft>
                <a:spcPts val="0"/>
              </a:spcAft>
              <a:buNone/>
            </a:pPr>
            <a:r>
              <a:rPr lang="en" sz="1600"/>
              <a:t>Your teacher will share targets with you before lessons and you will check progress towards these targets often.</a:t>
            </a:r>
            <a:endParaRPr sz="1600"/>
          </a:p>
          <a:p>
            <a:pPr marL="0" lvl="0" indent="0" rtl="0">
              <a:spcBef>
                <a:spcPts val="0"/>
              </a:spcBef>
              <a:spcAft>
                <a:spcPts val="0"/>
              </a:spcAft>
              <a:buNone/>
            </a:pPr>
            <a:endParaRPr sz="1600"/>
          </a:p>
        </p:txBody>
      </p:sp>
      <p:sp>
        <p:nvSpPr>
          <p:cNvPr id="201" name="Shape 201"/>
          <p:cNvSpPr txBox="1">
            <a:spLocks noGrp="1"/>
          </p:cNvSpPr>
          <p:nvPr>
            <p:ph type="body" idx="1"/>
          </p:nvPr>
        </p:nvSpPr>
        <p:spPr>
          <a:xfrm>
            <a:off x="311698" y="1744800"/>
            <a:ext cx="8520600" cy="3398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600" dirty="0"/>
              <a:t>Your teacher will read today’s learning targets out loud while you read it in your heads:</a:t>
            </a:r>
            <a:endParaRPr sz="1600" dirty="0"/>
          </a:p>
          <a:p>
            <a:pPr marL="457200" lvl="0" indent="-330200" rtl="0">
              <a:spcBef>
                <a:spcPts val="0"/>
              </a:spcBef>
              <a:spcAft>
                <a:spcPts val="0"/>
              </a:spcAft>
              <a:buSzPts val="1600"/>
              <a:buChar char="●"/>
            </a:pPr>
            <a:r>
              <a:rPr lang="en" sz="1600" b="1" dirty="0"/>
              <a:t>I can cite text-based evidence that provides the strongest support </a:t>
            </a:r>
            <a:endParaRPr sz="1600" b="1" dirty="0"/>
          </a:p>
          <a:p>
            <a:pPr marL="0" lvl="0" indent="457200" rtl="0">
              <a:spcBef>
                <a:spcPts val="0"/>
              </a:spcBef>
              <a:spcAft>
                <a:spcPts val="0"/>
              </a:spcAft>
              <a:buNone/>
            </a:pPr>
            <a:r>
              <a:rPr lang="en" sz="1600" b="1" dirty="0"/>
              <a:t>for an analysis of literary text. (Long-term)</a:t>
            </a:r>
            <a:endParaRPr sz="1600" b="1" dirty="0"/>
          </a:p>
          <a:p>
            <a:pPr marL="0" lvl="0" indent="0" rtl="0">
              <a:spcBef>
                <a:spcPts val="0"/>
              </a:spcBef>
              <a:spcAft>
                <a:spcPts val="0"/>
              </a:spcAft>
              <a:buNone/>
            </a:pPr>
            <a:endParaRPr sz="1600" b="1" dirty="0"/>
          </a:p>
          <a:p>
            <a:pPr marL="457200" lvl="0" indent="-330200" rtl="0">
              <a:spcBef>
                <a:spcPts val="0"/>
              </a:spcBef>
              <a:spcAft>
                <a:spcPts val="0"/>
              </a:spcAft>
              <a:buSzPts val="1600"/>
              <a:buChar char="●"/>
            </a:pPr>
            <a:r>
              <a:rPr lang="en" sz="1600" b="1" dirty="0"/>
              <a:t>I can effectively engage in discussions with diverse partners about eighth-grade topics, texts, and issues. (Long-term)</a:t>
            </a:r>
            <a:endParaRPr sz="1600" b="1" dirty="0"/>
          </a:p>
          <a:p>
            <a:pPr marL="0" lvl="0" indent="0" rtl="0">
              <a:spcBef>
                <a:spcPts val="0"/>
              </a:spcBef>
              <a:spcAft>
                <a:spcPts val="0"/>
              </a:spcAft>
              <a:buNone/>
            </a:pPr>
            <a:endParaRPr sz="1600" b="1" dirty="0"/>
          </a:p>
          <a:p>
            <a:pPr marL="457200" lvl="0" indent="-330200" rtl="0">
              <a:spcBef>
                <a:spcPts val="0"/>
              </a:spcBef>
              <a:spcAft>
                <a:spcPts val="0"/>
              </a:spcAft>
              <a:buClr>
                <a:schemeClr val="dk1"/>
              </a:buClr>
              <a:buSzPts val="1600"/>
              <a:buChar char="●"/>
            </a:pPr>
            <a:r>
              <a:rPr lang="en" sz="1600" b="1" dirty="0">
                <a:solidFill>
                  <a:schemeClr val="dk1"/>
                </a:solidFill>
              </a:rPr>
              <a:t>I can support my inferences with evidence from text.</a:t>
            </a:r>
            <a:endParaRPr sz="1600" b="1" dirty="0">
              <a:solidFill>
                <a:schemeClr val="dk1"/>
              </a:solidFill>
            </a:endParaRPr>
          </a:p>
          <a:p>
            <a:pPr marL="0" lvl="0" indent="0">
              <a:spcBef>
                <a:spcPts val="0"/>
              </a:spcBef>
              <a:spcAft>
                <a:spcPts val="0"/>
              </a:spcAft>
              <a:buNone/>
            </a:pPr>
            <a:endParaRPr sz="1600" b="1" dirty="0">
              <a:solidFill>
                <a:schemeClr val="dk1"/>
              </a:solidFill>
            </a:endParaRPr>
          </a:p>
          <a:p>
            <a:pPr marL="457200" lvl="0" indent="-330200" rtl="0">
              <a:spcBef>
                <a:spcPts val="0"/>
              </a:spcBef>
              <a:spcAft>
                <a:spcPts val="0"/>
              </a:spcAft>
              <a:buClr>
                <a:schemeClr val="dk1"/>
              </a:buClr>
              <a:buSzPts val="1600"/>
              <a:buChar char="●"/>
            </a:pPr>
            <a:r>
              <a:rPr lang="en" sz="1600" b="1" dirty="0">
                <a:solidFill>
                  <a:schemeClr val="dk1"/>
                </a:solidFill>
              </a:rPr>
              <a:t>I can participate in discussions about the text with a partner, small group, and the whole class.</a:t>
            </a:r>
            <a:endParaRPr sz="1600" b="1"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algn="ctr" rtl="0">
              <a:spcBef>
                <a:spcPts val="0"/>
              </a:spcBef>
              <a:spcAft>
                <a:spcPts val="0"/>
              </a:spcAft>
              <a:buNone/>
            </a:pPr>
            <a:endParaRPr b="1" dirty="0"/>
          </a:p>
          <a:p>
            <a:pPr marL="0" lvl="0" indent="0" algn="ctr" rtl="0">
              <a:spcBef>
                <a:spcPts val="0"/>
              </a:spcBef>
              <a:spcAft>
                <a:spcPts val="0"/>
              </a:spcAft>
              <a:buNone/>
            </a:pPr>
            <a:endParaRPr b="1" dirty="0"/>
          </a:p>
        </p:txBody>
      </p:sp>
      <p:pic>
        <p:nvPicPr>
          <p:cNvPr id="5" name="Shape 195"/>
          <p:cNvPicPr preferRelativeResize="0"/>
          <p:nvPr/>
        </p:nvPicPr>
        <p:blipFill>
          <a:blip r:embed="rId3">
            <a:alphaModFix/>
          </a:blip>
          <a:stretch>
            <a:fillRect/>
          </a:stretch>
        </p:blipFill>
        <p:spPr>
          <a:xfrm>
            <a:off x="7750629" y="187575"/>
            <a:ext cx="1081671" cy="1412625"/>
          </a:xfrm>
          <a:prstGeom prst="rect">
            <a:avLst/>
          </a:prstGeom>
          <a:noFill/>
          <a:ln>
            <a:noFill/>
          </a:ln>
        </p:spPr>
      </p:pic>
      <p:pic>
        <p:nvPicPr>
          <p:cNvPr id="2" name="Picture 2">
            <a:extLst>
              <a:ext uri="{FF2B5EF4-FFF2-40B4-BE49-F238E27FC236}">
                <a16:creationId xmlns:a16="http://schemas.microsoft.com/office/drawing/2014/main" id="{9259F20E-F4DB-460C-968A-43821C1797C2}"/>
              </a:ext>
            </a:extLst>
          </p:cNvPr>
          <p:cNvPicPr>
            <a:picLocks noChangeAspect="1"/>
          </p:cNvPicPr>
          <p:nvPr/>
        </p:nvPicPr>
        <p:blipFill>
          <a:blip r:embed="rId4"/>
          <a:stretch>
            <a:fillRect/>
          </a:stretch>
        </p:blipFill>
        <p:spPr>
          <a:xfrm>
            <a:off x="8190394" y="4475520"/>
            <a:ext cx="724096" cy="57371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Shape 207"/>
          <p:cNvSpPr txBox="1">
            <a:spLocks noGrp="1"/>
          </p:cNvSpPr>
          <p:nvPr>
            <p:ph type="title"/>
          </p:nvPr>
        </p:nvSpPr>
        <p:spPr>
          <a:xfrm>
            <a:off x="311700" y="321187"/>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Gallery Walk of Images</a:t>
            </a:r>
            <a:endParaRPr dirty="0"/>
          </a:p>
        </p:txBody>
      </p:sp>
      <p:sp>
        <p:nvSpPr>
          <p:cNvPr id="208" name="Shape 208"/>
          <p:cNvSpPr txBox="1">
            <a:spLocks noGrp="1"/>
          </p:cNvSpPr>
          <p:nvPr>
            <p:ph type="body" idx="1"/>
          </p:nvPr>
        </p:nvSpPr>
        <p:spPr>
          <a:xfrm>
            <a:off x="311700" y="1247553"/>
            <a:ext cx="6159300" cy="40170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dirty="0"/>
              <a:t>In a moment, you will get to examine several posted </a:t>
            </a:r>
            <a:r>
              <a:rPr lang="en" b="1" dirty="0"/>
              <a:t>photographs</a:t>
            </a:r>
            <a:r>
              <a:rPr lang="en" dirty="0"/>
              <a:t>.</a:t>
            </a:r>
            <a:endParaRPr dirty="0"/>
          </a:p>
          <a:p>
            <a:pPr marL="0" lvl="0" indent="0">
              <a:spcBef>
                <a:spcPts val="0"/>
              </a:spcBef>
              <a:spcAft>
                <a:spcPts val="0"/>
              </a:spcAft>
              <a:buNone/>
            </a:pPr>
            <a:endParaRPr dirty="0"/>
          </a:p>
          <a:p>
            <a:pPr marL="0" lvl="0" indent="0">
              <a:spcBef>
                <a:spcPts val="0"/>
              </a:spcBef>
              <a:spcAft>
                <a:spcPts val="0"/>
              </a:spcAft>
              <a:buNone/>
            </a:pPr>
            <a:r>
              <a:rPr lang="en" dirty="0"/>
              <a:t>With each photograph, pause and write down specific details that you  notice and the things you  wonder about the picture. </a:t>
            </a:r>
            <a:endParaRPr dirty="0"/>
          </a:p>
          <a:p>
            <a:pPr marL="0" lvl="0" indent="0">
              <a:spcBef>
                <a:spcPts val="0"/>
              </a:spcBef>
              <a:spcAft>
                <a:spcPts val="0"/>
              </a:spcAft>
              <a:buClr>
                <a:schemeClr val="dk1"/>
              </a:buClr>
              <a:buSzPts val="1100"/>
              <a:buFont typeface="Arial"/>
              <a:buNone/>
            </a:pPr>
            <a:r>
              <a:rPr lang="en" dirty="0"/>
              <a:t>(Use your I Notice/I Wonder note-catcher.)</a:t>
            </a:r>
            <a:endParaRPr dirty="0"/>
          </a:p>
          <a:p>
            <a:pPr marL="0" lvl="0" indent="0">
              <a:spcBef>
                <a:spcPts val="0"/>
              </a:spcBef>
              <a:spcAft>
                <a:spcPts val="0"/>
              </a:spcAft>
              <a:buNone/>
            </a:pPr>
            <a:endParaRPr dirty="0"/>
          </a:p>
          <a:p>
            <a:pPr marL="0" lvl="0" indent="0">
              <a:spcBef>
                <a:spcPts val="0"/>
              </a:spcBef>
              <a:spcAft>
                <a:spcPts val="0"/>
              </a:spcAft>
              <a:buNone/>
            </a:pPr>
            <a:r>
              <a:rPr lang="en" dirty="0"/>
              <a:t>You will have just a minute with each picture, and you might not get to all of the pictures.</a:t>
            </a:r>
            <a:endParaRPr dirty="0"/>
          </a:p>
          <a:p>
            <a:pPr marL="0" lvl="0" indent="0">
              <a:spcBef>
                <a:spcPts val="0"/>
              </a:spcBef>
              <a:spcAft>
                <a:spcPts val="0"/>
              </a:spcAft>
              <a:buNone/>
            </a:pPr>
            <a:endParaRPr dirty="0"/>
          </a:p>
          <a:p>
            <a:pPr marL="0" lvl="0" indent="0">
              <a:spcBef>
                <a:spcPts val="0"/>
              </a:spcBef>
              <a:spcAft>
                <a:spcPts val="0"/>
              </a:spcAft>
              <a:buClr>
                <a:schemeClr val="dk1"/>
              </a:buClr>
              <a:buSzPts val="1100"/>
              <a:buFont typeface="Arial"/>
              <a:buNone/>
            </a:pPr>
            <a:r>
              <a:rPr lang="en" dirty="0"/>
              <a:t>Be ready to share with the group what you noticed and what you wonder!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dirty="0"/>
          </a:p>
        </p:txBody>
      </p:sp>
      <p:graphicFrame>
        <p:nvGraphicFramePr>
          <p:cNvPr id="210" name="Shape 210"/>
          <p:cNvGraphicFramePr/>
          <p:nvPr>
            <p:extLst>
              <p:ext uri="{D42A27DB-BD31-4B8C-83A1-F6EECF244321}">
                <p14:modId xmlns:p14="http://schemas.microsoft.com/office/powerpoint/2010/main" val="4248519225"/>
              </p:ext>
            </p:extLst>
          </p:nvPr>
        </p:nvGraphicFramePr>
        <p:xfrm>
          <a:off x="6297525" y="1726225"/>
          <a:ext cx="2761175" cy="2377888"/>
        </p:xfrm>
        <a:graphic>
          <a:graphicData uri="http://schemas.openxmlformats.org/drawingml/2006/table">
            <a:tbl>
              <a:tblPr>
                <a:noFill/>
                <a:tableStyleId>{ED9A437D-4FFC-49B3-8F29-332D89E7D33E}</a:tableStyleId>
              </a:tblPr>
              <a:tblGrid>
                <a:gridCol w="1382400">
                  <a:extLst>
                    <a:ext uri="{9D8B030D-6E8A-4147-A177-3AD203B41FA5}">
                      <a16:colId xmlns:a16="http://schemas.microsoft.com/office/drawing/2014/main" val="20000"/>
                    </a:ext>
                  </a:extLst>
                </a:gridCol>
                <a:gridCol w="1378775">
                  <a:extLst>
                    <a:ext uri="{9D8B030D-6E8A-4147-A177-3AD203B41FA5}">
                      <a16:colId xmlns:a16="http://schemas.microsoft.com/office/drawing/2014/main" val="20001"/>
                    </a:ext>
                  </a:extLst>
                </a:gridCol>
              </a:tblGrid>
              <a:tr h="250510">
                <a:tc>
                  <a:txBody>
                    <a:bodyPr/>
                    <a:lstStyle/>
                    <a:p>
                      <a:pPr marL="0" lvl="0" indent="0" rtl="0">
                        <a:spcBef>
                          <a:spcPts val="0"/>
                        </a:spcBef>
                        <a:spcAft>
                          <a:spcPts val="0"/>
                        </a:spcAft>
                        <a:buNone/>
                      </a:pPr>
                      <a:r>
                        <a:rPr lang="en" sz="1200" b="1" dirty="0">
                          <a:latin typeface="Century Gothic" panose="020B0502020202020204" pitchFamily="34" charset="0"/>
                        </a:rPr>
                        <a:t>I notice …</a:t>
                      </a:r>
                      <a:endParaRPr sz="1200" b="1" dirty="0">
                        <a:latin typeface="Century Gothic" panose="020B0502020202020204" pitchFamily="34" charset="0"/>
                      </a:endParaRPr>
                    </a:p>
                  </a:txBody>
                  <a:tcPr marL="91425" marR="9142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E3E3E3"/>
                    </a:solidFill>
                  </a:tcPr>
                </a:tc>
                <a:tc>
                  <a:txBody>
                    <a:bodyPr/>
                    <a:lstStyle/>
                    <a:p>
                      <a:pPr marL="0" lvl="0" indent="0" rtl="0">
                        <a:spcBef>
                          <a:spcPts val="0"/>
                        </a:spcBef>
                        <a:spcAft>
                          <a:spcPts val="0"/>
                        </a:spcAft>
                        <a:buNone/>
                      </a:pPr>
                      <a:r>
                        <a:rPr lang="en" sz="1200" b="1" dirty="0">
                          <a:latin typeface="Century Gothic" panose="020B0502020202020204" pitchFamily="34" charset="0"/>
                        </a:rPr>
                        <a:t>I wonder …</a:t>
                      </a:r>
                      <a:endParaRPr sz="1200" b="1" dirty="0">
                        <a:latin typeface="Century Gothic" panose="020B0502020202020204" pitchFamily="34" charset="0"/>
                      </a:endParaRPr>
                    </a:p>
                  </a:txBody>
                  <a:tcPr marL="91425" marR="9142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E3E3E3"/>
                    </a:solidFill>
                  </a:tcPr>
                </a:tc>
                <a:extLst>
                  <a:ext uri="{0D108BD9-81ED-4DB2-BD59-A6C34878D82A}">
                    <a16:rowId xmlns:a16="http://schemas.microsoft.com/office/drawing/2014/main" val="10000"/>
                  </a:ext>
                </a:extLst>
              </a:tr>
              <a:tr h="2012158">
                <a:tc>
                  <a:txBody>
                    <a:bodyPr/>
                    <a:lstStyle/>
                    <a:p>
                      <a:pPr marL="0" lvl="0" indent="0" rtl="0">
                        <a:spcBef>
                          <a:spcPts val="0"/>
                        </a:spcBef>
                        <a:spcAft>
                          <a:spcPts val="0"/>
                        </a:spcAft>
                        <a:buNone/>
                      </a:pPr>
                      <a:endParaRPr/>
                    </a:p>
                  </a:txBody>
                  <a:tcPr marL="91425" marR="9142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rtl="0">
                        <a:spcBef>
                          <a:spcPts val="0"/>
                        </a:spcBef>
                        <a:spcAft>
                          <a:spcPts val="0"/>
                        </a:spcAft>
                        <a:buNone/>
                      </a:pPr>
                      <a:endParaRPr/>
                    </a:p>
                  </a:txBody>
                  <a:tcPr marL="91425" marR="9142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Shape 195"/>
          <p:cNvPicPr preferRelativeResize="0"/>
          <p:nvPr/>
        </p:nvPicPr>
        <p:blipFill>
          <a:blip r:embed="rId3">
            <a:alphaModFix/>
          </a:blip>
          <a:stretch>
            <a:fillRect/>
          </a:stretch>
        </p:blipFill>
        <p:spPr>
          <a:xfrm>
            <a:off x="7750629" y="187575"/>
            <a:ext cx="1081671" cy="1412625"/>
          </a:xfrm>
          <a:prstGeom prst="rect">
            <a:avLst/>
          </a:prstGeom>
          <a:noFill/>
          <a:ln>
            <a:noFill/>
          </a:ln>
        </p:spPr>
      </p:pic>
      <p:pic>
        <p:nvPicPr>
          <p:cNvPr id="2" name="Picture 2">
            <a:extLst>
              <a:ext uri="{FF2B5EF4-FFF2-40B4-BE49-F238E27FC236}">
                <a16:creationId xmlns:a16="http://schemas.microsoft.com/office/drawing/2014/main" id="{EA291BFF-54EC-41B8-BA78-264E2ED8A158}"/>
              </a:ext>
            </a:extLst>
          </p:cNvPr>
          <p:cNvPicPr>
            <a:picLocks noChangeAspect="1"/>
          </p:cNvPicPr>
          <p:nvPr/>
        </p:nvPicPr>
        <p:blipFill>
          <a:blip r:embed="rId4"/>
          <a:stretch>
            <a:fillRect/>
          </a:stretch>
        </p:blipFill>
        <p:spPr>
          <a:xfrm>
            <a:off x="8414534" y="4472243"/>
            <a:ext cx="556577" cy="54994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Shape 215"/>
          <p:cNvSpPr txBox="1">
            <a:spLocks noGrp="1"/>
          </p:cNvSpPr>
          <p:nvPr>
            <p:ph type="title"/>
          </p:nvPr>
        </p:nvSpPr>
        <p:spPr>
          <a:xfrm>
            <a:off x="311700" y="82591"/>
            <a:ext cx="8520600" cy="824284"/>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dirty="0"/>
              <a:t>Image 1</a:t>
            </a:r>
            <a:endParaRPr dirty="0"/>
          </a:p>
        </p:txBody>
      </p:sp>
      <p:pic>
        <p:nvPicPr>
          <p:cNvPr id="216" name="Shape 216"/>
          <p:cNvPicPr preferRelativeResize="0"/>
          <p:nvPr/>
        </p:nvPicPr>
        <p:blipFill>
          <a:blip r:embed="rId3">
            <a:alphaModFix/>
          </a:blip>
          <a:stretch>
            <a:fillRect/>
          </a:stretch>
        </p:blipFill>
        <p:spPr>
          <a:xfrm>
            <a:off x="1759987" y="684324"/>
            <a:ext cx="5749892" cy="398022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Shape 221"/>
          <p:cNvSpPr txBox="1">
            <a:spLocks noGrp="1"/>
          </p:cNvSpPr>
          <p:nvPr>
            <p:ph type="title"/>
          </p:nvPr>
        </p:nvSpPr>
        <p:spPr>
          <a:xfrm>
            <a:off x="311700" y="135685"/>
            <a:ext cx="8520600" cy="696123"/>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dirty="0"/>
              <a:t>Image 2</a:t>
            </a:r>
            <a:endParaRPr dirty="0"/>
          </a:p>
        </p:txBody>
      </p:sp>
      <p:sp>
        <p:nvSpPr>
          <p:cNvPr id="222" name="Shape 222"/>
          <p:cNvSpPr txBox="1">
            <a:spLocks noGrp="1"/>
          </p:cNvSpPr>
          <p:nvPr>
            <p:ph type="body" idx="1"/>
          </p:nvPr>
        </p:nvSpPr>
        <p:spPr>
          <a:xfrm rot="10800000" flipH="1">
            <a:off x="4090375" y="2571826"/>
            <a:ext cx="976800" cy="381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223" name="Shape 223"/>
          <p:cNvPicPr preferRelativeResize="0"/>
          <p:nvPr/>
        </p:nvPicPr>
        <p:blipFill>
          <a:blip r:embed="rId3">
            <a:alphaModFix/>
          </a:blip>
          <a:stretch>
            <a:fillRect/>
          </a:stretch>
        </p:blipFill>
        <p:spPr>
          <a:xfrm>
            <a:off x="1510357" y="754853"/>
            <a:ext cx="6007050" cy="40544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Shape 228"/>
          <p:cNvSpPr txBox="1">
            <a:spLocks noGrp="1"/>
          </p:cNvSpPr>
          <p:nvPr>
            <p:ph type="title"/>
          </p:nvPr>
        </p:nvSpPr>
        <p:spPr>
          <a:xfrm>
            <a:off x="311700" y="198521"/>
            <a:ext cx="8520600" cy="595563"/>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dirty="0"/>
              <a:t>Image 3</a:t>
            </a:r>
            <a:endParaRPr dirty="0"/>
          </a:p>
        </p:txBody>
      </p:sp>
      <p:pic>
        <p:nvPicPr>
          <p:cNvPr id="229" name="Shape 229"/>
          <p:cNvPicPr preferRelativeResize="0"/>
          <p:nvPr/>
        </p:nvPicPr>
        <p:blipFill>
          <a:blip r:embed="rId3">
            <a:alphaModFix/>
          </a:blip>
          <a:stretch>
            <a:fillRect/>
          </a:stretch>
        </p:blipFill>
        <p:spPr>
          <a:xfrm>
            <a:off x="1605848" y="842211"/>
            <a:ext cx="5932304" cy="385612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Shape 234"/>
          <p:cNvSpPr txBox="1">
            <a:spLocks noGrp="1"/>
          </p:cNvSpPr>
          <p:nvPr>
            <p:ph type="title"/>
          </p:nvPr>
        </p:nvSpPr>
        <p:spPr>
          <a:xfrm>
            <a:off x="311700" y="228601"/>
            <a:ext cx="8520600" cy="637674"/>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dirty="0"/>
              <a:t>Image 4</a:t>
            </a:r>
            <a:endParaRPr dirty="0"/>
          </a:p>
        </p:txBody>
      </p:sp>
      <p:pic>
        <p:nvPicPr>
          <p:cNvPr id="235" name="Shape 235"/>
          <p:cNvPicPr preferRelativeResize="0"/>
          <p:nvPr/>
        </p:nvPicPr>
        <p:blipFill>
          <a:blip r:embed="rId3">
            <a:alphaModFix/>
          </a:blip>
          <a:stretch>
            <a:fillRect/>
          </a:stretch>
        </p:blipFill>
        <p:spPr>
          <a:xfrm>
            <a:off x="2911265" y="919610"/>
            <a:ext cx="3321470" cy="38175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defRPr/>
            </a:pPr>
            <a:r>
              <a:rPr lang="en-US" kern="0">
                <a:solidFill>
                  <a:srgbClr val="000000"/>
                </a:solidFill>
                <a:latin typeface="Century Gothic"/>
                <a:sym typeface="Century Gothic"/>
              </a:rPr>
              <a:t>Grade 8: </a:t>
            </a:r>
            <a:r>
              <a:rPr lang="en-US" kern="0" dirty="0">
                <a:solidFill>
                  <a:srgbClr val="000000"/>
                </a:solidFill>
                <a:latin typeface="Century Gothic"/>
                <a:sym typeface="Century Gothic"/>
              </a:rPr>
              <a:t>Module 1: Unit 1: Lesson 1</a:t>
            </a:r>
            <a:br>
              <a:rPr lang="en-US" kern="0" dirty="0">
                <a:solidFill>
                  <a:srgbClr val="000000"/>
                </a:solidFill>
                <a:latin typeface="Century Gothic"/>
                <a:sym typeface="Century Gothic"/>
              </a:rPr>
            </a:br>
            <a:r>
              <a:rPr lang="en-US" sz="1800" b="1" dirty="0">
                <a:solidFill>
                  <a:srgbClr val="000000"/>
                </a:solidFill>
                <a:latin typeface="Century Gothic"/>
                <a:sym typeface="Century Gothic"/>
              </a:rPr>
              <a:t>Teacher slide, before teaching.</a:t>
            </a:r>
            <a:br>
              <a:rPr lang="en-US" sz="1800" dirty="0">
                <a:solidFill>
                  <a:srgbClr val="000000"/>
                </a:solidFill>
                <a:latin typeface="Century Gothic"/>
                <a:sym typeface="Century Gothic"/>
              </a:rPr>
            </a:br>
            <a:endParaRPr lang="en-US" dirty="0"/>
          </a:p>
        </p:txBody>
      </p:sp>
      <p:sp>
        <p:nvSpPr>
          <p:cNvPr id="5" name="Content Placeholder 4"/>
          <p:cNvSpPr>
            <a:spLocks noGrp="1"/>
          </p:cNvSpPr>
          <p:nvPr>
            <p:ph idx="1"/>
          </p:nvPr>
        </p:nvSpPr>
        <p:spPr/>
        <p:txBody>
          <a:bodyPr>
            <a:normAutofit fontScale="92500" lnSpcReduction="10000"/>
          </a:bodyPr>
          <a:lstStyle/>
          <a:p>
            <a:pPr marL="0" indent="0">
              <a:buNone/>
            </a:pPr>
            <a:r>
              <a:rPr lang="en" sz="1575" b="1" dirty="0">
                <a:latin typeface="Century Gothic" panose="020B0502020202020204" pitchFamily="34" charset="0"/>
                <a:ea typeface="Century Gothic"/>
                <a:cs typeface="Century Gothic"/>
                <a:sym typeface="Century Gothic"/>
              </a:rPr>
              <a:t>Preparing </a:t>
            </a:r>
            <a:r>
              <a:rPr lang="en-US" sz="1575" b="1" dirty="0">
                <a:latin typeface="Century Gothic" panose="020B0502020202020204" pitchFamily="34" charset="0"/>
              </a:rPr>
              <a:t>Independent Reading Libraries and for Student Book Selection</a:t>
            </a:r>
          </a:p>
          <a:p>
            <a:endParaRPr lang="en-US" sz="1650" dirty="0">
              <a:latin typeface="Century Gothic" panose="020B0502020202020204" pitchFamily="34" charset="0"/>
            </a:endParaRPr>
          </a:p>
          <a:p>
            <a:r>
              <a:rPr lang="en-US" sz="1425" dirty="0">
                <a:latin typeface="Century Gothic" panose="020B0502020202020204" pitchFamily="34" charset="0"/>
              </a:rPr>
              <a:t>Classroom libraries have been purchased for you from Scholastic for every ELA room. </a:t>
            </a:r>
          </a:p>
          <a:p>
            <a:r>
              <a:rPr lang="en-US" sz="1425" dirty="0">
                <a:latin typeface="Century Gothic" panose="020B0502020202020204" pitchFamily="34" charset="0"/>
              </a:rPr>
              <a:t>The books are at a wide mix of reading levels and the topics match with many of the core readings your students will do in EL.</a:t>
            </a:r>
          </a:p>
          <a:p>
            <a:r>
              <a:rPr lang="en-US" sz="1425" dirty="0">
                <a:latin typeface="Century Gothic" panose="020B0502020202020204" pitchFamily="34" charset="0"/>
              </a:rPr>
              <a:t>The lessons will refer to students having and reading a book independently from time to time. </a:t>
            </a:r>
          </a:p>
          <a:p>
            <a:r>
              <a:rPr lang="en-US" sz="1425" dirty="0">
                <a:latin typeface="Century Gothic" panose="020B0502020202020204" pitchFamily="34" charset="0"/>
              </a:rPr>
              <a:t>Sometimes the homework will ask students to read their independent books.</a:t>
            </a:r>
          </a:p>
          <a:p>
            <a:r>
              <a:rPr lang="en-US" sz="1425" dirty="0">
                <a:latin typeface="Century Gothic" panose="020B0502020202020204" pitchFamily="34" charset="0"/>
              </a:rPr>
              <a:t>It would be good to have your classroom library set up and ready before students arrive. </a:t>
            </a:r>
          </a:p>
          <a:p>
            <a:r>
              <a:rPr lang="en-US" sz="1425" dirty="0">
                <a:latin typeface="Century Gothic" panose="020B0502020202020204" pitchFamily="34" charset="0"/>
              </a:rPr>
              <a:t>Many students may need your assistance to pick a book that is right for their current reading ability. </a:t>
            </a:r>
          </a:p>
          <a:p>
            <a:r>
              <a:rPr lang="en-US" sz="1425" dirty="0">
                <a:latin typeface="Century Gothic" panose="020B0502020202020204" pitchFamily="34" charset="0"/>
              </a:rPr>
              <a:t>You can use Small Group Block to help students pick out books the first lesson independent reading books are mentioned. </a:t>
            </a:r>
          </a:p>
          <a:p>
            <a:endParaRPr lang="en-US" sz="1650" dirty="0">
              <a:latin typeface="Century Gothic" panose="020B0502020202020204" pitchFamily="34" charset="0"/>
            </a:endParaRPr>
          </a:p>
        </p:txBody>
      </p:sp>
    </p:spTree>
    <p:extLst>
      <p:ext uri="{BB962C8B-B14F-4D97-AF65-F5344CB8AC3E}">
        <p14:creationId xmlns:p14="http://schemas.microsoft.com/office/powerpoint/2010/main" val="30903670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Shape 240"/>
          <p:cNvSpPr txBox="1">
            <a:spLocks noGrp="1"/>
          </p:cNvSpPr>
          <p:nvPr>
            <p:ph type="title"/>
          </p:nvPr>
        </p:nvSpPr>
        <p:spPr>
          <a:xfrm>
            <a:off x="311700" y="204537"/>
            <a:ext cx="8520600" cy="667752"/>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dirty="0"/>
              <a:t>Image 5</a:t>
            </a:r>
            <a:endParaRPr dirty="0"/>
          </a:p>
        </p:txBody>
      </p:sp>
      <p:pic>
        <p:nvPicPr>
          <p:cNvPr id="241" name="Shape 241"/>
          <p:cNvPicPr preferRelativeResize="0"/>
          <p:nvPr/>
        </p:nvPicPr>
        <p:blipFill>
          <a:blip r:embed="rId3">
            <a:alphaModFix/>
          </a:blip>
          <a:stretch>
            <a:fillRect/>
          </a:stretch>
        </p:blipFill>
        <p:spPr>
          <a:xfrm>
            <a:off x="1679240" y="826985"/>
            <a:ext cx="5785519" cy="393182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Shape 246"/>
          <p:cNvSpPr txBox="1">
            <a:spLocks noGrp="1"/>
          </p:cNvSpPr>
          <p:nvPr>
            <p:ph type="title"/>
          </p:nvPr>
        </p:nvSpPr>
        <p:spPr>
          <a:xfrm>
            <a:off x="311700" y="210553"/>
            <a:ext cx="8520600" cy="673768"/>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Image 6</a:t>
            </a:r>
            <a:endParaRPr dirty="0"/>
          </a:p>
        </p:txBody>
      </p:sp>
      <p:pic>
        <p:nvPicPr>
          <p:cNvPr id="247" name="Shape 247"/>
          <p:cNvPicPr preferRelativeResize="0"/>
          <p:nvPr/>
        </p:nvPicPr>
        <p:blipFill>
          <a:blip r:embed="rId3">
            <a:alphaModFix/>
          </a:blip>
          <a:stretch>
            <a:fillRect/>
          </a:stretch>
        </p:blipFill>
        <p:spPr>
          <a:xfrm>
            <a:off x="1707267" y="884321"/>
            <a:ext cx="5729465" cy="39318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Shape 252"/>
          <p:cNvSpPr txBox="1">
            <a:spLocks noGrp="1"/>
          </p:cNvSpPr>
          <p:nvPr>
            <p:ph type="title"/>
          </p:nvPr>
        </p:nvSpPr>
        <p:spPr>
          <a:xfrm>
            <a:off x="311699" y="152174"/>
            <a:ext cx="8520600" cy="65394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Image 7</a:t>
            </a:r>
            <a:endParaRPr dirty="0"/>
          </a:p>
        </p:txBody>
      </p:sp>
      <p:pic>
        <p:nvPicPr>
          <p:cNvPr id="253" name="Shape 253"/>
          <p:cNvPicPr preferRelativeResize="0"/>
          <p:nvPr/>
        </p:nvPicPr>
        <p:blipFill>
          <a:blip r:embed="rId3">
            <a:alphaModFix/>
          </a:blip>
          <a:stretch>
            <a:fillRect/>
          </a:stretch>
        </p:blipFill>
        <p:spPr>
          <a:xfrm>
            <a:off x="1514396" y="806116"/>
            <a:ext cx="6115205" cy="39318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Shape 258"/>
          <p:cNvSpPr txBox="1">
            <a:spLocks noGrp="1"/>
          </p:cNvSpPr>
          <p:nvPr>
            <p:ph type="title"/>
          </p:nvPr>
        </p:nvSpPr>
        <p:spPr>
          <a:xfrm>
            <a:off x="311700" y="246647"/>
            <a:ext cx="8520600" cy="60157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Image 8</a:t>
            </a:r>
            <a:endParaRPr dirty="0"/>
          </a:p>
        </p:txBody>
      </p:sp>
      <p:pic>
        <p:nvPicPr>
          <p:cNvPr id="259" name="Shape 259"/>
          <p:cNvPicPr preferRelativeResize="0"/>
          <p:nvPr/>
        </p:nvPicPr>
        <p:blipFill>
          <a:blip r:embed="rId3">
            <a:alphaModFix/>
          </a:blip>
          <a:stretch>
            <a:fillRect/>
          </a:stretch>
        </p:blipFill>
        <p:spPr>
          <a:xfrm>
            <a:off x="1618930" y="848226"/>
            <a:ext cx="5906139" cy="39318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Shape 264"/>
          <p:cNvSpPr txBox="1">
            <a:spLocks noGrp="1"/>
          </p:cNvSpPr>
          <p:nvPr>
            <p:ph type="title"/>
          </p:nvPr>
        </p:nvSpPr>
        <p:spPr>
          <a:xfrm>
            <a:off x="311699" y="186489"/>
            <a:ext cx="8520600" cy="64970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Image 9</a:t>
            </a:r>
            <a:endParaRPr dirty="0"/>
          </a:p>
        </p:txBody>
      </p:sp>
      <p:pic>
        <p:nvPicPr>
          <p:cNvPr id="265" name="Shape 265"/>
          <p:cNvPicPr preferRelativeResize="0"/>
          <p:nvPr/>
        </p:nvPicPr>
        <p:blipFill>
          <a:blip r:embed="rId3">
            <a:alphaModFix/>
          </a:blip>
          <a:stretch>
            <a:fillRect/>
          </a:stretch>
        </p:blipFill>
        <p:spPr>
          <a:xfrm>
            <a:off x="1633565" y="788068"/>
            <a:ext cx="5876869" cy="393182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Shape 270"/>
          <p:cNvSpPr txBox="1">
            <a:spLocks noGrp="1"/>
          </p:cNvSpPr>
          <p:nvPr>
            <p:ph type="title"/>
          </p:nvPr>
        </p:nvSpPr>
        <p:spPr>
          <a:xfrm>
            <a:off x="365842" y="95745"/>
            <a:ext cx="8520600" cy="655721"/>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Image 10</a:t>
            </a:r>
            <a:endParaRPr dirty="0"/>
          </a:p>
        </p:txBody>
      </p:sp>
      <p:pic>
        <p:nvPicPr>
          <p:cNvPr id="271" name="Shape 271"/>
          <p:cNvPicPr preferRelativeResize="0"/>
          <p:nvPr/>
        </p:nvPicPr>
        <p:blipFill>
          <a:blip r:embed="rId3">
            <a:alphaModFix/>
          </a:blip>
          <a:stretch>
            <a:fillRect/>
          </a:stretch>
        </p:blipFill>
        <p:spPr>
          <a:xfrm>
            <a:off x="1668753" y="788069"/>
            <a:ext cx="5806493" cy="39318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title"/>
          </p:nvPr>
        </p:nvSpPr>
        <p:spPr>
          <a:xfrm>
            <a:off x="311700" y="223106"/>
            <a:ext cx="8520600" cy="70332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Image 11</a:t>
            </a:r>
            <a:endParaRPr dirty="0"/>
          </a:p>
        </p:txBody>
      </p:sp>
      <p:pic>
        <p:nvPicPr>
          <p:cNvPr id="277" name="Shape 277"/>
          <p:cNvPicPr preferRelativeResize="0"/>
          <p:nvPr/>
        </p:nvPicPr>
        <p:blipFill>
          <a:blip r:embed="rId3">
            <a:alphaModFix/>
          </a:blip>
          <a:stretch>
            <a:fillRect/>
          </a:stretch>
        </p:blipFill>
        <p:spPr>
          <a:xfrm>
            <a:off x="1238250" y="855725"/>
            <a:ext cx="6667500" cy="38481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Shape 28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“Mix and Mingle”!</a:t>
            </a:r>
            <a:endParaRPr/>
          </a:p>
        </p:txBody>
      </p:sp>
      <p:sp>
        <p:nvSpPr>
          <p:cNvPr id="283" name="Shape 283"/>
          <p:cNvSpPr txBox="1">
            <a:spLocks noGrp="1"/>
          </p:cNvSpPr>
          <p:nvPr>
            <p:ph type="body" idx="1"/>
          </p:nvPr>
        </p:nvSpPr>
        <p:spPr>
          <a:xfrm>
            <a:off x="311700" y="1382486"/>
            <a:ext cx="8520600" cy="3374571"/>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This activity will give you some additional information and may lead you to:</a:t>
            </a:r>
            <a:endParaRPr dirty="0"/>
          </a:p>
          <a:p>
            <a:pPr marL="457200" lvl="0" indent="-342900" rtl="0">
              <a:spcBef>
                <a:spcPts val="0"/>
              </a:spcBef>
              <a:spcAft>
                <a:spcPts val="0"/>
              </a:spcAft>
              <a:buSzPts val="1800"/>
              <a:buChar char="●"/>
            </a:pPr>
            <a:r>
              <a:rPr lang="en" dirty="0"/>
              <a:t>Confirm one of your inferences.</a:t>
            </a:r>
            <a:endParaRPr dirty="0"/>
          </a:p>
          <a:p>
            <a:pPr marL="457200" lvl="0" indent="-342900" rtl="0">
              <a:spcBef>
                <a:spcPts val="0"/>
              </a:spcBef>
              <a:spcAft>
                <a:spcPts val="0"/>
              </a:spcAft>
              <a:buSzPts val="1800"/>
              <a:buChar char="●"/>
            </a:pPr>
            <a:r>
              <a:rPr lang="en" dirty="0"/>
              <a:t>Change one of your inferences.</a:t>
            </a:r>
            <a:endParaRPr dirty="0"/>
          </a:p>
          <a:p>
            <a:pPr marL="457200" lvl="0" indent="-342900" rtl="0">
              <a:spcBef>
                <a:spcPts val="0"/>
              </a:spcBef>
              <a:spcAft>
                <a:spcPts val="0"/>
              </a:spcAft>
              <a:buSzPts val="1800"/>
              <a:buChar char="●"/>
            </a:pPr>
            <a:r>
              <a:rPr lang="en" dirty="0"/>
              <a:t>Add more detail to one of your inferences.</a:t>
            </a:r>
            <a:endParaRPr dirty="0"/>
          </a:p>
          <a:p>
            <a:pPr marL="0" lvl="0" indent="0" rtl="0">
              <a:spcBef>
                <a:spcPts val="0"/>
              </a:spcBef>
              <a:spcAft>
                <a:spcPts val="0"/>
              </a:spcAft>
              <a:buNone/>
            </a:pPr>
            <a:endParaRPr dirty="0"/>
          </a:p>
          <a:p>
            <a:pPr marL="0" lvl="0" indent="0" rtl="0">
              <a:spcBef>
                <a:spcPts val="0"/>
              </a:spcBef>
              <a:spcAft>
                <a:spcPts val="0"/>
              </a:spcAft>
              <a:buNone/>
            </a:pPr>
            <a:r>
              <a:rPr lang="en" dirty="0"/>
              <a:t>In your head, read the sentences given to you. Once everyone is ready, turn to your partner from earlier in the lesson and tell them what your strips are about.</a:t>
            </a:r>
            <a:endParaRPr dirty="0"/>
          </a:p>
          <a:p>
            <a:pPr marL="0" lvl="0" indent="0">
              <a:spcBef>
                <a:spcPts val="0"/>
              </a:spcBef>
              <a:spcAft>
                <a:spcPts val="0"/>
              </a:spcAft>
              <a:buNone/>
            </a:pPr>
            <a:endParaRPr dirty="0"/>
          </a:p>
          <a:p>
            <a:pPr marL="0" lvl="0" indent="0" rtl="0">
              <a:spcBef>
                <a:spcPts val="0"/>
              </a:spcBef>
              <a:spcAft>
                <a:spcPts val="0"/>
              </a:spcAft>
              <a:buNone/>
            </a:pPr>
            <a:r>
              <a:rPr lang="en" dirty="0"/>
              <a:t>Find </a:t>
            </a:r>
            <a:r>
              <a:rPr lang="en" b="1" dirty="0"/>
              <a:t>groups of 3 or 4 </a:t>
            </a:r>
            <a:r>
              <a:rPr lang="en" dirty="0"/>
              <a:t>with different pieces of information that might fit together to tell more of the story about what is happening in the photos.</a:t>
            </a:r>
            <a:endParaRPr dirty="0"/>
          </a:p>
          <a:p>
            <a:pPr marL="0" lvl="0" indent="0" rtl="0">
              <a:spcBef>
                <a:spcPts val="0"/>
              </a:spcBef>
              <a:spcAft>
                <a:spcPts val="0"/>
              </a:spcAft>
              <a:buNone/>
            </a:pPr>
            <a:endParaRPr dirty="0"/>
          </a:p>
        </p:txBody>
      </p:sp>
      <p:pic>
        <p:nvPicPr>
          <p:cNvPr id="5" name="Shape 195"/>
          <p:cNvPicPr preferRelativeResize="0"/>
          <p:nvPr/>
        </p:nvPicPr>
        <p:blipFill>
          <a:blip r:embed="rId3">
            <a:alphaModFix/>
          </a:blip>
          <a:stretch>
            <a:fillRect/>
          </a:stretch>
        </p:blipFill>
        <p:spPr>
          <a:xfrm>
            <a:off x="7750629" y="187575"/>
            <a:ext cx="1081671" cy="127111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Shape 28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“Huddle Up” to Discuss</a:t>
            </a:r>
            <a:endParaRPr/>
          </a:p>
        </p:txBody>
      </p:sp>
      <p:sp>
        <p:nvSpPr>
          <p:cNvPr id="290" name="Shape 290"/>
          <p:cNvSpPr txBox="1">
            <a:spLocks noGrp="1"/>
          </p:cNvSpPr>
          <p:nvPr>
            <p:ph type="body" idx="1"/>
          </p:nvPr>
        </p:nvSpPr>
        <p:spPr>
          <a:xfrm>
            <a:off x="311700" y="1354450"/>
            <a:ext cx="8520600" cy="3677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Make sure your </a:t>
            </a:r>
            <a:r>
              <a:rPr lang="en" b="1"/>
              <a:t>group of 3 or 4 </a:t>
            </a:r>
            <a:r>
              <a:rPr lang="en"/>
              <a:t>has different pieces of information, then quickly find an area of the classroom to “huddle up” around a desk or table so that you can talk quietly with your group.</a:t>
            </a:r>
            <a:endParaRPr/>
          </a:p>
          <a:p>
            <a:pPr marL="0" lvl="0" indent="0" rtl="0">
              <a:spcBef>
                <a:spcPts val="0"/>
              </a:spcBef>
              <a:spcAft>
                <a:spcPts val="0"/>
              </a:spcAft>
              <a:buNone/>
            </a:pPr>
            <a:endParaRPr/>
          </a:p>
          <a:p>
            <a:pPr marL="0" lvl="0" indent="0" rtl="0">
              <a:spcBef>
                <a:spcPts val="0"/>
              </a:spcBef>
              <a:spcAft>
                <a:spcPts val="0"/>
              </a:spcAft>
              <a:buNone/>
            </a:pPr>
            <a:r>
              <a:rPr lang="en"/>
              <a:t>You will have </a:t>
            </a:r>
            <a:r>
              <a:rPr lang="en" b="1"/>
              <a:t>5 minutes</a:t>
            </a:r>
            <a:r>
              <a:rPr lang="en"/>
              <a:t> to work with your group to arrange your strips in an order you think makes sense. </a:t>
            </a:r>
            <a:endParaRPr/>
          </a:p>
          <a:p>
            <a:pPr marL="0" lvl="0" indent="0" rtl="0">
              <a:spcBef>
                <a:spcPts val="0"/>
              </a:spcBef>
              <a:spcAft>
                <a:spcPts val="0"/>
              </a:spcAft>
              <a:buNone/>
            </a:pPr>
            <a:endParaRPr/>
          </a:p>
          <a:p>
            <a:pPr marL="0" lvl="0" indent="0">
              <a:spcBef>
                <a:spcPts val="0"/>
              </a:spcBef>
              <a:spcAft>
                <a:spcPts val="0"/>
              </a:spcAft>
              <a:buNone/>
            </a:pPr>
            <a:r>
              <a:rPr lang="en"/>
              <a:t>Discuss the following questions: </a:t>
            </a:r>
            <a:endParaRPr/>
          </a:p>
          <a:p>
            <a:pPr marL="0" lvl="0" indent="0" rtl="0">
              <a:spcBef>
                <a:spcPts val="0"/>
              </a:spcBef>
              <a:spcAft>
                <a:spcPts val="0"/>
              </a:spcAft>
              <a:buNone/>
            </a:pPr>
            <a:endParaRPr/>
          </a:p>
          <a:p>
            <a:pPr marL="0" lvl="0" indent="0" rtl="0">
              <a:spcBef>
                <a:spcPts val="0"/>
              </a:spcBef>
              <a:spcAft>
                <a:spcPts val="0"/>
              </a:spcAft>
              <a:buNone/>
            </a:pPr>
            <a:r>
              <a:rPr lang="en" b="1"/>
              <a:t>“Based on the pictures and sentences, what can you </a:t>
            </a:r>
            <a:r>
              <a:rPr lang="en" b="1" i="1"/>
              <a:t>infer</a:t>
            </a:r>
            <a:r>
              <a:rPr lang="en" b="1"/>
              <a:t> has happened?”</a:t>
            </a:r>
            <a:endParaRPr b="1"/>
          </a:p>
          <a:p>
            <a:pPr marL="0" lvl="0" indent="0" rtl="0">
              <a:spcBef>
                <a:spcPts val="0"/>
              </a:spcBef>
              <a:spcAft>
                <a:spcPts val="0"/>
              </a:spcAft>
              <a:buNone/>
            </a:pPr>
            <a:endParaRPr/>
          </a:p>
          <a:p>
            <a:pPr marL="0" lvl="0" indent="0" rtl="0">
              <a:spcBef>
                <a:spcPts val="0"/>
              </a:spcBef>
              <a:spcAft>
                <a:spcPts val="0"/>
              </a:spcAft>
              <a:buNone/>
            </a:pPr>
            <a:r>
              <a:rPr lang="en" b="1"/>
              <a:t>“What specific evidence do you have to backup that inference?” </a:t>
            </a:r>
            <a:endParaRPr b="1"/>
          </a:p>
          <a:p>
            <a:pPr marL="0" lvl="0" indent="0" rtl="0">
              <a:spcBef>
                <a:spcPts val="0"/>
              </a:spcBef>
              <a:spcAft>
                <a:spcPts val="0"/>
              </a:spcAft>
              <a:buNone/>
            </a:pPr>
            <a:endParaRPr/>
          </a:p>
        </p:txBody>
      </p:sp>
      <p:pic>
        <p:nvPicPr>
          <p:cNvPr id="6" name="Shape 195"/>
          <p:cNvPicPr preferRelativeResize="0"/>
          <p:nvPr/>
        </p:nvPicPr>
        <p:blipFill>
          <a:blip r:embed="rId3">
            <a:alphaModFix/>
          </a:blip>
          <a:stretch>
            <a:fillRect/>
          </a:stretch>
        </p:blipFill>
        <p:spPr>
          <a:xfrm>
            <a:off x="7750629" y="187575"/>
            <a:ext cx="1081671" cy="1271111"/>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Shape 29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Module Guiding Questions</a:t>
            </a:r>
            <a:endParaRPr/>
          </a:p>
        </p:txBody>
      </p:sp>
      <p:sp>
        <p:nvSpPr>
          <p:cNvPr id="297" name="Shape 297"/>
          <p:cNvSpPr txBox="1">
            <a:spLocks noGrp="1"/>
          </p:cNvSpPr>
          <p:nvPr>
            <p:ph type="body" idx="1"/>
          </p:nvPr>
        </p:nvSpPr>
        <p:spPr>
          <a:xfrm>
            <a:off x="311700" y="1250446"/>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AutoNum type="arabicPeriod"/>
            </a:pPr>
            <a:r>
              <a:rPr lang="en" sz="2100" b="1" dirty="0">
                <a:solidFill>
                  <a:schemeClr val="dk1"/>
                </a:solidFill>
              </a:rPr>
              <a:t>“What is home?”</a:t>
            </a:r>
            <a:endParaRPr sz="2100" b="1" dirty="0">
              <a:solidFill>
                <a:schemeClr val="dk1"/>
              </a:solidFill>
            </a:endParaRPr>
          </a:p>
          <a:p>
            <a:pPr marL="457200" lvl="0" indent="-381000" rtl="0">
              <a:spcBef>
                <a:spcPts val="0"/>
              </a:spcBef>
              <a:spcAft>
                <a:spcPts val="0"/>
              </a:spcAft>
              <a:buClr>
                <a:schemeClr val="dk1"/>
              </a:buClr>
              <a:buSzPts val="2400"/>
              <a:buAutoNum type="arabicPeriod"/>
            </a:pPr>
            <a:r>
              <a:rPr lang="en" sz="2100" b="1" dirty="0">
                <a:solidFill>
                  <a:schemeClr val="dk1"/>
                </a:solidFill>
              </a:rPr>
              <a:t>“How do critical incidents reveal character?”</a:t>
            </a:r>
            <a:endParaRPr sz="2100" b="1" dirty="0">
              <a:solidFill>
                <a:schemeClr val="dk1"/>
              </a:solidFill>
            </a:endParaRPr>
          </a:p>
          <a:p>
            <a:pPr marL="0" lvl="0" indent="0" rtl="0">
              <a:spcBef>
                <a:spcPts val="0"/>
              </a:spcBef>
              <a:spcAft>
                <a:spcPts val="0"/>
              </a:spcAft>
              <a:buNone/>
            </a:pPr>
            <a:endParaRPr sz="2100" b="1" dirty="0">
              <a:solidFill>
                <a:schemeClr val="dk1"/>
              </a:solidFill>
            </a:endParaRPr>
          </a:p>
          <a:p>
            <a:pPr marL="0" lvl="0" indent="0">
              <a:spcBef>
                <a:spcPts val="0"/>
              </a:spcBef>
              <a:spcAft>
                <a:spcPts val="0"/>
              </a:spcAft>
              <a:buNone/>
            </a:pPr>
            <a:r>
              <a:rPr lang="en" sz="2100" dirty="0">
                <a:solidFill>
                  <a:schemeClr val="dk1"/>
                </a:solidFill>
              </a:rPr>
              <a:t>Take 2 minutes with your group to read your sentences again.</a:t>
            </a:r>
            <a:endParaRPr sz="2100" dirty="0">
              <a:solidFill>
                <a:schemeClr val="dk1"/>
              </a:solidFill>
            </a:endParaRPr>
          </a:p>
          <a:p>
            <a:pPr marL="0" lvl="0" indent="0" rtl="0">
              <a:spcBef>
                <a:spcPts val="0"/>
              </a:spcBef>
              <a:spcAft>
                <a:spcPts val="0"/>
              </a:spcAft>
              <a:buNone/>
            </a:pPr>
            <a:endParaRPr sz="2100" dirty="0">
              <a:solidFill>
                <a:schemeClr val="dk1"/>
              </a:solidFill>
            </a:endParaRPr>
          </a:p>
          <a:p>
            <a:pPr marL="0" lvl="0" indent="0">
              <a:spcBef>
                <a:spcPts val="0"/>
              </a:spcBef>
              <a:spcAft>
                <a:spcPts val="0"/>
              </a:spcAft>
              <a:buNone/>
            </a:pPr>
            <a:r>
              <a:rPr lang="en" sz="2100" dirty="0">
                <a:solidFill>
                  <a:schemeClr val="dk1"/>
                </a:solidFill>
              </a:rPr>
              <a:t>Choose as many as you can that connect to the idea of </a:t>
            </a:r>
            <a:r>
              <a:rPr lang="en" sz="2100" b="1" dirty="0">
                <a:solidFill>
                  <a:schemeClr val="dk1"/>
                </a:solidFill>
              </a:rPr>
              <a:t>home</a:t>
            </a:r>
            <a:r>
              <a:rPr lang="en" sz="2100" dirty="0">
                <a:solidFill>
                  <a:schemeClr val="dk1"/>
                </a:solidFill>
              </a:rPr>
              <a:t> or showing </a:t>
            </a:r>
            <a:r>
              <a:rPr lang="en" sz="2100" b="1" dirty="0">
                <a:solidFill>
                  <a:schemeClr val="dk1"/>
                </a:solidFill>
              </a:rPr>
              <a:t>character</a:t>
            </a:r>
            <a:r>
              <a:rPr lang="en" sz="2100" dirty="0">
                <a:solidFill>
                  <a:schemeClr val="dk1"/>
                </a:solidFill>
              </a:rPr>
              <a:t>.</a:t>
            </a:r>
            <a:endParaRPr sz="2100" dirty="0">
              <a:solidFill>
                <a:schemeClr val="dk1"/>
              </a:solidFill>
            </a:endParaRPr>
          </a:p>
          <a:p>
            <a:pPr marL="0" lvl="0" indent="0" rtl="0">
              <a:spcBef>
                <a:spcPts val="0"/>
              </a:spcBef>
              <a:spcAft>
                <a:spcPts val="0"/>
              </a:spcAft>
              <a:buNone/>
            </a:pPr>
            <a:endParaRPr sz="2100" dirty="0">
              <a:solidFill>
                <a:schemeClr val="dk1"/>
              </a:solidFill>
            </a:endParaRPr>
          </a:p>
          <a:p>
            <a:pPr marL="0" lvl="0" indent="0" rtl="0">
              <a:spcBef>
                <a:spcPts val="0"/>
              </a:spcBef>
              <a:spcAft>
                <a:spcPts val="0"/>
              </a:spcAft>
              <a:buNone/>
            </a:pPr>
            <a:r>
              <a:rPr lang="en" sz="2100" dirty="0">
                <a:solidFill>
                  <a:schemeClr val="dk1"/>
                </a:solidFill>
              </a:rPr>
              <a:t>Be ready to share your ideas!</a:t>
            </a:r>
            <a:endParaRPr sz="2100" dirty="0">
              <a:solidFill>
                <a:schemeClr val="dk1"/>
              </a:solidFill>
            </a:endParaRPr>
          </a:p>
        </p:txBody>
      </p:sp>
      <p:pic>
        <p:nvPicPr>
          <p:cNvPr id="5" name="Shape 195"/>
          <p:cNvPicPr preferRelativeResize="0"/>
          <p:nvPr/>
        </p:nvPicPr>
        <p:blipFill>
          <a:blip r:embed="rId3">
            <a:alphaModFix/>
          </a:blip>
          <a:stretch>
            <a:fillRect/>
          </a:stretch>
        </p:blipFill>
        <p:spPr>
          <a:xfrm>
            <a:off x="7750629" y="187575"/>
            <a:ext cx="1081671" cy="127111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a:t>Grade 8: Module 1: Unit 1: Lesson 1</a:t>
            </a:r>
            <a:endParaRPr/>
          </a:p>
          <a:p>
            <a:pPr marL="0" lvl="0" indent="0" rtl="0">
              <a:lnSpc>
                <a:spcPct val="90000"/>
              </a:lnSpc>
              <a:spcBef>
                <a:spcPts val="0"/>
              </a:spcBef>
              <a:spcAft>
                <a:spcPts val="0"/>
              </a:spcAft>
              <a:buNone/>
            </a:pPr>
            <a:r>
              <a:rPr lang="en" sz="1800" b="1"/>
              <a:t>Teacher slide, before teaching.</a:t>
            </a:r>
            <a:endParaRPr sz="1800"/>
          </a:p>
        </p:txBody>
      </p:sp>
      <p:sp>
        <p:nvSpPr>
          <p:cNvPr id="142" name="Shape 142"/>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Unit 1, Lesson 1: Pre-reading</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Read the “Module One Overview” from your print materials.</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Read the text </a:t>
            </a:r>
            <a:r>
              <a:rPr lang="en" i="1" dirty="0">
                <a:solidFill>
                  <a:schemeClr val="dk1"/>
                </a:solidFill>
              </a:rPr>
              <a:t>Inside Out and Back Again</a:t>
            </a:r>
            <a:r>
              <a:rPr lang="en" dirty="0">
                <a:solidFill>
                  <a:schemeClr val="dk1"/>
                </a:solidFill>
              </a:rPr>
              <a:t> and annotate i</a:t>
            </a:r>
            <a:r>
              <a:rPr lang="en-US" dirty="0">
                <a:solidFill>
                  <a:schemeClr val="dk1"/>
                </a:solidFill>
              </a:rPr>
              <a:t>t</a:t>
            </a:r>
            <a:r>
              <a:rPr lang="en" dirty="0">
                <a:solidFill>
                  <a:schemeClr val="dk1"/>
                </a:solidFill>
              </a:rPr>
              <a:t> for teaching.</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Preview the slideshow of pictures that will be used for the Gallery Walk.</a:t>
            </a:r>
            <a:endParaRPr dirty="0">
              <a:solidFill>
                <a:schemeClr val="dk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Shape 30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Exit Ticket</a:t>
            </a:r>
            <a:endParaRPr dirty="0"/>
          </a:p>
        </p:txBody>
      </p:sp>
      <p:sp>
        <p:nvSpPr>
          <p:cNvPr id="304" name="Shape 304"/>
          <p:cNvSpPr txBox="1">
            <a:spLocks noGrp="1"/>
          </p:cNvSpPr>
          <p:nvPr>
            <p:ph type="body" idx="1"/>
          </p:nvPr>
        </p:nvSpPr>
        <p:spPr>
          <a:xfrm>
            <a:off x="311700" y="1224643"/>
            <a:ext cx="7352100" cy="3423557"/>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200" dirty="0"/>
              <a:t>Before we move on today, (on the piece of paper given to you) write:</a:t>
            </a:r>
            <a:endParaRPr sz="2200" dirty="0"/>
          </a:p>
          <a:p>
            <a:pPr marL="0" lvl="0" indent="0" rtl="0">
              <a:spcBef>
                <a:spcPts val="0"/>
              </a:spcBef>
              <a:spcAft>
                <a:spcPts val="0"/>
              </a:spcAft>
              <a:buNone/>
            </a:pPr>
            <a:endParaRPr sz="2200" dirty="0"/>
          </a:p>
          <a:p>
            <a:pPr marL="914400" lvl="1" indent="-381000" rtl="0">
              <a:spcBef>
                <a:spcPts val="0"/>
              </a:spcBef>
              <a:spcAft>
                <a:spcPts val="0"/>
              </a:spcAft>
              <a:buClr>
                <a:srgbClr val="000000"/>
              </a:buClr>
              <a:buSzPts val="2400"/>
              <a:buFont typeface="Century Gothic"/>
              <a:buAutoNum type="alphaLcPeriod"/>
            </a:pPr>
            <a:r>
              <a:rPr lang="en" sz="2200" dirty="0"/>
              <a:t>One </a:t>
            </a:r>
            <a:r>
              <a:rPr lang="en" sz="2200" b="1" dirty="0"/>
              <a:t>inference</a:t>
            </a:r>
            <a:r>
              <a:rPr lang="en" sz="2200" dirty="0"/>
              <a:t> you made today.</a:t>
            </a:r>
            <a:endParaRPr sz="2200" dirty="0"/>
          </a:p>
          <a:p>
            <a:pPr marL="914400" lvl="1" indent="-381000" rtl="0">
              <a:spcBef>
                <a:spcPts val="0"/>
              </a:spcBef>
              <a:spcAft>
                <a:spcPts val="0"/>
              </a:spcAft>
              <a:buClr>
                <a:srgbClr val="000000"/>
              </a:buClr>
              <a:buSzPts val="2400"/>
              <a:buFont typeface="Century Gothic"/>
              <a:buAutoNum type="alphaLcPeriod"/>
            </a:pPr>
            <a:r>
              <a:rPr lang="en" sz="2200" dirty="0"/>
              <a:t>A </a:t>
            </a:r>
            <a:r>
              <a:rPr lang="en" sz="2200" b="1" dirty="0"/>
              <a:t>question</a:t>
            </a:r>
            <a:r>
              <a:rPr lang="en" sz="2200" dirty="0"/>
              <a:t> that you hope to have answered in the coming weeks.</a:t>
            </a:r>
            <a:endParaRPr sz="2200" dirty="0"/>
          </a:p>
          <a:p>
            <a:pPr marL="457200" lvl="0" indent="0" rtl="0">
              <a:spcBef>
                <a:spcPts val="0"/>
              </a:spcBef>
              <a:spcAft>
                <a:spcPts val="0"/>
              </a:spcAft>
              <a:buNone/>
            </a:pPr>
            <a:endParaRPr sz="2200" dirty="0"/>
          </a:p>
          <a:p>
            <a:pPr marL="0" lvl="0" indent="0" rtl="0">
              <a:spcBef>
                <a:spcPts val="0"/>
              </a:spcBef>
              <a:spcAft>
                <a:spcPts val="0"/>
              </a:spcAft>
              <a:buNone/>
            </a:pPr>
            <a:r>
              <a:rPr lang="en" sz="2200" dirty="0"/>
              <a:t>Be sure to work by yourself with your own thoughts.</a:t>
            </a:r>
            <a:endParaRPr sz="2200" dirty="0"/>
          </a:p>
          <a:p>
            <a:pPr marL="228600" lvl="0" indent="-152400" rtl="0">
              <a:spcBef>
                <a:spcPts val="0"/>
              </a:spcBef>
              <a:spcAft>
                <a:spcPts val="0"/>
              </a:spcAft>
              <a:buClr>
                <a:schemeClr val="dk1"/>
              </a:buClr>
              <a:buSzPts val="1100"/>
              <a:buFont typeface="Arial"/>
              <a:buNone/>
            </a:pPr>
            <a:endParaRPr sz="2200" dirty="0">
              <a:solidFill>
                <a:schemeClr val="dk1"/>
              </a:solidFill>
              <a:latin typeface="Calibri"/>
              <a:ea typeface="Calibri"/>
              <a:cs typeface="Calibri"/>
              <a:sym typeface="Calibri"/>
            </a:endParaRPr>
          </a:p>
          <a:p>
            <a:pPr marL="0" lvl="0" indent="0" rtl="0">
              <a:spcBef>
                <a:spcPts val="0"/>
              </a:spcBef>
              <a:spcAft>
                <a:spcPts val="0"/>
              </a:spcAft>
              <a:buNone/>
            </a:pPr>
            <a:endParaRPr sz="2200" dirty="0"/>
          </a:p>
        </p:txBody>
      </p:sp>
      <p:pic>
        <p:nvPicPr>
          <p:cNvPr id="5" name="Shape 195" descr="A close up of a sign&#10;&#10;Description automatically generated">
            <a:extLst>
              <a:ext uri="{C183D7F6-B498-43B3-948B-1728B52AA6E4}">
                <adec:decorative xmlns:adec="http://schemas.microsoft.com/office/drawing/2017/decorative" val="0"/>
              </a:ext>
            </a:extLst>
          </p:cNvPr>
          <p:cNvPicPr preferRelativeResize="0"/>
          <p:nvPr/>
        </p:nvPicPr>
        <p:blipFill>
          <a:blip r:embed="rId3">
            <a:alphaModFix/>
          </a:blip>
          <a:stretch>
            <a:fillRect/>
          </a:stretch>
        </p:blipFill>
        <p:spPr>
          <a:xfrm>
            <a:off x="7887107" y="180751"/>
            <a:ext cx="1081671" cy="127111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Shape 31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311" name="Shape 31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There is no assigned homework for this lesson.</a:t>
            </a:r>
            <a:endParaRPr b="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dirty="0"/>
              <a:t>Grade 8: Module 1: Unit 1: Lesson 1</a:t>
            </a:r>
            <a:endParaRPr dirty="0"/>
          </a:p>
          <a:p>
            <a:pPr marL="0" lvl="0" indent="0" rtl="0">
              <a:lnSpc>
                <a:spcPct val="90000"/>
              </a:lnSpc>
              <a:spcBef>
                <a:spcPts val="0"/>
              </a:spcBef>
              <a:spcAft>
                <a:spcPts val="0"/>
              </a:spcAft>
              <a:buNone/>
            </a:pPr>
            <a:r>
              <a:rPr lang="en" sz="1800" b="1" dirty="0"/>
              <a:t>Teacher slide, before teaching.</a:t>
            </a:r>
            <a:endParaRPr sz="1800" dirty="0"/>
          </a:p>
        </p:txBody>
      </p:sp>
      <p:sp>
        <p:nvSpPr>
          <p:cNvPr id="148" name="Shape 148"/>
          <p:cNvSpPr txBox="1">
            <a:spLocks noGrp="1"/>
          </p:cNvSpPr>
          <p:nvPr>
            <p:ph type="body" idx="1"/>
          </p:nvPr>
        </p:nvSpPr>
        <p:spPr>
          <a:xfrm>
            <a:off x="311700" y="1596650"/>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 </a:t>
            </a:r>
            <a:r>
              <a:rPr lang="en" i="1" dirty="0">
                <a:solidFill>
                  <a:schemeClr val="dk1"/>
                </a:solidFill>
              </a:rPr>
              <a:t>Materials and Classroom Preparation</a:t>
            </a:r>
            <a:endParaRPr i="1" dirty="0">
              <a:solidFill>
                <a:schemeClr val="dk1"/>
              </a:solidFill>
            </a:endParaRPr>
          </a:p>
          <a:p>
            <a:pPr marL="457200" lvl="0" indent="-342900" rtl="0">
              <a:lnSpc>
                <a:spcPct val="90000"/>
              </a:lnSpc>
              <a:spcAft>
                <a:spcPts val="600"/>
              </a:spcAft>
              <a:buClr>
                <a:schemeClr val="dk1"/>
              </a:buClr>
              <a:buSzPts val="1800"/>
              <a:buAutoNum type="arabicPeriod"/>
            </a:pPr>
            <a:r>
              <a:rPr lang="en" dirty="0">
                <a:solidFill>
                  <a:schemeClr val="dk1"/>
                </a:solidFill>
              </a:rPr>
              <a:t>There are important materials in EL lessons that you will want to prepare ahead of time.</a:t>
            </a:r>
            <a:endParaRPr dirty="0">
              <a:solidFill>
                <a:schemeClr val="dk1"/>
              </a:solidFill>
            </a:endParaRPr>
          </a:p>
          <a:p>
            <a:pPr marL="457200" lvl="0" indent="-342900" rtl="0">
              <a:lnSpc>
                <a:spcPct val="90000"/>
              </a:lnSpc>
              <a:spcAft>
                <a:spcPts val="600"/>
              </a:spcAft>
              <a:buClr>
                <a:schemeClr val="dk1"/>
              </a:buClr>
              <a:buSzPts val="1800"/>
              <a:buAutoNum type="arabicPeriod"/>
            </a:pPr>
            <a:r>
              <a:rPr lang="en" dirty="0">
                <a:solidFill>
                  <a:schemeClr val="dk1"/>
                </a:solidFill>
              </a:rPr>
              <a:t>In the Appendix of your print materials, read the protocol Gallery Walk for help with set up of materials.</a:t>
            </a:r>
            <a:endParaRPr dirty="0">
              <a:solidFill>
                <a:schemeClr val="dk1"/>
              </a:solidFill>
            </a:endParaRPr>
          </a:p>
          <a:p>
            <a:pPr marL="457200" lvl="0" indent="-342900" rtl="0">
              <a:lnSpc>
                <a:spcPct val="90000"/>
              </a:lnSpc>
              <a:spcAft>
                <a:spcPts val="600"/>
              </a:spcAft>
              <a:buClr>
                <a:schemeClr val="dk1"/>
              </a:buClr>
              <a:buSzPts val="1800"/>
              <a:buAutoNum type="arabicPeriod"/>
            </a:pPr>
            <a:r>
              <a:rPr lang="en" dirty="0">
                <a:solidFill>
                  <a:schemeClr val="dk1"/>
                </a:solidFill>
              </a:rPr>
              <a:t>From your class roster, create two different sets of pairs of students who will work together to read, think, talk, and write about </a:t>
            </a:r>
            <a:r>
              <a:rPr lang="en" i="1" dirty="0">
                <a:solidFill>
                  <a:schemeClr val="dk1"/>
                </a:solidFill>
              </a:rPr>
              <a:t>Inside Out and Back Again </a:t>
            </a:r>
            <a:r>
              <a:rPr lang="en" dirty="0">
                <a:solidFill>
                  <a:schemeClr val="dk1"/>
                </a:solidFill>
              </a:rPr>
              <a:t>and other texts during this unit. </a:t>
            </a:r>
            <a:endParaRPr dirty="0">
              <a:solidFill>
                <a:schemeClr val="dk1"/>
              </a:solidFill>
            </a:endParaRPr>
          </a:p>
          <a:p>
            <a:pPr marL="457200" lvl="0" indent="-342900" rtl="0">
              <a:lnSpc>
                <a:spcPct val="90000"/>
              </a:lnSpc>
              <a:spcAft>
                <a:spcPts val="600"/>
              </a:spcAft>
              <a:buClr>
                <a:schemeClr val="dk1"/>
              </a:buClr>
              <a:buSzPts val="1800"/>
              <a:buAutoNum type="arabicPeriod"/>
            </a:pPr>
            <a:r>
              <a:rPr lang="en" dirty="0">
                <a:solidFill>
                  <a:schemeClr val="dk1"/>
                </a:solidFill>
              </a:rPr>
              <a:t>These different pair sets should be seated near each other in both cases to prevent classroom disruptions.</a:t>
            </a:r>
            <a:endParaRPr dirty="0">
              <a:solidFill>
                <a:schemeClr val="dk1"/>
              </a:solidFill>
            </a:endParaRPr>
          </a:p>
          <a:p>
            <a:pPr marL="0" lvl="0" indent="0" rtl="0">
              <a:lnSpc>
                <a:spcPct val="90000"/>
              </a:lnSpc>
              <a:spcBef>
                <a:spcPts val="100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Shape 154"/>
          <p:cNvSpPr txBox="1">
            <a:spLocks noGrp="1"/>
          </p:cNvSpPr>
          <p:nvPr>
            <p:ph type="subTitle" idx="1"/>
          </p:nvPr>
        </p:nvSpPr>
        <p:spPr>
          <a:xfrm>
            <a:off x="530137" y="1388738"/>
            <a:ext cx="8177700" cy="33786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400"/>
              <a:buFont typeface="Arial"/>
              <a:buNone/>
            </a:pPr>
            <a:r>
              <a:rPr lang="en" sz="1700" b="1" i="0" u="none" strike="noStrike" cap="none">
                <a:solidFill>
                  <a:schemeClr val="dk1"/>
                </a:solidFill>
                <a:latin typeface="Century Gothic"/>
                <a:ea typeface="Century Gothic"/>
                <a:cs typeface="Century Gothic"/>
                <a:sym typeface="Century Gothic"/>
              </a:rPr>
              <a:t>Preparing for Unit One: </a:t>
            </a:r>
            <a:r>
              <a:rPr lang="en" sz="1700" i="1" u="none" strike="noStrike" cap="none">
                <a:solidFill>
                  <a:schemeClr val="dk1"/>
                </a:solidFill>
                <a:latin typeface="Century Gothic"/>
                <a:ea typeface="Century Gothic"/>
                <a:cs typeface="Century Gothic"/>
                <a:sym typeface="Century Gothic"/>
              </a:rPr>
              <a:t>How is each lesson built?</a:t>
            </a:r>
            <a:endParaRPr sz="1700" i="1"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700" b="1" i="1">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r>
              <a:rPr lang="en" sz="1700" b="0" i="0" u="none" strike="noStrike" cap="none">
                <a:solidFill>
                  <a:schemeClr val="dk1"/>
                </a:solidFill>
                <a:latin typeface="Century Gothic"/>
                <a:ea typeface="Century Gothic"/>
                <a:cs typeface="Century Gothic"/>
                <a:sym typeface="Century Gothic"/>
              </a:rPr>
              <a:t>Each lesson consists of chunks. There is: </a:t>
            </a:r>
            <a:endParaRPr sz="1700" b="0" i="0" u="none" strike="noStrike" cap="none">
              <a:solidFill>
                <a:schemeClr val="dk1"/>
              </a:solidFill>
              <a:latin typeface="Century Gothic"/>
              <a:ea typeface="Century Gothic"/>
              <a:cs typeface="Century Gothic"/>
              <a:sym typeface="Century Gothic"/>
            </a:endParaRPr>
          </a:p>
          <a:p>
            <a:pPr marL="342900" marR="0" lvl="0" indent="-273050" algn="l" rtl="0">
              <a:lnSpc>
                <a:spcPct val="90000"/>
              </a:lnSpc>
              <a:spcBef>
                <a:spcPts val="80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an introduction</a:t>
            </a:r>
            <a:endParaRPr sz="1700" b="0" i="0" u="none" strike="noStrike" cap="none">
              <a:solidFill>
                <a:schemeClr val="dk1"/>
              </a:solidFill>
              <a:latin typeface="Century Gothic"/>
              <a:ea typeface="Century Gothic"/>
              <a:cs typeface="Century Gothic"/>
              <a:sym typeface="Century Gothic"/>
            </a:endParaRPr>
          </a:p>
          <a:p>
            <a:pPr marL="342900" marR="0" lvl="0" indent="-273050" algn="l" rtl="0">
              <a:lnSpc>
                <a:spcPct val="90000"/>
              </a:lnSpc>
              <a:spcBef>
                <a:spcPts val="80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work times, usually consisting of two parts </a:t>
            </a:r>
            <a:endParaRPr sz="1700">
              <a:latin typeface="Century Gothic"/>
              <a:ea typeface="Century Gothic"/>
              <a:cs typeface="Century Gothic"/>
              <a:sym typeface="Century Gothic"/>
            </a:endParaRPr>
          </a:p>
          <a:p>
            <a:pPr marL="342900" marR="0" lvl="0" indent="-273050" algn="l" rtl="0">
              <a:lnSpc>
                <a:spcPct val="90000"/>
              </a:lnSpc>
              <a:spcBef>
                <a:spcPts val="80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a closing</a:t>
            </a:r>
            <a:endParaRPr sz="17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400"/>
              <a:buFont typeface="Arial"/>
              <a:buNone/>
            </a:pPr>
            <a:r>
              <a:rPr lang="en" sz="1700" b="0" i="0" u="none" strike="noStrike" cap="none">
                <a:solidFill>
                  <a:schemeClr val="dk1"/>
                </a:solidFill>
                <a:latin typeface="Century Gothic"/>
                <a:ea typeface="Century Gothic"/>
                <a:cs typeface="Century Gothic"/>
                <a:sym typeface="Century Gothic"/>
              </a:rPr>
              <a:t>This pattern stays the same for every lesson. Having this pattern makes your teaching easier – and more effective! </a:t>
            </a:r>
            <a:endParaRPr sz="17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700"/>
              <a:buFont typeface="Arial"/>
              <a:buNone/>
            </a:pPr>
            <a:endParaRPr sz="1700" b="0" i="0" u="none" strike="noStrike" cap="none">
              <a:solidFill>
                <a:schemeClr val="dk1"/>
              </a:solidFill>
              <a:latin typeface="Century Gothic"/>
              <a:ea typeface="Century Gothic"/>
              <a:cs typeface="Century Gothic"/>
              <a:sym typeface="Century Gothic"/>
            </a:endParaRPr>
          </a:p>
        </p:txBody>
      </p:sp>
      <p:sp>
        <p:nvSpPr>
          <p:cNvPr id="155" name="Shape 155"/>
          <p:cNvSpPr txBox="1">
            <a:spLocks noGrp="1"/>
          </p:cNvSpPr>
          <p:nvPr>
            <p:ph type="ctrTitle"/>
          </p:nvPr>
        </p:nvSpPr>
        <p:spPr>
          <a:xfrm>
            <a:off x="530137" y="288647"/>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400"/>
              <a:buFont typeface="Overlock"/>
              <a:buNone/>
            </a:pPr>
            <a:r>
              <a:rPr lang="en" sz="3400" dirty="0">
                <a:sym typeface="Century Gothic"/>
              </a:rPr>
              <a:t>Grade </a:t>
            </a:r>
            <a:r>
              <a:rPr lang="en" sz="3400" dirty="0"/>
              <a:t>8</a:t>
            </a:r>
            <a:r>
              <a:rPr lang="en" sz="3400" dirty="0">
                <a:sym typeface="Century Gothic"/>
              </a:rPr>
              <a:t>: Module 1: Unit 1: Lesson 1</a:t>
            </a:r>
            <a:endParaRPr sz="3400" dirty="0">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Shape 161"/>
          <p:cNvSpPr txBox="1">
            <a:spLocks noGrp="1"/>
          </p:cNvSpPr>
          <p:nvPr>
            <p:ph type="subTitle" idx="1"/>
          </p:nvPr>
        </p:nvSpPr>
        <p:spPr>
          <a:xfrm>
            <a:off x="530137" y="1446469"/>
            <a:ext cx="8333100" cy="3378600"/>
          </a:xfrm>
          <a:prstGeom prst="rect">
            <a:avLst/>
          </a:prstGeom>
          <a:noFill/>
          <a:ln>
            <a:noFill/>
          </a:ln>
        </p:spPr>
        <p:txBody>
          <a:bodyPr spcFirstLastPara="1" wrap="square" lIns="68575" tIns="34275" rIns="68575" bIns="34275" anchor="t" anchorCtr="0">
            <a:noAutofit/>
          </a:bodyPr>
          <a:lstStyle/>
          <a:p>
            <a:pPr marL="0" marR="0" lvl="0" indent="0" algn="l" rtl="0">
              <a:lnSpc>
                <a:spcPct val="70000"/>
              </a:lnSpc>
              <a:spcAft>
                <a:spcPts val="600"/>
              </a:spcAft>
              <a:buClr>
                <a:schemeClr val="dk1"/>
              </a:buClr>
              <a:buSzPts val="2100"/>
              <a:buFont typeface="Arial"/>
              <a:buNone/>
            </a:pPr>
            <a:r>
              <a:rPr lang="en" sz="2000" dirty="0"/>
              <a:t>Preparing for Unit One: EL Learning Protocols</a:t>
            </a:r>
            <a:endParaRPr sz="2000" dirty="0"/>
          </a:p>
          <a:p>
            <a:pPr marL="0" marR="0" lvl="0" indent="0" algn="l" rtl="0">
              <a:lnSpc>
                <a:spcPct val="70000"/>
              </a:lnSpc>
              <a:spcAft>
                <a:spcPts val="600"/>
              </a:spcAft>
              <a:buClr>
                <a:schemeClr val="dk1"/>
              </a:buClr>
              <a:buSzPts val="2100"/>
              <a:buFont typeface="Arial"/>
              <a:buNone/>
            </a:pPr>
            <a:endParaRPr sz="2000" dirty="0"/>
          </a:p>
          <a:p>
            <a:pPr marL="342900" marR="0" lvl="0" indent="-273050" algn="l" rtl="0">
              <a:lnSpc>
                <a:spcPct val="70000"/>
              </a:lnSpc>
              <a:spcAft>
                <a:spcPts val="600"/>
              </a:spcAft>
              <a:buClr>
                <a:schemeClr val="dk1"/>
              </a:buClr>
              <a:buSzPts val="1700"/>
              <a:buFont typeface="Century Gothic"/>
              <a:buChar char="●"/>
            </a:pPr>
            <a:r>
              <a:rPr lang="en" sz="2000" dirty="0"/>
              <a:t>There are many important learning protocols in EL that you and your students need to get used to. In this first lesson, students will use a few (Gallery Walk, Turn and Talk, Cold Call) </a:t>
            </a:r>
            <a:endParaRPr sz="2000" dirty="0"/>
          </a:p>
          <a:p>
            <a:pPr marL="342900" marR="0" lvl="0" indent="-273050" algn="l" rtl="0">
              <a:lnSpc>
                <a:spcPct val="70000"/>
              </a:lnSpc>
              <a:spcAft>
                <a:spcPts val="600"/>
              </a:spcAft>
              <a:buClr>
                <a:schemeClr val="dk1"/>
              </a:buClr>
              <a:buSzPts val="1700"/>
              <a:buFont typeface="Century Gothic"/>
              <a:buChar char="●"/>
            </a:pPr>
            <a:r>
              <a:rPr lang="en" sz="2000" dirty="0"/>
              <a:t>Please plan to spend time preparing to teach the first week’s lessons in addition to the time carefully reading the book and unit overview, paying special attention to the protocols.</a:t>
            </a:r>
            <a:endParaRPr sz="2000" dirty="0"/>
          </a:p>
          <a:p>
            <a:pPr marL="342900" marR="0" lvl="0" indent="-273050" algn="l" rtl="0">
              <a:lnSpc>
                <a:spcPct val="70000"/>
              </a:lnSpc>
              <a:spcAft>
                <a:spcPts val="600"/>
              </a:spcAft>
              <a:buClr>
                <a:schemeClr val="dk1"/>
              </a:buClr>
              <a:buSzPts val="1700"/>
              <a:buFont typeface="Century Gothic"/>
              <a:buChar char="●"/>
            </a:pPr>
            <a:r>
              <a:rPr lang="en" sz="2000" dirty="0"/>
              <a:t>The time will pay off later in smooth classes and student learning!</a:t>
            </a:r>
            <a:endParaRPr sz="2000" dirty="0"/>
          </a:p>
          <a:p>
            <a:pPr marL="0" marR="0" lvl="0" indent="0" algn="l" rtl="0">
              <a:lnSpc>
                <a:spcPct val="70000"/>
              </a:lnSpc>
              <a:spcAft>
                <a:spcPts val="600"/>
              </a:spcAft>
              <a:buClr>
                <a:schemeClr val="dk1"/>
              </a:buClr>
              <a:buSzPts val="2100"/>
              <a:buFont typeface="Arial"/>
              <a:buNone/>
            </a:pPr>
            <a:endParaRPr sz="2000" dirty="0">
              <a:sym typeface="Overlock"/>
            </a:endParaRPr>
          </a:p>
        </p:txBody>
      </p:sp>
      <p:sp>
        <p:nvSpPr>
          <p:cNvPr id="162" name="Shape 162"/>
          <p:cNvSpPr txBox="1">
            <a:spLocks noGrp="1"/>
          </p:cNvSpPr>
          <p:nvPr>
            <p:ph type="ctrTitle"/>
          </p:nvPr>
        </p:nvSpPr>
        <p:spPr>
          <a:xfrm>
            <a:off x="530138" y="175631"/>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400"/>
              <a:buFont typeface="Overlock"/>
              <a:buNone/>
            </a:pPr>
            <a:r>
              <a:rPr lang="en" sz="3200">
                <a:latin typeface="Century Gothic"/>
                <a:ea typeface="Century Gothic"/>
                <a:cs typeface="Century Gothic"/>
                <a:sym typeface="Century Gothic"/>
              </a:rPr>
              <a:t>Grade </a:t>
            </a:r>
            <a:r>
              <a:rPr lang="en" sz="3200"/>
              <a:t>8</a:t>
            </a:r>
            <a:r>
              <a:rPr lang="en" sz="3200">
                <a:latin typeface="Century Gothic"/>
                <a:ea typeface="Century Gothic"/>
                <a:cs typeface="Century Gothic"/>
                <a:sym typeface="Century Gothic"/>
              </a:rPr>
              <a:t>: Module 1: Unit 1: Lesson 1</a:t>
            </a:r>
            <a:endParaRPr sz="32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600" b="1">
                <a:latin typeface="Century Gothic"/>
                <a:ea typeface="Century Gothic"/>
                <a:cs typeface="Century Gothic"/>
                <a:sym typeface="Century Gothic"/>
              </a:rPr>
              <a:t>Teacher slide, before teaching.</a:t>
            </a:r>
            <a:endParaRPr sz="3200">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Shape 168"/>
          <p:cNvSpPr txBox="1">
            <a:spLocks noGrp="1"/>
          </p:cNvSpPr>
          <p:nvPr>
            <p:ph type="subTitle" idx="1"/>
          </p:nvPr>
        </p:nvSpPr>
        <p:spPr>
          <a:xfrm>
            <a:off x="530138" y="1321668"/>
            <a:ext cx="8326800" cy="3201600"/>
          </a:xfrm>
          <a:prstGeom prst="rect">
            <a:avLst/>
          </a:prstGeom>
          <a:noFill/>
          <a:ln>
            <a:noFill/>
          </a:ln>
        </p:spPr>
        <p:txBody>
          <a:bodyPr spcFirstLastPara="1" wrap="square" lIns="68575" tIns="34275" rIns="68575" bIns="34275" anchor="t" anchorCtr="0">
            <a:noAutofit/>
          </a:bodyPr>
          <a:lstStyle/>
          <a:p>
            <a:pPr marL="0" marR="0" lvl="0" indent="0" algn="l" rtl="0">
              <a:lnSpc>
                <a:spcPct val="80000"/>
              </a:lnSpc>
              <a:spcBef>
                <a:spcPts val="800"/>
              </a:spcBef>
              <a:spcAft>
                <a:spcPts val="0"/>
              </a:spcAft>
              <a:buClr>
                <a:schemeClr val="dk1"/>
              </a:buClr>
              <a:buSzPts val="2500"/>
              <a:buFont typeface="Arial"/>
              <a:buNone/>
            </a:pPr>
            <a:r>
              <a:rPr lang="en" sz="1700" b="1" i="1" u="none" strike="noStrike" cap="none" dirty="0">
                <a:solidFill>
                  <a:schemeClr val="dk1"/>
                </a:solidFill>
                <a:latin typeface="Century Gothic"/>
                <a:ea typeface="Century Gothic"/>
                <a:cs typeface="Century Gothic"/>
                <a:sym typeface="Century Gothic"/>
              </a:rPr>
              <a:t>Preparing for Unit One:</a:t>
            </a:r>
            <a:r>
              <a:rPr lang="en" sz="1700" b="0" i="1" u="none" strike="noStrike" cap="none" dirty="0">
                <a:solidFill>
                  <a:schemeClr val="dk1"/>
                </a:solidFill>
                <a:latin typeface="Century Gothic"/>
                <a:ea typeface="Century Gothic"/>
                <a:cs typeface="Century Gothic"/>
                <a:sym typeface="Century Gothic"/>
              </a:rPr>
              <a:t> </a:t>
            </a:r>
            <a:r>
              <a:rPr lang="en" sz="1700" i="1" u="none" strike="noStrike" cap="none" dirty="0">
                <a:solidFill>
                  <a:schemeClr val="dk1"/>
                </a:solidFill>
                <a:latin typeface="Century Gothic"/>
                <a:ea typeface="Century Gothic"/>
                <a:cs typeface="Century Gothic"/>
                <a:sym typeface="Century Gothic"/>
              </a:rPr>
              <a:t>Extra Supports for Students Who Need </a:t>
            </a:r>
            <a:r>
              <a:rPr lang="en" sz="1700" i="1" dirty="0">
                <a:latin typeface="Century Gothic"/>
                <a:ea typeface="Century Gothic"/>
                <a:cs typeface="Century Gothic"/>
                <a:sym typeface="Century Gothic"/>
              </a:rPr>
              <a:t>I</a:t>
            </a:r>
            <a:r>
              <a:rPr lang="en" sz="1700" i="1" u="none" strike="noStrike" cap="none" dirty="0">
                <a:solidFill>
                  <a:schemeClr val="dk1"/>
                </a:solidFill>
                <a:latin typeface="Century Gothic"/>
                <a:ea typeface="Century Gothic"/>
                <a:cs typeface="Century Gothic"/>
                <a:sym typeface="Century Gothic"/>
              </a:rPr>
              <a:t>t</a:t>
            </a:r>
            <a:endParaRPr sz="1700" i="1" dirty="0"/>
          </a:p>
          <a:p>
            <a:pPr marL="0" marR="0" lvl="0" indent="0" algn="l" rtl="0">
              <a:lnSpc>
                <a:spcPct val="80000"/>
              </a:lnSpc>
              <a:spcBef>
                <a:spcPts val="800"/>
              </a:spcBef>
              <a:spcAft>
                <a:spcPts val="0"/>
              </a:spcAft>
              <a:buClr>
                <a:schemeClr val="dk1"/>
              </a:buClr>
              <a:buSzPts val="2500"/>
              <a:buFont typeface="Arial"/>
              <a:buNone/>
            </a:pPr>
            <a:endParaRPr sz="1700" b="1" i="1" u="none" strike="noStrike" cap="none" dirty="0">
              <a:solidFill>
                <a:schemeClr val="dk1"/>
              </a:solidFill>
              <a:latin typeface="Century Gothic"/>
              <a:ea typeface="Century Gothic"/>
              <a:cs typeface="Century Gothic"/>
              <a:sym typeface="Century Gothic"/>
            </a:endParaRPr>
          </a:p>
          <a:p>
            <a:pPr marL="342900" marR="0" lvl="0" indent="-273050" algn="l" rtl="0">
              <a:lnSpc>
                <a:spcPct val="80000"/>
              </a:lnSpc>
              <a:spcBef>
                <a:spcPts val="800"/>
              </a:spcBef>
              <a:spcAft>
                <a:spcPts val="60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It’s important, especially at the beginning of the year, for students to feel that, “Hey, I get this! I’m going to be able to do this!”</a:t>
            </a:r>
            <a:endParaRPr sz="1700" b="0" i="0" u="none" strike="noStrike" cap="none" dirty="0">
              <a:solidFill>
                <a:schemeClr val="dk1"/>
              </a:solidFill>
              <a:latin typeface="Century Gothic"/>
              <a:ea typeface="Century Gothic"/>
              <a:cs typeface="Century Gothic"/>
              <a:sym typeface="Century Gothic"/>
            </a:endParaRPr>
          </a:p>
          <a:p>
            <a:pPr marL="342900" marR="0" lvl="0" indent="-273050" algn="l" rtl="0">
              <a:lnSpc>
                <a:spcPct val="80000"/>
              </a:lnSpc>
              <a:spcBef>
                <a:spcPts val="800"/>
              </a:spcBef>
              <a:spcAft>
                <a:spcPts val="60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Therefore, make sure to use the suggested supports in the notes as needed – and feel free to come up with your own.</a:t>
            </a:r>
            <a:endParaRPr sz="1700" b="0" i="0" u="none" strike="noStrike" cap="none" dirty="0">
              <a:solidFill>
                <a:schemeClr val="dk1"/>
              </a:solidFill>
              <a:latin typeface="Century Gothic"/>
              <a:ea typeface="Century Gothic"/>
              <a:cs typeface="Century Gothic"/>
              <a:sym typeface="Century Gothic"/>
            </a:endParaRPr>
          </a:p>
          <a:p>
            <a:pPr marL="342900" marR="0" lvl="0" indent="-273050" algn="l" rtl="0">
              <a:lnSpc>
                <a:spcPct val="80000"/>
              </a:lnSpc>
              <a:spcBef>
                <a:spcPts val="800"/>
              </a:spcBef>
              <a:spcAft>
                <a:spcPts val="60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Of course, we’re moving students toward independence, so support only as needed – like Goldilocks, “just right!</a:t>
            </a:r>
            <a:r>
              <a:rPr lang="en-US" sz="1700" b="0" i="0" u="none" strike="noStrike" cap="none" dirty="0">
                <a:solidFill>
                  <a:schemeClr val="dk1"/>
                </a:solidFill>
                <a:latin typeface="Century Gothic"/>
                <a:ea typeface="Century Gothic"/>
                <a:cs typeface="Century Gothic"/>
                <a:sym typeface="Century Gothic"/>
              </a:rPr>
              <a:t>”</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800"/>
              </a:spcBef>
              <a:spcAft>
                <a:spcPts val="0"/>
              </a:spcAft>
              <a:buClr>
                <a:schemeClr val="dk1"/>
              </a:buClr>
              <a:buSzPts val="2500"/>
              <a:buFont typeface="Arial"/>
              <a:buNone/>
            </a:pPr>
            <a:endParaRPr sz="1700" b="0" i="0" u="none" strike="noStrike" cap="none" dirty="0">
              <a:solidFill>
                <a:schemeClr val="dk1"/>
              </a:solidFill>
              <a:latin typeface="Overlock"/>
              <a:ea typeface="Overlock"/>
              <a:cs typeface="Overlock"/>
              <a:sym typeface="Overlock"/>
            </a:endParaRPr>
          </a:p>
        </p:txBody>
      </p:sp>
      <p:sp>
        <p:nvSpPr>
          <p:cNvPr id="169" name="Shape 169"/>
          <p:cNvSpPr txBox="1">
            <a:spLocks noGrp="1"/>
          </p:cNvSpPr>
          <p:nvPr>
            <p:ph type="ctrTitle"/>
          </p:nvPr>
        </p:nvSpPr>
        <p:spPr>
          <a:xfrm>
            <a:off x="530138" y="175631"/>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400"/>
              <a:buFont typeface="Overlock"/>
              <a:buNone/>
            </a:pPr>
            <a:r>
              <a:rPr lang="en" sz="3200" dirty="0">
                <a:latin typeface="Century Gothic"/>
                <a:ea typeface="Century Gothic"/>
                <a:cs typeface="Century Gothic"/>
                <a:sym typeface="Century Gothic"/>
              </a:rPr>
              <a:t>Grade </a:t>
            </a:r>
            <a:r>
              <a:rPr lang="en" sz="3200" dirty="0"/>
              <a:t>8</a:t>
            </a:r>
            <a:r>
              <a:rPr lang="en" sz="3200" dirty="0">
                <a:latin typeface="Century Gothic"/>
                <a:ea typeface="Century Gothic"/>
                <a:cs typeface="Century Gothic"/>
                <a:sym typeface="Century Gothic"/>
              </a:rPr>
              <a:t>: Module 1: Unit 1: Lesson 1</a:t>
            </a:r>
            <a:endParaRPr sz="32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600" b="1" dirty="0">
                <a:latin typeface="Century Gothic"/>
                <a:ea typeface="Century Gothic"/>
                <a:cs typeface="Century Gothic"/>
                <a:sym typeface="Century Gothic"/>
              </a:rPr>
              <a:t>Teacher slide, before teaching.</a:t>
            </a:r>
            <a:endParaRPr sz="32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Shape 175"/>
          <p:cNvSpPr txBox="1">
            <a:spLocks noGrp="1"/>
          </p:cNvSpPr>
          <p:nvPr>
            <p:ph type="body" idx="1"/>
          </p:nvPr>
        </p:nvSpPr>
        <p:spPr>
          <a:xfrm>
            <a:off x="530138" y="1350380"/>
            <a:ext cx="8207100" cy="3314100"/>
          </a:xfrm>
          <a:prstGeom prst="rect">
            <a:avLst/>
          </a:prstGeom>
          <a:noFill/>
          <a:ln>
            <a:noFill/>
          </a:ln>
        </p:spPr>
        <p:txBody>
          <a:bodyPr spcFirstLastPara="1" wrap="square" lIns="68575" tIns="34275" rIns="68575" bIns="34275" anchor="t" anchorCtr="0">
            <a:noAutofit/>
          </a:bodyPr>
          <a:lstStyle/>
          <a:p>
            <a:pPr marL="0" marR="0" lvl="0" indent="0" algn="l" rtl="0">
              <a:lnSpc>
                <a:spcPct val="80000"/>
              </a:lnSpc>
              <a:spcBef>
                <a:spcPts val="0"/>
              </a:spcBef>
              <a:spcAft>
                <a:spcPts val="0"/>
              </a:spcAft>
              <a:buClr>
                <a:schemeClr val="dk1"/>
              </a:buClr>
              <a:buSzPts val="1800"/>
              <a:buFont typeface="Arial"/>
              <a:buNone/>
            </a:pPr>
            <a:r>
              <a:rPr lang="en" sz="1700" i="0" u="none" strike="noStrike" cap="none" dirty="0">
                <a:solidFill>
                  <a:schemeClr val="dk1"/>
                </a:solidFill>
                <a:latin typeface="Century Gothic"/>
                <a:ea typeface="Century Gothic"/>
                <a:cs typeface="Century Gothic"/>
                <a:sym typeface="Century Gothic"/>
              </a:rPr>
              <a:t>For all of </a:t>
            </a:r>
            <a:r>
              <a:rPr lang="en" sz="1700" dirty="0">
                <a:latin typeface="Century Gothic"/>
                <a:ea typeface="Century Gothic"/>
                <a:cs typeface="Century Gothic"/>
                <a:sym typeface="Century Gothic"/>
              </a:rPr>
              <a:t>M</a:t>
            </a:r>
            <a:r>
              <a:rPr lang="en" sz="1700" i="0" u="none" strike="noStrike" cap="none" dirty="0">
                <a:solidFill>
                  <a:schemeClr val="dk1"/>
                </a:solidFill>
                <a:latin typeface="Century Gothic"/>
                <a:ea typeface="Century Gothic"/>
                <a:cs typeface="Century Gothic"/>
                <a:sym typeface="Century Gothic"/>
              </a:rPr>
              <a:t>odule one, Small Group Block will be focused on improving reading fluency. There will be some days </a:t>
            </a:r>
            <a:r>
              <a:rPr lang="en-US" sz="1700" i="0" u="none" strike="noStrike" cap="none" dirty="0">
                <a:solidFill>
                  <a:schemeClr val="dk1"/>
                </a:solidFill>
                <a:latin typeface="Century Gothic"/>
                <a:ea typeface="Century Gothic"/>
                <a:cs typeface="Century Gothic"/>
                <a:sym typeface="Century Gothic"/>
              </a:rPr>
              <a:t>when </a:t>
            </a:r>
            <a:r>
              <a:rPr lang="en" sz="1700" i="0" u="none" strike="noStrike" cap="none" dirty="0">
                <a:solidFill>
                  <a:schemeClr val="dk1"/>
                </a:solidFill>
                <a:latin typeface="Century Gothic"/>
                <a:ea typeface="Century Gothic"/>
                <a:cs typeface="Century Gothic"/>
                <a:sym typeface="Century Gothic"/>
              </a:rPr>
              <a:t>the </a:t>
            </a:r>
            <a:r>
              <a:rPr lang="en" sz="1700" dirty="0">
                <a:latin typeface="Century Gothic"/>
                <a:ea typeface="Century Gothic"/>
                <a:cs typeface="Century Gothic"/>
                <a:sym typeface="Century Gothic"/>
              </a:rPr>
              <a:t>M</a:t>
            </a:r>
            <a:r>
              <a:rPr lang="en" sz="1700" i="0" u="none" strike="noStrike" cap="none" dirty="0">
                <a:solidFill>
                  <a:schemeClr val="dk1"/>
                </a:solidFill>
                <a:latin typeface="Century Gothic"/>
                <a:ea typeface="Century Gothic"/>
                <a:cs typeface="Century Gothic"/>
                <a:sym typeface="Century Gothic"/>
              </a:rPr>
              <a:t>odule lesson goes through both periods. Don’t worry, this will get better! </a:t>
            </a:r>
            <a:endParaRPr sz="17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1800"/>
              <a:buFont typeface="Arial"/>
              <a:buNone/>
            </a:pPr>
            <a:endParaRPr sz="17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1800"/>
              <a:buFont typeface="Arial"/>
              <a:buNone/>
            </a:pPr>
            <a:r>
              <a:rPr lang="en" sz="1700" i="0" u="none" strike="noStrike" cap="none" dirty="0">
                <a:solidFill>
                  <a:schemeClr val="dk1"/>
                </a:solidFill>
                <a:latin typeface="Century Gothic"/>
                <a:ea typeface="Century Gothic"/>
                <a:cs typeface="Century Gothic"/>
                <a:sym typeface="Century Gothic"/>
              </a:rPr>
              <a:t>After students get used to practicing fluency AND can feel themselves improving, it may be possible to give up the “dot procedure” – that’s just to get kids to stay with you to get the accurate modeling from a fluent reader. But always have children track where you are with the back of a pencil or some pointer. </a:t>
            </a:r>
            <a:endParaRPr sz="17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1800"/>
              <a:buFont typeface="Arial"/>
              <a:buNone/>
            </a:pPr>
            <a:endParaRPr sz="17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1800"/>
              <a:buFont typeface="Arial"/>
              <a:buNone/>
            </a:pPr>
            <a:r>
              <a:rPr lang="en" sz="1700" i="0" u="none" strike="noStrike" cap="none" dirty="0">
                <a:solidFill>
                  <a:schemeClr val="dk1"/>
                </a:solidFill>
                <a:latin typeface="Century Gothic"/>
                <a:ea typeface="Century Gothic"/>
                <a:cs typeface="Century Gothic"/>
                <a:sym typeface="Century Gothic"/>
              </a:rPr>
              <a:t>Since the real purpose of fluency is understanding (!!), it will be important to keep in place a partner discussion of gist, then a full group debrief</a:t>
            </a:r>
            <a:r>
              <a:rPr lang="en-US" sz="1700" i="0" u="none" strike="noStrike" cap="none" dirty="0">
                <a:solidFill>
                  <a:schemeClr val="dk1"/>
                </a:solidFill>
                <a:latin typeface="Century Gothic"/>
                <a:ea typeface="Century Gothic"/>
                <a:cs typeface="Century Gothic"/>
                <a:sym typeface="Century Gothic"/>
              </a:rPr>
              <a:t>.</a:t>
            </a:r>
            <a:endParaRPr sz="1700" i="0" u="none" strike="noStrike" cap="none" dirty="0">
              <a:solidFill>
                <a:schemeClr val="dk1"/>
              </a:solidFill>
              <a:latin typeface="Century Gothic"/>
              <a:ea typeface="Century Gothic"/>
              <a:cs typeface="Century Gothic"/>
              <a:sym typeface="Century Gothic"/>
            </a:endParaRPr>
          </a:p>
        </p:txBody>
      </p:sp>
      <p:sp>
        <p:nvSpPr>
          <p:cNvPr id="176" name="Shape 176"/>
          <p:cNvSpPr txBox="1">
            <a:spLocks noGrp="1"/>
          </p:cNvSpPr>
          <p:nvPr>
            <p:ph type="title"/>
          </p:nvPr>
        </p:nvSpPr>
        <p:spPr>
          <a:xfrm>
            <a:off x="530138" y="175631"/>
            <a:ext cx="7886700" cy="994200"/>
          </a:xfrm>
          <a:prstGeom prst="rect">
            <a:avLst/>
          </a:prstGeom>
          <a:noFill/>
          <a:ln>
            <a:noFill/>
          </a:ln>
        </p:spPr>
        <p:txBody>
          <a:bodyPr spcFirstLastPara="1" wrap="square" lIns="68575" tIns="34275" rIns="68575" bIns="34275" anchor="ctr" anchorCtr="0">
            <a:noAutofit/>
          </a:bodyPr>
          <a:lstStyle/>
          <a:p>
            <a:pPr marL="0" lvl="0" indent="0" rtl="0">
              <a:spcBef>
                <a:spcPts val="0"/>
              </a:spcBef>
              <a:spcAft>
                <a:spcPts val="0"/>
              </a:spcAft>
              <a:buClr>
                <a:schemeClr val="dk1"/>
              </a:buClr>
              <a:buSzPts val="3400"/>
              <a:buFont typeface="Overlock"/>
              <a:buNone/>
            </a:pPr>
            <a:r>
              <a:rPr lang="en" sz="3200">
                <a:latin typeface="Century Gothic"/>
                <a:ea typeface="Century Gothic"/>
                <a:cs typeface="Century Gothic"/>
                <a:sym typeface="Century Gothic"/>
              </a:rPr>
              <a:t>Small Group Block</a:t>
            </a:r>
            <a:endParaRPr sz="320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600" b="1">
                <a:latin typeface="Century Gothic"/>
                <a:ea typeface="Century Gothic"/>
                <a:cs typeface="Century Gothic"/>
                <a:sym typeface="Century Gothic"/>
              </a:rPr>
              <a:t>Teacher slide, before teaching.</a:t>
            </a:r>
            <a:endParaRPr sz="32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342900" marR="0" lvl="0" indent="-273050" algn="l" rtl="0">
              <a:lnSpc>
                <a:spcPct val="90000"/>
              </a:lnSpc>
              <a:spcBef>
                <a:spcPts val="800"/>
              </a:spcBef>
              <a:spcAft>
                <a:spcPts val="0"/>
              </a:spcAft>
              <a:buClr>
                <a:schemeClr val="dk1"/>
              </a:buClr>
              <a:buSzPts val="1700"/>
              <a:buFont typeface="Century Gothic"/>
              <a:buChar char="•"/>
            </a:pPr>
            <a:r>
              <a:rPr lang="en" sz="1700" i="0" u="none" strike="noStrike" cap="none">
                <a:solidFill>
                  <a:schemeClr val="dk1"/>
                </a:solidFill>
                <a:latin typeface="Century Gothic"/>
                <a:ea typeface="Century Gothic"/>
                <a:cs typeface="Century Gothic"/>
                <a:sym typeface="Century Gothic"/>
              </a:rPr>
              <a:t>It will be helpful if this procedure can move into charting. During the partner read,  </a:t>
            </a:r>
            <a:r>
              <a:rPr lang="en" sz="1700" i="0" u="none" strike="noStrike" cap="none">
                <a:solidFill>
                  <a:srgbClr val="FF0000"/>
                </a:solidFill>
                <a:latin typeface="Century Gothic"/>
                <a:ea typeface="Century Gothic"/>
                <a:cs typeface="Century Gothic"/>
                <a:sym typeface="Century Gothic"/>
              </a:rPr>
              <a:t>you</a:t>
            </a:r>
            <a:r>
              <a:rPr lang="en" sz="1700" i="0" u="none" strike="noStrike" cap="none">
                <a:solidFill>
                  <a:schemeClr val="dk1"/>
                </a:solidFill>
                <a:latin typeface="Century Gothic"/>
                <a:ea typeface="Century Gothic"/>
                <a:cs typeface="Century Gothic"/>
                <a:sym typeface="Century Gothic"/>
              </a:rPr>
              <a:t> could use a 2-minute timer. Partners could do a word /accuracy count and chart their time on an individual chart. This can be super motivating for kids and give them concrete proof that they are improving.</a:t>
            </a:r>
            <a:endParaRPr sz="1700" i="0" u="none" strike="noStrike" cap="none">
              <a:solidFill>
                <a:schemeClr val="dk1"/>
              </a:solidFill>
              <a:latin typeface="Century Gothic"/>
              <a:ea typeface="Century Gothic"/>
              <a:cs typeface="Century Gothic"/>
              <a:sym typeface="Century Gothic"/>
            </a:endParaRPr>
          </a:p>
        </p:txBody>
      </p:sp>
      <p:sp>
        <p:nvSpPr>
          <p:cNvPr id="182" name="Shape 182"/>
          <p:cNvSpPr txBox="1">
            <a:spLocks noGrp="1"/>
          </p:cNvSpPr>
          <p:nvPr>
            <p:ph type="title"/>
          </p:nvPr>
        </p:nvSpPr>
        <p:spPr>
          <a:xfrm>
            <a:off x="530138" y="175631"/>
            <a:ext cx="7886700" cy="994200"/>
          </a:xfrm>
          <a:prstGeom prst="rect">
            <a:avLst/>
          </a:prstGeom>
          <a:noFill/>
          <a:ln>
            <a:noFill/>
          </a:ln>
        </p:spPr>
        <p:txBody>
          <a:bodyPr spcFirstLastPara="1" wrap="square" lIns="68575" tIns="34275" rIns="68575" bIns="34275" anchor="ctr" anchorCtr="0">
            <a:noAutofit/>
          </a:bodyPr>
          <a:lstStyle/>
          <a:p>
            <a:pPr marL="0" lvl="0" indent="0" rtl="0">
              <a:spcBef>
                <a:spcPts val="0"/>
              </a:spcBef>
              <a:spcAft>
                <a:spcPts val="0"/>
              </a:spcAft>
              <a:buClr>
                <a:schemeClr val="dk1"/>
              </a:buClr>
              <a:buSzPts val="3400"/>
              <a:buFont typeface="Overlock"/>
              <a:buNone/>
            </a:pPr>
            <a:r>
              <a:rPr lang="en" sz="3200">
                <a:latin typeface="Century Gothic"/>
                <a:ea typeface="Century Gothic"/>
                <a:cs typeface="Century Gothic"/>
                <a:sym typeface="Century Gothic"/>
              </a:rPr>
              <a:t>Small Group Block - </a:t>
            </a:r>
            <a:r>
              <a:rPr lang="en" sz="3000">
                <a:latin typeface="Century Gothic"/>
                <a:ea typeface="Century Gothic"/>
                <a:cs typeface="Century Gothic"/>
                <a:sym typeface="Century Gothic"/>
              </a:rPr>
              <a:t>more on fluency</a:t>
            </a:r>
            <a:endParaRPr sz="300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600" b="1">
                <a:latin typeface="Century Gothic"/>
                <a:ea typeface="Century Gothic"/>
                <a:cs typeface="Century Gothic"/>
                <a:sym typeface="Century Gothic"/>
              </a:rPr>
              <a:t>Teacher slide, before teaching.</a:t>
            </a:r>
            <a:endParaRPr sz="320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Lydia Poag</DisplayName>
        <AccountId>478</AccountId>
        <AccountType/>
      </UserInfo>
      <UserInfo>
        <DisplayName>Dawn Shannon</DisplayName>
        <AccountId>525</AccountId>
        <AccountType/>
      </UserInfo>
      <UserInfo>
        <DisplayName>Kelli Felder</DisplayName>
        <AccountId>576</AccountId>
        <AccountType/>
      </UserInfo>
      <UserInfo>
        <DisplayName>Laronda Paden</DisplayName>
        <AccountId>602</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141EDC-3076-417E-B7BD-0C86190402F8}">
  <ds:schemaRefs>
    <ds:schemaRef ds:uri="http://schemas.microsoft.com/sharepoint/v3/contenttype/forms"/>
  </ds:schemaRefs>
</ds:datastoreItem>
</file>

<file path=customXml/itemProps2.xml><?xml version="1.0" encoding="utf-8"?>
<ds:datastoreItem xmlns:ds="http://schemas.openxmlformats.org/officeDocument/2006/customXml" ds:itemID="{6B09188C-ADC7-4DD3-BB02-E07339A44517}">
  <ds:schemaRef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a1502afc-75e6-4a80-976c-76583f90c737"/>
    <ds:schemaRef ds:uri="http://www.w3.org/XML/1998/namespace"/>
    <ds:schemaRef ds:uri="http://purl.org/dc/terms/"/>
  </ds:schemaRefs>
</ds:datastoreItem>
</file>

<file path=customXml/itemProps3.xml><?xml version="1.0" encoding="utf-8"?>
<ds:datastoreItem xmlns:ds="http://schemas.openxmlformats.org/officeDocument/2006/customXml" ds:itemID="{BFBEC2FD-F436-47FC-9119-D1BB71D1FAE7}"/>
</file>

<file path=docProps/app.xml><?xml version="1.0" encoding="utf-8"?>
<Properties xmlns="http://schemas.openxmlformats.org/officeDocument/2006/extended-properties" xmlns:vt="http://schemas.openxmlformats.org/officeDocument/2006/docPropsVTypes">
  <TotalTime>35</TotalTime>
  <Words>4479</Words>
  <Application>Microsoft Office PowerPoint</Application>
  <PresentationFormat>On-screen Show (16:9)</PresentationFormat>
  <Paragraphs>390</Paragraphs>
  <Slides>31</Slides>
  <Notes>30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Overlock</vt:lpstr>
      <vt:lpstr>Century Gothic</vt:lpstr>
      <vt:lpstr>Calibri</vt:lpstr>
      <vt:lpstr>Simple Light</vt:lpstr>
      <vt:lpstr>Grade 8: Module 1: Unit 1: Lesson 1 Teacher slide, before teaching.</vt:lpstr>
      <vt:lpstr>Grade 8: Module 1: Unit 1: Lesson 1 Teacher slide, before teaching. </vt:lpstr>
      <vt:lpstr>Grade 8: Module 1: Unit 1: Lesson 1 Teacher slide, before teaching.</vt:lpstr>
      <vt:lpstr>Grade 8: Module 1: Unit 1: Lesson 1 Teacher slide, before teaching.</vt:lpstr>
      <vt:lpstr>Grade 8: Module 1: Unit 1: Lesson 1 Teacher slide, before teaching.</vt:lpstr>
      <vt:lpstr>Grade 8: Module 1: Unit 1: Lesson 1 Teacher slide, before teaching.</vt:lpstr>
      <vt:lpstr>Grade 8: Module 1: Unit 1: Lesson 1 Teacher slide, before teaching.</vt:lpstr>
      <vt:lpstr>Small Group Block Teacher slide, before teaching.</vt:lpstr>
      <vt:lpstr>Small Group Block - more on fluency Teacher slide, before teaching.</vt:lpstr>
      <vt:lpstr>Grade 8 Module 1 Overview</vt:lpstr>
      <vt:lpstr>Grade 8 Module 1 Unit 1 Overview</vt:lpstr>
      <vt:lpstr>PowerPoint Presentation</vt:lpstr>
      <vt:lpstr>Hello, Students!</vt:lpstr>
      <vt:lpstr>What are Learning Targets? Learning Targets help you know what you will learn for the day!  Your teacher will share targets with you before lessons and you will check progress towards these targets often. </vt:lpstr>
      <vt:lpstr>Gallery Walk of Images</vt:lpstr>
      <vt:lpstr>Image 1</vt:lpstr>
      <vt:lpstr>Image 2</vt:lpstr>
      <vt:lpstr>Image 3</vt:lpstr>
      <vt:lpstr>Image 4</vt:lpstr>
      <vt:lpstr>Image 5</vt:lpstr>
      <vt:lpstr>Image 6</vt:lpstr>
      <vt:lpstr>Image 7</vt:lpstr>
      <vt:lpstr>Image 8</vt:lpstr>
      <vt:lpstr>Image 9</vt:lpstr>
      <vt:lpstr>Image 10</vt:lpstr>
      <vt:lpstr>Image 11</vt:lpstr>
      <vt:lpstr>Let’s “Mix and Mingle”!</vt:lpstr>
      <vt:lpstr>“Huddle Up” to Discuss</vt:lpstr>
      <vt:lpstr>Module Guiding Questions</vt:lpstr>
      <vt:lpstr>Exit Ticket</vt:lpstr>
      <vt:lpstr>Homework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1: Lesson 1 Teacher slide, before teaching.</dc:title>
  <dc:creator>nbravo</dc:creator>
  <cp:lastModifiedBy>Natalie Ivey</cp:lastModifiedBy>
  <cp:revision>16</cp:revision>
  <dcterms:modified xsi:type="dcterms:W3CDTF">2019-03-21T17:16:59Z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4608">
    <vt:lpwstr>411</vt:lpwstr>
  </property>
</Properties>
</file>