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19"/>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Lst>
  <p:sldSz cx="12192000" cy="6858000"/>
  <p:notesSz cx="6858000" cy="9144000"/>
  <p:embeddedFontLst>
    <p:embeddedFont>
      <p:font typeface="Calibri" panose="020F0502020204030204" pitchFamily="34" charset="0"/>
      <p:regular r:id="rId20"/>
      <p:bold r:id="rId21"/>
      <p:italic r:id="rId22"/>
      <p:boldItalic r:id="rId23"/>
    </p:embeddedFont>
    <p:embeddedFont>
      <p:font typeface="Century Gothic" panose="020B0502020202020204" pitchFamily="34"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0289420-6857-484B-9922-6E8080A925A6}" v="9" dt="2018-09-20T17:16:31.133"/>
  </p1510:revLst>
</p1510:revInfo>
</file>

<file path=ppt/tableStyles.xml><?xml version="1.0" encoding="utf-8"?>
<a:tblStyleLst xmlns:a="http://schemas.openxmlformats.org/drawingml/2006/main" def="{A79E9516-B9BA-40D6-9968-5FD423486D3D}">
  <a:tblStyle styleId="{A79E9516-B9BA-40D6-9968-5FD423486D3D}"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9A16A8D0-6FEE-4001-9C1E-E8A61E1F6C9C}"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F2DFB796-4475-4BCA-A748-DA416959C0A3}" styleName="Table_2">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rgbClr val="FFFFFF"/>
      </a:tcTxStyle>
      <a:tcStyle>
        <a:tcBdr/>
        <a:fill>
          <a:solidFill>
            <a:srgbClr val="5B9BD5"/>
          </a:solidFill>
        </a:fill>
      </a:tcStyle>
    </a:lastCol>
    <a:firstCol>
      <a:tcTxStyle b="on" i="off">
        <a:font>
          <a:latin typeface="Calibri"/>
          <a:ea typeface="Calibri"/>
          <a:cs typeface="Calibri"/>
        </a:font>
        <a:srgbClr val="FFFFFF"/>
      </a:tcTxStyle>
      <a:tcStyle>
        <a:tcBdr/>
        <a:fill>
          <a:solidFill>
            <a:srgbClr val="5B9BD5"/>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5B9BD5"/>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5B9BD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1023" autoAdjust="0"/>
  </p:normalViewPr>
  <p:slideViewPr>
    <p:cSldViewPr snapToGrid="0">
      <p:cViewPr varScale="1">
        <p:scale>
          <a:sx n="77" d="100"/>
          <a:sy n="77" d="100"/>
        </p:scale>
        <p:origin x="244" y="6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7.fntdata"/><Relationship Id="rId3" Type="http://schemas.openxmlformats.org/officeDocument/2006/relationships/customXml" Target="../customXml/item3.xml"/><Relationship Id="rId21" Type="http://schemas.openxmlformats.org/officeDocument/2006/relationships/font" Target="fonts/font2.fntdata"/><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6.fntdata"/><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1.fntdata"/><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5.fntdata"/><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4.fntdata"/><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notesMaster" Target="notesMasters/notesMaster1.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n Benson" userId="7888f041-e9c4-484d-a793-6a135ed92492" providerId="ADAL" clId="{90289420-6857-484B-9922-6E8080A925A6}"/>
    <pc:docChg chg="modSld modMainMaster">
      <pc:chgData name="Steven Benson" userId="7888f041-e9c4-484d-a793-6a135ed92492" providerId="ADAL" clId="{90289420-6857-484B-9922-6E8080A925A6}" dt="2018-09-20T17:16:31.133" v="8" actId="14100"/>
      <pc:docMkLst>
        <pc:docMk/>
      </pc:docMkLst>
      <pc:sldChg chg="addSp modSp">
        <pc:chgData name="Steven Benson" userId="7888f041-e9c4-484d-a793-6a135ed92492" providerId="ADAL" clId="{90289420-6857-484B-9922-6E8080A925A6}" dt="2018-09-20T17:16:11.924" v="4" actId="14100"/>
        <pc:sldMkLst>
          <pc:docMk/>
          <pc:sldMk cId="0" sldId="258"/>
        </pc:sldMkLst>
        <pc:picChg chg="add mod">
          <ac:chgData name="Steven Benson" userId="7888f041-e9c4-484d-a793-6a135ed92492" providerId="ADAL" clId="{90289420-6857-484B-9922-6E8080A925A6}" dt="2018-09-20T17:16:11.924" v="4" actId="14100"/>
          <ac:picMkLst>
            <pc:docMk/>
            <pc:sldMk cId="0" sldId="258"/>
            <ac:picMk id="3" creationId="{616D096E-C208-4863-BFCB-AD1A58365DF6}"/>
          </ac:picMkLst>
        </pc:picChg>
      </pc:sldChg>
      <pc:sldChg chg="modSp">
        <pc:chgData name="Steven Benson" userId="7888f041-e9c4-484d-a793-6a135ed92492" providerId="ADAL" clId="{90289420-6857-484B-9922-6E8080A925A6}" dt="2018-09-20T17:16:31.133" v="8" actId="14100"/>
        <pc:sldMkLst>
          <pc:docMk/>
          <pc:sldMk cId="0" sldId="262"/>
        </pc:sldMkLst>
        <pc:picChg chg="mod">
          <ac:chgData name="Steven Benson" userId="7888f041-e9c4-484d-a793-6a135ed92492" providerId="ADAL" clId="{90289420-6857-484B-9922-6E8080A925A6}" dt="2018-09-20T17:16:31.133" v="8" actId="14100"/>
          <ac:picMkLst>
            <pc:docMk/>
            <pc:sldMk cId="0" sldId="262"/>
            <ac:picMk id="136" creationId="{00000000-0000-0000-0000-000000000000}"/>
          </ac:picMkLst>
        </pc:picChg>
      </pc:sldChg>
      <pc:sldChg chg="modSp">
        <pc:chgData name="Steven Benson" userId="7888f041-e9c4-484d-a793-6a135ed92492" providerId="ADAL" clId="{90289420-6857-484B-9922-6E8080A925A6}" dt="2018-09-20T17:16:26.950" v="6" actId="14100"/>
        <pc:sldMkLst>
          <pc:docMk/>
          <pc:sldMk cId="0" sldId="265"/>
        </pc:sldMkLst>
        <pc:picChg chg="mod">
          <ac:chgData name="Steven Benson" userId="7888f041-e9c4-484d-a793-6a135ed92492" providerId="ADAL" clId="{90289420-6857-484B-9922-6E8080A925A6}" dt="2018-09-20T17:16:26.950" v="6" actId="14100"/>
          <ac:picMkLst>
            <pc:docMk/>
            <pc:sldMk cId="0" sldId="265"/>
            <ac:picMk id="164" creationId="{00000000-0000-0000-0000-000000000000}"/>
          </ac:picMkLst>
        </pc:picChg>
      </pc:sldChg>
      <pc:sldMasterChg chg="addSp modSp">
        <pc:chgData name="Steven Benson" userId="7888f041-e9c4-484d-a793-6a135ed92492" providerId="ADAL" clId="{90289420-6857-484B-9922-6E8080A925A6}" dt="2018-09-20T17:16:01.342" v="1" actId="1076"/>
        <pc:sldMasterMkLst>
          <pc:docMk/>
          <pc:sldMasterMk cId="0" sldId="2147483659"/>
        </pc:sldMasterMkLst>
        <pc:picChg chg="add mod">
          <ac:chgData name="Steven Benson" userId="7888f041-e9c4-484d-a793-6a135ed92492" providerId="ADAL" clId="{90289420-6857-484B-9922-6E8080A925A6}" dt="2018-09-20T17:16:01.342" v="1" actId="1076"/>
          <ac:picMkLst>
            <pc:docMk/>
            <pc:sldMasterMk cId="0" sldId="2147483659"/>
            <ac:picMk id="7" creationId="{3ED7309C-C1EA-4A74-A976-67FFCD21C9C9}"/>
          </ac:picMkLst>
        </pc:picChg>
        <pc:picChg chg="add mod">
          <ac:chgData name="Steven Benson" userId="7888f041-e9c4-484d-a793-6a135ed92492" providerId="ADAL" clId="{90289420-6857-484B-9922-6E8080A925A6}" dt="2018-09-20T17:16:01.342" v="1" actId="1076"/>
          <ac:picMkLst>
            <pc:docMk/>
            <pc:sldMasterMk cId="0" sldId="2147483659"/>
            <ac:picMk id="8" creationId="{2FA721F7-002C-4113-8BB8-736BA4E4F6E1}"/>
          </ac:picMkLst>
        </pc:picChg>
        <pc:picChg chg="add mod">
          <ac:chgData name="Steven Benson" userId="7888f041-e9c4-484d-a793-6a135ed92492" providerId="ADAL" clId="{90289420-6857-484B-9922-6E8080A925A6}" dt="2018-09-20T17:16:01.342" v="1" actId="1076"/>
          <ac:picMkLst>
            <pc:docMk/>
            <pc:sldMasterMk cId="0" sldId="2147483659"/>
            <ac:picMk id="9" creationId="{856B7884-558A-4394-B79F-921672605574}"/>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8468614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3e7edb3a3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g3e7edb3a3e_0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US" dirty="0"/>
              <a:t>Teacher Notes:</a:t>
            </a:r>
            <a:endParaRPr dirty="0"/>
          </a:p>
          <a:p>
            <a:pPr marL="457200" lvl="0" indent="-304800" rtl="0">
              <a:spcBef>
                <a:spcPts val="0"/>
              </a:spcBef>
              <a:spcAft>
                <a:spcPts val="0"/>
              </a:spcAft>
              <a:buSzPts val="1200"/>
              <a:buChar char="●"/>
            </a:pPr>
            <a:r>
              <a:rPr lang="en-US" dirty="0"/>
              <a:t>The purpose of this lesson is to work for the last time on gathering reasons for and against </a:t>
            </a:r>
            <a:r>
              <a:rPr lang="en-US" dirty="0" err="1"/>
              <a:t>Lyddie</a:t>
            </a:r>
            <a:r>
              <a:rPr lang="en-US" dirty="0"/>
              <a:t> signing the petition in preparation for writing their argument essays. </a:t>
            </a:r>
            <a:endParaRPr dirty="0"/>
          </a:p>
          <a:p>
            <a:pPr marL="457200" lvl="0" indent="-304800" rtl="0">
              <a:spcBef>
                <a:spcPts val="0"/>
              </a:spcBef>
              <a:spcAft>
                <a:spcPts val="0"/>
              </a:spcAft>
              <a:buSzPts val="1200"/>
              <a:buChar char="●"/>
            </a:pPr>
            <a:r>
              <a:rPr lang="en-US" dirty="0"/>
              <a:t>Students reread the final passage listed on </a:t>
            </a:r>
            <a:r>
              <a:rPr lang="en-US" b="1" dirty="0" err="1"/>
              <a:t>Lyddie’s</a:t>
            </a:r>
            <a:r>
              <a:rPr lang="en-US" b="1" dirty="0"/>
              <a:t> Decision: Passages to Reread</a:t>
            </a:r>
            <a:r>
              <a:rPr lang="en-US" dirty="0"/>
              <a:t> </a:t>
            </a:r>
            <a:r>
              <a:rPr lang="en-US" b="1" dirty="0"/>
              <a:t>chart</a:t>
            </a:r>
            <a:r>
              <a:rPr lang="en-US" dirty="0"/>
              <a:t>. Once more, they  select passages carefully to gather and analyze textual evidence about why </a:t>
            </a:r>
            <a:r>
              <a:rPr lang="en-US" dirty="0" err="1"/>
              <a:t>Lyddie</a:t>
            </a:r>
            <a:r>
              <a:rPr lang="en-US" dirty="0"/>
              <a:t> should or should not sign the petition. They add the textual evidence they find to the </a:t>
            </a:r>
            <a:r>
              <a:rPr lang="en-US" b="1" dirty="0"/>
              <a:t>Odell Forming Evidence-Based Claims graphic organizers</a:t>
            </a:r>
            <a:r>
              <a:rPr lang="en-US" dirty="0"/>
              <a:t> (one for and one against signing the petition).</a:t>
            </a:r>
            <a:endParaRPr dirty="0"/>
          </a:p>
          <a:p>
            <a:pPr marL="457200" lvl="0" indent="-304800" rtl="0">
              <a:spcBef>
                <a:spcPts val="0"/>
              </a:spcBef>
              <a:spcAft>
                <a:spcPts val="0"/>
              </a:spcAft>
              <a:buSzPts val="1200"/>
              <a:buChar char="●"/>
            </a:pPr>
            <a:r>
              <a:rPr lang="en-US" dirty="0"/>
              <a:t>Students then synthesize the evidence they have gathered to create reasons why </a:t>
            </a:r>
            <a:r>
              <a:rPr lang="en-US" dirty="0" err="1"/>
              <a:t>Lyddie</a:t>
            </a:r>
            <a:r>
              <a:rPr lang="en-US" dirty="0"/>
              <a:t> should sign the petition and reasons she shouldn’t. This is a critical step in crafting their arguments. The </a:t>
            </a:r>
            <a:r>
              <a:rPr lang="en-US" b="1" dirty="0" err="1"/>
              <a:t>Lyddie’s</a:t>
            </a:r>
            <a:r>
              <a:rPr lang="en-US" b="1" dirty="0"/>
              <a:t> Decision anchor chart</a:t>
            </a:r>
            <a:r>
              <a:rPr lang="en-US" dirty="0"/>
              <a:t> will serve as a place to hold the class’s thinking about the reasons.</a:t>
            </a:r>
            <a:endParaRPr dirty="0"/>
          </a:p>
          <a:p>
            <a:pPr marL="457200" lvl="0" indent="-304800" rtl="0">
              <a:spcBef>
                <a:spcPts val="0"/>
              </a:spcBef>
              <a:spcAft>
                <a:spcPts val="0"/>
              </a:spcAft>
              <a:buSzPts val="1200"/>
              <a:buChar char="●"/>
            </a:pPr>
            <a:r>
              <a:rPr lang="en-US" dirty="0"/>
              <a:t>At this point, students have rotated through all of the appointments on their </a:t>
            </a:r>
            <a:r>
              <a:rPr lang="en-US" b="1" dirty="0"/>
              <a:t>Weaving Room Discussion Appointments handout</a:t>
            </a:r>
            <a:r>
              <a:rPr lang="en-US" dirty="0"/>
              <a:t>. From this lesson on, select the appointment, making sure to vary it so that students have the opportunity to meet with a variety of their classmates.</a:t>
            </a:r>
            <a:endParaRPr dirty="0"/>
          </a:p>
          <a:p>
            <a:pPr marL="457200" lvl="0" indent="-304800" rtl="0">
              <a:spcBef>
                <a:spcPts val="0"/>
              </a:spcBef>
              <a:spcAft>
                <a:spcPts val="0"/>
              </a:spcAft>
              <a:buSzPts val="1200"/>
              <a:buChar char="●"/>
            </a:pPr>
            <a:r>
              <a:rPr lang="en-US" dirty="0"/>
              <a:t>If students have </a:t>
            </a:r>
            <a:r>
              <a:rPr lang="en-US" b="1" dirty="0"/>
              <a:t>Reader’s Notes</a:t>
            </a:r>
            <a:r>
              <a:rPr lang="en-US" dirty="0"/>
              <a:t> in packets, collect the packet for Chapters 8–17 today to informally assess; then distribute the final packet for Chapters 18–23.</a:t>
            </a:r>
            <a:endParaRPr dirty="0"/>
          </a:p>
          <a:p>
            <a:pPr marL="457200" lvl="0" indent="-304800" rtl="0">
              <a:spcBef>
                <a:spcPts val="0"/>
              </a:spcBef>
              <a:spcAft>
                <a:spcPts val="0"/>
              </a:spcAft>
              <a:buSzPts val="1200"/>
              <a:buChar char="●"/>
            </a:pPr>
            <a:r>
              <a:rPr lang="en-US" dirty="0"/>
              <a:t>Review students’ </a:t>
            </a:r>
            <a:r>
              <a:rPr lang="en-US" b="1" dirty="0"/>
              <a:t>Forming Evidence-Based Claims graphic organizers</a:t>
            </a:r>
            <a:r>
              <a:rPr lang="en-US" dirty="0"/>
              <a:t> to see which students may need additional support today.</a:t>
            </a:r>
            <a:endParaRPr dirty="0"/>
          </a:p>
          <a:p>
            <a:pPr marL="457200" lvl="0" indent="-304800" rtl="0">
              <a:spcBef>
                <a:spcPts val="0"/>
              </a:spcBef>
              <a:spcAft>
                <a:spcPts val="0"/>
              </a:spcAft>
              <a:buSzPts val="1200"/>
              <a:buChar char="●"/>
            </a:pPr>
            <a:r>
              <a:rPr lang="en-US" dirty="0"/>
              <a:t>In advance: Decide which Discussion Appointment to use today.</a:t>
            </a:r>
            <a:endParaRPr dirty="0"/>
          </a:p>
          <a:p>
            <a:pPr marL="457200" lvl="0" indent="-304800" rtl="0">
              <a:spcBef>
                <a:spcPts val="0"/>
              </a:spcBef>
              <a:spcAft>
                <a:spcPts val="0"/>
              </a:spcAft>
              <a:buSzPts val="1200"/>
              <a:buChar char="●"/>
            </a:pPr>
            <a:r>
              <a:rPr lang="en-US" dirty="0"/>
              <a:t>Review: </a:t>
            </a:r>
            <a:r>
              <a:rPr lang="en-US" i="1" dirty="0" err="1"/>
              <a:t>Lyddie</a:t>
            </a:r>
            <a:r>
              <a:rPr lang="en-US" dirty="0"/>
              <a:t>, pp. 138 - 140 (final passage from </a:t>
            </a:r>
            <a:r>
              <a:rPr lang="en-US" b="1" dirty="0" err="1"/>
              <a:t>Lyddie’s</a:t>
            </a:r>
            <a:r>
              <a:rPr lang="en-US" b="1" dirty="0"/>
              <a:t> Decision: Passages to Reread chart</a:t>
            </a:r>
            <a:r>
              <a:rPr lang="en-US" dirty="0"/>
              <a:t>)</a:t>
            </a:r>
            <a:endParaRPr dirty="0"/>
          </a:p>
        </p:txBody>
      </p:sp>
    </p:spTree>
    <p:extLst>
      <p:ext uri="{BB962C8B-B14F-4D97-AF65-F5344CB8AC3E}">
        <p14:creationId xmlns:p14="http://schemas.microsoft.com/office/powerpoint/2010/main" val="18727413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4051c39317_0_18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 name="Google Shape;160;g4051c39317_0_18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200"/>
              <a:buFont typeface="Calibri"/>
              <a:buNone/>
            </a:pPr>
            <a:r>
              <a:rPr lang="en-US" b="1" dirty="0"/>
              <a:t>Suggested slide pacing: 20 - 25 minutes (this slide, 13-15 minutes)</a:t>
            </a:r>
            <a:endParaRPr dirty="0"/>
          </a:p>
          <a:p>
            <a:pPr marL="0" lvl="0" indent="0" rtl="0">
              <a:spcBef>
                <a:spcPts val="0"/>
              </a:spcBef>
              <a:spcAft>
                <a:spcPts val="0"/>
              </a:spcAft>
              <a:buClr>
                <a:schemeClr val="dk1"/>
              </a:buClr>
              <a:buSzPts val="1200"/>
              <a:buFont typeface="Calibri"/>
              <a:buNone/>
            </a:pPr>
            <a:r>
              <a:rPr lang="en-US" b="1" dirty="0"/>
              <a:t>Student Grouping:  Weaving appointment partners ( Partner A and Partner B) OR WHOLE CLASS</a:t>
            </a:r>
          </a:p>
          <a:p>
            <a:pPr marL="0" lvl="0" indent="0" rtl="0">
              <a:spcBef>
                <a:spcPts val="0"/>
              </a:spcBef>
              <a:spcAft>
                <a:spcPts val="0"/>
              </a:spcAft>
              <a:buClr>
                <a:schemeClr val="dk1"/>
              </a:buClr>
              <a:buSzPts val="1200"/>
              <a:buFont typeface="Calibri"/>
              <a:buNone/>
            </a:pPr>
            <a:endParaRPr b="1" dirty="0"/>
          </a:p>
          <a:p>
            <a:pPr marL="0" lvl="0" indent="0" rtl="0">
              <a:spcBef>
                <a:spcPts val="0"/>
              </a:spcBef>
              <a:spcAft>
                <a:spcPts val="0"/>
              </a:spcAft>
              <a:buClr>
                <a:schemeClr val="dk1"/>
              </a:buClr>
              <a:buSzPts val="1200"/>
              <a:buFont typeface="Calibri"/>
              <a:buNone/>
            </a:pPr>
            <a:r>
              <a:rPr lang="en-US" b="1" dirty="0"/>
              <a:t>Slide 1 of 2</a:t>
            </a:r>
            <a:endParaRPr b="1" dirty="0"/>
          </a:p>
          <a:p>
            <a:pPr marL="0" lvl="0" indent="0" rtl="0">
              <a:lnSpc>
                <a:spcPct val="90000"/>
              </a:lnSpc>
              <a:spcBef>
                <a:spcPts val="1000"/>
              </a:spcBef>
              <a:spcAft>
                <a:spcPts val="0"/>
              </a:spcAft>
              <a:buClr>
                <a:schemeClr val="dk1"/>
              </a:buClr>
              <a:buSzPts val="1100"/>
              <a:buFont typeface="Arial"/>
              <a:buNone/>
            </a:pPr>
            <a:r>
              <a:rPr lang="en-US" b="1" dirty="0"/>
              <a:t>Work Time B: Generating Reasons For and Against Signing the Petition (20 minutes)</a:t>
            </a:r>
            <a:endParaRPr b="1" dirty="0"/>
          </a:p>
          <a:p>
            <a:pPr marL="0" lvl="0" indent="0" rtl="0">
              <a:lnSpc>
                <a:spcPct val="90000"/>
              </a:lnSpc>
              <a:spcBef>
                <a:spcPts val="1000"/>
              </a:spcBef>
              <a:spcAft>
                <a:spcPts val="0"/>
              </a:spcAft>
              <a:buClr>
                <a:schemeClr val="dk1"/>
              </a:buClr>
              <a:buSzPts val="1100"/>
              <a:buFont typeface="Arial"/>
              <a:buNone/>
            </a:pPr>
            <a:endParaRPr b="1" dirty="0"/>
          </a:p>
          <a:p>
            <a:pPr marL="0" lvl="0" indent="0">
              <a:spcBef>
                <a:spcPts val="0"/>
              </a:spcBef>
              <a:spcAft>
                <a:spcPts val="0"/>
              </a:spcAft>
              <a:buNone/>
            </a:pPr>
            <a:r>
              <a:rPr lang="en-US" dirty="0"/>
              <a:t>Teaching Notes:     </a:t>
            </a:r>
            <a:endParaRPr dirty="0"/>
          </a:p>
          <a:p>
            <a:pPr marL="457200" lvl="0" indent="-304800" rtl="0">
              <a:spcBef>
                <a:spcPts val="0"/>
              </a:spcBef>
              <a:spcAft>
                <a:spcPts val="0"/>
              </a:spcAft>
              <a:buSzPts val="1200"/>
              <a:buFont typeface="Calibri"/>
              <a:buChar char="●"/>
            </a:pPr>
            <a:r>
              <a:rPr lang="en-US" dirty="0"/>
              <a:t>Be prepared to run this as a whole class activity if students are struggling to generate reasons in pairs. It is critical that students have a clear list of reasons to draw on when they start to plan their essays.</a:t>
            </a:r>
            <a:endParaRPr dirty="0"/>
          </a:p>
          <a:p>
            <a:pPr marL="457200" lvl="0" indent="-304800" rtl="0">
              <a:spcBef>
                <a:spcPts val="0"/>
              </a:spcBef>
              <a:spcAft>
                <a:spcPts val="0"/>
              </a:spcAft>
              <a:buSzPts val="1200"/>
              <a:buFont typeface="Calibri"/>
              <a:buChar char="●"/>
            </a:pPr>
            <a:r>
              <a:rPr lang="en-US" dirty="0"/>
              <a:t>Consider posting the directions for partners to follow as they work.</a:t>
            </a:r>
            <a:endParaRPr dirty="0"/>
          </a:p>
          <a:p>
            <a:pPr marL="457200" lvl="0" indent="-304800" rtl="0">
              <a:spcBef>
                <a:spcPts val="0"/>
              </a:spcBef>
              <a:spcAft>
                <a:spcPts val="0"/>
              </a:spcAft>
              <a:buSzPts val="1200"/>
              <a:buFont typeface="Calibri"/>
              <a:buChar char="●"/>
            </a:pPr>
            <a:r>
              <a:rPr lang="en-US" dirty="0"/>
              <a:t>Consider highlighting the most relevant sections of text for your most struggling readers.</a:t>
            </a:r>
            <a:endParaRPr dirty="0"/>
          </a:p>
          <a:p>
            <a:pPr marL="0" lvl="0" indent="0">
              <a:spcBef>
                <a:spcPts val="0"/>
              </a:spcBef>
              <a:spcAft>
                <a:spcPts val="0"/>
              </a:spcAft>
              <a:buNone/>
            </a:pPr>
            <a:endParaRPr dirty="0"/>
          </a:p>
          <a:p>
            <a:pPr marL="0" lvl="0" indent="0">
              <a:spcBef>
                <a:spcPts val="0"/>
              </a:spcBef>
              <a:spcAft>
                <a:spcPts val="0"/>
              </a:spcAft>
              <a:buNone/>
            </a:pPr>
            <a:r>
              <a:rPr lang="en-US" dirty="0"/>
              <a:t>Teacher Actions: </a:t>
            </a:r>
            <a:endParaRPr dirty="0"/>
          </a:p>
          <a:p>
            <a:pPr marL="457200" lvl="0" indent="-304800" rtl="0">
              <a:spcBef>
                <a:spcPts val="0"/>
              </a:spcBef>
              <a:spcAft>
                <a:spcPts val="0"/>
              </a:spcAft>
              <a:buSzPts val="1200"/>
              <a:buFont typeface="Calibri"/>
              <a:buAutoNum type="arabicPeriod"/>
            </a:pPr>
            <a:r>
              <a:rPr lang="en-US" dirty="0"/>
              <a:t>Tell students that now that they have gathered some textual evidence, they are ready to start listing the reasons </a:t>
            </a:r>
            <a:r>
              <a:rPr lang="en-US" dirty="0" err="1"/>
              <a:t>Lyddie</a:t>
            </a:r>
            <a:r>
              <a:rPr lang="en-US" dirty="0"/>
              <a:t> should or should not sign the petition. </a:t>
            </a:r>
            <a:endParaRPr dirty="0"/>
          </a:p>
          <a:p>
            <a:pPr marL="457200" lvl="0" indent="-304800" rtl="0">
              <a:spcBef>
                <a:spcPts val="0"/>
              </a:spcBef>
              <a:spcAft>
                <a:spcPts val="0"/>
              </a:spcAft>
              <a:buSzPts val="1200"/>
              <a:buFont typeface="Calibri"/>
              <a:buAutoNum type="arabicPeriod"/>
            </a:pPr>
            <a:r>
              <a:rPr lang="en-US" dirty="0"/>
              <a:t>Encourage them to look at their graphic organizers and think about the major reasons for and against that their evidence suggests.</a:t>
            </a:r>
            <a:endParaRPr dirty="0"/>
          </a:p>
          <a:p>
            <a:pPr marL="457200" lvl="0" indent="-304800" rtl="0">
              <a:spcBef>
                <a:spcPts val="0"/>
              </a:spcBef>
              <a:spcAft>
                <a:spcPts val="0"/>
              </a:spcAft>
              <a:buSzPts val="1200"/>
              <a:buFont typeface="Calibri"/>
              <a:buAutoNum type="arabicPeriod"/>
            </a:pPr>
            <a:r>
              <a:rPr lang="en-US" dirty="0"/>
              <a:t>Consider modeling this. For example, you might focus on the quote from page 98 that the debrief in Lesson 11 included: “She was too tired now at night to copy out a page of Oliver to paste to her loom. It hardly mattered. When would she have had time to study it?” (98) This was probably entered on the “</a:t>
            </a:r>
            <a:r>
              <a:rPr lang="en-US" b="1" dirty="0" err="1"/>
              <a:t>Lyddie</a:t>
            </a:r>
            <a:r>
              <a:rPr lang="en-US" b="1" dirty="0"/>
              <a:t> should sign the petition” graphic organizer</a:t>
            </a:r>
            <a:r>
              <a:rPr lang="en-US" dirty="0"/>
              <a:t>.</a:t>
            </a:r>
            <a:endParaRPr dirty="0"/>
          </a:p>
          <a:p>
            <a:pPr marL="457200" lvl="0" indent="-304800" rtl="0">
              <a:spcBef>
                <a:spcPts val="0"/>
              </a:spcBef>
              <a:spcAft>
                <a:spcPts val="0"/>
              </a:spcAft>
              <a:buSzPts val="1200"/>
              <a:buFont typeface="Calibri"/>
              <a:buAutoNum type="arabicPeriod"/>
            </a:pPr>
            <a:r>
              <a:rPr lang="en-US" dirty="0"/>
              <a:t>If the class has other pieces of evidence that refer to how hard the mill girls worked, your explanation might sound something like this: “</a:t>
            </a:r>
            <a:r>
              <a:rPr lang="en-US" i="1" dirty="0"/>
              <a:t>As I look over the evidence and my explanations of it, I can see that this piece of evidence is related to a few others about how hard the girls were working. I can combine these pieces of evidence and come up with a reason: </a:t>
            </a:r>
            <a:r>
              <a:rPr lang="en-US" i="1" dirty="0" err="1"/>
              <a:t>Lyddie</a:t>
            </a:r>
            <a:r>
              <a:rPr lang="en-US" i="1" dirty="0"/>
              <a:t> should sign the petition because the work is incredibly difficult and makes her so tired that she cannot even enjoy her life. I am going to write this in the last row of the graphic organizer where it says ‘Reasons to support claim,’ which is where I will list reasons for why </a:t>
            </a:r>
            <a:r>
              <a:rPr lang="en-US" i="1" dirty="0" err="1"/>
              <a:t>Lyddie</a:t>
            </a:r>
            <a:r>
              <a:rPr lang="en-US" i="1" dirty="0"/>
              <a:t> should or should not sign the petition. Some of the reasons I write may be supported by only one piece of evidence; some reasons I write may draw on several pieces of evidence.”</a:t>
            </a:r>
            <a:endParaRPr i="1" dirty="0"/>
          </a:p>
          <a:p>
            <a:pPr marL="457200" lvl="0" indent="-304800" rtl="0">
              <a:spcBef>
                <a:spcPts val="0"/>
              </a:spcBef>
              <a:spcAft>
                <a:spcPts val="0"/>
              </a:spcAft>
              <a:buSzPts val="1200"/>
              <a:buFont typeface="Calibri"/>
              <a:buAutoNum type="arabicPeriod"/>
            </a:pPr>
            <a:r>
              <a:rPr lang="en-US" dirty="0"/>
              <a:t>Direct students to work with their partners to add reasons to the bottom row of the </a:t>
            </a:r>
            <a:r>
              <a:rPr lang="en-US" b="1" dirty="0"/>
              <a:t>Forming Evidence-Based Claims graphic organizers</a:t>
            </a:r>
            <a:r>
              <a:rPr lang="en-US" dirty="0"/>
              <a:t> or continue with whole class work.</a:t>
            </a:r>
            <a:endParaRPr dirty="0"/>
          </a:p>
          <a:p>
            <a:pPr marL="0" lvl="0" indent="0" rtl="0">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SzPts val="1200"/>
              <a:buFont typeface="Calibri"/>
              <a:buChar char="●"/>
            </a:pPr>
            <a:r>
              <a:rPr lang="en-US" dirty="0"/>
              <a:t>As students work, circulate to listen in and probe. Remind students that a single excerpt may include both textual evidence in favor of signing the petition and textual evidence against signing it.</a:t>
            </a:r>
            <a:endParaRPr dirty="0"/>
          </a:p>
          <a:p>
            <a:pPr marL="457200" lvl="0" indent="-304800" rtl="0">
              <a:spcBef>
                <a:spcPts val="0"/>
              </a:spcBef>
              <a:spcAft>
                <a:spcPts val="0"/>
              </a:spcAft>
              <a:buSzPts val="1200"/>
              <a:buFont typeface="Calibri"/>
              <a:buChar char="●"/>
            </a:pPr>
            <a:r>
              <a:rPr lang="en-US" dirty="0"/>
              <a:t>Circulate as students work and prompt them to connect their reasons to specific textual evidence.</a:t>
            </a:r>
            <a:endParaRPr dirty="0"/>
          </a:p>
          <a:p>
            <a:pPr marL="0" lvl="0" indent="0">
              <a:spcBef>
                <a:spcPts val="0"/>
              </a:spcBef>
              <a:spcAft>
                <a:spcPts val="0"/>
              </a:spcAft>
              <a:buNone/>
            </a:pPr>
            <a:endParaRPr dirty="0"/>
          </a:p>
          <a:p>
            <a:pPr marL="0" lvl="0" indent="0">
              <a:spcBef>
                <a:spcPts val="0"/>
              </a:spcBef>
              <a:spcAft>
                <a:spcPts val="0"/>
              </a:spcAft>
              <a:buClr>
                <a:schemeClr val="dk1"/>
              </a:buClr>
              <a:buSzPts val="1100"/>
              <a:buFont typeface="Arial"/>
              <a:buNone/>
            </a:pPr>
            <a:r>
              <a:rPr lang="en-US" dirty="0"/>
              <a:t>Support for Any Students Who Need It: </a:t>
            </a:r>
            <a:endParaRPr dirty="0"/>
          </a:p>
          <a:p>
            <a:pPr marL="457200" lvl="0" indent="-304800">
              <a:spcBef>
                <a:spcPts val="0"/>
              </a:spcBef>
              <a:spcAft>
                <a:spcPts val="0"/>
              </a:spcAft>
              <a:buSzPts val="1200"/>
              <a:buFont typeface="Calibri"/>
              <a:buChar char="●"/>
            </a:pPr>
            <a:r>
              <a:rPr lang="en-US" dirty="0"/>
              <a:t>Consider whole class teaching for all those who may need more modeling.</a:t>
            </a:r>
            <a:endParaRPr dirty="0"/>
          </a:p>
          <a:p>
            <a:pPr marL="0" lvl="0" indent="0" rtl="0">
              <a:spcBef>
                <a:spcPts val="0"/>
              </a:spcBef>
              <a:spcAft>
                <a:spcPts val="0"/>
              </a:spcAft>
              <a:buClr>
                <a:srgbClr val="000000"/>
              </a:buClr>
              <a:buSzPts val="1100"/>
              <a:buFont typeface="Arial"/>
              <a:buNone/>
            </a:pPr>
            <a:endParaRPr dirty="0"/>
          </a:p>
          <a:p>
            <a:pPr marL="0" lvl="0" indent="0" rtl="0">
              <a:spcBef>
                <a:spcPts val="0"/>
              </a:spcBef>
              <a:spcAft>
                <a:spcPts val="0"/>
              </a:spcAft>
              <a:buNone/>
            </a:pPr>
            <a:endParaRPr dirty="0"/>
          </a:p>
        </p:txBody>
      </p:sp>
      <p:sp>
        <p:nvSpPr>
          <p:cNvPr id="161" name="Google Shape;161;g4051c39317_0_18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US"/>
              <a:t>10</a:t>
            </a:fld>
            <a:endParaRPr/>
          </a:p>
        </p:txBody>
      </p:sp>
    </p:spTree>
    <p:extLst>
      <p:ext uri="{BB962C8B-B14F-4D97-AF65-F5344CB8AC3E}">
        <p14:creationId xmlns:p14="http://schemas.microsoft.com/office/powerpoint/2010/main" val="13048282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g404a67dfa1_0_1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7" name="Google Shape;167;g404a67dfa1_0_14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 20 - 25 minutes (this slide, 10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 Weaving Discussion Appointment or WHOLE CLASS</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2 of 2</a:t>
            </a:r>
            <a:endParaRPr b="1" dirty="0"/>
          </a:p>
          <a:p>
            <a:pPr marL="0" lvl="0" indent="0" rtl="0">
              <a:lnSpc>
                <a:spcPct val="90000"/>
              </a:lnSpc>
              <a:spcBef>
                <a:spcPts val="1000"/>
              </a:spcBef>
              <a:spcAft>
                <a:spcPts val="0"/>
              </a:spcAft>
              <a:buClr>
                <a:schemeClr val="dk1"/>
              </a:buClr>
              <a:buSzPts val="1100"/>
              <a:buFont typeface="Arial"/>
              <a:buNone/>
            </a:pPr>
            <a:r>
              <a:rPr lang="en-US" b="1" dirty="0"/>
              <a:t>Work Time B: Generating Reasons For and Against Signing the Petition</a:t>
            </a:r>
            <a:endParaRPr b="1" i="1"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a:t>N</a:t>
            </a:r>
            <a:r>
              <a:rPr lang="en-US" i="0" u="none" strike="noStrike" cap="none" dirty="0">
                <a:solidFill>
                  <a:schemeClr val="dk1"/>
                </a:solidFill>
              </a:rPr>
              <a:t>one</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 </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Display the </a:t>
            </a:r>
            <a:r>
              <a:rPr lang="en-US" b="1" dirty="0" err="1"/>
              <a:t>Lyddie’s</a:t>
            </a:r>
            <a:r>
              <a:rPr lang="en-US" b="1" dirty="0"/>
              <a:t> Decision Anchor Chart.</a:t>
            </a:r>
            <a:endParaRPr b="1" dirty="0"/>
          </a:p>
          <a:p>
            <a:pPr marL="457200" marR="0" lvl="0" indent="-304800" algn="l" rtl="0">
              <a:lnSpc>
                <a:spcPct val="100000"/>
              </a:lnSpc>
              <a:spcBef>
                <a:spcPts val="0"/>
              </a:spcBef>
              <a:spcAft>
                <a:spcPts val="0"/>
              </a:spcAft>
              <a:buSzPts val="1200"/>
              <a:buFont typeface="Calibri"/>
              <a:buAutoNum type="arabicPeriod"/>
            </a:pPr>
            <a:r>
              <a:rPr lang="en-US" dirty="0"/>
              <a:t>Refocus whole class and direct students’ attention to the </a:t>
            </a:r>
            <a:r>
              <a:rPr lang="en-US" b="1" dirty="0" err="1"/>
              <a:t>Lyddie’s</a:t>
            </a:r>
            <a:r>
              <a:rPr lang="en-US" b="1" dirty="0"/>
              <a:t> Decision anchor chart.</a:t>
            </a:r>
            <a:r>
              <a:rPr lang="en-US" dirty="0"/>
              <a:t> </a:t>
            </a:r>
            <a:endParaRPr dirty="0"/>
          </a:p>
          <a:p>
            <a:pPr marL="457200" marR="0" lvl="0" indent="-304800" algn="l" rtl="0">
              <a:lnSpc>
                <a:spcPct val="100000"/>
              </a:lnSpc>
              <a:spcBef>
                <a:spcPts val="0"/>
              </a:spcBef>
              <a:spcAft>
                <a:spcPts val="0"/>
              </a:spcAft>
              <a:buSzPts val="1200"/>
              <a:buFont typeface="Calibri"/>
              <a:buAutoNum type="arabicPeriod"/>
            </a:pPr>
            <a:r>
              <a:rPr lang="en-US" dirty="0"/>
              <a:t>Call on students to share their reasons, asking each person to explain the piece of textual evidence that connects to that reason. </a:t>
            </a:r>
            <a:endParaRPr dirty="0"/>
          </a:p>
          <a:p>
            <a:pPr marL="457200" marR="0" lvl="0" indent="-304800" algn="l" rtl="0">
              <a:lnSpc>
                <a:spcPct val="100000"/>
              </a:lnSpc>
              <a:spcBef>
                <a:spcPts val="0"/>
              </a:spcBef>
              <a:spcAft>
                <a:spcPts val="0"/>
              </a:spcAft>
              <a:buSzPts val="1200"/>
              <a:buFont typeface="Calibri"/>
              <a:buAutoNum type="arabicPeriod"/>
            </a:pPr>
            <a:r>
              <a:rPr lang="en-US" dirty="0"/>
              <a:t>List the reasons on the anchor chart.</a:t>
            </a:r>
            <a:endParaRPr dirty="0"/>
          </a:p>
          <a:p>
            <a:pPr marL="457200" marR="0" lvl="0" indent="-304800" algn="l" rtl="0">
              <a:lnSpc>
                <a:spcPct val="100000"/>
              </a:lnSpc>
              <a:spcBef>
                <a:spcPts val="0"/>
              </a:spcBef>
              <a:spcAft>
                <a:spcPts val="0"/>
              </a:spcAft>
              <a:buSzPts val="1200"/>
              <a:buFont typeface="Calibri"/>
              <a:buAutoNum type="arabicPeriod"/>
            </a:pPr>
            <a:r>
              <a:rPr lang="en-US" dirty="0"/>
              <a:t>Give students specific positive feedback about their careful thinking about evidence. </a:t>
            </a:r>
            <a:endParaRPr dirty="0"/>
          </a:p>
          <a:p>
            <a:pPr marL="457200" marR="0" lvl="0" indent="-304800" algn="l" rtl="0">
              <a:lnSpc>
                <a:spcPct val="100000"/>
              </a:lnSpc>
              <a:spcBef>
                <a:spcPts val="0"/>
              </a:spcBef>
              <a:spcAft>
                <a:spcPts val="0"/>
              </a:spcAft>
              <a:buSzPts val="1200"/>
              <a:buFont typeface="Calibri"/>
              <a:buAutoNum type="arabicPeriod"/>
            </a:pPr>
            <a:r>
              <a:rPr lang="en-US" dirty="0"/>
              <a:t>Tell them that the process they just used—gathering evidence, thinking about it, relating it to the question, synthesizing it—is an essential part of forming a claim. Strong readers and writers do just this. They don’t jump right to a claim, but really think carefully about all of the evidence before deciding what they will argue.</a:t>
            </a:r>
            <a:endParaRPr dirty="0"/>
          </a:p>
          <a:p>
            <a:pPr marL="457200" marR="0" lvl="0" indent="-304800" algn="l" rtl="0">
              <a:lnSpc>
                <a:spcPct val="100000"/>
              </a:lnSpc>
              <a:spcBef>
                <a:spcPts val="0"/>
              </a:spcBef>
              <a:spcAft>
                <a:spcPts val="0"/>
              </a:spcAft>
              <a:buSzPts val="1200"/>
              <a:buFont typeface="Calibri"/>
              <a:buAutoNum type="arabicPeriod"/>
            </a:pPr>
            <a:r>
              <a:rPr lang="en-US" dirty="0"/>
              <a:t>Collect the completed </a:t>
            </a:r>
            <a:r>
              <a:rPr lang="en-US" b="1" dirty="0"/>
              <a:t>Forming Evidence-Based Claims</a:t>
            </a:r>
            <a:r>
              <a:rPr lang="en-US" dirty="0"/>
              <a:t> to check for student understanding. Also collect </a:t>
            </a:r>
            <a:r>
              <a:rPr lang="en-US" b="1" dirty="0"/>
              <a:t>Reader’s Notes</a:t>
            </a:r>
            <a:r>
              <a:rPr lang="en-US" dirty="0"/>
              <a:t>, </a:t>
            </a:r>
            <a:r>
              <a:rPr lang="en-US" b="1" dirty="0"/>
              <a:t>Chapters 8–17</a:t>
            </a:r>
            <a:r>
              <a:rPr lang="en-US" dirty="0"/>
              <a:t> to informally assess them.</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SzPts val="1200"/>
              <a:buChar char="●"/>
            </a:pPr>
            <a:r>
              <a:rPr lang="en-US" u="none" dirty="0"/>
              <a:t>Reasons for: work has speeded up and the workers are exhausted, they work long hours, the workers get terrible coughs, they get injured, the system is unjust, Rachel is sick.</a:t>
            </a:r>
            <a:endParaRPr u="none" dirty="0"/>
          </a:p>
          <a:p>
            <a:pPr marL="457200" lvl="0" indent="-304800" rtl="0">
              <a:spcBef>
                <a:spcPts val="0"/>
              </a:spcBef>
              <a:spcAft>
                <a:spcPts val="0"/>
              </a:spcAft>
              <a:buSzPts val="1200"/>
              <a:buChar char="●"/>
            </a:pPr>
            <a:r>
              <a:rPr lang="en-US" u="none" dirty="0"/>
              <a:t>Reasons against</a:t>
            </a:r>
            <a:r>
              <a:rPr lang="en-US" dirty="0"/>
              <a:t>: </a:t>
            </a:r>
            <a:r>
              <a:rPr lang="en-US" dirty="0" err="1"/>
              <a:t>Lyddie</a:t>
            </a:r>
            <a:r>
              <a:rPr lang="en-US" dirty="0"/>
              <a:t> needs money for the farm/her family, </a:t>
            </a:r>
            <a:r>
              <a:rPr lang="en-US" dirty="0" err="1"/>
              <a:t>Lyddie</a:t>
            </a:r>
            <a:r>
              <a:rPr lang="en-US" dirty="0"/>
              <a:t> is supporting Rachel, </a:t>
            </a:r>
            <a:r>
              <a:rPr lang="en-US" dirty="0" err="1"/>
              <a:t>Lyddie</a:t>
            </a:r>
            <a:r>
              <a:rPr lang="en-US" dirty="0"/>
              <a:t> will be blacklisted if she signs, </a:t>
            </a:r>
            <a:r>
              <a:rPr lang="en-US" dirty="0" err="1"/>
              <a:t>Lyddie</a:t>
            </a:r>
            <a:r>
              <a:rPr lang="en-US" dirty="0"/>
              <a:t> may earn less money if hours are shorter.</a:t>
            </a:r>
            <a:endParaRPr dirty="0"/>
          </a:p>
          <a:p>
            <a:pPr marL="0" lvl="0" indent="0" rtl="0">
              <a:spcBef>
                <a:spcPts val="0"/>
              </a:spcBef>
              <a:spcAft>
                <a:spcPts val="0"/>
              </a:spcAft>
              <a:buClr>
                <a:schemeClr val="dk1"/>
              </a:buClr>
              <a:buSzPts val="1100"/>
              <a:buFont typeface="Arial"/>
              <a:buNone/>
            </a:pPr>
            <a:endParaRPr i="1" dirty="0"/>
          </a:p>
          <a:p>
            <a:pPr marL="0" lvl="0" indent="0">
              <a:spcBef>
                <a:spcPts val="0"/>
              </a:spcBef>
              <a:spcAft>
                <a:spcPts val="0"/>
              </a:spcAft>
              <a:buNone/>
            </a:pPr>
            <a:r>
              <a:rPr lang="en-US" dirty="0"/>
              <a:t>Support for Any Students Who Need It:</a:t>
            </a:r>
            <a:endParaRPr dirty="0"/>
          </a:p>
          <a:p>
            <a:pPr marL="457200" lvl="0" indent="-304800" rtl="0">
              <a:spcBef>
                <a:spcPts val="0"/>
              </a:spcBef>
              <a:spcAft>
                <a:spcPts val="0"/>
              </a:spcAft>
              <a:buSzPts val="1200"/>
              <a:buChar char="●"/>
            </a:pPr>
            <a:r>
              <a:rPr lang="en-US" dirty="0"/>
              <a:t>Consider prompting students more specifically to connect reasons to evidence (“What evidence makes you think that?”).</a:t>
            </a:r>
            <a:endParaRPr dirty="0"/>
          </a:p>
          <a:p>
            <a:pPr marL="0" marR="0" lvl="0" indent="0" algn="l" rtl="0">
              <a:lnSpc>
                <a:spcPct val="100000"/>
              </a:lnSpc>
              <a:spcBef>
                <a:spcPts val="0"/>
              </a:spcBef>
              <a:spcAft>
                <a:spcPts val="0"/>
              </a:spcAft>
              <a:buNone/>
            </a:pPr>
            <a:endParaRPr u="none" strike="noStrike" cap="none" dirty="0">
              <a:solidFill>
                <a:schemeClr val="dk1"/>
              </a:solidFill>
            </a:endParaRPr>
          </a:p>
        </p:txBody>
      </p:sp>
      <p:sp>
        <p:nvSpPr>
          <p:cNvPr id="168" name="Google Shape;168;g404a67dfa1_0_14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007484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3de33b82cb_0_1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6" name="Google Shape;176;g3de33b82cb_0_1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10-12 </a:t>
            </a:r>
            <a:r>
              <a:rPr lang="en-US" b="1" i="0" u="none" strike="noStrike" cap="none" dirty="0">
                <a:solidFill>
                  <a:schemeClr val="dk1"/>
                </a:solidFill>
              </a:rPr>
              <a:t>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Turn and talk</a:t>
            </a:r>
            <a:endParaRPr b="1" dirty="0"/>
          </a:p>
          <a:p>
            <a:pPr marL="0" marR="0" lvl="0" indent="0" algn="l" rtl="0">
              <a:lnSpc>
                <a:spcPct val="100000"/>
              </a:lnSpc>
              <a:spcBef>
                <a:spcPts val="0"/>
              </a:spcBef>
              <a:spcAft>
                <a:spcPts val="0"/>
              </a:spcAft>
              <a:buClr>
                <a:schemeClr val="dk1"/>
              </a:buClr>
              <a:buSzPts val="1200"/>
              <a:buFont typeface="Calibri"/>
              <a:buNone/>
            </a:pPr>
            <a:endParaRPr sz="1100" b="1" dirty="0"/>
          </a:p>
          <a:p>
            <a:pPr marL="0" marR="0" lvl="0" indent="0" algn="l" rtl="0">
              <a:lnSpc>
                <a:spcPct val="100000"/>
              </a:lnSpc>
              <a:spcBef>
                <a:spcPts val="0"/>
              </a:spcBef>
              <a:spcAft>
                <a:spcPts val="0"/>
              </a:spcAft>
              <a:buClr>
                <a:schemeClr val="dk1"/>
              </a:buClr>
              <a:buSzPts val="1200"/>
              <a:buFont typeface="Calibri"/>
              <a:buNone/>
            </a:pPr>
            <a:r>
              <a:rPr lang="en-US" b="1" dirty="0"/>
              <a:t>Closing and assessment</a:t>
            </a:r>
            <a:endParaRPr b="1" dirty="0"/>
          </a:p>
          <a:p>
            <a:pPr marL="0" marR="0" lvl="0" indent="0" algn="l" rtl="0">
              <a:lnSpc>
                <a:spcPct val="100000"/>
              </a:lnSpc>
              <a:spcBef>
                <a:spcPts val="0"/>
              </a:spcBef>
              <a:spcAft>
                <a:spcPts val="0"/>
              </a:spcAft>
              <a:buClr>
                <a:schemeClr val="dk1"/>
              </a:buClr>
              <a:buSzPts val="1200"/>
              <a:buFont typeface="Calibri"/>
              <a:buNone/>
            </a:pPr>
            <a:endParaRPr sz="1100"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None</a:t>
            </a:r>
            <a:endParaRPr i="0" u="none" strike="noStrike" cap="none" dirty="0">
              <a:solidFill>
                <a:schemeClr val="dk1"/>
              </a:solidFill>
            </a:endParaRPr>
          </a:p>
          <a:p>
            <a:pPr marL="457200" marR="0" lvl="0" indent="0" algn="l" rtl="0">
              <a:lnSpc>
                <a:spcPct val="100000"/>
              </a:lnSpc>
              <a:spcBef>
                <a:spcPts val="0"/>
              </a:spcBef>
              <a:spcAft>
                <a:spcPts val="0"/>
              </a:spcAft>
              <a:buNone/>
            </a:pPr>
            <a:endParaRPr sz="1100" dirty="0"/>
          </a:p>
          <a:p>
            <a:pPr marL="0" lvl="0" indent="0" rtl="0">
              <a:lnSpc>
                <a:spcPct val="115000"/>
              </a:lnSpc>
              <a:spcBef>
                <a:spcPts val="0"/>
              </a:spcBef>
              <a:spcAft>
                <a:spcPts val="0"/>
              </a:spcAft>
              <a:buClr>
                <a:srgbClr val="000000"/>
              </a:buClr>
              <a:buSzPts val="1100"/>
              <a:buFont typeface="Arial"/>
              <a:buNone/>
            </a:pPr>
            <a:r>
              <a:rPr lang="en-US" u="none" strike="noStrike" cap="none" dirty="0">
                <a:solidFill>
                  <a:schemeClr val="dk1"/>
                </a:solidFill>
              </a:rPr>
              <a:t>Teacher Actions:</a:t>
            </a:r>
            <a:endParaRPr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Distribute and/or display the </a:t>
            </a:r>
            <a:r>
              <a:rPr lang="en-US" b="1" dirty="0"/>
              <a:t>Turn and Talk: Connecting Reasons to Evidence Practice</a:t>
            </a:r>
            <a:r>
              <a:rPr lang="en-US" dirty="0"/>
              <a:t>. </a:t>
            </a:r>
            <a:endParaRPr dirty="0"/>
          </a:p>
          <a:p>
            <a:pPr marL="457200" marR="0" lvl="0" indent="-304800" algn="l" rtl="0">
              <a:lnSpc>
                <a:spcPct val="100000"/>
              </a:lnSpc>
              <a:spcBef>
                <a:spcPts val="0"/>
              </a:spcBef>
              <a:spcAft>
                <a:spcPts val="0"/>
              </a:spcAft>
              <a:buSzPts val="1200"/>
              <a:buFont typeface="Calibri"/>
              <a:buAutoNum type="arabicPeriod"/>
            </a:pPr>
            <a:r>
              <a:rPr lang="en-US" dirty="0"/>
              <a:t>Tell students that they are going to practice saying out loud an argument that they could make in their essay. </a:t>
            </a:r>
            <a:endParaRPr dirty="0"/>
          </a:p>
          <a:p>
            <a:pPr marL="457200" marR="0" lvl="0" indent="-304800" algn="l" rtl="0">
              <a:lnSpc>
                <a:spcPct val="100000"/>
              </a:lnSpc>
              <a:spcBef>
                <a:spcPts val="0"/>
              </a:spcBef>
              <a:spcAft>
                <a:spcPts val="0"/>
              </a:spcAft>
              <a:buSzPts val="1200"/>
              <a:buFont typeface="Calibri"/>
              <a:buAutoNum type="arabicPeriod"/>
            </a:pPr>
            <a:r>
              <a:rPr lang="en-US" dirty="0"/>
              <a:t>Make sure they understand that they are using the handout as a guide for talking; they do not need to write anything down right now. </a:t>
            </a:r>
            <a:endParaRPr dirty="0"/>
          </a:p>
          <a:p>
            <a:pPr marL="457200" marR="0" lvl="0" indent="-304800" algn="l" rtl="0">
              <a:lnSpc>
                <a:spcPct val="100000"/>
              </a:lnSpc>
              <a:spcBef>
                <a:spcPts val="0"/>
              </a:spcBef>
              <a:spcAft>
                <a:spcPts val="0"/>
              </a:spcAft>
              <a:buSzPts val="1200"/>
              <a:buFont typeface="Calibri"/>
              <a:buAutoNum type="arabicPeriod"/>
            </a:pPr>
            <a:r>
              <a:rPr lang="en-US" dirty="0"/>
              <a:t>Give them a few minutes to think.</a:t>
            </a:r>
            <a:endParaRPr dirty="0"/>
          </a:p>
          <a:p>
            <a:pPr marL="457200" marR="0" lvl="0" indent="-304800" algn="l" rtl="0">
              <a:lnSpc>
                <a:spcPct val="100000"/>
              </a:lnSpc>
              <a:spcBef>
                <a:spcPts val="0"/>
              </a:spcBef>
              <a:spcAft>
                <a:spcPts val="0"/>
              </a:spcAft>
              <a:buSzPts val="1200"/>
              <a:buFont typeface="Calibri"/>
              <a:buAutoNum type="arabicPeriod"/>
            </a:pPr>
            <a:r>
              <a:rPr lang="en-US" dirty="0"/>
              <a:t>Then prompt them to turn and talk with their seat partner to share their statement. </a:t>
            </a:r>
            <a:endParaRPr dirty="0"/>
          </a:p>
          <a:p>
            <a:pPr marL="457200" marR="0" lvl="0" indent="-304800" algn="l" rtl="0">
              <a:lnSpc>
                <a:spcPct val="100000"/>
              </a:lnSpc>
              <a:spcBef>
                <a:spcPts val="0"/>
              </a:spcBef>
              <a:spcAft>
                <a:spcPts val="0"/>
              </a:spcAft>
              <a:buSzPts val="1200"/>
              <a:buFont typeface="Calibri"/>
              <a:buAutoNum type="arabicPeriod"/>
            </a:pPr>
            <a:r>
              <a:rPr lang="en-US" dirty="0"/>
              <a:t>Remind students that the next reading assignment (Chapters 18 and 19) is due in Lesson 14 (see slide 13).</a:t>
            </a:r>
            <a:endParaRPr dirty="0"/>
          </a:p>
          <a:p>
            <a:pPr marL="457200" marR="0" lvl="0" indent="-304800" algn="l" rtl="0">
              <a:lnSpc>
                <a:spcPct val="100000"/>
              </a:lnSpc>
              <a:spcBef>
                <a:spcPts val="0"/>
              </a:spcBef>
              <a:spcAft>
                <a:spcPts val="0"/>
              </a:spcAft>
              <a:buSzPts val="1200"/>
              <a:buFont typeface="Calibri"/>
              <a:buAutoNum type="arabicPeriod"/>
            </a:pPr>
            <a:r>
              <a:rPr lang="en-US" dirty="0"/>
              <a:t>Distribute new </a:t>
            </a:r>
            <a:r>
              <a:rPr lang="en-US" b="1" dirty="0"/>
              <a:t>Reader’s Notes</a:t>
            </a:r>
            <a:r>
              <a:rPr lang="en-US" dirty="0"/>
              <a:t> packet.</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SzPts val="1200"/>
              <a:buFont typeface="Calibri"/>
              <a:buChar char="●"/>
            </a:pPr>
            <a:r>
              <a:rPr lang="en-US" dirty="0"/>
              <a:t>Look for students to be engaged and paying attention.</a:t>
            </a:r>
            <a:endParaRPr dirty="0"/>
          </a:p>
          <a:p>
            <a:pPr marL="457200" lvl="0" indent="-304800" rtl="0">
              <a:spcBef>
                <a:spcPts val="0"/>
              </a:spcBef>
              <a:spcAft>
                <a:spcPts val="0"/>
              </a:spcAft>
              <a:buSzPts val="1200"/>
              <a:buChar char="●"/>
            </a:pPr>
            <a:r>
              <a:rPr lang="en-US" dirty="0"/>
              <a:t>Circulate to listen in, and share several particularly strong examples with the class.</a:t>
            </a:r>
            <a:endParaRPr dirty="0"/>
          </a:p>
          <a:p>
            <a:pPr marL="0" lvl="0" indent="0" rtl="0">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457200" marR="0" lvl="0" indent="0" algn="l" rtl="0">
              <a:lnSpc>
                <a:spcPct val="100000"/>
              </a:lnSpc>
              <a:spcBef>
                <a:spcPts val="0"/>
              </a:spcBef>
              <a:spcAft>
                <a:spcPts val="0"/>
              </a:spcAft>
              <a:buNone/>
            </a:pPr>
            <a:endParaRPr dirty="0"/>
          </a:p>
        </p:txBody>
      </p:sp>
      <p:sp>
        <p:nvSpPr>
          <p:cNvPr id="177" name="Google Shape;177;g3de33b82cb_0_14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715241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4051c39317_0_20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7" name="Google Shape;187;g4051c39317_0_20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dirty="0"/>
          </a:p>
          <a:p>
            <a:pPr marL="0" lvl="0" indent="0" rtl="0">
              <a:lnSpc>
                <a:spcPct val="90000"/>
              </a:lnSpc>
              <a:spcBef>
                <a:spcPts val="1000"/>
              </a:spcBef>
              <a:spcAft>
                <a:spcPts val="0"/>
              </a:spcAft>
              <a:buClr>
                <a:schemeClr val="dk1"/>
              </a:buClr>
              <a:buSzPts val="1100"/>
              <a:buFont typeface="Arial"/>
              <a:buNone/>
            </a:pPr>
            <a:r>
              <a:rPr lang="en-US" b="1" dirty="0"/>
              <a:t>Homework</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Char char="●"/>
            </a:pPr>
            <a:r>
              <a:rPr lang="en-US" dirty="0"/>
              <a:t>Collect the </a:t>
            </a:r>
            <a:r>
              <a:rPr lang="en-US" b="1" dirty="0"/>
              <a:t>Forming Evidence-Based Claims graphic organizers </a:t>
            </a:r>
            <a:r>
              <a:rPr lang="en-US" dirty="0"/>
              <a:t>and use them to determine which students might need additional support in the next lesson.</a:t>
            </a:r>
            <a:endParaRPr dirty="0"/>
          </a:p>
          <a:p>
            <a:pPr marL="457200" marR="0" lvl="0" indent="0" algn="l" rtl="0">
              <a:lnSpc>
                <a:spcPct val="100000"/>
              </a:lnSpc>
              <a:spcBef>
                <a:spcPts val="0"/>
              </a:spcBef>
              <a:spcAft>
                <a:spcPts val="0"/>
              </a:spcAft>
              <a:buNone/>
            </a:pPr>
            <a:endParaRPr dirty="0"/>
          </a:p>
          <a:p>
            <a:pPr marL="0" lvl="0" indent="0" rtl="0">
              <a:lnSpc>
                <a:spcPct val="115000"/>
              </a:lnSpc>
              <a:spcBef>
                <a:spcPts val="0"/>
              </a:spcBef>
              <a:spcAft>
                <a:spcPts val="0"/>
              </a:spcAft>
              <a:buClr>
                <a:srgbClr val="000000"/>
              </a:buClr>
              <a:buSzPts val="1100"/>
              <a:buFont typeface="Arial"/>
              <a:buNone/>
            </a:pPr>
            <a:r>
              <a:rPr lang="en-US" u="none" strike="noStrike" cap="none" dirty="0">
                <a:solidFill>
                  <a:schemeClr val="dk1"/>
                </a:solidFill>
              </a:rPr>
              <a:t>Teacher Actions:</a:t>
            </a:r>
            <a:endParaRPr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Read slide and answer student questions.</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SzPts val="1200"/>
              <a:buFont typeface="Calibri"/>
              <a:buChar char="●"/>
            </a:pPr>
            <a:r>
              <a:rPr lang="en-US" dirty="0"/>
              <a:t>Look for students to be engaged and paying attention.</a:t>
            </a:r>
            <a:endParaRPr dirty="0"/>
          </a:p>
          <a:p>
            <a:pPr marL="0" lvl="0" indent="0" rtl="0">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457200" marR="0" lvl="0" indent="0" algn="l" rtl="0">
              <a:lnSpc>
                <a:spcPct val="100000"/>
              </a:lnSpc>
              <a:spcBef>
                <a:spcPts val="0"/>
              </a:spcBef>
              <a:spcAft>
                <a:spcPts val="0"/>
              </a:spcAft>
              <a:buNone/>
            </a:pPr>
            <a:endParaRPr dirty="0"/>
          </a:p>
        </p:txBody>
      </p:sp>
      <p:sp>
        <p:nvSpPr>
          <p:cNvPr id="188" name="Google Shape;188;g4051c39317_0_20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519382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3ff08e2a1d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 name="Google Shape;196;g3ff08e2a1d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b="1" dirty="0"/>
              <a:t>Pacing: will vary, but 30-35 minutes </a:t>
            </a:r>
            <a:endParaRPr dirty="0"/>
          </a:p>
          <a:p>
            <a:pPr marL="0" lvl="0" indent="0" rtl="0">
              <a:spcBef>
                <a:spcPts val="0"/>
              </a:spcBef>
              <a:spcAft>
                <a:spcPts val="0"/>
              </a:spcAft>
              <a:buClr>
                <a:schemeClr val="dk1"/>
              </a:buClr>
              <a:buSzPts val="1100"/>
              <a:buFont typeface="Arial"/>
              <a:buNone/>
            </a:pPr>
            <a:r>
              <a:rPr lang="en-US" b="1" dirty="0"/>
              <a:t>Grouping: Small Groups</a:t>
            </a:r>
            <a:endParaRPr b="1" dirty="0"/>
          </a:p>
          <a:p>
            <a:pPr marL="0" lvl="0" indent="0" rtl="0">
              <a:spcBef>
                <a:spcPts val="0"/>
              </a:spcBef>
              <a:spcAft>
                <a:spcPts val="0"/>
              </a:spcAft>
              <a:buClr>
                <a:schemeClr val="dk1"/>
              </a:buClr>
              <a:buSzPts val="1100"/>
              <a:buFont typeface="Arial"/>
              <a:buNone/>
            </a:pPr>
            <a:endParaRPr b="1" dirty="0"/>
          </a:p>
          <a:p>
            <a:pPr marL="0" lvl="0" indent="0" rtl="0">
              <a:spcBef>
                <a:spcPts val="0"/>
              </a:spcBef>
              <a:spcAft>
                <a:spcPts val="0"/>
              </a:spcAft>
              <a:buClr>
                <a:schemeClr val="dk1"/>
              </a:buClr>
              <a:buSzPts val="11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Small group time should give every student work on what he or she needs the most. It will be up to you to rotate the students through a small menu of activities. </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Here are activities you should always have:</a:t>
            </a:r>
            <a:endParaRPr dirty="0"/>
          </a:p>
          <a:p>
            <a:pPr marL="457200" lvl="0" indent="-304800" rtl="0">
              <a:spcBef>
                <a:spcPts val="0"/>
              </a:spcBef>
              <a:spcAft>
                <a:spcPts val="0"/>
              </a:spcAft>
              <a:buClr>
                <a:schemeClr val="dk1"/>
              </a:buClr>
              <a:buSzPts val="1200"/>
              <a:buFont typeface="Calibri"/>
              <a:buChar char="●"/>
            </a:pPr>
            <a:r>
              <a:rPr lang="en-US" dirty="0"/>
              <a:t>Daily fluency work (for students who need it) until every student in the class is reading smoothly and can get the gist quickly and easily. NOTE: this can be combined with #2. What is read for fluency can be the reading for the next day. </a:t>
            </a:r>
            <a:endParaRPr dirty="0"/>
          </a:p>
          <a:p>
            <a:pPr marL="457200" lvl="0" indent="-304800" rtl="0">
              <a:spcBef>
                <a:spcPts val="0"/>
              </a:spcBef>
              <a:spcAft>
                <a:spcPts val="0"/>
              </a:spcAft>
              <a:buClr>
                <a:schemeClr val="dk1"/>
              </a:buClr>
              <a:buSzPts val="1200"/>
              <a:buFont typeface="Calibri"/>
              <a:buChar char="●"/>
            </a:pPr>
            <a:r>
              <a:rPr lang="en-US" dirty="0"/>
              <a:t>Reading the homework for students who aren’t able to do this at home reliably.</a:t>
            </a:r>
            <a:endParaRPr dirty="0"/>
          </a:p>
          <a:p>
            <a:pPr marL="457200" lvl="0" indent="-304800" rtl="0">
              <a:spcBef>
                <a:spcPts val="0"/>
              </a:spcBef>
              <a:spcAft>
                <a:spcPts val="0"/>
              </a:spcAft>
              <a:buClr>
                <a:schemeClr val="dk1"/>
              </a:buClr>
              <a:buSzPts val="1200"/>
              <a:buFont typeface="Calibri"/>
              <a:buChar char="●"/>
            </a:pPr>
            <a:r>
              <a:rPr lang="en-US" dirty="0"/>
              <a:t>Accountable independent reading from the Scholastic library books that are most connected to your current module topic. </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Here are activities you should cycle in as needed:</a:t>
            </a:r>
            <a:endParaRPr dirty="0"/>
          </a:p>
          <a:p>
            <a:pPr marL="457200" lvl="0" indent="-304800" rtl="0">
              <a:spcBef>
                <a:spcPts val="0"/>
              </a:spcBef>
              <a:spcAft>
                <a:spcPts val="0"/>
              </a:spcAft>
              <a:buClr>
                <a:schemeClr val="dk1"/>
              </a:buClr>
              <a:buSzPts val="1200"/>
              <a:buFont typeface="Calibri"/>
              <a:buChar char="●"/>
            </a:pPr>
            <a:r>
              <a:rPr lang="en-US" dirty="0"/>
              <a:t>Language Enrichments and ELL support activities.</a:t>
            </a:r>
            <a:endParaRPr dirty="0"/>
          </a:p>
          <a:p>
            <a:pPr marL="457200" lvl="0" indent="-304800" rtl="0">
              <a:spcBef>
                <a:spcPts val="0"/>
              </a:spcBef>
              <a:spcAft>
                <a:spcPts val="0"/>
              </a:spcAft>
              <a:buClr>
                <a:schemeClr val="dk1"/>
              </a:buClr>
              <a:buSzPts val="1200"/>
              <a:buFont typeface="Calibri"/>
              <a:buChar char="●"/>
            </a:pPr>
            <a:r>
              <a:rPr lang="en-US" dirty="0"/>
              <a:t>Text based writing work, or continuing unfinished work from class time. </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dirty="0"/>
          </a:p>
          <a:p>
            <a:pPr marL="457200" lvl="0" indent="-304800" rtl="0">
              <a:spcBef>
                <a:spcPts val="0"/>
              </a:spcBef>
              <a:spcAft>
                <a:spcPts val="0"/>
              </a:spcAft>
              <a:buClr>
                <a:schemeClr val="dk1"/>
              </a:buClr>
              <a:buSzPts val="1200"/>
              <a:buFont typeface="Calibri"/>
              <a:buAutoNum type="arabicPeriod"/>
            </a:pPr>
            <a:r>
              <a:rPr lang="en-US" dirty="0"/>
              <a:t>Place your students into flexible small groups based on their needs or allow them to work independently. </a:t>
            </a:r>
            <a:endParaRPr dirty="0"/>
          </a:p>
          <a:p>
            <a:pPr marL="457200" lvl="0" indent="-304800" rtl="0">
              <a:spcBef>
                <a:spcPts val="0"/>
              </a:spcBef>
              <a:spcAft>
                <a:spcPts val="0"/>
              </a:spcAft>
              <a:buClr>
                <a:schemeClr val="dk1"/>
              </a:buClr>
              <a:buSzPts val="1200"/>
              <a:buFont typeface="Calibri"/>
              <a:buAutoNum type="arabicPeriod"/>
            </a:pPr>
            <a:r>
              <a:rPr lang="en-US" dirty="0"/>
              <a:t>Decide which activities each group should do daily. </a:t>
            </a:r>
            <a:endParaRPr dirty="0"/>
          </a:p>
          <a:p>
            <a:pPr marL="457200" lvl="0" indent="-304800" rtl="0">
              <a:spcBef>
                <a:spcPts val="0"/>
              </a:spcBef>
              <a:spcAft>
                <a:spcPts val="0"/>
              </a:spcAft>
              <a:buClr>
                <a:schemeClr val="dk1"/>
              </a:buClr>
              <a:buSzPts val="1200"/>
              <a:buFont typeface="Calibri"/>
              <a:buAutoNum type="arabicPeriod"/>
            </a:pPr>
            <a:r>
              <a:rPr lang="en-US" dirty="0"/>
              <a:t>Fill out the chart ahead of time so students have direction.  </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 None</a:t>
            </a:r>
            <a:endParaRPr dirty="0"/>
          </a:p>
          <a:p>
            <a:pPr marL="0" lvl="0" indent="0" rtl="0">
              <a:spcBef>
                <a:spcPts val="0"/>
              </a:spcBef>
              <a:spcAft>
                <a:spcPts val="0"/>
              </a:spcAft>
              <a:buNone/>
            </a:pPr>
            <a:endParaRPr dirty="0"/>
          </a:p>
        </p:txBody>
      </p:sp>
      <p:sp>
        <p:nvSpPr>
          <p:cNvPr id="197" name="Google Shape;197;g3ff08e2a1d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US"/>
              <a:t>14</a:t>
            </a:fld>
            <a:endParaRPr/>
          </a:p>
        </p:txBody>
      </p:sp>
    </p:spTree>
    <p:extLst>
      <p:ext uri="{BB962C8B-B14F-4D97-AF65-F5344CB8AC3E}">
        <p14:creationId xmlns:p14="http://schemas.microsoft.com/office/powerpoint/2010/main" val="14913860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Google Shape;9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US" dirty="0"/>
              <a:t>New Materials to Prepare in Advance: </a:t>
            </a:r>
            <a:endParaRPr dirty="0"/>
          </a:p>
          <a:p>
            <a:pPr marL="457200" lvl="0" indent="-304800" rtl="0">
              <a:lnSpc>
                <a:spcPct val="100000"/>
              </a:lnSpc>
              <a:spcBef>
                <a:spcPts val="0"/>
              </a:spcBef>
              <a:spcAft>
                <a:spcPts val="0"/>
              </a:spcAft>
              <a:buSzPts val="1200"/>
              <a:buFont typeface="Calibri"/>
              <a:buChar char="●"/>
            </a:pPr>
            <a:r>
              <a:rPr lang="en-US" b="1" dirty="0"/>
              <a:t>Checking for understanding Chapters 17 entry task</a:t>
            </a:r>
            <a:endParaRPr b="1" dirty="0"/>
          </a:p>
          <a:p>
            <a:pPr marL="457200" lvl="0" indent="-304800" rtl="0">
              <a:lnSpc>
                <a:spcPct val="100000"/>
              </a:lnSpc>
              <a:spcBef>
                <a:spcPts val="0"/>
              </a:spcBef>
              <a:spcAft>
                <a:spcPts val="0"/>
              </a:spcAft>
              <a:buSzPts val="1200"/>
              <a:buFont typeface="Calibri"/>
              <a:buChar char="●"/>
            </a:pPr>
            <a:r>
              <a:rPr lang="en-US" b="1" dirty="0"/>
              <a:t>Reader’s notes for Chapter 18 and 19 </a:t>
            </a:r>
            <a:r>
              <a:rPr lang="en-US" dirty="0"/>
              <a:t>(two separate documents for students)</a:t>
            </a:r>
            <a:endParaRPr dirty="0"/>
          </a:p>
          <a:p>
            <a:pPr marL="457200" lvl="0" indent="-304800" rtl="0">
              <a:lnSpc>
                <a:spcPct val="100000"/>
              </a:lnSpc>
              <a:spcBef>
                <a:spcPts val="0"/>
              </a:spcBef>
              <a:spcAft>
                <a:spcPts val="0"/>
              </a:spcAft>
              <a:buSzPts val="1200"/>
              <a:buFont typeface="Calibri"/>
              <a:buChar char="●"/>
            </a:pPr>
            <a:r>
              <a:rPr lang="en-US" b="1" dirty="0"/>
              <a:t>Teacher’s Edition of Reader’s notes for Chapter 18 and 19 </a:t>
            </a:r>
            <a:r>
              <a:rPr lang="en-US" dirty="0"/>
              <a:t>( also two separate documents)</a:t>
            </a:r>
            <a:endParaRPr dirty="0"/>
          </a:p>
          <a:p>
            <a:pPr marL="457200" lvl="0" indent="-304800" rtl="0">
              <a:lnSpc>
                <a:spcPct val="100000"/>
              </a:lnSpc>
              <a:spcBef>
                <a:spcPts val="0"/>
              </a:spcBef>
              <a:spcAft>
                <a:spcPts val="0"/>
              </a:spcAft>
              <a:buSzPts val="1200"/>
              <a:buFont typeface="Calibri"/>
              <a:buChar char="●"/>
            </a:pPr>
            <a:r>
              <a:rPr lang="en-US" b="1" dirty="0"/>
              <a:t>Forming Evidence Based Claims graphic organizer</a:t>
            </a:r>
            <a:r>
              <a:rPr lang="en-US" dirty="0"/>
              <a:t>- collected at end of Lesson 11</a:t>
            </a:r>
            <a:endParaRPr dirty="0"/>
          </a:p>
          <a:p>
            <a:pPr marL="457200" lvl="0" indent="-304800" rtl="0">
              <a:lnSpc>
                <a:spcPct val="100000"/>
              </a:lnSpc>
              <a:spcBef>
                <a:spcPts val="0"/>
              </a:spcBef>
              <a:spcAft>
                <a:spcPts val="0"/>
              </a:spcAft>
              <a:buSzPts val="1200"/>
              <a:buFont typeface="Calibri"/>
              <a:buChar char="●"/>
            </a:pPr>
            <a:r>
              <a:rPr lang="en-US" b="1" dirty="0"/>
              <a:t>Passages to Reread hand</a:t>
            </a:r>
            <a:r>
              <a:rPr lang="en-US" dirty="0"/>
              <a:t>out from lesson 10. </a:t>
            </a:r>
            <a:endParaRPr dirty="0"/>
          </a:p>
          <a:p>
            <a:pPr marL="457200" lvl="0" indent="-304800" rtl="0">
              <a:lnSpc>
                <a:spcPct val="100000"/>
              </a:lnSpc>
              <a:spcBef>
                <a:spcPts val="0"/>
              </a:spcBef>
              <a:spcAft>
                <a:spcPts val="0"/>
              </a:spcAft>
              <a:buSzPts val="1200"/>
              <a:buFont typeface="Calibri"/>
              <a:buChar char="●"/>
            </a:pPr>
            <a:r>
              <a:rPr lang="en-US" b="1" dirty="0"/>
              <a:t>Turn and talk: Connecting Reasons to Evidence Practice</a:t>
            </a:r>
            <a:endParaRPr b="1" dirty="0"/>
          </a:p>
          <a:p>
            <a:pPr marL="457200" lvl="0" indent="-304800" rtl="0">
              <a:lnSpc>
                <a:spcPct val="100000"/>
              </a:lnSpc>
              <a:spcBef>
                <a:spcPts val="0"/>
              </a:spcBef>
              <a:spcAft>
                <a:spcPts val="0"/>
              </a:spcAft>
              <a:buSzPts val="1200"/>
              <a:buFont typeface="Calibri"/>
              <a:buChar char="●"/>
            </a:pPr>
            <a:r>
              <a:rPr lang="en-US" dirty="0"/>
              <a:t>Weaving Room Discussion appointments</a:t>
            </a:r>
            <a:endParaRPr dirty="0"/>
          </a:p>
          <a:p>
            <a:pPr marL="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Materials to Gather from Previous Lesson:</a:t>
            </a:r>
            <a:endParaRPr dirty="0"/>
          </a:p>
          <a:p>
            <a:pPr marL="457200" lvl="0" indent="-304800" rtl="0">
              <a:lnSpc>
                <a:spcPct val="100000"/>
              </a:lnSpc>
              <a:spcBef>
                <a:spcPts val="0"/>
              </a:spcBef>
              <a:spcAft>
                <a:spcPts val="0"/>
              </a:spcAft>
              <a:buSzPts val="1200"/>
              <a:buFont typeface="Calibri"/>
              <a:buChar char="●"/>
            </a:pPr>
            <a:r>
              <a:rPr lang="en-US" i="1" dirty="0" err="1"/>
              <a:t>Lyddie</a:t>
            </a:r>
            <a:r>
              <a:rPr lang="en-US" dirty="0"/>
              <a:t> novel</a:t>
            </a:r>
            <a:endParaRPr dirty="0"/>
          </a:p>
          <a:p>
            <a:pPr marL="457200" lvl="0" indent="-304800" rtl="0">
              <a:lnSpc>
                <a:spcPct val="100000"/>
              </a:lnSpc>
              <a:spcBef>
                <a:spcPts val="0"/>
              </a:spcBef>
              <a:spcAft>
                <a:spcPts val="0"/>
              </a:spcAft>
              <a:buSzPts val="1200"/>
              <a:buFont typeface="Calibri"/>
              <a:buChar char="●"/>
            </a:pPr>
            <a:r>
              <a:rPr lang="en-US" b="1" i="1" dirty="0" err="1"/>
              <a:t>Lyddie</a:t>
            </a:r>
            <a:r>
              <a:rPr lang="en-US" b="1" i="1" dirty="0"/>
              <a:t> </a:t>
            </a:r>
            <a:r>
              <a:rPr lang="en-US" b="1" dirty="0"/>
              <a:t>Reader’s Notes, Chapter 17</a:t>
            </a:r>
            <a:endParaRPr b="1" dirty="0"/>
          </a:p>
          <a:p>
            <a:pPr marL="457200" lvl="0" indent="-304800" rtl="0">
              <a:lnSpc>
                <a:spcPct val="100000"/>
              </a:lnSpc>
              <a:spcBef>
                <a:spcPts val="0"/>
              </a:spcBef>
              <a:spcAft>
                <a:spcPts val="0"/>
              </a:spcAft>
              <a:buSzPts val="1200"/>
              <a:buFont typeface="Calibri"/>
              <a:buChar char="●"/>
            </a:pPr>
            <a:r>
              <a:rPr lang="en-US" b="1" dirty="0" err="1"/>
              <a:t>Lyddie’s</a:t>
            </a:r>
            <a:r>
              <a:rPr lang="en-US" b="1" dirty="0"/>
              <a:t> Decision: Passages to Reread chart </a:t>
            </a:r>
            <a:r>
              <a:rPr lang="en-US" dirty="0"/>
              <a:t>(from Lesson 10, one to display)</a:t>
            </a:r>
            <a:endParaRPr dirty="0"/>
          </a:p>
          <a:p>
            <a:pPr marL="457200" lvl="0" indent="-304800" rtl="0">
              <a:lnSpc>
                <a:spcPct val="100000"/>
              </a:lnSpc>
              <a:spcBef>
                <a:spcPts val="0"/>
              </a:spcBef>
              <a:spcAft>
                <a:spcPts val="0"/>
              </a:spcAft>
              <a:buSzPts val="1200"/>
              <a:buFont typeface="Calibri"/>
              <a:buChar char="●"/>
            </a:pPr>
            <a:r>
              <a:rPr lang="en-US" b="1" dirty="0" err="1"/>
              <a:t>Lyddies</a:t>
            </a:r>
            <a:r>
              <a:rPr lang="en-US" b="1" dirty="0"/>
              <a:t>’ Decision anchor chart </a:t>
            </a:r>
            <a:r>
              <a:rPr lang="en-US" dirty="0"/>
              <a:t>(from Lesson 10)</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None/>
            </a:pPr>
            <a:r>
              <a:rPr lang="en-US" dirty="0"/>
              <a:t>Protocols to review: </a:t>
            </a:r>
            <a:endParaRPr dirty="0"/>
          </a:p>
          <a:p>
            <a:pPr marL="457200" marR="0" lvl="0" indent="-304800" algn="l" rtl="0">
              <a:lnSpc>
                <a:spcPct val="100000"/>
              </a:lnSpc>
              <a:spcBef>
                <a:spcPts val="0"/>
              </a:spcBef>
              <a:spcAft>
                <a:spcPts val="0"/>
              </a:spcAft>
              <a:buSzPts val="1200"/>
              <a:buFont typeface="Calibri"/>
              <a:buChar char="●"/>
            </a:pPr>
            <a:r>
              <a:rPr lang="en-US" dirty="0"/>
              <a:t>Weaving Room Appointments- all appointments have been used so be sure to select ahead of time which appointment you want to use.</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Prepare classroom systems for active learning:</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Have document camera set up and copies ready for distribution.</a:t>
            </a:r>
            <a:endParaRPr dirty="0"/>
          </a:p>
          <a:p>
            <a:pPr marL="0" lvl="0" indent="0" rtl="0">
              <a:spcBef>
                <a:spcPts val="0"/>
              </a:spcBef>
              <a:spcAft>
                <a:spcPts val="0"/>
              </a:spcAft>
              <a:buNone/>
            </a:pPr>
            <a:endParaRPr dirty="0"/>
          </a:p>
          <a:p>
            <a:pPr marL="0" lvl="0" indent="0" rtl="0">
              <a:lnSpc>
                <a:spcPct val="100000"/>
              </a:lnSpc>
              <a:spcBef>
                <a:spcPts val="0"/>
              </a:spcBef>
              <a:spcAft>
                <a:spcPts val="0"/>
              </a:spcAft>
              <a:buNone/>
            </a:pPr>
            <a:endParaRPr dirty="0"/>
          </a:p>
        </p:txBody>
      </p:sp>
      <p:sp>
        <p:nvSpPr>
          <p:cNvPr id="93" name="Google Shape;9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997415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3ca0aac430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3ca0aac430_0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7500">
              <a:spcBef>
                <a:spcPts val="0"/>
              </a:spcBef>
              <a:spcAft>
                <a:spcPts val="0"/>
              </a:spcAft>
              <a:buSzPts val="1400"/>
              <a:buChar char="●"/>
            </a:pPr>
            <a:r>
              <a:rPr lang="en-US"/>
              <a:t>Display this slide as students enter the classroom.</a:t>
            </a:r>
            <a:endParaRPr/>
          </a:p>
        </p:txBody>
      </p:sp>
      <p:sp>
        <p:nvSpPr>
          <p:cNvPr id="100" name="Google Shape;100;g3ca0aac430_0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3</a:t>
            </a:fld>
            <a:endParaRPr/>
          </a:p>
        </p:txBody>
      </p:sp>
    </p:spTree>
    <p:extLst>
      <p:ext uri="{BB962C8B-B14F-4D97-AF65-F5344CB8AC3E}">
        <p14:creationId xmlns:p14="http://schemas.microsoft.com/office/powerpoint/2010/main" val="22375434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Whole Grou</a:t>
            </a:r>
            <a:r>
              <a:rPr lang="en-US" b="1" dirty="0"/>
              <a:t>p</a:t>
            </a:r>
            <a:endParaRPr b="1" dirty="0"/>
          </a:p>
          <a:p>
            <a:pPr marL="0" marR="0" lvl="0" indent="0" algn="l" rtl="0">
              <a:lnSpc>
                <a:spcPct val="100000"/>
              </a:lnSpc>
              <a:spcBef>
                <a:spcPts val="0"/>
              </a:spcBef>
              <a:spcAft>
                <a:spcPts val="0"/>
              </a:spcAft>
              <a:buClr>
                <a:srgbClr val="000000"/>
              </a:buClr>
              <a:buSzPts val="1400"/>
              <a:buFont typeface="Arial"/>
              <a:buNone/>
            </a:pPr>
            <a:endParaRPr b="1" dirty="0"/>
          </a:p>
          <a:p>
            <a:pPr marL="0" lvl="0" indent="0">
              <a:spcBef>
                <a:spcPts val="0"/>
              </a:spcBef>
              <a:spcAft>
                <a:spcPts val="0"/>
              </a:spcAft>
              <a:buClr>
                <a:schemeClr val="dk1"/>
              </a:buClr>
              <a:buSzPts val="1400"/>
              <a:buFont typeface="Arial"/>
              <a:buNone/>
            </a:pPr>
            <a:r>
              <a:rPr lang="en-US" dirty="0"/>
              <a:t>Teaching Notes: None</a:t>
            </a:r>
            <a:endParaRPr dirty="0"/>
          </a:p>
          <a:p>
            <a:pPr marL="0" lvl="0" indent="0" rtl="0">
              <a:spcBef>
                <a:spcPts val="0"/>
              </a:spcBef>
              <a:spcAft>
                <a:spcPts val="0"/>
              </a:spcAft>
              <a:buClr>
                <a:schemeClr val="dk1"/>
              </a:buClr>
              <a:buSzPts val="1400"/>
              <a:buFont typeface="Arial"/>
              <a:buNone/>
            </a:pPr>
            <a:endParaRPr dirty="0"/>
          </a:p>
          <a:p>
            <a:pPr marL="0" lvl="0" indent="0" rtl="0">
              <a:spcBef>
                <a:spcPts val="0"/>
              </a:spcBef>
              <a:spcAft>
                <a:spcPts val="0"/>
              </a:spcAft>
              <a:buClr>
                <a:srgbClr val="000000"/>
              </a:buClr>
              <a:buSzPts val="14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 aloud.</a:t>
            </a:r>
            <a:endParaRPr dirty="0"/>
          </a:p>
          <a:p>
            <a:pPr marL="0" lvl="0" indent="0" rtl="0">
              <a:spcBef>
                <a:spcPts val="0"/>
              </a:spcBef>
              <a:spcAft>
                <a:spcPts val="0"/>
              </a:spcAft>
              <a:buClr>
                <a:srgbClr val="000000"/>
              </a:buClr>
              <a:buSzPts val="1400"/>
              <a:buFont typeface="Arial"/>
              <a:buNone/>
            </a:pPr>
            <a:endParaRPr dirty="0"/>
          </a:p>
          <a:p>
            <a:pPr marL="0" lvl="0" indent="0" rtl="0">
              <a:spcBef>
                <a:spcPts val="0"/>
              </a:spcBef>
              <a:spcAft>
                <a:spcPts val="0"/>
              </a:spcAft>
              <a:buClr>
                <a:srgbClr val="000000"/>
              </a:buClr>
              <a:buSzPts val="14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will direct their attention towards the slide.  </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dirty="0"/>
          </a:p>
        </p:txBody>
      </p:sp>
      <p:sp>
        <p:nvSpPr>
          <p:cNvPr id="106" name="Google Shape;10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685765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3cf9b7843c_0_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g3cf9b7843c_0_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10-12  </a:t>
            </a:r>
            <a:r>
              <a:rPr lang="en-US" b="1" i="0" u="none" strike="noStrike" cap="none" dirty="0">
                <a:solidFill>
                  <a:schemeClr val="dk1"/>
                </a:solidFill>
              </a:rPr>
              <a:t>minutes</a:t>
            </a:r>
            <a:r>
              <a:rPr lang="en-US" b="1" dirty="0"/>
              <a:t> (this slide, 5-7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1 of 2</a:t>
            </a:r>
            <a:endParaRPr b="1" dirty="0"/>
          </a:p>
          <a:p>
            <a:pPr marL="0" lvl="0" indent="0" rtl="0">
              <a:lnSpc>
                <a:spcPct val="90000"/>
              </a:lnSpc>
              <a:spcBef>
                <a:spcPts val="1000"/>
              </a:spcBef>
              <a:spcAft>
                <a:spcPts val="0"/>
              </a:spcAft>
              <a:buClr>
                <a:schemeClr val="dk1"/>
              </a:buClr>
              <a:buSzPts val="1100"/>
              <a:buFont typeface="Arial"/>
              <a:buNone/>
            </a:pPr>
            <a:r>
              <a:rPr lang="en-US" b="1" dirty="0"/>
              <a:t>Opening A. Entry Task </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lnSpc>
                <a:spcPct val="100000"/>
              </a:lnSpc>
              <a:spcBef>
                <a:spcPts val="0"/>
              </a:spcBef>
              <a:spcAft>
                <a:spcPts val="0"/>
              </a:spcAft>
              <a:buSzPts val="1200"/>
              <a:buChar char="●"/>
            </a:pPr>
            <a:r>
              <a:rPr lang="en-US" i="0" u="none" strike="noStrike" cap="none" dirty="0">
                <a:solidFill>
                  <a:schemeClr val="dk1"/>
                </a:solidFill>
              </a:rPr>
              <a:t>Use th</a:t>
            </a:r>
            <a:r>
              <a:rPr lang="en-US" dirty="0"/>
              <a:t>is slide and the next for this activity. </a:t>
            </a:r>
            <a:endParaRPr dirty="0"/>
          </a:p>
          <a:p>
            <a:pPr marL="457200" marR="0" lvl="0" indent="-304800" algn="l" rtl="0">
              <a:lnSpc>
                <a:spcPct val="100000"/>
              </a:lnSpc>
              <a:spcBef>
                <a:spcPts val="0"/>
              </a:spcBef>
              <a:spcAft>
                <a:spcPts val="0"/>
              </a:spcAft>
              <a:buSzPts val="1200"/>
              <a:buChar char="●"/>
            </a:pPr>
            <a:r>
              <a:rPr lang="en-US" i="0" dirty="0"/>
              <a:t>Note: The entry task EL document says chapter 18 which should read chapter 17.</a:t>
            </a:r>
            <a:endParaRPr i="0"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Distribute the </a:t>
            </a:r>
            <a:r>
              <a:rPr lang="en-US" b="1" dirty="0"/>
              <a:t>Checking for Understanding, Chapter 17 entry task</a:t>
            </a:r>
            <a:r>
              <a:rPr lang="en-US" dirty="0"/>
              <a:t> to students as they enter. </a:t>
            </a:r>
            <a:endParaRPr dirty="0"/>
          </a:p>
          <a:p>
            <a:pPr marL="457200" lvl="0" indent="-304800" rtl="0">
              <a:spcBef>
                <a:spcPts val="0"/>
              </a:spcBef>
              <a:spcAft>
                <a:spcPts val="0"/>
              </a:spcAft>
              <a:buClr>
                <a:schemeClr val="dk1"/>
              </a:buClr>
              <a:buSzPts val="1200"/>
              <a:buFont typeface="Calibri"/>
              <a:buAutoNum type="arabicPeriod"/>
            </a:pPr>
            <a:r>
              <a:rPr lang="en-US" dirty="0"/>
              <a:t>Direct students to complete the entry task individually. </a:t>
            </a:r>
            <a:endParaRPr dirty="0"/>
          </a:p>
          <a:p>
            <a:pPr marL="457200" lvl="0" indent="-304800" rtl="0">
              <a:spcBef>
                <a:spcPts val="0"/>
              </a:spcBef>
              <a:spcAft>
                <a:spcPts val="0"/>
              </a:spcAft>
              <a:buClr>
                <a:schemeClr val="dk1"/>
              </a:buClr>
              <a:buSzPts val="1200"/>
              <a:buFont typeface="Calibri"/>
              <a:buAutoNum type="arabicPeriod"/>
            </a:pPr>
            <a:r>
              <a:rPr lang="en-US" dirty="0"/>
              <a:t>As they do so, circulate to check the </a:t>
            </a:r>
            <a:r>
              <a:rPr lang="en-US" b="1" i="1" dirty="0" err="1"/>
              <a:t>Lyddie</a:t>
            </a:r>
            <a:r>
              <a:rPr lang="en-US" dirty="0"/>
              <a:t> </a:t>
            </a:r>
            <a:r>
              <a:rPr lang="en-US" b="1" dirty="0"/>
              <a:t>Reader’s Notes, Chapter 17 </a:t>
            </a:r>
            <a:r>
              <a:rPr lang="en-US" dirty="0"/>
              <a:t>for completion.</a:t>
            </a:r>
            <a:endParaRPr dirty="0"/>
          </a:p>
          <a:p>
            <a:pPr marL="457200" lvl="0" indent="-304800" rtl="0">
              <a:spcBef>
                <a:spcPts val="0"/>
              </a:spcBef>
              <a:spcAft>
                <a:spcPts val="0"/>
              </a:spcAft>
              <a:buClr>
                <a:schemeClr val="dk1"/>
              </a:buClr>
              <a:buSzPts val="1200"/>
              <a:buFont typeface="Calibri"/>
              <a:buAutoNum type="arabicPeriod"/>
            </a:pPr>
            <a:r>
              <a:rPr lang="en-US" dirty="0"/>
              <a:t>When students are done, call on several to share their answers to the entry task.</a:t>
            </a:r>
            <a:endParaRPr dirty="0"/>
          </a:p>
          <a:p>
            <a:pPr marL="0" lvl="0" indent="0" rtl="0">
              <a:spcBef>
                <a:spcPts val="0"/>
              </a:spcBef>
              <a:spcAft>
                <a:spcPts val="0"/>
              </a:spcAft>
              <a:buNone/>
            </a:pPr>
            <a:endParaRPr dirty="0"/>
          </a:p>
          <a:p>
            <a:pPr marL="0" lvl="0" indent="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SzPts val="1200"/>
              <a:buChar char="●"/>
            </a:pPr>
            <a:r>
              <a:rPr lang="en-US" dirty="0"/>
              <a:t>Listen for correct answers and guide as necessary.</a:t>
            </a:r>
            <a:endParaRPr dirty="0"/>
          </a:p>
          <a:p>
            <a:pPr marL="0" lvl="0" indent="0" rtl="0">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457200" lvl="0" indent="0" rtl="0">
              <a:spcBef>
                <a:spcPts val="0"/>
              </a:spcBef>
              <a:spcAft>
                <a:spcPts val="0"/>
              </a:spcAft>
              <a:buNone/>
            </a:pPr>
            <a:endParaRPr dirty="0"/>
          </a:p>
          <a:p>
            <a:pPr marL="457200" lvl="0" indent="0" rtl="0">
              <a:spcBef>
                <a:spcPts val="0"/>
              </a:spcBef>
              <a:spcAft>
                <a:spcPts val="0"/>
              </a:spcAft>
              <a:buNone/>
            </a:pPr>
            <a:endParaRPr dirty="0"/>
          </a:p>
          <a:p>
            <a:pPr marL="457200" lvl="0" indent="0" rtl="0">
              <a:spcBef>
                <a:spcPts val="0"/>
              </a:spcBef>
              <a:spcAft>
                <a:spcPts val="0"/>
              </a:spcAft>
              <a:buNone/>
            </a:pPr>
            <a:endParaRPr dirty="0"/>
          </a:p>
          <a:p>
            <a:pPr marL="0" marR="0" lvl="0" indent="0" algn="l" rtl="0">
              <a:lnSpc>
                <a:spcPct val="100000"/>
              </a:lnSpc>
              <a:spcBef>
                <a:spcPts val="0"/>
              </a:spcBef>
              <a:spcAft>
                <a:spcPts val="0"/>
              </a:spcAft>
              <a:buNone/>
            </a:pPr>
            <a:endParaRPr i="0" u="none" strike="noStrike" cap="none" dirty="0">
              <a:solidFill>
                <a:schemeClr val="dk1"/>
              </a:solidFill>
            </a:endParaRPr>
          </a:p>
        </p:txBody>
      </p:sp>
      <p:sp>
        <p:nvSpPr>
          <p:cNvPr id="114" name="Google Shape;114;g3cf9b7843c_0_2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097354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g401dd1e10b_0_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2" name="Google Shape;122;g401dd1e10b_0_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10-12 </a:t>
            </a:r>
            <a:r>
              <a:rPr lang="en-US" b="1" i="0" u="none" strike="noStrike" cap="none" dirty="0">
                <a:solidFill>
                  <a:schemeClr val="dk1"/>
                </a:solidFill>
              </a:rPr>
              <a:t>minutes (this slide, 5-7</a:t>
            </a:r>
            <a:r>
              <a:rPr lang="en-US" b="1" dirty="0"/>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2 of 2</a:t>
            </a:r>
            <a:endParaRPr b="1" dirty="0"/>
          </a:p>
          <a:p>
            <a:pPr marL="0" lvl="0" indent="0" rtl="0">
              <a:lnSpc>
                <a:spcPct val="90000"/>
              </a:lnSpc>
              <a:spcBef>
                <a:spcPts val="1000"/>
              </a:spcBef>
              <a:spcAft>
                <a:spcPts val="0"/>
              </a:spcAft>
              <a:buClr>
                <a:schemeClr val="dk1"/>
              </a:buClr>
              <a:buSzPts val="1100"/>
              <a:buFont typeface="Arial"/>
              <a:buNone/>
            </a:pPr>
            <a:r>
              <a:rPr lang="en-US" b="1" dirty="0"/>
              <a:t>Opening A. Entry Task: Reader’s dictionary vocabulary check</a:t>
            </a:r>
            <a:endParaRPr b="1" dirty="0"/>
          </a:p>
          <a:p>
            <a:pPr marL="0" lvl="0" indent="0" rtl="0">
              <a:lnSpc>
                <a:spcPct val="90000"/>
              </a:lnSpc>
              <a:spcBef>
                <a:spcPts val="1000"/>
              </a:spcBef>
              <a:spcAft>
                <a:spcPts val="0"/>
              </a:spcAft>
              <a:buClr>
                <a:schemeClr val="dk1"/>
              </a:buClr>
              <a:buSzPts val="11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lnSpc>
                <a:spcPct val="100000"/>
              </a:lnSpc>
              <a:spcBef>
                <a:spcPts val="0"/>
              </a:spcBef>
              <a:spcAft>
                <a:spcPts val="0"/>
              </a:spcAft>
              <a:buSzPts val="1200"/>
              <a:buChar char="●"/>
            </a:pPr>
            <a:r>
              <a:rPr lang="en-US" i="0" u="none" strike="noStrike" cap="none" dirty="0">
                <a:solidFill>
                  <a:schemeClr val="dk1"/>
                </a:solidFill>
              </a:rPr>
              <a:t>This slide will allow students to check their ho</a:t>
            </a:r>
            <a:r>
              <a:rPr lang="en-US" dirty="0"/>
              <a:t>mework definitions.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 </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i="0" u="none" strike="noStrike" cap="none" dirty="0">
                <a:solidFill>
                  <a:schemeClr val="dk1"/>
                </a:solidFill>
              </a:rPr>
              <a:t>Direct students to this slide.</a:t>
            </a:r>
            <a:endParaRPr i="0" u="none" strike="noStrike" cap="none" dirty="0">
              <a:solidFill>
                <a:schemeClr val="dk1"/>
              </a:solidFill>
            </a:endParaRPr>
          </a:p>
          <a:p>
            <a:pPr marL="457200" lvl="0" indent="-304800" rtl="0">
              <a:spcBef>
                <a:spcPts val="0"/>
              </a:spcBef>
              <a:spcAft>
                <a:spcPts val="0"/>
              </a:spcAft>
              <a:buSzPts val="1200"/>
              <a:buFont typeface="Calibri"/>
              <a:buAutoNum type="arabicPeriod"/>
            </a:pPr>
            <a:r>
              <a:rPr lang="en-US" dirty="0"/>
              <a:t>Post the correct definitions of the words in the </a:t>
            </a:r>
            <a:r>
              <a:rPr lang="en-US" b="1" dirty="0"/>
              <a:t>Reader’s Dictionary</a:t>
            </a:r>
            <a:r>
              <a:rPr lang="en-US" dirty="0"/>
              <a:t> and prompt students to correct their </a:t>
            </a:r>
            <a:r>
              <a:rPr lang="en-US" b="1" dirty="0"/>
              <a:t>Reader’s Notes</a:t>
            </a:r>
            <a:r>
              <a:rPr lang="en-US" dirty="0"/>
              <a:t> as necessary. Ask students if there are words about which they are confused, and clarify as necessary.</a:t>
            </a:r>
            <a:endParaRPr dirty="0"/>
          </a:p>
          <a:p>
            <a:pPr marL="457200" lvl="0" indent="0" rtl="0">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Look and listen that students are making the correct definitions.</a:t>
            </a:r>
            <a:endParaRPr dirty="0"/>
          </a:p>
          <a:p>
            <a:pPr marL="457200" marR="0" lvl="0" indent="-304800" algn="l" rtl="0">
              <a:lnSpc>
                <a:spcPct val="100000"/>
              </a:lnSpc>
              <a:spcBef>
                <a:spcPts val="0"/>
              </a:spcBef>
              <a:spcAft>
                <a:spcPts val="0"/>
              </a:spcAft>
              <a:buSzPts val="1200"/>
              <a:buFont typeface="Calibri"/>
              <a:buChar char="●"/>
            </a:pPr>
            <a:r>
              <a:rPr lang="en-US" dirty="0"/>
              <a:t>Listen for an understanding of the words.</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SzPts val="1200"/>
              <a:buChar char="●"/>
            </a:pPr>
            <a:r>
              <a:rPr lang="en-US" dirty="0"/>
              <a:t>During this time, consider meeting with a small group of struggling readers and reviewing the </a:t>
            </a:r>
            <a:r>
              <a:rPr lang="en-US" b="1" dirty="0"/>
              <a:t>Reader’s Notes</a:t>
            </a:r>
            <a:r>
              <a:rPr lang="en-US" dirty="0"/>
              <a:t> with them.</a:t>
            </a:r>
            <a:endParaRPr dirty="0"/>
          </a:p>
          <a:p>
            <a:pPr marL="0" marR="0" lvl="0" indent="0" algn="l" rtl="0">
              <a:lnSpc>
                <a:spcPct val="100000"/>
              </a:lnSpc>
              <a:spcBef>
                <a:spcPts val="0"/>
              </a:spcBef>
              <a:spcAft>
                <a:spcPts val="0"/>
              </a:spcAft>
              <a:buNone/>
            </a:pPr>
            <a:endParaRPr i="0" u="none" strike="noStrike" cap="none" dirty="0">
              <a:solidFill>
                <a:schemeClr val="dk1"/>
              </a:solidFill>
            </a:endParaRPr>
          </a:p>
        </p:txBody>
      </p:sp>
      <p:sp>
        <p:nvSpPr>
          <p:cNvPr id="123" name="Google Shape;123;g401dd1e10b_0_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806475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g401dd1e10b_0_4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 name="Google Shape;131;g401dd1e10b_0_4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 10 -12 minutes</a:t>
            </a:r>
            <a:r>
              <a:rPr lang="en-US" b="1" i="0" u="none" strike="noStrike" cap="none" dirty="0">
                <a:solidFill>
                  <a:schemeClr val="dk1"/>
                </a:solidFill>
              </a:rPr>
              <a:t> (this slide, 1-2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1 of 3</a:t>
            </a:r>
            <a:endParaRPr b="1" dirty="0"/>
          </a:p>
          <a:p>
            <a:pPr marL="0" lvl="0" indent="0" rtl="0">
              <a:lnSpc>
                <a:spcPct val="100000"/>
              </a:lnSpc>
              <a:spcBef>
                <a:spcPts val="0"/>
              </a:spcBef>
              <a:spcAft>
                <a:spcPts val="0"/>
              </a:spcAft>
              <a:buClr>
                <a:schemeClr val="dk1"/>
              </a:buClr>
              <a:buSzPts val="1100"/>
              <a:buFont typeface="Arial"/>
              <a:buNone/>
            </a:pPr>
            <a:r>
              <a:rPr lang="en-US" b="1" dirty="0"/>
              <a:t>Work Time A: Forming Evidence-Based Claims: </a:t>
            </a:r>
            <a:r>
              <a:rPr lang="en-US" b="1" dirty="0" err="1"/>
              <a:t>Lyddie’s</a:t>
            </a:r>
            <a:r>
              <a:rPr lang="en-US" b="1" dirty="0"/>
              <a:t> Decision</a:t>
            </a:r>
            <a:endParaRPr b="1" dirty="0"/>
          </a:p>
          <a:p>
            <a:pPr marL="0" lvl="0" indent="0" rtl="0">
              <a:lnSpc>
                <a:spcPct val="100000"/>
              </a:lnSpc>
              <a:spcBef>
                <a:spcPts val="0"/>
              </a:spcBef>
              <a:spcAft>
                <a:spcPts val="0"/>
              </a:spcAft>
              <a:buClr>
                <a:schemeClr val="dk1"/>
              </a:buClr>
              <a:buSzPts val="1100"/>
              <a:buFont typeface="Arial"/>
              <a:buNone/>
            </a:pPr>
            <a:endParaRPr dirty="0"/>
          </a:p>
          <a:p>
            <a:pPr marL="0" lvl="0" indent="0" rtl="0">
              <a:lnSpc>
                <a:spcPct val="100000"/>
              </a:lnSpc>
              <a:spcBef>
                <a:spcPts val="0"/>
              </a:spcBef>
              <a:spcAft>
                <a:spcPts val="0"/>
              </a:spcAft>
              <a:buClr>
                <a:schemeClr val="dk1"/>
              </a:buClr>
              <a:buSzPts val="1100"/>
              <a:buFont typeface="Arial"/>
              <a:buNone/>
            </a:pPr>
            <a:r>
              <a:rPr lang="en-US" dirty="0"/>
              <a:t>Teaching Notes</a:t>
            </a:r>
            <a:r>
              <a:rPr lang="en-US" i="0" u="none" strike="noStrike" cap="none" dirty="0">
                <a:solidFill>
                  <a:schemeClr val="dk1"/>
                </a:solidFill>
              </a:rPr>
              <a:t>: </a:t>
            </a:r>
            <a:endParaRPr dirty="0"/>
          </a:p>
          <a:p>
            <a:pPr marL="457200" lvl="0" indent="-304800" rtl="0">
              <a:lnSpc>
                <a:spcPct val="100000"/>
              </a:lnSpc>
              <a:spcBef>
                <a:spcPts val="0"/>
              </a:spcBef>
              <a:spcAft>
                <a:spcPts val="0"/>
              </a:spcAft>
              <a:buSzPts val="1200"/>
              <a:buChar char="●"/>
            </a:pPr>
            <a:r>
              <a:rPr lang="en-US" dirty="0"/>
              <a:t>It is important to examine both sides for good argument writing.</a:t>
            </a:r>
            <a:endParaRPr dirty="0"/>
          </a:p>
          <a:p>
            <a:pPr marL="457200" lvl="0" indent="-304800" rtl="0">
              <a:lnSpc>
                <a:spcPct val="100000"/>
              </a:lnSpc>
              <a:spcBef>
                <a:spcPts val="0"/>
              </a:spcBef>
              <a:spcAft>
                <a:spcPts val="0"/>
              </a:spcAft>
              <a:buSzPts val="1200"/>
              <a:buChar char="●"/>
            </a:pPr>
            <a:r>
              <a:rPr lang="en-US" dirty="0"/>
              <a:t>Remember, there is a typo on this graphic organizer - one side should say “why </a:t>
            </a:r>
            <a:r>
              <a:rPr lang="en-US" dirty="0" err="1"/>
              <a:t>Lyddie</a:t>
            </a:r>
            <a:r>
              <a:rPr lang="en-US" dirty="0"/>
              <a:t> should sign the petition” and the other should say, “why </a:t>
            </a:r>
            <a:r>
              <a:rPr lang="en-US" dirty="0" err="1"/>
              <a:t>Lyddie</a:t>
            </a:r>
            <a:r>
              <a:rPr lang="en-US" dirty="0"/>
              <a:t> should not sign the petition.”</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 </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Return students’ </a:t>
            </a:r>
            <a:r>
              <a:rPr lang="en-US" b="1" dirty="0"/>
              <a:t>Forming Evidence-Based Claims graphic organizers</a:t>
            </a:r>
            <a:r>
              <a:rPr lang="en-US" dirty="0"/>
              <a:t> from Lesson 11 and give any whole class feedback. Tell students that today, they will analyze one more excerpt to gather textual evidence.</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0" marR="0" lvl="0" indent="0" algn="l" rtl="0">
              <a:lnSpc>
                <a:spcPct val="100000"/>
              </a:lnSpc>
              <a:spcBef>
                <a:spcPts val="0"/>
              </a:spcBef>
              <a:spcAft>
                <a:spcPts val="0"/>
              </a:spcAft>
              <a:buNone/>
            </a:pPr>
            <a:endParaRPr dirty="0"/>
          </a:p>
          <a:p>
            <a:pPr marL="0" lvl="0" indent="0" rtl="0">
              <a:lnSpc>
                <a:spcPct val="100000"/>
              </a:lnSpc>
              <a:spcBef>
                <a:spcPts val="0"/>
              </a:spcBef>
              <a:spcAft>
                <a:spcPts val="0"/>
              </a:spcAft>
              <a:buClr>
                <a:schemeClr val="dk1"/>
              </a:buClr>
              <a:buSzPts val="1100"/>
              <a:buFont typeface="Arial"/>
              <a:buNone/>
            </a:pPr>
            <a:r>
              <a:rPr lang="en-US" dirty="0"/>
              <a:t>Support for Any Students Who Need It: None</a:t>
            </a:r>
            <a:endParaRPr dirty="0"/>
          </a:p>
          <a:p>
            <a:pPr marL="0" lvl="0" indent="0" rtl="0">
              <a:lnSpc>
                <a:spcPct val="100000"/>
              </a:lnSpc>
              <a:spcBef>
                <a:spcPts val="0"/>
              </a:spcBef>
              <a:spcAft>
                <a:spcPts val="0"/>
              </a:spcAft>
              <a:buClr>
                <a:schemeClr val="dk1"/>
              </a:buClr>
              <a:buSzPts val="1100"/>
              <a:buFont typeface="Arial"/>
              <a:buNone/>
            </a:pPr>
            <a:endParaRPr dirty="0"/>
          </a:p>
          <a:p>
            <a:pPr marL="0" lvl="0" indent="0" rtl="0">
              <a:lnSpc>
                <a:spcPct val="100000"/>
              </a:lnSpc>
              <a:spcBef>
                <a:spcPts val="0"/>
              </a:spcBef>
              <a:spcAft>
                <a:spcPts val="0"/>
              </a:spcAft>
              <a:buNone/>
            </a:pPr>
            <a:endParaRPr dirty="0"/>
          </a:p>
          <a:p>
            <a:pPr marL="0" marR="0" lvl="0" indent="0" algn="l" rtl="0">
              <a:lnSpc>
                <a:spcPct val="100000"/>
              </a:lnSpc>
              <a:spcBef>
                <a:spcPts val="0"/>
              </a:spcBef>
              <a:spcAft>
                <a:spcPts val="0"/>
              </a:spcAft>
              <a:buNone/>
            </a:pPr>
            <a:endParaRPr i="0" u="none" strike="noStrike" cap="none" dirty="0">
              <a:solidFill>
                <a:schemeClr val="dk1"/>
              </a:solidFill>
            </a:endParaRPr>
          </a:p>
        </p:txBody>
      </p:sp>
      <p:sp>
        <p:nvSpPr>
          <p:cNvPr id="132" name="Google Shape;132;g401dd1e10b_0_4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678693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4051c39317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9" name="Google Shape;139;g4051c39317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10 -12 minutes (this slide, 1-2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Weaving Discussion Appointment </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2 of 3 </a:t>
            </a:r>
            <a:endParaRPr b="1" dirty="0"/>
          </a:p>
          <a:p>
            <a:pPr marL="0" lvl="0" indent="0" rtl="0">
              <a:lnSpc>
                <a:spcPct val="90000"/>
              </a:lnSpc>
              <a:spcBef>
                <a:spcPts val="1000"/>
              </a:spcBef>
              <a:spcAft>
                <a:spcPts val="0"/>
              </a:spcAft>
              <a:buClr>
                <a:schemeClr val="dk1"/>
              </a:buClr>
              <a:buSzPts val="1100"/>
              <a:buFont typeface="Arial"/>
              <a:buNone/>
            </a:pPr>
            <a:r>
              <a:rPr lang="en-US" b="1" dirty="0"/>
              <a:t>Work Time A: Forming Evidence-Based Claims: </a:t>
            </a:r>
            <a:r>
              <a:rPr lang="en-US" b="1" dirty="0" err="1"/>
              <a:t>Lyddie’s</a:t>
            </a:r>
            <a:r>
              <a:rPr lang="en-US" b="1" dirty="0"/>
              <a:t> Decision</a:t>
            </a:r>
            <a:endParaRPr b="1" dirty="0"/>
          </a:p>
          <a:p>
            <a:pPr marL="0" lvl="0" indent="0" rtl="0">
              <a:spcBef>
                <a:spcPts val="0"/>
              </a:spcBef>
              <a:spcAft>
                <a:spcPts val="0"/>
              </a:spcAft>
              <a:buClr>
                <a:schemeClr val="dk1"/>
              </a:buClr>
              <a:buSzPts val="1100"/>
              <a:buFont typeface="Arial"/>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lnSpc>
                <a:spcPct val="100000"/>
              </a:lnSpc>
              <a:spcBef>
                <a:spcPts val="0"/>
              </a:spcBef>
              <a:spcAft>
                <a:spcPts val="0"/>
              </a:spcAft>
              <a:buSzPts val="1200"/>
              <a:buChar char="●"/>
            </a:pPr>
            <a:r>
              <a:rPr lang="en-US" i="0" u="none" strike="noStrike" cap="none" dirty="0">
                <a:solidFill>
                  <a:schemeClr val="dk1"/>
                </a:solidFill>
              </a:rPr>
              <a:t>This slide will allow students to </a:t>
            </a:r>
            <a:r>
              <a:rPr lang="en-US" dirty="0"/>
              <a:t>see their discussion appointments.</a:t>
            </a:r>
            <a:endParaRPr dirty="0"/>
          </a:p>
          <a:p>
            <a:pPr marL="457200" marR="0" lvl="0" indent="-304800" algn="l" rtl="0">
              <a:lnSpc>
                <a:spcPct val="100000"/>
              </a:lnSpc>
              <a:spcBef>
                <a:spcPts val="0"/>
              </a:spcBef>
              <a:spcAft>
                <a:spcPts val="0"/>
              </a:spcAft>
              <a:buSzPts val="1200"/>
              <a:buChar char="●"/>
            </a:pPr>
            <a:r>
              <a:rPr lang="en-US" b="0" dirty="0"/>
              <a:t>Be sure to choose an appointment ahead of time to direct movement.</a:t>
            </a:r>
            <a:endParaRPr b="0"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 </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i="0" u="none" strike="noStrike" cap="none" dirty="0">
                <a:solidFill>
                  <a:schemeClr val="dk1"/>
                </a:solidFill>
              </a:rPr>
              <a:t>Direct students to this slide.</a:t>
            </a:r>
            <a:endParaRPr dirty="0"/>
          </a:p>
          <a:p>
            <a:pPr marL="457200" marR="0" lvl="0" indent="-304800" algn="l" rtl="0">
              <a:lnSpc>
                <a:spcPct val="100000"/>
              </a:lnSpc>
              <a:spcBef>
                <a:spcPts val="0"/>
              </a:spcBef>
              <a:spcAft>
                <a:spcPts val="0"/>
              </a:spcAft>
              <a:buSzPts val="1200"/>
              <a:buFont typeface="Calibri"/>
              <a:buAutoNum type="arabicPeriod"/>
            </a:pPr>
            <a:r>
              <a:rPr lang="en-US" dirty="0"/>
              <a:t>Have them move their seats to sit with appointment partner.</a:t>
            </a:r>
            <a:endParaRPr dirty="0"/>
          </a:p>
          <a:p>
            <a:pPr marL="0" lvl="0" indent="0" rtl="0">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0" lvl="0" indent="0" rtl="0">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lvl="0" indent="0" rtl="0">
              <a:spcBef>
                <a:spcPts val="0"/>
              </a:spcBef>
              <a:spcAft>
                <a:spcPts val="0"/>
              </a:spcAft>
              <a:buNone/>
            </a:pPr>
            <a:endParaRPr dirty="0"/>
          </a:p>
          <a:p>
            <a:pPr marL="0" marR="0" lvl="0" indent="0" algn="l" rtl="0">
              <a:lnSpc>
                <a:spcPct val="100000"/>
              </a:lnSpc>
              <a:spcBef>
                <a:spcPts val="0"/>
              </a:spcBef>
              <a:spcAft>
                <a:spcPts val="0"/>
              </a:spcAft>
              <a:buNone/>
            </a:pPr>
            <a:endParaRPr b="0" i="0" u="none" strike="noStrike" cap="none" dirty="0">
              <a:solidFill>
                <a:schemeClr val="dk1"/>
              </a:solidFill>
              <a:latin typeface="Calibri"/>
              <a:ea typeface="Calibri"/>
              <a:cs typeface="Calibri"/>
              <a:sym typeface="Calibri"/>
            </a:endParaRPr>
          </a:p>
        </p:txBody>
      </p:sp>
      <p:sp>
        <p:nvSpPr>
          <p:cNvPr id="140" name="Google Shape;140;g4051c39317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648646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4051c39317_0_9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0" name="Google Shape;150;g4051c39317_0_9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200"/>
              <a:buFont typeface="Calibri"/>
              <a:buNone/>
            </a:pPr>
            <a:r>
              <a:rPr lang="en-US" b="1" dirty="0"/>
              <a:t>Suggested slide pacing:  10 - 12 minutes (this slide 5-8 minutes)</a:t>
            </a:r>
            <a:endParaRPr dirty="0"/>
          </a:p>
          <a:p>
            <a:pPr marL="0" lvl="0" indent="0" rtl="0">
              <a:spcBef>
                <a:spcPts val="0"/>
              </a:spcBef>
              <a:spcAft>
                <a:spcPts val="0"/>
              </a:spcAft>
              <a:buClr>
                <a:schemeClr val="dk1"/>
              </a:buClr>
              <a:buSzPts val="1200"/>
              <a:buFont typeface="Calibri"/>
              <a:buNone/>
            </a:pPr>
            <a:r>
              <a:rPr lang="en-US" b="1" dirty="0"/>
              <a:t>Student Grouping:  Weaving appointment partners ( Partner A and Partner B)</a:t>
            </a:r>
          </a:p>
          <a:p>
            <a:pPr marL="0" lvl="0" indent="0" rtl="0">
              <a:spcBef>
                <a:spcPts val="0"/>
              </a:spcBef>
              <a:spcAft>
                <a:spcPts val="0"/>
              </a:spcAft>
              <a:buClr>
                <a:schemeClr val="dk1"/>
              </a:buClr>
              <a:buSzPts val="1200"/>
              <a:buFont typeface="Calibri"/>
              <a:buNone/>
            </a:pPr>
            <a:endParaRPr b="1" dirty="0"/>
          </a:p>
          <a:p>
            <a:pPr marL="0" lvl="0" indent="0" rtl="0">
              <a:spcBef>
                <a:spcPts val="0"/>
              </a:spcBef>
              <a:spcAft>
                <a:spcPts val="0"/>
              </a:spcAft>
              <a:buClr>
                <a:schemeClr val="dk1"/>
              </a:buClr>
              <a:buSzPts val="1200"/>
              <a:buFont typeface="Calibri"/>
              <a:buNone/>
            </a:pPr>
            <a:r>
              <a:rPr lang="en-US" b="1" dirty="0"/>
              <a:t>Slide 3 of 3</a:t>
            </a:r>
            <a:endParaRPr b="1" dirty="0"/>
          </a:p>
          <a:p>
            <a:pPr marL="0" lvl="0" indent="0" rtl="0">
              <a:lnSpc>
                <a:spcPct val="90000"/>
              </a:lnSpc>
              <a:spcBef>
                <a:spcPts val="1000"/>
              </a:spcBef>
              <a:spcAft>
                <a:spcPts val="0"/>
              </a:spcAft>
              <a:buClr>
                <a:schemeClr val="dk1"/>
              </a:buClr>
              <a:buSzPts val="1100"/>
              <a:buFont typeface="Arial"/>
              <a:buNone/>
            </a:pPr>
            <a:r>
              <a:rPr lang="en-US" b="1" dirty="0"/>
              <a:t>Work Time A: Forming Evidence-Based Claims: </a:t>
            </a:r>
            <a:r>
              <a:rPr lang="en-US" b="1" dirty="0" err="1"/>
              <a:t>Lyddie’s</a:t>
            </a:r>
            <a:r>
              <a:rPr lang="en-US" b="1" dirty="0"/>
              <a:t> Decision</a:t>
            </a:r>
            <a:endParaRPr b="1" dirty="0"/>
          </a:p>
          <a:p>
            <a:pPr marL="0" lvl="0" indent="0">
              <a:spcBef>
                <a:spcPts val="0"/>
              </a:spcBef>
              <a:spcAft>
                <a:spcPts val="0"/>
              </a:spcAft>
              <a:buNone/>
            </a:pPr>
            <a:endParaRPr b="1" dirty="0"/>
          </a:p>
          <a:p>
            <a:pPr marL="0" lvl="0" indent="0">
              <a:spcBef>
                <a:spcPts val="0"/>
              </a:spcBef>
              <a:spcAft>
                <a:spcPts val="0"/>
              </a:spcAft>
              <a:buNone/>
            </a:pPr>
            <a:r>
              <a:rPr lang="en-US" dirty="0"/>
              <a:t>Teaching Notes: </a:t>
            </a:r>
            <a:endParaRPr dirty="0"/>
          </a:p>
          <a:p>
            <a:pPr marL="457200" lvl="0" indent="-304800">
              <a:spcBef>
                <a:spcPts val="0"/>
              </a:spcBef>
              <a:spcAft>
                <a:spcPts val="0"/>
              </a:spcAft>
              <a:buSzPts val="1200"/>
              <a:buChar char="●"/>
            </a:pPr>
            <a:r>
              <a:rPr lang="en-US" dirty="0"/>
              <a:t>The purpose of this activity is to complete the last excerpt from </a:t>
            </a:r>
            <a:r>
              <a:rPr lang="en-US" i="1" dirty="0" err="1"/>
              <a:t>Lyddie</a:t>
            </a:r>
            <a:r>
              <a:rPr lang="en-US" dirty="0"/>
              <a:t> that supports students’ ability to make a sound decision as to which side of the argument they will choose.</a:t>
            </a:r>
            <a:endParaRPr dirty="0"/>
          </a:p>
          <a:p>
            <a:pPr marL="0" lvl="0" indent="0" rtl="0">
              <a:spcBef>
                <a:spcPts val="0"/>
              </a:spcBef>
              <a:spcAft>
                <a:spcPts val="0"/>
              </a:spcAft>
              <a:buNone/>
            </a:pPr>
            <a:endParaRPr dirty="0"/>
          </a:p>
          <a:p>
            <a:pPr marL="0" lvl="0" indent="0">
              <a:spcBef>
                <a:spcPts val="0"/>
              </a:spcBef>
              <a:spcAft>
                <a:spcPts val="0"/>
              </a:spcAft>
              <a:buNone/>
            </a:pPr>
            <a:r>
              <a:rPr lang="en-US" dirty="0"/>
              <a:t>Teacher Actions: </a:t>
            </a:r>
            <a:endParaRPr dirty="0"/>
          </a:p>
          <a:p>
            <a:pPr marL="457200" lvl="0" indent="-304800" rtl="0">
              <a:spcBef>
                <a:spcPts val="0"/>
              </a:spcBef>
              <a:spcAft>
                <a:spcPts val="0"/>
              </a:spcAft>
              <a:buSzPts val="1200"/>
              <a:buFont typeface="Calibri"/>
              <a:buAutoNum type="arabicPeriod"/>
            </a:pPr>
            <a:r>
              <a:rPr lang="en-US" dirty="0"/>
              <a:t>Tell students that today, they will focus on the last excerpt listed on this chart and direct them to find those pages in </a:t>
            </a:r>
            <a:r>
              <a:rPr lang="en-US" i="1" dirty="0" err="1"/>
              <a:t>Lyddie</a:t>
            </a:r>
            <a:r>
              <a:rPr lang="en-US" dirty="0"/>
              <a:t>.</a:t>
            </a:r>
            <a:endParaRPr dirty="0"/>
          </a:p>
          <a:p>
            <a:pPr marL="457200" lvl="0" indent="-304800" rtl="0">
              <a:spcBef>
                <a:spcPts val="0"/>
              </a:spcBef>
              <a:spcAft>
                <a:spcPts val="0"/>
              </a:spcAft>
              <a:buSzPts val="1200"/>
              <a:buFont typeface="Calibri"/>
              <a:buAutoNum type="arabicPeriod"/>
            </a:pPr>
            <a:r>
              <a:rPr lang="en-US" dirty="0"/>
              <a:t>Remind students of their work in Lesson 11. They should follow a similar protocol in this work time: They should partner read the excerpt before they try to find evidence from it to add to their </a:t>
            </a:r>
            <a:r>
              <a:rPr lang="en-US" b="1" dirty="0"/>
              <a:t>Forming Evidence-Based Claims graphic organizers</a:t>
            </a:r>
            <a:r>
              <a:rPr lang="en-US" dirty="0"/>
              <a:t>. </a:t>
            </a:r>
            <a:endParaRPr dirty="0"/>
          </a:p>
          <a:p>
            <a:pPr marL="457200" lvl="0" indent="-304800" rtl="0">
              <a:spcBef>
                <a:spcPts val="0"/>
              </a:spcBef>
              <a:spcAft>
                <a:spcPts val="0"/>
              </a:spcAft>
              <a:buSzPts val="1200"/>
              <a:buFont typeface="Calibri"/>
              <a:buAutoNum type="arabicPeriod"/>
            </a:pPr>
            <a:r>
              <a:rPr lang="en-US" dirty="0"/>
              <a:t>Remind them that with partner reading:</a:t>
            </a:r>
            <a:endParaRPr dirty="0"/>
          </a:p>
          <a:p>
            <a:pPr marL="914400" lvl="1" indent="-304800" rtl="0">
              <a:spcBef>
                <a:spcPts val="0"/>
              </a:spcBef>
              <a:spcAft>
                <a:spcPts val="0"/>
              </a:spcAft>
              <a:buSzPts val="1200"/>
              <a:buChar char="○"/>
            </a:pPr>
            <a:r>
              <a:rPr lang="en-US" dirty="0"/>
              <a:t>Partner A reads out loud for a few paragraphs.</a:t>
            </a:r>
            <a:endParaRPr dirty="0"/>
          </a:p>
          <a:p>
            <a:pPr marL="914400" lvl="1" indent="-304800" rtl="0">
              <a:spcBef>
                <a:spcPts val="0"/>
              </a:spcBef>
              <a:spcAft>
                <a:spcPts val="0"/>
              </a:spcAft>
              <a:buSzPts val="1200"/>
              <a:buChar char="○"/>
            </a:pPr>
            <a:r>
              <a:rPr lang="en-US" dirty="0"/>
              <a:t> Partner B states the gist of those paragraphs.</a:t>
            </a:r>
            <a:endParaRPr dirty="0"/>
          </a:p>
          <a:p>
            <a:pPr marL="914400" lvl="1" indent="-304800" rtl="0">
              <a:spcBef>
                <a:spcPts val="0"/>
              </a:spcBef>
              <a:spcAft>
                <a:spcPts val="0"/>
              </a:spcAft>
              <a:buSzPts val="1200"/>
              <a:buChar char="○"/>
            </a:pPr>
            <a:r>
              <a:rPr lang="en-US" dirty="0"/>
              <a:t>The two partners switch: For the next few paragraphs, Partner B reads out loud and Partner A states the gist.</a:t>
            </a:r>
            <a:endParaRPr dirty="0"/>
          </a:p>
          <a:p>
            <a:pPr marL="914400" lvl="1" indent="-304800" rtl="0">
              <a:spcBef>
                <a:spcPts val="0"/>
              </a:spcBef>
              <a:spcAft>
                <a:spcPts val="0"/>
              </a:spcAft>
              <a:buSzPts val="1200"/>
              <a:buChar char="○"/>
            </a:pPr>
            <a:r>
              <a:rPr lang="en-US" dirty="0"/>
              <a:t>After partner reading the excerpt, add evidence to both </a:t>
            </a:r>
            <a:r>
              <a:rPr lang="en-US" b="1" dirty="0"/>
              <a:t>Forming Evidence-Based Claims graphic organizers</a:t>
            </a:r>
            <a:r>
              <a:rPr lang="en-US" dirty="0"/>
              <a:t>.</a:t>
            </a:r>
            <a:endParaRPr dirty="0"/>
          </a:p>
          <a:p>
            <a:pPr marL="457200" lvl="0" indent="-304800" rtl="0">
              <a:spcBef>
                <a:spcPts val="0"/>
              </a:spcBef>
              <a:spcAft>
                <a:spcPts val="0"/>
              </a:spcAft>
              <a:buSzPts val="1200"/>
              <a:buFont typeface="Calibri"/>
              <a:buAutoNum type="arabicPeriod"/>
            </a:pPr>
            <a:r>
              <a:rPr lang="en-US" dirty="0"/>
              <a:t>Near the end of work time, debrief as a class, making sure to script the answers on a copy of the </a:t>
            </a:r>
            <a:r>
              <a:rPr lang="en-US" b="1" dirty="0"/>
              <a:t>Forming Evidence-Based Claims graphic organizer</a:t>
            </a:r>
            <a:r>
              <a:rPr lang="en-US" dirty="0"/>
              <a:t> and to discuss the following quote: “She woke in the night, puzzled. She thought she had heard Betsy again—that wretched hacking sound that sawed through her rib cage straight into her heart. And then she was wide awake and knew it to be Rachel” (139).</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a:spcBef>
                <a:spcPts val="0"/>
              </a:spcBef>
              <a:spcAft>
                <a:spcPts val="0"/>
              </a:spcAft>
              <a:buSzPts val="1200"/>
              <a:buChar char="●"/>
            </a:pPr>
            <a:r>
              <a:rPr lang="en-US" dirty="0"/>
              <a:t>As students work, circulate to listen in and probe. Remind students that a single excerpt may include both textual evidence in favor of signing the petition and textual evidence against signing it.</a:t>
            </a:r>
            <a:endParaRPr dirty="0"/>
          </a:p>
          <a:p>
            <a:pPr marL="0" lvl="0" indent="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lvl="0" indent="-304800">
              <a:spcBef>
                <a:spcPts val="0"/>
              </a:spcBef>
              <a:spcAft>
                <a:spcPts val="0"/>
              </a:spcAft>
              <a:buSzPts val="1200"/>
              <a:buChar char="●"/>
            </a:pPr>
            <a:r>
              <a:rPr lang="en-US" dirty="0"/>
              <a:t>Consider posting the directions for partners to follow as they work.</a:t>
            </a:r>
            <a:endParaRPr dirty="0"/>
          </a:p>
          <a:p>
            <a:pPr marL="457200" lvl="0" indent="-304800">
              <a:spcBef>
                <a:spcPts val="0"/>
              </a:spcBef>
              <a:spcAft>
                <a:spcPts val="0"/>
              </a:spcAft>
              <a:buSzPts val="1200"/>
              <a:buChar char="●"/>
            </a:pPr>
            <a:r>
              <a:rPr lang="en-US" dirty="0"/>
              <a:t>Consider highlighting the most relevant sections of text for your most struggling readers.</a:t>
            </a:r>
            <a:endParaRPr dirty="0"/>
          </a:p>
          <a:p>
            <a:pPr marL="0" lvl="0" indent="0" rtl="0">
              <a:spcBef>
                <a:spcPts val="0"/>
              </a:spcBef>
              <a:spcAft>
                <a:spcPts val="0"/>
              </a:spcAft>
              <a:buNone/>
            </a:pPr>
            <a:endParaRPr dirty="0"/>
          </a:p>
          <a:p>
            <a:pPr marL="0" lvl="0" indent="0" rtl="0">
              <a:spcBef>
                <a:spcPts val="0"/>
              </a:spcBef>
              <a:spcAft>
                <a:spcPts val="0"/>
              </a:spcAft>
              <a:buNone/>
            </a:pPr>
            <a:endParaRPr dirty="0"/>
          </a:p>
        </p:txBody>
      </p:sp>
      <p:sp>
        <p:nvSpPr>
          <p:cNvPr id="151" name="Google Shape;151;g4051c39317_0_9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US"/>
              <a:t>9</a:t>
            </a:fld>
            <a:endParaRPr/>
          </a:p>
        </p:txBody>
      </p:sp>
    </p:spTree>
    <p:extLst>
      <p:ext uri="{BB962C8B-B14F-4D97-AF65-F5344CB8AC3E}">
        <p14:creationId xmlns:p14="http://schemas.microsoft.com/office/powerpoint/2010/main" val="38720460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Google Shape;23;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9" name="Google Shape;29;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0" name="Google Shape;30;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1" name="Google Shape;31;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2" name="Google Shape;32;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Google Shape;35;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Google Shape;36;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Google Shape;42;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Google Shape;51;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Google Shape;67;p1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7" name="Picture 6">
            <a:extLst>
              <a:ext uri="{FF2B5EF4-FFF2-40B4-BE49-F238E27FC236}">
                <a16:creationId xmlns:a16="http://schemas.microsoft.com/office/drawing/2014/main" id="{3ED7309C-C1EA-4A74-A976-67FFCD21C9C9}"/>
              </a:ext>
            </a:extLst>
          </p:cNvPr>
          <p:cNvPicPr>
            <a:picLocks noChangeAspect="1"/>
          </p:cNvPicPr>
          <p:nvPr userDrawn="1"/>
        </p:nvPicPr>
        <p:blipFill>
          <a:blip r:embed="rId13"/>
          <a:stretch>
            <a:fillRect/>
          </a:stretch>
        </p:blipFill>
        <p:spPr>
          <a:xfrm>
            <a:off x="11430000" y="6708678"/>
            <a:ext cx="762000" cy="142875"/>
          </a:xfrm>
          <a:prstGeom prst="rect">
            <a:avLst/>
          </a:prstGeom>
        </p:spPr>
      </p:pic>
      <p:pic>
        <p:nvPicPr>
          <p:cNvPr id="8" name="Picture 7">
            <a:extLst>
              <a:ext uri="{FF2B5EF4-FFF2-40B4-BE49-F238E27FC236}">
                <a16:creationId xmlns:a16="http://schemas.microsoft.com/office/drawing/2014/main" id="{2FA721F7-002C-4113-8BB8-736BA4E4F6E1}"/>
              </a:ext>
            </a:extLst>
          </p:cNvPr>
          <p:cNvPicPr>
            <a:picLocks noChangeAspect="1"/>
          </p:cNvPicPr>
          <p:nvPr userDrawn="1"/>
        </p:nvPicPr>
        <p:blipFill>
          <a:blip r:embed="rId14"/>
          <a:stretch>
            <a:fillRect/>
          </a:stretch>
        </p:blipFill>
        <p:spPr>
          <a:xfrm>
            <a:off x="5453840" y="6176963"/>
            <a:ext cx="939261" cy="677979"/>
          </a:xfrm>
          <a:prstGeom prst="rect">
            <a:avLst/>
          </a:prstGeom>
        </p:spPr>
      </p:pic>
      <p:pic>
        <p:nvPicPr>
          <p:cNvPr id="9" name="Picture 8">
            <a:extLst>
              <a:ext uri="{FF2B5EF4-FFF2-40B4-BE49-F238E27FC236}">
                <a16:creationId xmlns:a16="http://schemas.microsoft.com/office/drawing/2014/main" id="{856B7884-558A-4394-B79F-921672605574}"/>
              </a:ext>
            </a:extLst>
          </p:cNvPr>
          <p:cNvPicPr>
            <a:picLocks noChangeAspect="1"/>
          </p:cNvPicPr>
          <p:nvPr userDrawn="1"/>
        </p:nvPicPr>
        <p:blipFill>
          <a:blip r:embed="rId15"/>
          <a:stretch>
            <a:fillRect/>
          </a:stretch>
        </p:blipFill>
        <p:spPr>
          <a:xfrm>
            <a:off x="0" y="6296769"/>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3"/>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1: Lesson 12</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89" name="Google Shape;89;p13"/>
          <p:cNvSpPr txBox="1">
            <a:spLocks noGrp="1"/>
          </p:cNvSpPr>
          <p:nvPr>
            <p:ph type="body" idx="1"/>
          </p:nvPr>
        </p:nvSpPr>
        <p:spPr>
          <a:xfrm>
            <a:off x="706850" y="1775750"/>
            <a:ext cx="10965600" cy="4119300"/>
          </a:xfrm>
          <a:prstGeom prst="rect">
            <a:avLst/>
          </a:prstGeom>
          <a:noFill/>
          <a:ln>
            <a:noFill/>
          </a:ln>
        </p:spPr>
        <p:txBody>
          <a:bodyPr spcFirstLastPara="1" wrap="square" lIns="91425" tIns="45700" rIns="91425" bIns="45700" anchor="t" anchorCtr="0">
            <a:noAutofit/>
          </a:bodyPr>
          <a:lstStyle/>
          <a:p>
            <a:pPr marL="457200" marR="0" lvl="0" indent="-381000" algn="l" rtl="0">
              <a:lnSpc>
                <a:spcPct val="90000"/>
              </a:lnSpc>
              <a:spcBef>
                <a:spcPts val="0"/>
              </a:spcBef>
              <a:spcAft>
                <a:spcPts val="0"/>
              </a:spcAft>
              <a:buClr>
                <a:schemeClr val="dk1"/>
              </a:buClr>
              <a:buSzPts val="2400"/>
              <a:buFont typeface="Century Gothic"/>
              <a:buChar char="•"/>
            </a:pPr>
            <a:r>
              <a:rPr lang="en-US" sz="2400" i="0" u="none" strike="noStrike" cap="none" dirty="0">
                <a:solidFill>
                  <a:schemeClr val="dk1"/>
                </a:solidFill>
                <a:latin typeface="Century Gothic"/>
                <a:ea typeface="Century Gothic"/>
                <a:cs typeface="Century Gothic"/>
                <a:sym typeface="Century Gothic"/>
              </a:rPr>
              <a:t>This lesson will take approximately </a:t>
            </a:r>
            <a:r>
              <a:rPr lang="en-US" sz="2400" dirty="0">
                <a:latin typeface="Century Gothic"/>
                <a:ea typeface="Century Gothic"/>
                <a:cs typeface="Century Gothic"/>
                <a:sym typeface="Century Gothic"/>
              </a:rPr>
              <a:t>55-60 </a:t>
            </a:r>
            <a:r>
              <a:rPr lang="en-US" sz="2400" i="0" u="none" strike="noStrike" cap="none" dirty="0">
                <a:solidFill>
                  <a:schemeClr val="dk1"/>
                </a:solidFill>
                <a:latin typeface="Century Gothic"/>
                <a:ea typeface="Century Gothic"/>
                <a:cs typeface="Century Gothic"/>
                <a:sym typeface="Century Gothic"/>
              </a:rPr>
              <a:t>minutes to complete. </a:t>
            </a:r>
            <a:endParaRPr sz="2400" b="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400" b="1" i="0" u="none" strike="noStrike" cap="none" dirty="0">
                <a:solidFill>
                  <a:schemeClr val="dk1"/>
                </a:solidFill>
                <a:latin typeface="Century Gothic"/>
                <a:ea typeface="Century Gothic"/>
                <a:cs typeface="Century Gothic"/>
                <a:sym typeface="Century Gothic"/>
              </a:rPr>
              <a:t>The Learning Targets</a:t>
            </a:r>
            <a:r>
              <a:rPr lang="en-US" sz="2400" b="1" dirty="0">
                <a:latin typeface="Century Gothic"/>
                <a:ea typeface="Century Gothic"/>
                <a:cs typeface="Century Gothic"/>
                <a:sym typeface="Century Gothic"/>
              </a:rPr>
              <a:t> </a:t>
            </a:r>
            <a:r>
              <a:rPr lang="en-US" sz="2400" b="1" i="0" u="none" strike="noStrike" cap="none" dirty="0">
                <a:solidFill>
                  <a:schemeClr val="dk1"/>
                </a:solidFill>
                <a:latin typeface="Century Gothic"/>
                <a:ea typeface="Century Gothic"/>
                <a:cs typeface="Century Gothic"/>
                <a:sym typeface="Century Gothic"/>
              </a:rPr>
              <a:t>for students today </a:t>
            </a:r>
            <a:r>
              <a:rPr lang="en-US" sz="2400" b="1" dirty="0">
                <a:latin typeface="Century Gothic"/>
                <a:ea typeface="Century Gothic"/>
                <a:cs typeface="Century Gothic"/>
                <a:sym typeface="Century Gothic"/>
              </a:rPr>
              <a:t>are</a:t>
            </a:r>
            <a:r>
              <a:rPr lang="en-US" sz="2400" b="1" i="0" u="none" strike="noStrike" cap="none" dirty="0">
                <a:solidFill>
                  <a:schemeClr val="dk1"/>
                </a:solidFill>
                <a:latin typeface="Century Gothic"/>
                <a:ea typeface="Century Gothic"/>
                <a:cs typeface="Century Gothic"/>
                <a:sym typeface="Century Gothic"/>
              </a:rPr>
              <a:t>:</a:t>
            </a:r>
            <a:endParaRPr sz="2400" b="1" dirty="0">
              <a:latin typeface="Century Gothic"/>
              <a:ea typeface="Century Gothic"/>
              <a:cs typeface="Century Gothic"/>
              <a:sym typeface="Century Gothic"/>
            </a:endParaRPr>
          </a:p>
          <a:p>
            <a:pPr marL="457200" lvl="0" indent="-381000" rtl="0">
              <a:lnSpc>
                <a:spcPct val="115000"/>
              </a:lnSpc>
              <a:spcBef>
                <a:spcPts val="1000"/>
              </a:spcBef>
              <a:spcAft>
                <a:spcPts val="0"/>
              </a:spcAft>
              <a:buSzPts val="2400"/>
              <a:buFont typeface="Century Gothic"/>
              <a:buChar char="•"/>
            </a:pPr>
            <a:r>
              <a:rPr lang="en-US" sz="2400" dirty="0">
                <a:latin typeface="Century Gothic"/>
                <a:ea typeface="Century Gothic"/>
                <a:cs typeface="Century Gothic"/>
                <a:sym typeface="Century Gothic"/>
              </a:rPr>
              <a:t> I can synthesize textual evidence into reasons about why </a:t>
            </a:r>
            <a:r>
              <a:rPr lang="en-US" sz="2400" dirty="0" err="1">
                <a:latin typeface="Century Gothic"/>
                <a:ea typeface="Century Gothic"/>
                <a:cs typeface="Century Gothic"/>
                <a:sym typeface="Century Gothic"/>
              </a:rPr>
              <a:t>Lyddie</a:t>
            </a:r>
            <a:r>
              <a:rPr lang="en-US" sz="2400" dirty="0">
                <a:latin typeface="Century Gothic"/>
                <a:ea typeface="Century Gothic"/>
                <a:cs typeface="Century Gothic"/>
                <a:sym typeface="Century Gothic"/>
              </a:rPr>
              <a:t> should or should not sign the petition.</a:t>
            </a:r>
            <a:endParaRPr sz="2400" dirty="0">
              <a:latin typeface="Century Gothic"/>
              <a:ea typeface="Century Gothic"/>
              <a:cs typeface="Century Gothic"/>
              <a:sym typeface="Century Gothic"/>
            </a:endParaRPr>
          </a:p>
          <a:p>
            <a:pPr marL="457200" lvl="0" indent="0" rtl="0">
              <a:lnSpc>
                <a:spcPct val="115000"/>
              </a:lnSpc>
              <a:spcBef>
                <a:spcPts val="0"/>
              </a:spcBef>
              <a:spcAft>
                <a:spcPts val="0"/>
              </a:spcAft>
              <a:buNone/>
            </a:pPr>
            <a:endParaRPr sz="2400" dirty="0">
              <a:latin typeface="Century Gothic"/>
              <a:ea typeface="Century Gothic"/>
              <a:cs typeface="Century Gothic"/>
              <a:sym typeface="Century Gothic"/>
            </a:endParaRPr>
          </a:p>
          <a:p>
            <a:pPr marL="457200" lvl="0" indent="-381000" rtl="0">
              <a:lnSpc>
                <a:spcPct val="115000"/>
              </a:lnSpc>
              <a:spcBef>
                <a:spcPts val="0"/>
              </a:spcBef>
              <a:spcAft>
                <a:spcPts val="0"/>
              </a:spcAft>
              <a:buSzPts val="2400"/>
              <a:buFont typeface="Century Gothic"/>
              <a:buChar char="•"/>
            </a:pPr>
            <a:r>
              <a:rPr lang="en-US" sz="2400" dirty="0">
                <a:latin typeface="Century Gothic"/>
                <a:ea typeface="Century Gothic"/>
                <a:cs typeface="Century Gothic"/>
                <a:sym typeface="Century Gothic"/>
              </a:rPr>
              <a:t>By engaging in a discussion with my partner, I can analyze one section of </a:t>
            </a:r>
            <a:r>
              <a:rPr lang="en-US" sz="2400" i="1" dirty="0" err="1">
                <a:latin typeface="Century Gothic"/>
                <a:ea typeface="Century Gothic"/>
                <a:cs typeface="Century Gothic"/>
                <a:sym typeface="Century Gothic"/>
              </a:rPr>
              <a:t>Lyddie</a:t>
            </a:r>
            <a:r>
              <a:rPr lang="en-US" sz="2400" dirty="0">
                <a:latin typeface="Century Gothic"/>
                <a:ea typeface="Century Gothic"/>
                <a:cs typeface="Century Gothic"/>
                <a:sym typeface="Century Gothic"/>
              </a:rPr>
              <a:t> in order to deepen my understanding of </a:t>
            </a:r>
            <a:r>
              <a:rPr lang="en-US" sz="2400" dirty="0" err="1">
                <a:latin typeface="Century Gothic"/>
                <a:ea typeface="Century Gothic"/>
                <a:cs typeface="Century Gothic"/>
                <a:sym typeface="Century Gothic"/>
              </a:rPr>
              <a:t>Lyddie’s</a:t>
            </a:r>
            <a:r>
              <a:rPr lang="en-US" sz="2400" dirty="0">
                <a:latin typeface="Century Gothic"/>
                <a:ea typeface="Century Gothic"/>
                <a:cs typeface="Century Gothic"/>
                <a:sym typeface="Century Gothic"/>
              </a:rPr>
              <a:t> decision.</a:t>
            </a:r>
            <a:endParaRPr sz="24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22"/>
          <p:cNvSpPr txBox="1">
            <a:spLocks noGrp="1"/>
          </p:cNvSpPr>
          <p:nvPr>
            <p:ph type="title"/>
          </p:nvPr>
        </p:nvSpPr>
        <p:spPr>
          <a:xfrm>
            <a:off x="838200" y="0"/>
            <a:ext cx="10515600" cy="1325700"/>
          </a:xfrm>
          <a:prstGeom prst="rect">
            <a:avLst/>
          </a:prstGeom>
        </p:spPr>
        <p:txBody>
          <a:bodyPr spcFirstLastPara="1" wrap="square" lIns="91425" tIns="45700" rIns="91425" bIns="45700" anchor="ctr" anchorCtr="0">
            <a:noAutofit/>
          </a:bodyPr>
          <a:lstStyle/>
          <a:p>
            <a:pPr marL="0" lvl="0" indent="0" rtl="0">
              <a:spcBef>
                <a:spcPts val="0"/>
              </a:spcBef>
              <a:spcAft>
                <a:spcPts val="0"/>
              </a:spcAft>
              <a:buNone/>
            </a:pPr>
            <a:r>
              <a:rPr lang="en-US" sz="3400" b="1">
                <a:latin typeface="Century Gothic"/>
                <a:ea typeface="Century Gothic"/>
                <a:cs typeface="Century Gothic"/>
                <a:sym typeface="Century Gothic"/>
              </a:rPr>
              <a:t>Let’s look back at our Forming Evidence chart</a:t>
            </a:r>
            <a:endParaRPr sz="3400" b="1">
              <a:latin typeface="Century Gothic"/>
              <a:ea typeface="Century Gothic"/>
              <a:cs typeface="Century Gothic"/>
              <a:sym typeface="Century Gothic"/>
            </a:endParaRPr>
          </a:p>
        </p:txBody>
      </p:sp>
      <p:pic>
        <p:nvPicPr>
          <p:cNvPr id="164" name="Google Shape;164;p22"/>
          <p:cNvPicPr preferRelativeResize="0"/>
          <p:nvPr/>
        </p:nvPicPr>
        <p:blipFill>
          <a:blip r:embed="rId3">
            <a:alphaModFix/>
          </a:blip>
          <a:stretch>
            <a:fillRect/>
          </a:stretch>
        </p:blipFill>
        <p:spPr>
          <a:xfrm>
            <a:off x="981650" y="1553975"/>
            <a:ext cx="10228700" cy="4730448"/>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Google Shape;170;p23"/>
          <p:cNvSpPr txBox="1">
            <a:spLocks noGrp="1"/>
          </p:cNvSpPr>
          <p:nvPr>
            <p:ph type="title"/>
          </p:nvPr>
        </p:nvSpPr>
        <p:spPr>
          <a:xfrm>
            <a:off x="400775" y="409825"/>
            <a:ext cx="103980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b="1">
                <a:latin typeface="Century Gothic"/>
                <a:ea typeface="Century Gothic"/>
                <a:cs typeface="Century Gothic"/>
                <a:sym typeface="Century Gothic"/>
              </a:rPr>
              <a:t>Let’s look at our Lyddie’s Decision Anchor Chart</a:t>
            </a:r>
            <a:endParaRPr sz="3400" b="1">
              <a:latin typeface="Century Gothic"/>
              <a:ea typeface="Century Gothic"/>
              <a:cs typeface="Century Gothic"/>
              <a:sym typeface="Century Gothic"/>
            </a:endParaRPr>
          </a:p>
        </p:txBody>
      </p:sp>
      <p:sp>
        <p:nvSpPr>
          <p:cNvPr id="171" name="Google Shape;171;p23"/>
          <p:cNvSpPr txBox="1">
            <a:spLocks noGrp="1"/>
          </p:cNvSpPr>
          <p:nvPr>
            <p:ph type="body" idx="1"/>
          </p:nvPr>
        </p:nvSpPr>
        <p:spPr>
          <a:xfrm>
            <a:off x="-26775" y="2033663"/>
            <a:ext cx="11545500" cy="40764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76200" lvl="0" indent="0" rtl="0">
              <a:lnSpc>
                <a:spcPct val="115000"/>
              </a:lnSpc>
              <a:spcBef>
                <a:spcPts val="0"/>
              </a:spcBef>
              <a:spcAft>
                <a:spcPts val="0"/>
              </a:spcAft>
              <a:buNone/>
            </a:pPr>
            <a:r>
              <a:rPr lang="en-US" sz="1400">
                <a:solidFill>
                  <a:srgbClr val="000000"/>
                </a:solidFill>
                <a:latin typeface="Arial"/>
                <a:ea typeface="Arial"/>
                <a:cs typeface="Arial"/>
                <a:sym typeface="Arial"/>
              </a:rPr>
              <a:t> </a:t>
            </a:r>
            <a:endParaRPr sz="1400">
              <a:solidFill>
                <a:srgbClr val="000000"/>
              </a:solidFill>
              <a:latin typeface="Arial"/>
              <a:ea typeface="Arial"/>
              <a:cs typeface="Arial"/>
              <a:sym typeface="Arial"/>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2400">
                <a:latin typeface="Century Gothic"/>
                <a:ea typeface="Century Gothic"/>
                <a:cs typeface="Century Gothic"/>
                <a:sym typeface="Century Gothic"/>
              </a:rPr>
              <a:t>                						                                              </a:t>
            </a:r>
            <a:endParaRPr sz="2400" b="1">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graphicFrame>
        <p:nvGraphicFramePr>
          <p:cNvPr id="172" name="Google Shape;172;p23"/>
          <p:cNvGraphicFramePr/>
          <p:nvPr>
            <p:extLst>
              <p:ext uri="{D42A27DB-BD31-4B8C-83A1-F6EECF244321}">
                <p14:modId xmlns:p14="http://schemas.microsoft.com/office/powerpoint/2010/main" val="4016084643"/>
              </p:ext>
            </p:extLst>
          </p:nvPr>
        </p:nvGraphicFramePr>
        <p:xfrm>
          <a:off x="972450" y="2098388"/>
          <a:ext cx="10546275" cy="3969448"/>
        </p:xfrm>
        <a:graphic>
          <a:graphicData uri="http://schemas.openxmlformats.org/drawingml/2006/table">
            <a:tbl>
              <a:tblPr>
                <a:noFill/>
                <a:tableStyleId>{9A16A8D0-6FEE-4001-9C1E-E8A61E1F6C9C}</a:tableStyleId>
              </a:tblPr>
              <a:tblGrid>
                <a:gridCol w="5402775">
                  <a:extLst>
                    <a:ext uri="{9D8B030D-6E8A-4147-A177-3AD203B41FA5}">
                      <a16:colId xmlns:a16="http://schemas.microsoft.com/office/drawing/2014/main" val="20000"/>
                    </a:ext>
                  </a:extLst>
                </a:gridCol>
                <a:gridCol w="5143500">
                  <a:extLst>
                    <a:ext uri="{9D8B030D-6E8A-4147-A177-3AD203B41FA5}">
                      <a16:colId xmlns:a16="http://schemas.microsoft.com/office/drawing/2014/main" val="20001"/>
                    </a:ext>
                  </a:extLst>
                </a:gridCol>
              </a:tblGrid>
              <a:tr h="2229650">
                <a:tc>
                  <a:txBody>
                    <a:bodyPr/>
                    <a:lstStyle/>
                    <a:p>
                      <a:pPr marL="0" lvl="0" indent="0">
                        <a:spcBef>
                          <a:spcPts val="0"/>
                        </a:spcBef>
                        <a:spcAft>
                          <a:spcPts val="0"/>
                        </a:spcAft>
                        <a:buClr>
                          <a:schemeClr val="dk1"/>
                        </a:buClr>
                        <a:buSzPts val="1100"/>
                        <a:buFont typeface="Arial"/>
                        <a:buNone/>
                      </a:pPr>
                      <a:r>
                        <a:rPr lang="en-US" sz="1800">
                          <a:solidFill>
                            <a:schemeClr val="dk1"/>
                          </a:solidFill>
                          <a:latin typeface="Century Gothic"/>
                          <a:ea typeface="Century Gothic"/>
                          <a:cs typeface="Century Gothic"/>
                          <a:sym typeface="Century Gothic"/>
                        </a:rPr>
                        <a:t>Context of Lyddie’s decision:</a:t>
                      </a:r>
                      <a:endParaRPr sz="180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Char char="●"/>
                      </a:pPr>
                      <a:r>
                        <a:rPr lang="en-US" sz="1800">
                          <a:solidFill>
                            <a:schemeClr val="dk1"/>
                          </a:solidFill>
                          <a:latin typeface="Century Gothic"/>
                          <a:ea typeface="Century Gothic"/>
                          <a:cs typeface="Century Gothic"/>
                          <a:sym typeface="Century Gothic"/>
                        </a:rPr>
                        <a:t>Lyddie is a factory worker at the mills in Lowell, which make cloth using power looms.</a:t>
                      </a:r>
                      <a:endParaRPr sz="180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Char char="●"/>
                      </a:pPr>
                      <a:r>
                        <a:rPr lang="en-US" sz="1800">
                          <a:solidFill>
                            <a:schemeClr val="dk1"/>
                          </a:solidFill>
                          <a:latin typeface="Century Gothic"/>
                          <a:ea typeface="Century Gothic"/>
                          <a:cs typeface="Century Gothic"/>
                          <a:sym typeface="Century Gothic"/>
                        </a:rPr>
                        <a:t>Workers typically worked a ______ hour day</a:t>
                      </a:r>
                      <a:endParaRPr sz="180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Char char="●"/>
                      </a:pPr>
                      <a:r>
                        <a:rPr lang="en-US" sz="1800">
                          <a:solidFill>
                            <a:schemeClr val="dk1"/>
                          </a:solidFill>
                          <a:latin typeface="Century Gothic"/>
                          <a:ea typeface="Century Gothic"/>
                          <a:cs typeface="Century Gothic"/>
                          <a:sym typeface="Century Gothic"/>
                        </a:rPr>
                        <a:t>Some workers are trying to bring about change by circulating a petition that would limit the work day to ____ hours</a:t>
                      </a:r>
                      <a:endParaRPr sz="1800">
                        <a:latin typeface="Century Gothic"/>
                        <a:ea typeface="Century Gothic"/>
                        <a:cs typeface="Century Gothic"/>
                        <a:sym typeface="Century Gothic"/>
                      </a:endParaRPr>
                    </a:p>
                  </a:txBody>
                  <a:tcPr marL="91425" marR="91425" marT="91425" marB="91425">
                    <a:lnB w="12700" cap="flat" cmpd="sng">
                      <a:solidFill>
                        <a:srgbClr val="C0C0C0"/>
                      </a:solidFill>
                      <a:prstDash val="solid"/>
                      <a:round/>
                      <a:headEnd type="none" w="sm" len="sm"/>
                      <a:tailEnd type="none" w="sm" len="sm"/>
                    </a:lnB>
                  </a:tcPr>
                </a:tc>
                <a:tc>
                  <a:txBody>
                    <a:bodyPr/>
                    <a:lstStyle/>
                    <a:p>
                      <a:pPr marL="457200" lvl="0" indent="-342900" rtl="0">
                        <a:spcBef>
                          <a:spcPts val="0"/>
                        </a:spcBef>
                        <a:spcAft>
                          <a:spcPts val="0"/>
                        </a:spcAft>
                        <a:buSzPts val="1800"/>
                        <a:buFont typeface="Century Gothic"/>
                        <a:buChar char="●"/>
                      </a:pPr>
                      <a:r>
                        <a:rPr lang="en-US" sz="1800">
                          <a:latin typeface="Century Gothic"/>
                          <a:ea typeface="Century Gothic"/>
                          <a:cs typeface="Century Gothic"/>
                          <a:sym typeface="Century Gothic"/>
                        </a:rPr>
                        <a:t>Workers who sign the petition were sometimes blacklisted, which meant that …</a:t>
                      </a:r>
                      <a:endParaRPr sz="1800">
                        <a:latin typeface="Century Gothic"/>
                        <a:ea typeface="Century Gothic"/>
                        <a:cs typeface="Century Gothic"/>
                        <a:sym typeface="Century Gothic"/>
                      </a:endParaRPr>
                    </a:p>
                    <a:p>
                      <a:pPr marL="457200" lvl="0" indent="-342900" rtl="0">
                        <a:spcBef>
                          <a:spcPts val="0"/>
                        </a:spcBef>
                        <a:spcAft>
                          <a:spcPts val="0"/>
                        </a:spcAft>
                        <a:buSzPts val="1800"/>
                        <a:buFont typeface="Century Gothic"/>
                        <a:buChar char="●"/>
                      </a:pPr>
                      <a:r>
                        <a:rPr lang="en-US" sz="1800">
                          <a:latin typeface="Century Gothic"/>
                          <a:ea typeface="Century Gothic"/>
                          <a:cs typeface="Century Gothic"/>
                          <a:sym typeface="Century Gothic"/>
                        </a:rPr>
                        <a:t>Recently, working conditions have changed …</a:t>
                      </a:r>
                      <a:endParaRPr sz="1800">
                        <a:latin typeface="Century Gothic"/>
                        <a:ea typeface="Century Gothic"/>
                        <a:cs typeface="Century Gothic"/>
                        <a:sym typeface="Century Gothic"/>
                      </a:endParaRPr>
                    </a:p>
                    <a:p>
                      <a:pPr marL="457200" lvl="0" indent="-342900" rtl="0">
                        <a:spcBef>
                          <a:spcPts val="0"/>
                        </a:spcBef>
                        <a:spcAft>
                          <a:spcPts val="0"/>
                        </a:spcAft>
                        <a:buSzPts val="1800"/>
                        <a:buFont typeface="Century Gothic"/>
                        <a:buChar char="●"/>
                      </a:pPr>
                      <a:r>
                        <a:rPr lang="en-US" sz="1800">
                          <a:latin typeface="Century Gothic"/>
                          <a:ea typeface="Century Gothic"/>
                          <a:cs typeface="Century Gothic"/>
                          <a:sym typeface="Century Gothic"/>
                        </a:rPr>
                        <a:t>Lyddie is trying to save money in order to …</a:t>
                      </a:r>
                      <a:endParaRPr sz="1800">
                        <a:latin typeface="Century Gothic"/>
                        <a:ea typeface="Century Gothic"/>
                        <a:cs typeface="Century Gothic"/>
                        <a:sym typeface="Century Gothic"/>
                      </a:endParaRPr>
                    </a:p>
                    <a:p>
                      <a:pPr marL="0" lvl="0" indent="0" rtl="0">
                        <a:spcBef>
                          <a:spcPts val="0"/>
                        </a:spcBef>
                        <a:spcAft>
                          <a:spcPts val="0"/>
                        </a:spcAft>
                        <a:buNone/>
                      </a:pPr>
                      <a:endParaRPr sz="1800">
                        <a:latin typeface="Century Gothic"/>
                        <a:ea typeface="Century Gothic"/>
                        <a:cs typeface="Century Gothic"/>
                        <a:sym typeface="Century Gothic"/>
                      </a:endParaRPr>
                    </a:p>
                  </a:txBody>
                  <a:tcPr marL="91425" marR="91425" marT="91425" marB="91425">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0"/>
                  </a:ext>
                </a:extLst>
              </a:tr>
              <a:tr h="394675">
                <a:tc>
                  <a:txBody>
                    <a:bodyPr/>
                    <a:lstStyle/>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Reasons to sign the petition</a:t>
                      </a:r>
                      <a:endParaRPr sz="180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Reasons NOT to sign the petition</a:t>
                      </a:r>
                      <a:endParaRPr sz="180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1"/>
                  </a:ext>
                </a:extLst>
              </a:tr>
              <a:tr h="1195500">
                <a:tc>
                  <a:txBody>
                    <a:bodyPr/>
                    <a:lstStyle/>
                    <a:p>
                      <a:pPr marL="457200" lvl="0" indent="-342900" rtl="0">
                        <a:lnSpc>
                          <a:spcPct val="115000"/>
                        </a:lnSpc>
                        <a:spcBef>
                          <a:spcPts val="0"/>
                        </a:spcBef>
                        <a:spcAft>
                          <a:spcPts val="0"/>
                        </a:spcAft>
                        <a:buClr>
                          <a:schemeClr val="dk1"/>
                        </a:buClr>
                        <a:buSzPts val="1800"/>
                        <a:buFont typeface="Century Gothic"/>
                        <a:buChar char="●"/>
                      </a:pPr>
                      <a:r>
                        <a:rPr lang="en-US" sz="1800" i="1">
                          <a:solidFill>
                            <a:schemeClr val="dk1"/>
                          </a:solidFill>
                          <a:latin typeface="Century Gothic"/>
                          <a:ea typeface="Century Gothic"/>
                          <a:cs typeface="Century Gothic"/>
                          <a:sym typeface="Century Gothic"/>
                        </a:rPr>
                        <a:t>Work has speeded up</a:t>
                      </a:r>
                      <a:endParaRPr sz="1800" i="1">
                        <a:solidFill>
                          <a:schemeClr val="dk1"/>
                        </a:solidFill>
                        <a:latin typeface="Century Gothic"/>
                        <a:ea typeface="Century Gothic"/>
                        <a:cs typeface="Century Gothic"/>
                        <a:sym typeface="Century Gothic"/>
                      </a:endParaRPr>
                    </a:p>
                    <a:p>
                      <a:pPr marL="457200" lvl="0" indent="-342900" rtl="0">
                        <a:lnSpc>
                          <a:spcPct val="115000"/>
                        </a:lnSpc>
                        <a:spcBef>
                          <a:spcPts val="0"/>
                        </a:spcBef>
                        <a:spcAft>
                          <a:spcPts val="0"/>
                        </a:spcAft>
                        <a:buClr>
                          <a:schemeClr val="dk1"/>
                        </a:buClr>
                        <a:buSzPts val="1800"/>
                        <a:buFont typeface="Century Gothic"/>
                        <a:buChar char="●"/>
                      </a:pPr>
                      <a:r>
                        <a:rPr lang="en-US" sz="1800" i="1">
                          <a:solidFill>
                            <a:schemeClr val="dk1"/>
                          </a:solidFill>
                          <a:latin typeface="Century Gothic"/>
                          <a:ea typeface="Century Gothic"/>
                          <a:cs typeface="Century Gothic"/>
                          <a:sym typeface="Century Gothic"/>
                        </a:rPr>
                        <a:t>Workers get sick – cough</a:t>
                      </a:r>
                      <a:endParaRPr sz="1800" i="1">
                        <a:solidFill>
                          <a:schemeClr val="dk1"/>
                        </a:solidFill>
                        <a:latin typeface="Century Gothic"/>
                        <a:ea typeface="Century Gothic"/>
                        <a:cs typeface="Century Gothic"/>
                        <a:sym typeface="Century Gothic"/>
                      </a:endParaRPr>
                    </a:p>
                    <a:p>
                      <a:pPr marL="457200" lvl="0" indent="-342900" rtl="0">
                        <a:lnSpc>
                          <a:spcPct val="115000"/>
                        </a:lnSpc>
                        <a:spcBef>
                          <a:spcPts val="0"/>
                        </a:spcBef>
                        <a:spcAft>
                          <a:spcPts val="0"/>
                        </a:spcAft>
                        <a:buClr>
                          <a:schemeClr val="dk1"/>
                        </a:buClr>
                        <a:buSzPts val="1800"/>
                        <a:buFont typeface="Century Gothic"/>
                        <a:buChar char="●"/>
                      </a:pPr>
                      <a:r>
                        <a:rPr lang="en-US" sz="1800" i="1">
                          <a:solidFill>
                            <a:schemeClr val="dk1"/>
                          </a:solidFill>
                          <a:latin typeface="Century Gothic"/>
                          <a:ea typeface="Century Gothic"/>
                          <a:cs typeface="Century Gothic"/>
                          <a:sym typeface="Century Gothic"/>
                        </a:rPr>
                        <a:t>Danger – shuttle injury</a:t>
                      </a:r>
                      <a:endParaRPr sz="180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457200" lvl="0" indent="-342900" rtl="0">
                        <a:lnSpc>
                          <a:spcPct val="115000"/>
                        </a:lnSpc>
                        <a:spcBef>
                          <a:spcPts val="0"/>
                        </a:spcBef>
                        <a:spcAft>
                          <a:spcPts val="0"/>
                        </a:spcAft>
                        <a:buSzPts val="1800"/>
                        <a:buFont typeface="Century Gothic"/>
                        <a:buChar char="●"/>
                      </a:pPr>
                      <a:r>
                        <a:rPr lang="en-US" sz="1800" i="1" dirty="0">
                          <a:solidFill>
                            <a:schemeClr val="dk1"/>
                          </a:solidFill>
                          <a:latin typeface="Century Gothic"/>
                          <a:ea typeface="Century Gothic"/>
                          <a:cs typeface="Century Gothic"/>
                          <a:sym typeface="Century Gothic"/>
                        </a:rPr>
                        <a:t>She would be blacklisted</a:t>
                      </a:r>
                      <a:endParaRPr sz="1800" i="1" dirty="0">
                        <a:solidFill>
                          <a:schemeClr val="dk1"/>
                        </a:solidFill>
                        <a:latin typeface="Century Gothic"/>
                        <a:ea typeface="Century Gothic"/>
                        <a:cs typeface="Century Gothic"/>
                        <a:sym typeface="Century Gothic"/>
                      </a:endParaRPr>
                    </a:p>
                    <a:p>
                      <a:pPr marL="457200" lvl="0" indent="-342900" rtl="0">
                        <a:lnSpc>
                          <a:spcPct val="115000"/>
                        </a:lnSpc>
                        <a:spcBef>
                          <a:spcPts val="0"/>
                        </a:spcBef>
                        <a:spcAft>
                          <a:spcPts val="0"/>
                        </a:spcAft>
                        <a:buClr>
                          <a:schemeClr val="dk1"/>
                        </a:buClr>
                        <a:buSzPts val="1800"/>
                        <a:buFont typeface="Century Gothic"/>
                        <a:buChar char="●"/>
                      </a:pPr>
                      <a:r>
                        <a:rPr lang="en-US" sz="1800" i="1" dirty="0">
                          <a:solidFill>
                            <a:schemeClr val="dk1"/>
                          </a:solidFill>
                          <a:latin typeface="Century Gothic"/>
                          <a:ea typeface="Century Gothic"/>
                          <a:cs typeface="Century Gothic"/>
                          <a:sym typeface="Century Gothic"/>
                        </a:rPr>
                        <a:t>Support Rachel</a:t>
                      </a:r>
                      <a:endParaRPr sz="1800" i="1" dirty="0">
                        <a:solidFill>
                          <a:schemeClr val="dk1"/>
                        </a:solidFill>
                        <a:latin typeface="Century Gothic"/>
                        <a:ea typeface="Century Gothic"/>
                        <a:cs typeface="Century Gothic"/>
                        <a:sym typeface="Century Gothic"/>
                      </a:endParaRPr>
                    </a:p>
                    <a:p>
                      <a:pPr marL="76200" lvl="0" indent="0" rtl="0">
                        <a:lnSpc>
                          <a:spcPct val="115000"/>
                        </a:lnSpc>
                        <a:spcBef>
                          <a:spcPts val="0"/>
                        </a:spcBef>
                        <a:spcAft>
                          <a:spcPts val="0"/>
                        </a:spcAft>
                        <a:buNone/>
                      </a:pPr>
                      <a:endParaRPr sz="1800" i="1" dirty="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pic>
        <p:nvPicPr>
          <p:cNvPr id="173" name="Google Shape;173;p23"/>
          <p:cNvPicPr preferRelativeResize="0"/>
          <p:nvPr/>
        </p:nvPicPr>
        <p:blipFill>
          <a:blip r:embed="rId3">
            <a:alphaModFix/>
          </a:blip>
          <a:stretch>
            <a:fillRect/>
          </a:stretch>
        </p:blipFill>
        <p:spPr>
          <a:xfrm>
            <a:off x="10683800" y="144225"/>
            <a:ext cx="1195000" cy="15524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4"/>
          <p:cNvSpPr txBox="1">
            <a:spLocks noGrp="1"/>
          </p:cNvSpPr>
          <p:nvPr>
            <p:ph type="title"/>
          </p:nvPr>
        </p:nvSpPr>
        <p:spPr>
          <a:xfrm>
            <a:off x="488325" y="1859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b="1">
                <a:latin typeface="Century Gothic"/>
                <a:ea typeface="Century Gothic"/>
                <a:cs typeface="Century Gothic"/>
                <a:sym typeface="Century Gothic"/>
              </a:rPr>
              <a:t>Let’s Turn and Talk </a:t>
            </a:r>
            <a:r>
              <a:rPr lang="en-US" sz="3400">
                <a:latin typeface="Century Gothic"/>
                <a:ea typeface="Century Gothic"/>
                <a:cs typeface="Century Gothic"/>
                <a:sym typeface="Century Gothic"/>
              </a:rPr>
              <a:t> </a:t>
            </a:r>
            <a:endParaRPr sz="3400" i="0" u="none" strike="noStrike" cap="none">
              <a:solidFill>
                <a:schemeClr val="dk1"/>
              </a:solidFill>
              <a:latin typeface="Century Gothic"/>
              <a:ea typeface="Century Gothic"/>
              <a:cs typeface="Century Gothic"/>
              <a:sym typeface="Century Gothic"/>
            </a:endParaRPr>
          </a:p>
        </p:txBody>
      </p:sp>
      <p:sp>
        <p:nvSpPr>
          <p:cNvPr id="180" name="Google Shape;180;p24"/>
          <p:cNvSpPr txBox="1">
            <a:spLocks noGrp="1"/>
          </p:cNvSpPr>
          <p:nvPr>
            <p:ph type="body" idx="1"/>
          </p:nvPr>
        </p:nvSpPr>
        <p:spPr>
          <a:xfrm>
            <a:off x="693225" y="1729650"/>
            <a:ext cx="11195100" cy="4875000"/>
          </a:xfrm>
          <a:prstGeom prst="rect">
            <a:avLst/>
          </a:prstGeom>
          <a:noFill/>
          <a:ln>
            <a:noFill/>
          </a:ln>
        </p:spPr>
        <p:txBody>
          <a:bodyPr spcFirstLastPara="1" wrap="square" lIns="91425" tIns="45700" rIns="91425" bIns="45700" anchor="t" anchorCtr="0">
            <a:noAutofit/>
          </a:bodyPr>
          <a:lstStyle/>
          <a:p>
            <a:pPr marL="0" lvl="0" indent="0" rtl="0">
              <a:lnSpc>
                <a:spcPct val="145454"/>
              </a:lnSpc>
              <a:spcBef>
                <a:spcPts val="0"/>
              </a:spcBef>
              <a:spcAft>
                <a:spcPts val="0"/>
              </a:spcAft>
              <a:buClr>
                <a:schemeClr val="dk1"/>
              </a:buClr>
              <a:buSzPts val="1100"/>
              <a:buFont typeface="Arial"/>
              <a:buNone/>
            </a:pPr>
            <a:endParaRPr sz="1100" b="1">
              <a:latin typeface="Arial"/>
              <a:ea typeface="Arial"/>
              <a:cs typeface="Arial"/>
              <a:sym typeface="Arial"/>
            </a:endParaRPr>
          </a:p>
          <a:p>
            <a:pPr marL="76200" lvl="0" indent="0" rtl="0">
              <a:lnSpc>
                <a:spcPct val="145454"/>
              </a:lnSpc>
              <a:spcBef>
                <a:spcPts val="0"/>
              </a:spcBef>
              <a:spcAft>
                <a:spcPts val="0"/>
              </a:spcAft>
              <a:buNone/>
            </a:pPr>
            <a:r>
              <a:rPr lang="en-US" sz="700">
                <a:latin typeface="Arial"/>
                <a:ea typeface="Arial"/>
                <a:cs typeface="Arial"/>
                <a:sym typeface="Arial"/>
              </a:rPr>
              <a:t>     </a:t>
            </a:r>
            <a:endParaRPr sz="1100" b="1">
              <a:latin typeface="Arial"/>
              <a:ea typeface="Arial"/>
              <a:cs typeface="Arial"/>
              <a:sym typeface="Arial"/>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81" name="Google Shape;181;p24"/>
          <p:cNvSpPr txBox="1"/>
          <p:nvPr/>
        </p:nvSpPr>
        <p:spPr>
          <a:xfrm>
            <a:off x="488325" y="1219850"/>
            <a:ext cx="11475600" cy="5384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sz="2400">
              <a:solidFill>
                <a:schemeClr val="dk1"/>
              </a:solidFill>
              <a:latin typeface="Century Gothic"/>
              <a:ea typeface="Century Gothic"/>
              <a:cs typeface="Century Gothic"/>
              <a:sym typeface="Century Gothic"/>
            </a:endParaRPr>
          </a:p>
        </p:txBody>
      </p:sp>
      <p:pic>
        <p:nvPicPr>
          <p:cNvPr id="182" name="Google Shape;182;p24"/>
          <p:cNvPicPr preferRelativeResize="0"/>
          <p:nvPr/>
        </p:nvPicPr>
        <p:blipFill>
          <a:blip r:embed="rId3">
            <a:alphaModFix/>
          </a:blip>
          <a:stretch>
            <a:fillRect/>
          </a:stretch>
        </p:blipFill>
        <p:spPr>
          <a:xfrm>
            <a:off x="11277288" y="6134463"/>
            <a:ext cx="648837" cy="618087"/>
          </a:xfrm>
          <a:prstGeom prst="rect">
            <a:avLst/>
          </a:prstGeom>
          <a:noFill/>
          <a:ln>
            <a:noFill/>
          </a:ln>
        </p:spPr>
      </p:pic>
      <p:graphicFrame>
        <p:nvGraphicFramePr>
          <p:cNvPr id="183" name="Google Shape;183;p24"/>
          <p:cNvGraphicFramePr/>
          <p:nvPr/>
        </p:nvGraphicFramePr>
        <p:xfrm>
          <a:off x="488313" y="1327000"/>
          <a:ext cx="10751175" cy="5303715"/>
        </p:xfrm>
        <a:graphic>
          <a:graphicData uri="http://schemas.openxmlformats.org/drawingml/2006/table">
            <a:tbl>
              <a:tblPr>
                <a:noFill/>
                <a:tableStyleId>{9A16A8D0-6FEE-4001-9C1E-E8A61E1F6C9C}</a:tableStyleId>
              </a:tblPr>
              <a:tblGrid>
                <a:gridCol w="10751175">
                  <a:extLst>
                    <a:ext uri="{9D8B030D-6E8A-4147-A177-3AD203B41FA5}">
                      <a16:colId xmlns:a16="http://schemas.microsoft.com/office/drawing/2014/main" val="20000"/>
                    </a:ext>
                  </a:extLst>
                </a:gridCol>
              </a:tblGrid>
              <a:tr h="1463325">
                <a:tc>
                  <a:txBody>
                    <a:bodyPr/>
                    <a:lstStyle/>
                    <a:p>
                      <a:pPr marL="0" lvl="0" indent="0">
                        <a:spcBef>
                          <a:spcPts val="0"/>
                        </a:spcBef>
                        <a:spcAft>
                          <a:spcPts val="0"/>
                        </a:spcAft>
                        <a:buClr>
                          <a:schemeClr val="dk1"/>
                        </a:buClr>
                        <a:buSzPts val="1100"/>
                        <a:buFont typeface="Arial"/>
                        <a:buNone/>
                      </a:pPr>
                      <a:r>
                        <a:rPr lang="en-US" sz="2400">
                          <a:latin typeface="Century Gothic"/>
                          <a:ea typeface="Century Gothic"/>
                          <a:cs typeface="Century Gothic"/>
                          <a:sym typeface="Century Gothic"/>
                        </a:rPr>
                        <a:t>Use our anchor chart and your graphic organizer to complete the following sentences out loud with your partner (you don’t need to write; just talk):</a:t>
                      </a:r>
                      <a:endParaRPr sz="24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546025">
                <a:tc>
                  <a:txBody>
                    <a:bodyPr/>
                    <a:lstStyle/>
                    <a:p>
                      <a:pPr marL="0" lvl="0" indent="0">
                        <a:spcBef>
                          <a:spcPts val="0"/>
                        </a:spcBef>
                        <a:spcAft>
                          <a:spcPts val="0"/>
                        </a:spcAft>
                        <a:buClr>
                          <a:schemeClr val="dk1"/>
                        </a:buClr>
                        <a:buSzPts val="1100"/>
                        <a:buFont typeface="Arial"/>
                        <a:buNone/>
                      </a:pPr>
                      <a:r>
                        <a:rPr lang="en-US" sz="2400">
                          <a:solidFill>
                            <a:schemeClr val="dk1"/>
                          </a:solidFill>
                          <a:latin typeface="Century Gothic"/>
                          <a:ea typeface="Century Gothic"/>
                          <a:cs typeface="Century Gothic"/>
                          <a:sym typeface="Century Gothic"/>
                        </a:rPr>
                        <a:t>Use a quote sandwich to support your reason:</a:t>
                      </a:r>
                      <a:endParaRPr sz="2400">
                        <a:solidFill>
                          <a:schemeClr val="dk1"/>
                        </a:solidFill>
                        <a:latin typeface="Century Gothic"/>
                        <a:ea typeface="Century Gothic"/>
                        <a:cs typeface="Century Gothic"/>
                        <a:sym typeface="Century Gothic"/>
                      </a:endParaRPr>
                    </a:p>
                    <a:p>
                      <a:pPr marL="0" lvl="0" indent="0">
                        <a:spcBef>
                          <a:spcPts val="0"/>
                        </a:spcBef>
                        <a:spcAft>
                          <a:spcPts val="0"/>
                        </a:spcAft>
                        <a:buClr>
                          <a:schemeClr val="dk1"/>
                        </a:buClr>
                        <a:buSzPts val="1100"/>
                        <a:buFont typeface="Arial"/>
                        <a:buNone/>
                      </a:pPr>
                      <a:r>
                        <a:rPr lang="en-US" sz="2400" u="sng">
                          <a:solidFill>
                            <a:schemeClr val="dk1"/>
                          </a:solidFill>
                          <a:latin typeface="Century Gothic"/>
                          <a:ea typeface="Century Gothic"/>
                          <a:cs typeface="Century Gothic"/>
                          <a:sym typeface="Century Gothic"/>
                        </a:rPr>
                        <a:t>Introduce the quote</a:t>
                      </a:r>
                      <a:endParaRPr sz="2400" u="sng">
                        <a:solidFill>
                          <a:schemeClr val="dk1"/>
                        </a:solidFill>
                        <a:latin typeface="Century Gothic"/>
                        <a:ea typeface="Century Gothic"/>
                        <a:cs typeface="Century Gothic"/>
                        <a:sym typeface="Century Gothic"/>
                      </a:endParaRPr>
                    </a:p>
                    <a:p>
                      <a:pPr marL="0" lvl="0" indent="0">
                        <a:spcBef>
                          <a:spcPts val="0"/>
                        </a:spcBef>
                        <a:spcAft>
                          <a:spcPts val="0"/>
                        </a:spcAft>
                        <a:buClr>
                          <a:schemeClr val="dk1"/>
                        </a:buClr>
                        <a:buSzPts val="1100"/>
                        <a:buFont typeface="Arial"/>
                        <a:buNone/>
                      </a:pPr>
                      <a:r>
                        <a:rPr lang="en-US" sz="2400">
                          <a:solidFill>
                            <a:schemeClr val="dk1"/>
                          </a:solidFill>
                          <a:latin typeface="Century Gothic"/>
                          <a:ea typeface="Century Gothic"/>
                          <a:cs typeface="Century Gothic"/>
                          <a:sym typeface="Century Gothic"/>
                        </a:rPr>
                        <a:t>In chapter…</a:t>
                      </a:r>
                      <a:endParaRPr sz="240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4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r h="546025">
                <a:tc>
                  <a:txBody>
                    <a:bodyPr/>
                    <a:lstStyle/>
                    <a:p>
                      <a:pPr marL="0" lvl="0" indent="0">
                        <a:spcBef>
                          <a:spcPts val="0"/>
                        </a:spcBef>
                        <a:spcAft>
                          <a:spcPts val="0"/>
                        </a:spcAft>
                        <a:buClr>
                          <a:schemeClr val="dk1"/>
                        </a:buClr>
                        <a:buSzPts val="1100"/>
                        <a:buFont typeface="Arial"/>
                        <a:buNone/>
                      </a:pPr>
                      <a:r>
                        <a:rPr lang="en-US" sz="2400" u="sng">
                          <a:solidFill>
                            <a:schemeClr val="dk1"/>
                          </a:solidFill>
                          <a:latin typeface="Century Gothic"/>
                          <a:ea typeface="Century Gothic"/>
                          <a:cs typeface="Century Gothic"/>
                          <a:sym typeface="Century Gothic"/>
                        </a:rPr>
                        <a:t>Include the quote</a:t>
                      </a:r>
                      <a:endParaRPr sz="2400" u="sng">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4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2"/>
                  </a:ext>
                </a:extLst>
              </a:tr>
              <a:tr h="546025">
                <a:tc>
                  <a:txBody>
                    <a:bodyPr/>
                    <a:lstStyle/>
                    <a:p>
                      <a:pPr marL="0" lvl="0" indent="0">
                        <a:spcBef>
                          <a:spcPts val="0"/>
                        </a:spcBef>
                        <a:spcAft>
                          <a:spcPts val="0"/>
                        </a:spcAft>
                        <a:buClr>
                          <a:schemeClr val="dk1"/>
                        </a:buClr>
                        <a:buSzPts val="1100"/>
                        <a:buFont typeface="Arial"/>
                        <a:buNone/>
                      </a:pPr>
                      <a:r>
                        <a:rPr lang="en-US" sz="2400" u="sng">
                          <a:solidFill>
                            <a:schemeClr val="dk1"/>
                          </a:solidFill>
                          <a:latin typeface="Century Gothic"/>
                          <a:ea typeface="Century Gothic"/>
                          <a:cs typeface="Century Gothic"/>
                          <a:sym typeface="Century Gothic"/>
                        </a:rPr>
                        <a:t>Analyze the Quote</a:t>
                      </a:r>
                      <a:endParaRPr sz="2400" u="sng">
                        <a:solidFill>
                          <a:schemeClr val="dk1"/>
                        </a:solidFill>
                        <a:latin typeface="Century Gothic"/>
                        <a:ea typeface="Century Gothic"/>
                        <a:cs typeface="Century Gothic"/>
                        <a:sym typeface="Century Gothic"/>
                      </a:endParaRPr>
                    </a:p>
                    <a:p>
                      <a:pPr marL="0" lvl="0" indent="0">
                        <a:spcBef>
                          <a:spcPts val="0"/>
                        </a:spcBef>
                        <a:spcAft>
                          <a:spcPts val="0"/>
                        </a:spcAft>
                        <a:buClr>
                          <a:schemeClr val="dk1"/>
                        </a:buClr>
                        <a:buSzPts val="1100"/>
                        <a:buFont typeface="Arial"/>
                        <a:buNone/>
                      </a:pPr>
                      <a:r>
                        <a:rPr lang="en-US" sz="2400">
                          <a:solidFill>
                            <a:schemeClr val="dk1"/>
                          </a:solidFill>
                          <a:latin typeface="Century Gothic"/>
                          <a:ea typeface="Century Gothic"/>
                          <a:cs typeface="Century Gothic"/>
                          <a:sym typeface="Century Gothic"/>
                        </a:rPr>
                        <a:t>This shows that…</a:t>
                      </a:r>
                      <a:endParaRPr sz="240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4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3"/>
                  </a:ext>
                </a:extLst>
              </a:tr>
            </a:tbl>
          </a:graphicData>
        </a:graphic>
      </p:graphicFrame>
      <p:pic>
        <p:nvPicPr>
          <p:cNvPr id="184" name="Google Shape;184;p24"/>
          <p:cNvPicPr preferRelativeResize="0"/>
          <p:nvPr/>
        </p:nvPicPr>
        <p:blipFill>
          <a:blip r:embed="rId4">
            <a:alphaModFix/>
          </a:blip>
          <a:stretch>
            <a:fillRect/>
          </a:stretch>
        </p:blipFill>
        <p:spPr>
          <a:xfrm>
            <a:off x="10683800" y="144225"/>
            <a:ext cx="1195000" cy="15524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25"/>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b="1">
                <a:latin typeface="Century Gothic"/>
                <a:ea typeface="Century Gothic"/>
                <a:cs typeface="Century Gothic"/>
                <a:sym typeface="Century Gothic"/>
              </a:rPr>
              <a:t>Homework</a:t>
            </a:r>
            <a:endParaRPr sz="3400" b="1" i="0" u="none" strike="noStrike" cap="none">
              <a:solidFill>
                <a:schemeClr val="dk1"/>
              </a:solidFill>
              <a:latin typeface="Century Gothic"/>
              <a:ea typeface="Century Gothic"/>
              <a:cs typeface="Century Gothic"/>
              <a:sym typeface="Century Gothic"/>
            </a:endParaRPr>
          </a:p>
        </p:txBody>
      </p:sp>
      <p:sp>
        <p:nvSpPr>
          <p:cNvPr id="191" name="Google Shape;191;p25"/>
          <p:cNvSpPr txBox="1">
            <a:spLocks noGrp="1"/>
          </p:cNvSpPr>
          <p:nvPr>
            <p:ph type="body" idx="1"/>
          </p:nvPr>
        </p:nvSpPr>
        <p:spPr>
          <a:xfrm>
            <a:off x="693225" y="1729650"/>
            <a:ext cx="11195100" cy="4875000"/>
          </a:xfrm>
          <a:prstGeom prst="rect">
            <a:avLst/>
          </a:prstGeom>
          <a:noFill/>
          <a:ln>
            <a:noFill/>
          </a:ln>
        </p:spPr>
        <p:txBody>
          <a:bodyPr spcFirstLastPara="1" wrap="square" lIns="91425" tIns="45700" rIns="91425" bIns="45700" anchor="t" anchorCtr="0">
            <a:noAutofit/>
          </a:bodyPr>
          <a:lstStyle/>
          <a:p>
            <a:pPr marL="0" lvl="0" indent="0" rtl="0">
              <a:lnSpc>
                <a:spcPct val="145454"/>
              </a:lnSpc>
              <a:spcBef>
                <a:spcPts val="0"/>
              </a:spcBef>
              <a:spcAft>
                <a:spcPts val="0"/>
              </a:spcAft>
              <a:buClr>
                <a:schemeClr val="dk1"/>
              </a:buClr>
              <a:buSzPts val="1100"/>
              <a:buFont typeface="Arial"/>
              <a:buNone/>
            </a:pPr>
            <a:endParaRPr sz="1100" b="1">
              <a:latin typeface="Arial"/>
              <a:ea typeface="Arial"/>
              <a:cs typeface="Arial"/>
              <a:sym typeface="Arial"/>
            </a:endParaRPr>
          </a:p>
          <a:p>
            <a:pPr marL="76200" lvl="0" indent="0" rtl="0">
              <a:lnSpc>
                <a:spcPct val="145454"/>
              </a:lnSpc>
              <a:spcBef>
                <a:spcPts val="0"/>
              </a:spcBef>
              <a:spcAft>
                <a:spcPts val="0"/>
              </a:spcAft>
              <a:buNone/>
            </a:pPr>
            <a:r>
              <a:rPr lang="en-US" sz="700">
                <a:latin typeface="Arial"/>
                <a:ea typeface="Arial"/>
                <a:cs typeface="Arial"/>
                <a:sym typeface="Arial"/>
              </a:rPr>
              <a:t>     </a:t>
            </a:r>
            <a:endParaRPr sz="1100" b="1">
              <a:latin typeface="Arial"/>
              <a:ea typeface="Arial"/>
              <a:cs typeface="Arial"/>
              <a:sym typeface="Arial"/>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92" name="Google Shape;192;p25"/>
          <p:cNvSpPr txBox="1"/>
          <p:nvPr/>
        </p:nvSpPr>
        <p:spPr>
          <a:xfrm>
            <a:off x="693225" y="1219850"/>
            <a:ext cx="11270700" cy="5384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US" sz="3600">
                <a:solidFill>
                  <a:schemeClr val="dk1"/>
                </a:solidFill>
                <a:latin typeface="Century Gothic"/>
                <a:ea typeface="Century Gothic"/>
                <a:cs typeface="Century Gothic"/>
                <a:sym typeface="Century Gothic"/>
              </a:rPr>
              <a:t>Read Chapters 18-19 of </a:t>
            </a:r>
            <a:r>
              <a:rPr lang="en-US" sz="3600" i="1">
                <a:solidFill>
                  <a:schemeClr val="dk1"/>
                </a:solidFill>
                <a:latin typeface="Century Gothic"/>
                <a:ea typeface="Century Gothic"/>
                <a:cs typeface="Century Gothic"/>
                <a:sym typeface="Century Gothic"/>
              </a:rPr>
              <a:t>Lyddie</a:t>
            </a:r>
            <a:r>
              <a:rPr lang="en-US" sz="3600">
                <a:solidFill>
                  <a:schemeClr val="dk1"/>
                </a:solidFill>
                <a:latin typeface="Century Gothic"/>
                <a:ea typeface="Century Gothic"/>
                <a:cs typeface="Century Gothic"/>
                <a:sym typeface="Century Gothic"/>
              </a:rPr>
              <a:t> and complete </a:t>
            </a:r>
            <a:r>
              <a:rPr lang="en-US" sz="3600" b="1">
                <a:solidFill>
                  <a:schemeClr val="dk1"/>
                </a:solidFill>
                <a:latin typeface="Century Gothic"/>
                <a:ea typeface="Century Gothic"/>
                <a:cs typeface="Century Gothic"/>
                <a:sym typeface="Century Gothic"/>
              </a:rPr>
              <a:t>Reader’s Notes for Chapters 18 and 19</a:t>
            </a:r>
            <a:r>
              <a:rPr lang="en-US" sz="3600">
                <a:solidFill>
                  <a:schemeClr val="dk1"/>
                </a:solidFill>
                <a:latin typeface="Century Gothic"/>
                <a:ea typeface="Century Gothic"/>
                <a:cs typeface="Century Gothic"/>
                <a:sym typeface="Century Gothic"/>
              </a:rPr>
              <a:t>. </a:t>
            </a:r>
            <a:endParaRPr sz="360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3600">
              <a:solidFill>
                <a:schemeClr val="dk1"/>
              </a:solidFill>
              <a:latin typeface="Century Gothic"/>
              <a:ea typeface="Century Gothic"/>
              <a:cs typeface="Century Gothic"/>
              <a:sym typeface="Century Gothic"/>
            </a:endParaRPr>
          </a:p>
          <a:p>
            <a:pPr marL="0" lvl="0" indent="0" rtl="0">
              <a:spcBef>
                <a:spcPts val="0"/>
              </a:spcBef>
              <a:spcAft>
                <a:spcPts val="0"/>
              </a:spcAft>
              <a:buNone/>
            </a:pPr>
            <a:r>
              <a:rPr lang="en-US" sz="3600">
                <a:solidFill>
                  <a:schemeClr val="dk1"/>
                </a:solidFill>
                <a:latin typeface="Century Gothic"/>
                <a:ea typeface="Century Gothic"/>
                <a:cs typeface="Century Gothic"/>
                <a:sym typeface="Century Gothic"/>
              </a:rPr>
              <a:t>This is due in Lesson 14.</a:t>
            </a:r>
            <a:endParaRPr sz="360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2400">
              <a:solidFill>
                <a:schemeClr val="dk1"/>
              </a:solidFill>
              <a:latin typeface="Century Gothic"/>
              <a:ea typeface="Century Gothic"/>
              <a:cs typeface="Century Gothic"/>
              <a:sym typeface="Century Gothic"/>
            </a:endParaRPr>
          </a:p>
        </p:txBody>
      </p:sp>
      <p:pic>
        <p:nvPicPr>
          <p:cNvPr id="193" name="Google Shape;193;p25"/>
          <p:cNvPicPr preferRelativeResize="0"/>
          <p:nvPr/>
        </p:nvPicPr>
        <p:blipFill>
          <a:blip r:embed="rId3">
            <a:alphaModFix/>
          </a:blip>
          <a:stretch>
            <a:fillRect/>
          </a:stretch>
        </p:blipFill>
        <p:spPr>
          <a:xfrm>
            <a:off x="10683800" y="144225"/>
            <a:ext cx="1195000" cy="15524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26"/>
          <p:cNvSpPr txBox="1"/>
          <p:nvPr/>
        </p:nvSpPr>
        <p:spPr>
          <a:xfrm>
            <a:off x="781050" y="273844"/>
            <a:ext cx="7886700" cy="994200"/>
          </a:xfrm>
          <a:prstGeom prst="rect">
            <a:avLst/>
          </a:prstGeom>
          <a:noFill/>
          <a:ln>
            <a:noFill/>
          </a:ln>
        </p:spPr>
        <p:txBody>
          <a:bodyPr spcFirstLastPara="1" wrap="square" lIns="68575" tIns="34275" rIns="68575" bIns="34275" anchor="ctr" anchorCtr="0">
            <a:noAutofit/>
          </a:bodyPr>
          <a:lstStyle/>
          <a:p>
            <a:pPr marL="0" lvl="0" indent="0" rtl="0">
              <a:lnSpc>
                <a:spcPct val="90000"/>
              </a:lnSpc>
              <a:spcBef>
                <a:spcPts val="0"/>
              </a:spcBef>
              <a:spcAft>
                <a:spcPts val="0"/>
              </a:spcAft>
              <a:buNone/>
            </a:pPr>
            <a:r>
              <a:rPr lang="en-US" sz="3200">
                <a:solidFill>
                  <a:srgbClr val="000000"/>
                </a:solidFill>
                <a:latin typeface="Century Gothic"/>
                <a:ea typeface="Century Gothic"/>
                <a:cs typeface="Century Gothic"/>
                <a:sym typeface="Century Gothic"/>
              </a:rPr>
              <a:t>Small Group Block </a:t>
            </a:r>
            <a:endParaRPr sz="3200">
              <a:solidFill>
                <a:srgbClr val="000000"/>
              </a:solidFill>
              <a:latin typeface="Century Gothic"/>
              <a:ea typeface="Century Gothic"/>
              <a:cs typeface="Century Gothic"/>
              <a:sym typeface="Century Gothic"/>
            </a:endParaRPr>
          </a:p>
        </p:txBody>
      </p:sp>
      <p:graphicFrame>
        <p:nvGraphicFramePr>
          <p:cNvPr id="200" name="Google Shape;200;p26"/>
          <p:cNvGraphicFramePr/>
          <p:nvPr/>
        </p:nvGraphicFramePr>
        <p:xfrm>
          <a:off x="825816" y="1479012"/>
          <a:ext cx="9569025" cy="4204775"/>
        </p:xfrm>
        <a:graphic>
          <a:graphicData uri="http://schemas.openxmlformats.org/drawingml/2006/table">
            <a:tbl>
              <a:tblPr firstRow="1" bandRow="1">
                <a:noFill/>
                <a:tableStyleId>{F2DFB796-4475-4BCA-A748-DA416959C0A3}</a:tableStyleId>
              </a:tblPr>
              <a:tblGrid>
                <a:gridCol w="3352850">
                  <a:extLst>
                    <a:ext uri="{9D8B030D-6E8A-4147-A177-3AD203B41FA5}">
                      <a16:colId xmlns:a16="http://schemas.microsoft.com/office/drawing/2014/main" val="20000"/>
                    </a:ext>
                  </a:extLst>
                </a:gridCol>
                <a:gridCol w="3026500">
                  <a:extLst>
                    <a:ext uri="{9D8B030D-6E8A-4147-A177-3AD203B41FA5}">
                      <a16:colId xmlns:a16="http://schemas.microsoft.com/office/drawing/2014/main" val="20001"/>
                    </a:ext>
                  </a:extLst>
                </a:gridCol>
                <a:gridCol w="3189675">
                  <a:extLst>
                    <a:ext uri="{9D8B030D-6E8A-4147-A177-3AD203B41FA5}">
                      <a16:colId xmlns:a16="http://schemas.microsoft.com/office/drawing/2014/main" val="20002"/>
                    </a:ext>
                  </a:extLst>
                </a:gridCol>
              </a:tblGrid>
              <a:tr h="531975">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txBox="1">
            <a:spLocks noGrp="1"/>
          </p:cNvSpPr>
          <p:nvPr>
            <p:ph type="subTitle" idx="1"/>
          </p:nvPr>
        </p:nvSpPr>
        <p:spPr>
          <a:xfrm>
            <a:off x="750300" y="1435200"/>
            <a:ext cx="11197500" cy="53094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1000"/>
              </a:spcBef>
              <a:spcAft>
                <a:spcPts val="0"/>
              </a:spcAft>
              <a:buNone/>
            </a:pPr>
            <a:r>
              <a:rPr lang="en-US" sz="1800" b="1" i="0" u="none" strike="noStrike" cap="none" dirty="0">
                <a:solidFill>
                  <a:schemeClr val="dk1"/>
                </a:solidFill>
                <a:latin typeface="Century Gothic"/>
                <a:ea typeface="Century Gothic"/>
                <a:cs typeface="Century Gothic"/>
                <a:sym typeface="Century Gothic"/>
              </a:rPr>
              <a:t>Preparing for Unit One: </a:t>
            </a:r>
            <a:r>
              <a:rPr lang="en-US" sz="1800" i="1" u="none" strike="noStrike" cap="none" dirty="0">
                <a:solidFill>
                  <a:schemeClr val="dk1"/>
                </a:solidFill>
                <a:latin typeface="Century Gothic"/>
                <a:ea typeface="Century Gothic"/>
                <a:cs typeface="Century Gothic"/>
                <a:sym typeface="Century Gothic"/>
              </a:rPr>
              <a:t>Material</a:t>
            </a:r>
            <a:r>
              <a:rPr lang="en-US" sz="1800" i="1" dirty="0">
                <a:latin typeface="Century Gothic"/>
                <a:ea typeface="Century Gothic"/>
                <a:cs typeface="Century Gothic"/>
                <a:sym typeface="Century Gothic"/>
              </a:rPr>
              <a:t>s and student pairings</a:t>
            </a:r>
            <a:endParaRPr sz="1800" i="1" dirty="0">
              <a:latin typeface="Century Gothic"/>
              <a:ea typeface="Century Gothic"/>
              <a:cs typeface="Century Gothic"/>
              <a:sym typeface="Century Gothic"/>
            </a:endParaRPr>
          </a:p>
          <a:p>
            <a:pPr marL="457200" marR="0" lvl="0" indent="-342900" algn="l" rtl="0">
              <a:lnSpc>
                <a:spcPct val="100000"/>
              </a:lnSpc>
              <a:spcBef>
                <a:spcPts val="1000"/>
              </a:spcBef>
              <a:spcAft>
                <a:spcPts val="0"/>
              </a:spcAft>
              <a:buSzPts val="1800"/>
              <a:buFont typeface="Century Gothic"/>
              <a:buChar char="●"/>
            </a:pPr>
            <a:r>
              <a:rPr lang="en-US" sz="1800" b="1" dirty="0">
                <a:latin typeface="Century Gothic"/>
                <a:ea typeface="Century Gothic"/>
                <a:cs typeface="Century Gothic"/>
                <a:sym typeface="Century Gothic"/>
              </a:rPr>
              <a:t>Checking for Understanding, Chapter 17 entry task </a:t>
            </a:r>
            <a:r>
              <a:rPr lang="en-US" sz="1800" dirty="0">
                <a:latin typeface="Century Gothic"/>
                <a:ea typeface="Century Gothic"/>
                <a:cs typeface="Century Gothic"/>
                <a:sym typeface="Century Gothic"/>
              </a:rPr>
              <a:t>(one per student)</a:t>
            </a:r>
            <a:endParaRPr sz="1800" dirty="0">
              <a:latin typeface="Century Gothic"/>
              <a:ea typeface="Century Gothic"/>
              <a:cs typeface="Century Gothic"/>
              <a:sym typeface="Century Gothic"/>
            </a:endParaRPr>
          </a:p>
          <a:p>
            <a:pPr marL="457200" marR="0" lvl="0" indent="-342900" algn="l" rtl="0">
              <a:lnSpc>
                <a:spcPct val="100000"/>
              </a:lnSpc>
              <a:spcBef>
                <a:spcPts val="1000"/>
              </a:spcBef>
              <a:spcAft>
                <a:spcPts val="0"/>
              </a:spcAft>
              <a:buSzPts val="1800"/>
              <a:buFont typeface="Century Gothic"/>
              <a:buChar char="●"/>
            </a:pPr>
            <a:r>
              <a:rPr lang="en-US" sz="1800" b="1" dirty="0">
                <a:latin typeface="Century Gothic"/>
                <a:ea typeface="Century Gothic"/>
                <a:cs typeface="Century Gothic"/>
                <a:sym typeface="Century Gothic"/>
              </a:rPr>
              <a:t>Forming Evidence-based Claims graphic organizers </a:t>
            </a:r>
            <a:r>
              <a:rPr lang="en-US" sz="1800" dirty="0">
                <a:latin typeface="Century Gothic"/>
                <a:ea typeface="Century Gothic"/>
                <a:cs typeface="Century Gothic"/>
                <a:sym typeface="Century Gothic"/>
              </a:rPr>
              <a:t>(begun in Lesson 10; collected at the end of Lesson 11 for teacher feedback)</a:t>
            </a:r>
            <a:endParaRPr sz="1800" dirty="0">
              <a:latin typeface="Century Gothic"/>
              <a:ea typeface="Century Gothic"/>
              <a:cs typeface="Century Gothic"/>
              <a:sym typeface="Century Gothic"/>
            </a:endParaRPr>
          </a:p>
          <a:p>
            <a:pPr marL="457200" marR="0" lvl="0" indent="-342900" algn="l" rtl="0">
              <a:lnSpc>
                <a:spcPct val="100000"/>
              </a:lnSpc>
              <a:spcBef>
                <a:spcPts val="1000"/>
              </a:spcBef>
              <a:spcAft>
                <a:spcPts val="0"/>
              </a:spcAft>
              <a:buSzPts val="1800"/>
              <a:buFont typeface="Century Gothic"/>
              <a:buChar char="●"/>
            </a:pPr>
            <a:r>
              <a:rPr lang="en-US" sz="1800" b="1" dirty="0">
                <a:latin typeface="Century Gothic"/>
                <a:ea typeface="Century Gothic"/>
                <a:cs typeface="Century Gothic"/>
                <a:sym typeface="Century Gothic"/>
              </a:rPr>
              <a:t>Weaving Room Discussion Appointments handout </a:t>
            </a:r>
            <a:r>
              <a:rPr lang="en-US" sz="1800" dirty="0">
                <a:latin typeface="Century Gothic"/>
                <a:ea typeface="Century Gothic"/>
                <a:cs typeface="Century Gothic"/>
                <a:sym typeface="Century Gothic"/>
              </a:rPr>
              <a:t>(from Lesson 3)</a:t>
            </a:r>
            <a:endParaRPr sz="1800" dirty="0">
              <a:latin typeface="Century Gothic"/>
              <a:ea typeface="Century Gothic"/>
              <a:cs typeface="Century Gothic"/>
              <a:sym typeface="Century Gothic"/>
            </a:endParaRPr>
          </a:p>
          <a:p>
            <a:pPr marL="457200" marR="0" lvl="0" indent="-342900" algn="l" rtl="0">
              <a:lnSpc>
                <a:spcPct val="100000"/>
              </a:lnSpc>
              <a:spcBef>
                <a:spcPts val="1000"/>
              </a:spcBef>
              <a:spcAft>
                <a:spcPts val="0"/>
              </a:spcAft>
              <a:buSzPts val="1800"/>
              <a:buFont typeface="Century Gothic"/>
              <a:buChar char="●"/>
            </a:pPr>
            <a:r>
              <a:rPr lang="en-US" sz="1800" b="1" dirty="0" err="1">
                <a:latin typeface="Century Gothic"/>
                <a:ea typeface="Century Gothic"/>
                <a:cs typeface="Century Gothic"/>
                <a:sym typeface="Century Gothic"/>
              </a:rPr>
              <a:t>Lyddie’s</a:t>
            </a:r>
            <a:r>
              <a:rPr lang="en-US" sz="1800" b="1" dirty="0">
                <a:latin typeface="Century Gothic"/>
                <a:ea typeface="Century Gothic"/>
                <a:cs typeface="Century Gothic"/>
                <a:sym typeface="Century Gothic"/>
              </a:rPr>
              <a:t> Decision: Passages to Reread chart </a:t>
            </a:r>
            <a:r>
              <a:rPr lang="en-US" sz="1800" dirty="0">
                <a:latin typeface="Century Gothic"/>
                <a:ea typeface="Century Gothic"/>
                <a:cs typeface="Century Gothic"/>
                <a:sym typeface="Century Gothic"/>
              </a:rPr>
              <a:t>(one to display, from Lesson 10)</a:t>
            </a:r>
            <a:endParaRPr sz="1800" dirty="0">
              <a:latin typeface="Century Gothic"/>
              <a:ea typeface="Century Gothic"/>
              <a:cs typeface="Century Gothic"/>
              <a:sym typeface="Century Gothic"/>
            </a:endParaRPr>
          </a:p>
          <a:p>
            <a:pPr marL="457200" marR="0" lvl="0" indent="-342900" algn="l" rtl="0">
              <a:lnSpc>
                <a:spcPct val="100000"/>
              </a:lnSpc>
              <a:spcBef>
                <a:spcPts val="1000"/>
              </a:spcBef>
              <a:spcAft>
                <a:spcPts val="0"/>
              </a:spcAft>
              <a:buSzPts val="1800"/>
              <a:buFont typeface="Century Gothic"/>
              <a:buChar char="●"/>
            </a:pPr>
            <a:r>
              <a:rPr lang="en-US" sz="1800" i="1" dirty="0" err="1">
                <a:latin typeface="Century Gothic"/>
                <a:ea typeface="Century Gothic"/>
                <a:cs typeface="Century Gothic"/>
                <a:sym typeface="Century Gothic"/>
              </a:rPr>
              <a:t>Lyddie</a:t>
            </a:r>
            <a:r>
              <a:rPr lang="en-US" sz="1800" dirty="0">
                <a:latin typeface="Century Gothic"/>
                <a:ea typeface="Century Gothic"/>
                <a:cs typeface="Century Gothic"/>
                <a:sym typeface="Century Gothic"/>
              </a:rPr>
              <a:t> (book; one per student)</a:t>
            </a:r>
            <a:endParaRPr sz="1800" dirty="0">
              <a:latin typeface="Century Gothic"/>
              <a:ea typeface="Century Gothic"/>
              <a:cs typeface="Century Gothic"/>
              <a:sym typeface="Century Gothic"/>
            </a:endParaRPr>
          </a:p>
          <a:p>
            <a:pPr marL="457200" marR="0" lvl="0" indent="-342900" algn="l" rtl="0">
              <a:lnSpc>
                <a:spcPct val="100000"/>
              </a:lnSpc>
              <a:spcBef>
                <a:spcPts val="1000"/>
              </a:spcBef>
              <a:spcAft>
                <a:spcPts val="0"/>
              </a:spcAft>
              <a:buSzPts val="1800"/>
              <a:buFont typeface="Century Gothic"/>
              <a:buChar char="●"/>
            </a:pPr>
            <a:r>
              <a:rPr lang="en-US" sz="1800" dirty="0">
                <a:latin typeface="Century Gothic"/>
                <a:ea typeface="Century Gothic"/>
                <a:cs typeface="Century Gothic"/>
                <a:sym typeface="Century Gothic"/>
              </a:rPr>
              <a:t>Document camera</a:t>
            </a:r>
            <a:endParaRPr sz="1800" dirty="0">
              <a:latin typeface="Century Gothic"/>
              <a:ea typeface="Century Gothic"/>
              <a:cs typeface="Century Gothic"/>
              <a:sym typeface="Century Gothic"/>
            </a:endParaRPr>
          </a:p>
          <a:p>
            <a:pPr marL="457200" marR="0" lvl="0" indent="-342900" algn="l" rtl="0">
              <a:lnSpc>
                <a:spcPct val="100000"/>
              </a:lnSpc>
              <a:spcBef>
                <a:spcPts val="1000"/>
              </a:spcBef>
              <a:spcAft>
                <a:spcPts val="0"/>
              </a:spcAft>
              <a:buSzPts val="1800"/>
              <a:buFont typeface="Century Gothic"/>
              <a:buChar char="●"/>
            </a:pPr>
            <a:r>
              <a:rPr lang="en-US" sz="1800" b="1" dirty="0" err="1">
                <a:latin typeface="Century Gothic"/>
                <a:ea typeface="Century Gothic"/>
                <a:cs typeface="Century Gothic"/>
                <a:sym typeface="Century Gothic"/>
              </a:rPr>
              <a:t>Lyddie’s</a:t>
            </a:r>
            <a:r>
              <a:rPr lang="en-US" sz="1800" b="1" dirty="0">
                <a:latin typeface="Century Gothic"/>
                <a:ea typeface="Century Gothic"/>
                <a:cs typeface="Century Gothic"/>
                <a:sym typeface="Century Gothic"/>
              </a:rPr>
              <a:t> Decision anchor chart </a:t>
            </a:r>
            <a:r>
              <a:rPr lang="en-US" sz="1800" dirty="0">
                <a:latin typeface="Century Gothic"/>
                <a:ea typeface="Century Gothic"/>
                <a:cs typeface="Century Gothic"/>
                <a:sym typeface="Century Gothic"/>
              </a:rPr>
              <a:t>(from Lesson 10)</a:t>
            </a:r>
            <a:endParaRPr sz="1800" dirty="0">
              <a:latin typeface="Century Gothic"/>
              <a:ea typeface="Century Gothic"/>
              <a:cs typeface="Century Gothic"/>
              <a:sym typeface="Century Gothic"/>
            </a:endParaRPr>
          </a:p>
          <a:p>
            <a:pPr marL="457200" marR="0" lvl="0" indent="-342900" algn="l" rtl="0">
              <a:lnSpc>
                <a:spcPct val="100000"/>
              </a:lnSpc>
              <a:spcBef>
                <a:spcPts val="1000"/>
              </a:spcBef>
              <a:spcAft>
                <a:spcPts val="0"/>
              </a:spcAft>
              <a:buSzPts val="1800"/>
              <a:buFont typeface="Century Gothic"/>
              <a:buChar char="●"/>
            </a:pPr>
            <a:r>
              <a:rPr lang="en-US" sz="1800" b="1" dirty="0">
                <a:latin typeface="Century Gothic"/>
                <a:ea typeface="Century Gothic"/>
                <a:cs typeface="Century Gothic"/>
                <a:sym typeface="Century Gothic"/>
              </a:rPr>
              <a:t>Turn and Talk: Connecting Reasons to Evidence Practice </a:t>
            </a:r>
            <a:r>
              <a:rPr lang="en-US" sz="1800" dirty="0">
                <a:latin typeface="Century Gothic"/>
                <a:ea typeface="Century Gothic"/>
                <a:cs typeface="Century Gothic"/>
                <a:sym typeface="Century Gothic"/>
              </a:rPr>
              <a:t>(one per student)</a:t>
            </a:r>
            <a:endParaRPr sz="1800" dirty="0">
              <a:latin typeface="Century Gothic"/>
              <a:ea typeface="Century Gothic"/>
              <a:cs typeface="Century Gothic"/>
              <a:sym typeface="Century Gothic"/>
            </a:endParaRPr>
          </a:p>
          <a:p>
            <a:pPr marL="457200" marR="0" lvl="0" indent="-342900" algn="l" rtl="0">
              <a:lnSpc>
                <a:spcPct val="100000"/>
              </a:lnSpc>
              <a:spcBef>
                <a:spcPts val="1000"/>
              </a:spcBef>
              <a:spcAft>
                <a:spcPts val="0"/>
              </a:spcAft>
              <a:buSzPts val="1800"/>
              <a:buFont typeface="Century Gothic"/>
              <a:buChar char="●"/>
            </a:pPr>
            <a:r>
              <a:rPr lang="en-US" sz="1800" b="1" i="1" dirty="0" err="1">
                <a:latin typeface="Century Gothic"/>
                <a:ea typeface="Century Gothic"/>
                <a:cs typeface="Century Gothic"/>
                <a:sym typeface="Century Gothic"/>
              </a:rPr>
              <a:t>Lyddie</a:t>
            </a:r>
            <a:r>
              <a:rPr lang="en-US" sz="1800" b="1" i="1" dirty="0">
                <a:latin typeface="Century Gothic"/>
                <a:ea typeface="Century Gothic"/>
                <a:cs typeface="Century Gothic"/>
                <a:sym typeface="Century Gothic"/>
              </a:rPr>
              <a:t> </a:t>
            </a:r>
            <a:r>
              <a:rPr lang="en-US" sz="1800" b="1" dirty="0">
                <a:latin typeface="Century Gothic"/>
                <a:ea typeface="Century Gothic"/>
                <a:cs typeface="Century Gothic"/>
                <a:sym typeface="Century Gothic"/>
              </a:rPr>
              <a:t>Reader’s Notes, Chapter 18 and Chapter 19 </a:t>
            </a:r>
            <a:r>
              <a:rPr lang="en-US" sz="1800" dirty="0">
                <a:latin typeface="Century Gothic"/>
                <a:ea typeface="Century Gothic"/>
                <a:cs typeface="Century Gothic"/>
                <a:sym typeface="Century Gothic"/>
              </a:rPr>
              <a:t>(two separate supporting materials; one each per student)</a:t>
            </a:r>
            <a:endParaRPr sz="1800" dirty="0">
              <a:latin typeface="Century Gothic"/>
              <a:ea typeface="Century Gothic"/>
              <a:cs typeface="Century Gothic"/>
              <a:sym typeface="Century Gothic"/>
            </a:endParaRPr>
          </a:p>
          <a:p>
            <a:pPr marL="457200" marR="0" lvl="0" indent="-342900" algn="l" rtl="0">
              <a:lnSpc>
                <a:spcPct val="100000"/>
              </a:lnSpc>
              <a:spcBef>
                <a:spcPts val="1000"/>
              </a:spcBef>
              <a:spcAft>
                <a:spcPts val="0"/>
              </a:spcAft>
              <a:buSzPts val="1800"/>
              <a:buFont typeface="Century Gothic"/>
              <a:buChar char="●"/>
            </a:pPr>
            <a:r>
              <a:rPr lang="en-US" sz="1800" b="1" i="1" dirty="0" err="1">
                <a:latin typeface="Century Gothic"/>
                <a:ea typeface="Century Gothic"/>
                <a:cs typeface="Century Gothic"/>
                <a:sym typeface="Century Gothic"/>
              </a:rPr>
              <a:t>Lyddie</a:t>
            </a:r>
            <a:r>
              <a:rPr lang="en-US" sz="1800" b="1" dirty="0">
                <a:latin typeface="Century Gothic"/>
                <a:ea typeface="Century Gothic"/>
                <a:cs typeface="Century Gothic"/>
                <a:sym typeface="Century Gothic"/>
              </a:rPr>
              <a:t> Reader’s Notes, Chapter 18 and Chapter 19 </a:t>
            </a:r>
            <a:r>
              <a:rPr lang="en-US" sz="1800" dirty="0">
                <a:latin typeface="Century Gothic"/>
                <a:ea typeface="Century Gothic"/>
                <a:cs typeface="Century Gothic"/>
                <a:sym typeface="Century Gothic"/>
              </a:rPr>
              <a:t>(two separate supporting materials; for Teacher Reference)</a:t>
            </a:r>
            <a:endParaRPr sz="1800" dirty="0">
              <a:latin typeface="Century Gothic"/>
              <a:ea typeface="Century Gothic"/>
              <a:cs typeface="Century Gothic"/>
              <a:sym typeface="Century Gothic"/>
            </a:endParaRPr>
          </a:p>
        </p:txBody>
      </p:sp>
      <p:sp>
        <p:nvSpPr>
          <p:cNvPr id="96" name="Google Shape;96;p14"/>
          <p:cNvSpPr txBox="1">
            <a:spLocks noGrp="1"/>
          </p:cNvSpPr>
          <p:nvPr>
            <p:ph type="title" idx="4294967295"/>
          </p:nvPr>
        </p:nvSpPr>
        <p:spPr>
          <a:xfrm>
            <a:off x="618950" y="234175"/>
            <a:ext cx="106035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1: Lesson 12</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2: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1: Lesson 12</a:t>
            </a:r>
            <a:endParaRPr sz="5600" b="1"/>
          </a:p>
        </p:txBody>
      </p:sp>
      <p:pic>
        <p:nvPicPr>
          <p:cNvPr id="3" name="Picture 2">
            <a:extLst>
              <a:ext uri="{FF2B5EF4-FFF2-40B4-BE49-F238E27FC236}">
                <a16:creationId xmlns:a16="http://schemas.microsoft.com/office/drawing/2014/main" id="{616D096E-C208-4863-BFCB-AD1A58365DF6}"/>
              </a:ext>
            </a:extLst>
          </p:cNvPr>
          <p:cNvPicPr>
            <a:picLocks noChangeAspect="1"/>
          </p:cNvPicPr>
          <p:nvPr/>
        </p:nvPicPr>
        <p:blipFill>
          <a:blip r:embed="rId3"/>
          <a:stretch>
            <a:fillRect/>
          </a:stretch>
        </p:blipFill>
        <p:spPr>
          <a:xfrm>
            <a:off x="4770395" y="1172095"/>
            <a:ext cx="2651210" cy="132137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6"/>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Hello</a:t>
            </a:r>
            <a:r>
              <a:rPr lang="en-US" sz="4200" b="1" i="0" u="none" strike="noStrike" cap="none">
                <a:solidFill>
                  <a:schemeClr val="dk1"/>
                </a:solidFill>
                <a:latin typeface="Century Gothic"/>
                <a:ea typeface="Century Gothic"/>
                <a:cs typeface="Century Gothic"/>
                <a:sym typeface="Century Gothic"/>
              </a:rPr>
              <a:t>, </a:t>
            </a:r>
            <a:r>
              <a:rPr lang="en-US" sz="4200" b="1">
                <a:latin typeface="Century Gothic"/>
                <a:ea typeface="Century Gothic"/>
                <a:cs typeface="Century Gothic"/>
                <a:sym typeface="Century Gothic"/>
              </a:rPr>
              <a:t>S</a:t>
            </a:r>
            <a:r>
              <a:rPr lang="en-US" sz="4200" b="1" i="0" u="none" strike="noStrike" cap="none">
                <a:solidFill>
                  <a:schemeClr val="dk1"/>
                </a:solidFill>
                <a:latin typeface="Century Gothic"/>
                <a:ea typeface="Century Gothic"/>
                <a:cs typeface="Century Gothic"/>
                <a:sym typeface="Century Gothic"/>
              </a:rPr>
              <a:t>tudents!</a:t>
            </a:r>
            <a:endParaRPr sz="4200" b="1" i="0" u="none" strike="noStrike" cap="none">
              <a:solidFill>
                <a:schemeClr val="dk1"/>
              </a:solidFill>
              <a:latin typeface="Century Gothic"/>
              <a:ea typeface="Century Gothic"/>
              <a:cs typeface="Century Gothic"/>
              <a:sym typeface="Century Gothic"/>
            </a:endParaRPr>
          </a:p>
        </p:txBody>
      </p:sp>
      <p:sp>
        <p:nvSpPr>
          <p:cNvPr id="109" name="Google Shape;109;p16"/>
          <p:cNvSpPr txBox="1">
            <a:spLocks noGrp="1"/>
          </p:cNvSpPr>
          <p:nvPr>
            <p:ph type="subTitle" idx="1"/>
          </p:nvPr>
        </p:nvSpPr>
        <p:spPr>
          <a:xfrm>
            <a:off x="869800" y="1817775"/>
            <a:ext cx="10484100" cy="48054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1000"/>
              </a:spcBef>
              <a:spcAft>
                <a:spcPts val="0"/>
              </a:spcAft>
              <a:buClr>
                <a:schemeClr val="dk1"/>
              </a:buClr>
              <a:buSzPts val="2960"/>
              <a:buFont typeface="Arial"/>
              <a:buNone/>
            </a:pPr>
            <a:r>
              <a:rPr lang="en-US" dirty="0">
                <a:solidFill>
                  <a:srgbClr val="333333"/>
                </a:solidFill>
                <a:highlight>
                  <a:srgbClr val="FFFFFF"/>
                </a:highlight>
                <a:latin typeface="Century Gothic"/>
                <a:ea typeface="Century Gothic"/>
                <a:cs typeface="Century Gothic"/>
                <a:sym typeface="Century Gothic"/>
              </a:rPr>
              <a:t>In this lesson you will finish gathering  specific textual evidence about whether </a:t>
            </a:r>
            <a:r>
              <a:rPr lang="en-US" dirty="0" err="1">
                <a:solidFill>
                  <a:srgbClr val="333333"/>
                </a:solidFill>
                <a:highlight>
                  <a:srgbClr val="FFFFFF"/>
                </a:highlight>
                <a:latin typeface="Century Gothic"/>
                <a:ea typeface="Century Gothic"/>
                <a:cs typeface="Century Gothic"/>
                <a:sym typeface="Century Gothic"/>
              </a:rPr>
              <a:t>Lyddie</a:t>
            </a:r>
            <a:r>
              <a:rPr lang="en-US" dirty="0">
                <a:solidFill>
                  <a:srgbClr val="333333"/>
                </a:solidFill>
                <a:highlight>
                  <a:srgbClr val="FFFFFF"/>
                </a:highlight>
                <a:latin typeface="Century Gothic"/>
                <a:ea typeface="Century Gothic"/>
                <a:cs typeface="Century Gothic"/>
                <a:sym typeface="Century Gothic"/>
              </a:rPr>
              <a:t> should sign the petition or not. You will also decide why that evidence supports your claim.</a:t>
            </a:r>
            <a:endParaRPr dirty="0">
              <a:solidFill>
                <a:srgbClr val="333333"/>
              </a:solidFill>
              <a:highlight>
                <a:srgbClr val="FFFFFF"/>
              </a:highlight>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endParaRPr dirty="0">
              <a:solidFill>
                <a:srgbClr val="333333"/>
              </a:solidFill>
              <a:highlight>
                <a:srgbClr val="FFFFFF"/>
              </a:highlight>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i="0" u="none" strike="noStrike" cap="none" dirty="0">
                <a:solidFill>
                  <a:schemeClr val="dk1"/>
                </a:solidFill>
                <a:latin typeface="Century Gothic"/>
                <a:ea typeface="Century Gothic"/>
                <a:cs typeface="Century Gothic"/>
                <a:sym typeface="Century Gothic"/>
              </a:rPr>
              <a:t>Here is what </a:t>
            </a:r>
            <a:r>
              <a:rPr lang="en-US" dirty="0">
                <a:latin typeface="Century Gothic"/>
                <a:ea typeface="Century Gothic"/>
                <a:cs typeface="Century Gothic"/>
                <a:sym typeface="Century Gothic"/>
              </a:rPr>
              <a:t>we will </a:t>
            </a:r>
            <a:r>
              <a:rPr lang="en-US" i="0" u="none" strike="noStrike" cap="none" dirty="0">
                <a:solidFill>
                  <a:schemeClr val="dk1"/>
                </a:solidFill>
                <a:latin typeface="Century Gothic"/>
                <a:ea typeface="Century Gothic"/>
                <a:cs typeface="Century Gothic"/>
                <a:sym typeface="Century Gothic"/>
              </a:rPr>
              <a:t>do today:</a:t>
            </a:r>
            <a:endParaRPr i="0" u="none" strike="noStrike" cap="none" dirty="0">
              <a:solidFill>
                <a:schemeClr val="dk1"/>
              </a:solidFill>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dirty="0">
                <a:latin typeface="Century Gothic"/>
                <a:ea typeface="Century Gothic"/>
                <a:cs typeface="Century Gothic"/>
                <a:sym typeface="Century Gothic"/>
              </a:rPr>
              <a:t>Entry task and review homework</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dirty="0">
                <a:latin typeface="Century Gothic"/>
                <a:ea typeface="Century Gothic"/>
                <a:cs typeface="Century Gothic"/>
                <a:sym typeface="Century Gothic"/>
              </a:rPr>
              <a:t>Reread some passages to help us look at </a:t>
            </a:r>
            <a:r>
              <a:rPr lang="en-US" dirty="0" err="1">
                <a:latin typeface="Century Gothic"/>
                <a:ea typeface="Century Gothic"/>
                <a:cs typeface="Century Gothic"/>
                <a:sym typeface="Century Gothic"/>
              </a:rPr>
              <a:t>Lyddie’s</a:t>
            </a:r>
            <a:r>
              <a:rPr lang="en-US" dirty="0">
                <a:latin typeface="Century Gothic"/>
                <a:ea typeface="Century Gothic"/>
                <a:cs typeface="Century Gothic"/>
                <a:sym typeface="Century Gothic"/>
              </a:rPr>
              <a:t> choices to sign the petition</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dirty="0">
                <a:latin typeface="Century Gothic"/>
                <a:ea typeface="Century Gothic"/>
                <a:cs typeface="Century Gothic"/>
                <a:sym typeface="Century Gothic"/>
              </a:rPr>
              <a:t>Work with our </a:t>
            </a:r>
            <a:r>
              <a:rPr lang="en-US" b="1" dirty="0">
                <a:latin typeface="Century Gothic"/>
                <a:ea typeface="Century Gothic"/>
                <a:cs typeface="Century Gothic"/>
                <a:sym typeface="Century Gothic"/>
              </a:rPr>
              <a:t>Forming Evidence-Based Claims charts</a:t>
            </a:r>
            <a:endParaRPr b="1" dirty="0">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dirty="0">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i="1" dirty="0">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endParaRPr i="0" u="none" strike="noStrike" cap="none" dirty="0">
              <a:solidFill>
                <a:schemeClr val="dk1"/>
              </a:solidFill>
              <a:latin typeface="Century Gothic"/>
              <a:ea typeface="Century Gothic"/>
              <a:cs typeface="Century Gothic"/>
              <a:sym typeface="Century Gothic"/>
            </a:endParaRPr>
          </a:p>
        </p:txBody>
      </p:sp>
      <p:pic>
        <p:nvPicPr>
          <p:cNvPr id="110" name="Google Shape;110;p16"/>
          <p:cNvPicPr preferRelativeResize="0"/>
          <p:nvPr/>
        </p:nvPicPr>
        <p:blipFill>
          <a:blip r:embed="rId3">
            <a:alphaModFix/>
          </a:blip>
          <a:stretch>
            <a:fillRect/>
          </a:stretch>
        </p:blipFill>
        <p:spPr>
          <a:xfrm>
            <a:off x="10683800" y="144225"/>
            <a:ext cx="1195000" cy="15524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7"/>
          <p:cNvSpPr txBox="1">
            <a:spLocks noGrp="1"/>
          </p:cNvSpPr>
          <p:nvPr>
            <p:ph type="title"/>
          </p:nvPr>
        </p:nvSpPr>
        <p:spPr>
          <a:xfrm>
            <a:off x="588375" y="477488"/>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look at our Entry Task</a:t>
            </a:r>
            <a:endParaRPr sz="3400" i="0" u="none" strike="noStrike" cap="none">
              <a:solidFill>
                <a:schemeClr val="dk1"/>
              </a:solidFill>
              <a:latin typeface="Century Gothic"/>
              <a:ea typeface="Century Gothic"/>
              <a:cs typeface="Century Gothic"/>
              <a:sym typeface="Century Gothic"/>
            </a:endParaRPr>
          </a:p>
        </p:txBody>
      </p:sp>
      <p:sp>
        <p:nvSpPr>
          <p:cNvPr id="117" name="Google Shape;117;p17"/>
          <p:cNvSpPr txBox="1">
            <a:spLocks noGrp="1"/>
          </p:cNvSpPr>
          <p:nvPr>
            <p:ph type="body" idx="1"/>
          </p:nvPr>
        </p:nvSpPr>
        <p:spPr>
          <a:xfrm>
            <a:off x="588375" y="1577700"/>
            <a:ext cx="11545500" cy="1185000"/>
          </a:xfrm>
          <a:prstGeom prst="rect">
            <a:avLst/>
          </a:prstGeom>
          <a:noFill/>
          <a:ln>
            <a:noFill/>
          </a:ln>
        </p:spPr>
        <p:txBody>
          <a:bodyPr spcFirstLastPara="1" wrap="square" lIns="91425" tIns="45700" rIns="91425" bIns="45700" anchor="t" anchorCtr="0">
            <a:noAutofit/>
          </a:bodyPr>
          <a:lstStyle/>
          <a:p>
            <a:pPr marL="0" lvl="0" indent="0" rtl="0">
              <a:spcBef>
                <a:spcPts val="1000"/>
              </a:spcBef>
              <a:spcAft>
                <a:spcPts val="0"/>
              </a:spcAft>
              <a:buClr>
                <a:schemeClr val="dk1"/>
              </a:buClr>
              <a:buSzPts val="1100"/>
              <a:buFont typeface="Arial"/>
              <a:buNone/>
            </a:pPr>
            <a:r>
              <a:rPr lang="en-US" sz="2400" b="1">
                <a:latin typeface="Century Gothic"/>
                <a:ea typeface="Century Gothic"/>
                <a:cs typeface="Century Gothic"/>
                <a:sym typeface="Century Gothic"/>
              </a:rPr>
              <a:t>Use your Reader’s Notes from Chapters 17 of</a:t>
            </a:r>
            <a:r>
              <a:rPr lang="en-US" sz="2400" b="1" i="1">
                <a:latin typeface="Century Gothic"/>
                <a:ea typeface="Century Gothic"/>
                <a:cs typeface="Century Gothic"/>
                <a:sym typeface="Century Gothic"/>
              </a:rPr>
              <a:t> Lyddie</a:t>
            </a:r>
            <a:r>
              <a:rPr lang="en-US" sz="2400" b="1">
                <a:latin typeface="Century Gothic"/>
                <a:ea typeface="Century Gothic"/>
                <a:cs typeface="Century Gothic"/>
                <a:sym typeface="Century Gothic"/>
              </a:rPr>
              <a:t> to answer the questions below.</a:t>
            </a:r>
            <a:endParaRPr sz="1800">
              <a:latin typeface="Century Gothic"/>
              <a:ea typeface="Century Gothic"/>
              <a:cs typeface="Century Gothic"/>
              <a:sym typeface="Century Gothic"/>
            </a:endParaRPr>
          </a:p>
        </p:txBody>
      </p:sp>
      <p:graphicFrame>
        <p:nvGraphicFramePr>
          <p:cNvPr id="118" name="Google Shape;118;p17"/>
          <p:cNvGraphicFramePr/>
          <p:nvPr>
            <p:extLst>
              <p:ext uri="{D42A27DB-BD31-4B8C-83A1-F6EECF244321}">
                <p14:modId xmlns:p14="http://schemas.microsoft.com/office/powerpoint/2010/main" val="2841533402"/>
              </p:ext>
            </p:extLst>
          </p:nvPr>
        </p:nvGraphicFramePr>
        <p:xfrm>
          <a:off x="683250" y="2762700"/>
          <a:ext cx="10825500" cy="3492725"/>
        </p:xfrm>
        <a:graphic>
          <a:graphicData uri="http://schemas.openxmlformats.org/drawingml/2006/table">
            <a:tbl>
              <a:tblPr>
                <a:noFill/>
                <a:tableStyleId>{A79E9516-B9BA-40D6-9968-5FD423486D3D}</a:tableStyleId>
              </a:tblPr>
              <a:tblGrid>
                <a:gridCol w="10825500">
                  <a:extLst>
                    <a:ext uri="{9D8B030D-6E8A-4147-A177-3AD203B41FA5}">
                      <a16:colId xmlns:a16="http://schemas.microsoft.com/office/drawing/2014/main" val="20000"/>
                    </a:ext>
                  </a:extLst>
                </a:gridCol>
              </a:tblGrid>
              <a:tr h="3492725">
                <a:tc>
                  <a:txBody>
                    <a:bodyPr/>
                    <a:lstStyle/>
                    <a:p>
                      <a:pPr marL="0" lvl="0" indent="0">
                        <a:spcBef>
                          <a:spcPts val="0"/>
                        </a:spcBef>
                        <a:spcAft>
                          <a:spcPts val="0"/>
                        </a:spcAft>
                        <a:buClr>
                          <a:schemeClr val="dk1"/>
                        </a:buClr>
                        <a:buSzPts val="1100"/>
                        <a:buFont typeface="Arial"/>
                        <a:buNone/>
                      </a:pPr>
                      <a:r>
                        <a:rPr lang="en-US" sz="3000" dirty="0">
                          <a:solidFill>
                            <a:schemeClr val="dk1"/>
                          </a:solidFill>
                          <a:latin typeface="Century Gothic"/>
                          <a:ea typeface="Century Gothic"/>
                          <a:cs typeface="Century Gothic"/>
                          <a:sym typeface="Century Gothic"/>
                        </a:rPr>
                        <a:t>“How dry her life had been before Rachel came. It was like springs of water in the desert to have her here (138).”</a:t>
                      </a:r>
                      <a:endParaRPr sz="3000" dirty="0">
                        <a:solidFill>
                          <a:schemeClr val="dk1"/>
                        </a:solidFill>
                        <a:latin typeface="Century Gothic"/>
                        <a:ea typeface="Century Gothic"/>
                        <a:cs typeface="Century Gothic"/>
                        <a:sym typeface="Century Gothic"/>
                      </a:endParaRPr>
                    </a:p>
                    <a:p>
                      <a:pPr marL="0" lvl="0" indent="0">
                        <a:spcBef>
                          <a:spcPts val="0"/>
                        </a:spcBef>
                        <a:spcAft>
                          <a:spcPts val="0"/>
                        </a:spcAft>
                        <a:buClr>
                          <a:schemeClr val="dk1"/>
                        </a:buClr>
                        <a:buSzPts val="1100"/>
                        <a:buFont typeface="Arial"/>
                        <a:buNone/>
                      </a:pPr>
                      <a:endParaRPr sz="3000" dirty="0">
                        <a:solidFill>
                          <a:schemeClr val="dk1"/>
                        </a:solidFill>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r>
                        <a:rPr lang="en-US" sz="3000" dirty="0">
                          <a:solidFill>
                            <a:schemeClr val="dk1"/>
                          </a:solidFill>
                          <a:latin typeface="Century Gothic"/>
                          <a:ea typeface="Century Gothic"/>
                          <a:cs typeface="Century Gothic"/>
                          <a:sym typeface="Century Gothic"/>
                        </a:rPr>
                        <a:t> What does this quote tell you about how </a:t>
                      </a:r>
                      <a:r>
                        <a:rPr lang="en-US" sz="3000" dirty="0" err="1">
                          <a:solidFill>
                            <a:schemeClr val="dk1"/>
                          </a:solidFill>
                          <a:latin typeface="Century Gothic"/>
                          <a:ea typeface="Century Gothic"/>
                          <a:cs typeface="Century Gothic"/>
                          <a:sym typeface="Century Gothic"/>
                        </a:rPr>
                        <a:t>Lyddie</a:t>
                      </a:r>
                      <a:r>
                        <a:rPr lang="en-US" sz="3000" dirty="0">
                          <a:solidFill>
                            <a:schemeClr val="dk1"/>
                          </a:solidFill>
                          <a:latin typeface="Century Gothic"/>
                          <a:ea typeface="Century Gothic"/>
                          <a:cs typeface="Century Gothic"/>
                          <a:sym typeface="Century Gothic"/>
                        </a:rPr>
                        <a:t> feels about having Rachel live with her? How does having Rachel live with her change </a:t>
                      </a:r>
                      <a:r>
                        <a:rPr lang="en-US" sz="3000" dirty="0" err="1">
                          <a:solidFill>
                            <a:schemeClr val="dk1"/>
                          </a:solidFill>
                          <a:latin typeface="Century Gothic"/>
                          <a:ea typeface="Century Gothic"/>
                          <a:cs typeface="Century Gothic"/>
                          <a:sym typeface="Century Gothic"/>
                        </a:rPr>
                        <a:t>Lyddie</a:t>
                      </a:r>
                      <a:r>
                        <a:rPr lang="en-US" sz="3000" dirty="0">
                          <a:solidFill>
                            <a:schemeClr val="dk1"/>
                          </a:solidFill>
                          <a:latin typeface="Century Gothic"/>
                          <a:ea typeface="Century Gothic"/>
                          <a:cs typeface="Century Gothic"/>
                          <a:sym typeface="Century Gothic"/>
                        </a:rPr>
                        <a:t>? </a:t>
                      </a:r>
                      <a:endParaRPr sz="3000" dirty="0">
                        <a:latin typeface="Century Gothic"/>
                        <a:ea typeface="Century Gothic"/>
                        <a:cs typeface="Century Gothic"/>
                        <a:sym typeface="Century Gothic"/>
                      </a:endParaRPr>
                    </a:p>
                  </a:txBody>
                  <a:tcPr marL="91425" marR="91425" marT="18425" marB="18425">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pic>
        <p:nvPicPr>
          <p:cNvPr id="119" name="Google Shape;119;p17"/>
          <p:cNvPicPr preferRelativeResize="0"/>
          <p:nvPr/>
        </p:nvPicPr>
        <p:blipFill>
          <a:blip r:embed="rId3">
            <a:alphaModFix/>
          </a:blip>
          <a:stretch>
            <a:fillRect/>
          </a:stretch>
        </p:blipFill>
        <p:spPr>
          <a:xfrm>
            <a:off x="10683800" y="144225"/>
            <a:ext cx="1195000" cy="15524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Google Shape;125;p18"/>
          <p:cNvSpPr txBox="1">
            <a:spLocks noGrp="1"/>
          </p:cNvSpPr>
          <p:nvPr>
            <p:ph type="title"/>
          </p:nvPr>
        </p:nvSpPr>
        <p:spPr>
          <a:xfrm>
            <a:off x="687750" y="477488"/>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b="1">
                <a:latin typeface="Century Gothic"/>
                <a:ea typeface="Century Gothic"/>
                <a:cs typeface="Century Gothic"/>
                <a:sym typeface="Century Gothic"/>
              </a:rPr>
              <a:t>Let’s check our Reader’s Dictionary definitions</a:t>
            </a:r>
            <a:endParaRPr sz="3400" b="1">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200"/>
              <a:buFont typeface="Overlock"/>
              <a:buNone/>
            </a:pPr>
            <a:r>
              <a:rPr lang="en-US" sz="3400" b="1">
                <a:latin typeface="Century Gothic"/>
                <a:ea typeface="Century Gothic"/>
                <a:cs typeface="Century Gothic"/>
                <a:sym typeface="Century Gothic"/>
              </a:rPr>
              <a:t>Chapter 17 </a:t>
            </a:r>
            <a:endParaRPr sz="3400" b="1">
              <a:latin typeface="Century Gothic"/>
              <a:ea typeface="Century Gothic"/>
              <a:cs typeface="Century Gothic"/>
              <a:sym typeface="Century Gothic"/>
            </a:endParaRPr>
          </a:p>
        </p:txBody>
      </p:sp>
      <p:sp>
        <p:nvSpPr>
          <p:cNvPr id="126" name="Google Shape;126;p18"/>
          <p:cNvSpPr txBox="1">
            <a:spLocks noGrp="1"/>
          </p:cNvSpPr>
          <p:nvPr>
            <p:ph type="body" idx="1"/>
          </p:nvPr>
        </p:nvSpPr>
        <p:spPr>
          <a:xfrm>
            <a:off x="323250" y="1436600"/>
            <a:ext cx="11545500" cy="49530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2400">
                <a:latin typeface="Century Gothic"/>
                <a:ea typeface="Century Gothic"/>
                <a:cs typeface="Century Gothic"/>
                <a:sym typeface="Century Gothic"/>
              </a:rPr>
              <a:t>                						                                              </a:t>
            </a:r>
            <a:endParaRPr sz="2400" b="1">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graphicFrame>
        <p:nvGraphicFramePr>
          <p:cNvPr id="127" name="Google Shape;127;p18"/>
          <p:cNvGraphicFramePr/>
          <p:nvPr>
            <p:extLst>
              <p:ext uri="{D42A27DB-BD31-4B8C-83A1-F6EECF244321}">
                <p14:modId xmlns:p14="http://schemas.microsoft.com/office/powerpoint/2010/main" val="533450219"/>
              </p:ext>
            </p:extLst>
          </p:nvPr>
        </p:nvGraphicFramePr>
        <p:xfrm>
          <a:off x="687750" y="2502375"/>
          <a:ext cx="11181000" cy="3414450"/>
        </p:xfrm>
        <a:graphic>
          <a:graphicData uri="http://schemas.openxmlformats.org/drawingml/2006/table">
            <a:tbl>
              <a:tblPr>
                <a:noFill/>
                <a:tableStyleId>{9A16A8D0-6FEE-4001-9C1E-E8A61E1F6C9C}</a:tableStyleId>
              </a:tblPr>
              <a:tblGrid>
                <a:gridCol w="1863500">
                  <a:extLst>
                    <a:ext uri="{9D8B030D-6E8A-4147-A177-3AD203B41FA5}">
                      <a16:colId xmlns:a16="http://schemas.microsoft.com/office/drawing/2014/main" val="20000"/>
                    </a:ext>
                  </a:extLst>
                </a:gridCol>
                <a:gridCol w="1184850">
                  <a:extLst>
                    <a:ext uri="{9D8B030D-6E8A-4147-A177-3AD203B41FA5}">
                      <a16:colId xmlns:a16="http://schemas.microsoft.com/office/drawing/2014/main" val="20001"/>
                    </a:ext>
                  </a:extLst>
                </a:gridCol>
                <a:gridCol w="2542150">
                  <a:extLst>
                    <a:ext uri="{9D8B030D-6E8A-4147-A177-3AD203B41FA5}">
                      <a16:colId xmlns:a16="http://schemas.microsoft.com/office/drawing/2014/main" val="20002"/>
                    </a:ext>
                  </a:extLst>
                </a:gridCol>
                <a:gridCol w="1863500">
                  <a:extLst>
                    <a:ext uri="{9D8B030D-6E8A-4147-A177-3AD203B41FA5}">
                      <a16:colId xmlns:a16="http://schemas.microsoft.com/office/drawing/2014/main" val="20003"/>
                    </a:ext>
                  </a:extLst>
                </a:gridCol>
                <a:gridCol w="1220550">
                  <a:extLst>
                    <a:ext uri="{9D8B030D-6E8A-4147-A177-3AD203B41FA5}">
                      <a16:colId xmlns:a16="http://schemas.microsoft.com/office/drawing/2014/main" val="20004"/>
                    </a:ext>
                  </a:extLst>
                </a:gridCol>
                <a:gridCol w="2506450">
                  <a:extLst>
                    <a:ext uri="{9D8B030D-6E8A-4147-A177-3AD203B41FA5}">
                      <a16:colId xmlns:a16="http://schemas.microsoft.com/office/drawing/2014/main" val="20005"/>
                    </a:ext>
                  </a:extLst>
                </a:gridCol>
              </a:tblGrid>
              <a:tr h="526575">
                <a:tc>
                  <a:txBody>
                    <a:bodyPr/>
                    <a:lstStyle/>
                    <a:p>
                      <a:pPr marL="76200" lvl="0" indent="0" rtl="0">
                        <a:lnSpc>
                          <a:spcPct val="115000"/>
                        </a:lnSpc>
                        <a:spcBef>
                          <a:spcPts val="0"/>
                        </a:spcBef>
                        <a:spcAft>
                          <a:spcPts val="0"/>
                        </a:spcAft>
                        <a:buNone/>
                      </a:pPr>
                      <a:r>
                        <a:rPr lang="en-US" sz="1800" b="1" dirty="0">
                          <a:latin typeface="Century Gothic"/>
                          <a:ea typeface="Century Gothic"/>
                          <a:cs typeface="Century Gothic"/>
                          <a:sym typeface="Century Gothic"/>
                        </a:rPr>
                        <a:t>Word/Phrase</a:t>
                      </a:r>
                      <a:endParaRPr sz="1800" b="1" dirty="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b="1">
                          <a:latin typeface="Century Gothic"/>
                          <a:ea typeface="Century Gothic"/>
                          <a:cs typeface="Century Gothic"/>
                          <a:sym typeface="Century Gothic"/>
                        </a:rPr>
                        <a:t>Page</a:t>
                      </a:r>
                      <a:endParaRPr sz="1800"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b="1">
                          <a:latin typeface="Century Gothic"/>
                          <a:ea typeface="Century Gothic"/>
                          <a:cs typeface="Century Gothic"/>
                          <a:sym typeface="Century Gothic"/>
                        </a:rPr>
                        <a:t>Definition</a:t>
                      </a:r>
                      <a:endParaRPr sz="1800"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b="1">
                          <a:latin typeface="Century Gothic"/>
                          <a:ea typeface="Century Gothic"/>
                          <a:cs typeface="Century Gothic"/>
                          <a:sym typeface="Century Gothic"/>
                        </a:rPr>
                        <a:t>Word/Phrase</a:t>
                      </a:r>
                      <a:endParaRPr sz="1800"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b="1">
                          <a:latin typeface="Century Gothic"/>
                          <a:ea typeface="Century Gothic"/>
                          <a:cs typeface="Century Gothic"/>
                          <a:sym typeface="Century Gothic"/>
                        </a:rPr>
                        <a:t>Page</a:t>
                      </a:r>
                      <a:endParaRPr sz="1800"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b="1">
                          <a:latin typeface="Century Gothic"/>
                          <a:ea typeface="Century Gothic"/>
                          <a:cs typeface="Century Gothic"/>
                          <a:sym typeface="Century Gothic"/>
                        </a:rPr>
                        <a:t>Definition</a:t>
                      </a:r>
                      <a:endParaRPr sz="1800"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0"/>
                  </a:ext>
                </a:extLst>
              </a:tr>
              <a:tr h="520750">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despised</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131</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looked down on</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plaits</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134</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braids</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1"/>
                  </a:ext>
                </a:extLst>
              </a:tr>
              <a:tr h="1252325">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obliged</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131</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having to do something because a situation or your duty makes it necessary</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ignorant</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135</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uneducated</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2"/>
                  </a:ext>
                </a:extLst>
              </a:tr>
              <a:tr h="594050">
                <a:tc>
                  <a:txBody>
                    <a:bodyPr/>
                    <a:lstStyle/>
                    <a:p>
                      <a:pPr marL="76200" lvl="0" indent="0" rtl="0">
                        <a:lnSpc>
                          <a:spcPct val="115000"/>
                        </a:lnSpc>
                        <a:spcBef>
                          <a:spcPts val="0"/>
                        </a:spcBef>
                        <a:spcAft>
                          <a:spcPts val="0"/>
                        </a:spcAft>
                        <a:buNone/>
                      </a:pPr>
                      <a:r>
                        <a:rPr lang="en-US" dirty="0">
                          <a:latin typeface="Century Gothic"/>
                          <a:ea typeface="Century Gothic"/>
                          <a:cs typeface="Century Gothic"/>
                          <a:sym typeface="Century Gothic"/>
                        </a:rPr>
                        <a:t>monstrous</a:t>
                      </a:r>
                      <a:endParaRPr dirty="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132</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dirty="0">
                          <a:latin typeface="Century Gothic"/>
                          <a:ea typeface="Century Gothic"/>
                          <a:cs typeface="Century Gothic"/>
                          <a:sym typeface="Century Gothic"/>
                        </a:rPr>
                        <a:t>ugly</a:t>
                      </a:r>
                      <a:r>
                        <a:rPr lang="en-US" baseline="0" dirty="0">
                          <a:latin typeface="Century Gothic"/>
                          <a:ea typeface="Century Gothic"/>
                          <a:cs typeface="Century Gothic"/>
                          <a:sym typeface="Century Gothic"/>
                        </a:rPr>
                        <a:t> in appearance</a:t>
                      </a:r>
                      <a:endParaRPr dirty="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skeptical</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136</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disbelieving or doubting</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3"/>
                  </a:ext>
                </a:extLst>
              </a:tr>
              <a:tr h="520750">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Other new words</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endParaRPr dirty="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128" name="Google Shape;128;p18"/>
          <p:cNvPicPr preferRelativeResize="0"/>
          <p:nvPr/>
        </p:nvPicPr>
        <p:blipFill>
          <a:blip r:embed="rId3">
            <a:alphaModFix/>
          </a:blip>
          <a:stretch>
            <a:fillRect/>
          </a:stretch>
        </p:blipFill>
        <p:spPr>
          <a:xfrm>
            <a:off x="10683800" y="144225"/>
            <a:ext cx="1195000" cy="15524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19"/>
          <p:cNvSpPr txBox="1">
            <a:spLocks noGrp="1"/>
          </p:cNvSpPr>
          <p:nvPr>
            <p:ph type="title"/>
          </p:nvPr>
        </p:nvSpPr>
        <p:spPr>
          <a:xfrm>
            <a:off x="693225" y="106225"/>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b="1">
                <a:latin typeface="Century Gothic"/>
                <a:ea typeface="Century Gothic"/>
                <a:cs typeface="Century Gothic"/>
                <a:sym typeface="Century Gothic"/>
              </a:rPr>
              <a:t>Let’s gather some evidence for both sides</a:t>
            </a:r>
            <a:endParaRPr sz="3400" b="1">
              <a:latin typeface="Century Gothic"/>
              <a:ea typeface="Century Gothic"/>
              <a:cs typeface="Century Gothic"/>
              <a:sym typeface="Century Gothic"/>
            </a:endParaRPr>
          </a:p>
        </p:txBody>
      </p:sp>
      <p:sp>
        <p:nvSpPr>
          <p:cNvPr id="135" name="Google Shape;135;p19"/>
          <p:cNvSpPr txBox="1">
            <a:spLocks noGrp="1"/>
          </p:cNvSpPr>
          <p:nvPr>
            <p:ph type="body" idx="1"/>
          </p:nvPr>
        </p:nvSpPr>
        <p:spPr>
          <a:xfrm>
            <a:off x="323250" y="2313050"/>
            <a:ext cx="11545500" cy="40764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76200" lvl="0" indent="0" rtl="0">
              <a:lnSpc>
                <a:spcPct val="115000"/>
              </a:lnSpc>
              <a:spcBef>
                <a:spcPts val="0"/>
              </a:spcBef>
              <a:spcAft>
                <a:spcPts val="0"/>
              </a:spcAft>
              <a:buNone/>
            </a:pPr>
            <a:r>
              <a:rPr lang="en-US" sz="1400">
                <a:solidFill>
                  <a:srgbClr val="000000"/>
                </a:solidFill>
                <a:latin typeface="Arial"/>
                <a:ea typeface="Arial"/>
                <a:cs typeface="Arial"/>
                <a:sym typeface="Arial"/>
              </a:rPr>
              <a:t> </a:t>
            </a:r>
            <a:endParaRPr sz="1400">
              <a:solidFill>
                <a:srgbClr val="000000"/>
              </a:solidFill>
              <a:latin typeface="Arial"/>
              <a:ea typeface="Arial"/>
              <a:cs typeface="Arial"/>
              <a:sym typeface="Arial"/>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2400">
                <a:latin typeface="Century Gothic"/>
                <a:ea typeface="Century Gothic"/>
                <a:cs typeface="Century Gothic"/>
                <a:sym typeface="Century Gothic"/>
              </a:rPr>
              <a:t>                						                                              </a:t>
            </a:r>
            <a:endParaRPr sz="2400" b="1">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pic>
        <p:nvPicPr>
          <p:cNvPr id="136" name="Google Shape;136;p19"/>
          <p:cNvPicPr preferRelativeResize="0"/>
          <p:nvPr/>
        </p:nvPicPr>
        <p:blipFill>
          <a:blip r:embed="rId3">
            <a:alphaModFix/>
          </a:blip>
          <a:stretch>
            <a:fillRect/>
          </a:stretch>
        </p:blipFill>
        <p:spPr>
          <a:xfrm>
            <a:off x="323250" y="992126"/>
            <a:ext cx="11545498" cy="524241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0"/>
          <p:cNvSpPr txBox="1">
            <a:spLocks noGrp="1"/>
          </p:cNvSpPr>
          <p:nvPr>
            <p:ph type="title"/>
          </p:nvPr>
        </p:nvSpPr>
        <p:spPr>
          <a:xfrm>
            <a:off x="693225" y="231225"/>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b="1">
                <a:latin typeface="Century Gothic"/>
                <a:ea typeface="Century Gothic"/>
                <a:cs typeface="Century Gothic"/>
                <a:sym typeface="Century Gothic"/>
              </a:rPr>
              <a:t>Let’s find our </a:t>
            </a:r>
            <a:r>
              <a:rPr lang="en-US" sz="3400" b="1" i="1">
                <a:latin typeface="Century Gothic"/>
                <a:ea typeface="Century Gothic"/>
                <a:cs typeface="Century Gothic"/>
                <a:sym typeface="Century Gothic"/>
              </a:rPr>
              <a:t>Weaving Room </a:t>
            </a:r>
            <a:r>
              <a:rPr lang="en-US" sz="3400" b="1">
                <a:latin typeface="Century Gothic"/>
                <a:ea typeface="Century Gothic"/>
                <a:cs typeface="Century Gothic"/>
                <a:sym typeface="Century Gothic"/>
              </a:rPr>
              <a:t>Appointments!</a:t>
            </a:r>
            <a:endParaRPr sz="3400" b="1">
              <a:latin typeface="Century Gothic"/>
              <a:ea typeface="Century Gothic"/>
              <a:cs typeface="Century Gothic"/>
              <a:sym typeface="Century Gothic"/>
            </a:endParaRPr>
          </a:p>
        </p:txBody>
      </p:sp>
      <p:sp>
        <p:nvSpPr>
          <p:cNvPr id="143" name="Google Shape;143;p20"/>
          <p:cNvSpPr txBox="1">
            <a:spLocks noGrp="1"/>
          </p:cNvSpPr>
          <p:nvPr>
            <p:ph type="body" idx="1"/>
          </p:nvPr>
        </p:nvSpPr>
        <p:spPr>
          <a:xfrm>
            <a:off x="323250" y="2313050"/>
            <a:ext cx="11545500" cy="40764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76200" lvl="0" indent="0" rtl="0">
              <a:lnSpc>
                <a:spcPct val="115000"/>
              </a:lnSpc>
              <a:spcBef>
                <a:spcPts val="0"/>
              </a:spcBef>
              <a:spcAft>
                <a:spcPts val="0"/>
              </a:spcAft>
              <a:buNone/>
            </a:pPr>
            <a:r>
              <a:rPr lang="en-US" sz="1400">
                <a:solidFill>
                  <a:srgbClr val="000000"/>
                </a:solidFill>
                <a:latin typeface="Arial"/>
                <a:ea typeface="Arial"/>
                <a:cs typeface="Arial"/>
                <a:sym typeface="Arial"/>
              </a:rPr>
              <a:t> </a:t>
            </a:r>
            <a:endParaRPr sz="1400">
              <a:solidFill>
                <a:srgbClr val="000000"/>
              </a:solidFill>
              <a:latin typeface="Arial"/>
              <a:ea typeface="Arial"/>
              <a:cs typeface="Arial"/>
              <a:sym typeface="Arial"/>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2400">
                <a:latin typeface="Century Gothic"/>
                <a:ea typeface="Century Gothic"/>
                <a:cs typeface="Century Gothic"/>
                <a:sym typeface="Century Gothic"/>
              </a:rPr>
              <a:t>                						                                              </a:t>
            </a:r>
            <a:endParaRPr sz="2400" b="1">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graphicFrame>
        <p:nvGraphicFramePr>
          <p:cNvPr id="144" name="Google Shape;144;p20"/>
          <p:cNvGraphicFramePr/>
          <p:nvPr/>
        </p:nvGraphicFramePr>
        <p:xfrm>
          <a:off x="952500" y="1929725"/>
          <a:ext cx="10287000" cy="4837026"/>
        </p:xfrm>
        <a:graphic>
          <a:graphicData uri="http://schemas.openxmlformats.org/drawingml/2006/table">
            <a:tbl>
              <a:tblPr>
                <a:noFill/>
                <a:tableStyleId>{9A16A8D0-6FEE-4001-9C1E-E8A61E1F6C9C}</a:tableStyleId>
              </a:tblPr>
              <a:tblGrid>
                <a:gridCol w="5143500">
                  <a:extLst>
                    <a:ext uri="{9D8B030D-6E8A-4147-A177-3AD203B41FA5}">
                      <a16:colId xmlns:a16="http://schemas.microsoft.com/office/drawing/2014/main" val="20000"/>
                    </a:ext>
                  </a:extLst>
                </a:gridCol>
                <a:gridCol w="5143500">
                  <a:extLst>
                    <a:ext uri="{9D8B030D-6E8A-4147-A177-3AD203B41FA5}">
                      <a16:colId xmlns:a16="http://schemas.microsoft.com/office/drawing/2014/main" val="20001"/>
                    </a:ext>
                  </a:extLst>
                </a:gridCol>
              </a:tblGrid>
              <a:tr h="381000">
                <a:tc>
                  <a:txBody>
                    <a:bodyPr/>
                    <a:lstStyle/>
                    <a:p>
                      <a:pPr marL="76200" lvl="0" indent="0" rtl="0">
                        <a:lnSpc>
                          <a:spcPct val="115000"/>
                        </a:lnSpc>
                        <a:spcBef>
                          <a:spcPts val="0"/>
                        </a:spcBef>
                        <a:spcAft>
                          <a:spcPts val="0"/>
                        </a:spcAft>
                        <a:buClr>
                          <a:schemeClr val="dk1"/>
                        </a:buClr>
                        <a:buSzPts val="1100"/>
                        <a:buFont typeface="Arial"/>
                        <a:buNone/>
                      </a:pPr>
                      <a:r>
                        <a:rPr lang="en-US" sz="1800">
                          <a:solidFill>
                            <a:schemeClr val="dk1"/>
                          </a:solidFill>
                          <a:latin typeface="Century Gothic"/>
                          <a:ea typeface="Century Gothic"/>
                          <a:cs typeface="Century Gothic"/>
                          <a:sym typeface="Century Gothic"/>
                        </a:rPr>
                        <a:t>At the </a:t>
                      </a:r>
                      <a:r>
                        <a:rPr lang="en-US" sz="1800" b="1">
                          <a:solidFill>
                            <a:schemeClr val="dk1"/>
                          </a:solidFill>
                          <a:latin typeface="Century Gothic"/>
                          <a:ea typeface="Century Gothic"/>
                          <a:cs typeface="Century Gothic"/>
                          <a:sym typeface="Century Gothic"/>
                        </a:rPr>
                        <a:t>loom</a:t>
                      </a:r>
                      <a:r>
                        <a:rPr lang="en-US" sz="1800">
                          <a:solidFill>
                            <a:schemeClr val="dk1"/>
                          </a:solidFill>
                          <a:latin typeface="Century Gothic"/>
                          <a:ea typeface="Century Gothic"/>
                          <a:cs typeface="Century Gothic"/>
                          <a:sym typeface="Century Gothic"/>
                        </a:rPr>
                        <a:t>:</a:t>
                      </a:r>
                      <a:endParaRPr sz="1800">
                        <a:solidFill>
                          <a:schemeClr val="dk1"/>
                        </a:solidFill>
                        <a:latin typeface="Century Gothic"/>
                        <a:ea typeface="Century Gothic"/>
                        <a:cs typeface="Century Gothic"/>
                        <a:sym typeface="Century Gothic"/>
                      </a:endParaRPr>
                    </a:p>
                    <a:p>
                      <a:pPr marL="76200" lvl="0" indent="0" rtl="0">
                        <a:lnSpc>
                          <a:spcPct val="115000"/>
                        </a:lnSpc>
                        <a:spcBef>
                          <a:spcPts val="0"/>
                        </a:spcBef>
                        <a:spcAft>
                          <a:spcPts val="0"/>
                        </a:spcAft>
                        <a:buClr>
                          <a:schemeClr val="dk1"/>
                        </a:buClr>
                        <a:buSzPts val="1100"/>
                        <a:buFont typeface="Arial"/>
                        <a:buNone/>
                      </a:pPr>
                      <a:r>
                        <a:rPr lang="en-US" sz="1800">
                          <a:solidFill>
                            <a:schemeClr val="dk1"/>
                          </a:solidFill>
                          <a:latin typeface="Century Gothic"/>
                          <a:ea typeface="Century Gothic"/>
                          <a:cs typeface="Century Gothic"/>
                          <a:sym typeface="Century Gothic"/>
                        </a:rPr>
                        <a:t> </a:t>
                      </a:r>
                      <a:endParaRPr sz="180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381000">
                <a:tc>
                  <a:txBody>
                    <a:bodyPr/>
                    <a:lstStyle/>
                    <a:p>
                      <a:pPr marL="0" lvl="0" indent="0" rtl="0">
                        <a:spcBef>
                          <a:spcPts val="0"/>
                        </a:spcBef>
                        <a:spcAft>
                          <a:spcPts val="0"/>
                        </a:spcAft>
                        <a:buNone/>
                      </a:pPr>
                      <a:r>
                        <a:rPr lang="en-US" sz="1800">
                          <a:latin typeface="Century Gothic"/>
                          <a:ea typeface="Century Gothic"/>
                          <a:cs typeface="Century Gothic"/>
                          <a:sym typeface="Century Gothic"/>
                        </a:rPr>
                        <a:t>At the weft threads</a:t>
                      </a:r>
                      <a:endParaRPr sz="1800">
                        <a:latin typeface="Century Gothic"/>
                        <a:ea typeface="Century Gothic"/>
                        <a:cs typeface="Century Gothic"/>
                        <a:sym typeface="Century Gothic"/>
                      </a:endParaRPr>
                    </a:p>
                    <a:p>
                      <a:pPr marL="0" lvl="0" indent="0" rtl="0">
                        <a:spcBef>
                          <a:spcPts val="0"/>
                        </a:spcBef>
                        <a:spcAft>
                          <a:spcPts val="0"/>
                        </a:spcAft>
                        <a:buNone/>
                      </a:pPr>
                      <a:endParaRPr sz="1800">
                        <a:latin typeface="Century Gothic"/>
                        <a:ea typeface="Century Gothic"/>
                        <a:cs typeface="Century Gothic"/>
                        <a:sym typeface="Century Gothic"/>
                      </a:endParaRPr>
                    </a:p>
                    <a:p>
                      <a:pPr marL="0" lvl="0" indent="0"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r h="381000">
                <a:tc>
                  <a:txBody>
                    <a:bodyPr/>
                    <a:lstStyle/>
                    <a:p>
                      <a:pPr marL="0" lvl="0" indent="0" rtl="0">
                        <a:spcBef>
                          <a:spcPts val="0"/>
                        </a:spcBef>
                        <a:spcAft>
                          <a:spcPts val="0"/>
                        </a:spcAft>
                        <a:buNone/>
                      </a:pPr>
                      <a:r>
                        <a:rPr lang="en-US" sz="1800">
                          <a:latin typeface="Century Gothic"/>
                          <a:ea typeface="Century Gothic"/>
                          <a:cs typeface="Century Gothic"/>
                          <a:sym typeface="Century Gothic"/>
                        </a:rPr>
                        <a:t>At the warp threads</a:t>
                      </a:r>
                      <a:endParaRPr sz="1800">
                        <a:latin typeface="Century Gothic"/>
                        <a:ea typeface="Century Gothic"/>
                        <a:cs typeface="Century Gothic"/>
                        <a:sym typeface="Century Gothic"/>
                      </a:endParaRPr>
                    </a:p>
                    <a:p>
                      <a:pPr marL="0" lvl="0" indent="0" rtl="0">
                        <a:spcBef>
                          <a:spcPts val="0"/>
                        </a:spcBef>
                        <a:spcAft>
                          <a:spcPts val="0"/>
                        </a:spcAft>
                        <a:buNone/>
                      </a:pPr>
                      <a:endParaRPr sz="1800">
                        <a:latin typeface="Century Gothic"/>
                        <a:ea typeface="Century Gothic"/>
                        <a:cs typeface="Century Gothic"/>
                        <a:sym typeface="Century Gothic"/>
                      </a:endParaRPr>
                    </a:p>
                    <a:p>
                      <a:pPr marL="0" lvl="0" indent="0"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2"/>
                  </a:ext>
                </a:extLst>
              </a:tr>
              <a:tr h="381000">
                <a:tc>
                  <a:txBody>
                    <a:bodyPr/>
                    <a:lstStyle/>
                    <a:p>
                      <a:pPr marL="0" lvl="0" indent="0" rtl="0">
                        <a:spcBef>
                          <a:spcPts val="0"/>
                        </a:spcBef>
                        <a:spcAft>
                          <a:spcPts val="0"/>
                        </a:spcAft>
                        <a:buNone/>
                      </a:pPr>
                      <a:r>
                        <a:rPr lang="en-US" sz="1800">
                          <a:latin typeface="Century Gothic"/>
                          <a:ea typeface="Century Gothic"/>
                          <a:cs typeface="Century Gothic"/>
                          <a:sym typeface="Century Gothic"/>
                        </a:rPr>
                        <a:t>Next to the shuttle</a:t>
                      </a:r>
                      <a:endParaRPr sz="1800">
                        <a:latin typeface="Century Gothic"/>
                        <a:ea typeface="Century Gothic"/>
                        <a:cs typeface="Century Gothic"/>
                        <a:sym typeface="Century Gothic"/>
                      </a:endParaRPr>
                    </a:p>
                    <a:p>
                      <a:pPr marL="0" lvl="0" indent="0" rtl="0">
                        <a:spcBef>
                          <a:spcPts val="0"/>
                        </a:spcBef>
                        <a:spcAft>
                          <a:spcPts val="0"/>
                        </a:spcAft>
                        <a:buNone/>
                      </a:pPr>
                      <a:endParaRPr sz="1800">
                        <a:latin typeface="Century Gothic"/>
                        <a:ea typeface="Century Gothic"/>
                        <a:cs typeface="Century Gothic"/>
                        <a:sym typeface="Century Gothic"/>
                      </a:endParaRPr>
                    </a:p>
                    <a:p>
                      <a:pPr marL="0" lvl="0" indent="0"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3"/>
                  </a:ext>
                </a:extLst>
              </a:tr>
              <a:tr h="381000">
                <a:tc>
                  <a:txBody>
                    <a:bodyPr/>
                    <a:lstStyle/>
                    <a:p>
                      <a:pPr marL="0" lvl="0" indent="0" rtl="0">
                        <a:spcBef>
                          <a:spcPts val="0"/>
                        </a:spcBef>
                        <a:spcAft>
                          <a:spcPts val="0"/>
                        </a:spcAft>
                        <a:buNone/>
                      </a:pPr>
                      <a:r>
                        <a:rPr lang="en-US" sz="1800">
                          <a:latin typeface="Century Gothic"/>
                          <a:ea typeface="Century Gothic"/>
                          <a:cs typeface="Century Gothic"/>
                          <a:sym typeface="Century Gothic"/>
                        </a:rPr>
                        <a:t>By the closed window</a:t>
                      </a:r>
                      <a:endParaRPr sz="1800">
                        <a:latin typeface="Century Gothic"/>
                        <a:ea typeface="Century Gothic"/>
                        <a:cs typeface="Century Gothic"/>
                        <a:sym typeface="Century Gothic"/>
                      </a:endParaRPr>
                    </a:p>
                    <a:p>
                      <a:pPr marL="0" lvl="0" indent="0"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rtl="0">
                        <a:spcBef>
                          <a:spcPts val="0"/>
                        </a:spcBef>
                        <a:spcAft>
                          <a:spcPts val="0"/>
                        </a:spcAft>
                        <a:buNone/>
                      </a:pPr>
                      <a:r>
                        <a:rPr lang="en-US" sz="1800">
                          <a:latin typeface="Century Gothic"/>
                          <a:ea typeface="Century Gothic"/>
                          <a:cs typeface="Century Gothic"/>
                          <a:sym typeface="Century Gothic"/>
                        </a:rPr>
                        <a:t>Name of partner?</a:t>
                      </a:r>
                      <a:endParaRPr sz="18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4"/>
                  </a:ext>
                </a:extLst>
              </a:tr>
            </a:tbl>
          </a:graphicData>
        </a:graphic>
      </p:graphicFrame>
      <p:sp>
        <p:nvSpPr>
          <p:cNvPr id="145" name="Google Shape;145;p20"/>
          <p:cNvSpPr txBox="1"/>
          <p:nvPr/>
        </p:nvSpPr>
        <p:spPr>
          <a:xfrm>
            <a:off x="2843925" y="1197675"/>
            <a:ext cx="5804100" cy="5265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2200">
                <a:latin typeface="Century Gothic"/>
                <a:ea typeface="Century Gothic"/>
                <a:cs typeface="Century Gothic"/>
                <a:sym typeface="Century Gothic"/>
              </a:rPr>
              <a:t>Weaving Room Discussion Appointments</a:t>
            </a:r>
            <a:endParaRPr sz="2200">
              <a:latin typeface="Century Gothic"/>
              <a:ea typeface="Century Gothic"/>
              <a:cs typeface="Century Gothic"/>
              <a:sym typeface="Century Gothic"/>
            </a:endParaRPr>
          </a:p>
        </p:txBody>
      </p:sp>
      <p:pic>
        <p:nvPicPr>
          <p:cNvPr id="146" name="Google Shape;146;p20"/>
          <p:cNvPicPr preferRelativeResize="0"/>
          <p:nvPr/>
        </p:nvPicPr>
        <p:blipFill>
          <a:blip r:embed="rId3">
            <a:alphaModFix/>
          </a:blip>
          <a:stretch>
            <a:fillRect/>
          </a:stretch>
        </p:blipFill>
        <p:spPr>
          <a:xfrm>
            <a:off x="11090675" y="5898425"/>
            <a:ext cx="890025" cy="761050"/>
          </a:xfrm>
          <a:prstGeom prst="rect">
            <a:avLst/>
          </a:prstGeom>
          <a:noFill/>
          <a:ln>
            <a:noFill/>
          </a:ln>
        </p:spPr>
      </p:pic>
      <p:pic>
        <p:nvPicPr>
          <p:cNvPr id="147" name="Google Shape;147;p20"/>
          <p:cNvPicPr preferRelativeResize="0"/>
          <p:nvPr/>
        </p:nvPicPr>
        <p:blipFill>
          <a:blip r:embed="rId4">
            <a:alphaModFix/>
          </a:blip>
          <a:stretch>
            <a:fillRect/>
          </a:stretch>
        </p:blipFill>
        <p:spPr>
          <a:xfrm>
            <a:off x="10683800" y="144225"/>
            <a:ext cx="1195000" cy="15524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1"/>
          <p:cNvSpPr txBox="1">
            <a:spLocks noGrp="1"/>
          </p:cNvSpPr>
          <p:nvPr>
            <p:ph type="title"/>
          </p:nvPr>
        </p:nvSpPr>
        <p:spPr>
          <a:xfrm>
            <a:off x="578000" y="365125"/>
            <a:ext cx="10775700" cy="1325700"/>
          </a:xfrm>
          <a:prstGeom prst="rect">
            <a:avLst/>
          </a:prstGeom>
        </p:spPr>
        <p:txBody>
          <a:bodyPr spcFirstLastPara="1" wrap="square" lIns="91425" tIns="45700" rIns="91425" bIns="45700" anchor="ctr" anchorCtr="0">
            <a:noAutofit/>
          </a:bodyPr>
          <a:lstStyle/>
          <a:p>
            <a:pPr marL="0" lvl="0" indent="0" rtl="0">
              <a:spcBef>
                <a:spcPts val="0"/>
              </a:spcBef>
              <a:spcAft>
                <a:spcPts val="0"/>
              </a:spcAft>
              <a:buNone/>
            </a:pPr>
            <a:r>
              <a:rPr lang="en-US" sz="3600" b="1">
                <a:latin typeface="Century Gothic"/>
                <a:ea typeface="Century Gothic"/>
                <a:cs typeface="Century Gothic"/>
                <a:sym typeface="Century Gothic"/>
              </a:rPr>
              <a:t>Let’s look at our chart from yesterday</a:t>
            </a:r>
            <a:endParaRPr sz="3600" b="1">
              <a:latin typeface="Century Gothic"/>
              <a:ea typeface="Century Gothic"/>
              <a:cs typeface="Century Gothic"/>
              <a:sym typeface="Century Gothic"/>
            </a:endParaRPr>
          </a:p>
        </p:txBody>
      </p:sp>
      <p:sp>
        <p:nvSpPr>
          <p:cNvPr id="154" name="Google Shape;154;p21"/>
          <p:cNvSpPr txBox="1">
            <a:spLocks noGrp="1"/>
          </p:cNvSpPr>
          <p:nvPr>
            <p:ph type="body" idx="1"/>
          </p:nvPr>
        </p:nvSpPr>
        <p:spPr>
          <a:xfrm>
            <a:off x="578000" y="1441975"/>
            <a:ext cx="10515600" cy="51183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sz="3200">
                <a:latin typeface="Century Gothic"/>
                <a:ea typeface="Century Gothic"/>
                <a:cs typeface="Century Gothic"/>
                <a:sym typeface="Century Gothic"/>
              </a:rPr>
              <a:t>Lyddie’s Decision: Passages to Read		</a:t>
            </a:r>
            <a:r>
              <a:rPr lang="en-US" sz="3600">
                <a:latin typeface="Century Gothic"/>
                <a:ea typeface="Century Gothic"/>
                <a:cs typeface="Century Gothic"/>
                <a:sym typeface="Century Gothic"/>
              </a:rPr>
              <a:t>																						</a:t>
            </a:r>
            <a:r>
              <a:rPr lang="en-US" sz="3600" b="1">
                <a:latin typeface="Century Gothic"/>
                <a:ea typeface="Century Gothic"/>
                <a:cs typeface="Century Gothic"/>
                <a:sym typeface="Century Gothic"/>
              </a:rPr>
              <a:t>																																																																																																																			</a:t>
            </a:r>
            <a:r>
              <a:rPr lang="en-US" sz="3000" b="1">
                <a:latin typeface="Century Gothic"/>
                <a:ea typeface="Century Gothic"/>
                <a:cs typeface="Century Gothic"/>
                <a:sym typeface="Century Gothic"/>
              </a:rPr>
              <a:t>We will complete this activity the same way we did yesterday.  </a:t>
            </a:r>
            <a:endParaRPr sz="3000" b="1">
              <a:latin typeface="Century Gothic"/>
              <a:ea typeface="Century Gothic"/>
              <a:cs typeface="Century Gothic"/>
              <a:sym typeface="Century Gothic"/>
            </a:endParaRPr>
          </a:p>
        </p:txBody>
      </p:sp>
      <p:graphicFrame>
        <p:nvGraphicFramePr>
          <p:cNvPr id="155" name="Google Shape;155;p21"/>
          <p:cNvGraphicFramePr/>
          <p:nvPr/>
        </p:nvGraphicFramePr>
        <p:xfrm>
          <a:off x="952500" y="2667000"/>
          <a:ext cx="10287000" cy="2257418"/>
        </p:xfrm>
        <a:graphic>
          <a:graphicData uri="http://schemas.openxmlformats.org/drawingml/2006/table">
            <a:tbl>
              <a:tblPr>
                <a:noFill/>
                <a:tableStyleId>{9A16A8D0-6FEE-4001-9C1E-E8A61E1F6C9C}</a:tableStyleId>
              </a:tblPr>
              <a:tblGrid>
                <a:gridCol w="2571750">
                  <a:extLst>
                    <a:ext uri="{9D8B030D-6E8A-4147-A177-3AD203B41FA5}">
                      <a16:colId xmlns:a16="http://schemas.microsoft.com/office/drawing/2014/main" val="20000"/>
                    </a:ext>
                  </a:extLst>
                </a:gridCol>
                <a:gridCol w="2571750">
                  <a:extLst>
                    <a:ext uri="{9D8B030D-6E8A-4147-A177-3AD203B41FA5}">
                      <a16:colId xmlns:a16="http://schemas.microsoft.com/office/drawing/2014/main" val="20001"/>
                    </a:ext>
                  </a:extLst>
                </a:gridCol>
                <a:gridCol w="2571750">
                  <a:extLst>
                    <a:ext uri="{9D8B030D-6E8A-4147-A177-3AD203B41FA5}">
                      <a16:colId xmlns:a16="http://schemas.microsoft.com/office/drawing/2014/main" val="20002"/>
                    </a:ext>
                  </a:extLst>
                </a:gridCol>
                <a:gridCol w="2571750">
                  <a:extLst>
                    <a:ext uri="{9D8B030D-6E8A-4147-A177-3AD203B41FA5}">
                      <a16:colId xmlns:a16="http://schemas.microsoft.com/office/drawing/2014/main" val="20003"/>
                    </a:ext>
                  </a:extLst>
                </a:gridCol>
              </a:tblGrid>
              <a:tr h="503250">
                <a:tc>
                  <a:txBody>
                    <a:bodyPr/>
                    <a:lstStyle/>
                    <a:p>
                      <a:pPr marL="76200" lvl="0" indent="0" rtl="0">
                        <a:lnSpc>
                          <a:spcPct val="115000"/>
                        </a:lnSpc>
                        <a:spcBef>
                          <a:spcPts val="0"/>
                        </a:spcBef>
                        <a:spcAft>
                          <a:spcPts val="0"/>
                        </a:spcAft>
                        <a:buNone/>
                      </a:pPr>
                      <a:endParaRPr sz="2400"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2400" b="1">
                          <a:latin typeface="Century Gothic"/>
                          <a:ea typeface="Century Gothic"/>
                          <a:cs typeface="Century Gothic"/>
                          <a:sym typeface="Century Gothic"/>
                        </a:rPr>
                        <a:t>Pages</a:t>
                      </a:r>
                      <a:endParaRPr sz="2400"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2400" b="1">
                          <a:latin typeface="Century Gothic"/>
                          <a:ea typeface="Century Gothic"/>
                          <a:cs typeface="Century Gothic"/>
                          <a:sym typeface="Century Gothic"/>
                        </a:rPr>
                        <a:t>From… to…</a:t>
                      </a:r>
                      <a:endParaRPr sz="2400"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2400" b="1">
                          <a:latin typeface="Century Gothic"/>
                          <a:ea typeface="Century Gothic"/>
                          <a:cs typeface="Century Gothic"/>
                          <a:sym typeface="Century Gothic"/>
                        </a:rPr>
                        <a:t>Focuses on</a:t>
                      </a:r>
                      <a:endParaRPr sz="2400"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0"/>
                  </a:ext>
                </a:extLst>
              </a:tr>
              <a:tr h="1452725">
                <a:tc>
                  <a:txBody>
                    <a:bodyPr/>
                    <a:lstStyle/>
                    <a:p>
                      <a:pPr marL="76200" lvl="0" indent="0" rtl="0">
                        <a:lnSpc>
                          <a:spcPct val="115000"/>
                        </a:lnSpc>
                        <a:spcBef>
                          <a:spcPts val="0"/>
                        </a:spcBef>
                        <a:spcAft>
                          <a:spcPts val="0"/>
                        </a:spcAft>
                        <a:buNone/>
                      </a:pPr>
                      <a:r>
                        <a:rPr lang="en-US" sz="2400">
                          <a:latin typeface="Century Gothic"/>
                          <a:ea typeface="Century Gothic"/>
                          <a:cs typeface="Century Gothic"/>
                          <a:sym typeface="Century Gothic"/>
                        </a:rPr>
                        <a:t>Weaving Appointment Partner </a:t>
                      </a:r>
                      <a:endParaRPr sz="240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2400">
                          <a:latin typeface="Century Gothic"/>
                          <a:ea typeface="Century Gothic"/>
                          <a:cs typeface="Century Gothic"/>
                          <a:sym typeface="Century Gothic"/>
                        </a:rPr>
                        <a:t>pp. 138–140</a:t>
                      </a:r>
                      <a:endParaRPr sz="240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2400">
                          <a:latin typeface="Century Gothic"/>
                          <a:ea typeface="Century Gothic"/>
                          <a:cs typeface="Century Gothic"/>
                          <a:sym typeface="Century Gothic"/>
                        </a:rPr>
                        <a:t>“How dry her life had been . . .” until end of chapter</a:t>
                      </a:r>
                      <a:endParaRPr sz="240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2400">
                          <a:latin typeface="Century Gothic"/>
                          <a:ea typeface="Century Gothic"/>
                          <a:cs typeface="Century Gothic"/>
                          <a:sym typeface="Century Gothic"/>
                        </a:rPr>
                        <a:t>Rachel is living with Lyddie</a:t>
                      </a:r>
                      <a:endParaRPr sz="240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156" name="Google Shape;156;p21"/>
          <p:cNvPicPr preferRelativeResize="0"/>
          <p:nvPr/>
        </p:nvPicPr>
        <p:blipFill>
          <a:blip r:embed="rId3">
            <a:alphaModFix/>
          </a:blip>
          <a:stretch>
            <a:fillRect/>
          </a:stretch>
        </p:blipFill>
        <p:spPr>
          <a:xfrm>
            <a:off x="11093599" y="5829299"/>
            <a:ext cx="836499" cy="730975"/>
          </a:xfrm>
          <a:prstGeom prst="rect">
            <a:avLst/>
          </a:prstGeom>
          <a:noFill/>
          <a:ln>
            <a:noFill/>
          </a:ln>
        </p:spPr>
      </p:pic>
      <p:pic>
        <p:nvPicPr>
          <p:cNvPr id="157" name="Google Shape;157;p21"/>
          <p:cNvPicPr preferRelativeResize="0"/>
          <p:nvPr/>
        </p:nvPicPr>
        <p:blipFill>
          <a:blip r:embed="rId4">
            <a:alphaModFix/>
          </a:blip>
          <a:stretch>
            <a:fillRect/>
          </a:stretch>
        </p:blipFill>
        <p:spPr>
          <a:xfrm>
            <a:off x="10683800" y="144225"/>
            <a:ext cx="1195000" cy="155242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A85723B-8D3C-4667-9AAE-B996B75A2FC3}">
  <ds:schemaRefs>
    <ds:schemaRef ds:uri="http://schemas.microsoft.com/office/2006/documentManagement/typ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purl.org/dc/elements/1.1/"/>
    <ds:schemaRef ds:uri="http://schemas.microsoft.com/office/2006/metadata/properties"/>
    <ds:schemaRef ds:uri="a1502afc-75e6-4a80-976c-76583f90c737"/>
    <ds:schemaRef ds:uri="http://www.w3.org/XML/1998/namespace"/>
  </ds:schemaRefs>
</ds:datastoreItem>
</file>

<file path=customXml/itemProps2.xml><?xml version="1.0" encoding="utf-8"?>
<ds:datastoreItem xmlns:ds="http://schemas.openxmlformats.org/officeDocument/2006/customXml" ds:itemID="{B3183469-70AD-4EBD-9324-40FB85DEEC56}">
  <ds:schemaRefs>
    <ds:schemaRef ds:uri="http://schemas.microsoft.com/sharepoint/v3/contenttype/forms"/>
  </ds:schemaRefs>
</ds:datastoreItem>
</file>

<file path=customXml/itemProps3.xml><?xml version="1.0" encoding="utf-8"?>
<ds:datastoreItem xmlns:ds="http://schemas.openxmlformats.org/officeDocument/2006/customXml" ds:itemID="{8147DC06-0D60-4CD8-979E-5ADFBDA6C0B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19</TotalTime>
  <Words>3531</Words>
  <Application>Microsoft Office PowerPoint</Application>
  <PresentationFormat>Widescreen</PresentationFormat>
  <Paragraphs>470</Paragraphs>
  <Slides>14</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Calibri</vt:lpstr>
      <vt:lpstr>Overlock</vt:lpstr>
      <vt:lpstr>Arial</vt:lpstr>
      <vt:lpstr>Century Gothic</vt:lpstr>
      <vt:lpstr>Office Theme</vt:lpstr>
      <vt:lpstr>Grade 7: Module 2: Unit 1: Lesson 12 Teacher slide, before teaching.</vt:lpstr>
      <vt:lpstr>Grade 7: Module 2: Unit 1: Lesson 12 Teacher slide, before teaching.</vt:lpstr>
      <vt:lpstr>Grade 7: Module 2:  Unit 1: Lesson 12</vt:lpstr>
      <vt:lpstr>Hello, Students!</vt:lpstr>
      <vt:lpstr>Let’s look at our Entry Task</vt:lpstr>
      <vt:lpstr>Let’s check our Reader’s Dictionary definitions Chapter 17 </vt:lpstr>
      <vt:lpstr>Let’s gather some evidence for both sides</vt:lpstr>
      <vt:lpstr>Let’s find our Weaving Room Appointments!</vt:lpstr>
      <vt:lpstr>Let’s look at our chart from yesterday</vt:lpstr>
      <vt:lpstr>Let’s look back at our Forming Evidence chart</vt:lpstr>
      <vt:lpstr>Let’s look at our Lyddie’s Decision Anchor Chart</vt:lpstr>
      <vt:lpstr>Let’s Turn and Talk  </vt:lpstr>
      <vt:lpstr>Homework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2: Unit 1: Lesson 12 Teacher slide, before teaching.</dc:title>
  <dc:creator>nbravo</dc:creator>
  <cp:lastModifiedBy>Steven Benson</cp:lastModifiedBy>
  <cp:revision>5</cp:revision>
  <dcterms:modified xsi:type="dcterms:W3CDTF">2018-09-20T17:16:37Z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