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x="12192000" cy="6858000"/>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
      <p:font typeface="Overlock" panose="020B060402020202020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E19E20F-8CDF-456B-8F6D-E762B3513B49}" v="9" dt="2018-09-06T20:43:07.70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969" autoAdjust="0"/>
  </p:normalViewPr>
  <p:slideViewPr>
    <p:cSldViewPr snapToGrid="0">
      <p:cViewPr varScale="1">
        <p:scale>
          <a:sx n="103" d="100"/>
          <a:sy n="103" d="100"/>
        </p:scale>
        <p:origin x="144"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5.fntdata"/><Relationship Id="rId39" Type="http://schemas.microsoft.com/office/2016/11/relationships/changesInfo" Target="changesInfos/changesInfo1.xml"/><Relationship Id="rId21" Type="http://schemas.openxmlformats.org/officeDocument/2006/relationships/notesMaster" Target="notesMasters/notesMaster1.xml"/><Relationship Id="rId34" Type="http://schemas.openxmlformats.org/officeDocument/2006/relationships/commentAuthors" Target="commen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4.fntdata"/><Relationship Id="rId33" Type="http://schemas.openxmlformats.org/officeDocument/2006/relationships/font" Target="fonts/font12.fntdata"/><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heme" Target="theme/theme1.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10.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pril Imperio" userId="S::april.imperio@detroitk12.org::016b43d7-eba5-4d9b-8296-c2a9482fb2a0" providerId="AD" clId="Web-{88771D30-C56F-E451-6984-6CAC2557A72C}"/>
    <pc:docChg chg="addSld">
      <pc:chgData name="April Imperio" userId="S::april.imperio@detroitk12.org::016b43d7-eba5-4d9b-8296-c2a9482fb2a0" providerId="AD" clId="Web-{88771D30-C56F-E451-6984-6CAC2557A72C}" dt="2019-03-26T00:37:35.206" v="0"/>
      <pc:docMkLst>
        <pc:docMk/>
      </pc:docMkLst>
      <pc:sldChg chg="add">
        <pc:chgData name="April Imperio" userId="S::april.imperio@detroitk12.org::016b43d7-eba5-4d9b-8296-c2a9482fb2a0" providerId="AD" clId="Web-{88771D30-C56F-E451-6984-6CAC2557A72C}" dt="2019-03-26T00:37:35.206" v="0"/>
        <pc:sldMkLst>
          <pc:docMk/>
          <pc:sldMk cId="2914145282" sldId="271"/>
        </pc:sldMkLst>
      </pc:sldChg>
    </pc:docChg>
  </pc:docChgLst>
  <pc:docChgLst>
    <pc:chgData name="Natalie Ivey" userId="2c81a4b0-7596-4a42-b4da-e7aac4dfeff9" providerId="ADAL" clId="{7E19E20F-8CDF-456B-8F6D-E762B3513B49}"/>
    <pc:docChg chg="modSld">
      <pc:chgData name="Natalie Ivey" userId="2c81a4b0-7596-4a42-b4da-e7aac4dfeff9" providerId="ADAL" clId="{7E19E20F-8CDF-456B-8F6D-E762B3513B49}" dt="2018-09-06T20:43:07.705" v="8" actId="14100"/>
      <pc:docMkLst>
        <pc:docMk/>
      </pc:docMkLst>
      <pc:sldChg chg="addSp modSp">
        <pc:chgData name="Natalie Ivey" userId="2c81a4b0-7596-4a42-b4da-e7aac4dfeff9" providerId="ADAL" clId="{7E19E20F-8CDF-456B-8F6D-E762B3513B49}" dt="2018-09-06T20:42:42.856" v="3" actId="1076"/>
        <pc:sldMkLst>
          <pc:docMk/>
          <pc:sldMk cId="0" sldId="258"/>
        </pc:sldMkLst>
        <pc:picChg chg="add mod">
          <ac:chgData name="Natalie Ivey" userId="2c81a4b0-7596-4a42-b4da-e7aac4dfeff9" providerId="ADAL" clId="{7E19E20F-8CDF-456B-8F6D-E762B3513B49}" dt="2018-09-06T20:42:42.856" v="3" actId="1076"/>
          <ac:picMkLst>
            <pc:docMk/>
            <pc:sldMk cId="0" sldId="258"/>
            <ac:picMk id="3" creationId="{9A69E9F2-2D52-47F1-A226-5AB7E26E2939}"/>
          </ac:picMkLst>
        </pc:picChg>
      </pc:sldChg>
      <pc:sldChg chg="modSp">
        <pc:chgData name="Natalie Ivey" userId="2c81a4b0-7596-4a42-b4da-e7aac4dfeff9" providerId="ADAL" clId="{7E19E20F-8CDF-456B-8F6D-E762B3513B49}" dt="2018-09-06T20:43:07.705" v="8" actId="14100"/>
        <pc:sldMkLst>
          <pc:docMk/>
          <pc:sldMk cId="1999414340" sldId="266"/>
        </pc:sldMkLst>
        <pc:spChg chg="mod">
          <ac:chgData name="Natalie Ivey" userId="2c81a4b0-7596-4a42-b4da-e7aac4dfeff9" providerId="ADAL" clId="{7E19E20F-8CDF-456B-8F6D-E762B3513B49}" dt="2018-09-06T20:43:07.705" v="8" actId="14100"/>
          <ac:spMkLst>
            <pc:docMk/>
            <pc:sldMk cId="1999414340" sldId="266"/>
            <ac:spMk id="130" creationId="{00000000-0000-0000-0000-000000000000}"/>
          </ac:spMkLst>
        </pc:spChg>
        <pc:spChg chg="mod">
          <ac:chgData name="Natalie Ivey" userId="2c81a4b0-7596-4a42-b4da-e7aac4dfeff9" providerId="ADAL" clId="{7E19E20F-8CDF-456B-8F6D-E762B3513B49}" dt="2018-09-06T20:43:00.488" v="5" actId="14100"/>
          <ac:spMkLst>
            <pc:docMk/>
            <pc:sldMk cId="1999414340" sldId="266"/>
            <ac:spMk id="131" creationId="{00000000-0000-0000-0000-000000000000}"/>
          </ac:spMkLst>
        </pc:spChg>
      </pc:sldChg>
    </pc:docChg>
  </pc:docChgLst>
  <pc:docChgLst>
    <pc:chgData clId="Web-{2391C8B1-7223-4548-A4B7-7ACAD12C5EB6}"/>
    <pc:docChg chg="modSld">
      <pc:chgData name="" userId="" providerId="" clId="Web-{2391C8B1-7223-4548-A4B7-7ACAD12C5EB6}" dt="2018-08-10T06:07:41.191" v="8" actId="14100"/>
      <pc:docMkLst>
        <pc:docMk/>
      </pc:docMkLst>
      <pc:sldChg chg="addSp modSp">
        <pc:chgData name="" userId="" providerId="" clId="Web-{2391C8B1-7223-4548-A4B7-7ACAD12C5EB6}" dt="2018-08-10T06:06:35.407" v="2" actId="14100"/>
        <pc:sldMkLst>
          <pc:docMk/>
          <pc:sldMk cId="0" sldId="261"/>
        </pc:sldMkLst>
        <pc:picChg chg="add mod">
          <ac:chgData name="" userId="" providerId="" clId="Web-{2391C8B1-7223-4548-A4B7-7ACAD12C5EB6}" dt="2018-08-10T06:06:35.407" v="2" actId="14100"/>
          <ac:picMkLst>
            <pc:docMk/>
            <pc:sldMk cId="0" sldId="261"/>
            <ac:picMk id="2" creationId="{1770B4E8-055C-4A4D-A363-A71D004E8E8D}"/>
          </ac:picMkLst>
        </pc:picChg>
      </pc:sldChg>
      <pc:sldChg chg="addSp modSp">
        <pc:chgData name="" userId="" providerId="" clId="Web-{2391C8B1-7223-4548-A4B7-7ACAD12C5EB6}" dt="2018-08-10T06:07:15.598" v="5" actId="14100"/>
        <pc:sldMkLst>
          <pc:docMk/>
          <pc:sldMk cId="0" sldId="263"/>
        </pc:sldMkLst>
        <pc:picChg chg="add mod">
          <ac:chgData name="" userId="" providerId="" clId="Web-{2391C8B1-7223-4548-A4B7-7ACAD12C5EB6}" dt="2018-08-10T06:07:15.598" v="5" actId="14100"/>
          <ac:picMkLst>
            <pc:docMk/>
            <pc:sldMk cId="0" sldId="263"/>
            <ac:picMk id="2" creationId="{FD43F5CA-3966-411A-9FBC-5C208D760D25}"/>
          </ac:picMkLst>
        </pc:picChg>
      </pc:sldChg>
      <pc:sldChg chg="addSp modSp">
        <pc:chgData name="" userId="" providerId="" clId="Web-{2391C8B1-7223-4548-A4B7-7ACAD12C5EB6}" dt="2018-08-10T06:07:41.191" v="8" actId="14100"/>
        <pc:sldMkLst>
          <pc:docMk/>
          <pc:sldMk cId="2715779612" sldId="269"/>
        </pc:sldMkLst>
        <pc:picChg chg="add mod">
          <ac:chgData name="" userId="" providerId="" clId="Web-{2391C8B1-7223-4548-A4B7-7ACAD12C5EB6}" dt="2018-08-10T06:07:41.191" v="8" actId="14100"/>
          <ac:picMkLst>
            <pc:docMk/>
            <pc:sldMk cId="2715779612" sldId="269"/>
            <ac:picMk id="2" creationId="{94B28597-DB5C-4370-BD11-045B4BCFCFA5}"/>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6620227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spcBef>
                <a:spcPts val="0"/>
              </a:spcBef>
              <a:spcAft>
                <a:spcPts val="0"/>
              </a:spcAft>
              <a:buSzPts val="1200"/>
              <a:buFont typeface="Calibri"/>
              <a:buChar char="●"/>
            </a:pPr>
            <a:r>
              <a:rPr lang="en-US" dirty="0"/>
              <a:t>In Lesson 17, students chose a few ideas about survival on which to focus their poems, and gathered details from the novel about </a:t>
            </a:r>
            <a:r>
              <a:rPr lang="en-US" dirty="0" err="1"/>
              <a:t>Salva</a:t>
            </a:r>
            <a:r>
              <a:rPr lang="en-US" dirty="0"/>
              <a:t> and </a:t>
            </a:r>
            <a:r>
              <a:rPr lang="en-US" dirty="0" err="1"/>
              <a:t>Nya’s</a:t>
            </a:r>
            <a:r>
              <a:rPr lang="en-US" dirty="0"/>
              <a:t> experience with this factor in survival. </a:t>
            </a:r>
            <a:endParaRPr dirty="0"/>
          </a:p>
          <a:p>
            <a:pPr marL="457200" lvl="0" indent="-304800" rtl="0">
              <a:spcBef>
                <a:spcPts val="0"/>
              </a:spcBef>
              <a:spcAft>
                <a:spcPts val="0"/>
              </a:spcAft>
              <a:buSzPts val="1200"/>
              <a:buFont typeface="Calibri"/>
              <a:buChar char="●"/>
            </a:pPr>
            <a:r>
              <a:rPr lang="en-US" dirty="0"/>
              <a:t>In this lesson, students continue to gather details for their poem, but this time also from informational texts. They will reread the informational texts they have used so far and add evidence from these texts to the graphic organizer. This activity ensures that students have synthesized their ideas and various texts before they begin to craft their poem. </a:t>
            </a:r>
            <a:endParaRPr dirty="0"/>
          </a:p>
          <a:p>
            <a:pPr marL="457200" lvl="0" indent="-304800" rtl="0">
              <a:spcBef>
                <a:spcPts val="0"/>
              </a:spcBef>
              <a:spcAft>
                <a:spcPts val="0"/>
              </a:spcAft>
              <a:buSzPts val="1200"/>
              <a:buFont typeface="Calibri"/>
              <a:buChar char="●"/>
            </a:pPr>
            <a:r>
              <a:rPr lang="en-US" dirty="0"/>
              <a:t>During Part A of Work Time, you again model planning: this time, modeling how to skim various informational texts and then gather evidence from one. Prepare this model, based on the same survival factor you chose for modeling in Lesson 17. </a:t>
            </a:r>
            <a:endParaRPr dirty="0"/>
          </a:p>
          <a:p>
            <a:pPr marL="457200" lvl="0" indent="-304800" rtl="0">
              <a:spcBef>
                <a:spcPts val="0"/>
              </a:spcBef>
              <a:spcAft>
                <a:spcPts val="0"/>
              </a:spcAft>
              <a:buSzPts val="1200"/>
              <a:buFont typeface="Calibri"/>
              <a:buChar char="●"/>
            </a:pPr>
            <a:r>
              <a:rPr lang="en-US" dirty="0"/>
              <a:t>During Work Time, circulate to confer with students, or begin Work Time by pulling a small group of students whose previous work (</a:t>
            </a:r>
            <a:r>
              <a:rPr lang="en-US" b="1" dirty="0"/>
              <a:t>Gathering Textual Evidence graphic organizer</a:t>
            </a:r>
            <a:r>
              <a:rPr lang="en-US" dirty="0"/>
              <a:t>, first draft of essay) has indicated they struggle with identifying and analyzing textual evidence. </a:t>
            </a:r>
            <a:endParaRPr dirty="0"/>
          </a:p>
          <a:p>
            <a:pPr marL="457200" lvl="0" indent="-304800" rtl="0">
              <a:spcBef>
                <a:spcPts val="0"/>
              </a:spcBef>
              <a:spcAft>
                <a:spcPts val="0"/>
              </a:spcAft>
              <a:buSzPts val="1200"/>
              <a:buFont typeface="Calibri"/>
              <a:buChar char="●"/>
            </a:pPr>
            <a:r>
              <a:rPr lang="en-US" dirty="0"/>
              <a:t>The debrief provides students with a structure to notice the importance of rereading to find evidence. It also will motivate them to continue to do this for homework.</a:t>
            </a:r>
            <a:endParaRPr dirty="0"/>
          </a:p>
        </p:txBody>
      </p:sp>
    </p:spTree>
    <p:extLst>
      <p:ext uri="{BB962C8B-B14F-4D97-AF65-F5344CB8AC3E}">
        <p14:creationId xmlns:p14="http://schemas.microsoft.com/office/powerpoint/2010/main" val="1712331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Google Shape;156;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SzPts val="1200"/>
              <a:buChar char="●"/>
            </a:pPr>
            <a:r>
              <a:rPr lang="en-US" dirty="0"/>
              <a:t>Thinking ahead, be prepared to return students’ draft essays (from Lesson 16), which they will revise during Lesson 19 as Part 2 of their End of Unit Assessment. Provide specific, focused feedback on Rows 1 and 2 of the rubric. </a:t>
            </a:r>
            <a:endParaRPr dirty="0"/>
          </a:p>
          <a:p>
            <a:pPr marL="457200" lvl="0" indent="-304800" rtl="0">
              <a:spcBef>
                <a:spcPts val="0"/>
              </a:spcBef>
              <a:spcAft>
                <a:spcPts val="0"/>
              </a:spcAft>
              <a:buSzPts val="1200"/>
              <a:buFont typeface="Calibri"/>
              <a:buChar char="●"/>
            </a:pPr>
            <a:r>
              <a:rPr lang="en-US" dirty="0"/>
              <a:t>Before Unit 3, Lesson 2, review the students’ </a:t>
            </a:r>
            <a:r>
              <a:rPr lang="en-US" b="1" dirty="0"/>
              <a:t>Two Voice Poem Gathering Evidence graphic organizers</a:t>
            </a:r>
            <a:r>
              <a:rPr lang="en-US" dirty="0"/>
              <a:t>. Make sure all students have successfully set a focus and gathered ideas for their poem. To help students prepare for the end of unit 3 assessment, consider providing them with specific feedback about how well their evidence from informational text matches the aspects of </a:t>
            </a:r>
            <a:r>
              <a:rPr lang="en-US" dirty="0" err="1"/>
              <a:t>Salva</a:t>
            </a:r>
            <a:r>
              <a:rPr lang="en-US" dirty="0"/>
              <a:t> and </a:t>
            </a:r>
            <a:r>
              <a:rPr lang="en-US" dirty="0" err="1"/>
              <a:t>Nya’s</a:t>
            </a:r>
            <a:r>
              <a:rPr lang="en-US" dirty="0"/>
              <a:t> story on which they are focusing.</a:t>
            </a:r>
            <a:endParaRPr dirty="0"/>
          </a:p>
          <a:p>
            <a:pPr marL="914400" lvl="0" indent="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Students Who Need It: None</a:t>
            </a:r>
            <a:endParaRPr dirty="0"/>
          </a:p>
        </p:txBody>
      </p:sp>
      <p:sp>
        <p:nvSpPr>
          <p:cNvPr id="157" name="Google Shape;157;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22758991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32773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Separate your students into three groups.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students who still need to work on fluency will stay with you and continue to hear the text read aloud as they follow along</a:t>
            </a:r>
            <a:r>
              <a:rPr lang="en" sz="1200" i="1" dirty="0">
                <a:latin typeface="Calibri"/>
                <a:ea typeface="Calibri"/>
                <a:cs typeface="Calibri"/>
                <a:sym typeface="Calibri"/>
              </a:rPr>
              <a:t> </a:t>
            </a:r>
            <a:r>
              <a:rPr lang="en" sz="1200" dirty="0">
                <a:latin typeface="Calibri"/>
                <a:ea typeface="Calibri"/>
                <a:cs typeface="Calibri"/>
                <a:sym typeface="Calibri"/>
              </a:rPr>
              <a:t>with a pencil. Continue the dot technique if you need to to hold students accountable for following along.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Another group of students, who are more fluent but have trouble completing homework, should read the selection for the next day’s lesson to themselves. </a:t>
            </a:r>
            <a:endParaRPr sz="1200" dirty="0">
              <a:latin typeface="Calibri"/>
              <a:ea typeface="Calibri"/>
              <a:cs typeface="Calibri"/>
              <a:sym typeface="Calibri"/>
            </a:endParaRPr>
          </a:p>
          <a:p>
            <a:pPr marL="457200" lvl="0" indent="-304800" rtl="0">
              <a:spcBef>
                <a:spcPts val="0"/>
              </a:spcBef>
              <a:spcAft>
                <a:spcPts val="0"/>
              </a:spcAft>
              <a:buSzPts val="1200"/>
              <a:buFont typeface="+mj-lt"/>
              <a:buAutoNum type="arabicPeriod"/>
            </a:pPr>
            <a:r>
              <a:rPr lang="en" sz="1200" dirty="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4195486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27076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56660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Remind students as needed to practice “whisper reading” before they read aloud so the room doesn’t get too noisy.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Monitor your group to make sure students are on task and taking turns reading for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52662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dirty="0"/>
          </a:p>
          <a:p>
            <a:pPr marL="457200" lvl="0" indent="-304800" rtl="0">
              <a:spcBef>
                <a:spcPts val="0"/>
              </a:spcBef>
              <a:spcAft>
                <a:spcPts val="0"/>
              </a:spcAft>
              <a:buClr>
                <a:schemeClr val="dk1"/>
              </a:buClr>
              <a:buSzPts val="1200"/>
              <a:buFont typeface="Calibri"/>
              <a:buChar char="●"/>
            </a:pPr>
            <a:r>
              <a:rPr lang="en-US" dirty="0"/>
              <a:t>Create a chart that lists the informational texts the class has read in this module and lists the survival factors that each addresses (see Unit 1 and 2 overviews).</a:t>
            </a:r>
            <a:endParaRPr dirty="0"/>
          </a:p>
          <a:p>
            <a:pPr marL="457200" lvl="0" indent="0" rtl="0">
              <a:spcBef>
                <a:spcPts val="0"/>
              </a:spcBef>
              <a:spcAft>
                <a:spcPts val="0"/>
              </a:spcAft>
              <a:buNone/>
            </a:pPr>
            <a:endParaRPr dirty="0"/>
          </a:p>
          <a:p>
            <a:pPr marL="0" lvl="0" indent="0">
              <a:spcBef>
                <a:spcPts val="0"/>
              </a:spcBef>
              <a:spcAft>
                <a:spcPts val="0"/>
              </a:spcAft>
              <a:buNone/>
            </a:pPr>
            <a:r>
              <a:rPr lang="en-US" dirty="0"/>
              <a:t>Materials to Gather from Previous Lessons:</a:t>
            </a:r>
            <a:endParaRPr dirty="0"/>
          </a:p>
          <a:p>
            <a:pPr marL="457200" lvl="0" indent="-304800" rtl="0">
              <a:lnSpc>
                <a:spcPct val="90000"/>
              </a:lnSpc>
              <a:spcBef>
                <a:spcPts val="0"/>
              </a:spcBef>
              <a:spcAft>
                <a:spcPts val="0"/>
              </a:spcAft>
              <a:buClr>
                <a:schemeClr val="dk1"/>
              </a:buClr>
              <a:buSzPts val="1200"/>
              <a:buFont typeface="Calibri"/>
              <a:buChar char="●"/>
            </a:pPr>
            <a:r>
              <a:rPr lang="en-US" dirty="0"/>
              <a:t>Vocabulary Entry Task (one per student)</a:t>
            </a:r>
            <a:endParaRPr dirty="0"/>
          </a:p>
          <a:p>
            <a:pPr marL="457200" lvl="0" indent="-304800" rtl="0">
              <a:lnSpc>
                <a:spcPct val="90000"/>
              </a:lnSpc>
              <a:spcBef>
                <a:spcPts val="0"/>
              </a:spcBef>
              <a:spcAft>
                <a:spcPts val="0"/>
              </a:spcAft>
              <a:buClr>
                <a:schemeClr val="dk1"/>
              </a:buClr>
              <a:buSzPts val="1200"/>
              <a:buFont typeface="Calibri"/>
              <a:buChar char="●"/>
            </a:pPr>
            <a:r>
              <a:rPr lang="en-US" b="1" dirty="0"/>
              <a:t>Performance Task Prompt </a:t>
            </a:r>
            <a:r>
              <a:rPr lang="en-US" dirty="0"/>
              <a:t>(from Lesson 17)</a:t>
            </a:r>
            <a:endParaRPr dirty="0"/>
          </a:p>
          <a:p>
            <a:pPr marL="457200" lvl="0" indent="-304800" rtl="0">
              <a:lnSpc>
                <a:spcPct val="90000"/>
              </a:lnSpc>
              <a:spcBef>
                <a:spcPts val="0"/>
              </a:spcBef>
              <a:spcAft>
                <a:spcPts val="0"/>
              </a:spcAft>
              <a:buClr>
                <a:schemeClr val="dk1"/>
              </a:buClr>
              <a:buSzPts val="1200"/>
              <a:buFont typeface="Calibri"/>
              <a:buChar char="●"/>
            </a:pPr>
            <a:r>
              <a:rPr lang="en-US" b="1" dirty="0"/>
              <a:t>Two Voice Poem: Gathering Evidence graphic organizer </a:t>
            </a:r>
            <a:r>
              <a:rPr lang="en-US" dirty="0"/>
              <a:t>(from Lesson 17)</a:t>
            </a:r>
            <a:endParaRPr dirty="0"/>
          </a:p>
          <a:p>
            <a:pPr marL="457200" lvl="0" indent="-304800" rtl="0">
              <a:lnSpc>
                <a:spcPct val="90000"/>
              </a:lnSpc>
              <a:spcBef>
                <a:spcPts val="0"/>
              </a:spcBef>
              <a:spcAft>
                <a:spcPts val="0"/>
              </a:spcAft>
              <a:buClr>
                <a:schemeClr val="dk1"/>
              </a:buClr>
              <a:buSzPts val="1200"/>
              <a:buFont typeface="Calibri"/>
              <a:buChar char="●"/>
            </a:pPr>
            <a:r>
              <a:rPr lang="en-US" b="1" dirty="0"/>
              <a:t>Two Voice Poem Gathering Evidence graphic organizer </a:t>
            </a:r>
            <a:r>
              <a:rPr lang="en-US" dirty="0"/>
              <a:t>(for Teacher Reference) (From Lesson 17)</a:t>
            </a:r>
            <a:endParaRPr dirty="0"/>
          </a:p>
          <a:p>
            <a:pPr marL="457200" lvl="0" indent="-304800" rtl="0">
              <a:lnSpc>
                <a:spcPct val="90000"/>
              </a:lnSpc>
              <a:spcBef>
                <a:spcPts val="0"/>
              </a:spcBef>
              <a:spcAft>
                <a:spcPts val="0"/>
              </a:spcAft>
              <a:buClr>
                <a:schemeClr val="dk1"/>
              </a:buClr>
              <a:buSzPts val="1200"/>
              <a:buFont typeface="Calibri"/>
              <a:buChar char="●"/>
            </a:pPr>
            <a:r>
              <a:rPr lang="en-US" dirty="0"/>
              <a:t>List of informational texts read in this module (new; teacher-created; see Work Time A)</a:t>
            </a:r>
            <a:endParaRPr dirty="0"/>
          </a:p>
          <a:p>
            <a:pPr marL="457200" lvl="0" indent="-304800" rtl="0">
              <a:lnSpc>
                <a:spcPct val="90000"/>
              </a:lnSpc>
              <a:spcBef>
                <a:spcPts val="0"/>
              </a:spcBef>
              <a:spcAft>
                <a:spcPts val="0"/>
              </a:spcAft>
              <a:buClr>
                <a:schemeClr val="dk1"/>
              </a:buClr>
              <a:buSzPts val="1200"/>
              <a:buFont typeface="Calibri"/>
              <a:buChar char="●"/>
            </a:pPr>
            <a:r>
              <a:rPr lang="en-US" b="1" dirty="0"/>
              <a:t>Survival anchor chart </a:t>
            </a:r>
            <a:r>
              <a:rPr lang="en-US" dirty="0"/>
              <a:t>(begun in Lesson 1)</a:t>
            </a:r>
            <a:endParaRPr dirty="0"/>
          </a:p>
          <a:p>
            <a:pPr marL="457200" lvl="0" indent="-304800" rtl="0">
              <a:lnSpc>
                <a:spcPct val="90000"/>
              </a:lnSpc>
              <a:spcBef>
                <a:spcPts val="0"/>
              </a:spcBef>
              <a:spcAft>
                <a:spcPts val="0"/>
              </a:spcAft>
              <a:buClr>
                <a:schemeClr val="dk1"/>
              </a:buClr>
              <a:buSzPts val="1200"/>
              <a:buFont typeface="Calibri"/>
              <a:buChar char="●"/>
            </a:pPr>
            <a:r>
              <a:rPr lang="en-US" b="1" dirty="0" err="1"/>
              <a:t>Salva</a:t>
            </a:r>
            <a:r>
              <a:rPr lang="en-US" b="1" dirty="0"/>
              <a:t>/</a:t>
            </a:r>
            <a:r>
              <a:rPr lang="en-US" b="1" dirty="0" err="1"/>
              <a:t>Nya</a:t>
            </a:r>
            <a:r>
              <a:rPr lang="en-US" b="1" dirty="0"/>
              <a:t> anchor chart </a:t>
            </a:r>
            <a:r>
              <a:rPr lang="en-US" dirty="0"/>
              <a:t>(begun in Lesson 2)</a:t>
            </a:r>
            <a:endParaRPr dirty="0"/>
          </a:p>
          <a:p>
            <a:pPr marL="457200" lvl="0" indent="-304800" rtl="0">
              <a:lnSpc>
                <a:spcPct val="90000"/>
              </a:lnSpc>
              <a:spcBef>
                <a:spcPts val="0"/>
              </a:spcBef>
              <a:spcAft>
                <a:spcPts val="0"/>
              </a:spcAft>
              <a:buClr>
                <a:schemeClr val="dk1"/>
              </a:buClr>
              <a:buSzPts val="1200"/>
              <a:buFont typeface="Calibri"/>
              <a:buChar char="●"/>
            </a:pPr>
            <a:r>
              <a:rPr lang="en-US" dirty="0"/>
              <a:t>Extra copies of the informational texts that students read throughout this module (if students are not certain to have theirs)</a:t>
            </a:r>
            <a:endParaRPr dirty="0"/>
          </a:p>
          <a:p>
            <a:pPr marL="457200" lvl="0" indent="-304800" rtl="0">
              <a:lnSpc>
                <a:spcPct val="90000"/>
              </a:lnSpc>
              <a:spcBef>
                <a:spcPts val="0"/>
              </a:spcBef>
              <a:spcAft>
                <a:spcPts val="0"/>
              </a:spcAft>
              <a:buClr>
                <a:schemeClr val="dk1"/>
              </a:buClr>
              <a:buSzPts val="1200"/>
              <a:buFont typeface="Calibri"/>
              <a:buChar char="●"/>
            </a:pPr>
            <a:r>
              <a:rPr lang="en-US" b="1" dirty="0"/>
              <a:t>Odell Education Reading Closely for Details handout </a:t>
            </a:r>
            <a:r>
              <a:rPr lang="en-US" dirty="0"/>
              <a:t>(from Lesson 2)</a:t>
            </a:r>
            <a:endParaRPr i="1" dirty="0"/>
          </a:p>
          <a:p>
            <a:pPr marL="0" lvl="0" indent="0" rtl="0">
              <a:spcBef>
                <a:spcPts val="0"/>
              </a:spcBef>
              <a:spcAft>
                <a:spcPts val="0"/>
              </a:spcAft>
              <a:buNone/>
            </a:pPr>
            <a:endParaRPr dirty="0"/>
          </a:p>
          <a:p>
            <a:pPr marL="0" lvl="0" indent="0" rtl="0">
              <a:spcBef>
                <a:spcPts val="0"/>
              </a:spcBef>
              <a:spcAft>
                <a:spcPts val="0"/>
              </a:spcAft>
              <a:buNone/>
            </a:pPr>
            <a:r>
              <a:rPr lang="en-US" dirty="0"/>
              <a:t>Protocols to review: </a:t>
            </a:r>
            <a:r>
              <a:rPr lang="en-US" baseline="0" dirty="0"/>
              <a:t> </a:t>
            </a:r>
            <a:r>
              <a:rPr lang="en-US" dirty="0"/>
              <a:t>None</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In advance: On the </a:t>
            </a:r>
            <a:r>
              <a:rPr lang="en-US" b="1" dirty="0"/>
              <a:t>Survival anchor chart</a:t>
            </a:r>
            <a:r>
              <a:rPr lang="en-US" dirty="0"/>
              <a:t>, put a star next to ideas that also are discussed in the informational texts the class has read.</a:t>
            </a:r>
            <a:endParaRPr dirty="0"/>
          </a:p>
          <a:p>
            <a:pPr marL="0" lvl="0" indent="0" rtl="0">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39581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37887518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rPr>
              <a:t>Student Grouping: Whole Group</a:t>
            </a:r>
            <a:endParaRPr sz="1200"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chemeClr val="dk1"/>
                </a:solidFill>
              </a:rPr>
              <a:t>Read the slide aloud – explain as needed. </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Remind students of the requirement on the </a:t>
            </a:r>
            <a:r>
              <a:rPr lang="en-US" b="1" dirty="0"/>
              <a:t>Performance Task Prompt </a:t>
            </a:r>
            <a:r>
              <a:rPr lang="en-US" dirty="0"/>
              <a:t>that they include evidence from both the novel and the informational texts. If appropriate, tell them that they will also be able to add more information from the novel to their graphic organizer as well (this depends on how far they got in Lesson 17).</a:t>
            </a:r>
            <a:endParaRPr dirty="0"/>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dirty="0"/>
              <a:t>-</a:t>
            </a:r>
            <a:r>
              <a:rPr lang="en-US" sz="1200" i="0" u="none" strike="noStrike" cap="none" dirty="0" err="1">
                <a:solidFill>
                  <a:schemeClr val="dk1"/>
                </a:solidFill>
              </a:rPr>
              <a:t>Fors</a:t>
            </a:r>
            <a:r>
              <a:rPr lang="en-US" sz="1200" i="0" u="none" strike="noStrike" cap="none" dirty="0">
                <a:solidFill>
                  <a:schemeClr val="dk1"/>
                </a:solidFill>
              </a:rPr>
              <a:t>/Listen</a:t>
            </a:r>
            <a:r>
              <a:rPr lang="en-US" dirty="0"/>
              <a:t>-</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i="0" u="none" strike="noStrike" cap="none" dirty="0">
                <a:solidFill>
                  <a:schemeClr val="dk1"/>
                </a:solidFill>
              </a:rPr>
              <a:t> </a:t>
            </a:r>
            <a:endParaRPr sz="1200"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25912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8-10 </a:t>
            </a:r>
            <a:r>
              <a:rPr lang="en-US" b="1" i="0" u="none" strike="noStrike" cap="none" dirty="0">
                <a:solidFill>
                  <a:schemeClr val="dk1"/>
                </a:solidFill>
              </a:rPr>
              <a:t>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Opening A. Vocabulary Entry Task </a:t>
            </a:r>
            <a:endParaRPr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Discussing vocabulary in context and exploring morphology (the structure of words and parts of words) helps students to retain an understanding of new words.</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Pass out the </a:t>
            </a:r>
            <a:r>
              <a:rPr lang="en-US" b="1" dirty="0"/>
              <a:t>Vocabulary Entry Task.</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bold instructions and sentence on the </a:t>
            </a:r>
            <a:r>
              <a:rPr lang="en-US" b="1" dirty="0"/>
              <a:t>Vocabulary Entry Task</a:t>
            </a:r>
            <a:r>
              <a:rPr lang="en-US" dirty="0"/>
              <a:t> aloud.</a:t>
            </a:r>
            <a:endParaRPr dirty="0"/>
          </a:p>
          <a:p>
            <a:pPr marL="457200" marR="0" lvl="0" indent="-304800" algn="l" rtl="0">
              <a:lnSpc>
                <a:spcPct val="100000"/>
              </a:lnSpc>
              <a:spcBef>
                <a:spcPts val="0"/>
              </a:spcBef>
              <a:spcAft>
                <a:spcPts val="0"/>
              </a:spcAft>
              <a:buSzPts val="1200"/>
              <a:buFont typeface="Calibri"/>
              <a:buAutoNum type="arabicPeriod"/>
            </a:pPr>
            <a:r>
              <a:rPr lang="en-US" dirty="0"/>
              <a:t>Give students 3-5 minutes to write their answers, then cold-call several students to share their thinking.</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second paragraph, and the last sentence, of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After at least one-third of the class has their hands up, call on a few students to share their thinking. Explain that </a:t>
            </a:r>
            <a:r>
              <a:rPr lang="en-US" i="1" dirty="0"/>
              <a:t>gen-</a:t>
            </a:r>
            <a:r>
              <a:rPr lang="en-US" dirty="0"/>
              <a:t>is from Greek and Latin meaning race, kind, or class;</a:t>
            </a:r>
            <a:r>
              <a:rPr lang="en-US" i="1" dirty="0"/>
              <a:t>-</a:t>
            </a:r>
            <a:r>
              <a:rPr lang="en-US" i="1" dirty="0" err="1"/>
              <a:t>cide</a:t>
            </a:r>
            <a:r>
              <a:rPr lang="en-US" i="1" dirty="0"/>
              <a:t> </a:t>
            </a:r>
            <a:r>
              <a:rPr lang="en-US" dirty="0"/>
              <a:t>is from Latin </a:t>
            </a:r>
            <a:r>
              <a:rPr lang="en-US" i="1" dirty="0" err="1"/>
              <a:t>cidere</a:t>
            </a:r>
            <a:r>
              <a:rPr lang="en-US" i="1" dirty="0"/>
              <a:t> </a:t>
            </a:r>
            <a:r>
              <a:rPr lang="en-US" dirty="0"/>
              <a:t>or </a:t>
            </a:r>
            <a:r>
              <a:rPr lang="en-US" i="1" dirty="0" err="1"/>
              <a:t>caedere</a:t>
            </a:r>
            <a:r>
              <a:rPr lang="en-US" dirty="0"/>
              <a:t>, meaning to cut down or kill. </a:t>
            </a:r>
            <a:endParaRPr dirty="0"/>
          </a:p>
          <a:p>
            <a:pPr marL="457200" marR="0" lvl="0" indent="-304800" algn="l" rtl="0">
              <a:lnSpc>
                <a:spcPct val="100000"/>
              </a:lnSpc>
              <a:spcBef>
                <a:spcPts val="0"/>
              </a:spcBef>
              <a:spcAft>
                <a:spcPts val="0"/>
              </a:spcAft>
              <a:buSzPts val="1200"/>
              <a:buFont typeface="Calibri"/>
              <a:buAutoNum type="arabicPeriod"/>
            </a:pPr>
            <a:r>
              <a:rPr lang="en-US" dirty="0"/>
              <a:t>Explain how you can put those two words together to figure out the meaning of </a:t>
            </a:r>
            <a:r>
              <a:rPr lang="en-US" i="1" dirty="0"/>
              <a:t>genocide</a:t>
            </a:r>
            <a:r>
              <a:rPr lang="en-US" dirty="0"/>
              <a:t>: to deliberately kill a nation or ethnic group of people. Write several more words with the root </a:t>
            </a:r>
            <a:r>
              <a:rPr lang="en-US" i="1" dirty="0"/>
              <a:t>-</a:t>
            </a:r>
            <a:r>
              <a:rPr lang="en-US" i="1" dirty="0" err="1"/>
              <a:t>cide</a:t>
            </a:r>
            <a:r>
              <a:rPr lang="en-US" i="1" dirty="0"/>
              <a:t> </a:t>
            </a:r>
            <a:r>
              <a:rPr lang="en-US" dirty="0"/>
              <a:t>on the board and ask students to talk with a partner about what they mean.</a:t>
            </a:r>
            <a:endParaRPr dirty="0"/>
          </a:p>
          <a:p>
            <a:pPr marL="457200" marR="0" lvl="0" indent="-304800" algn="l" rtl="0">
              <a:lnSpc>
                <a:spcPct val="100000"/>
              </a:lnSpc>
              <a:spcBef>
                <a:spcPts val="0"/>
              </a:spcBef>
              <a:spcAft>
                <a:spcPts val="0"/>
              </a:spcAft>
              <a:buSzPts val="1200"/>
              <a:buFont typeface="Calibri"/>
              <a:buAutoNum type="arabicPeriod"/>
            </a:pPr>
            <a:r>
              <a:rPr lang="en-US" dirty="0"/>
              <a:t>Call on several students to define these words and explain how they figured them out.</a:t>
            </a:r>
            <a:endParaRPr dirty="0"/>
          </a:p>
          <a:p>
            <a:pPr marL="457200" marR="0" lvl="0" indent="-304800" algn="l" rtl="0">
              <a:lnSpc>
                <a:spcPct val="100000"/>
              </a:lnSpc>
              <a:spcBef>
                <a:spcPts val="0"/>
              </a:spcBef>
              <a:spcAft>
                <a:spcPts val="0"/>
              </a:spcAft>
              <a:buSzPts val="1200"/>
              <a:buFont typeface="Calibri"/>
              <a:buAutoNum type="arabicPeriod"/>
            </a:pPr>
            <a:r>
              <a:rPr lang="en-US" dirty="0"/>
              <a:t>Collect or check the homework.</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In Teacher Action 6, students might bring up words like “homicide,” “suicide,” or “pesticide.”</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SzPts val="1200"/>
              <a:buFont typeface="Calibri"/>
              <a:buChar char="●"/>
            </a:pPr>
            <a:r>
              <a:rPr lang="en-US" dirty="0"/>
              <a:t>Remind students who are confused about “root words” that they are like a root that grows under a plant: they are an important smaller part of a word that gives the rest of the word its meaning.</a:t>
            </a:r>
            <a:endParaRPr dirty="0"/>
          </a:p>
        </p:txBody>
      </p:sp>
      <p:sp>
        <p:nvSpPr>
          <p:cNvPr id="114" name="Google Shape;11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5308288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2" name="Google Shape;122;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a:t>Suggested slide pacing: 1-3 minutes</a:t>
            </a:r>
            <a:endParaRPr/>
          </a:p>
          <a:p>
            <a:pPr marL="0" lvl="0" indent="0">
              <a:spcBef>
                <a:spcPts val="0"/>
              </a:spcBef>
              <a:spcAft>
                <a:spcPts val="0"/>
              </a:spcAft>
              <a:buClr>
                <a:schemeClr val="dk1"/>
              </a:buClr>
              <a:buSzPts val="1100"/>
              <a:buFont typeface="Arial"/>
              <a:buNone/>
            </a:pPr>
            <a:r>
              <a:rPr lang="en-US" b="1"/>
              <a:t>Student Grouping: Whole Group</a:t>
            </a:r>
            <a:endParaRPr b="1"/>
          </a:p>
          <a:p>
            <a:pPr marL="0" lvl="0" indent="0">
              <a:spcBef>
                <a:spcPts val="0"/>
              </a:spcBef>
              <a:spcAft>
                <a:spcPts val="0"/>
              </a:spcAft>
              <a:buClr>
                <a:schemeClr val="dk1"/>
              </a:buClr>
              <a:buSzPts val="1100"/>
              <a:buFont typeface="Arial"/>
              <a:buNone/>
            </a:pPr>
            <a:endParaRPr b="1"/>
          </a:p>
          <a:p>
            <a:pPr marL="0" lvl="0" indent="0">
              <a:spcBef>
                <a:spcPts val="0"/>
              </a:spcBef>
              <a:spcAft>
                <a:spcPts val="0"/>
              </a:spcAft>
              <a:buClr>
                <a:schemeClr val="dk1"/>
              </a:buClr>
              <a:buSzPts val="1200"/>
              <a:buFont typeface="Calibri"/>
              <a:buNone/>
            </a:pPr>
            <a:r>
              <a:rPr lang="en-US" b="1"/>
              <a:t>Work Time A. Introducing Performance Task and Selecting Organizing Ideas </a:t>
            </a:r>
            <a:endParaRPr b="1"/>
          </a:p>
          <a:p>
            <a:pPr marL="0" lvl="0" indent="0">
              <a:spcBef>
                <a:spcPts val="0"/>
              </a:spcBef>
              <a:spcAft>
                <a:spcPts val="0"/>
              </a:spcAft>
              <a:buClr>
                <a:schemeClr val="dk1"/>
              </a:buClr>
              <a:buSzPts val="1200"/>
              <a:buFont typeface="Calibri"/>
              <a:buNone/>
            </a:pPr>
            <a:endParaRPr b="1"/>
          </a:p>
          <a:p>
            <a:pPr marL="0" lvl="0" indent="0">
              <a:spcBef>
                <a:spcPts val="0"/>
              </a:spcBef>
              <a:spcAft>
                <a:spcPts val="0"/>
              </a:spcAft>
              <a:buClr>
                <a:schemeClr val="dk1"/>
              </a:buClr>
              <a:buSzPts val="1200"/>
              <a:buFont typeface="Calibri"/>
              <a:buNone/>
            </a:pPr>
            <a:r>
              <a:rPr lang="en-US"/>
              <a:t>Teaching Notes: </a:t>
            </a:r>
            <a:endParaRPr/>
          </a:p>
          <a:p>
            <a:pPr marL="457200" lvl="0" indent="-304800" rtl="0">
              <a:spcBef>
                <a:spcPts val="0"/>
              </a:spcBef>
              <a:spcAft>
                <a:spcPts val="0"/>
              </a:spcAft>
              <a:buSzPts val="1200"/>
              <a:buFont typeface="Calibri"/>
              <a:buChar char="●"/>
            </a:pPr>
            <a:r>
              <a:rPr lang="en-US"/>
              <a:t>Checking in with learning targets helps students self-assess their learning. This research-based strategy supports struggling learners most.</a:t>
            </a:r>
            <a:endParaRPr/>
          </a:p>
          <a:p>
            <a:pPr marL="0" lvl="0" indent="0">
              <a:spcBef>
                <a:spcPts val="0"/>
              </a:spcBef>
              <a:spcAft>
                <a:spcPts val="0"/>
              </a:spcAft>
              <a:buClr>
                <a:schemeClr val="dk1"/>
              </a:buClr>
              <a:buSzPts val="1100"/>
              <a:buFont typeface="Arial"/>
              <a:buNone/>
            </a:pPr>
            <a:endParaRPr/>
          </a:p>
          <a:p>
            <a:pPr marL="0" lvl="0" indent="0" rtl="0">
              <a:spcBef>
                <a:spcPts val="0"/>
              </a:spcBef>
              <a:spcAft>
                <a:spcPts val="0"/>
              </a:spcAft>
              <a:buNone/>
            </a:pPr>
            <a:r>
              <a:rPr lang="en-US"/>
              <a:t>Teacher Actions:</a:t>
            </a:r>
            <a:endParaRPr/>
          </a:p>
          <a:p>
            <a:pPr marL="457200" lvl="0" indent="-304800" rtl="0">
              <a:spcBef>
                <a:spcPts val="0"/>
              </a:spcBef>
              <a:spcAft>
                <a:spcPts val="0"/>
              </a:spcAft>
              <a:buSzPts val="1200"/>
              <a:buFont typeface="Calibri"/>
              <a:buAutoNum type="arabicPeriod"/>
            </a:pPr>
            <a:r>
              <a:rPr lang="en-US"/>
              <a:t>Read the learning targets aloud.</a:t>
            </a:r>
            <a:endParaRPr/>
          </a:p>
          <a:p>
            <a:pPr marL="457200" lvl="0" indent="-304800" rtl="0">
              <a:spcBef>
                <a:spcPts val="0"/>
              </a:spcBef>
              <a:spcAft>
                <a:spcPts val="0"/>
              </a:spcAft>
              <a:buSzPts val="1200"/>
              <a:buFont typeface="Calibri"/>
              <a:buAutoNum type="arabicPeriod"/>
            </a:pPr>
            <a:r>
              <a:rPr lang="en-US"/>
              <a:t>Explain that today, students will focus most on the second learning target.</a:t>
            </a:r>
            <a:endParaRPr/>
          </a:p>
          <a:p>
            <a:pPr marL="457200" lvl="0" indent="-304800" rtl="0">
              <a:spcBef>
                <a:spcPts val="0"/>
              </a:spcBef>
              <a:spcAft>
                <a:spcPts val="0"/>
              </a:spcAft>
              <a:buSzPts val="1200"/>
              <a:buFont typeface="Calibri"/>
              <a:buAutoNum type="arabicPeriod"/>
            </a:pPr>
            <a:r>
              <a:rPr lang="en-US"/>
              <a:t>Read the last paragraph on the slide aloud.</a:t>
            </a:r>
            <a:endParaRPr/>
          </a:p>
          <a:p>
            <a:pPr marL="0" lvl="0" indent="0" rtl="0">
              <a:spcBef>
                <a:spcPts val="0"/>
              </a:spcBef>
              <a:spcAft>
                <a:spcPts val="0"/>
              </a:spcAft>
              <a:buClr>
                <a:schemeClr val="dk1"/>
              </a:buClr>
              <a:buSzPts val="1200"/>
              <a:buFont typeface="Calibri"/>
              <a:buNone/>
            </a:pPr>
            <a:endParaRPr/>
          </a:p>
          <a:p>
            <a:pPr marL="0" lvl="0" indent="0">
              <a:spcBef>
                <a:spcPts val="0"/>
              </a:spcBef>
              <a:spcAft>
                <a:spcPts val="0"/>
              </a:spcAft>
              <a:buClr>
                <a:srgbClr val="000000"/>
              </a:buClr>
              <a:buSzPts val="1100"/>
              <a:buFont typeface="Arial"/>
              <a:buNone/>
            </a:pPr>
            <a:r>
              <a:rPr lang="en-US"/>
              <a:t>Student Look-Fors/Listen-Fors: </a:t>
            </a:r>
            <a:endParaRPr/>
          </a:p>
          <a:p>
            <a:pPr marL="457200" lvl="0" indent="-304800" rtl="0">
              <a:spcBef>
                <a:spcPts val="0"/>
              </a:spcBef>
              <a:spcAft>
                <a:spcPts val="0"/>
              </a:spcAft>
              <a:buClr>
                <a:schemeClr val="dk1"/>
              </a:buClr>
              <a:buSzPts val="1200"/>
              <a:buFont typeface="Calibri"/>
              <a:buChar char="●"/>
            </a:pPr>
            <a:r>
              <a:rPr lang="en-US"/>
              <a:t>Students will focus their attention on the slide.</a:t>
            </a:r>
            <a:endParaRPr/>
          </a:p>
          <a:p>
            <a:pPr marL="0" lvl="0" indent="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p:txBody>
      </p:sp>
      <p:sp>
        <p:nvSpPr>
          <p:cNvPr id="123" name="Google Shape;123;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6</a:t>
            </a:fld>
            <a:endParaRPr/>
          </a:p>
        </p:txBody>
      </p:sp>
    </p:spTree>
    <p:extLst>
      <p:ext uri="{BB962C8B-B14F-4D97-AF65-F5344CB8AC3E}">
        <p14:creationId xmlns:p14="http://schemas.microsoft.com/office/powerpoint/2010/main" val="22200641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cc4792d9f_0_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0" name="Google Shape;130;g3cc4792d9f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10-15 minutes </a:t>
            </a:r>
            <a:endParaRPr dirty="0"/>
          </a:p>
          <a:p>
            <a:pPr marL="0" lvl="0" indent="0" rtl="0">
              <a:spcBef>
                <a:spcPts val="0"/>
              </a:spcBef>
              <a:spcAft>
                <a:spcPts val="0"/>
              </a:spcAft>
              <a:buClr>
                <a:srgbClr val="000000"/>
              </a:buClr>
              <a:buSzPts val="1100"/>
              <a:buFont typeface="Arial"/>
              <a:buNone/>
            </a:pPr>
            <a:r>
              <a:rPr lang="en-US" b="1" dirty="0"/>
              <a:t>Student Grouping: Whole Group</a:t>
            </a:r>
            <a:endParaRPr b="1"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b="1" dirty="0"/>
              <a:t>Work Time A. Modeling: Gathering Evidence from Informational Texts</a:t>
            </a:r>
            <a:endParaRPr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If many students are struggling with finding evidence in informational texts, consider making the first part of Work Time a guided whole-class practice. Select a survival factor likely to be used by many students and direct students to a particular text. Discuss possible entries on the graphic organizer, making sure students can complete this work independently.</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Using the same survival factor you modeled with in Lesson 17, model for students how you would find evidence in one informational text that connects to those parts of </a:t>
            </a:r>
            <a:r>
              <a:rPr lang="en-US" dirty="0" err="1"/>
              <a:t>Salva</a:t>
            </a:r>
            <a:r>
              <a:rPr lang="en-US" dirty="0"/>
              <a:t> and </a:t>
            </a:r>
            <a:r>
              <a:rPr lang="en-US" dirty="0" err="1"/>
              <a:t>Nya’s</a:t>
            </a:r>
            <a:r>
              <a:rPr lang="en-US" dirty="0"/>
              <a:t> story. The example on the </a:t>
            </a:r>
            <a:r>
              <a:rPr lang="en-US" b="1" dirty="0"/>
              <a:t>Two Voice Poem Gathering Evidence graphic organizer </a:t>
            </a:r>
            <a:r>
              <a:rPr lang="en-US" b="0" dirty="0"/>
              <a:t>(for Teacher Reference) </a:t>
            </a:r>
            <a:r>
              <a:rPr lang="en-US" dirty="0"/>
              <a:t>is displayed here, or you can create one of your own. </a:t>
            </a:r>
            <a:endParaRPr dirty="0"/>
          </a:p>
          <a:p>
            <a:pPr marL="457200" lvl="0" indent="-304800" rtl="0">
              <a:spcBef>
                <a:spcPts val="0"/>
              </a:spcBef>
              <a:spcAft>
                <a:spcPts val="0"/>
              </a:spcAft>
              <a:buClr>
                <a:schemeClr val="dk1"/>
              </a:buClr>
              <a:buSzPts val="1200"/>
              <a:buFont typeface="Calibri"/>
              <a:buAutoNum type="arabicPeriod"/>
            </a:pPr>
            <a:r>
              <a:rPr lang="en-US" dirty="0"/>
              <a:t>As you model, think aloud about deciding which informational text to use (refer students to the </a:t>
            </a:r>
            <a:r>
              <a:rPr lang="en-US" b="0" dirty="0"/>
              <a:t>list of informational texts </a:t>
            </a:r>
            <a:r>
              <a:rPr lang="en-US" dirty="0"/>
              <a:t>you made), skimming that text to find the section that is relevant, rereading that section carefully, and pulling evidence and quotes that connect closely to the story of </a:t>
            </a:r>
            <a:r>
              <a:rPr lang="en-US" dirty="0" err="1"/>
              <a:t>Salva</a:t>
            </a:r>
            <a:r>
              <a:rPr lang="en-US" dirty="0"/>
              <a:t> and </a:t>
            </a:r>
            <a:r>
              <a:rPr lang="en-US" dirty="0" err="1"/>
              <a:t>Nya</a:t>
            </a:r>
            <a:r>
              <a:rPr lang="en-US" dirty="0"/>
              <a:t> that is on your chart. </a:t>
            </a:r>
            <a:endParaRPr dirty="0"/>
          </a:p>
          <a:p>
            <a:pPr marL="457200" lvl="0" indent="-304800" rtl="0">
              <a:spcBef>
                <a:spcPts val="0"/>
              </a:spcBef>
              <a:spcAft>
                <a:spcPts val="0"/>
              </a:spcAft>
              <a:buClr>
                <a:schemeClr val="dk1"/>
              </a:buClr>
              <a:buSzPts val="1200"/>
              <a:buFont typeface="Calibri"/>
              <a:buAutoNum type="arabicPeriod"/>
            </a:pPr>
            <a:r>
              <a:rPr lang="en-US" dirty="0"/>
              <a:t>As you model, use a physical copy of the informational text: You want students to see you rereading, not just hear you say that you will. It is worth being dramatic here: Move your finger across the text to show how you skim quickly, then how you read one section more slowly. </a:t>
            </a:r>
            <a:endParaRPr dirty="0"/>
          </a:p>
          <a:p>
            <a:pPr marL="457200" lvl="0" indent="-304800" rtl="0">
              <a:spcBef>
                <a:spcPts val="0"/>
              </a:spcBef>
              <a:spcAft>
                <a:spcPts val="0"/>
              </a:spcAft>
              <a:buClr>
                <a:schemeClr val="dk1"/>
              </a:buClr>
              <a:buSzPts val="1200"/>
              <a:buFont typeface="Calibri"/>
              <a:buAutoNum type="arabicPeriod"/>
            </a:pPr>
            <a:r>
              <a:rPr lang="en-US" dirty="0"/>
              <a:t>Focus on one informational text that seems most relevant. Highlight for students that you are looking for historical information that connects to or explains the specific evidence from the novel. </a:t>
            </a:r>
            <a:endParaRPr dirty="0"/>
          </a:p>
          <a:p>
            <a:pPr marL="457200" lvl="0" indent="-304800" rtl="0">
              <a:spcBef>
                <a:spcPts val="0"/>
              </a:spcBef>
              <a:spcAft>
                <a:spcPts val="0"/>
              </a:spcAft>
              <a:buClr>
                <a:schemeClr val="dk1"/>
              </a:buClr>
              <a:buSzPts val="1200"/>
              <a:buFont typeface="Calibri"/>
              <a:buAutoNum type="arabicPeriod"/>
            </a:pPr>
            <a:r>
              <a:rPr lang="en-US" dirty="0"/>
              <a:t>When you add evidence to the chart, be clear about whether you are paraphrasing, summarizing, or quoting, and why. Also make sure to show students how you are noting the source of your information or quote. </a:t>
            </a:r>
            <a:endParaRPr dirty="0"/>
          </a:p>
          <a:p>
            <a:pPr marL="457200" lvl="0" indent="-304800" rtl="0">
              <a:spcBef>
                <a:spcPts val="0"/>
              </a:spcBef>
              <a:spcAft>
                <a:spcPts val="0"/>
              </a:spcAft>
              <a:buClr>
                <a:schemeClr val="dk1"/>
              </a:buClr>
              <a:buSzPts val="1200"/>
              <a:buFont typeface="Calibri"/>
              <a:buAutoNum type="arabicPeriod"/>
            </a:pPr>
            <a:r>
              <a:rPr lang="en-US" dirty="0"/>
              <a:t>After you model for one piece of evidence from one informational text, ask students to name the strategies you used to complete the graphic organizer. </a:t>
            </a:r>
            <a:endParaRPr dirty="0"/>
          </a:p>
          <a:p>
            <a:pPr marL="0" lvl="0" indent="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In Teacher Action Step 6, make sure students notice both the use of rereading and of paraphrasing, and that they can name that they should look for historical information that connects directly to the evidence from the novel, not directly to the middle column.</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When reviewing the graphic organizers or recording forms, consider using a document camera to visually display the document for students who struggle with auditory processing.</a:t>
            </a:r>
            <a:endParaRPr dirty="0"/>
          </a:p>
          <a:p>
            <a:pPr marL="457200" lvl="0" indent="-304800" rtl="0">
              <a:spcBef>
                <a:spcPts val="0"/>
              </a:spcBef>
              <a:spcAft>
                <a:spcPts val="0"/>
              </a:spcAft>
              <a:buClr>
                <a:schemeClr val="dk1"/>
              </a:buClr>
              <a:buSzPts val="1200"/>
              <a:buFont typeface="Calibri"/>
              <a:buChar char="●"/>
            </a:pPr>
            <a:r>
              <a:rPr lang="en-US" dirty="0"/>
              <a:t>Providing models of expected work supports all learners but especially supports challenged learners.</a:t>
            </a:r>
            <a:endParaRPr dirty="0"/>
          </a:p>
          <a:p>
            <a:pPr marL="457200" lvl="0" indent="-304800" rtl="0">
              <a:spcBef>
                <a:spcPts val="0"/>
              </a:spcBef>
              <a:spcAft>
                <a:spcPts val="0"/>
              </a:spcAft>
              <a:buClr>
                <a:schemeClr val="dk1"/>
              </a:buClr>
              <a:buSzPts val="1200"/>
              <a:buFont typeface="Calibri"/>
              <a:buChar char="●"/>
            </a:pPr>
            <a:r>
              <a:rPr lang="en-US" dirty="0"/>
              <a:t>It may be helpful to direct struggling readers to specific parts of the informational text. It is more beneficial to them to spend time grappling with how to connect a particular section of text to an idea on their graphic organizer than to spend time looking for a passage in a piece of text.</a:t>
            </a:r>
            <a:endParaRPr dirty="0"/>
          </a:p>
        </p:txBody>
      </p:sp>
      <p:sp>
        <p:nvSpPr>
          <p:cNvPr id="131" name="Google Shape;131;g3cc4792d9f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7</a:t>
            </a:fld>
            <a:endParaRPr/>
          </a:p>
        </p:txBody>
      </p:sp>
    </p:spTree>
    <p:extLst>
      <p:ext uri="{BB962C8B-B14F-4D97-AF65-F5344CB8AC3E}">
        <p14:creationId xmlns:p14="http://schemas.microsoft.com/office/powerpoint/2010/main" val="17268207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9" name="Google Shape;13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25-30</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Partners, Individual</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b="1" dirty="0"/>
              <a:t>Work Time B. Independent Practice: Gathering Evidence from Informational Texts    </a:t>
            </a:r>
            <a:endParaRPr b="1" i="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Students will take time while gathering evidence to process and debrief the work with their partners.</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Return students’ </a:t>
            </a:r>
            <a:r>
              <a:rPr lang="en-US" b="1" dirty="0"/>
              <a:t>Two Voice Poem Gathering Evidence graphic organizer </a:t>
            </a:r>
            <a:r>
              <a:rPr lang="en-US" dirty="0"/>
              <a:t>and remind them to look for any feedback or direction from you about how to proceed. </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to put a check mark by the factor on their chart for which they are sure they can find evidence in informational texts. </a:t>
            </a:r>
            <a:endParaRPr dirty="0"/>
          </a:p>
          <a:p>
            <a:pPr marL="457200" marR="0" lvl="0" indent="-304800" algn="l" rtl="0">
              <a:lnSpc>
                <a:spcPct val="100000"/>
              </a:lnSpc>
              <a:spcBef>
                <a:spcPts val="0"/>
              </a:spcBef>
              <a:spcAft>
                <a:spcPts val="0"/>
              </a:spcAft>
              <a:buSzPts val="1200"/>
              <a:buFont typeface="Calibri"/>
              <a:buAutoNum type="arabicPeriod"/>
            </a:pPr>
            <a:r>
              <a:rPr lang="en-US" dirty="0"/>
              <a:t>Give students a few minutes to talk with their seat partners about Think-Pair-Share Prompt #1 (on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Then invite students to work individually for 10 minutes while you circulate and confer. After about 10 minutes, pause the class to notice and name some positive work you have seen. You could share a strong example from a student’s work, name careful rereading, notice accurate paraphrasing, etc. </a:t>
            </a:r>
            <a:endParaRPr dirty="0"/>
          </a:p>
          <a:p>
            <a:pPr marL="457200" marR="0" lvl="0" indent="-304800" algn="l" rtl="0">
              <a:lnSpc>
                <a:spcPct val="100000"/>
              </a:lnSpc>
              <a:spcBef>
                <a:spcPts val="0"/>
              </a:spcBef>
              <a:spcAft>
                <a:spcPts val="0"/>
              </a:spcAft>
              <a:buSzPts val="1200"/>
              <a:buFont typeface="Calibri"/>
              <a:buAutoNum type="arabicPeriod"/>
            </a:pPr>
            <a:r>
              <a:rPr lang="en-US" dirty="0"/>
              <a:t>Once you know that all students are comfortable finding evidence from informational text, you may want to give them some flexibility regarding how they work on the graphic organizer. Students who need to add evidence from the novel may prefer to do that before they add more evidence from informational texts. They will be completing this work at home, so use your judgment to make sure they use their class time for the part of the work with which they are most likely to need support.</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they will be filling out the rest of this sheet in a few days so that they can plan for their essays.</a:t>
            </a:r>
            <a:endParaRPr dirty="0"/>
          </a:p>
          <a:p>
            <a:pPr marL="457200" marR="0" lvl="0" indent="-304800" algn="l" rtl="0">
              <a:lnSpc>
                <a:spcPct val="100000"/>
              </a:lnSpc>
              <a:spcBef>
                <a:spcPts val="0"/>
              </a:spcBef>
              <a:spcAft>
                <a:spcPts val="0"/>
              </a:spcAft>
              <a:buSzPts val="1200"/>
              <a:buFont typeface="Calibri"/>
              <a:buAutoNum type="arabicPeriod"/>
            </a:pPr>
            <a:r>
              <a:rPr lang="en-US" dirty="0"/>
              <a:t>Remind the students they have 10 minutes left to work, and ask them to discuss Think-Pair-Share Prompt #2 with their partner.</a:t>
            </a:r>
            <a:endParaRPr dirty="0"/>
          </a:p>
          <a:p>
            <a:pPr marL="457200" marR="0" lvl="0" indent="-304800" algn="l" rtl="0">
              <a:lnSpc>
                <a:spcPct val="100000"/>
              </a:lnSpc>
              <a:spcBef>
                <a:spcPts val="0"/>
              </a:spcBef>
              <a:spcAft>
                <a:spcPts val="0"/>
              </a:spcAft>
              <a:buSzPts val="1200"/>
              <a:buFont typeface="Calibri"/>
              <a:buAutoNum type="arabicPeriod"/>
            </a:pPr>
            <a:r>
              <a:rPr lang="en-US" dirty="0"/>
              <a:t>Have the class work silently for another 10 minutes while you circulate and confer. As you confer, push students to articulate the connection between the detail from the novel and the informational text. Ask them how a particular detail from the informational text will help them more fully explain how </a:t>
            </a:r>
            <a:r>
              <a:rPr lang="en-US" dirty="0" err="1"/>
              <a:t>Salva</a:t>
            </a:r>
            <a:r>
              <a:rPr lang="en-US" dirty="0"/>
              <a:t> and </a:t>
            </a:r>
            <a:r>
              <a:rPr lang="en-US" dirty="0" err="1"/>
              <a:t>Nya</a:t>
            </a:r>
            <a:r>
              <a:rPr lang="en-US" dirty="0"/>
              <a:t> survived. Also check that they are paraphrasing or quoting thoughtfully. For example, ask: “Why did you choose to use the author’s words here?”</a:t>
            </a:r>
            <a:endParaRPr dirty="0"/>
          </a:p>
          <a:p>
            <a:pPr marL="457200" marR="0" lvl="0" indent="-304800" algn="l" rtl="0">
              <a:lnSpc>
                <a:spcPct val="100000"/>
              </a:lnSpc>
              <a:spcBef>
                <a:spcPts val="0"/>
              </a:spcBef>
              <a:spcAft>
                <a:spcPts val="0"/>
              </a:spcAft>
              <a:buSzPts val="1200"/>
              <a:buFont typeface="Calibri"/>
              <a:buAutoNum type="arabicPeriod"/>
            </a:pPr>
            <a:r>
              <a:rPr lang="en-US" dirty="0"/>
              <a:t>Thank students for their hard work today, noticing how rereading has helped them gather the details that will make their poems compelling and original. </a:t>
            </a:r>
            <a:endParaRPr dirty="0"/>
          </a:p>
          <a:p>
            <a:pPr marL="457200" marR="0" lvl="0" indent="-304800" algn="l" rtl="0">
              <a:lnSpc>
                <a:spcPct val="100000"/>
              </a:lnSpc>
              <a:spcBef>
                <a:spcPts val="0"/>
              </a:spcBef>
              <a:spcAft>
                <a:spcPts val="0"/>
              </a:spcAft>
              <a:buSzPts val="1200"/>
              <a:buFont typeface="Times New Roman"/>
              <a:buAutoNum type="arabicPeriod"/>
            </a:pPr>
            <a:r>
              <a:rPr lang="en-US" dirty="0"/>
              <a:t>As students complete the </a:t>
            </a:r>
            <a:r>
              <a:rPr lang="en-US" b="1" dirty="0"/>
              <a:t>Two Voice Poem Gathering Evidence graphic organizer</a:t>
            </a:r>
            <a:r>
              <a:rPr lang="en-US" dirty="0"/>
              <a:t>, collect it. Some students may finish in class; others will finish for homework and you can collect their work at the start of Unit 2, Lesson 19.</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Students will transition quickly between independent work time and pair discussions.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During work time (Teacher Action Step 4), you may choose to pull a small group to work with. If you have students who have consistently struggled with finding evidence in informational text, or whose struggle with organization will make finding the right source hard for them, you can scaffold this step by making it guided practice.</a:t>
            </a:r>
            <a:endParaRPr dirty="0"/>
          </a:p>
          <a:p>
            <a:pPr marL="0" lvl="0" indent="0" rtl="0">
              <a:spcBef>
                <a:spcPts val="0"/>
              </a:spcBef>
              <a:spcAft>
                <a:spcPts val="0"/>
              </a:spcAft>
              <a:buNone/>
            </a:pPr>
            <a:endParaRPr dirty="0"/>
          </a:p>
        </p:txBody>
      </p:sp>
      <p:sp>
        <p:nvSpPr>
          <p:cNvPr id="140" name="Google Shape;14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198936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e0eba8d36_2_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7" name="Google Shape;147;g3e0eba8d36_2_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5-8 minutes</a:t>
            </a:r>
            <a:endParaRPr dirty="0"/>
          </a:p>
          <a:p>
            <a:pPr marL="0" lvl="0" indent="0" rtl="0">
              <a:spcBef>
                <a:spcPts val="0"/>
              </a:spcBef>
              <a:spcAft>
                <a:spcPts val="0"/>
              </a:spcAft>
              <a:buClr>
                <a:schemeClr val="dk1"/>
              </a:buClr>
              <a:buSzPts val="1200"/>
              <a:buFont typeface="Calibri"/>
              <a:buNone/>
            </a:pPr>
            <a:r>
              <a:rPr lang="en-US" b="1" dirty="0"/>
              <a:t>Student Grouping: Partners</a:t>
            </a:r>
            <a:endParaRPr b="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Closing and Assessment A. Turn and Talk: Reading Closely for Details  </a:t>
            </a:r>
            <a:endParaRPr b="1" i="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Be prepared to return students’ draft essays (from Lesson 16), which they will revise during Lesson 19 as Part 2 of their End of Unit Assessment. Provide specific, focused feedback on Rows 1 and 2 of the rubric.</a:t>
            </a:r>
            <a:endParaRPr dirty="0"/>
          </a:p>
          <a:p>
            <a:pPr marL="457200" lvl="0" indent="-304800" rtl="0">
              <a:spcBef>
                <a:spcPts val="0"/>
              </a:spcBef>
              <a:spcAft>
                <a:spcPts val="0"/>
              </a:spcAft>
              <a:buClr>
                <a:schemeClr val="dk1"/>
              </a:buClr>
              <a:buSzPts val="1200"/>
              <a:buFont typeface="Calibri"/>
              <a:buChar char="●"/>
            </a:pPr>
            <a:r>
              <a:rPr lang="en-US" dirty="0"/>
              <a:t>Before Unit 3, Lesson 2, review the students’ </a:t>
            </a:r>
            <a:r>
              <a:rPr lang="en-US" b="1" dirty="0"/>
              <a:t>Two Voice Poem Gathering Evidence graphic organizers</a:t>
            </a:r>
            <a:r>
              <a:rPr lang="en-US" dirty="0"/>
              <a:t>. Make sure all students have successfully set a focus and gathered ideas for their poem. To help students prepare for the end of unit 3 assessment, consider providing them with specific feedback about how well their evidence from informational text matches the aspects of </a:t>
            </a:r>
            <a:r>
              <a:rPr lang="en-US" dirty="0" err="1"/>
              <a:t>Salva</a:t>
            </a:r>
            <a:r>
              <a:rPr lang="en-US" dirty="0"/>
              <a:t> and </a:t>
            </a:r>
            <a:r>
              <a:rPr lang="en-US" dirty="0" err="1"/>
              <a:t>Nya’s</a:t>
            </a:r>
            <a:r>
              <a:rPr lang="en-US" dirty="0"/>
              <a:t> story on which they are focusing.</a:t>
            </a:r>
            <a:r>
              <a:rPr lang="en-US" sz="1100" dirty="0"/>
              <a:t> </a:t>
            </a:r>
            <a:endParaRPr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Ask students to take out their </a:t>
            </a:r>
            <a:r>
              <a:rPr lang="en-US" b="1" dirty="0"/>
              <a:t>Reading Closely for Details handout</a:t>
            </a:r>
            <a:r>
              <a:rPr lang="en-US" dirty="0"/>
              <a:t>.</a:t>
            </a:r>
            <a:endParaRPr dirty="0"/>
          </a:p>
          <a:p>
            <a:pPr marL="457200" lvl="0" indent="-304800" rtl="0">
              <a:spcBef>
                <a:spcPts val="0"/>
              </a:spcBef>
              <a:spcAft>
                <a:spcPts val="0"/>
              </a:spcAft>
              <a:buClr>
                <a:schemeClr val="dk1"/>
              </a:buClr>
              <a:buSzPts val="1200"/>
              <a:buFont typeface="Calibri"/>
              <a:buAutoNum type="arabicPeriod"/>
            </a:pPr>
            <a:r>
              <a:rPr lang="en-US" dirty="0"/>
              <a:t>Read the four bullet-pointed questions aloud. </a:t>
            </a:r>
            <a:endParaRPr dirty="0"/>
          </a:p>
          <a:p>
            <a:pPr marL="457200" lvl="0" indent="-304800" rtl="0">
              <a:spcBef>
                <a:spcPts val="0"/>
              </a:spcBef>
              <a:spcAft>
                <a:spcPts val="0"/>
              </a:spcAft>
              <a:buClr>
                <a:schemeClr val="dk1"/>
              </a:buClr>
              <a:buSzPts val="1200"/>
              <a:buFont typeface="Calibri"/>
              <a:buAutoNum type="arabicPeriod"/>
            </a:pPr>
            <a:r>
              <a:rPr lang="en-US" dirty="0"/>
              <a:t>Give students 3-5 minutes to discuss their ideas in partners.</a:t>
            </a:r>
            <a:endParaRPr dirty="0"/>
          </a:p>
          <a:p>
            <a:pPr marL="457200" lvl="0" indent="-304800" rtl="0">
              <a:spcBef>
                <a:spcPts val="0"/>
              </a:spcBef>
              <a:spcAft>
                <a:spcPts val="0"/>
              </a:spcAft>
              <a:buClr>
                <a:schemeClr val="dk1"/>
              </a:buClr>
              <a:buSzPts val="1200"/>
              <a:buFont typeface="Calibri"/>
              <a:buAutoNum type="arabicPeriod"/>
            </a:pPr>
            <a:r>
              <a:rPr lang="en-US" dirty="0"/>
              <a:t>Cold call a few pairs to share their responses to each question.</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be able to mention at least one factor in survival that was starred on the </a:t>
            </a:r>
            <a:r>
              <a:rPr lang="en-US" b="1" dirty="0"/>
              <a:t>Survival Anchor Chart.</a:t>
            </a:r>
            <a:endParaRPr b="1"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48" name="Google Shape;148;g3e0eba8d36_2_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15659796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1851" y="1709739"/>
            <a:ext cx="10515600" cy="28528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831851" y="4589463"/>
            <a:ext cx="10515600" cy="1500400"/>
          </a:xfrm>
          <a:prstGeom prst="rect">
            <a:avLst/>
          </a:prstGeom>
          <a:noFill/>
          <a:ln>
            <a:noFill/>
          </a:ln>
        </p:spPr>
        <p:txBody>
          <a:bodyPr spcFirstLastPara="1" wrap="square" lIns="68575" tIns="34275" rIns="68575" bIns="34275" anchor="t" anchorCtr="0"/>
          <a:lstStyle>
            <a:lvl1pPr marL="609585" marR="0" lvl="0" indent="-304792" algn="l" rtl="0">
              <a:lnSpc>
                <a:spcPct val="90000"/>
              </a:lnSpc>
              <a:spcBef>
                <a:spcPts val="1067"/>
              </a:spcBef>
              <a:spcAft>
                <a:spcPts val="0"/>
              </a:spcAft>
              <a:buClr>
                <a:srgbClr val="888888"/>
              </a:buClr>
              <a:buSzPts val="1800"/>
              <a:buFont typeface="Arial"/>
              <a:buNone/>
              <a:defRPr sz="2400" b="0" i="0" u="none" strike="noStrike" cap="none">
                <a:solidFill>
                  <a:srgbClr val="888888"/>
                </a:solidFill>
                <a:latin typeface="Overlock"/>
                <a:ea typeface="Overlock"/>
                <a:cs typeface="Overlock"/>
                <a:sym typeface="Overlock"/>
              </a:defRPr>
            </a:lvl1pPr>
            <a:lvl2pPr marL="1219170" marR="0" lvl="1" indent="-304792" algn="l" rtl="0">
              <a:lnSpc>
                <a:spcPct val="90000"/>
              </a:lnSpc>
              <a:spcBef>
                <a:spcPts val="533"/>
              </a:spcBef>
              <a:spcAft>
                <a:spcPts val="0"/>
              </a:spcAft>
              <a:buClr>
                <a:srgbClr val="888888"/>
              </a:buClr>
              <a:buSzPts val="1500"/>
              <a:buFont typeface="Arial"/>
              <a:buNone/>
              <a:defRPr sz="2000" b="0" i="0" u="none" strike="noStrike" cap="none">
                <a:solidFill>
                  <a:srgbClr val="888888"/>
                </a:solidFill>
                <a:latin typeface="Overlock"/>
                <a:ea typeface="Overlock"/>
                <a:cs typeface="Overlock"/>
                <a:sym typeface="Overlock"/>
              </a:defRPr>
            </a:lvl2pPr>
            <a:lvl3pPr marL="1828754" marR="0" lvl="2" indent="-304792" algn="l" rtl="0">
              <a:lnSpc>
                <a:spcPct val="90000"/>
              </a:lnSpc>
              <a:spcBef>
                <a:spcPts val="533"/>
              </a:spcBef>
              <a:spcAft>
                <a:spcPts val="0"/>
              </a:spcAft>
              <a:buClr>
                <a:srgbClr val="888888"/>
              </a:buClr>
              <a:buSzPts val="1400"/>
              <a:buFont typeface="Arial"/>
              <a:buNone/>
              <a:defRPr sz="1867" b="0" i="0" u="none" strike="noStrike" cap="none">
                <a:solidFill>
                  <a:srgbClr val="888888"/>
                </a:solidFill>
                <a:latin typeface="Overlock"/>
                <a:ea typeface="Overlock"/>
                <a:cs typeface="Overlock"/>
                <a:sym typeface="Overlock"/>
              </a:defRPr>
            </a:lvl3pPr>
            <a:lvl4pPr marL="2438339" marR="0" lvl="3"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4pPr>
            <a:lvl5pPr marL="3047924" marR="0" lvl="4"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5pPr>
            <a:lvl6pPr marL="3657509" marR="0" lvl="5"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6pPr>
            <a:lvl7pPr marL="4267093" marR="0" lvl="6"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7pPr>
            <a:lvl8pPr marL="4876678" marR="0" lvl="7"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8pPr>
            <a:lvl9pPr marL="5486263" marR="0" lvl="8"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7597259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6.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2: Lesson 18</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b="1" dirty="0">
                <a:latin typeface="Century Gothic"/>
                <a:ea typeface="Century Gothic"/>
                <a:cs typeface="Century Gothic"/>
                <a:sym typeface="Century Gothic"/>
              </a:rPr>
              <a:t>50-70</a:t>
            </a:r>
            <a:r>
              <a:rPr lang="en-US" sz="2600" i="0" u="none" strike="noStrike" cap="none" dirty="0">
                <a:solidFill>
                  <a:schemeClr val="dk1"/>
                </a:solidFill>
                <a:latin typeface="Century Gothic"/>
                <a:ea typeface="Century Gothic"/>
                <a:cs typeface="Century Gothic"/>
                <a:sym typeface="Century Gothic"/>
              </a:rPr>
              <a:t> 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The purpose of today’s lesson i</a:t>
            </a:r>
            <a:r>
              <a:rPr lang="en-US" sz="2600" dirty="0">
                <a:latin typeface="Century Gothic"/>
                <a:ea typeface="Century Gothic"/>
                <a:cs typeface="Century Gothic"/>
                <a:sym typeface="Century Gothic"/>
              </a:rPr>
              <a:t>s</a:t>
            </a:r>
            <a:r>
              <a:rPr lang="en-US" sz="2600" i="0" u="none" strike="noStrike" cap="none" dirty="0">
                <a:solidFill>
                  <a:schemeClr val="dk1"/>
                </a:solidFill>
                <a:latin typeface="Century Gothic"/>
                <a:ea typeface="Century Gothic"/>
                <a:cs typeface="Century Gothic"/>
                <a:sym typeface="Century Gothic"/>
              </a:rPr>
              <a:t> </a:t>
            </a:r>
            <a:r>
              <a:rPr lang="en-US" sz="2600" dirty="0">
                <a:latin typeface="Century Gothic"/>
                <a:ea typeface="Century Gothic"/>
                <a:cs typeface="Century Gothic"/>
                <a:sym typeface="Century Gothic"/>
              </a:rPr>
              <a:t>for students to continue working on a research-based two-voice poem, which will serve as their Final Performance Task.</a:t>
            </a:r>
          </a:p>
          <a:p>
            <a:pPr marL="63500" marR="0" lvl="0" indent="0" algn="l" rtl="0">
              <a:lnSpc>
                <a:spcPct val="90000"/>
              </a:lnSpc>
              <a:spcBef>
                <a:spcPts val="1000"/>
              </a:spcBef>
              <a:spcAft>
                <a:spcPts val="0"/>
              </a:spcAft>
              <a:buClr>
                <a:schemeClr val="dk1"/>
              </a:buClr>
              <a:buSzPts val="2600"/>
              <a:buNone/>
            </a:pPr>
            <a:endParaRPr sz="26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i="0" u="none" strike="noStrike" cap="none" dirty="0">
                <a:solidFill>
                  <a:schemeClr val="dk1"/>
                </a:solidFill>
                <a:latin typeface="Century Gothic"/>
                <a:ea typeface="Century Gothic"/>
                <a:cs typeface="Century Gothic"/>
                <a:sym typeface="Century Gothic"/>
              </a:rPr>
              <a:t>The Learning Targets</a:t>
            </a:r>
            <a:r>
              <a:rPr lang="en-US" sz="2600" dirty="0">
                <a:latin typeface="Century Gothic"/>
                <a:ea typeface="Century Gothic"/>
                <a:cs typeface="Century Gothic"/>
                <a:sym typeface="Century Gothic"/>
              </a:rPr>
              <a:t> </a:t>
            </a:r>
            <a:r>
              <a:rPr lang="en-US" sz="2600" i="0" u="none" strike="noStrike" cap="none" dirty="0">
                <a:solidFill>
                  <a:schemeClr val="dk1"/>
                </a:solidFill>
                <a:latin typeface="Century Gothic"/>
                <a:ea typeface="Century Gothic"/>
                <a:cs typeface="Century Gothic"/>
                <a:sym typeface="Century Gothic"/>
              </a:rPr>
              <a:t>for students today </a:t>
            </a:r>
            <a:r>
              <a:rPr lang="en-US" sz="2600" dirty="0">
                <a:latin typeface="Century Gothic"/>
                <a:ea typeface="Century Gothic"/>
                <a:cs typeface="Century Gothic"/>
                <a:sym typeface="Century Gothic"/>
              </a:rPr>
              <a:t>are</a:t>
            </a:r>
            <a:r>
              <a:rPr lang="en-US" sz="2600" i="0" u="none" strike="noStrike" cap="none" dirty="0">
                <a:solidFill>
                  <a:schemeClr val="dk1"/>
                </a:solidFill>
                <a:latin typeface="Century Gothic"/>
                <a:ea typeface="Century Gothic"/>
                <a:cs typeface="Century Gothic"/>
                <a:sym typeface="Century Gothic"/>
              </a:rPr>
              <a:t>:</a:t>
            </a:r>
            <a:endParaRPr sz="2600" dirty="0">
              <a:latin typeface="Century Gothic"/>
              <a:ea typeface="Century Gothic"/>
              <a:cs typeface="Century Gothic"/>
              <a:sym typeface="Century Gothic"/>
            </a:endParaRPr>
          </a:p>
          <a:p>
            <a:pPr marR="0" lvl="0" indent="-457200" algn="l" rtl="0">
              <a:lnSpc>
                <a:spcPct val="90000"/>
              </a:lnSpc>
              <a:spcBef>
                <a:spcPts val="1000"/>
              </a:spcBef>
              <a:spcAft>
                <a:spcPts val="0"/>
              </a:spcAft>
              <a:buClr>
                <a:schemeClr val="dk1"/>
              </a:buClr>
              <a:buSzPct val="100000"/>
              <a:buFont typeface="+mj-lt"/>
              <a:buAutoNum type="arabicPeriod"/>
            </a:pPr>
            <a:r>
              <a:rPr lang="en-US" sz="2200" b="1" dirty="0">
                <a:latin typeface="Century Gothic"/>
                <a:ea typeface="Century Gothic"/>
                <a:cs typeface="Century Gothic"/>
                <a:sym typeface="Century Gothic"/>
              </a:rPr>
              <a:t>I can plan and write a two voice poem that compares and contrasts how Salva and Nya survived in the challenging environment of South Sudan.</a:t>
            </a:r>
            <a:endParaRPr sz="2200" b="1" dirty="0">
              <a:latin typeface="Century Gothic"/>
              <a:ea typeface="Century Gothic"/>
              <a:cs typeface="Century Gothic"/>
              <a:sym typeface="Century Gothic"/>
            </a:endParaRPr>
          </a:p>
          <a:p>
            <a:pPr marR="0" lvl="0" indent="-457200" algn="l" rtl="0">
              <a:lnSpc>
                <a:spcPct val="90000"/>
              </a:lnSpc>
              <a:spcBef>
                <a:spcPts val="1000"/>
              </a:spcBef>
              <a:spcAft>
                <a:spcPts val="0"/>
              </a:spcAft>
              <a:buClr>
                <a:schemeClr val="dk1"/>
              </a:buClr>
              <a:buSzPct val="100000"/>
              <a:buFont typeface="+mj-lt"/>
              <a:buAutoNum type="arabicPeriod"/>
            </a:pPr>
            <a:r>
              <a:rPr lang="en-US" sz="2200" b="1" dirty="0">
                <a:latin typeface="Century Gothic"/>
                <a:ea typeface="Century Gothic"/>
                <a:cs typeface="Century Gothic"/>
                <a:sym typeface="Century Gothic"/>
              </a:rPr>
              <a:t>I can gather evidence from informational texts for my two voice poem.</a:t>
            </a:r>
            <a:endParaRPr sz="22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500" b="1" dirty="0">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Google Shape;159;p22"/>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0" name="Google Shape;160;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61" name="Google Shape;161;p22"/>
          <p:cNvSpPr txBox="1"/>
          <p:nvPr/>
        </p:nvSpPr>
        <p:spPr>
          <a:xfrm>
            <a:off x="693225" y="1766850"/>
            <a:ext cx="11075700" cy="46155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Finish adding evidence from the informational text and the novel to your </a:t>
            </a:r>
            <a:r>
              <a:rPr lang="en-US" sz="2400" b="1" dirty="0">
                <a:solidFill>
                  <a:schemeClr val="dk1"/>
                </a:solidFill>
                <a:latin typeface="Century Gothic"/>
                <a:ea typeface="Century Gothic"/>
                <a:cs typeface="Century Gothic"/>
                <a:sym typeface="Century Gothic"/>
              </a:rPr>
              <a:t>Two-Voice Poem graphic organizer</a:t>
            </a:r>
            <a:r>
              <a:rPr lang="en-US" sz="2400" dirty="0">
                <a:solidFill>
                  <a:schemeClr val="dk1"/>
                </a:solidFill>
                <a:latin typeface="Century Gothic"/>
                <a:ea typeface="Century Gothic"/>
                <a:cs typeface="Century Gothic"/>
                <a:sym typeface="Century Gothic"/>
              </a:rPr>
              <a:t>.</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399592"/>
            <a:ext cx="10515600" cy="1371600"/>
          </a:xfrm>
          <a:prstGeom prst="rect">
            <a:avLst/>
          </a:prstGeom>
          <a:noFill/>
          <a:ln>
            <a:noFill/>
          </a:ln>
        </p:spPr>
        <p:txBody>
          <a:bodyPr spcFirstLastPara="1" wrap="square" lIns="91433" tIns="45700" rIns="91433" bIns="45700" anchor="b" anchorCtr="0">
            <a:noAutofit/>
          </a:bodyPr>
          <a:lstStyle/>
          <a:p>
            <a:pPr algn="ct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429000"/>
            <a:ext cx="10515600" cy="1572207"/>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Reading Ahead and Independent Reading</a:t>
            </a:r>
            <a:endParaRPr sz="4267" b="1" dirty="0">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199941434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838200" y="1825633"/>
            <a:ext cx="10770400" cy="4351200"/>
          </a:xfrm>
          <a:prstGeom prst="rect">
            <a:avLst/>
          </a:prstGeom>
        </p:spPr>
        <p:txBody>
          <a:bodyPr spcFirstLastPara="1" wrap="square" lIns="91433" tIns="45700" rIns="91433" bIns="45700" anchor="t" anchorCtr="0">
            <a:noAutofit/>
          </a:bodyPr>
          <a:lstStyle/>
          <a:p>
            <a:pPr marL="0" indent="0">
              <a:spcBef>
                <a:spcPts val="1067"/>
              </a:spcBef>
              <a:buNone/>
            </a:pPr>
            <a:r>
              <a:rPr lang="en" sz="2667" dirty="0">
                <a:latin typeface="Century Gothic"/>
                <a:ea typeface="Century Gothic"/>
                <a:cs typeface="Century Gothic"/>
                <a:sym typeface="Century Gothic"/>
              </a:rPr>
              <a:t>Your teacher is going to be placing you into smaller, rotating groups. </a:t>
            </a:r>
            <a:endParaRPr sz="2667" dirty="0">
              <a:latin typeface="Century Gothic"/>
              <a:ea typeface="Century Gothic"/>
              <a:cs typeface="Century Gothic"/>
              <a:sym typeface="Century Gothic"/>
            </a:endParaRPr>
          </a:p>
          <a:p>
            <a:pPr indent="-474121">
              <a:spcBef>
                <a:spcPts val="1067"/>
              </a:spcBef>
              <a:buSzPts val="2000"/>
              <a:buFont typeface="Century Gothic"/>
              <a:buAutoNum type="arabicPeriod"/>
            </a:pPr>
            <a:r>
              <a:rPr lang="en" sz="2667" dirty="0">
                <a:latin typeface="Century Gothic"/>
                <a:ea typeface="Century Gothic"/>
                <a:cs typeface="Century Gothic"/>
                <a:sym typeface="Century Gothic"/>
              </a:rPr>
              <a:t>One group will still be working on fluency for much of the small group time. </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Another group will read the selection for the next class to yourselves.</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Another group will be choosing and reading the Scholastic Library books connected to what you’ve been studying.</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Groups will start to rotate through two of these activities daily.</a:t>
            </a:r>
            <a:endParaRPr sz="2667" dirty="0">
              <a:latin typeface="Century Gothic"/>
              <a:ea typeface="Century Gothic"/>
              <a:cs typeface="Century Gothic"/>
              <a:sym typeface="Century Gothic"/>
            </a:endParaRPr>
          </a:p>
        </p:txBody>
      </p:sp>
    </p:spTree>
    <p:extLst>
      <p:ext uri="{BB962C8B-B14F-4D97-AF65-F5344CB8AC3E}">
        <p14:creationId xmlns:p14="http://schemas.microsoft.com/office/powerpoint/2010/main" val="173875363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667">
                <a:latin typeface="Century Gothic"/>
                <a:ea typeface="Century Gothic"/>
                <a:cs typeface="Century Gothic"/>
                <a:sym typeface="Century Gothic"/>
              </a:rPr>
              <a:t>Here’s what we’ll do:</a:t>
            </a:r>
            <a:endParaRPr sz="2667">
              <a:latin typeface="Century Gothic"/>
              <a:ea typeface="Century Gothic"/>
              <a:cs typeface="Century Gothic"/>
              <a:sym typeface="Century Gothic"/>
            </a:endParaRPr>
          </a:p>
          <a:p>
            <a:pPr marL="0" indent="0">
              <a:spcBef>
                <a:spcPts val="0"/>
              </a:spcBef>
              <a:buSzPts val="2200"/>
              <a:buNone/>
            </a:pPr>
            <a:endParaRPr sz="2667">
              <a:latin typeface="Century Gothic"/>
              <a:ea typeface="Century Gothic"/>
              <a:cs typeface="Century Gothic"/>
              <a:sym typeface="Century Gothic"/>
            </a:endParaRPr>
          </a:p>
          <a:p>
            <a:pPr marL="457189" indent="-474121">
              <a:spcBef>
                <a:spcPts val="0"/>
              </a:spcBef>
              <a:buSzPts val="2000"/>
              <a:buFont typeface="Century Gothic"/>
              <a:buChar char="●"/>
            </a:pPr>
            <a:r>
              <a:rPr lang="en" sz="2667">
                <a:latin typeface="Century Gothic"/>
                <a:ea typeface="Century Gothic"/>
                <a:cs typeface="Century Gothic"/>
                <a:sym typeface="Century Gothic"/>
              </a:rPr>
              <a:t>I’m going to read aloud a section of the text we’ll be focusing on in our next class.</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You will read in your head while I read, following along with a pencil in your hand.</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I’ll continue reading aloud; I’m going to stop and check you’re following once in awhile!</a:t>
            </a:r>
            <a:endParaRPr sz="2667">
              <a:latin typeface="Century Gothic"/>
              <a:ea typeface="Century Gothic"/>
              <a:cs typeface="Century Gothic"/>
              <a:sym typeface="Century Gothic"/>
            </a:endParaRPr>
          </a:p>
          <a:p>
            <a:pPr marL="0" indent="0">
              <a:lnSpc>
                <a:spcPct val="80000"/>
              </a:lnSpc>
              <a:spcBef>
                <a:spcPts val="1333"/>
              </a:spcBef>
              <a:buSzPts val="1900"/>
              <a:buNone/>
            </a:pPr>
            <a:endParaRPr sz="2400">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24891607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838200" y="1825636"/>
            <a:ext cx="10515600" cy="45796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Then, let’s talk as a group about that gist of the passage.</a:t>
            </a: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We’ll get as much of the reading done for next class as we can.</a:t>
            </a:r>
            <a:endParaRPr sz="2667">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94B28597-DB5C-4370-BD11-045B4BCFCFA5}"/>
              </a:ext>
            </a:extLst>
          </p:cNvPr>
          <p:cNvPicPr>
            <a:picLocks noChangeAspect="1"/>
          </p:cNvPicPr>
          <p:nvPr/>
        </p:nvPicPr>
        <p:blipFill>
          <a:blip r:embed="rId3"/>
          <a:stretch>
            <a:fillRect/>
          </a:stretch>
        </p:blipFill>
        <p:spPr>
          <a:xfrm>
            <a:off x="11151102" y="5976431"/>
            <a:ext cx="764133" cy="754092"/>
          </a:xfrm>
          <a:prstGeom prst="rect">
            <a:avLst/>
          </a:prstGeom>
        </p:spPr>
      </p:pic>
    </p:spTree>
    <p:extLst>
      <p:ext uri="{BB962C8B-B14F-4D97-AF65-F5344CB8AC3E}">
        <p14:creationId xmlns:p14="http://schemas.microsoft.com/office/powerpoint/2010/main" val="27157796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838200" y="1690833"/>
            <a:ext cx="107368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0" indent="0">
              <a:spcBef>
                <a:spcPts val="0"/>
              </a:spcBef>
              <a:buNone/>
            </a:pPr>
            <a:endParaRPr sz="2533" b="1">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088841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29141452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a:t>
            </a:r>
            <a:r>
              <a:rPr lang="en-US" sz="2200" b="1" dirty="0">
                <a:latin typeface="Century Gothic"/>
                <a:ea typeface="Century Gothic"/>
                <a:cs typeface="Century Gothic"/>
                <a:sym typeface="Century Gothic"/>
              </a:rPr>
              <a:t>Two</a:t>
            </a:r>
            <a:r>
              <a:rPr lang="en-US" sz="2200" b="1" i="0" u="none" strike="noStrike" cap="none" dirty="0">
                <a:solidFill>
                  <a:schemeClr val="dk1"/>
                </a:solidFill>
                <a:latin typeface="Century Gothic"/>
                <a:ea typeface="Century Gothic"/>
                <a:cs typeface="Century Gothic"/>
                <a:sym typeface="Century Gothic"/>
              </a:rPr>
              <a:t>: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sz="2200" i="1"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dirty="0">
                <a:latin typeface="Century Gothic"/>
                <a:ea typeface="Century Gothic"/>
                <a:cs typeface="Century Gothic"/>
                <a:sym typeface="Century Gothic"/>
              </a:rPr>
              <a:t>Vocabulary Entry Task (one per student)</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Performance Task Prompt </a:t>
            </a:r>
            <a:r>
              <a:rPr lang="en-US" sz="2000" dirty="0">
                <a:latin typeface="Century Gothic"/>
                <a:ea typeface="Century Gothic"/>
                <a:cs typeface="Century Gothic"/>
                <a:sym typeface="Century Gothic"/>
              </a:rPr>
              <a:t>(from Lesson 17)</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Two Voice Poem: Gathering Evidence graphic organizer </a:t>
            </a:r>
            <a:r>
              <a:rPr lang="en-US" sz="2000" dirty="0">
                <a:latin typeface="Century Gothic"/>
                <a:ea typeface="Century Gothic"/>
                <a:cs typeface="Century Gothic"/>
                <a:sym typeface="Century Gothic"/>
              </a:rPr>
              <a:t>(from Lesson 17)</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Two Voice Poem Gathering Evidence graphic organizer </a:t>
            </a:r>
            <a:r>
              <a:rPr lang="en-US" sz="2000" dirty="0">
                <a:latin typeface="Century Gothic"/>
                <a:ea typeface="Century Gothic"/>
                <a:cs typeface="Century Gothic"/>
                <a:sym typeface="Century Gothic"/>
              </a:rPr>
              <a:t>(for Teacher Reference) (From Lesson 17)</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dirty="0">
                <a:latin typeface="Century Gothic"/>
                <a:ea typeface="Century Gothic"/>
                <a:cs typeface="Century Gothic"/>
                <a:sym typeface="Century Gothic"/>
              </a:rPr>
              <a:t>List of informational texts read in this module (new; teacher-created; see Work Time A)</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Survival anchor chart </a:t>
            </a:r>
            <a:r>
              <a:rPr lang="en-US" sz="2000" dirty="0">
                <a:latin typeface="Century Gothic"/>
                <a:ea typeface="Century Gothic"/>
                <a:cs typeface="Century Gothic"/>
                <a:sym typeface="Century Gothic"/>
              </a:rPr>
              <a:t>(begun in Lesson 1)</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err="1">
                <a:latin typeface="Century Gothic"/>
                <a:ea typeface="Century Gothic"/>
                <a:cs typeface="Century Gothic"/>
                <a:sym typeface="Century Gothic"/>
              </a:rPr>
              <a:t>Salva</a:t>
            </a:r>
            <a:r>
              <a:rPr lang="en-US" sz="2000" b="1" dirty="0">
                <a:latin typeface="Century Gothic"/>
                <a:ea typeface="Century Gothic"/>
                <a:cs typeface="Century Gothic"/>
                <a:sym typeface="Century Gothic"/>
              </a:rPr>
              <a:t>/</a:t>
            </a:r>
            <a:r>
              <a:rPr lang="en-US" sz="2000" b="1" dirty="0" err="1">
                <a:latin typeface="Century Gothic"/>
                <a:ea typeface="Century Gothic"/>
                <a:cs typeface="Century Gothic"/>
                <a:sym typeface="Century Gothic"/>
              </a:rPr>
              <a:t>Nya</a:t>
            </a:r>
            <a:r>
              <a:rPr lang="en-US" sz="2000" b="1" dirty="0">
                <a:latin typeface="Century Gothic"/>
                <a:ea typeface="Century Gothic"/>
                <a:cs typeface="Century Gothic"/>
                <a:sym typeface="Century Gothic"/>
              </a:rPr>
              <a:t> anchor chart </a:t>
            </a:r>
            <a:r>
              <a:rPr lang="en-US" sz="2000" dirty="0">
                <a:latin typeface="Century Gothic"/>
                <a:ea typeface="Century Gothic"/>
                <a:cs typeface="Century Gothic"/>
                <a:sym typeface="Century Gothic"/>
              </a:rPr>
              <a:t>(begun in Lesson 2)</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dirty="0">
                <a:latin typeface="Century Gothic"/>
                <a:ea typeface="Century Gothic"/>
                <a:cs typeface="Century Gothic"/>
                <a:sym typeface="Century Gothic"/>
              </a:rPr>
              <a:t>Extra copies of the informational texts that students read throughout this module (if students are not certain to have theirs)</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0"/>
              </a:spcAft>
              <a:buSzPts val="2000"/>
              <a:buFont typeface="Century Gothic"/>
              <a:buChar char="●"/>
            </a:pPr>
            <a:r>
              <a:rPr lang="en-US" sz="2000" b="1" dirty="0">
                <a:latin typeface="Century Gothic"/>
                <a:ea typeface="Century Gothic"/>
                <a:cs typeface="Century Gothic"/>
                <a:sym typeface="Century Gothic"/>
              </a:rPr>
              <a:t>Odell Education Reading Closely for Details handout </a:t>
            </a:r>
            <a:r>
              <a:rPr lang="en-US" sz="2000" dirty="0">
                <a:latin typeface="Century Gothic"/>
                <a:ea typeface="Century Gothic"/>
                <a:cs typeface="Century Gothic"/>
                <a:sym typeface="Century Gothic"/>
              </a:rPr>
              <a:t>(from Lesson 2)</a:t>
            </a:r>
            <a:endParaRPr sz="2000" i="1" dirty="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000" b="1"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330"/>
              <a:buFont typeface="Arial"/>
              <a:buNone/>
            </a:pPr>
            <a:endParaRPr sz="2000" i="0" u="none" strike="noStrike" cap="none" dirty="0">
              <a:solidFill>
                <a:schemeClr val="dk1"/>
              </a:solidFill>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2: Lesson 18</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18</a:t>
            </a:r>
            <a:endParaRPr sz="5600" b="1"/>
          </a:p>
        </p:txBody>
      </p:sp>
      <p:pic>
        <p:nvPicPr>
          <p:cNvPr id="3" name="Picture 2">
            <a:extLst>
              <a:ext uri="{FF2B5EF4-FFF2-40B4-BE49-F238E27FC236}">
                <a16:creationId xmlns:a16="http://schemas.microsoft.com/office/drawing/2014/main" id="{9A69E9F2-2D52-47F1-A226-5AB7E26E2939}"/>
              </a:ext>
            </a:extLst>
          </p:cNvPr>
          <p:cNvPicPr>
            <a:picLocks noChangeAspect="1"/>
          </p:cNvPicPr>
          <p:nvPr/>
        </p:nvPicPr>
        <p:blipFill>
          <a:blip r:embed="rId3"/>
          <a:stretch>
            <a:fillRect/>
          </a:stretch>
        </p:blipFill>
        <p:spPr>
          <a:xfrm>
            <a:off x="5123972" y="312309"/>
            <a:ext cx="1944055" cy="89347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students!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53950" y="1679149"/>
            <a:ext cx="10484100" cy="4759800"/>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dk1"/>
              </a:buClr>
              <a:buSzPts val="2960"/>
              <a:buFont typeface="Arial"/>
              <a:buNone/>
            </a:pPr>
            <a:r>
              <a:rPr lang="en-US">
                <a:latin typeface="Century Gothic"/>
                <a:ea typeface="Century Gothic"/>
                <a:cs typeface="Century Gothic"/>
                <a:sym typeface="Century Gothic"/>
              </a:rPr>
              <a:t>We have been working on our Final Performance Task for Unit 2: Two Voice poems based on </a:t>
            </a:r>
            <a:r>
              <a:rPr lang="en-US" i="1">
                <a:latin typeface="Century Gothic"/>
                <a:ea typeface="Century Gothic"/>
                <a:cs typeface="Century Gothic"/>
                <a:sym typeface="Century Gothic"/>
              </a:rPr>
              <a:t>A Long Walk to Water.</a:t>
            </a:r>
            <a:endParaRPr i="1">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you’ll 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Discuss some vocabulary in context</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Gather evidence from informational text to add to your poem</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Continue working on your poem</a:t>
            </a: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396425" y="51260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some vocabulary words in context</a:t>
            </a:r>
            <a:endParaRPr sz="3400" i="0" u="none" strike="noStrike" cap="none" dirty="0">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396425" y="1810300"/>
            <a:ext cx="5728200" cy="4535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200" dirty="0">
                <a:latin typeface="Century Gothic"/>
                <a:ea typeface="Century Gothic"/>
                <a:cs typeface="Century Gothic"/>
                <a:sym typeface="Century Gothic"/>
              </a:rPr>
              <a:t>Read and record your answers to both of the questions on the Vocabulary Task.</a:t>
            </a:r>
            <a:endParaRPr sz="22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2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200" dirty="0">
                <a:latin typeface="Century Gothic"/>
                <a:ea typeface="Century Gothic"/>
                <a:cs typeface="Century Gothic"/>
                <a:sym typeface="Century Gothic"/>
              </a:rPr>
              <a:t>When we learn new words, it is </a:t>
            </a:r>
            <a:r>
              <a:rPr lang="en-US" sz="2200" dirty="0" err="1">
                <a:latin typeface="Century Gothic"/>
                <a:ea typeface="Century Gothic"/>
                <a:cs typeface="Century Gothic"/>
                <a:sym typeface="Century Gothic"/>
              </a:rPr>
              <a:t>heplful</a:t>
            </a:r>
            <a:r>
              <a:rPr lang="en-US" sz="2200" dirty="0">
                <a:latin typeface="Century Gothic"/>
                <a:ea typeface="Century Gothic"/>
                <a:cs typeface="Century Gothic"/>
                <a:sym typeface="Century Gothic"/>
              </a:rPr>
              <a:t> to look at morphology, or the structure and parts of a word. For example, the word </a:t>
            </a:r>
            <a:r>
              <a:rPr lang="en-US" sz="2200" b="1" dirty="0">
                <a:latin typeface="Century Gothic"/>
                <a:ea typeface="Century Gothic"/>
                <a:cs typeface="Century Gothic"/>
                <a:sym typeface="Century Gothic"/>
              </a:rPr>
              <a:t>genocide</a:t>
            </a:r>
            <a:r>
              <a:rPr lang="en-US" sz="2200" dirty="0">
                <a:latin typeface="Century Gothic"/>
                <a:ea typeface="Century Gothic"/>
                <a:cs typeface="Century Gothic"/>
                <a:sym typeface="Century Gothic"/>
              </a:rPr>
              <a:t> is made up of two roots: </a:t>
            </a:r>
            <a:r>
              <a:rPr lang="en-US" sz="2200" b="1" dirty="0">
                <a:latin typeface="Century Gothic"/>
                <a:ea typeface="Century Gothic"/>
                <a:cs typeface="Century Gothic"/>
                <a:sym typeface="Century Gothic"/>
              </a:rPr>
              <a:t>gen-</a:t>
            </a:r>
            <a:r>
              <a:rPr lang="en-US" sz="2200" dirty="0">
                <a:latin typeface="Century Gothic"/>
                <a:ea typeface="Century Gothic"/>
                <a:cs typeface="Century Gothic"/>
                <a:sym typeface="Century Gothic"/>
              </a:rPr>
              <a:t> and -</a:t>
            </a:r>
            <a:r>
              <a:rPr lang="en-US" sz="2200" b="1" dirty="0" err="1">
                <a:latin typeface="Century Gothic"/>
                <a:ea typeface="Century Gothic"/>
                <a:cs typeface="Century Gothic"/>
                <a:sym typeface="Century Gothic"/>
              </a:rPr>
              <a:t>cide</a:t>
            </a:r>
            <a:r>
              <a:rPr lang="en-US" sz="2200" b="1" dirty="0">
                <a:latin typeface="Century Gothic"/>
                <a:ea typeface="Century Gothic"/>
                <a:cs typeface="Century Gothic"/>
                <a:sym typeface="Century Gothic"/>
              </a:rPr>
              <a:t>.</a:t>
            </a:r>
            <a:endParaRPr sz="22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2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200" dirty="0">
                <a:latin typeface="Century Gothic"/>
                <a:ea typeface="Century Gothic"/>
                <a:cs typeface="Century Gothic"/>
                <a:sym typeface="Century Gothic"/>
              </a:rPr>
              <a:t>Can you think of other words that use the root </a:t>
            </a:r>
            <a:r>
              <a:rPr lang="en-US" sz="2200" b="1" dirty="0">
                <a:latin typeface="Century Gothic"/>
                <a:ea typeface="Century Gothic"/>
                <a:cs typeface="Century Gothic"/>
                <a:sym typeface="Century Gothic"/>
              </a:rPr>
              <a:t>-</a:t>
            </a:r>
            <a:r>
              <a:rPr lang="en-US" sz="2200" b="1" dirty="0" err="1">
                <a:latin typeface="Century Gothic"/>
                <a:ea typeface="Century Gothic"/>
                <a:cs typeface="Century Gothic"/>
                <a:sym typeface="Century Gothic"/>
              </a:rPr>
              <a:t>cide</a:t>
            </a:r>
            <a:r>
              <a:rPr lang="en-US" sz="2200" dirty="0">
                <a:latin typeface="Century Gothic"/>
                <a:ea typeface="Century Gothic"/>
                <a:cs typeface="Century Gothic"/>
                <a:sym typeface="Century Gothic"/>
              </a:rPr>
              <a:t>? What do you think it means?</a:t>
            </a:r>
            <a:endParaRPr sz="2200" dirty="0">
              <a:latin typeface="Century Gothic"/>
              <a:ea typeface="Century Gothic"/>
              <a:cs typeface="Century Gothic"/>
              <a:sym typeface="Century Gothic"/>
            </a:endParaRPr>
          </a:p>
        </p:txBody>
      </p:sp>
      <p:pic>
        <p:nvPicPr>
          <p:cNvPr id="118" name="Google Shape;118;p17"/>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19" name="Google Shape;119;p17"/>
          <p:cNvPicPr preferRelativeResize="0"/>
          <p:nvPr/>
        </p:nvPicPr>
        <p:blipFill>
          <a:blip r:embed="rId4">
            <a:alphaModFix/>
          </a:blip>
          <a:stretch>
            <a:fillRect/>
          </a:stretch>
        </p:blipFill>
        <p:spPr>
          <a:xfrm>
            <a:off x="6277025" y="1734079"/>
            <a:ext cx="5762576" cy="481625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8"/>
          <p:cNvSpPr txBox="1">
            <a:spLocks noGrp="1"/>
          </p:cNvSpPr>
          <p:nvPr>
            <p:ph type="title" idx="4294967295"/>
          </p:nvPr>
        </p:nvSpPr>
        <p:spPr>
          <a:xfrm>
            <a:off x="693225" y="260565"/>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26" name="Google Shape;126;p18"/>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Here are our learning targets for today:</a:t>
            </a:r>
            <a:endParaRPr sz="2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2400" b="1" dirty="0">
              <a:latin typeface="Century Gothic"/>
              <a:ea typeface="Century Gothic"/>
              <a:cs typeface="Century Gothic"/>
              <a:sym typeface="Century Gothic"/>
            </a:endParaRPr>
          </a:p>
          <a:p>
            <a:pPr lvl="0" indent="-457200">
              <a:buSzPct val="100000"/>
              <a:buFont typeface="+mj-lt"/>
              <a:buAutoNum type="arabicPeriod"/>
            </a:pPr>
            <a:r>
              <a:rPr lang="en-US" sz="2400" b="1" dirty="0">
                <a:latin typeface="Century Gothic"/>
                <a:ea typeface="Century Gothic"/>
                <a:cs typeface="Century Gothic"/>
                <a:sym typeface="Century Gothic"/>
              </a:rPr>
              <a:t>I can plan and write a two voice poem that compares and contrasts how Salva and Nya survived in the challenging environment of South Sudan.</a:t>
            </a:r>
          </a:p>
          <a:p>
            <a:pPr lvl="0" indent="-457200">
              <a:buSzPct val="100000"/>
              <a:buFont typeface="+mj-lt"/>
              <a:buAutoNum type="arabicPeriod"/>
            </a:pPr>
            <a:r>
              <a:rPr lang="en-US" sz="2400" b="1" dirty="0">
                <a:latin typeface="Century Gothic"/>
                <a:ea typeface="Century Gothic"/>
                <a:cs typeface="Century Gothic"/>
                <a:sym typeface="Century Gothic"/>
              </a:rPr>
              <a:t>I can gather evidence from informational texts for my two voice poem.</a:t>
            </a:r>
          </a:p>
          <a:p>
            <a:pPr marL="0" lvl="0" indent="0" rtl="0">
              <a:spcBef>
                <a:spcPts val="1000"/>
              </a:spcBef>
              <a:spcAft>
                <a:spcPts val="0"/>
              </a:spcAft>
              <a:buClr>
                <a:schemeClr val="dk1"/>
              </a:buClr>
              <a:buSzPts val="1100"/>
              <a:buFont typeface="Arial"/>
              <a:buNone/>
            </a:pPr>
            <a:endParaRPr sz="24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400" dirty="0">
                <a:latin typeface="Century Gothic"/>
                <a:ea typeface="Century Gothic"/>
                <a:cs typeface="Century Gothic"/>
                <a:sym typeface="Century Gothic"/>
              </a:rPr>
              <a:t>Yesterday you read in the Author’s Note that Linda Sue Park used historical information to write her novel </a:t>
            </a:r>
            <a:r>
              <a:rPr lang="en-US" sz="2400" i="1" dirty="0">
                <a:latin typeface="Century Gothic"/>
                <a:ea typeface="Century Gothic"/>
                <a:cs typeface="Century Gothic"/>
                <a:sym typeface="Century Gothic"/>
              </a:rPr>
              <a:t>A Long Walk to Water. </a:t>
            </a:r>
            <a:r>
              <a:rPr lang="en-US" sz="2400" dirty="0">
                <a:latin typeface="Century Gothic"/>
                <a:ea typeface="Century Gothic"/>
                <a:cs typeface="Century Gothic"/>
                <a:sym typeface="Century Gothic"/>
              </a:rPr>
              <a:t>By reading informational texts and adding ideas based on those texts to your poems, you are doing something very similar to Ms. Park!</a:t>
            </a: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27" name="Google Shape;127;p18"/>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1770B4E8-055C-4A4D-A363-A71D004E8E8D}"/>
              </a:ext>
            </a:extLst>
          </p:cNvPr>
          <p:cNvPicPr>
            <a:picLocks noChangeAspect="1"/>
          </p:cNvPicPr>
          <p:nvPr/>
        </p:nvPicPr>
        <p:blipFill>
          <a:blip r:embed="rId4"/>
          <a:stretch>
            <a:fillRect/>
          </a:stretch>
        </p:blipFill>
        <p:spPr>
          <a:xfrm>
            <a:off x="10917225" y="5874373"/>
            <a:ext cx="988353" cy="77223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336950" y="695779"/>
            <a:ext cx="95067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learn about gathering evidence from informational text</a:t>
            </a:r>
            <a:endParaRPr sz="3400" i="0" u="none" strike="noStrike" cap="none" dirty="0">
              <a:solidFill>
                <a:schemeClr val="dk1"/>
              </a:solidFill>
              <a:latin typeface="Century Gothic"/>
              <a:ea typeface="Century Gothic"/>
              <a:cs typeface="Century Gothic"/>
              <a:sym typeface="Century Gothic"/>
            </a:endParaRPr>
          </a:p>
        </p:txBody>
      </p:sp>
      <p:pic>
        <p:nvPicPr>
          <p:cNvPr id="134" name="Google Shape;134;p19"/>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35" name="Google Shape;135;p19"/>
          <p:cNvSpPr txBox="1"/>
          <p:nvPr/>
        </p:nvSpPr>
        <p:spPr>
          <a:xfrm>
            <a:off x="336950" y="1819525"/>
            <a:ext cx="6304800" cy="48204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latin typeface="Century Gothic"/>
                <a:ea typeface="Century Gothic"/>
                <a:cs typeface="Century Gothic"/>
                <a:sym typeface="Century Gothic"/>
              </a:rPr>
              <a:t>Yesterday you watched your teacher model how to use evidence from the book to support a concept in the poem. </a:t>
            </a:r>
            <a:endParaRPr sz="2400">
              <a:latin typeface="Century Gothic"/>
              <a:ea typeface="Century Gothic"/>
              <a:cs typeface="Century Gothic"/>
              <a:sym typeface="Century Gothic"/>
            </a:endParaRPr>
          </a:p>
          <a:p>
            <a:pPr marL="0" lvl="0" indent="0">
              <a:spcBef>
                <a:spcPts val="0"/>
              </a:spcBef>
              <a:spcAft>
                <a:spcPts val="0"/>
              </a:spcAft>
              <a:buNone/>
            </a:pPr>
            <a:endParaRPr sz="2400">
              <a:latin typeface="Century Gothic"/>
              <a:ea typeface="Century Gothic"/>
              <a:cs typeface="Century Gothic"/>
              <a:sym typeface="Century Gothic"/>
            </a:endParaRPr>
          </a:p>
          <a:p>
            <a:pPr marL="0" lvl="0" indent="0">
              <a:spcBef>
                <a:spcPts val="0"/>
              </a:spcBef>
              <a:spcAft>
                <a:spcPts val="0"/>
              </a:spcAft>
              <a:buNone/>
            </a:pPr>
            <a:r>
              <a:rPr lang="en-US" sz="2400">
                <a:latin typeface="Century Gothic"/>
                <a:ea typeface="Century Gothic"/>
                <a:cs typeface="Century Gothic"/>
                <a:sym typeface="Century Gothic"/>
              </a:rPr>
              <a:t>Today you will watch your teacher model how to look for historical information from informational texts. </a:t>
            </a:r>
            <a:endParaRPr sz="2400">
              <a:latin typeface="Century Gothic"/>
              <a:ea typeface="Century Gothic"/>
              <a:cs typeface="Century Gothic"/>
              <a:sym typeface="Century Gothic"/>
            </a:endParaRPr>
          </a:p>
          <a:p>
            <a:pPr marL="0" lvl="0" indent="0">
              <a:spcBef>
                <a:spcPts val="0"/>
              </a:spcBef>
              <a:spcAft>
                <a:spcPts val="0"/>
              </a:spcAft>
              <a:buNone/>
            </a:pPr>
            <a:endParaRPr sz="2400">
              <a:latin typeface="Century Gothic"/>
              <a:ea typeface="Century Gothic"/>
              <a:cs typeface="Century Gothic"/>
              <a:sym typeface="Century Gothic"/>
            </a:endParaRPr>
          </a:p>
          <a:p>
            <a:pPr marL="0" lvl="0" indent="0">
              <a:spcBef>
                <a:spcPts val="0"/>
              </a:spcBef>
              <a:spcAft>
                <a:spcPts val="0"/>
              </a:spcAft>
              <a:buNone/>
            </a:pPr>
            <a:r>
              <a:rPr lang="en-US" sz="2400">
                <a:latin typeface="Century Gothic"/>
                <a:ea typeface="Century Gothic"/>
                <a:cs typeface="Century Gothic"/>
                <a:sym typeface="Century Gothic"/>
              </a:rPr>
              <a:t>Notice that we can expand our graphic organizer columns to show how both informational text and fictional text support the same survival factor.</a:t>
            </a:r>
            <a:endParaRPr sz="2400">
              <a:latin typeface="Century Gothic"/>
              <a:ea typeface="Century Gothic"/>
              <a:cs typeface="Century Gothic"/>
              <a:sym typeface="Century Gothic"/>
            </a:endParaRPr>
          </a:p>
        </p:txBody>
      </p:sp>
      <p:pic>
        <p:nvPicPr>
          <p:cNvPr id="136" name="Google Shape;136;p19"/>
          <p:cNvPicPr preferRelativeResize="0"/>
          <p:nvPr/>
        </p:nvPicPr>
        <p:blipFill>
          <a:blip r:embed="rId4">
            <a:alphaModFix/>
          </a:blip>
          <a:stretch>
            <a:fillRect/>
          </a:stretch>
        </p:blipFill>
        <p:spPr>
          <a:xfrm>
            <a:off x="6794106" y="1734074"/>
            <a:ext cx="5245495" cy="490585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pic>
        <p:nvPicPr>
          <p:cNvPr id="142" name="Google Shape;142;p20"/>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3" name="Google Shape;143;p20"/>
          <p:cNvSpPr txBox="1">
            <a:spLocks noGrp="1"/>
          </p:cNvSpPr>
          <p:nvPr>
            <p:ph type="title"/>
          </p:nvPr>
        </p:nvSpPr>
        <p:spPr>
          <a:xfrm>
            <a:off x="361950" y="695779"/>
            <a:ext cx="93951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practice gathering evidence from informational text</a:t>
            </a:r>
            <a:endParaRPr sz="3400" u="none" strike="noStrike" cap="none" dirty="0">
              <a:solidFill>
                <a:schemeClr val="dk1"/>
              </a:solidFill>
              <a:latin typeface="Century Gothic"/>
              <a:ea typeface="Century Gothic"/>
              <a:cs typeface="Century Gothic"/>
              <a:sym typeface="Century Gothic"/>
            </a:endParaRPr>
          </a:p>
        </p:txBody>
      </p:sp>
      <p:sp>
        <p:nvSpPr>
          <p:cNvPr id="144" name="Google Shape;144;p20"/>
          <p:cNvSpPr txBox="1"/>
          <p:nvPr/>
        </p:nvSpPr>
        <p:spPr>
          <a:xfrm>
            <a:off x="361950" y="1734075"/>
            <a:ext cx="11526600" cy="4668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sz="2200"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400" dirty="0">
                <a:solidFill>
                  <a:schemeClr val="dk1"/>
                </a:solidFill>
                <a:latin typeface="Century Gothic"/>
                <a:ea typeface="Century Gothic"/>
                <a:cs typeface="Century Gothic"/>
                <a:sym typeface="Century Gothic"/>
              </a:rPr>
              <a:t>You’ll now have time to work on gathering evidence from informational texts and adding it to your graphic organizer. </a:t>
            </a:r>
            <a:r>
              <a:rPr lang="en-US" sz="2400" i="1" dirty="0">
                <a:solidFill>
                  <a:schemeClr val="dk1"/>
                </a:solidFill>
                <a:latin typeface="Century Gothic"/>
                <a:ea typeface="Century Gothic"/>
                <a:cs typeface="Century Gothic"/>
                <a:sym typeface="Century Gothic"/>
              </a:rPr>
              <a:t>When prompted</a:t>
            </a:r>
            <a:r>
              <a:rPr lang="en-US" sz="2400" dirty="0">
                <a:solidFill>
                  <a:schemeClr val="dk1"/>
                </a:solidFill>
                <a:latin typeface="Century Gothic"/>
                <a:ea typeface="Century Gothic"/>
                <a:cs typeface="Century Gothic"/>
                <a:sym typeface="Century Gothic"/>
              </a:rPr>
              <a:t>, please talk with your partner about the following questions.</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2400" dirty="0">
                <a:solidFill>
                  <a:schemeClr val="dk1"/>
                </a:solidFill>
                <a:latin typeface="Century Gothic"/>
                <a:ea typeface="Century Gothic"/>
                <a:cs typeface="Century Gothic"/>
                <a:sym typeface="Century Gothic"/>
              </a:rPr>
              <a:t>Think-Pair-Share Prompt #1:</a:t>
            </a:r>
            <a:endParaRPr sz="2400" b="1"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alibri"/>
              <a:buChar char="●"/>
            </a:pPr>
            <a:r>
              <a:rPr lang="en-US" sz="2400" b="1" dirty="0">
                <a:solidFill>
                  <a:schemeClr val="dk1"/>
                </a:solidFill>
                <a:latin typeface="Century Gothic"/>
                <a:ea typeface="Century Gothic"/>
                <a:cs typeface="Century Gothic"/>
                <a:sym typeface="Century Gothic"/>
              </a:rPr>
              <a:t>Which text will you reread?</a:t>
            </a:r>
            <a:endParaRPr sz="2400" b="1"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alibri"/>
              <a:buChar char="●"/>
            </a:pPr>
            <a:r>
              <a:rPr lang="en-US" sz="2400" b="1" dirty="0">
                <a:solidFill>
                  <a:schemeClr val="dk1"/>
                </a:solidFill>
                <a:latin typeface="Century Gothic"/>
                <a:ea typeface="Century Gothic"/>
                <a:cs typeface="Century Gothic"/>
                <a:sym typeface="Century Gothic"/>
              </a:rPr>
              <a:t>Where in that text will you focus? Why?</a:t>
            </a:r>
            <a:endParaRPr sz="2400" b="1"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b="1"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400" dirty="0">
                <a:solidFill>
                  <a:schemeClr val="dk1"/>
                </a:solidFill>
                <a:latin typeface="Century Gothic"/>
                <a:ea typeface="Century Gothic"/>
                <a:cs typeface="Century Gothic"/>
                <a:sym typeface="Century Gothic"/>
              </a:rPr>
              <a:t>Think-Pair-Share Prompt #2:</a:t>
            </a:r>
            <a:endParaRPr sz="2400"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Char char="●"/>
            </a:pPr>
            <a:r>
              <a:rPr lang="en-US" sz="2400" b="1" dirty="0">
                <a:solidFill>
                  <a:schemeClr val="dk1"/>
                </a:solidFill>
                <a:latin typeface="Century Gothic"/>
                <a:ea typeface="Century Gothic"/>
                <a:cs typeface="Century Gothic"/>
                <a:sym typeface="Century Gothic"/>
              </a:rPr>
              <a:t>What factor will you work on for this 10 minutes?</a:t>
            </a:r>
            <a:endParaRPr sz="2400" b="1" dirty="0">
              <a:solidFill>
                <a:schemeClr val="dk1"/>
              </a:solidFill>
              <a:latin typeface="Century Gothic"/>
              <a:ea typeface="Century Gothic"/>
              <a:cs typeface="Century Gothic"/>
              <a:sym typeface="Century Gothic"/>
            </a:endParaRPr>
          </a:p>
          <a:p>
            <a:pPr marL="457200" lvl="0" indent="-381000" rtl="0">
              <a:spcBef>
                <a:spcPts val="0"/>
              </a:spcBef>
              <a:spcAft>
                <a:spcPts val="0"/>
              </a:spcAft>
              <a:buClr>
                <a:schemeClr val="dk1"/>
              </a:buClr>
              <a:buSzPts val="2400"/>
              <a:buFont typeface="Century Gothic"/>
              <a:buChar char="●"/>
            </a:pPr>
            <a:r>
              <a:rPr lang="en-US" sz="2400" b="1" dirty="0">
                <a:solidFill>
                  <a:schemeClr val="dk1"/>
                </a:solidFill>
                <a:latin typeface="Century Gothic"/>
                <a:ea typeface="Century Gothic"/>
                <a:cs typeface="Century Gothic"/>
                <a:sym typeface="Century Gothic"/>
              </a:rPr>
              <a:t>What text will you reread in order to gather evidence on this factor?</a:t>
            </a:r>
            <a:endParaRPr sz="24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1800" b="1" dirty="0">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FD43F5CA-3966-411A-9FBC-5C208D760D25}"/>
              </a:ext>
            </a:extLst>
          </p:cNvPr>
          <p:cNvPicPr>
            <a:picLocks noChangeAspect="1"/>
          </p:cNvPicPr>
          <p:nvPr/>
        </p:nvPicPr>
        <p:blipFill>
          <a:blip r:embed="rId4"/>
          <a:stretch>
            <a:fillRect/>
          </a:stretch>
        </p:blipFill>
        <p:spPr>
          <a:xfrm>
            <a:off x="11190692" y="5917720"/>
            <a:ext cx="793735" cy="783027"/>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0" name="Google Shape;150;p2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51" name="Google Shape;151;p21"/>
          <p:cNvSpPr txBox="1">
            <a:spLocks noGrp="1"/>
          </p:cNvSpPr>
          <p:nvPr>
            <p:ph type="title"/>
          </p:nvPr>
        </p:nvSpPr>
        <p:spPr>
          <a:xfrm>
            <a:off x="534605" y="44086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discuss reading closely for details</a:t>
            </a:r>
            <a:endParaRPr sz="3400" u="none" strike="noStrike" cap="none" dirty="0">
              <a:solidFill>
                <a:schemeClr val="dk1"/>
              </a:solidFill>
              <a:latin typeface="Century Gothic"/>
              <a:ea typeface="Century Gothic"/>
              <a:cs typeface="Century Gothic"/>
              <a:sym typeface="Century Gothic"/>
            </a:endParaRPr>
          </a:p>
        </p:txBody>
      </p:sp>
      <p:sp>
        <p:nvSpPr>
          <p:cNvPr id="152" name="Google Shape;152;p21"/>
          <p:cNvSpPr txBox="1"/>
          <p:nvPr/>
        </p:nvSpPr>
        <p:spPr>
          <a:xfrm>
            <a:off x="580200" y="2039076"/>
            <a:ext cx="5515800" cy="44859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200" dirty="0">
                <a:solidFill>
                  <a:schemeClr val="dk1"/>
                </a:solidFill>
                <a:latin typeface="Century Gothic"/>
                <a:ea typeface="Century Gothic"/>
                <a:cs typeface="Century Gothic"/>
                <a:sym typeface="Century Gothic"/>
              </a:rPr>
              <a:t>Please look at your </a:t>
            </a:r>
            <a:r>
              <a:rPr lang="en-US" sz="2200" b="1" dirty="0">
                <a:solidFill>
                  <a:schemeClr val="dk1"/>
                </a:solidFill>
                <a:latin typeface="Century Gothic"/>
                <a:ea typeface="Century Gothic"/>
                <a:cs typeface="Century Gothic"/>
                <a:sym typeface="Century Gothic"/>
              </a:rPr>
              <a:t>Reading Closely for Details</a:t>
            </a:r>
            <a:r>
              <a:rPr lang="en-US" sz="2200" dirty="0">
                <a:solidFill>
                  <a:schemeClr val="dk1"/>
                </a:solidFill>
                <a:latin typeface="Century Gothic"/>
                <a:ea typeface="Century Gothic"/>
                <a:cs typeface="Century Gothic"/>
                <a:sym typeface="Century Gothic"/>
              </a:rPr>
              <a:t> </a:t>
            </a:r>
            <a:r>
              <a:rPr lang="en-US" sz="2200" b="1" dirty="0">
                <a:solidFill>
                  <a:schemeClr val="dk1"/>
                </a:solidFill>
                <a:latin typeface="Century Gothic"/>
                <a:ea typeface="Century Gothic"/>
                <a:cs typeface="Century Gothic"/>
                <a:sym typeface="Century Gothic"/>
              </a:rPr>
              <a:t>handout</a:t>
            </a:r>
            <a:r>
              <a:rPr lang="en-US" sz="2200" dirty="0">
                <a:solidFill>
                  <a:schemeClr val="dk1"/>
                </a:solidFill>
                <a:latin typeface="Century Gothic"/>
                <a:ea typeface="Century Gothic"/>
                <a:cs typeface="Century Gothic"/>
                <a:sym typeface="Century Gothic"/>
              </a:rPr>
              <a:t> and talk with a partner about these questions:</a:t>
            </a:r>
            <a:endParaRPr sz="2200" dirty="0">
              <a:solidFill>
                <a:schemeClr val="dk1"/>
              </a:solidFill>
              <a:latin typeface="Century Gothic"/>
              <a:ea typeface="Century Gothic"/>
              <a:cs typeface="Century Gothic"/>
              <a:sym typeface="Century Gothic"/>
            </a:endParaRPr>
          </a:p>
          <a:p>
            <a:pPr marL="457200" lvl="0" indent="-355600" rtl="0">
              <a:lnSpc>
                <a:spcPct val="90000"/>
              </a:lnSpc>
              <a:spcBef>
                <a:spcPts val="1000"/>
              </a:spcBef>
              <a:spcAft>
                <a:spcPts val="0"/>
              </a:spcAft>
              <a:buClr>
                <a:schemeClr val="dk1"/>
              </a:buClr>
              <a:buSzPts val="2000"/>
              <a:buFont typeface="Century Gothic"/>
              <a:buChar char="●"/>
            </a:pPr>
            <a:r>
              <a:rPr lang="en-US" sz="2200" dirty="0">
                <a:solidFill>
                  <a:schemeClr val="dk1"/>
                </a:solidFill>
                <a:latin typeface="Century Gothic"/>
                <a:ea typeface="Century Gothic"/>
                <a:cs typeface="Century Gothic"/>
                <a:sym typeface="Century Gothic"/>
              </a:rPr>
              <a:t>“What rereading strategies are you using to find textual evidence?” </a:t>
            </a:r>
            <a:endParaRPr sz="2200" dirty="0">
              <a:solidFill>
                <a:schemeClr val="dk1"/>
              </a:solidFill>
              <a:latin typeface="Century Gothic"/>
              <a:ea typeface="Century Gothic"/>
              <a:cs typeface="Century Gothic"/>
              <a:sym typeface="Century Gothic"/>
            </a:endParaRPr>
          </a:p>
          <a:p>
            <a:pPr marL="457200" lvl="0" indent="-355600" rtl="0">
              <a:lnSpc>
                <a:spcPct val="90000"/>
              </a:lnSpc>
              <a:spcBef>
                <a:spcPts val="0"/>
              </a:spcBef>
              <a:spcAft>
                <a:spcPts val="0"/>
              </a:spcAft>
              <a:buClr>
                <a:schemeClr val="dk1"/>
              </a:buClr>
              <a:buSzPts val="2000"/>
              <a:buFont typeface="Century Gothic"/>
              <a:buChar char="●"/>
            </a:pPr>
            <a:r>
              <a:rPr lang="en-US" sz="2200" dirty="0">
                <a:solidFill>
                  <a:schemeClr val="dk1"/>
                </a:solidFill>
                <a:latin typeface="Century Gothic"/>
                <a:ea typeface="Century Gothic"/>
                <a:cs typeface="Century Gothic"/>
                <a:sym typeface="Century Gothic"/>
              </a:rPr>
              <a:t>“Look at the </a:t>
            </a:r>
            <a:r>
              <a:rPr lang="en-US" sz="2200" b="1" dirty="0">
                <a:solidFill>
                  <a:schemeClr val="dk1"/>
                </a:solidFill>
                <a:latin typeface="Century Gothic"/>
                <a:ea typeface="Century Gothic"/>
                <a:cs typeface="Century Gothic"/>
                <a:sym typeface="Century Gothic"/>
              </a:rPr>
              <a:t>Reading Closely for Details handout,</a:t>
            </a:r>
            <a:r>
              <a:rPr lang="en-US" sz="2200" dirty="0">
                <a:solidFill>
                  <a:schemeClr val="dk1"/>
                </a:solidFill>
                <a:latin typeface="Century Gothic"/>
                <a:ea typeface="Century Gothic"/>
                <a:cs typeface="Century Gothic"/>
                <a:sym typeface="Century Gothic"/>
              </a:rPr>
              <a:t> and in particular look at the last row. How does rereading help strong readers analyze detail?”</a:t>
            </a:r>
            <a:endParaRPr sz="2200" dirty="0">
              <a:solidFill>
                <a:schemeClr val="dk1"/>
              </a:solidFill>
              <a:latin typeface="Century Gothic"/>
              <a:ea typeface="Century Gothic"/>
              <a:cs typeface="Century Gothic"/>
              <a:sym typeface="Century Gothic"/>
            </a:endParaRPr>
          </a:p>
          <a:p>
            <a:pPr marL="457200" lvl="0" indent="-355600" rtl="0">
              <a:lnSpc>
                <a:spcPct val="90000"/>
              </a:lnSpc>
              <a:spcBef>
                <a:spcPts val="0"/>
              </a:spcBef>
              <a:spcAft>
                <a:spcPts val="0"/>
              </a:spcAft>
              <a:buClr>
                <a:schemeClr val="dk1"/>
              </a:buClr>
              <a:buSzPts val="2000"/>
              <a:buFont typeface="Century Gothic"/>
              <a:buChar char="●"/>
            </a:pPr>
            <a:r>
              <a:rPr lang="en-US" sz="2200" dirty="0">
                <a:solidFill>
                  <a:schemeClr val="dk1"/>
                </a:solidFill>
                <a:latin typeface="Century Gothic"/>
                <a:ea typeface="Century Gothic"/>
                <a:cs typeface="Century Gothic"/>
                <a:sym typeface="Century Gothic"/>
              </a:rPr>
              <a:t>“What texts will you look at tonight?”</a:t>
            </a:r>
            <a:endParaRPr sz="2200" dirty="0">
              <a:solidFill>
                <a:schemeClr val="dk1"/>
              </a:solidFill>
              <a:latin typeface="Century Gothic"/>
              <a:ea typeface="Century Gothic"/>
              <a:cs typeface="Century Gothic"/>
              <a:sym typeface="Century Gothic"/>
            </a:endParaRPr>
          </a:p>
          <a:p>
            <a:pPr marL="457200" lvl="0" indent="-355600" rtl="0">
              <a:lnSpc>
                <a:spcPct val="90000"/>
              </a:lnSpc>
              <a:spcBef>
                <a:spcPts val="0"/>
              </a:spcBef>
              <a:spcAft>
                <a:spcPts val="0"/>
              </a:spcAft>
              <a:buClr>
                <a:schemeClr val="dk1"/>
              </a:buClr>
              <a:buSzPts val="2000"/>
              <a:buFont typeface="Century Gothic"/>
              <a:buChar char="●"/>
            </a:pPr>
            <a:r>
              <a:rPr lang="en-US" sz="2200" dirty="0">
                <a:solidFill>
                  <a:schemeClr val="dk1"/>
                </a:solidFill>
                <a:latin typeface="Century Gothic"/>
                <a:ea typeface="Century Gothic"/>
                <a:cs typeface="Century Gothic"/>
                <a:sym typeface="Century Gothic"/>
              </a:rPr>
              <a:t>“What are you hoping to find evidence about?”</a:t>
            </a: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200" dirty="0">
              <a:latin typeface="Century Gothic"/>
              <a:ea typeface="Century Gothic"/>
              <a:cs typeface="Century Gothic"/>
              <a:sym typeface="Century Gothic"/>
            </a:endParaRPr>
          </a:p>
        </p:txBody>
      </p:sp>
      <p:pic>
        <p:nvPicPr>
          <p:cNvPr id="153" name="Google Shape;153;p21"/>
          <p:cNvPicPr preferRelativeResize="0"/>
          <p:nvPr/>
        </p:nvPicPr>
        <p:blipFill>
          <a:blip r:embed="rId4">
            <a:alphaModFix/>
          </a:blip>
          <a:stretch>
            <a:fillRect/>
          </a:stretch>
        </p:blipFill>
        <p:spPr>
          <a:xfrm>
            <a:off x="6210216" y="2039076"/>
            <a:ext cx="5678174" cy="3927268"/>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84D5BCE-5AC0-4F62-885B-A83426493949}">
  <ds:schemaRefs>
    <ds:schemaRef ds:uri="http://schemas.microsoft.com/sharepoint/v3/contenttype/forms"/>
  </ds:schemaRefs>
</ds:datastoreItem>
</file>

<file path=customXml/itemProps2.xml><?xml version="1.0" encoding="utf-8"?>
<ds:datastoreItem xmlns:ds="http://schemas.openxmlformats.org/officeDocument/2006/customXml" ds:itemID="{81C93B0B-F7C6-4C0E-9BCF-AB023CAF23BD}">
  <ds:schemaRef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a1502afc-75e6-4a80-976c-76583f90c737"/>
    <ds:schemaRef ds:uri="http://www.w3.org/XML/1998/namespace"/>
  </ds:schemaRefs>
</ds:datastoreItem>
</file>

<file path=customXml/itemProps3.xml><?xml version="1.0" encoding="utf-8"?>
<ds:datastoreItem xmlns:ds="http://schemas.openxmlformats.org/officeDocument/2006/customXml" ds:itemID="{F2164776-4048-47B1-9FD5-B77C916AFC67}"/>
</file>

<file path=docProps/app.xml><?xml version="1.0" encoding="utf-8"?>
<Properties xmlns="http://schemas.openxmlformats.org/officeDocument/2006/extended-properties" xmlns:vt="http://schemas.openxmlformats.org/officeDocument/2006/docPropsVTypes">
  <TotalTime>39</TotalTime>
  <Words>4199</Words>
  <Application>Microsoft Office PowerPoint</Application>
  <PresentationFormat>Widescreen</PresentationFormat>
  <Paragraphs>318</Paragraphs>
  <Slides>16</Slides>
  <Notes>15</Notes>
  <HiddenSlides>0</HiddenSlides>
  <MMClips>0</MMClips>
  <ScaleCrop>false</ScaleCrop>
  <HeadingPairs>
    <vt:vector size="4" baseType="variant">
      <vt:variant>
        <vt:lpstr>Theme</vt:lpstr>
      </vt:variant>
      <vt:variant>
        <vt:i4>1</vt:i4>
      </vt:variant>
      <vt:variant>
        <vt:lpstr>Slide Titles</vt:lpstr>
      </vt:variant>
      <vt:variant>
        <vt:i4>16</vt:i4>
      </vt:variant>
    </vt:vector>
  </HeadingPairs>
  <TitlesOfParts>
    <vt:vector size="17" baseType="lpstr">
      <vt:lpstr>Office Theme</vt:lpstr>
      <vt:lpstr>Grade 7: Module 1: Unit 2: Lesson 18 Teacher slide, before teaching.</vt:lpstr>
      <vt:lpstr>Grade 7: Module 1: Unit 2: Lesson 18 Teacher slide, before teaching.</vt:lpstr>
      <vt:lpstr>Grade 7: Module 1:  Unit 2: Lesson 18</vt:lpstr>
      <vt:lpstr>Hello, students!</vt:lpstr>
      <vt:lpstr>Let’s look at some vocabulary words in context</vt:lpstr>
      <vt:lpstr>Let’s look at our learning targets</vt:lpstr>
      <vt:lpstr>Let’s learn about gathering evidence from informational text</vt:lpstr>
      <vt:lpstr>Let’s practice gathering evidence from informational text</vt:lpstr>
      <vt:lpstr>Let’s discuss reading closely for details</vt:lpstr>
      <vt:lpstr>Homework</vt:lpstr>
      <vt:lpstr>Small Group Block</vt:lpstr>
      <vt:lpstr>Small Group Block - Doing the Work We Each Need to Do </vt:lpstr>
      <vt:lpstr>Fluent Reading Work</vt:lpstr>
      <vt:lpstr>Fluent Reading Work</vt:lpstr>
      <vt:lpstr>Fluent Reading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18 Teacher slide, before teaching.</dc:title>
  <dc:creator>tfiller</dc:creator>
  <cp:lastModifiedBy>Natalie Ivey</cp:lastModifiedBy>
  <cp:revision>11</cp:revision>
  <dcterms:modified xsi:type="dcterms:W3CDTF">2019-03-26T00:37:37Z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