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508A70-BD91-4379-B70D-F6084B63113D}" v="19" dt="2018-09-05T18:05:44.892"/>
  </p1510:revLst>
</p1510:revInfo>
</file>

<file path=ppt/tableStyles.xml><?xml version="1.0" encoding="utf-8"?>
<a:tblStyleLst xmlns:a="http://schemas.openxmlformats.org/drawingml/2006/main" def="{2F29A022-A26A-4197-B60F-A9DA639EAE1E}">
  <a:tblStyle styleId="{2F29A022-A26A-4197-B60F-A9DA639EAE1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047" autoAdjust="0"/>
  </p:normalViewPr>
  <p:slideViewPr>
    <p:cSldViewPr snapToGrid="0">
      <p:cViewPr varScale="1">
        <p:scale>
          <a:sx n="138" d="100"/>
          <a:sy n="138" d="100"/>
        </p:scale>
        <p:origin x="83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7C508A70-BD91-4379-B70D-F6084B63113D}"/>
    <pc:docChg chg="modSld modMainMaster">
      <pc:chgData name="Natalie Ivey" userId="2c81a4b0-7596-4a42-b4da-e7aac4dfeff9" providerId="ADAL" clId="{7C508A70-BD91-4379-B70D-F6084B63113D}" dt="2018-09-05T18:05:44.892" v="18" actId="1076"/>
      <pc:docMkLst>
        <pc:docMk/>
      </pc:docMkLst>
      <pc:sldChg chg="addSp modSp">
        <pc:chgData name="Natalie Ivey" userId="2c81a4b0-7596-4a42-b4da-e7aac4dfeff9" providerId="ADAL" clId="{7C508A70-BD91-4379-B70D-F6084B63113D}" dt="2018-09-05T18:05:44.892" v="18" actId="1076"/>
        <pc:sldMkLst>
          <pc:docMk/>
          <pc:sldMk cId="0" sldId="259"/>
        </pc:sldMkLst>
        <pc:picChg chg="add mod">
          <ac:chgData name="Natalie Ivey" userId="2c81a4b0-7596-4a42-b4da-e7aac4dfeff9" providerId="ADAL" clId="{7C508A70-BD91-4379-B70D-F6084B63113D}" dt="2018-09-05T18:05:44.892" v="18" actId="1076"/>
          <ac:picMkLst>
            <pc:docMk/>
            <pc:sldMk cId="0" sldId="259"/>
            <ac:picMk id="3" creationId="{8D9965B6-C7DD-45E7-8E08-40CDD80FA8A6}"/>
          </ac:picMkLst>
        </pc:picChg>
      </pc:sldChg>
      <pc:sldMasterChg chg="addSp modSp">
        <pc:chgData name="Natalie Ivey" userId="2c81a4b0-7596-4a42-b4da-e7aac4dfeff9" providerId="ADAL" clId="{7C508A70-BD91-4379-B70D-F6084B63113D}" dt="2018-09-05T18:04:37.029" v="7" actId="1076"/>
        <pc:sldMasterMkLst>
          <pc:docMk/>
          <pc:sldMasterMk cId="0" sldId="2147483670"/>
        </pc:sldMasterMkLst>
        <pc:picChg chg="add mod">
          <ac:chgData name="Natalie Ivey" userId="2c81a4b0-7596-4a42-b4da-e7aac4dfeff9" providerId="ADAL" clId="{7C508A70-BD91-4379-B70D-F6084B63113D}" dt="2018-09-05T18:04:06.717" v="1" actId="1076"/>
          <ac:picMkLst>
            <pc:docMk/>
            <pc:sldMasterMk cId="0" sldId="2147483670"/>
            <ac:picMk id="3" creationId="{6AA6CB13-E554-44F5-90AF-8D079C44B4A7}"/>
          </ac:picMkLst>
        </pc:picChg>
        <pc:picChg chg="add mod">
          <ac:chgData name="Natalie Ivey" userId="2c81a4b0-7596-4a42-b4da-e7aac4dfeff9" providerId="ADAL" clId="{7C508A70-BD91-4379-B70D-F6084B63113D}" dt="2018-09-05T18:04:26.013" v="5" actId="1076"/>
          <ac:picMkLst>
            <pc:docMk/>
            <pc:sldMasterMk cId="0" sldId="2147483670"/>
            <ac:picMk id="5" creationId="{4CAE661D-28C6-4A3A-BB47-A2153D165EB8}"/>
          </ac:picMkLst>
        </pc:picChg>
        <pc:picChg chg="add mod">
          <ac:chgData name="Natalie Ivey" userId="2c81a4b0-7596-4a42-b4da-e7aac4dfeff9" providerId="ADAL" clId="{7C508A70-BD91-4379-B70D-F6084B63113D}" dt="2018-09-05T18:04:37.029" v="7" actId="1076"/>
          <ac:picMkLst>
            <pc:docMk/>
            <pc:sldMasterMk cId="0" sldId="2147483670"/>
            <ac:picMk id="10" creationId="{65201FC8-38A7-4492-A4F6-77B63C90ADFF}"/>
          </ac:picMkLst>
        </pc:picChg>
      </pc:sldMasterChg>
      <pc:sldMasterChg chg="addSp modSp">
        <pc:chgData name="Natalie Ivey" userId="2c81a4b0-7596-4a42-b4da-e7aac4dfeff9" providerId="ADAL" clId="{7C508A70-BD91-4379-B70D-F6084B63113D}" dt="2018-09-05T18:05:20.270" v="14" actId="1076"/>
        <pc:sldMasterMkLst>
          <pc:docMk/>
          <pc:sldMasterMk cId="0" sldId="2147483671"/>
        </pc:sldMasterMkLst>
        <pc:picChg chg="add mod">
          <ac:chgData name="Natalie Ivey" userId="2c81a4b0-7596-4a42-b4da-e7aac4dfeff9" providerId="ADAL" clId="{7C508A70-BD91-4379-B70D-F6084B63113D}" dt="2018-09-05T18:04:53.173" v="9" actId="1076"/>
          <ac:picMkLst>
            <pc:docMk/>
            <pc:sldMasterMk cId="0" sldId="2147483671"/>
            <ac:picMk id="3" creationId="{56D6BFE2-E403-4DD3-9A47-24998B672433}"/>
          </ac:picMkLst>
        </pc:picChg>
        <pc:picChg chg="add mod">
          <ac:chgData name="Natalie Ivey" userId="2c81a4b0-7596-4a42-b4da-e7aac4dfeff9" providerId="ADAL" clId="{7C508A70-BD91-4379-B70D-F6084B63113D}" dt="2018-09-05T18:05:08.517" v="12" actId="1076"/>
          <ac:picMkLst>
            <pc:docMk/>
            <pc:sldMasterMk cId="0" sldId="2147483671"/>
            <ac:picMk id="5" creationId="{CBE71690-FF7D-4260-968B-FCC7E89942FA}"/>
          </ac:picMkLst>
        </pc:picChg>
        <pc:picChg chg="add mod">
          <ac:chgData name="Natalie Ivey" userId="2c81a4b0-7596-4a42-b4da-e7aac4dfeff9" providerId="ADAL" clId="{7C508A70-BD91-4379-B70D-F6084B63113D}" dt="2018-09-05T18:05:20.270" v="14" actId="1076"/>
          <ac:picMkLst>
            <pc:docMk/>
            <pc:sldMasterMk cId="0" sldId="2147483671"/>
            <ac:picMk id="7" creationId="{4A2ECE2F-3843-452E-912E-988C0F7B598D}"/>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80838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general-protocols-and-strategies-from-management-in-the-active-classroo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396389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Google Shape;195;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9-10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take out the</a:t>
            </a:r>
            <a:r>
              <a:rPr lang="en" sz="1200" b="1" dirty="0">
                <a:solidFill>
                  <a:schemeClr val="dk1"/>
                </a:solidFill>
                <a:latin typeface="Calibri"/>
                <a:ea typeface="Calibri"/>
                <a:cs typeface="Calibri"/>
                <a:sym typeface="Calibri"/>
              </a:rPr>
              <a:t> What Inspires Poets to Write Poetry?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back to pages 46–48 of </a:t>
            </a:r>
            <a:r>
              <a:rPr lang="en" sz="120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and read aloud Jack’s poem “Sky.”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and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with the whole group:  </a:t>
            </a:r>
            <a:r>
              <a:rPr lang="en" sz="1200" i="1" dirty="0">
                <a:solidFill>
                  <a:schemeClr val="dk1"/>
                </a:solidFill>
                <a:latin typeface="Calibri"/>
                <a:ea typeface="Calibri"/>
                <a:cs typeface="Calibri"/>
                <a:sym typeface="Calibri"/>
              </a:rPr>
              <a:t>“What inspired Jack to write this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(reading “Love That Boy” by Walter Dean Myers and his dog, Sky)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“What inspired the poet?” column </a:t>
            </a:r>
            <a:r>
              <a:rPr lang="en" sz="1200" dirty="0">
                <a:solidFill>
                  <a:schemeClr val="dk1"/>
                </a:solidFill>
                <a:latin typeface="Calibri"/>
                <a:ea typeface="Calibri"/>
                <a:cs typeface="Calibri"/>
                <a:sym typeface="Calibri"/>
              </a:rPr>
              <a:t>and invite students to do the same on their copies. Refer to </a:t>
            </a:r>
            <a:r>
              <a:rPr lang="en" sz="1200" b="1" dirty="0">
                <a:solidFill>
                  <a:schemeClr val="dk1"/>
                </a:solidFill>
                <a:latin typeface="Calibri"/>
                <a:ea typeface="Calibri"/>
                <a:cs typeface="Calibri"/>
                <a:sym typeface="Calibri"/>
              </a:rPr>
              <a:t>What Inspires Poets to Write Poetry? note-catcher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with the whole group:  </a:t>
            </a:r>
            <a:r>
              <a:rPr lang="en" sz="1200" i="1" dirty="0">
                <a:solidFill>
                  <a:schemeClr val="dk1"/>
                </a:solidFill>
                <a:latin typeface="Calibri"/>
                <a:ea typeface="Calibri"/>
                <a:cs typeface="Calibri"/>
                <a:sym typeface="Calibri"/>
              </a:rPr>
              <a:t>“Where can you see evidence of this in the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(Jack’s poem ends with “Hey there, Sky!” which is similar to a line from “Love That Boy”—“Hey there, son!”—and his poem is about his dog.)</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As students share out, capture their responses in the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Where can you see evidence of this in the poem?” column </a:t>
            </a:r>
            <a:r>
              <a:rPr lang="en" sz="1200" dirty="0">
                <a:solidFill>
                  <a:schemeClr val="dk1"/>
                </a:solidFill>
                <a:latin typeface="Calibri"/>
                <a:ea typeface="Calibri"/>
                <a:cs typeface="Calibri"/>
                <a:sym typeface="Calibri"/>
              </a:rPr>
              <a:t>and invite students to do the same.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participating in the protocol activities and actively engaging in the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providing answers similar to those mentioned in the Teacher Action Section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additional support with writing/copying from the note-catcher. Consider other options such as providing pre-recorded sticky notes that students can place in the appropriate box or having multiple choice options in the boxes that students can circle.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126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Google Shape;20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second learning target. Tell them they are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again to show how close they feel they are to meeting the learning target now. Remind them that they used this protocol earlier in the lesson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Scan student responses and make a note of students who may need more support with this moving forward. Repeat, inviting students to self-assess against how well they persevered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 reflection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8908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676d7d6b_0_3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d676d7d6b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support for families resources in Module 1 Supporting Materials document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homework with students.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 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questions to discuss at home.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Supports for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Assist students in selecting some of the questions to discuss.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select one or more of the questions to discuss.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653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676d7d6b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d676d7d6b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00FF"/>
                </a:solidFill>
                <a:latin typeface="Calibri"/>
                <a:ea typeface="Calibri"/>
                <a:cs typeface="Calibri"/>
                <a:sym typeface="Calibri"/>
                <a:hlinkClick r:id="rId3"/>
              </a:rPr>
              <a:t>http://curriculum.eleducation.org/sites/default/files/g4m1u2_all-block_072017.pdf</a:t>
            </a:r>
            <a:r>
              <a:rPr lang="en" sz="1200">
                <a:solidFill>
                  <a:srgbClr val="0000FF"/>
                </a:solidFill>
                <a:latin typeface="Calibri"/>
                <a:ea typeface="Calibri"/>
                <a:cs typeface="Calibri"/>
                <a:sym typeface="Calibri"/>
              </a:rPr>
              <a:t> </a:t>
            </a:r>
            <a:endParaRPr sz="1200">
              <a:solidFill>
                <a:srgbClr val="0000FF"/>
              </a:solidFill>
              <a:latin typeface="Calibri"/>
              <a:ea typeface="Calibri"/>
              <a:cs typeface="Calibri"/>
              <a:sym typeface="Calibri"/>
            </a:endParaRPr>
          </a:p>
        </p:txBody>
      </p:sp>
      <p:sp>
        <p:nvSpPr>
          <p:cNvPr id="222" name="Google Shape;222;g3d676d7d6b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3695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for this lesson can be found at:  </a:t>
            </a:r>
            <a:r>
              <a:rPr lang="en" sz="1200" u="sng" dirty="0">
                <a:solidFill>
                  <a:schemeClr val="hlink"/>
                </a:solidFill>
                <a:latin typeface="Calibri"/>
                <a:ea typeface="Calibri"/>
                <a:cs typeface="Calibri"/>
                <a:sym typeface="Calibri"/>
                <a:hlinkClick r:id="rId3"/>
              </a:rPr>
              <a:t>http://curriculum.eleducation.org/curriculum/ela/grade-4/module-1/unit-2/lesson-1</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(Created during opening A)</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(12 per student)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(from Unit 1 Lesson 2,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(from unit 1, Lesson 10, one per student)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plan your think alouds during the read aloud times to enhance comprehension of the text.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pre-written sticky notes for students who may need them.</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4806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Google Shape;14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through Lesson found here: </a:t>
            </a:r>
            <a:r>
              <a:rPr lang="en" sz="1200" u="sng" dirty="0">
                <a:solidFill>
                  <a:schemeClr val="hlink"/>
                </a:solidFill>
                <a:latin typeface="Calibri"/>
                <a:ea typeface="Calibri"/>
                <a:cs typeface="Calibri"/>
                <a:sym typeface="Calibri"/>
                <a:hlinkClick r:id="rId3"/>
              </a:rPr>
              <a:t>http://curriculum.eleducation.org/curriculum/ela/grade-4/module-1/unit-2/lesson-1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Pre-read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Pages 46-47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Working to Become Effective Learners </a:t>
            </a:r>
            <a:r>
              <a:rPr lang="en-US" sz="1200" b="1" dirty="0">
                <a:solidFill>
                  <a:schemeClr val="dk1"/>
                </a:solidFill>
                <a:latin typeface="Calibri"/>
                <a:ea typeface="Calibri"/>
                <a:cs typeface="Calibri"/>
                <a:sym typeface="Calibri"/>
              </a:rPr>
              <a:t>a</a:t>
            </a:r>
            <a:r>
              <a:rPr lang="en" sz="1200" b="1" dirty="0">
                <a:solidFill>
                  <a:schemeClr val="dk1"/>
                </a:solidFill>
                <a:latin typeface="Calibri"/>
                <a:ea typeface="Calibri"/>
                <a:cs typeface="Calibri"/>
                <a:sym typeface="Calibri"/>
              </a:rPr>
              <a:t>nchor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hart </a:t>
            </a:r>
            <a:r>
              <a:rPr lang="en" sz="1200" dirty="0">
                <a:solidFill>
                  <a:schemeClr val="dk1"/>
                </a:solidFill>
                <a:latin typeface="Calibri"/>
                <a:ea typeface="Calibri"/>
                <a:cs typeface="Calibri"/>
                <a:sym typeface="Calibri"/>
              </a:rPr>
              <a:t>for teacher reference prior to teaching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 Protocol &amp; Turn and Talk Protocol (Directions slide is included and additional information can be found at </a:t>
            </a:r>
            <a:r>
              <a:rPr lang="en" sz="1200" u="sng" dirty="0">
                <a:solidFill>
                  <a:srgbClr val="0000FF"/>
                </a:solidFill>
                <a:latin typeface="Calibri"/>
                <a:ea typeface="Calibri"/>
                <a:cs typeface="Calibri"/>
                <a:sym typeface="Calibri"/>
                <a:hlinkClick r:id="rId4"/>
              </a:rPr>
              <a:t>https://eleducation.org/resources/general-protocols-and-strategies-from-management-in-the-active-classroom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of conversation cues (Some are provided on the slide. The chart can be found in the Module 1 Teacher Supporting Materials)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2245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57928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agenda with the students and build excitement for the lesson. Consider having a fluent student read aloud the agenda.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9388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Google Shape;16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Pairs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completed charts and materials can be found at: </a:t>
            </a:r>
            <a:r>
              <a:rPr lang="en" sz="1200" u="sng" dirty="0">
                <a:solidFill>
                  <a:srgbClr val="0000FF"/>
                </a:solidFill>
                <a:latin typeface="Calibri"/>
                <a:ea typeface="Calibri"/>
                <a:cs typeface="Calibri"/>
                <a:sym typeface="Calibri"/>
                <a:hlinkClick r:id="rId3"/>
              </a:rPr>
              <a:t>http://curriculum.eleducation.org/curriculum/ela/grade-4/module-1/unit-2/lesson-1</a:t>
            </a:r>
            <a:endParaRPr sz="1200" dirty="0">
              <a:solidFill>
                <a:srgbClr val="0000FF"/>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Module Guiding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 </a:t>
            </a:r>
            <a:r>
              <a:rPr lang="en" sz="1200" dirty="0">
                <a:solidFill>
                  <a:schemeClr val="dk1"/>
                </a:solidFill>
                <a:latin typeface="Calibri"/>
                <a:ea typeface="Calibri"/>
                <a:cs typeface="Calibri"/>
                <a:sym typeface="Calibri"/>
              </a:rPr>
              <a:t>and invite students to chorally read each question aloud with you: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“What makes a poem a poem?” </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“What inspires writers to write poetry?”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Unit 1, they read and analyzed poems by Jack and the poets Jack studied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learn about what makes a poem a poem.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word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inspires</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second question. Tell students that in this unit, they will focus more on what inspires people to write poetry.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Point out the part at the top that says effective learners are people who develop the mindsets and skills for success in college, career, and life.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habit of character recorded: </a:t>
            </a:r>
            <a:r>
              <a:rPr lang="en" sz="1200" i="1" dirty="0">
                <a:solidFill>
                  <a:schemeClr val="dk1"/>
                </a:solidFill>
                <a:latin typeface="Calibri"/>
                <a:ea typeface="Calibri"/>
                <a:cs typeface="Calibri"/>
                <a:sym typeface="Calibri"/>
              </a:rPr>
              <a:t>“I persevere. This means I challenge myself. When something is difficult or demanding, I keep trying and ask for help if I need it.”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“Using the anchor chart as a guide, what does persevere mean in your own words?” </a:t>
            </a:r>
            <a:r>
              <a:rPr lang="en" sz="1200" b="1" dirty="0">
                <a:solidFill>
                  <a:schemeClr val="dk1"/>
                </a:solidFill>
                <a:latin typeface="Calibri"/>
                <a:ea typeface="Calibri"/>
                <a:cs typeface="Calibri"/>
                <a:sym typeface="Calibri"/>
              </a:rPr>
              <a:t>(I keep trying even when things are tough.) </a:t>
            </a:r>
            <a:r>
              <a:rPr lang="en" sz="1200" i="1" dirty="0">
                <a:solidFill>
                  <a:schemeClr val="dk1"/>
                </a:solidFill>
                <a:latin typeface="Calibri"/>
                <a:ea typeface="Calibri"/>
                <a:cs typeface="Calibri"/>
                <a:sym typeface="Calibri"/>
              </a:rPr>
              <a:t>“What does persevering look like? What might you see when someone is persevering?” </a:t>
            </a:r>
            <a:r>
              <a:rPr lang="en" sz="1200" b="1" i="1" dirty="0">
                <a:solidFill>
                  <a:schemeClr val="dk1"/>
                </a:solidFill>
                <a:latin typeface="Calibri"/>
                <a:ea typeface="Calibri"/>
                <a:cs typeface="Calibri"/>
                <a:sym typeface="Calibri"/>
              </a:rPr>
              <a:t>See Working to Become Effective Learners anchor chart</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(example, for teacher reference).  </a:t>
            </a:r>
            <a:r>
              <a:rPr lang="en" sz="1200" i="1" dirty="0">
                <a:solidFill>
                  <a:schemeClr val="dk1"/>
                </a:solidFill>
                <a:latin typeface="Calibri"/>
                <a:ea typeface="Calibri"/>
                <a:cs typeface="Calibri"/>
                <a:sym typeface="Calibri"/>
              </a:rPr>
              <a:t>“What does persevering sound like? What might you hear when someone is persevering?” </a:t>
            </a:r>
            <a:r>
              <a:rPr lang="en" sz="1200" b="1" i="0" dirty="0">
                <a:solidFill>
                  <a:schemeClr val="dk1"/>
                </a:solidFill>
                <a:latin typeface="Calibri"/>
                <a:ea typeface="Calibri"/>
                <a:cs typeface="Calibri"/>
                <a:sym typeface="Calibri"/>
              </a:rPr>
              <a:t>See Working to Become Effective Learners anchor chart </a:t>
            </a:r>
            <a:r>
              <a:rPr lang="en" sz="1200" b="0" i="0" dirty="0">
                <a:solidFill>
                  <a:schemeClr val="dk1"/>
                </a:solidFill>
                <a:latin typeface="Calibri"/>
                <a:ea typeface="Calibri"/>
                <a:cs typeface="Calibri"/>
                <a:sym typeface="Calibri"/>
              </a:rPr>
              <a:t>(example, for teacher reference). </a:t>
            </a:r>
            <a:endParaRPr sz="1200" b="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appropriate column on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inviting students to use their translation dictionary if necessary to determine the translation of persevere in their home language. Call on student volunteers to share. Ask other students to choose one translation to silently repeat. Invite students to say their chosen translation out loud when you give the signal. Choral repeat the translations and the word in English. Invite self- and peer correction of the pronunciation of the translations and the English.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effective learners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persevere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Invite students to add translations of the words in their home languages in a different color next to the target vocabulary.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again, remind students of the habit of character of focus: persevere.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have to persevere as they finish reading </a:t>
            </a:r>
            <a:r>
              <a:rPr lang="en" sz="1200" i="1" dirty="0">
                <a:solidFill>
                  <a:schemeClr val="dk1"/>
                </a:solidFill>
                <a:latin typeface="Calibri"/>
                <a:ea typeface="Calibri"/>
                <a:cs typeface="Calibri"/>
                <a:sym typeface="Calibri"/>
              </a:rPr>
              <a:t>Love That Dog.</a:t>
            </a:r>
            <a:endParaRPr sz="1200" i="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engaged in the discussion of the guiding questions and making connections where possible.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varied methods for students to demonstrate the definition of persevere.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246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unit they thought about the gist of sections from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they described events from the book and how Jack felt about them, and they described what inspired Jack to write poetry. Tell students they will continue doing that in this unit as they finish reading the book.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has happened in Love That Dog so far?”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Jack has been learning about poetry; Jack has learned what makes a poem a poem; Jack has been writing poems about his dog, Sky; Jack read a poem by Walter Dean Myers that he really liked.)</a:t>
            </a:r>
            <a:endParaRPr sz="1200" b="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responding to the question using responses noted above.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actively engaged in the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Record the responses linked to major plot points in </a:t>
            </a:r>
            <a:r>
              <a:rPr lang="en" sz="120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visually. Consider using a timeline or plot map to help students remember the sequence of events. </a:t>
            </a:r>
            <a:endParaRPr dirty="0"/>
          </a:p>
        </p:txBody>
      </p:sp>
    </p:spTree>
    <p:extLst>
      <p:ext uri="{BB962C8B-B14F-4D97-AF65-F5344CB8AC3E}">
        <p14:creationId xmlns:p14="http://schemas.microsoft.com/office/powerpoint/2010/main" val="2472154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already be paired ahead of time for this activity.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copy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turn to page 46.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aloud pages 46–67, including the chapter titles and the verse. Read slowly, fluently, and without interruption.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with the whole group: </a:t>
            </a:r>
            <a:r>
              <a:rPr lang="en" sz="1200" i="1" dirty="0">
                <a:solidFill>
                  <a:schemeClr val="dk1"/>
                </a:solidFill>
                <a:latin typeface="Calibri"/>
                <a:ea typeface="Calibri"/>
                <a:cs typeface="Calibri"/>
                <a:sym typeface="Calibri"/>
              </a:rPr>
              <a:t>“What do you know from this section of the book?” </a:t>
            </a:r>
            <a:r>
              <a:rPr lang="en" sz="1200" b="1" dirty="0">
                <a:solidFill>
                  <a:schemeClr val="dk1"/>
                </a:solidFill>
                <a:latin typeface="Calibri"/>
                <a:ea typeface="Calibri"/>
                <a:cs typeface="Calibri"/>
                <a:sym typeface="Calibri"/>
              </a:rPr>
              <a:t>(Responses will vary, but may include: Jack wrote a poem about Sky that was like a poem by Walter Dean Myers; Jack wrote a letter to Walter Dean Myers inviting him to Jack’s school.)</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respond to what happened on these pages of the text citing textual evidence.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increase comprehension, stop at strategic points in the text and either do a think-aloud or have students do a Think-Pair-Share to highlight key points in the text or work through challenging comprehension points.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8584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Google Shape;185;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20-30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sticky notes for the content on this slide.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now they will think about </a:t>
            </a:r>
            <a:r>
              <a:rPr lang="en" sz="1200" i="0" dirty="0">
                <a:solidFill>
                  <a:schemeClr val="dk1"/>
                </a:solidFill>
                <a:latin typeface="Calibri"/>
                <a:ea typeface="Calibri"/>
                <a:cs typeface="Calibri"/>
                <a:sym typeface="Calibri"/>
              </a:rPr>
              <a:t>gist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of what they just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does it mean to determine the gist of a text?”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think about what the text is mostly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pages 46–48 and invite students to chorally read them with you. 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and use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to select students to share with the whole group:  </a:t>
            </a:r>
            <a:r>
              <a:rPr lang="en" sz="1200" i="1" dirty="0">
                <a:solidFill>
                  <a:schemeClr val="dk1"/>
                </a:solidFill>
                <a:latin typeface="Calibri"/>
                <a:ea typeface="Calibri"/>
                <a:cs typeface="Calibri"/>
                <a:sym typeface="Calibri"/>
              </a:rPr>
              <a:t>“What is the gist of this section? What is it mostly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(Jack’s dog, Sky, followed him around everywhere.)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invite students to record this on sticky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reread pages 46–67 and to discuss the gist of each journal entry on pages 49–67.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rereading and finding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whole group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the gist of each journal entry. Focus students on the</a:t>
            </a:r>
            <a:r>
              <a:rPr lang="en" sz="1200" b="1" dirty="0">
                <a:solidFill>
                  <a:schemeClr val="dk1"/>
                </a:solidFill>
                <a:latin typeface="Calibri"/>
                <a:ea typeface="Calibri"/>
                <a:cs typeface="Calibri"/>
                <a:sym typeface="Calibri"/>
              </a:rPr>
              <a:t> 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their partner about the following questions, and use </a:t>
            </a:r>
            <a:r>
              <a:rPr lang="en" sz="1200" b="0" dirty="0">
                <a:solidFill>
                  <a:schemeClr val="dk1"/>
                </a:solidFill>
                <a:latin typeface="Calibri"/>
                <a:ea typeface="Calibri"/>
                <a:cs typeface="Calibri"/>
                <a:sym typeface="Calibri"/>
              </a:rPr>
              <a:t>equity sticks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students to share with the whole group. As students share out, capture their responses on the </a:t>
            </a:r>
            <a:r>
              <a:rPr lang="en" sz="1200" b="1" dirty="0">
                <a:solidFill>
                  <a:schemeClr val="dk1"/>
                </a:solidFill>
                <a:latin typeface="Calibri"/>
                <a:ea typeface="Calibri"/>
                <a:cs typeface="Calibri"/>
                <a:sym typeface="Calibri"/>
              </a:rPr>
              <a:t>What Happens and How Does Jack Feel about It? anchor char</a:t>
            </a:r>
            <a:r>
              <a:rPr lang="en" sz="1200" dirty="0">
                <a:solidFill>
                  <a:schemeClr val="dk1"/>
                </a:solidFill>
                <a:latin typeface="Calibri"/>
                <a:ea typeface="Calibri"/>
                <a:cs typeface="Calibri"/>
                <a:sym typeface="Calibri"/>
              </a:rPr>
              <a:t>t. </a:t>
            </a:r>
            <a:r>
              <a:rPr lang="en" sz="1200" i="1" dirty="0">
                <a:solidFill>
                  <a:schemeClr val="dk1"/>
                </a:solidFill>
                <a:latin typeface="Calibri"/>
                <a:ea typeface="Calibri"/>
                <a:cs typeface="Calibri"/>
                <a:sym typeface="Calibri"/>
              </a:rPr>
              <a:t>“What happens in this section?”</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writes a letter to Walter Dean Myers and is waiting for a response back.) </a:t>
            </a:r>
            <a:r>
              <a:rPr lang="en" sz="1200" i="1" dirty="0">
                <a:solidFill>
                  <a:schemeClr val="dk1"/>
                </a:solidFill>
                <a:latin typeface="Calibri"/>
                <a:ea typeface="Calibri"/>
                <a:cs typeface="Calibri"/>
                <a:sym typeface="Calibri"/>
              </a:rPr>
              <a:t>“How does Jack feel about it? What can you infer from what he says?”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(He wants Walter Dean Myers to write back and is worried that Walter Dean Myers won’t respond.)</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(He writes, “…and maybe he’s away maybe he’s on vacation maybe he’s sick maybe he’s hiding in a room writing poems” and writes, “Sometimes when you are trying not to think about something it keeps popping back into your head.”)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first learning target. Remind them that they used this protocol in Unit 1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for sticky notes.  Examples listed above in 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engaged effectively within their working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49: Jack tells his teacher she can type up one of his poems about Sky, but not his secret one.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50–52: Jack thanks his teacher for typing up his poems and asks questions about Walter Dean Myers.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53: Jack tells his teacher no about something, and that she should do whatever she suggested instead.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54: Jack thinks Walter Dean Myers wouldn’t want to hear from a boy and would rather hear from a teacher.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55–59: Jack writes a letter to Walter Dean Myers about his poetry and inviting him to Jack’s school.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60: Jack asks his teacher if she mailed his letter yet.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61–63: Jack is surprised it would take so long for Walter Dean Myers to respond and comes up with reasons why he wouldn’t write back.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64: Jack writes about how hard it is trying not to think about something.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65: Jack tells his teacher she can type another one of his poems.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66: Jack asks his teacher if he can type his own poems.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67: Jack writes about typing his poems up on the computer.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increase comprehension, stop at strategic points in the text and either do a think-aloud or have students do a Think-Pair-Share to highlight key points in the text or work through challenging comprehension points.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8483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AA6CB13-E554-44F5-90AF-8D079C44B4A7}"/>
              </a:ext>
            </a:extLst>
          </p:cNvPr>
          <p:cNvPicPr>
            <a:picLocks noChangeAspect="1"/>
          </p:cNvPicPr>
          <p:nvPr userDrawn="1"/>
        </p:nvPicPr>
        <p:blipFill>
          <a:blip r:embed="rId13"/>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4CAE661D-28C6-4A3A-BB47-A2153D165EB8}"/>
              </a:ext>
            </a:extLst>
          </p:cNvPr>
          <p:cNvPicPr>
            <a:picLocks noChangeAspect="1"/>
          </p:cNvPicPr>
          <p:nvPr userDrawn="1"/>
        </p:nvPicPr>
        <p:blipFill>
          <a:blip r:embed="rId14"/>
          <a:stretch>
            <a:fillRect/>
          </a:stretch>
        </p:blipFill>
        <p:spPr>
          <a:xfrm>
            <a:off x="4246323" y="4568875"/>
            <a:ext cx="651354" cy="542795"/>
          </a:xfrm>
          <a:prstGeom prst="rect">
            <a:avLst/>
          </a:prstGeom>
        </p:spPr>
      </p:pic>
      <p:pic>
        <p:nvPicPr>
          <p:cNvPr id="10" name="Picture 9">
            <a:extLst>
              <a:ext uri="{FF2B5EF4-FFF2-40B4-BE49-F238E27FC236}">
                <a16:creationId xmlns:a16="http://schemas.microsoft.com/office/drawing/2014/main" id="{65201FC8-38A7-4492-A4F6-77B63C90ADFF}"/>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6D6BFE2-E403-4DD3-9A47-24998B672433}"/>
              </a:ext>
            </a:extLst>
          </p:cNvPr>
          <p:cNvPicPr>
            <a:picLocks noChangeAspect="1"/>
          </p:cNvPicPr>
          <p:nvPr userDrawn="1"/>
        </p:nvPicPr>
        <p:blipFill>
          <a:blip r:embed="rId13"/>
          <a:stretch>
            <a:fillRect/>
          </a:stretch>
        </p:blipFill>
        <p:spPr>
          <a:xfrm>
            <a:off x="8005176" y="4966961"/>
            <a:ext cx="762000" cy="142875"/>
          </a:xfrm>
          <a:prstGeom prst="rect">
            <a:avLst/>
          </a:prstGeom>
        </p:spPr>
      </p:pic>
      <p:pic>
        <p:nvPicPr>
          <p:cNvPr id="5" name="Picture 4">
            <a:extLst>
              <a:ext uri="{FF2B5EF4-FFF2-40B4-BE49-F238E27FC236}">
                <a16:creationId xmlns:a16="http://schemas.microsoft.com/office/drawing/2014/main" id="{CBE71690-FF7D-4260-968B-FCC7E89942FA}"/>
              </a:ext>
            </a:extLst>
          </p:cNvPr>
          <p:cNvPicPr>
            <a:picLocks noChangeAspect="1"/>
          </p:cNvPicPr>
          <p:nvPr userDrawn="1"/>
        </p:nvPicPr>
        <p:blipFill>
          <a:blip r:embed="rId14"/>
          <a:stretch>
            <a:fillRect/>
          </a:stretch>
        </p:blipFill>
        <p:spPr>
          <a:xfrm>
            <a:off x="4305822" y="4599020"/>
            <a:ext cx="532356" cy="443630"/>
          </a:xfrm>
          <a:prstGeom prst="rect">
            <a:avLst/>
          </a:prstGeom>
        </p:spPr>
      </p:pic>
      <p:pic>
        <p:nvPicPr>
          <p:cNvPr id="7" name="Picture 6">
            <a:extLst>
              <a:ext uri="{FF2B5EF4-FFF2-40B4-BE49-F238E27FC236}">
                <a16:creationId xmlns:a16="http://schemas.microsoft.com/office/drawing/2014/main" id="{4A2ECE2F-3843-452E-912E-988C0F7B598D}"/>
              </a:ext>
            </a:extLst>
          </p:cNvPr>
          <p:cNvPicPr>
            <a:picLocks noChangeAspect="1"/>
          </p:cNvPicPr>
          <p:nvPr userDrawn="1"/>
        </p:nvPicPr>
        <p:blipFill>
          <a:blip r:embed="rId15"/>
          <a:stretch>
            <a:fillRect/>
          </a:stretch>
        </p:blipFill>
        <p:spPr>
          <a:xfrm>
            <a:off x="0" y="45922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today is to continue to read </a:t>
            </a:r>
            <a:r>
              <a:rPr lang="en" sz="1600" i="1" dirty="0">
                <a:solidFill>
                  <a:schemeClr val="dk1"/>
                </a:solidFill>
              </a:rPr>
              <a:t>Love That Dog</a:t>
            </a:r>
            <a:r>
              <a:rPr lang="en" sz="1600" dirty="0">
                <a:solidFill>
                  <a:schemeClr val="dk1"/>
                </a:solidFill>
              </a:rPr>
              <a:t> and analyze the gist along with what happens and how Jack responds.  Students will begin to dig closely into Jack’s writing to see what inspired him to write his own poetry.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r>
              <a:rPr lang="en" sz="1600" dirty="0">
                <a:solidFill>
                  <a:schemeClr val="dk1"/>
                </a:solidFill>
                <a:latin typeface="Arial"/>
                <a:ea typeface="Arial"/>
                <a:cs typeface="Arial"/>
                <a:sym typeface="Arial"/>
              </a:rPr>
              <a:t>					</a:t>
            </a:r>
            <a:endParaRPr sz="1600" dirty="0">
              <a:solidFill>
                <a:schemeClr val="dk1"/>
              </a:solidFill>
              <a:latin typeface="Arial"/>
              <a:ea typeface="Arial"/>
              <a:cs typeface="Arial"/>
              <a:sym typeface="Arial"/>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rPr>
              <a:t>I can describe what happens in pages 46–67 of </a:t>
            </a:r>
            <a:r>
              <a:rPr lang="en" sz="1600" i="1" dirty="0">
                <a:solidFill>
                  <a:schemeClr val="dk1"/>
                </a:solidFill>
              </a:rPr>
              <a:t>Love That Dog </a:t>
            </a:r>
            <a:r>
              <a:rPr lang="en" sz="1600" dirty="0">
                <a:solidFill>
                  <a:schemeClr val="dk1"/>
                </a:solidFill>
              </a:rPr>
              <a:t>and how Jack feels about it. 	</a:t>
            </a:r>
            <a:endParaRPr sz="1600" dirty="0">
              <a:solidFill>
                <a:schemeClr val="dk1"/>
              </a:solidFill>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rPr>
              <a:t>I can describe what inspires Jack to write poetry using evidence from his thoughts, words, and actions.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Inspires Poets to Write Poetry?</a:t>
            </a:r>
            <a:endParaRPr/>
          </a:p>
        </p:txBody>
      </p:sp>
      <p:sp>
        <p:nvSpPr>
          <p:cNvPr id="198" name="Google Shape;198;p34"/>
          <p:cNvSpPr txBox="1">
            <a:spLocks noGrp="1"/>
          </p:cNvSpPr>
          <p:nvPr>
            <p:ph type="body" idx="1"/>
          </p:nvPr>
        </p:nvSpPr>
        <p:spPr>
          <a:xfrm>
            <a:off x="4799240" y="1905782"/>
            <a:ext cx="4117200" cy="2383214"/>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Look at pages 46-48 and focus on Jack’s poem of Sky.</a:t>
            </a:r>
          </a:p>
          <a:p>
            <a:pPr marL="457200" lvl="0" indent="-342900">
              <a:spcBef>
                <a:spcPts val="0"/>
              </a:spcBef>
              <a:spcAft>
                <a:spcPts val="0"/>
              </a:spcAft>
              <a:buSzPts val="1800"/>
              <a:buAutoNum type="arabicPeriod"/>
            </a:pPr>
            <a:endParaRPr lang="en" dirty="0"/>
          </a:p>
          <a:p>
            <a:pPr marL="457200" lvl="0" indent="-342900">
              <a:spcBef>
                <a:spcPts val="0"/>
              </a:spcBef>
              <a:spcAft>
                <a:spcPts val="0"/>
              </a:spcAft>
              <a:buSzPts val="1800"/>
              <a:buAutoNum type="arabicPeriod"/>
            </a:pPr>
            <a:r>
              <a:rPr lang="en" dirty="0"/>
              <a:t>What inspired Jack to write this poem?</a:t>
            </a:r>
            <a:endParaRPr dirty="0"/>
          </a:p>
          <a:p>
            <a:pPr marL="0" lvl="0" indent="0" rtl="0">
              <a:spcBef>
                <a:spcPts val="0"/>
              </a:spcBef>
              <a:spcAft>
                <a:spcPts val="0"/>
              </a:spcAft>
              <a:buNone/>
            </a:pPr>
            <a:endParaRPr dirty="0"/>
          </a:p>
        </p:txBody>
      </p:sp>
      <p:pic>
        <p:nvPicPr>
          <p:cNvPr id="199" name="Google Shape;199;p34"/>
          <p:cNvPicPr preferRelativeResize="0"/>
          <p:nvPr/>
        </p:nvPicPr>
        <p:blipFill rotWithShape="1">
          <a:blip r:embed="rId3">
            <a:alphaModFix/>
          </a:blip>
          <a:srcRect l="25087" t="30383" r="27360" b="28227"/>
          <a:stretch/>
        </p:blipFill>
        <p:spPr>
          <a:xfrm>
            <a:off x="367027" y="1751188"/>
            <a:ext cx="4347923" cy="2127700"/>
          </a:xfrm>
          <a:prstGeom prst="rect">
            <a:avLst/>
          </a:prstGeom>
          <a:noFill/>
          <a:ln w="19050" cap="flat" cmpd="sng">
            <a:solidFill>
              <a:schemeClr val="lt1"/>
            </a:solidFill>
            <a:prstDash val="solid"/>
            <a:round/>
            <a:headEnd type="none" w="sm" len="sm"/>
            <a:tailEnd type="none" w="sm" len="sm"/>
          </a:ln>
        </p:spPr>
      </p:pic>
      <p:sp>
        <p:nvSpPr>
          <p:cNvPr id="200" name="Google Shape;200;p34"/>
          <p:cNvSpPr/>
          <p:nvPr/>
        </p:nvSpPr>
        <p:spPr>
          <a:xfrm>
            <a:off x="505824" y="3097389"/>
            <a:ext cx="623400" cy="4383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1" name="Google Shape;201;p34"/>
          <p:cNvSpPr/>
          <p:nvPr/>
        </p:nvSpPr>
        <p:spPr>
          <a:xfrm>
            <a:off x="1312027" y="3097389"/>
            <a:ext cx="1597500" cy="4383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02" name="Google Shape;202;p34"/>
          <p:cNvSpPr/>
          <p:nvPr/>
        </p:nvSpPr>
        <p:spPr>
          <a:xfrm>
            <a:off x="3029827" y="3097389"/>
            <a:ext cx="1597500" cy="592868"/>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9" name="Google Shape;165;p30" descr="Users"/>
          <p:cNvPicPr preferRelativeResize="0"/>
          <p:nvPr/>
        </p:nvPicPr>
        <p:blipFill rotWithShape="1">
          <a:blip r:embed="rId4">
            <a:alphaModFix/>
          </a:blip>
          <a:srcRect/>
          <a:stretch/>
        </p:blipFill>
        <p:spPr>
          <a:xfrm>
            <a:off x="8338457" y="4430486"/>
            <a:ext cx="577983" cy="5467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 On Learning</a:t>
            </a:r>
            <a:endParaRPr/>
          </a:p>
        </p:txBody>
      </p:sp>
      <p:sp>
        <p:nvSpPr>
          <p:cNvPr id="209" name="Google Shape;209;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15000"/>
              </a:lnSpc>
              <a:spcBef>
                <a:spcPts val="0"/>
              </a:spcBef>
              <a:spcAft>
                <a:spcPts val="0"/>
              </a:spcAft>
              <a:buClr>
                <a:schemeClr val="dk1"/>
              </a:buClr>
              <a:buSzPts val="2400"/>
              <a:buFont typeface="Century Gothic"/>
              <a:buAutoNum type="arabicPeriod"/>
            </a:pPr>
            <a:r>
              <a:rPr lang="en" sz="2400">
                <a:solidFill>
                  <a:schemeClr val="dk1"/>
                </a:solidFill>
              </a:rPr>
              <a:t>I can describe what inspires Jack to write poetry using evidence from his thoughts, words, and actions. </a:t>
            </a:r>
            <a:endParaRPr sz="2400"/>
          </a:p>
        </p:txBody>
      </p:sp>
      <p:pic>
        <p:nvPicPr>
          <p:cNvPr id="210" name="Google Shape;210;p35"/>
          <p:cNvPicPr preferRelativeResize="0"/>
          <p:nvPr/>
        </p:nvPicPr>
        <p:blipFill>
          <a:blip r:embed="rId3">
            <a:alphaModFix/>
          </a:blip>
          <a:stretch>
            <a:fillRect/>
          </a:stretch>
        </p:blipFill>
        <p:spPr>
          <a:xfrm>
            <a:off x="8346430" y="4476117"/>
            <a:ext cx="485870" cy="392081"/>
          </a:xfrm>
          <a:prstGeom prst="rect">
            <a:avLst/>
          </a:prstGeom>
          <a:noFill/>
          <a:ln>
            <a:noFill/>
          </a:ln>
        </p:spPr>
      </p:pic>
      <p:pic>
        <p:nvPicPr>
          <p:cNvPr id="211" name="Google Shape;211;p35"/>
          <p:cNvPicPr preferRelativeResize="0"/>
          <p:nvPr/>
        </p:nvPicPr>
        <p:blipFill>
          <a:blip r:embed="rId4">
            <a:alphaModFix/>
          </a:blip>
          <a:stretch>
            <a:fillRect/>
          </a:stretch>
        </p:blipFill>
        <p:spPr>
          <a:xfrm>
            <a:off x="7578127" y="4390956"/>
            <a:ext cx="768303" cy="48646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7" name="Google Shape;217;p36"/>
          <p:cNvSpPr txBox="1">
            <a:spLocks noGrp="1"/>
          </p:cNvSpPr>
          <p:nvPr>
            <p:ph type="body" idx="1"/>
          </p:nvPr>
        </p:nvSpPr>
        <p:spPr>
          <a:xfrm>
            <a:off x="3569850" y="1152475"/>
            <a:ext cx="52623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Read from you independent reading book.</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Select a prompt and respond in your reading journal.</a:t>
            </a:r>
            <a:endParaRPr dirty="0"/>
          </a:p>
        </p:txBody>
      </p:sp>
      <p:pic>
        <p:nvPicPr>
          <p:cNvPr id="218" name="Google Shape;218;p36"/>
          <p:cNvPicPr preferRelativeResize="0"/>
          <p:nvPr/>
        </p:nvPicPr>
        <p:blipFill rotWithShape="1">
          <a:blip r:embed="rId3">
            <a:alphaModFix/>
          </a:blip>
          <a:srcRect l="31432" t="17616" r="31268" b="11746"/>
          <a:stretch/>
        </p:blipFill>
        <p:spPr>
          <a:xfrm>
            <a:off x="311700" y="1152472"/>
            <a:ext cx="3112725" cy="331428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5" name="Google Shape;225;p3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6" name="Google Shape;226;p37"/>
          <p:cNvGraphicFramePr/>
          <p:nvPr>
            <p:extLst>
              <p:ext uri="{D42A27DB-BD31-4B8C-83A1-F6EECF244321}">
                <p14:modId xmlns:p14="http://schemas.microsoft.com/office/powerpoint/2010/main" val="121537400"/>
              </p:ext>
            </p:extLst>
          </p:nvPr>
        </p:nvGraphicFramePr>
        <p:xfrm>
          <a:off x="773775" y="3463850"/>
          <a:ext cx="7239000" cy="1471550"/>
        </p:xfrm>
        <a:graphic>
          <a:graphicData uri="http://schemas.openxmlformats.org/drawingml/2006/table">
            <a:tbl>
              <a:tblPr>
                <a:noFill/>
                <a:tableStyleId>{2F29A022-A26A-4197-B60F-A9DA639EAE1E}</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2914675" y="1449225"/>
            <a:ext cx="59175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i="1" dirty="0">
                <a:solidFill>
                  <a:schemeClr val="dk1"/>
                </a:solidFill>
              </a:rPr>
              <a:t>Materials and Student Pairings</a:t>
            </a:r>
            <a:endParaRPr i="1"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Prepare the </a:t>
            </a:r>
            <a:r>
              <a:rPr lang="en" b="1" dirty="0">
                <a:solidFill>
                  <a:schemeClr val="dk1"/>
                </a:solidFill>
              </a:rPr>
              <a:t>Working to Become Effective Learners anchor chart</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learning targets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Module Guiding Question anchor chart</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What Happens and How Does Jack Feel about It? </a:t>
            </a:r>
            <a:r>
              <a:rPr lang="en-US" b="1" dirty="0">
                <a:solidFill>
                  <a:schemeClr val="dk1"/>
                </a:solidFill>
              </a:rPr>
              <a:t>a</a:t>
            </a:r>
            <a:r>
              <a:rPr lang="en" b="1" dirty="0">
                <a:solidFill>
                  <a:schemeClr val="dk1"/>
                </a:solidFill>
              </a:rPr>
              <a:t>nchor chart</a:t>
            </a:r>
            <a:endParaRPr b="1" dirty="0">
              <a:solidFill>
                <a:schemeClr val="dk1"/>
              </a:solidFill>
            </a:endParaRPr>
          </a:p>
        </p:txBody>
      </p:sp>
      <p:pic>
        <p:nvPicPr>
          <p:cNvPr id="137" name="Google Shape;137;p26"/>
          <p:cNvPicPr preferRelativeResize="0"/>
          <p:nvPr/>
        </p:nvPicPr>
        <p:blipFill rotWithShape="1">
          <a:blip r:embed="rId3">
            <a:alphaModFix/>
          </a:blip>
          <a:srcRect l="24838" t="22913" r="27220" b="21965"/>
          <a:stretch/>
        </p:blipFill>
        <p:spPr>
          <a:xfrm>
            <a:off x="311700" y="1363500"/>
            <a:ext cx="2418681" cy="1563450"/>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26577" t="21711" r="27369" b="14301"/>
          <a:stretch/>
        </p:blipFill>
        <p:spPr>
          <a:xfrm>
            <a:off x="311700" y="3006475"/>
            <a:ext cx="2418674" cy="188939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4" name="Google Shape;144;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 </a:t>
            </a:r>
            <a:r>
              <a:rPr lang="en" i="1">
                <a:solidFill>
                  <a:schemeClr val="dk1"/>
                </a:solidFill>
              </a:rPr>
              <a:t>Prereading and Protocols </a:t>
            </a:r>
            <a:endParaRPr i="1">
              <a:solidFill>
                <a:schemeClr val="dk1"/>
              </a:solidFill>
            </a:endParaRPr>
          </a:p>
          <a:p>
            <a:pPr marL="0" lvl="0" indent="0" rtl="0">
              <a:lnSpc>
                <a:spcPct val="90000"/>
              </a:lnSpc>
              <a:spcBef>
                <a:spcPts val="1000"/>
              </a:spcBef>
              <a:spcAft>
                <a:spcPts val="0"/>
              </a:spcAft>
              <a:buNone/>
            </a:pPr>
            <a:r>
              <a:rPr lang="en">
                <a:solidFill>
                  <a:schemeClr val="dk1"/>
                </a:solidFill>
              </a:rPr>
              <a:t>Thumb-O-Meter Protocol</a:t>
            </a:r>
            <a:endParaRPr>
              <a:solidFill>
                <a:schemeClr val="dk1"/>
              </a:solidFill>
            </a:endParaRPr>
          </a:p>
        </p:txBody>
      </p:sp>
      <p:pic>
        <p:nvPicPr>
          <p:cNvPr id="145" name="Google Shape;145;p27"/>
          <p:cNvPicPr preferRelativeResize="0"/>
          <p:nvPr/>
        </p:nvPicPr>
        <p:blipFill>
          <a:blip r:embed="rId3">
            <a:alphaModFix/>
          </a:blip>
          <a:stretch>
            <a:fillRect/>
          </a:stretch>
        </p:blipFill>
        <p:spPr>
          <a:xfrm>
            <a:off x="3484025" y="2286000"/>
            <a:ext cx="1316575" cy="116448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8D9965B6-C7DD-45E7-8E08-40CDD80FA8A6}"/>
              </a:ext>
            </a:extLst>
          </p:cNvPr>
          <p:cNvPicPr>
            <a:picLocks noChangeAspect="1"/>
          </p:cNvPicPr>
          <p:nvPr/>
        </p:nvPicPr>
        <p:blipFill>
          <a:blip r:embed="rId3"/>
          <a:stretch>
            <a:fillRect/>
          </a:stretch>
        </p:blipFill>
        <p:spPr>
          <a:xfrm>
            <a:off x="3635934" y="159590"/>
            <a:ext cx="1767339" cy="81226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7" name="Google Shape;157;p29"/>
          <p:cNvSpPr txBox="1">
            <a:spLocks noGrp="1"/>
          </p:cNvSpPr>
          <p:nvPr>
            <p:ph type="body" idx="1"/>
          </p:nvPr>
        </p:nvSpPr>
        <p:spPr>
          <a:xfrm>
            <a:off x="2201775" y="1152475"/>
            <a:ext cx="663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What are we learning and doing today?</a:t>
            </a:r>
            <a:endParaRPr>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Return to our guiding questions:</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“What makes a poem a poem?”</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“What inspires poets to write poetry?”</a:t>
            </a:r>
            <a:endParaRPr>
              <a:solidFill>
                <a:schemeClr val="dk1"/>
              </a:solidFill>
            </a:endParaRPr>
          </a:p>
          <a:p>
            <a:pPr marL="914400" lvl="0" indent="0">
              <a:spcBef>
                <a:spcPts val="0"/>
              </a:spcBef>
              <a:spcAft>
                <a:spcPts val="0"/>
              </a:spcAft>
              <a:buNone/>
            </a:pPr>
            <a:endParaRPr>
              <a:solidFill>
                <a:schemeClr val="dk1"/>
              </a:solidFill>
            </a:endParaRPr>
          </a:p>
          <a:p>
            <a:pPr marL="457200" lvl="0" indent="-342900" rtl="0">
              <a:spcBef>
                <a:spcPts val="0"/>
              </a:spcBef>
              <a:spcAft>
                <a:spcPts val="0"/>
              </a:spcAft>
              <a:buSzPts val="1800"/>
              <a:buChar char="●"/>
            </a:pPr>
            <a:r>
              <a:rPr lang="en">
                <a:solidFill>
                  <a:schemeClr val="dk1"/>
                </a:solidFill>
              </a:rPr>
              <a:t>Continue reading </a:t>
            </a:r>
            <a:r>
              <a:rPr lang="en" i="1">
                <a:solidFill>
                  <a:schemeClr val="dk1"/>
                </a:solidFill>
              </a:rPr>
              <a:t>Love That Dog</a:t>
            </a:r>
            <a:r>
              <a:rPr lang="en">
                <a:solidFill>
                  <a:schemeClr val="dk1"/>
                </a:solidFill>
              </a:rPr>
              <a:t> and determining the </a:t>
            </a:r>
            <a:r>
              <a:rPr lang="en"/>
              <a:t>gist </a:t>
            </a:r>
            <a:r>
              <a:rPr lang="en">
                <a:solidFill>
                  <a:schemeClr val="dk1"/>
                </a:solidFill>
              </a:rPr>
              <a:t>along with what inspires Jack to write his poetry.</a:t>
            </a:r>
            <a:endParaRPr>
              <a:solidFill>
                <a:schemeClr val="dk1"/>
              </a:solidFill>
            </a:endParaRPr>
          </a:p>
          <a:p>
            <a:pPr marL="0" lvl="0" indent="0" rtl="0">
              <a:spcBef>
                <a:spcPts val="0"/>
              </a:spcBef>
              <a:spcAft>
                <a:spcPts val="0"/>
              </a:spcAft>
              <a:buNone/>
            </a:pPr>
            <a:endParaRPr>
              <a:solidFill>
                <a:schemeClr val="dk1"/>
              </a:solidFill>
            </a:endParaRPr>
          </a:p>
        </p:txBody>
      </p:sp>
      <p:pic>
        <p:nvPicPr>
          <p:cNvPr id="158" name="Google Shape;158;p29"/>
          <p:cNvPicPr preferRelativeResize="0"/>
          <p:nvPr/>
        </p:nvPicPr>
        <p:blipFill rotWithShape="1">
          <a:blip r:embed="rId3">
            <a:alphaModFix/>
          </a:blip>
          <a:srcRect l="1932" t="39210" r="87038" b="31362"/>
          <a:stretch/>
        </p:blipFill>
        <p:spPr>
          <a:xfrm>
            <a:off x="224075" y="1152475"/>
            <a:ext cx="1717001" cy="25755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Module Guiding Questions</a:t>
            </a:r>
            <a:endParaRPr/>
          </a:p>
        </p:txBody>
      </p:sp>
      <p:sp>
        <p:nvSpPr>
          <p:cNvPr id="164" name="Google Shape;164;p30"/>
          <p:cNvSpPr txBox="1">
            <a:spLocks noGrp="1"/>
          </p:cNvSpPr>
          <p:nvPr>
            <p:ph type="body" idx="1"/>
          </p:nvPr>
        </p:nvSpPr>
        <p:spPr>
          <a:xfrm>
            <a:off x="4736525" y="1400900"/>
            <a:ext cx="4095900" cy="3168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 “What makes a poem a poem?” </a:t>
            </a:r>
            <a:endParaRPr sz="2400"/>
          </a:p>
          <a:p>
            <a:pPr marL="0" lvl="0" indent="0">
              <a:spcBef>
                <a:spcPts val="0"/>
              </a:spcBef>
              <a:spcAft>
                <a:spcPts val="0"/>
              </a:spcAft>
              <a:buNone/>
            </a:pPr>
            <a:endParaRPr sz="2400"/>
          </a:p>
          <a:p>
            <a:pPr marL="0" lvl="0" indent="0" rtl="0">
              <a:spcBef>
                <a:spcPts val="0"/>
              </a:spcBef>
              <a:spcAft>
                <a:spcPts val="0"/>
              </a:spcAft>
              <a:buNone/>
            </a:pPr>
            <a:r>
              <a:rPr lang="en" sz="2400"/>
              <a:t>“What </a:t>
            </a:r>
            <a:r>
              <a:rPr lang="en" sz="2400" u="sng"/>
              <a:t>inspires</a:t>
            </a:r>
            <a:r>
              <a:rPr lang="en" sz="2400"/>
              <a:t> writers to write poetry?”</a:t>
            </a:r>
            <a:endParaRPr sz="2400"/>
          </a:p>
        </p:txBody>
      </p:sp>
      <p:pic>
        <p:nvPicPr>
          <p:cNvPr id="165" name="Google Shape;165;p30" descr="Users"/>
          <p:cNvPicPr preferRelativeResize="0"/>
          <p:nvPr/>
        </p:nvPicPr>
        <p:blipFill rotWithShape="1">
          <a:blip r:embed="rId3">
            <a:alphaModFix/>
          </a:blip>
          <a:srcRect/>
          <a:stretch/>
        </p:blipFill>
        <p:spPr>
          <a:xfrm>
            <a:off x="8338457" y="4430486"/>
            <a:ext cx="577983" cy="546739"/>
          </a:xfrm>
          <a:prstGeom prst="rect">
            <a:avLst/>
          </a:prstGeom>
          <a:noFill/>
          <a:ln>
            <a:noFill/>
          </a:ln>
        </p:spPr>
      </p:pic>
      <p:pic>
        <p:nvPicPr>
          <p:cNvPr id="166" name="Google Shape;166;p30"/>
          <p:cNvPicPr preferRelativeResize="0"/>
          <p:nvPr/>
        </p:nvPicPr>
        <p:blipFill rotWithShape="1">
          <a:blip r:embed="rId4">
            <a:alphaModFix/>
          </a:blip>
          <a:srcRect l="25365" t="13711" r="26208" b="39297"/>
          <a:stretch/>
        </p:blipFill>
        <p:spPr>
          <a:xfrm>
            <a:off x="311700" y="1141875"/>
            <a:ext cx="4424826" cy="241391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72" name="Google Shape;172;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15000"/>
              </a:lnSpc>
              <a:spcBef>
                <a:spcPts val="0"/>
              </a:spcBef>
              <a:spcAft>
                <a:spcPts val="0"/>
              </a:spcAft>
              <a:buClr>
                <a:schemeClr val="dk1"/>
              </a:buClr>
              <a:buSzPts val="2400"/>
              <a:buFont typeface="Arial"/>
              <a:buChar char="●"/>
            </a:pPr>
            <a:r>
              <a:rPr lang="en" sz="2200" dirty="0">
                <a:solidFill>
                  <a:schemeClr val="dk1"/>
                </a:solidFill>
                <a:latin typeface="Century Gothic" panose="020B0502020202020204" pitchFamily="34" charset="0"/>
                <a:ea typeface="Arial"/>
                <a:cs typeface="Arial"/>
                <a:sym typeface="Arial"/>
              </a:rPr>
              <a:t>I can describe what happens in pages 46–67 of </a:t>
            </a:r>
            <a:r>
              <a:rPr lang="en" sz="2200" i="1" dirty="0">
                <a:solidFill>
                  <a:schemeClr val="dk1"/>
                </a:solidFill>
                <a:latin typeface="Century Gothic" panose="020B0502020202020204" pitchFamily="34" charset="0"/>
                <a:ea typeface="Arial"/>
                <a:cs typeface="Arial"/>
                <a:sym typeface="Arial"/>
              </a:rPr>
              <a:t>Love That Dog </a:t>
            </a:r>
            <a:r>
              <a:rPr lang="en" sz="2200" dirty="0">
                <a:solidFill>
                  <a:schemeClr val="dk1"/>
                </a:solidFill>
                <a:latin typeface="Century Gothic" panose="020B0502020202020204" pitchFamily="34" charset="0"/>
                <a:ea typeface="Arial"/>
                <a:cs typeface="Arial"/>
                <a:sym typeface="Arial"/>
              </a:rPr>
              <a:t>and how Jack feels about it. </a:t>
            </a:r>
            <a:endParaRPr sz="2200" dirty="0">
              <a:solidFill>
                <a:schemeClr val="dk1"/>
              </a:solidFill>
              <a:latin typeface="Century Gothic" panose="020B0502020202020204" pitchFamily="34" charset="0"/>
              <a:ea typeface="Arial"/>
              <a:cs typeface="Arial"/>
              <a:sym typeface="Arial"/>
            </a:endParaRPr>
          </a:p>
          <a:p>
            <a:pPr marL="457200" lvl="0" indent="0" rtl="0">
              <a:lnSpc>
                <a:spcPct val="115000"/>
              </a:lnSpc>
              <a:spcBef>
                <a:spcPts val="0"/>
              </a:spcBef>
              <a:spcAft>
                <a:spcPts val="0"/>
              </a:spcAft>
              <a:buNone/>
            </a:pPr>
            <a:endParaRPr sz="2200" dirty="0">
              <a:solidFill>
                <a:schemeClr val="dk1"/>
              </a:solidFill>
              <a:latin typeface="Century Gothic" panose="020B0502020202020204" pitchFamily="34" charset="0"/>
              <a:ea typeface="Arial"/>
              <a:cs typeface="Arial"/>
              <a:sym typeface="Arial"/>
            </a:endParaRPr>
          </a:p>
          <a:p>
            <a:pPr marL="457200" lvl="0" indent="-381000" rtl="0">
              <a:lnSpc>
                <a:spcPct val="115000"/>
              </a:lnSpc>
              <a:spcBef>
                <a:spcPts val="0"/>
              </a:spcBef>
              <a:spcAft>
                <a:spcPts val="0"/>
              </a:spcAft>
              <a:buClr>
                <a:schemeClr val="dk1"/>
              </a:buClr>
              <a:buSzPts val="2400"/>
              <a:buFont typeface="Arial"/>
              <a:buChar char="●"/>
            </a:pPr>
            <a:r>
              <a:rPr lang="en" sz="2200" dirty="0">
                <a:solidFill>
                  <a:schemeClr val="dk1"/>
                </a:solidFill>
                <a:latin typeface="Century Gothic" panose="020B0502020202020204" pitchFamily="34" charset="0"/>
                <a:ea typeface="Arial"/>
                <a:cs typeface="Arial"/>
                <a:sym typeface="Arial"/>
              </a:rPr>
              <a:t>I can describe what inspires Jack to write poetry using evidence from his thoughts, words, and actions. </a:t>
            </a:r>
            <a:endParaRPr sz="2200" dirty="0">
              <a:latin typeface="Century Gothic" panose="020B0502020202020204" pitchFamily="34" charset="0"/>
            </a:endParaRPr>
          </a:p>
        </p:txBody>
      </p:sp>
      <p:pic>
        <p:nvPicPr>
          <p:cNvPr id="173" name="Google Shape;173;p31"/>
          <p:cNvPicPr preferRelativeResize="0"/>
          <p:nvPr/>
        </p:nvPicPr>
        <p:blipFill>
          <a:blip r:embed="rId3">
            <a:alphaModFix/>
          </a:blip>
          <a:stretch>
            <a:fillRect/>
          </a:stretch>
        </p:blipFill>
        <p:spPr>
          <a:xfrm>
            <a:off x="8172854" y="4382182"/>
            <a:ext cx="681218" cy="5381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a:t>
            </a:r>
            <a:r>
              <a:rPr lang="en" i="1"/>
              <a:t>Love That Dog</a:t>
            </a:r>
            <a:r>
              <a:rPr lang="en"/>
              <a:t> pgs. 46-67!</a:t>
            </a:r>
            <a:endParaRPr/>
          </a:p>
        </p:txBody>
      </p:sp>
      <p:sp>
        <p:nvSpPr>
          <p:cNvPr id="179" name="Google Shape;179;p32"/>
          <p:cNvSpPr txBox="1">
            <a:spLocks noGrp="1"/>
          </p:cNvSpPr>
          <p:nvPr>
            <p:ph type="body" idx="1"/>
          </p:nvPr>
        </p:nvSpPr>
        <p:spPr>
          <a:xfrm>
            <a:off x="2460800" y="1637275"/>
            <a:ext cx="6371400" cy="2931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Follow along and read silently as I read the text to you without interruption.</a:t>
            </a:r>
            <a:endParaRPr sz="2400"/>
          </a:p>
        </p:txBody>
      </p:sp>
      <p:pic>
        <p:nvPicPr>
          <p:cNvPr id="180" name="Google Shape;180;p32"/>
          <p:cNvPicPr preferRelativeResize="0"/>
          <p:nvPr/>
        </p:nvPicPr>
        <p:blipFill rotWithShape="1">
          <a:blip r:embed="rId3">
            <a:alphaModFix/>
          </a:blip>
          <a:srcRect l="1932" t="39210" r="87038" b="31362"/>
          <a:stretch/>
        </p:blipFill>
        <p:spPr>
          <a:xfrm>
            <a:off x="446100" y="1637275"/>
            <a:ext cx="1717001" cy="2575500"/>
          </a:xfrm>
          <a:prstGeom prst="rect">
            <a:avLst/>
          </a:prstGeom>
          <a:noFill/>
          <a:ln w="19050" cap="flat" cmpd="sng">
            <a:solidFill>
              <a:srgbClr val="595959"/>
            </a:solidFill>
            <a:prstDash val="solid"/>
            <a:round/>
            <a:headEnd type="none" w="sm" len="sm"/>
            <a:tailEnd type="none" w="sm" len="sm"/>
          </a:ln>
        </p:spPr>
      </p:pic>
      <p:pic>
        <p:nvPicPr>
          <p:cNvPr id="182" name="Google Shape;182;p32" descr="https://d30y9cdsu7xlg0.cloudfront.net/png/709687-200.png"/>
          <p:cNvPicPr preferRelativeResize="0"/>
          <p:nvPr/>
        </p:nvPicPr>
        <p:blipFill rotWithShape="1">
          <a:blip r:embed="rId4">
            <a:alphaModFix/>
          </a:blip>
          <a:srcRect/>
          <a:stretch/>
        </p:blipFill>
        <p:spPr>
          <a:xfrm>
            <a:off x="7688129" y="4395168"/>
            <a:ext cx="827081" cy="617373"/>
          </a:xfrm>
          <a:prstGeom prst="rect">
            <a:avLst/>
          </a:prstGeom>
          <a:noFill/>
          <a:ln>
            <a:noFill/>
          </a:ln>
        </p:spPr>
      </p:pic>
      <p:pic>
        <p:nvPicPr>
          <p:cNvPr id="7" name="Google Shape;165;p30" descr="Users"/>
          <p:cNvPicPr preferRelativeResize="0"/>
          <p:nvPr/>
        </p:nvPicPr>
        <p:blipFill rotWithShape="1">
          <a:blip r:embed="rId5">
            <a:alphaModFix/>
          </a:blip>
          <a:srcRect/>
          <a:stretch/>
        </p:blipFill>
        <p:spPr>
          <a:xfrm>
            <a:off x="8338457" y="4430486"/>
            <a:ext cx="577983" cy="54673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Determining the Gist of What We Read</a:t>
            </a:r>
            <a:endParaRPr/>
          </a:p>
        </p:txBody>
      </p:sp>
      <p:sp>
        <p:nvSpPr>
          <p:cNvPr id="188" name="Google Shape;188;p33"/>
          <p:cNvSpPr txBox="1">
            <a:spLocks noGrp="1"/>
          </p:cNvSpPr>
          <p:nvPr>
            <p:ph type="body" idx="1"/>
          </p:nvPr>
        </p:nvSpPr>
        <p:spPr>
          <a:xfrm>
            <a:off x="2738325" y="1152475"/>
            <a:ext cx="6093900" cy="34164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sz="2400" dirty="0"/>
          </a:p>
          <a:p>
            <a:pPr marL="457200" lvl="0" indent="-381000">
              <a:spcBef>
                <a:spcPts val="0"/>
              </a:spcBef>
              <a:spcAft>
                <a:spcPts val="0"/>
              </a:spcAft>
              <a:buSzPts val="2400"/>
              <a:buAutoNum type="arabicPeriod"/>
            </a:pPr>
            <a:r>
              <a:rPr lang="en" sz="2400" dirty="0"/>
              <a:t>What is the gist of something?</a:t>
            </a:r>
          </a:p>
          <a:p>
            <a:pPr marL="457200" lvl="0" indent="-381000">
              <a:spcBef>
                <a:spcPts val="0"/>
              </a:spcBef>
              <a:spcAft>
                <a:spcPts val="0"/>
              </a:spcAft>
              <a:buSzPts val="2400"/>
              <a:buAutoNum type="arabicPeriod"/>
            </a:pPr>
            <a:endParaRPr lang="en" sz="2400" dirty="0"/>
          </a:p>
          <a:p>
            <a:pPr marL="457200" lvl="0" indent="-381000">
              <a:spcBef>
                <a:spcPts val="0"/>
              </a:spcBef>
              <a:spcAft>
                <a:spcPts val="0"/>
              </a:spcAft>
              <a:buSzPts val="2400"/>
              <a:buAutoNum type="arabicPeriod"/>
            </a:pPr>
            <a:r>
              <a:rPr lang="en" sz="2400" dirty="0"/>
              <a:t>Focus on pages 46-48 and read chorally with me.</a:t>
            </a:r>
          </a:p>
          <a:p>
            <a:pPr marL="457200" lvl="0" indent="-381000">
              <a:spcBef>
                <a:spcPts val="0"/>
              </a:spcBef>
              <a:spcAft>
                <a:spcPts val="0"/>
              </a:spcAft>
              <a:buSzPts val="2400"/>
              <a:buAutoNum type="arabicPeriod"/>
            </a:pPr>
            <a:endParaRPr lang="en" sz="2400" dirty="0"/>
          </a:p>
          <a:p>
            <a:pPr marL="457200" lvl="0" indent="-381000">
              <a:spcBef>
                <a:spcPts val="0"/>
              </a:spcBef>
              <a:spcAft>
                <a:spcPts val="0"/>
              </a:spcAft>
              <a:buSzPts val="2400"/>
              <a:buAutoNum type="arabicPeriod"/>
            </a:pPr>
            <a:r>
              <a:rPr lang="en" sz="2400" dirty="0"/>
              <a:t>Turn and Talk to your partner and discuss the gist.</a:t>
            </a:r>
            <a:endParaRPr sz="2400" dirty="0"/>
          </a:p>
        </p:txBody>
      </p:sp>
      <p:pic>
        <p:nvPicPr>
          <p:cNvPr id="189" name="Google Shape;189;p33"/>
          <p:cNvPicPr preferRelativeResize="0"/>
          <p:nvPr/>
        </p:nvPicPr>
        <p:blipFill rotWithShape="1">
          <a:blip r:embed="rId3">
            <a:alphaModFix/>
          </a:blip>
          <a:srcRect l="1932" t="39210" r="87038" b="31362"/>
          <a:stretch/>
        </p:blipFill>
        <p:spPr>
          <a:xfrm>
            <a:off x="446100" y="1637275"/>
            <a:ext cx="1717001" cy="2575500"/>
          </a:xfrm>
          <a:prstGeom prst="rect">
            <a:avLst/>
          </a:prstGeom>
          <a:noFill/>
          <a:ln w="19050" cap="flat" cmpd="sng">
            <a:solidFill>
              <a:srgbClr val="595959"/>
            </a:solidFill>
            <a:prstDash val="solid"/>
            <a:round/>
            <a:headEnd type="none" w="sm" len="sm"/>
            <a:tailEnd type="none" w="sm" len="sm"/>
          </a:ln>
        </p:spPr>
      </p:pic>
      <p:pic>
        <p:nvPicPr>
          <p:cNvPr id="191" name="Google Shape;191;p33"/>
          <p:cNvPicPr preferRelativeResize="0"/>
          <p:nvPr/>
        </p:nvPicPr>
        <p:blipFill>
          <a:blip r:embed="rId4">
            <a:alphaModFix/>
          </a:blip>
          <a:stretch>
            <a:fillRect/>
          </a:stretch>
        </p:blipFill>
        <p:spPr>
          <a:xfrm>
            <a:off x="7330765" y="4395168"/>
            <a:ext cx="546297" cy="546739"/>
          </a:xfrm>
          <a:prstGeom prst="rect">
            <a:avLst/>
          </a:prstGeom>
          <a:noFill/>
          <a:ln>
            <a:noFill/>
          </a:ln>
        </p:spPr>
      </p:pic>
      <p:pic>
        <p:nvPicPr>
          <p:cNvPr id="8" name="Google Shape;182;p32" descr="https://d30y9cdsu7xlg0.cloudfront.net/png/709687-200.png"/>
          <p:cNvPicPr preferRelativeResize="0"/>
          <p:nvPr/>
        </p:nvPicPr>
        <p:blipFill rotWithShape="1">
          <a:blip r:embed="rId5">
            <a:alphaModFix/>
          </a:blip>
          <a:srcRect/>
          <a:stretch/>
        </p:blipFill>
        <p:spPr>
          <a:xfrm>
            <a:off x="7688129" y="4395168"/>
            <a:ext cx="827081" cy="617373"/>
          </a:xfrm>
          <a:prstGeom prst="rect">
            <a:avLst/>
          </a:prstGeom>
          <a:noFill/>
          <a:ln>
            <a:noFill/>
          </a:ln>
        </p:spPr>
      </p:pic>
      <p:pic>
        <p:nvPicPr>
          <p:cNvPr id="9" name="Google Shape;165;p30" descr="Users"/>
          <p:cNvPicPr preferRelativeResize="0"/>
          <p:nvPr/>
        </p:nvPicPr>
        <p:blipFill rotWithShape="1">
          <a:blip r:embed="rId6">
            <a:alphaModFix/>
          </a:blip>
          <a:srcRect/>
          <a:stretch/>
        </p:blipFill>
        <p:spPr>
          <a:xfrm>
            <a:off x="8338457" y="4430486"/>
            <a:ext cx="577983" cy="54673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58A39F-7402-4E8B-AB67-8BD4D1780ECC}">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a1502afc-75e6-4a80-976c-76583f90c737"/>
    <ds:schemaRef ds:uri="http://www.w3.org/XML/1998/namespace"/>
  </ds:schemaRefs>
</ds:datastoreItem>
</file>

<file path=customXml/itemProps2.xml><?xml version="1.0" encoding="utf-8"?>
<ds:datastoreItem xmlns:ds="http://schemas.openxmlformats.org/officeDocument/2006/customXml" ds:itemID="{7EEC4D06-5505-46AD-B589-E1C16DB8E15D}">
  <ds:schemaRefs>
    <ds:schemaRef ds:uri="http://schemas.microsoft.com/sharepoint/v3/contenttype/forms"/>
  </ds:schemaRefs>
</ds:datastoreItem>
</file>

<file path=customXml/itemProps3.xml><?xml version="1.0" encoding="utf-8"?>
<ds:datastoreItem xmlns:ds="http://schemas.openxmlformats.org/officeDocument/2006/customXml" ds:itemID="{FDC735E9-4F2B-4A4A-9A7E-832ECD5E5B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TotalTime>
  <Words>3195</Words>
  <Application>Microsoft Office PowerPoint</Application>
  <PresentationFormat>On-screen Show (16:9)</PresentationFormat>
  <Paragraphs>251</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Century Gothic</vt:lpstr>
      <vt:lpstr>Calibri</vt:lpstr>
      <vt:lpstr>Overlock</vt:lpstr>
      <vt:lpstr>Arial</vt:lpstr>
      <vt:lpstr>Simple Light</vt:lpstr>
      <vt:lpstr>Office Theme</vt:lpstr>
      <vt:lpstr>Grade 4: Module 1: Unit 2: Lesson 1 Teacher slide, before teaching.</vt:lpstr>
      <vt:lpstr>Grade 4: Module 1: Unit 2: Lesson 1 Teacher slide, before teaching.</vt:lpstr>
      <vt:lpstr>Grade 4: Module 1: Unit 2: Lesson 1 Teacher slide, before teaching.</vt:lpstr>
      <vt:lpstr>PowerPoint Presentation</vt:lpstr>
      <vt:lpstr>Hello, Students!</vt:lpstr>
      <vt:lpstr>Module Guiding Questions</vt:lpstr>
      <vt:lpstr>Reviewing Our Learning Targets</vt:lpstr>
      <vt:lpstr>Let’s read Love That Dog pgs. 46-67!</vt:lpstr>
      <vt:lpstr>Determining the Gist of What We Read</vt:lpstr>
      <vt:lpstr>What Inspires Poets to Write Poetry?</vt:lpstr>
      <vt:lpstr>Reflect On Learning</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 Teacher slide, before teaching.</dc:title>
  <dc:creator>nbravo</dc:creator>
  <cp:lastModifiedBy>Natalie Ivey</cp:lastModifiedBy>
  <cp:revision>3</cp:revision>
  <dcterms:modified xsi:type="dcterms:W3CDTF">2018-09-05T18:05:49Z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