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31"/>
  </p:notesMasterIdLst>
  <p:sldIdLst>
    <p:sldId id="256" r:id="rId5"/>
    <p:sldId id="257" r:id="rId6"/>
    <p:sldId id="258" r:id="rId7"/>
    <p:sldId id="281"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x="9144000" cy="5143500" type="screen16x9"/>
  <p:notesSz cx="6858000" cy="9144000"/>
  <p:embeddedFontLst>
    <p:embeddedFont>
      <p:font typeface="Calibri" panose="020F0502020204030204" pitchFamily="34" charset="0"/>
      <p:regular r:id="rId32"/>
      <p:bold r:id="rId33"/>
      <p:italic r:id="rId34"/>
      <p:boldItalic r:id="rId35"/>
    </p:embeddedFont>
    <p:embeddedFont>
      <p:font typeface="Century Gothic" panose="020B0502020202020204" pitchFamily="3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ebecca Denzer" initials="" lastIdx="1" clrIdx="0"/>
  <p:cmAuthor id="1" name="Alexander Specht" initials="AH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FE4309-BD32-4E70-8EE9-8FFAE0AE97E6}" v="21" dt="2018-09-02T15:38:44.926"/>
  </p1510:revLst>
</p1510:revInfo>
</file>

<file path=ppt/tableStyles.xml><?xml version="1.0" encoding="utf-8"?>
<a:tblStyleLst xmlns:a="http://schemas.openxmlformats.org/drawingml/2006/main" def="{7E52B70C-B4C9-4ED9-BE25-A23BBE409B85}">
  <a:tblStyle styleId="{7E52B70C-B4C9-4ED9-BE25-A23BBE409B8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508" autoAdjust="0"/>
  </p:normalViewPr>
  <p:slideViewPr>
    <p:cSldViewPr snapToGrid="0">
      <p:cViewPr varScale="1">
        <p:scale>
          <a:sx n="85" d="100"/>
          <a:sy n="85" d="100"/>
        </p:scale>
        <p:origin x="744"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3.fntdata"/><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2.fntdata"/><Relationship Id="rId38" Type="http://schemas.openxmlformats.org/officeDocument/2006/relationships/font" Target="fonts/font7.fntdata"/><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5.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4.fntdata"/><Relationship Id="rId4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1308D7F9-CC14-460E-8924-7939106E0C73}"/>
    <pc:docChg chg="modSld">
      <pc:chgData name="" userId="" providerId="" clId="Web-{1308D7F9-CC14-460E-8924-7939106E0C73}" dt="2018-08-11T19:54:05.815" v="16" actId="14100"/>
      <pc:docMkLst>
        <pc:docMk/>
      </pc:docMkLst>
      <pc:sldChg chg="addSp delSp modSp">
        <pc:chgData name="" userId="" providerId="" clId="Web-{1308D7F9-CC14-460E-8924-7939106E0C73}" dt="2018-08-11T19:51:50.416" v="6" actId="14100"/>
        <pc:sldMkLst>
          <pc:docMk/>
          <pc:sldMk cId="0" sldId="261"/>
        </pc:sldMkLst>
        <pc:picChg chg="add del mod">
          <ac:chgData name="" userId="" providerId="" clId="Web-{1308D7F9-CC14-460E-8924-7939106E0C73}" dt="2018-08-11T19:51:36.838" v="3"/>
          <ac:picMkLst>
            <pc:docMk/>
            <pc:sldMk cId="0" sldId="261"/>
            <ac:picMk id="2" creationId="{A062CECA-F632-4B39-95AD-9ED7D6773DD8}"/>
          </ac:picMkLst>
        </pc:picChg>
        <pc:picChg chg="add mod">
          <ac:chgData name="" userId="" providerId="" clId="Web-{1308D7F9-CC14-460E-8924-7939106E0C73}" dt="2018-08-11T19:51:50.416" v="6" actId="14100"/>
          <ac:picMkLst>
            <pc:docMk/>
            <pc:sldMk cId="0" sldId="261"/>
            <ac:picMk id="4" creationId="{2D53A7D0-D016-4785-9BCA-1C64BF892EC3}"/>
          </ac:picMkLst>
        </pc:picChg>
      </pc:sldChg>
      <pc:sldChg chg="addSp modSp">
        <pc:chgData name="" userId="" providerId="" clId="Web-{1308D7F9-CC14-460E-8924-7939106E0C73}" dt="2018-08-11T19:52:12.045" v="9" actId="14100"/>
        <pc:sldMkLst>
          <pc:docMk/>
          <pc:sldMk cId="0" sldId="263"/>
        </pc:sldMkLst>
        <pc:picChg chg="add mod">
          <ac:chgData name="" userId="" providerId="" clId="Web-{1308D7F9-CC14-460E-8924-7939106E0C73}" dt="2018-08-11T19:52:12.045" v="9" actId="14100"/>
          <ac:picMkLst>
            <pc:docMk/>
            <pc:sldMk cId="0" sldId="263"/>
            <ac:picMk id="2" creationId="{7FC9DE61-02CD-438C-9F4B-BC68E849FD05}"/>
          </ac:picMkLst>
        </pc:picChg>
      </pc:sldChg>
      <pc:sldChg chg="addSp">
        <pc:chgData name="" userId="" providerId="" clId="Web-{1308D7F9-CC14-460E-8924-7939106E0C73}" dt="2018-08-11T19:52:27.874" v="10"/>
        <pc:sldMkLst>
          <pc:docMk/>
          <pc:sldMk cId="0" sldId="264"/>
        </pc:sldMkLst>
        <pc:picChg chg="add">
          <ac:chgData name="" userId="" providerId="" clId="Web-{1308D7F9-CC14-460E-8924-7939106E0C73}" dt="2018-08-11T19:52:27.874" v="10"/>
          <ac:picMkLst>
            <pc:docMk/>
            <pc:sldMk cId="0" sldId="264"/>
            <ac:picMk id="2" creationId="{ADFF28D8-4190-428E-B44C-50CA748B120D}"/>
          </ac:picMkLst>
        </pc:picChg>
      </pc:sldChg>
      <pc:sldChg chg="addSp modSp">
        <pc:chgData name="" userId="" providerId="" clId="Web-{1308D7F9-CC14-460E-8924-7939106E0C73}" dt="2018-08-11T19:53:26.421" v="13" actId="14100"/>
        <pc:sldMkLst>
          <pc:docMk/>
          <pc:sldMk cId="0" sldId="271"/>
        </pc:sldMkLst>
        <pc:picChg chg="add mod">
          <ac:chgData name="" userId="" providerId="" clId="Web-{1308D7F9-CC14-460E-8924-7939106E0C73}" dt="2018-08-11T19:53:26.421" v="13" actId="14100"/>
          <ac:picMkLst>
            <pc:docMk/>
            <pc:sldMk cId="0" sldId="271"/>
            <ac:picMk id="2" creationId="{7194DF3E-E263-4690-AF70-FAE51EF30576}"/>
          </ac:picMkLst>
        </pc:picChg>
      </pc:sldChg>
      <pc:sldChg chg="addSp modSp">
        <pc:chgData name="" userId="" providerId="" clId="Web-{1308D7F9-CC14-460E-8924-7939106E0C73}" dt="2018-08-11T19:54:05.815" v="16" actId="14100"/>
        <pc:sldMkLst>
          <pc:docMk/>
          <pc:sldMk cId="3680576086" sldId="278"/>
        </pc:sldMkLst>
        <pc:picChg chg="add mod">
          <ac:chgData name="" userId="" providerId="" clId="Web-{1308D7F9-CC14-460E-8924-7939106E0C73}" dt="2018-08-11T19:54:05.815" v="16" actId="14100"/>
          <ac:picMkLst>
            <pc:docMk/>
            <pc:sldMk cId="3680576086" sldId="278"/>
            <ac:picMk id="2" creationId="{5676E145-82E9-4A8A-910E-880EFFDC8166}"/>
          </ac:picMkLst>
        </pc:picChg>
      </pc:sldChg>
    </pc:docChg>
  </pc:docChgLst>
  <pc:docChgLst>
    <pc:chgData name="Natalie Ivey" userId="2c81a4b0-7596-4a42-b4da-e7aac4dfeff9" providerId="ADAL" clId="{C1FE4309-BD32-4E70-8EE9-8FFAE0AE97E6}"/>
    <pc:docChg chg="modSld modMainMaster">
      <pc:chgData name="Natalie Ivey" userId="2c81a4b0-7596-4a42-b4da-e7aac4dfeff9" providerId="ADAL" clId="{C1FE4309-BD32-4E70-8EE9-8FFAE0AE97E6}" dt="2018-09-02T15:38:44.926" v="20" actId="14100"/>
      <pc:docMkLst>
        <pc:docMk/>
      </pc:docMkLst>
      <pc:sldChg chg="addSp modSp">
        <pc:chgData name="Natalie Ivey" userId="2c81a4b0-7596-4a42-b4da-e7aac4dfeff9" providerId="ADAL" clId="{C1FE4309-BD32-4E70-8EE9-8FFAE0AE97E6}" dt="2018-09-02T15:38:06.715" v="10" actId="1076"/>
        <pc:sldMkLst>
          <pc:docMk/>
          <pc:sldMk cId="0" sldId="259"/>
        </pc:sldMkLst>
        <pc:picChg chg="add mod">
          <ac:chgData name="Natalie Ivey" userId="2c81a4b0-7596-4a42-b4da-e7aac4dfeff9" providerId="ADAL" clId="{C1FE4309-BD32-4E70-8EE9-8FFAE0AE97E6}" dt="2018-09-02T15:38:06.715" v="10" actId="1076"/>
          <ac:picMkLst>
            <pc:docMk/>
            <pc:sldMk cId="0" sldId="259"/>
            <ac:picMk id="3" creationId="{1365DD16-1C6D-4432-8CEC-70EDFCA98E7F}"/>
          </ac:picMkLst>
        </pc:picChg>
      </pc:sldChg>
      <pc:sldChg chg="addSp modSp">
        <pc:chgData name="Natalie Ivey" userId="2c81a4b0-7596-4a42-b4da-e7aac4dfeff9" providerId="ADAL" clId="{C1FE4309-BD32-4E70-8EE9-8FFAE0AE97E6}" dt="2018-09-02T15:38:44.926" v="20" actId="14100"/>
        <pc:sldMkLst>
          <pc:docMk/>
          <pc:sldMk cId="3627365063" sldId="273"/>
        </pc:sldMkLst>
        <pc:spChg chg="mod">
          <ac:chgData name="Natalie Ivey" userId="2c81a4b0-7596-4a42-b4da-e7aac4dfeff9" providerId="ADAL" clId="{C1FE4309-BD32-4E70-8EE9-8FFAE0AE97E6}" dt="2018-09-02T15:38:44.926" v="20" actId="14100"/>
          <ac:spMkLst>
            <pc:docMk/>
            <pc:sldMk cId="3627365063" sldId="273"/>
            <ac:spMk id="130" creationId="{00000000-0000-0000-0000-000000000000}"/>
          </ac:spMkLst>
        </pc:spChg>
        <pc:spChg chg="mod">
          <ac:chgData name="Natalie Ivey" userId="2c81a4b0-7596-4a42-b4da-e7aac4dfeff9" providerId="ADAL" clId="{C1FE4309-BD32-4E70-8EE9-8FFAE0AE97E6}" dt="2018-09-02T15:38:19.059" v="12" actId="14100"/>
          <ac:spMkLst>
            <pc:docMk/>
            <pc:sldMk cId="3627365063" sldId="273"/>
            <ac:spMk id="131" creationId="{00000000-0000-0000-0000-000000000000}"/>
          </ac:spMkLst>
        </pc:spChg>
        <pc:picChg chg="add mod">
          <ac:chgData name="Natalie Ivey" userId="2c81a4b0-7596-4a42-b4da-e7aac4dfeff9" providerId="ADAL" clId="{C1FE4309-BD32-4E70-8EE9-8FFAE0AE97E6}" dt="2018-09-02T15:38:36.798" v="18" actId="1076"/>
          <ac:picMkLst>
            <pc:docMk/>
            <pc:sldMk cId="3627365063" sldId="273"/>
            <ac:picMk id="3" creationId="{26C452A3-4EF4-482A-8242-A1DE6A7FEBDF}"/>
          </ac:picMkLst>
        </pc:picChg>
      </pc:sldChg>
      <pc:sldMasterChg chg="addSp modSp">
        <pc:chgData name="Natalie Ivey" userId="2c81a4b0-7596-4a42-b4da-e7aac4dfeff9" providerId="ADAL" clId="{C1FE4309-BD32-4E70-8EE9-8FFAE0AE97E6}" dt="2018-09-02T15:37:47.573" v="6" actId="1076"/>
        <pc:sldMasterMkLst>
          <pc:docMk/>
          <pc:sldMasterMk cId="0" sldId="2147483670"/>
        </pc:sldMasterMkLst>
        <pc:picChg chg="add mod">
          <ac:chgData name="Natalie Ivey" userId="2c81a4b0-7596-4a42-b4da-e7aac4dfeff9" providerId="ADAL" clId="{C1FE4309-BD32-4E70-8EE9-8FFAE0AE97E6}" dt="2018-09-02T15:37:21.375" v="1" actId="1076"/>
          <ac:picMkLst>
            <pc:docMk/>
            <pc:sldMasterMk cId="0" sldId="2147483670"/>
            <ac:picMk id="3" creationId="{2CB494BB-F533-490F-BCB5-10A222DE57BD}"/>
          </ac:picMkLst>
        </pc:picChg>
        <pc:picChg chg="add mod">
          <ac:chgData name="Natalie Ivey" userId="2c81a4b0-7596-4a42-b4da-e7aac4dfeff9" providerId="ADAL" clId="{C1FE4309-BD32-4E70-8EE9-8FFAE0AE97E6}" dt="2018-09-02T15:37:36.806" v="4" actId="1076"/>
          <ac:picMkLst>
            <pc:docMk/>
            <pc:sldMasterMk cId="0" sldId="2147483670"/>
            <ac:picMk id="5" creationId="{47F4C5F4-E6C3-4895-94C5-FABC37500CBA}"/>
          </ac:picMkLst>
        </pc:picChg>
        <pc:picChg chg="add mod">
          <ac:chgData name="Natalie Ivey" userId="2c81a4b0-7596-4a42-b4da-e7aac4dfeff9" providerId="ADAL" clId="{C1FE4309-BD32-4E70-8EE9-8FFAE0AE97E6}" dt="2018-09-02T15:37:47.573" v="6" actId="1076"/>
          <ac:picMkLst>
            <pc:docMk/>
            <pc:sldMasterMk cId="0" sldId="2147483670"/>
            <ac:picMk id="10" creationId="{6A645E5F-F93D-4A08-9C73-DB63466B86ED}"/>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74491597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 name="Shape 12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Lesson Agenda 70-80 minutes</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Opening</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Engaging the Reader: Orienting to the Novel’s Text Structure (10 minutes)</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    Review Learning Targets (5 minutes)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2.    Work Time</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Introduce “Things Close Readers Do” Using “1975: Year of the Cat” (30-35 minutes)</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    Answering Text-Dependent Questions: “1975: Year of the Cat” (15-18 minutes)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3.    Closing and Assessment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Debrief: Adding to Our </a:t>
            </a:r>
            <a:r>
              <a:rPr lang="en" sz="1200" b="1" dirty="0">
                <a:solidFill>
                  <a:schemeClr val="dk1"/>
                </a:solidFill>
                <a:latin typeface="Calibri"/>
                <a:ea typeface="Calibri"/>
                <a:cs typeface="Calibri"/>
                <a:sym typeface="Calibri"/>
              </a:rPr>
              <a:t>Things Close Readers Do</a:t>
            </a:r>
            <a:r>
              <a:rPr lang="en-US" sz="1200" b="1" baseline="0" dirty="0">
                <a:solidFill>
                  <a:schemeClr val="dk1"/>
                </a:solidFill>
                <a:latin typeface="Calibri"/>
                <a:ea typeface="Calibri"/>
                <a:cs typeface="Calibri"/>
                <a:sym typeface="Calibri"/>
              </a:rPr>
              <a:t> a</a:t>
            </a:r>
            <a:r>
              <a:rPr lang="en" sz="1200" b="1" dirty="0">
                <a:solidFill>
                  <a:schemeClr val="dk1"/>
                </a:solidFill>
                <a:latin typeface="Calibri"/>
                <a:ea typeface="Calibri"/>
                <a:cs typeface="Calibri"/>
                <a:sym typeface="Calibri"/>
              </a:rPr>
              <a:t>nchor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hart </a:t>
            </a:r>
            <a:r>
              <a:rPr lang="en" sz="1200" dirty="0">
                <a:solidFill>
                  <a:schemeClr val="dk1"/>
                </a:solidFill>
                <a:latin typeface="Calibri"/>
                <a:ea typeface="Calibri"/>
                <a:cs typeface="Calibri"/>
                <a:sym typeface="Calibri"/>
              </a:rPr>
              <a:t>(5 minutes)</a:t>
            </a:r>
            <a:endParaRPr sz="1200" dirty="0">
              <a:solidFill>
                <a:schemeClr val="dk1"/>
              </a:solidFill>
              <a:latin typeface="Calibri"/>
              <a:ea typeface="Calibri"/>
              <a:cs typeface="Calibri"/>
              <a:sym typeface="Calibri"/>
            </a:endParaRPr>
          </a:p>
          <a:p>
            <a:pPr marL="228600" marR="0" lvl="0" indent="-228600" algn="l" rtl="0">
              <a:lnSpc>
                <a:spcPct val="100000"/>
              </a:lnSpc>
              <a:spcBef>
                <a:spcPts val="0"/>
              </a:spcBef>
              <a:spcAft>
                <a:spcPts val="0"/>
              </a:spcAft>
              <a:buClr>
                <a:schemeClr val="dk1"/>
              </a:buClr>
              <a:buSzPts val="1100"/>
              <a:buFont typeface="Arial"/>
              <a:buAutoNum type="arabicPeriod" startAt="4"/>
            </a:pPr>
            <a:r>
              <a:rPr lang="en" sz="1200" dirty="0">
                <a:solidFill>
                  <a:schemeClr val="dk1"/>
                </a:solidFill>
                <a:latin typeface="Calibri"/>
                <a:ea typeface="Calibri"/>
                <a:cs typeface="Calibri"/>
                <a:sym typeface="Calibri"/>
              </a:rPr>
              <a:t>Homework</a:t>
            </a:r>
          </a:p>
          <a:p>
            <a:pPr marL="685800" marR="0" lvl="1" indent="-228600" algn="l" rtl="0">
              <a:lnSpc>
                <a:spcPct val="100000"/>
              </a:lnSpc>
              <a:spcBef>
                <a:spcPts val="0"/>
              </a:spcBef>
              <a:spcAft>
                <a:spcPts val="0"/>
              </a:spcAft>
              <a:buClr>
                <a:schemeClr val="dk1"/>
              </a:buClr>
              <a:buSzPts val="1100"/>
              <a:buFont typeface="+mj-lt"/>
              <a:buAutoNum type="alphaUcPeriod"/>
            </a:pPr>
            <a:r>
              <a:rPr lang="en" sz="1200" dirty="0">
                <a:solidFill>
                  <a:schemeClr val="dk1"/>
                </a:solidFill>
                <a:latin typeface="Calibri"/>
                <a:ea typeface="Calibri"/>
                <a:cs typeface="Calibri"/>
                <a:sym typeface="Calibri"/>
              </a:rPr>
              <a:t>Reread “1975: Year of the Cat,” add to notes, and read pages 4–9 for gist</a:t>
            </a:r>
            <a:r>
              <a:rPr lang="en-US"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2592793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Shape 18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3-5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Introduce “Things Close Readers Do” Using “1975: Year of the Cat”</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lang="en"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their novel and a composition book or notebook to use as a reading journal. This will be used throughout the module.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section introduces students to the concept of close reading and reading for a purpose. In this case, the gist. You’ll need the </a:t>
            </a:r>
            <a:r>
              <a:rPr lang="en" sz="1200" b="1" dirty="0">
                <a:solidFill>
                  <a:schemeClr val="dk1"/>
                </a:solidFill>
                <a:latin typeface="Calibri"/>
                <a:ea typeface="Calibri"/>
                <a:cs typeface="Calibri"/>
                <a:sym typeface="Calibri"/>
              </a:rPr>
              <a:t>Things Close Readers Do anchor chart </a:t>
            </a:r>
            <a:r>
              <a:rPr lang="en" sz="1200" dirty="0">
                <a:solidFill>
                  <a:schemeClr val="dk1"/>
                </a:solidFill>
                <a:latin typeface="Calibri"/>
                <a:ea typeface="Calibri"/>
                <a:cs typeface="Calibri"/>
                <a:sym typeface="Calibri"/>
              </a:rPr>
              <a:t>for this section.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b="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you’ll be doing a close reading of the text, so that we can fully understand what the author is saying. Tell students that often readers need to reread texts multiple times to really understand and appreciate them fully.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sentence on the slide.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to the next sentence on the slide.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Things Close Readers Do anchor chart</a:t>
            </a:r>
            <a:r>
              <a:rPr lang="en" sz="1200" dirty="0">
                <a:solidFill>
                  <a:schemeClr val="dk1"/>
                </a:solidFill>
                <a:latin typeface="Calibri"/>
                <a:ea typeface="Calibri"/>
                <a:cs typeface="Calibri"/>
                <a:sym typeface="Calibri"/>
              </a:rPr>
              <a:t>. Tell </a:t>
            </a:r>
            <a:r>
              <a:rPr lang="en-US" sz="1200" dirty="0">
                <a:solidFill>
                  <a:schemeClr val="dk1"/>
                </a:solidFill>
                <a:latin typeface="Calibri"/>
                <a:ea typeface="Calibri"/>
                <a:cs typeface="Calibri"/>
                <a:sym typeface="Calibri"/>
              </a:rPr>
              <a:t>students </a:t>
            </a:r>
            <a:r>
              <a:rPr lang="en" sz="1200" dirty="0">
                <a:solidFill>
                  <a:schemeClr val="dk1"/>
                </a:solidFill>
                <a:latin typeface="Calibri"/>
                <a:ea typeface="Calibri"/>
                <a:cs typeface="Calibri"/>
                <a:sym typeface="Calibri"/>
              </a:rPr>
              <a:t>that throughout this module, they will be charting important learning to help them remember it. They will add to this chart often.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to the next sentence on the slide &amp; on the chart, write: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“Get the gist—get your initial sense of what the text is mostly about.”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this is just one of the many practices that help readers understand a text deeply. They will be practicing getting the gist. Reinforce that getting the gist is preliminary and tentative, and is particularly useful when text is complex.</a:t>
            </a:r>
            <a:br>
              <a:rPr lang="en" sz="1200"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Understanding of the term gist. Some may compare it to the main idea.</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helpful way for students to remember what the gist is is to use a mnemonic device. GIst (G-general I-dea)</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2063073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3" name="Shape 19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7- 10 minutes </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Partner/Small Group</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Introduce “Things Close Readers Do” Using “1975: Year of the Cat”</a:t>
            </a:r>
            <a:endParaRPr sz="1200" b="1"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lang="en"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a teacher, not student, read-aloud. The purpose is to promote fluency generally, and specifically for students to hear a sophisticated reader handle the free verse.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using the Turn and Talk protocol with a partner within their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cold call is a participation technique that necessitates random calling, it is important to set a supportive tone so that the use of cold call is a positive experience for all.</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sentence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“1975: Year of the Cat” as students look at this page and read along silently in their heads.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Click to the first question on the slide. Ask students to turn and talk with a partner in their group:</a:t>
            </a:r>
          </a:p>
          <a:p>
            <a:pPr marL="914400" lvl="1" indent="-304800" rtl="0">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is the gist of this poem? What is your initial sense of what it is mostly about?”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a few partnerships to share their thinking.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Click to the next question on the slide. Ask students to talk in their small groups about what they notice about the language the author is using. Ask students, </a:t>
            </a:r>
          </a:p>
          <a:p>
            <a:pPr marL="914400" lvl="1" indent="-304800" rtl="0">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details really strike you as you read this poem? Why?”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upon a number so certain students from each group can share their thinking. It is fine to just let students “notice” at this point; they will continue to study the poem more closely.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are celebrating Tet which is their New Year and the day they celebrate their birthday.”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have many traditions on Tet.”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main character is not happy about these superstitions.”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old, angry knot formed in my throat.”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decided to wake before dawn and tap my big toe to the tile first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using a ruler or piece of paper to underline the lines as they are read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sentence starters to prompt discussion.</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being privately prompted before they are called upon in cold call.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98038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0" name="Shape 20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7-10  minutes </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Introduce “Things Close Readers Do” Using “1975: Year of the Cat”</a:t>
            </a:r>
            <a:endParaRPr sz="1200" b="1"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lang="en"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now have an opportunity to interact with the text independently. They will read with a new purpose- making inferences about the character, Ha.</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about 5 minutes to reread. They don’t have to write anything down yet. It is helpful to use a visible timer to keep students focused during this silent reading period.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share with their group details they noticed in the text that helped them learn about Ha.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a moment, they will record in their journals a few details from the text that helped them learn about Ha.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note that Ha seems to be excited about Tet, but also stubborn, rebellious, or angry about some of the rituals. They should also note that she is ten years old.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interacting appropriately and discussing relevant details in their groups. Reinforce norms related to small group work as needed, particularly </a:t>
            </a:r>
            <a:r>
              <a:rPr lang="en-US" sz="1200" dirty="0">
                <a:solidFill>
                  <a:schemeClr val="dk1"/>
                </a:solidFill>
                <a:latin typeface="Calibri"/>
                <a:ea typeface="Calibri"/>
                <a:cs typeface="Calibri"/>
                <a:sym typeface="Calibri"/>
              </a:rPr>
              <a:t>telling </a:t>
            </a:r>
            <a:r>
              <a:rPr lang="en" sz="1200" dirty="0">
                <a:solidFill>
                  <a:schemeClr val="dk1"/>
                </a:solidFill>
                <a:latin typeface="Calibri"/>
                <a:ea typeface="Calibri"/>
                <a:cs typeface="Calibri"/>
                <a:sym typeface="Calibri"/>
              </a:rPr>
              <a:t>students what you see going well (for example, when you see more talkative students inviting the quieter students into the conversation).</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students model their thinking in forming these conclusions for struggling students in the group.</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dirty="0">
              <a:solidFill>
                <a:schemeClr val="dk1"/>
              </a:solidFill>
            </a:endParaRPr>
          </a:p>
          <a:p>
            <a:pPr marL="0" lvl="0" indent="0">
              <a:spcBef>
                <a:spcPts val="0"/>
              </a:spcBef>
              <a:spcAft>
                <a:spcPts val="0"/>
              </a:spcAft>
              <a:buNone/>
            </a:pPr>
            <a:endParaRPr dirty="0"/>
          </a:p>
        </p:txBody>
      </p:sp>
    </p:spTree>
    <p:extLst>
      <p:ext uri="{BB962C8B-B14F-4D97-AF65-F5344CB8AC3E}">
        <p14:creationId xmlns:p14="http://schemas.microsoft.com/office/powerpoint/2010/main" val="13315920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7" name="Shape 20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Introduce “Things Close Readers Do” Using “1975: Year of the Cat”</a:t>
            </a:r>
            <a:endParaRPr sz="1200" b="1"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lang="en"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this section, you will model the note taking process for students. The teacher reference page for modelling is included in the supporting materials. You can type directly into the chart, or if using a  Smartboard, write in notes. Other options for modelling include reproducing the chart on chart paper or using a document camera to present.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continue working in their journals for homework.</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keeping a journal to record their thoughts about Ha and other characters as they read the novel.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them to get out their notebooks and follow along as you model the note taking process.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first (for an example, see Model note-taking in supporting materials).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review the importance of inferring and the definition: to infer means basically to take something from the text and combine it with something you already know in order to figure something out. They will infer from the specific details in this first poem in order to get to know Ha.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writing in your teacher journal to show students the types of notes one might take. Be sure to indicate that the first row was “right there” information (the text says directly that Ha is 10), whereas the others required inferring.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copy this chart into their journals.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Do a brief, guided practice. Invite students to share the details that helped them learn about Ha. (Encourage them to say which stanza they found the detail; then take a moment so other students can locate that detail in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watch, record this information on the model journal.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students to move from the literal to inferential analysis of Ha’s character (e.g., if students say, “Ha is 10,” you might probe to ask, “And what can you tell about her as a 10-year-old?”).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a:t>
            </a:r>
            <a:r>
              <a:rPr lang="en-US" sz="1200" dirty="0">
                <a:solidFill>
                  <a:schemeClr val="dk1"/>
                </a:solidFill>
                <a:latin typeface="Calibri"/>
                <a:ea typeface="Calibri"/>
                <a:cs typeface="Calibri"/>
                <a:sym typeface="Calibri"/>
              </a:rPr>
              <a:t>students</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that they will reread this poem as a part of their homework, and continue to note details.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time to copy the notes from this guided practice, so they have a model to support them with their homework.</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contribute relevant inferences about Ha to the chart such as the ones that they discussed with their groups earlier- she is stubborn, angry, etc. They should also be able to cite the specific textual evidence that led them to draw that inference. </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298450" rtl="0">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Some students could benefit from additional modeling from the teacher, or they could be allowed to collaborate with another student on their chart.</a:t>
            </a:r>
            <a:endParaRPr dirty="0">
              <a:solidFill>
                <a:schemeClr val="dk1"/>
              </a:solidFill>
              <a:latin typeface="Calibri"/>
              <a:ea typeface="Calibri"/>
              <a:cs typeface="Calibri"/>
              <a:sym typeface="Calibri"/>
            </a:endParaRPr>
          </a:p>
          <a:p>
            <a:pPr marL="457200" lvl="0" indent="-298450">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If students have difficulty copying from the board, provide them with a printed copy of the chart.</a:t>
            </a:r>
            <a:endParaRPr dirty="0">
              <a:solidFill>
                <a:schemeClr val="dk1"/>
              </a:solidFill>
              <a:latin typeface="Calibri"/>
              <a:ea typeface="Calibri"/>
              <a:cs typeface="Calibri"/>
              <a:sym typeface="Calibri"/>
            </a:endParaRPr>
          </a:p>
          <a:p>
            <a:pPr marL="0" lvl="0" indent="0">
              <a:spcBef>
                <a:spcPts val="0"/>
              </a:spcBef>
              <a:spcAft>
                <a:spcPts val="0"/>
              </a:spcAft>
              <a:buNone/>
            </a:pPr>
            <a:endParaRPr dirty="0"/>
          </a:p>
        </p:txBody>
      </p:sp>
    </p:spTree>
    <p:extLst>
      <p:ext uri="{BB962C8B-B14F-4D97-AF65-F5344CB8AC3E}">
        <p14:creationId xmlns:p14="http://schemas.microsoft.com/office/powerpoint/2010/main" val="9337945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4" name="Shape 21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Small Groups/Whole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Answering Text-Dependent Questions: “1975: Year of the Cat”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lang="en"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most of the text-dependent questions are literal questions in order to check for understanding. As the unit progresses, the text-dependent questions will become more inferential in nature. Below, one inferential question is included as initial formative assessment about students’ current skill with this type of thinking.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looking closely at the text to answer questions is an important skill to develop.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Ask each question one at a time.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each question, give students time to think and talk with their group for two minutes. Call upon a different numbered head to respond for each question.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for further understanding.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 “How can we figure out the meaning of the word lunar?”</a:t>
            </a:r>
            <a:r>
              <a:rPr lang="en" sz="1200" dirty="0">
                <a:solidFill>
                  <a:schemeClr val="dk1"/>
                </a:solidFill>
                <a:latin typeface="Calibri"/>
                <a:ea typeface="Calibri"/>
                <a:cs typeface="Calibri"/>
                <a:sym typeface="Calibri"/>
              </a:rPr>
              <a:t> Students might be able to connect to lunar eclipse or other reference. If needed, explain that lunar means having to do with the moon, and a lunar calendar is a calendar that is based on the cycles of the moon (i.e., a new month begins at the start of the new moon).</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 “Have you heard of a word sounding like glutinous?</a:t>
            </a:r>
            <a:r>
              <a:rPr lang="en" sz="1200" dirty="0">
                <a:solidFill>
                  <a:schemeClr val="dk1"/>
                </a:solidFill>
                <a:latin typeface="Calibri"/>
                <a:ea typeface="Calibri"/>
                <a:cs typeface="Calibri"/>
                <a:sym typeface="Calibri"/>
              </a:rPr>
              <a:t>” Some may have heard of gluten. Gluten refers to a protein in grains, and glutinous means gooey and sticky. Praise this kind of word-solving by reminding students they are meeting the target about using background knowledge and context to figure out word meanings.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“Why must the family avoid sweeping and splashing water?”</a:t>
            </a:r>
            <a:r>
              <a:rPr lang="en" sz="1200" dirty="0">
                <a:solidFill>
                  <a:schemeClr val="dk1"/>
                </a:solidFill>
                <a:latin typeface="Calibri"/>
                <a:ea typeface="Calibri"/>
                <a:cs typeface="Calibri"/>
                <a:sym typeface="Calibri"/>
              </a:rPr>
              <a:t> Some may not understand that this is related to Buddhist traditions. Help them to understand that this isn’t just a superstition, but is rooted in the beliefs of their culture.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two words do you see in the word ‘foretells?</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Students will notice the word “fore” and “tells.” Point out that “fore” is related to the word “before”: foretell means to tell before, or to predict.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as needed: </a:t>
            </a:r>
            <a:r>
              <a:rPr lang="en" sz="1200" i="1" dirty="0">
                <a:solidFill>
                  <a:schemeClr val="dk1"/>
                </a:solidFill>
                <a:latin typeface="Calibri"/>
                <a:ea typeface="Calibri"/>
                <a:cs typeface="Calibri"/>
                <a:sym typeface="Calibri"/>
              </a:rPr>
              <a:t>“I know from page 2 that her mom said that her brother got to tap the floor first. But then on the bottom of the page, it says she decided to get up and tap her toe first. So she disobeyed her mother. Given that she disobeyed, I infer that she and her mother have a difficult relationship.” </a:t>
            </a:r>
            <a:endParaRPr sz="1200" i="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first stanza, and say that Tet as the first day of the lunar calendar. Listen for students to notice that both New Year’s and everyone’s birthdays are celebrated on this day</a:t>
            </a:r>
            <a:r>
              <a:rPr lang="en" sz="1200">
                <a:solidFill>
                  <a:schemeClr val="dk1"/>
                </a:solidFill>
                <a:latin typeface="Calibri"/>
                <a:ea typeface="Calibri"/>
                <a:cs typeface="Calibri"/>
                <a:sym typeface="Calibri"/>
              </a:rPr>
              <a:t>. </a:t>
            </a: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a:t>
            </a:r>
            <a:r>
              <a:rPr lang="en" sz="1200" dirty="0">
                <a:solidFill>
                  <a:schemeClr val="dk1"/>
                </a:solidFill>
                <a:latin typeface="Calibri"/>
                <a:ea typeface="Calibri"/>
                <a:cs typeface="Calibri"/>
                <a:sym typeface="Calibri"/>
              </a:rPr>
              <a:t>for students to refer to specific stanzas. Students may refer to stanza four: they must smile. Or stanza two: Ha’s family wears new clothes underneath, eats sugary lotus seeds, and eats glutinous rice cakes. Also listen for students to mention stanza five: no sweeping or splashing water.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that page 1 explains it would mean they are sweeping away hope and splashing away joy. Be sure students recognize that these practices are an outgrowth of the Buddhist tradition, not just “superstitions.”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 page 1, the mother says how we act today foretells the whole year.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 pages 2–3, she wakes up before her brothers, and taps her toe on the floor first.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 might be brave, or stubborn, or not superstitious.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going back to the text and rereading, pointing out the details that you’re using to successfully answer the question. This will reinforce that strategy for close reading and help students realize that they aren’t expected to remember everything that the text says.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p>
        </p:txBody>
      </p:sp>
    </p:spTree>
    <p:extLst>
      <p:ext uri="{BB962C8B-B14F-4D97-AF65-F5344CB8AC3E}">
        <p14:creationId xmlns:p14="http://schemas.microsoft.com/office/powerpoint/2010/main" val="590787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Shape 2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1" name="Shape 22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2-3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Debrief: Adding to Our “Things Close Readers Do” Anchor Chart </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refer back to the </a:t>
            </a:r>
            <a:r>
              <a:rPr lang="en" sz="1200" b="1" dirty="0">
                <a:solidFill>
                  <a:schemeClr val="dk1"/>
                </a:solidFill>
                <a:latin typeface="Calibri"/>
                <a:ea typeface="Calibri"/>
                <a:cs typeface="Calibri"/>
                <a:sym typeface="Calibri"/>
              </a:rPr>
              <a:t>Things Close Readers Do anchor chart </a:t>
            </a:r>
            <a:r>
              <a:rPr lang="en" sz="1200" dirty="0">
                <a:solidFill>
                  <a:schemeClr val="dk1"/>
                </a:solidFill>
                <a:latin typeface="Calibri"/>
                <a:ea typeface="Calibri"/>
                <a:cs typeface="Calibri"/>
                <a:sym typeface="Calibri"/>
              </a:rPr>
              <a:t>for this section, adding additional strategies that you used within the lesson today. Be sure you have a chart posted in the room in addition to the what the students will view on the slide so that they’ll have it for reference at all times.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b="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anchor chart, “Things Close Readers Do.” that you began earlier in the lesson and </a:t>
            </a:r>
            <a:r>
              <a:rPr lang="en-US" sz="1200" dirty="0">
                <a:solidFill>
                  <a:schemeClr val="dk1"/>
                </a:solidFill>
                <a:latin typeface="Calibri"/>
                <a:ea typeface="Calibri"/>
                <a:cs typeface="Calibri"/>
                <a:sym typeface="Calibri"/>
              </a:rPr>
              <a:t>how </a:t>
            </a:r>
            <a:r>
              <a:rPr lang="en" sz="1200" dirty="0">
                <a:solidFill>
                  <a:schemeClr val="dk1"/>
                </a:solidFill>
                <a:latin typeface="Calibri"/>
                <a:ea typeface="Calibri"/>
                <a:cs typeface="Calibri"/>
                <a:sym typeface="Calibri"/>
              </a:rPr>
              <a:t>now you’re going to add a couple more strategies to that chart.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they first read along silently for the gist as the poem “1975: Year of the Cat” was read aloud.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when they reread the poem to notice character traits about Ha, and when they supported these notices with evidence from the text, they were doing something close readers do as well. Emphasize the importance of re-reading, </a:t>
            </a:r>
            <a:r>
              <a:rPr lang="en" sz="1200" i="1" dirty="0">
                <a:solidFill>
                  <a:schemeClr val="dk1"/>
                </a:solidFill>
                <a:latin typeface="Calibri"/>
                <a:ea typeface="Calibri"/>
                <a:cs typeface="Calibri"/>
                <a:sym typeface="Calibri"/>
              </a:rPr>
              <a:t>“Good readers </a:t>
            </a:r>
            <a:r>
              <a:rPr lang="en" sz="1200" b="0" i="1" dirty="0">
                <a:solidFill>
                  <a:schemeClr val="dk1"/>
                </a:solidFill>
                <a:latin typeface="Calibri"/>
                <a:ea typeface="Calibri"/>
                <a:cs typeface="Calibri"/>
                <a:sym typeface="Calibri"/>
              </a:rPr>
              <a:t>are</a:t>
            </a:r>
            <a:r>
              <a:rPr lang="en" sz="1200" b="1"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good readers because they reread!”</a:t>
            </a:r>
            <a:r>
              <a:rPr lang="en" sz="1200" dirty="0">
                <a:solidFill>
                  <a:schemeClr val="dk1"/>
                </a:solidFill>
                <a:latin typeface="Calibri"/>
                <a:ea typeface="Calibri"/>
                <a:cs typeface="Calibri"/>
                <a:sym typeface="Calibri"/>
              </a:rPr>
              <a:t> Stress that it is okay if they don’t remember a detail or event from the text; they can reread to find it.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two lines to the anchor chart:</a:t>
            </a:r>
          </a:p>
          <a:p>
            <a:pPr marL="914400" marR="0" lvl="1" indent="-304800" algn="l" rtl="0">
              <a:lnSpc>
                <a:spcPct val="100000"/>
              </a:lnSpc>
              <a:spcBef>
                <a:spcPts val="0"/>
              </a:spcBef>
              <a:spcAft>
                <a:spcPts val="0"/>
              </a:spcAft>
              <a:buClr>
                <a:schemeClr val="dk1"/>
              </a:buClr>
              <a:buSzPts val="1200"/>
            </a:pPr>
            <a:r>
              <a:rPr lang="en-US" sz="1200" dirty="0">
                <a:solidFill>
                  <a:schemeClr val="dk1"/>
                </a:solidFill>
                <a:latin typeface="Calibri"/>
                <a:ea typeface="Calibri"/>
                <a:cs typeface="Calibri"/>
                <a:sym typeface="Calibri"/>
              </a:rPr>
              <a:t>R</a:t>
            </a:r>
            <a:r>
              <a:rPr lang="en" sz="1200" dirty="0">
                <a:solidFill>
                  <a:schemeClr val="dk1"/>
                </a:solidFill>
                <a:latin typeface="Calibri"/>
                <a:ea typeface="Calibri"/>
                <a:cs typeface="Calibri"/>
                <a:sym typeface="Calibri"/>
              </a:rPr>
              <a:t>eread</a:t>
            </a:r>
          </a:p>
          <a:p>
            <a:pPr marL="914400" marR="0" lvl="1" indent="-304800" algn="l"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Cite evidence</a:t>
            </a:r>
          </a:p>
          <a:p>
            <a:pPr marL="0" marR="0" lvl="1" indent="0" algn="l" rtl="0">
              <a:lnSpc>
                <a:spcPct val="100000"/>
              </a:lnSpc>
              <a:spcBef>
                <a:spcPts val="0"/>
              </a:spcBef>
              <a:spcAft>
                <a:spcPts val="0"/>
              </a:spcAft>
              <a:buClr>
                <a:schemeClr val="dk1"/>
              </a:buClr>
              <a:buSzPts val="1200"/>
              <a:buNone/>
            </a:pPr>
            <a:endParaRPr lang="en" sz="1200" dirty="0">
              <a:solidFill>
                <a:schemeClr val="dk1"/>
              </a:solidFill>
              <a:latin typeface="Calibri"/>
              <a:ea typeface="Calibri"/>
              <a:cs typeface="Calibri"/>
              <a:sym typeface="Calibri"/>
            </a:endParaRPr>
          </a:p>
          <a:p>
            <a:pPr marL="0" lvl="0" indent="0"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r>
              <a:rPr lang="en-US" sz="1200" baseline="0" dirty="0">
                <a:solidFill>
                  <a:schemeClr val="dk1"/>
                </a:solidFill>
                <a:latin typeface="Calibri"/>
                <a:ea typeface="Calibri"/>
                <a:cs typeface="Calibri"/>
                <a:sym typeface="Calibri"/>
              </a:rPr>
              <a:t> None</a:t>
            </a:r>
          </a:p>
          <a:p>
            <a:pPr marL="0" lvl="0" indent="0" rtl="0">
              <a:spcBef>
                <a:spcPts val="0"/>
              </a:spcBef>
              <a:spcAft>
                <a:spcPts val="0"/>
              </a:spcAft>
              <a:buNone/>
            </a:pPr>
            <a:endParaRPr lang="en-US" sz="1200" dirty="0">
              <a:solidFill>
                <a:schemeClr val="dk1"/>
              </a:solidFill>
              <a:latin typeface="Calibri"/>
              <a:ea typeface="Calibri"/>
              <a:cs typeface="Calibri"/>
              <a:sym typeface="Calibri"/>
            </a:endParaRPr>
          </a:p>
          <a:p>
            <a:pPr marL="0" lvl="0" indent="0">
              <a:spcBef>
                <a:spcPts val="0"/>
              </a:spcBef>
              <a:spcAft>
                <a:spcPts val="0"/>
              </a:spcAft>
              <a:buNone/>
            </a:pPr>
            <a:r>
              <a:rPr lang="en-US" sz="1200" dirty="0">
                <a:solidFill>
                  <a:schemeClr val="dk1"/>
                </a:solidFill>
                <a:latin typeface="Calibri"/>
                <a:ea typeface="Calibri"/>
                <a:cs typeface="Calibri"/>
                <a:sym typeface="Calibri"/>
              </a:rPr>
              <a:t>Support for Any Students Who Need It: None</a:t>
            </a:r>
          </a:p>
          <a:p>
            <a:pPr marL="0" marR="0" lvl="1" indent="0" algn="l" rtl="0">
              <a:lnSpc>
                <a:spcPct val="100000"/>
              </a:lnSpc>
              <a:spcBef>
                <a:spcPts val="0"/>
              </a:spcBef>
              <a:spcAft>
                <a:spcPts val="0"/>
              </a:spcAft>
              <a:buClr>
                <a:schemeClr val="dk1"/>
              </a:buClr>
              <a:buSzPts val="1200"/>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3843972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Shape 2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8" name="Shape 22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Debrief: Reviewing the Learning Targets </a:t>
            </a: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lang="en"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the Fist to Five protocol students will self-assess their progress with today’s learning. You may have this chart posted for student reference.</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the slide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First to Five Protocol (see appendix)</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rate how the did with the Learning Target 1 using </a:t>
            </a:r>
            <a:r>
              <a:rPr lang="en-US" sz="1200" dirty="0">
                <a:solidFill>
                  <a:schemeClr val="dk1"/>
                </a:solidFill>
                <a:latin typeface="Calibri"/>
                <a:ea typeface="Calibri"/>
                <a:cs typeface="Calibri"/>
                <a:sym typeface="Calibri"/>
              </a:rPr>
              <a:t>F</a:t>
            </a:r>
            <a:r>
              <a:rPr lang="en" sz="1200" dirty="0">
                <a:solidFill>
                  <a:schemeClr val="dk1"/>
                </a:solidFill>
                <a:latin typeface="Calibri"/>
                <a:ea typeface="Calibri"/>
                <a:cs typeface="Calibri"/>
                <a:sym typeface="Calibri"/>
              </a:rPr>
              <a:t>ist to </a:t>
            </a:r>
            <a:r>
              <a:rPr lang="en-US" sz="1200" dirty="0">
                <a:solidFill>
                  <a:schemeClr val="dk1"/>
                </a:solidFill>
                <a:latin typeface="Calibri"/>
                <a:ea typeface="Calibri"/>
                <a:cs typeface="Calibri"/>
                <a:sym typeface="Calibri"/>
              </a:rPr>
              <a:t>F</a:t>
            </a:r>
            <a:r>
              <a:rPr lang="en" sz="1200" dirty="0">
                <a:solidFill>
                  <a:schemeClr val="dk1"/>
                </a:solidFill>
                <a:latin typeface="Calibri"/>
                <a:ea typeface="Calibri"/>
                <a:cs typeface="Calibri"/>
                <a:sym typeface="Calibri"/>
              </a:rPr>
              <a:t>ive.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dirty="0">
                <a:solidFill>
                  <a:schemeClr val="dk1"/>
                </a:solidFill>
                <a:latin typeface="Calibri"/>
                <a:ea typeface="Calibri"/>
                <a:cs typeface="Calibri"/>
                <a:sym typeface="Calibri"/>
              </a:rPr>
              <a:t>Ask students to to rate how they did with Learning Target 2- using a fist if they never went back to the text for evidence or a 5 if they always did. They can use any number between.</a:t>
            </a:r>
            <a:endParaRPr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If time allows</a:t>
            </a:r>
            <a:r>
              <a:rPr lang="en" sz="1200" dirty="0">
                <a:solidFill>
                  <a:schemeClr val="dk1"/>
                </a:solidFill>
                <a:latin typeface="Calibri"/>
                <a:ea typeface="Calibri"/>
                <a:cs typeface="Calibri"/>
                <a:sym typeface="Calibri"/>
              </a:rPr>
              <a:t>, ask a few students to share why they rated themselves as they did.</a:t>
            </a:r>
            <a:br>
              <a:rPr lang="en" dirty="0">
                <a:solidFill>
                  <a:schemeClr val="dk1"/>
                </a:solidFill>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show 3-5 fingers in their self assessment. Support those who are showing fewer.</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298450">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Provide one-on-one assistance for those students who are showing a lack of progress with the learning progress. Consider clarifying the definitions for inference, citing evidence, or additional modelling.</a:t>
            </a:r>
            <a:endParaRPr dirty="0">
              <a:solidFill>
                <a:schemeClr val="dk1"/>
              </a:solidFill>
              <a:latin typeface="Calibri"/>
              <a:ea typeface="Calibri"/>
              <a:cs typeface="Calibri"/>
              <a:sym typeface="Calibri"/>
            </a:endParaRPr>
          </a:p>
          <a:p>
            <a:pPr marL="0" lvl="0" indent="0">
              <a:spcBef>
                <a:spcPts val="0"/>
              </a:spcBef>
              <a:spcAft>
                <a:spcPts val="0"/>
              </a:spcAft>
              <a:buNone/>
            </a:pPr>
            <a:endParaRPr dirty="0"/>
          </a:p>
        </p:txBody>
      </p:sp>
    </p:spTree>
    <p:extLst>
      <p:ext uri="{BB962C8B-B14F-4D97-AF65-F5344CB8AC3E}">
        <p14:creationId xmlns:p14="http://schemas.microsoft.com/office/powerpoint/2010/main" val="20513935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6" name="Shape 23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Homework</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Preview the homework for students.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Explain that each night for homework they will have a portion of reading from the novel or their own independent book.</a:t>
            </a:r>
            <a:endParaRPr sz="1200" dirty="0">
              <a:latin typeface="Calibri"/>
              <a:ea typeface="Calibri"/>
              <a:cs typeface="Calibri"/>
              <a:sym typeface="Calibri"/>
            </a:endParaRPr>
          </a:p>
        </p:txBody>
      </p:sp>
    </p:spTree>
    <p:extLst>
      <p:ext uri="{BB962C8B-B14F-4D97-AF65-F5344CB8AC3E}">
        <p14:creationId xmlns:p14="http://schemas.microsoft.com/office/powerpoint/2010/main" val="28274322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194825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400"/>
              <a:buFont typeface="Arial"/>
              <a:buNone/>
            </a:pPr>
            <a:r>
              <a:rPr lang="en-US" sz="1200" b="1" dirty="0">
                <a:latin typeface="Calibri"/>
                <a:ea typeface="Calibri"/>
                <a:cs typeface="Calibri"/>
                <a:sym typeface="Calibri"/>
              </a:rPr>
              <a:t>Suggested slide pacing</a:t>
            </a:r>
            <a:r>
              <a:rPr lang="en-US" sz="1200" b="1" i="0" u="none" strike="noStrike" cap="none" dirty="0">
                <a:solidFill>
                  <a:schemeClr val="dk1"/>
                </a:solidFill>
                <a:latin typeface="Calibri"/>
                <a:ea typeface="Calibri"/>
                <a:cs typeface="Calibri"/>
                <a:sym typeface="Calibri"/>
              </a:rPr>
              <a:t>: 5-7 minutes</a:t>
            </a:r>
            <a:endParaRPr lang="en-US"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Group/Pairs</a:t>
            </a:r>
            <a:endParaRPr lang="en-US"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lang="en-US"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dirty="0">
                <a:latin typeface="Calibri"/>
                <a:ea typeface="Calibri"/>
                <a:cs typeface="Calibri"/>
                <a:sym typeface="Calibri"/>
              </a:rPr>
              <a:t>Teaching Notes</a:t>
            </a:r>
            <a:r>
              <a:rPr lang="en-US" sz="1200" i="0" u="none" strike="noStrike" cap="none" dirty="0">
                <a:solidFill>
                  <a:schemeClr val="dk1"/>
                </a:solidFill>
                <a:latin typeface="Calibri"/>
                <a:ea typeface="Calibri"/>
                <a:cs typeface="Calibri"/>
                <a:sym typeface="Calibri"/>
              </a:rPr>
              <a:t>:</a:t>
            </a: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Smooth reading work</a:t>
            </a:r>
            <a:r>
              <a:rPr lang="en-US" sz="1200" dirty="0">
                <a:solidFill>
                  <a:schemeClr val="dk1"/>
                </a:solidFill>
                <a:latin typeface="Calibri"/>
                <a:ea typeface="Calibri"/>
                <a:cs typeface="Calibri"/>
                <a:sym typeface="Calibri"/>
              </a:rPr>
              <a:t>.</a:t>
            </a:r>
            <a:endParaRPr lang="en-US"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lang="en-US"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latin typeface="Calibri"/>
                <a:ea typeface="Calibri"/>
                <a:cs typeface="Calibri"/>
                <a:sym typeface="Calibri"/>
              </a:rPr>
              <a:t>Teacher Actions:</a:t>
            </a: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Tell</a:t>
            </a:r>
            <a:r>
              <a:rPr lang="en-US" sz="1200" i="0" u="none" strike="noStrike" cap="none" dirty="0">
                <a:solidFill>
                  <a:schemeClr val="dk1"/>
                </a:solidFill>
                <a:latin typeface="Calibri"/>
                <a:ea typeface="Calibri"/>
                <a:cs typeface="Calibri"/>
                <a:sym typeface="Calibri"/>
              </a:rPr>
              <a:t> students that fluency involves 3 things: accuracy</a:t>
            </a:r>
            <a:r>
              <a:rPr lang="en-US" sz="1200" dirty="0">
                <a:solidFill>
                  <a:schemeClr val="dk1"/>
                </a:solidFill>
                <a:latin typeface="Calibri"/>
                <a:ea typeface="Calibri"/>
                <a:cs typeface="Calibri"/>
                <a:sym typeface="Calibri"/>
              </a:rPr>
              <a:t> (</a:t>
            </a:r>
            <a:r>
              <a:rPr lang="en-US" sz="1200" i="0" u="none" strike="noStrike" cap="none" dirty="0">
                <a:solidFill>
                  <a:schemeClr val="dk1"/>
                </a:solidFill>
                <a:latin typeface="Calibri"/>
                <a:ea typeface="Calibri"/>
                <a:cs typeface="Calibri"/>
                <a:sym typeface="Calibri"/>
              </a:rPr>
              <a:t>knowing the words without having to sound them out), </a:t>
            </a:r>
            <a:r>
              <a:rPr lang="en-US" sz="1200" dirty="0">
                <a:solidFill>
                  <a:schemeClr val="dk1"/>
                </a:solidFill>
                <a:latin typeface="Calibri"/>
                <a:ea typeface="Calibri"/>
                <a:cs typeface="Calibri"/>
                <a:sym typeface="Calibri"/>
              </a:rPr>
              <a:t>natural rate (speed) and</a:t>
            </a:r>
            <a:r>
              <a:rPr lang="en-US" sz="1200" i="0" u="none" strike="noStrike" cap="none" dirty="0">
                <a:solidFill>
                  <a:schemeClr val="dk1"/>
                </a:solidFill>
                <a:latin typeface="Calibri"/>
                <a:ea typeface="Calibri"/>
                <a:cs typeface="Calibri"/>
                <a:sym typeface="Calibri"/>
              </a:rPr>
              <a:t> expression.</a:t>
            </a: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chemeClr val="dk1"/>
                </a:solidFill>
                <a:latin typeface="Calibri"/>
                <a:ea typeface="Calibri"/>
                <a:cs typeface="Calibri"/>
                <a:sym typeface="Calibri"/>
              </a:rPr>
              <a:t>Explain that when we read fluently, we have space in our heads to think about meaning.</a:t>
            </a: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When we don’t read fluently, all our brain power has to go to word by word figuring out.</a:t>
            </a: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chemeClr val="dk1"/>
                </a:solidFill>
                <a:latin typeface="Calibri"/>
                <a:ea typeface="Calibri"/>
                <a:cs typeface="Calibri"/>
                <a:sym typeface="Calibri"/>
              </a:rPr>
              <a:t>Most important</a:t>
            </a:r>
            <a:r>
              <a:rPr lang="en-US" sz="1200" dirty="0">
                <a:solidFill>
                  <a:schemeClr val="dk1"/>
                </a:solidFill>
                <a:latin typeface="Calibri"/>
                <a:ea typeface="Calibri"/>
                <a:cs typeface="Calibri"/>
                <a:sym typeface="Calibri"/>
              </a:rPr>
              <a:t>:</a:t>
            </a:r>
            <a:r>
              <a:rPr lang="en-US" sz="1200" i="0" u="none" strike="noStrike" cap="none" dirty="0">
                <a:solidFill>
                  <a:schemeClr val="dk1"/>
                </a:solidFill>
                <a:latin typeface="Calibri"/>
                <a:ea typeface="Calibri"/>
                <a:cs typeface="Calibri"/>
                <a:sym typeface="Calibri"/>
              </a:rPr>
              <a:t> fluency can be improved with practice! (see next slide)</a:t>
            </a:r>
            <a:endParaRPr lang="en-US" sz="1200"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lang="en-US"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Watch your most reluctant readers to make sure they are paying attention. Encourage them to.</a:t>
            </a:r>
          </a:p>
          <a:p>
            <a:pPr marL="0" marR="0" lvl="0" indent="0" algn="l" rtl="0">
              <a:lnSpc>
                <a:spcPct val="100000"/>
              </a:lnSpc>
              <a:spcBef>
                <a:spcPts val="0"/>
              </a:spcBef>
              <a:spcAft>
                <a:spcPts val="0"/>
              </a:spcAft>
              <a:buNone/>
            </a:pPr>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6137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Shape 13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Materials to read and review in preparation: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“1975: The Year of the Cat” pgs. 1-3 and review your annotations</a:t>
            </a:r>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Model note-taking (supporting materials)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908643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400"/>
              <a:buFont typeface="Arial"/>
              <a:buNone/>
            </a:pPr>
            <a:r>
              <a:rPr lang="en-US" sz="1200" b="1" dirty="0">
                <a:latin typeface="Calibri"/>
                <a:ea typeface="Calibri"/>
                <a:cs typeface="Calibri"/>
                <a:sym typeface="Calibri"/>
              </a:rPr>
              <a:t>Suggested slide pacing</a:t>
            </a:r>
            <a:r>
              <a:rPr lang="en-US" sz="1200" b="1" i="0" u="none" strike="noStrike" cap="none" dirty="0">
                <a:solidFill>
                  <a:schemeClr val="dk1"/>
                </a:solidFill>
                <a:latin typeface="Calibri"/>
                <a:ea typeface="Calibri"/>
                <a:cs typeface="Calibri"/>
                <a:sym typeface="Calibri"/>
              </a:rPr>
              <a:t>: 1 minute</a:t>
            </a:r>
            <a:endParaRPr lang="en-US"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lang="en-US"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lang="en-US"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dirty="0">
                <a:latin typeface="Calibri"/>
                <a:ea typeface="Calibri"/>
                <a:cs typeface="Calibri"/>
                <a:sym typeface="Calibri"/>
              </a:rPr>
              <a:t>Teaching Notes</a:t>
            </a:r>
            <a:r>
              <a:rPr lang="en-US" sz="1200" i="0" u="none" strike="noStrike" cap="none" dirty="0">
                <a:solidFill>
                  <a:schemeClr val="dk1"/>
                </a:solidFill>
                <a:latin typeface="Calibri"/>
                <a:ea typeface="Calibri"/>
                <a:cs typeface="Calibri"/>
                <a:sym typeface="Calibri"/>
              </a:rPr>
              <a:t>:</a:t>
            </a: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Smooth reading work. </a:t>
            </a:r>
          </a:p>
          <a:p>
            <a:pPr marL="0" marR="0" lvl="0" indent="0" algn="l" rtl="0">
              <a:lnSpc>
                <a:spcPct val="100000"/>
              </a:lnSpc>
              <a:spcBef>
                <a:spcPts val="0"/>
              </a:spcBef>
              <a:spcAft>
                <a:spcPts val="0"/>
              </a:spcAft>
              <a:buClr>
                <a:srgbClr val="000000"/>
              </a:buClr>
              <a:buSzPts val="1400"/>
              <a:buFont typeface="Arial"/>
              <a:buNone/>
            </a:pPr>
            <a:endParaRPr lang="en-US"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latin typeface="Calibri"/>
                <a:ea typeface="Calibri"/>
                <a:cs typeface="Calibri"/>
                <a:sym typeface="Calibri"/>
              </a:rPr>
              <a:t>Teacher Actions:</a:t>
            </a:r>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chemeClr val="dk1"/>
                </a:solidFill>
                <a:latin typeface="Calibri"/>
                <a:ea typeface="Calibri"/>
                <a:cs typeface="Calibri"/>
                <a:sym typeface="Calibri"/>
              </a:rPr>
              <a:t>Read aloud the slide</a:t>
            </a:r>
            <a:r>
              <a:rPr lang="en-US" sz="1200" dirty="0">
                <a:solidFill>
                  <a:schemeClr val="dk1"/>
                </a:solidFill>
                <a:latin typeface="Calibri"/>
                <a:ea typeface="Calibri"/>
                <a:cs typeface="Calibri"/>
                <a:sym typeface="Calibri"/>
              </a:rPr>
              <a:t> w</a:t>
            </a:r>
            <a:r>
              <a:rPr lang="en-US" sz="1200" i="0" u="none" strike="noStrike" cap="none" dirty="0">
                <a:solidFill>
                  <a:schemeClr val="dk1"/>
                </a:solidFill>
                <a:latin typeface="Calibri"/>
                <a:ea typeface="Calibri"/>
                <a:cs typeface="Calibri"/>
                <a:sym typeface="Calibri"/>
              </a:rPr>
              <a:t>hile students follow </a:t>
            </a:r>
            <a:r>
              <a:rPr lang="en-US" sz="1200" dirty="0">
                <a:solidFill>
                  <a:schemeClr val="dk1"/>
                </a:solidFill>
                <a:latin typeface="Calibri"/>
                <a:ea typeface="Calibri"/>
                <a:cs typeface="Calibri"/>
                <a:sym typeface="Calibri"/>
              </a:rPr>
              <a:t>along.</a:t>
            </a:r>
          </a:p>
          <a:p>
            <a:pPr marL="0" marR="0" lvl="0" indent="0" algn="l" rtl="0">
              <a:lnSpc>
                <a:spcPct val="100000"/>
              </a:lnSpc>
              <a:spcBef>
                <a:spcPts val="0"/>
              </a:spcBef>
              <a:spcAft>
                <a:spcPts val="0"/>
              </a:spcAft>
              <a:buNone/>
            </a:pPr>
            <a:endParaRPr lang="en-US" sz="1200" dirty="0">
              <a:solidFill>
                <a:schemeClr val="dk1"/>
              </a:solidFill>
              <a:latin typeface="Calibri"/>
              <a:ea typeface="Calibri"/>
              <a:cs typeface="Calibri"/>
              <a:sym typeface="Calibri"/>
            </a:endParaRPr>
          </a:p>
          <a:p>
            <a:pPr marL="0" lvl="0" indent="0"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p:txBody>
      </p:sp>
    </p:spTree>
    <p:extLst>
      <p:ext uri="{BB962C8B-B14F-4D97-AF65-F5344CB8AC3E}">
        <p14:creationId xmlns:p14="http://schemas.microsoft.com/office/powerpoint/2010/main" val="2435387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a:t>
            </a:r>
            <a:r>
              <a:rPr lang="en" sz="1200">
                <a:solidFill>
                  <a:schemeClr val="dk1"/>
                </a:solidFill>
                <a:latin typeface="Calibri"/>
                <a:ea typeface="Calibri"/>
                <a:cs typeface="Calibri"/>
                <a:sym typeface="Calibri"/>
              </a:rPr>
              <a:t> </a:t>
            </a:r>
            <a:r>
              <a:rPr lang="en" sz="1200" i="0" u="none" strike="noStrike" cap="none">
                <a:solidFill>
                  <a:schemeClr val="dk1"/>
                </a:solidFill>
                <a:latin typeface="Calibri"/>
                <a:ea typeface="Calibri"/>
                <a:cs typeface="Calibri"/>
                <a:sym typeface="Calibri"/>
              </a:rPr>
              <a:t> a “cold call” procedure instead.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i="0" u="none" strike="noStrike" cap="none">
              <a:solidFill>
                <a:schemeClr val="dk1"/>
              </a:solidFill>
              <a:latin typeface="Calibri"/>
              <a:ea typeface="Calibri"/>
              <a:cs typeface="Calibri"/>
              <a:sym typeface="Calibri"/>
            </a:endParaRPr>
          </a:p>
        </p:txBody>
      </p:sp>
      <p:sp>
        <p:nvSpPr>
          <p:cNvPr id="151" name="Google Shape;15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0677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The purpose here is to hold students successfully accountable for the first task. They need to establish the habit right away of reading in their head while the teacher reads aloud – an effective path to fluency!</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58" name="Google Shape;158;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79675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It also proves to them they can actually understand what they read when they read more fluently - great motivation!</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65" name="Google Shape;165;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01022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It may be helpful to practice “whisper reading” before students read aloud. This is important in a big class so it doesn’t get too noisy.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72" name="Google Shape;172;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49680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d789fc548_0_4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g3d789fc548_0_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1-3 minute</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a:t>
            </a:r>
            <a:r>
              <a:rPr lang="en" sz="1200">
                <a:solidFill>
                  <a:schemeClr val="dk1"/>
                </a:solidFill>
                <a:latin typeface="Calibri"/>
                <a:ea typeface="Calibri"/>
                <a:cs typeface="Calibri"/>
                <a:sym typeface="Calibri"/>
              </a:rPr>
              <a:t>ing</a:t>
            </a:r>
            <a:r>
              <a:rPr lang="en" sz="1200" i="0" u="none" strike="noStrike" cap="none">
                <a:solidFill>
                  <a:schemeClr val="dk1"/>
                </a:solidFill>
                <a:latin typeface="Calibri"/>
                <a:ea typeface="Calibri"/>
                <a:cs typeface="Calibri"/>
                <a:sym typeface="Calibri"/>
              </a:rPr>
              <a:t> </a:t>
            </a:r>
            <a:r>
              <a:rPr lang="en" sz="1200">
                <a:latin typeface="Calibri"/>
                <a:ea typeface="Calibri"/>
                <a:cs typeface="Calibri"/>
                <a:sym typeface="Calibri"/>
              </a:rPr>
              <a:t>N</a:t>
            </a:r>
            <a:r>
              <a:rPr lang="en" sz="1200" i="0" u="none" strike="noStrike" cap="none">
                <a:solidFill>
                  <a:schemeClr val="dk1"/>
                </a:solidFill>
                <a:latin typeface="Calibri"/>
                <a:ea typeface="Calibri"/>
                <a:cs typeface="Calibri"/>
                <a:sym typeface="Calibri"/>
              </a:rPr>
              <a:t>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Fluency is </a:t>
            </a:r>
            <a:r>
              <a:rPr lang="en" sz="1200">
                <a:solidFill>
                  <a:schemeClr val="dk1"/>
                </a:solidFill>
                <a:latin typeface="Calibri"/>
                <a:ea typeface="Calibri"/>
                <a:cs typeface="Calibri"/>
                <a:sym typeface="Calibri"/>
              </a:rPr>
              <a:t>not</a:t>
            </a:r>
            <a:r>
              <a:rPr lang="en" sz="1200" i="0" u="none" strike="noStrike" cap="none">
                <a:solidFill>
                  <a:schemeClr val="dk1"/>
                </a:solidFill>
                <a:latin typeface="Calibri"/>
                <a:ea typeface="Calibri"/>
                <a:cs typeface="Calibri"/>
                <a:sym typeface="Calibri"/>
              </a:rPr>
              <a:t> connected to intelligence. Fluency happens in a whole other part of the brain than thinking and problem solving. So not being fluent has </a:t>
            </a:r>
            <a:r>
              <a:rPr lang="en" sz="1200">
                <a:solidFill>
                  <a:schemeClr val="dk1"/>
                </a:solidFill>
                <a:latin typeface="Calibri"/>
                <a:ea typeface="Calibri"/>
                <a:cs typeface="Calibri"/>
                <a:sym typeface="Calibri"/>
              </a:rPr>
              <a:t>nothing</a:t>
            </a:r>
            <a:r>
              <a:rPr lang="en" sz="1200" i="0" u="none" strike="noStrike" cap="none">
                <a:solidFill>
                  <a:schemeClr val="dk1"/>
                </a:solidFill>
                <a:latin typeface="Calibri"/>
                <a:ea typeface="Calibri"/>
                <a:cs typeface="Calibri"/>
                <a:sym typeface="Calibri"/>
              </a:rPr>
              <a:t> to do with how smart you are. This should help prove that to you! You can’t get smarter by practicing for 5 minutes, but you </a:t>
            </a:r>
            <a:r>
              <a:rPr lang="en" sz="1200">
                <a:solidFill>
                  <a:schemeClr val="dk1"/>
                </a:solidFill>
                <a:latin typeface="Calibri"/>
                <a:ea typeface="Calibri"/>
                <a:cs typeface="Calibri"/>
                <a:sym typeface="Calibri"/>
              </a:rPr>
              <a:t>can</a:t>
            </a:r>
            <a:r>
              <a:rPr lang="en" sz="1200" i="0" u="none" strike="noStrike" cap="none">
                <a:solidFill>
                  <a:schemeClr val="dk1"/>
                </a:solidFill>
                <a:latin typeface="Calibri"/>
                <a:ea typeface="Calibri"/>
                <a:cs typeface="Calibri"/>
                <a:sym typeface="Calibri"/>
              </a:rPr>
              <a:t> get more fluent!</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Students should be volunteering things they noticed about their own or their partners reading. </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They should notice they could read the passage more smoothly. </a:t>
            </a:r>
            <a:r>
              <a:rPr lang="en" sz="1200" i="0" u="none" strike="noStrike" cap="none">
                <a:solidFill>
                  <a:schemeClr val="dk1"/>
                </a:solidFill>
                <a:latin typeface="Calibri"/>
                <a:ea typeface="Calibri"/>
                <a:cs typeface="Calibri"/>
                <a:sym typeface="Calibri"/>
              </a:rPr>
              <a:t> </a:t>
            </a: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79" name="Google Shape;179;g3d789fc548_0_4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6167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Shape 13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Things Close Readers Do anchor chart</a:t>
            </a:r>
            <a:r>
              <a:rPr lang="en-US"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 strategies will be added during today’s and subsequent lesson</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Fist to Five Chart</a:t>
            </a:r>
            <a:r>
              <a:rPr lang="en-US"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 you may want to create this chart to post in the classroom for teacher/student reference (it is displayed on a slide as well)</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Document camera or chart paper (if available)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Teacher journal to model note taking</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journal for note-taking (one per student)</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Inside Out and Back Again </a:t>
            </a:r>
            <a:r>
              <a:rPr lang="en" sz="1200" b="0" i="0" u="none" strike="noStrike" cap="none" dirty="0">
                <a:solidFill>
                  <a:schemeClr val="dk1"/>
                </a:solidFill>
                <a:latin typeface="Calibri"/>
                <a:ea typeface="Calibri"/>
                <a:cs typeface="Calibri"/>
                <a:sym typeface="Calibri"/>
              </a:rPr>
              <a:t>(one per student)</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dirty="0">
                <a:solidFill>
                  <a:schemeClr val="dk1"/>
                </a:solidFill>
                <a:latin typeface="Calibri"/>
                <a:ea typeface="Calibri"/>
                <a:cs typeface="Calibri"/>
                <a:sym typeface="Calibri"/>
              </a:rPr>
              <a:t>Numbered Heads Together</a:t>
            </a:r>
            <a:endParaRPr sz="1200"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Cold Call</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Turn &amp; Talk</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Fist to Five</a:t>
            </a:r>
            <a:endParaRPr dirty="0"/>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r>
              <a:rPr lang="en" sz="1200" b="0" i="0" u="none" strike="noStrike" cap="none" baseline="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None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Review your student roster and place students in heterogeneous groups of </a:t>
            </a:r>
            <a:r>
              <a:rPr lang="en" sz="1200" dirty="0">
                <a:solidFill>
                  <a:schemeClr val="dk1"/>
                </a:solidFill>
                <a:latin typeface="Calibri"/>
                <a:ea typeface="Calibri"/>
                <a:cs typeface="Calibri"/>
                <a:sym typeface="Calibri"/>
              </a:rPr>
              <a:t>three to fo</a:t>
            </a:r>
            <a:r>
              <a:rPr lang="en" sz="1200" b="0" i="0" u="none" strike="noStrike" cap="none" dirty="0">
                <a:solidFill>
                  <a:schemeClr val="dk1"/>
                </a:solidFill>
                <a:latin typeface="Calibri"/>
                <a:ea typeface="Calibri"/>
                <a:cs typeface="Calibri"/>
                <a:sym typeface="Calibri"/>
              </a:rPr>
              <a:t>ur. They should be seated with each other as they will be working together or in pairs within the group throughout the module. The use of heterogeneous groupings is intentional in this first unit to provide support to struggling readers and ELL students. Mixed-ability grouping of students for regular discussion and close reading exercises will provide a collaborative and supportive structure for reading complex texts and close reading of the text.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You’ll be assigning each student in each group </a:t>
            </a:r>
            <a:r>
              <a:rPr lang="en" sz="1200" dirty="0">
                <a:solidFill>
                  <a:schemeClr val="dk1"/>
                </a:solidFill>
                <a:latin typeface="Calibri"/>
                <a:ea typeface="Calibri"/>
                <a:cs typeface="Calibri"/>
                <a:sym typeface="Calibri"/>
              </a:rPr>
              <a:t>a number</a:t>
            </a:r>
            <a:r>
              <a:rPr lang="en" sz="1200" b="0" i="0" u="none" strike="noStrike" cap="none" dirty="0">
                <a:solidFill>
                  <a:schemeClr val="dk1"/>
                </a:solidFill>
                <a:latin typeface="Calibri"/>
                <a:ea typeface="Calibri"/>
                <a:cs typeface="Calibri"/>
                <a:sym typeface="Calibri"/>
              </a:rPr>
              <a:t>. You’ll be calling on these letters/numbers to share out answers for the group For example, if you ask “letter As” to respond, each person in the class who has been assigned letter A will speak for his/her group. This strategy will help the class be sure that a variety of students respond to questions, rather than just a select few.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496209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Shape 14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the Slide</a:t>
            </a:r>
            <a:endParaRPr dirty="0">
              <a:solidFill>
                <a:schemeClr val="dk1"/>
              </a:solidFill>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65356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1" name="Shape 15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W</a:t>
            </a:r>
            <a:r>
              <a:rPr lang="en" sz="1200" b="1" i="0" u="none" strike="noStrike" cap="none" dirty="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a:t>
            </a:r>
            <a:r>
              <a:rPr lang="en" sz="1200" b="1" i="0" u="none" strike="noStrike" cap="none" dirty="0">
                <a:solidFill>
                  <a:schemeClr val="dk1"/>
                </a:solidFill>
                <a:latin typeface="Calibri"/>
                <a:ea typeface="Calibri"/>
                <a:cs typeface="Calibri"/>
                <a:sym typeface="Calibri"/>
              </a:rPr>
              <a:t>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a:t>
            </a:r>
            <a:r>
              <a:rPr lang="en" sz="1200" dirty="0">
                <a:solidFill>
                  <a:schemeClr val="dk1"/>
                </a:solidFill>
                <a:latin typeface="Calibri"/>
                <a:ea typeface="Calibri"/>
                <a:cs typeface="Calibri"/>
                <a:sym typeface="Calibri"/>
              </a:rPr>
              <a:t>er</a:t>
            </a:r>
            <a:r>
              <a:rPr lang="en" sz="1200" b="0" i="0" u="none" strike="noStrike" cap="none" dirty="0">
                <a:solidFill>
                  <a:schemeClr val="dk1"/>
                </a:solidFill>
                <a:latin typeface="Calibri"/>
                <a:ea typeface="Calibri"/>
                <a:cs typeface="Calibri"/>
                <a:sym typeface="Calibri"/>
              </a:rPr>
              <a:t> Notes: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Before the lesson: be sure that you have divided </a:t>
            </a:r>
            <a:r>
              <a:rPr lang="en-US" sz="1200" b="0" i="0" u="none" strike="noStrike" cap="none" dirty="0">
                <a:solidFill>
                  <a:schemeClr val="dk1"/>
                </a:solidFill>
                <a:latin typeface="Calibri"/>
                <a:ea typeface="Calibri"/>
                <a:cs typeface="Calibri"/>
                <a:sym typeface="Calibri"/>
              </a:rPr>
              <a:t>students </a:t>
            </a:r>
            <a:r>
              <a:rPr lang="en" sz="1200" b="0" i="0" u="none" strike="noStrike" cap="none" dirty="0">
                <a:solidFill>
                  <a:schemeClr val="dk1"/>
                </a:solidFill>
                <a:latin typeface="Calibri"/>
                <a:ea typeface="Calibri"/>
                <a:cs typeface="Calibri"/>
                <a:sym typeface="Calibri"/>
              </a:rPr>
              <a:t>into</a:t>
            </a:r>
            <a:r>
              <a:rPr lang="en" sz="1200" dirty="0">
                <a:solidFill>
                  <a:schemeClr val="dk1"/>
                </a:solidFill>
                <a:latin typeface="Calibri"/>
                <a:ea typeface="Calibri"/>
                <a:cs typeface="Calibri"/>
                <a:sym typeface="Calibri"/>
              </a:rPr>
              <a:t> their groups of three-four.</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aloud – explain as needed.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to students that they’ll be reading a book, </a:t>
            </a:r>
            <a:r>
              <a:rPr lang="en" sz="1200" b="0" i="1" u="none" strike="noStrike" cap="none" dirty="0">
                <a:solidFill>
                  <a:schemeClr val="dk1"/>
                </a:solidFill>
                <a:latin typeface="Calibri"/>
                <a:ea typeface="Calibri"/>
                <a:cs typeface="Calibri"/>
                <a:sym typeface="Calibri"/>
              </a:rPr>
              <a:t>Inside Out and Back Again</a:t>
            </a:r>
            <a:r>
              <a:rPr lang="en" sz="1200" b="0" i="0" u="none" strike="noStrike" cap="none" dirty="0">
                <a:solidFill>
                  <a:schemeClr val="dk1"/>
                </a:solidFill>
                <a:latin typeface="Calibri"/>
                <a:ea typeface="Calibri"/>
                <a:cs typeface="Calibri"/>
                <a:sym typeface="Calibri"/>
              </a:rPr>
              <a:t>. In fact, they’ll begin today!</a:t>
            </a:r>
            <a:endParaRPr dirty="0"/>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94965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8" name="Shape 15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3</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Small 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A. Engaging the Reader: Orienting to the Novel’s Text Structure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lang="en"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protocol used for this part of the lesson is called Numbered Heads Together. Students should already be seated with their assigned group. It may be helpful for the seating arrangement in the classroom to allow for these students to be placed near each other, as they work together almost daily throughout the Module. Be sure that students remember their assigned number. Have them write it down if needed. This will be helpful as this strategy is used often through the Module.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each student in the group a number 1-4</a:t>
            </a:r>
            <a:r>
              <a:rPr lang="en" sz="1200" b="0" i="0" u="none" strike="noStrike" cap="none"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a:t>
            </a:r>
            <a:r>
              <a:rPr lang="en" sz="1200" b="0" i="0" u="none" strike="noStrike" cap="none" dirty="0">
                <a:solidFill>
                  <a:schemeClr val="dk1"/>
                </a:solidFill>
                <a:latin typeface="Calibri"/>
                <a:ea typeface="Calibri"/>
                <a:cs typeface="Calibri"/>
                <a:sym typeface="Calibri"/>
              </a:rPr>
              <a:t>xplain that you will be calling on specific numbers or letters to share their thinking of the group. For example, if you ask “</a:t>
            </a:r>
            <a:r>
              <a:rPr lang="en" sz="1200" dirty="0">
                <a:solidFill>
                  <a:schemeClr val="dk1"/>
                </a:solidFill>
                <a:latin typeface="Calibri"/>
                <a:ea typeface="Calibri"/>
                <a:cs typeface="Calibri"/>
                <a:sym typeface="Calibri"/>
              </a:rPr>
              <a:t>number 1</a:t>
            </a:r>
            <a:r>
              <a:rPr lang="en" sz="1200" b="0" i="0" u="none" strike="noStrike" cap="none" dirty="0">
                <a:solidFill>
                  <a:schemeClr val="dk1"/>
                </a:solidFill>
                <a:latin typeface="Calibri"/>
                <a:ea typeface="Calibri"/>
                <a:cs typeface="Calibri"/>
                <a:sym typeface="Calibri"/>
              </a:rPr>
              <a:t>s” to respond, each person in the class who has been assigned </a:t>
            </a:r>
            <a:r>
              <a:rPr lang="en" sz="1200" dirty="0">
                <a:solidFill>
                  <a:schemeClr val="dk1"/>
                </a:solidFill>
                <a:latin typeface="Calibri"/>
                <a:ea typeface="Calibri"/>
                <a:cs typeface="Calibri"/>
                <a:sym typeface="Calibri"/>
              </a:rPr>
              <a:t>number 1</a:t>
            </a:r>
            <a:r>
              <a:rPr lang="en" sz="1200" b="0" i="0" u="none" strike="noStrike" cap="none" dirty="0">
                <a:solidFill>
                  <a:schemeClr val="dk1"/>
                </a:solidFill>
                <a:latin typeface="Calibri"/>
                <a:ea typeface="Calibri"/>
                <a:cs typeface="Calibri"/>
                <a:sym typeface="Calibri"/>
              </a:rPr>
              <a:t> will speak for his/her group.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this strategy will help the class be sure that a variety of students respond to questions, rather than just a select few. </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 Fors/Listen 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listening to the protocol directions.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Each student should know their assigned number and participate accordingly when their number is called.</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practice the protocol with a simple question, Ex. “What is your favorite …?” Then call on number(s) to share out. </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189832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 name="Shape 16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3</a:t>
            </a:r>
            <a:r>
              <a:rPr lang="en-US" sz="1200" b="1" i="0" u="none" strike="noStrike" cap="none"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Groups of 3-4</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A. Engaging the Reader: Orienting to the Novel’s Text Structure </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section of the lesson allows students to make inferences about the novel, its structure, and its subject matter before they begin reading. Do not distribute the novel yet, or provide much background about the book at this point.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 students: </a:t>
            </a:r>
            <a:r>
              <a:rPr lang="en" sz="1200" i="1" dirty="0">
                <a:solidFill>
                  <a:schemeClr val="dk1"/>
                </a:solidFill>
                <a:latin typeface="Calibri"/>
                <a:ea typeface="Calibri"/>
                <a:cs typeface="Calibri"/>
                <a:sym typeface="Calibri"/>
              </a:rPr>
              <a:t>“Yesterday, you looked at images and read some details about the topic of the module. Today you will begin the study of a novel called Inside Out</a:t>
            </a:r>
            <a:r>
              <a:rPr lang="en-US" sz="1200"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&amp;</a:t>
            </a:r>
            <a:r>
              <a:rPr lang="en-US" sz="1200"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Back Again</a:t>
            </a:r>
            <a:r>
              <a:rPr lang="en-US" sz="1200" i="1" baseline="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that relates to what you saw and read.</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students, </a:t>
            </a:r>
            <a:r>
              <a:rPr lang="en" sz="1200" i="1" dirty="0">
                <a:solidFill>
                  <a:schemeClr val="dk1"/>
                </a:solidFill>
                <a:latin typeface="Calibri"/>
                <a:ea typeface="Calibri"/>
                <a:cs typeface="Calibri"/>
                <a:sym typeface="Calibri"/>
              </a:rPr>
              <a:t>“Based on what you saw and read yesterday, what do you think might have to happen to a little girl to make her say that she would prefer war at home in Saigon (Vietnam) to peace in Alabama (the United States)?” </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a few moments to discuss in their numbered group as you pass out a copy of the novel to each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number/letter to share out from each group.</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note that she may miss her family in Vietnam, she may not understand the culture/customs of America, people may not have treated her kindly in the U.S., etc.</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groups to set norms for participation to assist with students having difficulty participating effectively.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conversation starters or provide some sentence starters for students to prompt discussion.</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47740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Shape 17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2</a:t>
            </a:r>
            <a:r>
              <a:rPr lang="en" sz="1200" b="1" dirty="0">
                <a:solidFill>
                  <a:schemeClr val="dk1"/>
                </a:solidFill>
                <a:latin typeface="Calibri"/>
                <a:ea typeface="Calibri"/>
                <a:cs typeface="Calibri"/>
                <a:sym typeface="Calibri"/>
              </a:rPr>
              <a:t>-3 minutes</a:t>
            </a:r>
            <a:r>
              <a:rPr lang="en" sz="1200" b="1"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r>
              <a:rPr lang="en" sz="1200" b="1" dirty="0">
                <a:solidFill>
                  <a:schemeClr val="dk1"/>
                </a:solidFill>
                <a:latin typeface="Calibri"/>
                <a:ea typeface="Calibri"/>
                <a:cs typeface="Calibri"/>
                <a:sym typeface="Calibri"/>
              </a:rPr>
              <a:t>Opening  B. Reviewing Learning Targets</a:t>
            </a:r>
            <a:endParaRPr sz="1200" b="1"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lang="en"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Reference the learning targets to focus students on the learning for the lesson; revisit them again at the end to assess their progress towards meeting those targets.</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first learning target on the wall.</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298450" rtl="0">
              <a:lnSpc>
                <a:spcPct val="115000"/>
              </a:lnSpc>
              <a:spcBef>
                <a:spcPts val="0"/>
              </a:spcBef>
              <a:spcAft>
                <a:spcPts val="0"/>
              </a:spcAft>
              <a:buClr>
                <a:schemeClr val="dk1"/>
              </a:buClr>
              <a:buSzPts val="1100"/>
              <a:buFont typeface="Calibri"/>
              <a:buAutoNum type="arabicPeriod"/>
            </a:pPr>
            <a:r>
              <a:rPr lang="en" dirty="0">
                <a:solidFill>
                  <a:schemeClr val="dk1"/>
                </a:solidFill>
                <a:latin typeface="Calibri"/>
                <a:ea typeface="Calibri"/>
                <a:cs typeface="Calibri"/>
                <a:sym typeface="Calibri"/>
              </a:rPr>
              <a:t>Review the term</a:t>
            </a:r>
            <a:r>
              <a:rPr lang="en" i="1" dirty="0">
                <a:solidFill>
                  <a:schemeClr val="dk1"/>
                </a:solidFill>
                <a:latin typeface="Calibri"/>
                <a:ea typeface="Calibri"/>
                <a:cs typeface="Calibri"/>
                <a:sym typeface="Calibri"/>
              </a:rPr>
              <a:t> </a:t>
            </a:r>
            <a:r>
              <a:rPr lang="en-US" i="1" dirty="0">
                <a:solidFill>
                  <a:schemeClr val="dk1"/>
                </a:solidFill>
                <a:latin typeface="Calibri"/>
                <a:ea typeface="Calibri"/>
                <a:cs typeface="Calibri"/>
                <a:sym typeface="Calibri"/>
              </a:rPr>
              <a:t>“</a:t>
            </a:r>
            <a:r>
              <a:rPr lang="en" b="0" i="0" dirty="0">
                <a:solidFill>
                  <a:schemeClr val="dk1"/>
                </a:solidFill>
                <a:latin typeface="Calibri"/>
                <a:ea typeface="Calibri"/>
                <a:cs typeface="Calibri"/>
                <a:sym typeface="Calibri"/>
              </a:rPr>
              <a:t>inferences</a:t>
            </a:r>
            <a:r>
              <a:rPr lang="en-US" b="0" i="0" dirty="0">
                <a:solidFill>
                  <a:schemeClr val="dk1"/>
                </a:solidFill>
                <a:latin typeface="Calibri"/>
                <a:ea typeface="Calibri"/>
                <a:cs typeface="Calibri"/>
                <a:sym typeface="Calibri"/>
              </a:rPr>
              <a:t>”</a:t>
            </a:r>
            <a:r>
              <a:rPr lang="en" b="1" i="1" dirty="0">
                <a:solidFill>
                  <a:schemeClr val="dk1"/>
                </a:solidFill>
                <a:latin typeface="Calibri"/>
                <a:ea typeface="Calibri"/>
                <a:cs typeface="Calibri"/>
                <a:sym typeface="Calibri"/>
              </a:rPr>
              <a:t> </a:t>
            </a:r>
            <a:r>
              <a:rPr lang="en" dirty="0">
                <a:solidFill>
                  <a:schemeClr val="dk1"/>
                </a:solidFill>
                <a:latin typeface="Calibri"/>
                <a:ea typeface="Calibri"/>
                <a:cs typeface="Calibri"/>
                <a:sym typeface="Calibri"/>
              </a:rPr>
              <a:t>(determining meaning based on things not directly stated in the text). </a:t>
            </a:r>
            <a:endParaRPr dirty="0">
              <a:solidFill>
                <a:schemeClr val="dk1"/>
              </a:solidFill>
              <a:latin typeface="Calibri"/>
              <a:ea typeface="Calibri"/>
              <a:cs typeface="Calibri"/>
              <a:sym typeface="Calibri"/>
            </a:endParaRPr>
          </a:p>
          <a:p>
            <a:pPr marL="457200" lvl="0" indent="-298450" rtl="0">
              <a:lnSpc>
                <a:spcPct val="115000"/>
              </a:lnSpc>
              <a:spcBef>
                <a:spcPts val="0"/>
              </a:spcBef>
              <a:spcAft>
                <a:spcPts val="0"/>
              </a:spcAft>
              <a:buClr>
                <a:schemeClr val="dk1"/>
              </a:buClr>
              <a:buSzPts val="1100"/>
              <a:buFont typeface="Calibri"/>
              <a:buAutoNum type="arabicPeriod"/>
            </a:pPr>
            <a:r>
              <a:rPr lang="en" dirty="0">
                <a:solidFill>
                  <a:schemeClr val="dk1"/>
                </a:solidFill>
                <a:latin typeface="Calibri"/>
                <a:ea typeface="Calibri"/>
                <a:cs typeface="Calibri"/>
                <a:sym typeface="Calibri"/>
              </a:rPr>
              <a:t>Point out to students that they formed inferences yesterday based on the images they looked at and the sentence strips they read. </a:t>
            </a:r>
            <a:endParaRPr dirty="0">
              <a:solidFill>
                <a:schemeClr val="dk1"/>
              </a:solidFill>
              <a:latin typeface="Calibri"/>
              <a:ea typeface="Calibri"/>
              <a:cs typeface="Calibri"/>
              <a:sym typeface="Calibri"/>
            </a:endParaRPr>
          </a:p>
          <a:p>
            <a:pPr marL="457200" lvl="0" indent="-298450" rtl="0">
              <a:lnSpc>
                <a:spcPct val="115000"/>
              </a:lnSpc>
              <a:spcBef>
                <a:spcPts val="0"/>
              </a:spcBef>
              <a:spcAft>
                <a:spcPts val="0"/>
              </a:spcAft>
              <a:buClr>
                <a:schemeClr val="dk1"/>
              </a:buClr>
              <a:buSzPts val="1100"/>
              <a:buFont typeface="Calibri"/>
              <a:buAutoNum type="arabicPeriod"/>
            </a:pPr>
            <a:r>
              <a:rPr lang="en" dirty="0">
                <a:solidFill>
                  <a:schemeClr val="dk1"/>
                </a:solidFill>
                <a:latin typeface="Calibri"/>
                <a:ea typeface="Calibri"/>
                <a:cs typeface="Calibri"/>
                <a:sym typeface="Calibri"/>
              </a:rPr>
              <a:t>Tell students they will have lots of support and practice with this skill because this novel leaves many things not directly stated.</a:t>
            </a:r>
            <a:endParaRPr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r>
              <a:rPr lang="en" sz="1200" dirty="0">
                <a:solidFill>
                  <a:schemeClr val="dk1"/>
                </a:solidFill>
                <a:latin typeface="Calibri"/>
                <a:ea typeface="Calibri"/>
                <a:cs typeface="Calibri"/>
                <a:sym typeface="Calibri"/>
              </a:rPr>
              <a:t>Student Look Fors/Listen Fors: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have a clear understanding of the term “inference.”</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298450" rtl="0">
              <a:lnSpc>
                <a:spcPct val="115000"/>
              </a:lnSpc>
              <a:spcBef>
                <a:spcPts val="0"/>
              </a:spcBef>
              <a:spcAft>
                <a:spcPts val="0"/>
              </a:spcAft>
              <a:buClr>
                <a:schemeClr val="dk1"/>
              </a:buClr>
              <a:buSzPts val="1100"/>
              <a:buFont typeface="Calibri"/>
              <a:buChar char="●"/>
            </a:pPr>
            <a:r>
              <a:rPr lang="en" dirty="0">
                <a:solidFill>
                  <a:schemeClr val="dk1"/>
                </a:solidFill>
                <a:latin typeface="Calibri"/>
                <a:ea typeface="Calibri"/>
                <a:cs typeface="Calibri"/>
                <a:sym typeface="Calibri"/>
              </a:rPr>
              <a:t>Students may need additional clarification on the term inference.: “when we infer, we use specific information in the text, combined with our background knowledge and/or what the text said earlier to understand incidents, characters, and theme.”</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everyday examples of inferences. Ex. “Your teacher tells you to clear your desk and take out a pencil and a piece of paper. What can you infer? You’ll be given a test/quiz”, etc.</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336333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Shape 17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a:t>
            </a:r>
            <a:r>
              <a:rPr lang="en" sz="1200" b="1" dirty="0">
                <a:solidFill>
                  <a:schemeClr val="dk1"/>
                </a:solidFill>
                <a:latin typeface="Calibri"/>
                <a:ea typeface="Calibri"/>
                <a:cs typeface="Calibri"/>
                <a:sym typeface="Calibri"/>
              </a:rPr>
              <a:t>: 2-3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Reviewing Learning Targets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lang="en"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clarify any new academic vocabulary for students as needed (cite, evidence, incidents, aspects, context clues).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 Post the the second target.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t>
            </a:r>
            <a:r>
              <a:rPr lang="en" sz="1200" i="1" dirty="0">
                <a:solidFill>
                  <a:schemeClr val="dk1"/>
                </a:solidFill>
                <a:latin typeface="Calibri"/>
                <a:ea typeface="Calibri"/>
                <a:cs typeface="Calibri"/>
                <a:sym typeface="Calibri"/>
              </a:rPr>
              <a:t>“I can cite evidence from the novel to explain how incidents reveal aspects of Ha’s character as she is shaped by war.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the phrase</a:t>
            </a:r>
            <a:r>
              <a:rPr lang="en" sz="1200" b="1" i="1" dirty="0">
                <a:solidFill>
                  <a:schemeClr val="dk1"/>
                </a:solidFill>
                <a:latin typeface="Calibri"/>
                <a:ea typeface="Calibri"/>
                <a:cs typeface="Calibri"/>
                <a:sym typeface="Calibri"/>
              </a:rPr>
              <a:t> </a:t>
            </a:r>
            <a:r>
              <a:rPr lang="en-US" sz="1200" b="1" i="1" dirty="0">
                <a:solidFill>
                  <a:schemeClr val="dk1"/>
                </a:solidFill>
                <a:latin typeface="Calibri"/>
                <a:ea typeface="Calibri"/>
                <a:cs typeface="Calibri"/>
                <a:sym typeface="Calibri"/>
              </a:rPr>
              <a:t>“</a:t>
            </a:r>
            <a:r>
              <a:rPr lang="en" sz="1200" b="0" i="0" dirty="0">
                <a:solidFill>
                  <a:schemeClr val="dk1"/>
                </a:solidFill>
                <a:latin typeface="Calibri"/>
                <a:ea typeface="Calibri"/>
                <a:cs typeface="Calibri"/>
                <a:sym typeface="Calibri"/>
              </a:rPr>
              <a:t>cite evidence</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Explain to students that this means they will need to prove what they believe the novel is saying by quoting accurately with words, phrases, and details from the novel.</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learning targets three and four.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last two learning targets aloud: </a:t>
            </a:r>
            <a:r>
              <a:rPr lang="en" sz="1200" i="1" dirty="0">
                <a:solidFill>
                  <a:schemeClr val="dk1"/>
                </a:solidFill>
                <a:latin typeface="Calibri"/>
                <a:ea typeface="Calibri"/>
                <a:cs typeface="Calibri"/>
                <a:sym typeface="Calibri"/>
              </a:rPr>
              <a:t>“I can use context clues to figure out word meanings,”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“I can participate in discussions about the text with a partner, small group, and the whole class.”</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accomplishing these learning targets and interacting with a complex text will take a lot of thinking and talking with both partners and in small groups. Remind students to be respectful to others by listening to what others have to say, asking polite questions to clarify understanding, and participating in the discussions by offering thoughtful ideas and questions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discuss as needed to determine student understanding.</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 along on the slide as you read aloud.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have a firm grasp on the concept of evidence and what it means to cite it.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synonyms or other examples for any vocabulary that is unfamiliar to students.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nonlinguistic symbols (e.g. two people talking for discussion, a pen for record, a magnifying glass for details, a light bulb for main idea) to assist.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97925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1" name="Shape 1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2" name="Shape 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46" name="Shape 46"/>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7" name="Shape 4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5712100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545068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Shape 1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15" name="Shape 15"/>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16" name="Shape 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19" name="Shape 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23" name="Shape 2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24" name="Shape 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1" name="Shape 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Shape 37"/>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38" name="Shape 38"/>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39" name="Shape 3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0" name="Shape 4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43" name="Shape 4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2CB494BB-F533-490F-BCB5-10A222DE57BD}"/>
              </a:ext>
            </a:extLst>
          </p:cNvPr>
          <p:cNvPicPr>
            <a:picLocks noChangeAspect="1"/>
          </p:cNvPicPr>
          <p:nvPr userDrawn="1"/>
        </p:nvPicPr>
        <p:blipFill>
          <a:blip r:embed="rId15"/>
          <a:stretch>
            <a:fillRect/>
          </a:stretch>
        </p:blipFill>
        <p:spPr>
          <a:xfrm>
            <a:off x="8365808" y="4914614"/>
            <a:ext cx="762000" cy="142875"/>
          </a:xfrm>
          <a:prstGeom prst="rect">
            <a:avLst/>
          </a:prstGeom>
        </p:spPr>
      </p:pic>
      <p:pic>
        <p:nvPicPr>
          <p:cNvPr id="5" name="Picture 4">
            <a:extLst>
              <a:ext uri="{FF2B5EF4-FFF2-40B4-BE49-F238E27FC236}">
                <a16:creationId xmlns:a16="http://schemas.microsoft.com/office/drawing/2014/main" id="{47F4C5F4-E6C3-4895-94C5-FABC37500CBA}"/>
              </a:ext>
            </a:extLst>
          </p:cNvPr>
          <p:cNvPicPr>
            <a:picLocks noChangeAspect="1"/>
          </p:cNvPicPr>
          <p:nvPr userDrawn="1"/>
        </p:nvPicPr>
        <p:blipFill>
          <a:blip r:embed="rId16"/>
          <a:stretch>
            <a:fillRect/>
          </a:stretch>
        </p:blipFill>
        <p:spPr>
          <a:xfrm>
            <a:off x="4184724" y="4486595"/>
            <a:ext cx="774551" cy="645459"/>
          </a:xfrm>
          <a:prstGeom prst="rect">
            <a:avLst/>
          </a:prstGeom>
        </p:spPr>
      </p:pic>
      <p:pic>
        <p:nvPicPr>
          <p:cNvPr id="10" name="Picture 9">
            <a:extLst>
              <a:ext uri="{FF2B5EF4-FFF2-40B4-BE49-F238E27FC236}">
                <a16:creationId xmlns:a16="http://schemas.microsoft.com/office/drawing/2014/main" id="{6A645E5F-F93D-4A08-9C73-DB63466B86ED}"/>
              </a:ext>
            </a:extLst>
          </p:cNvPr>
          <p:cNvPicPr>
            <a:picLocks noChangeAspect="1"/>
          </p:cNvPicPr>
          <p:nvPr userDrawn="1"/>
        </p:nvPicPr>
        <p:blipFill>
          <a:blip r:embed="rId17"/>
          <a:stretch>
            <a:fillRect/>
          </a:stretch>
        </p:blipFill>
        <p:spPr>
          <a:xfrm>
            <a:off x="16192" y="454566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8: Module 1: Unit 1: Lesson 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0" name="Shape 130"/>
          <p:cNvSpPr txBox="1">
            <a:spLocks noGrp="1"/>
          </p:cNvSpPr>
          <p:nvPr>
            <p:ph type="body" idx="1"/>
          </p:nvPr>
        </p:nvSpPr>
        <p:spPr>
          <a:xfrm>
            <a:off x="311700" y="1182125"/>
            <a:ext cx="8520600" cy="36342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This lesson will take approximately </a:t>
            </a:r>
            <a:r>
              <a:rPr lang="en" sz="1600">
                <a:solidFill>
                  <a:schemeClr val="dk1"/>
                </a:solidFill>
              </a:rPr>
              <a:t>50-80 </a:t>
            </a:r>
            <a:r>
              <a:rPr lang="en" sz="1600" b="0" i="0" u="none" strike="noStrike" cap="none">
                <a:solidFill>
                  <a:schemeClr val="dk1"/>
                </a:solidFill>
                <a:latin typeface="Century Gothic"/>
                <a:ea typeface="Century Gothic"/>
                <a:cs typeface="Century Gothic"/>
                <a:sym typeface="Century Gothic"/>
              </a:rPr>
              <a:t>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purpose of today’s lesson is to introduce students to several protocols (cold call, turn &amp; talk, Fist to Five) and strategies for close reading. Students will begin to engage with the novel </a:t>
            </a:r>
            <a:r>
              <a:rPr lang="en" sz="1600" b="0" i="1" u="none" strike="noStrike" cap="none" dirty="0">
                <a:solidFill>
                  <a:schemeClr val="dk1"/>
                </a:solidFill>
                <a:latin typeface="Century Gothic"/>
                <a:ea typeface="Century Gothic"/>
                <a:cs typeface="Century Gothic"/>
                <a:sym typeface="Century Gothic"/>
              </a:rPr>
              <a:t>Inside Out and Back Again </a:t>
            </a:r>
            <a:r>
              <a:rPr lang="en" sz="1600" b="0" i="0" u="none" strike="noStrike" cap="none" dirty="0">
                <a:solidFill>
                  <a:schemeClr val="dk1"/>
                </a:solidFill>
                <a:latin typeface="Century Gothic"/>
                <a:ea typeface="Century Gothic"/>
                <a:cs typeface="Century Gothic"/>
                <a:sym typeface="Century Gothic"/>
              </a:rPr>
              <a:t>by reading for the “gist” and keeping notes in their reading journals.</a:t>
            </a:r>
            <a:br>
              <a:rPr lang="en" sz="1600" b="0" i="0" u="none" strike="noStrike" cap="none" dirty="0">
                <a:solidFill>
                  <a:schemeClr val="dk1"/>
                </a:solidFill>
                <a:latin typeface="Century Gothic"/>
                <a:ea typeface="Century Gothic"/>
                <a:cs typeface="Century Gothic"/>
                <a:sym typeface="Century Gothic"/>
              </a:rPr>
            </a:b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Learning Targets for students today are:</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90000"/>
              </a:lnSpc>
              <a:spcBef>
                <a:spcPts val="1000"/>
              </a:spcBef>
              <a:spcAft>
                <a:spcPts val="0"/>
              </a:spcAft>
              <a:buClr>
                <a:schemeClr val="dk1"/>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I can make inferences to deepen my understanding of </a:t>
            </a:r>
            <a:r>
              <a:rPr lang="en" sz="1600" b="0" i="1" u="none" strike="noStrike" cap="none" dirty="0">
                <a:solidFill>
                  <a:srgbClr val="000000"/>
                </a:solidFill>
                <a:latin typeface="Century Gothic"/>
                <a:ea typeface="Century Gothic"/>
                <a:cs typeface="Century Gothic"/>
                <a:sym typeface="Century Gothic"/>
              </a:rPr>
              <a:t>Inside Out &amp; Back Again</a:t>
            </a:r>
            <a:r>
              <a:rPr lang="en" sz="1600" b="0" i="0" u="none" strike="noStrike" cap="none" dirty="0">
                <a:solidFill>
                  <a:srgbClr val="000000"/>
                </a:solidFill>
                <a:latin typeface="Century Gothic"/>
                <a:ea typeface="Century Gothic"/>
                <a:cs typeface="Century Gothic"/>
                <a:sym typeface="Century Gothic"/>
              </a:rPr>
              <a:t>.</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I can cite evidence from the novel to explain how incidents reveal aspects of Ha’s character.</a:t>
            </a:r>
            <a:endParaRPr dirty="0"/>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I can use context clues to figure out word meanings.</a:t>
            </a:r>
            <a:endParaRPr dirty="0"/>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I can participate in discussions about the text with a partner, small group, and the whole class.</a:t>
            </a:r>
            <a:endParaRPr sz="16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title"/>
          </p:nvPr>
        </p:nvSpPr>
        <p:spPr>
          <a:xfrm>
            <a:off x="311700" y="334175"/>
            <a:ext cx="7602214"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2600" dirty="0"/>
              <a:t>Let’s read the next </a:t>
            </a:r>
            <a:r>
              <a:rPr lang="en" sz="2600" b="1" dirty="0"/>
              <a:t>three </a:t>
            </a:r>
            <a:r>
              <a:rPr lang="en" sz="2600" dirty="0"/>
              <a:t>learning targets for this lesson.</a:t>
            </a:r>
            <a:endParaRPr sz="2600" b="0" i="0" u="none" strike="noStrike" cap="none" dirty="0">
              <a:solidFill>
                <a:schemeClr val="dk1"/>
              </a:solidFill>
              <a:sym typeface="Century Gothic"/>
            </a:endParaRPr>
          </a:p>
        </p:txBody>
      </p:sp>
      <p:sp>
        <p:nvSpPr>
          <p:cNvPr id="182" name="Shape 182"/>
          <p:cNvSpPr txBox="1">
            <a:spLocks noGrp="1"/>
          </p:cNvSpPr>
          <p:nvPr>
            <p:ph type="body" idx="1"/>
          </p:nvPr>
        </p:nvSpPr>
        <p:spPr>
          <a:xfrm>
            <a:off x="311700" y="1446567"/>
            <a:ext cx="8520600" cy="2483354"/>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2100" dirty="0">
                <a:solidFill>
                  <a:schemeClr val="dk1"/>
                </a:solidFill>
              </a:rPr>
              <a:t>Read in your head while your teacher  reads </a:t>
            </a:r>
            <a:endParaRPr sz="2100" dirty="0">
              <a:solidFill>
                <a:schemeClr val="dk1"/>
              </a:solidFill>
            </a:endParaRPr>
          </a:p>
          <a:p>
            <a:pPr marL="0" lvl="0" indent="0" rtl="0">
              <a:lnSpc>
                <a:spcPct val="90000"/>
              </a:lnSpc>
              <a:spcBef>
                <a:spcPts val="0"/>
              </a:spcBef>
              <a:spcAft>
                <a:spcPts val="0"/>
              </a:spcAft>
              <a:buClr>
                <a:schemeClr val="dk1"/>
              </a:buClr>
              <a:buSzPts val="1100"/>
              <a:buFont typeface="Arial"/>
              <a:buNone/>
            </a:pPr>
            <a:r>
              <a:rPr lang="en" sz="2100" dirty="0">
                <a:solidFill>
                  <a:schemeClr val="dk1"/>
                </a:solidFill>
              </a:rPr>
              <a:t>them out loud:</a:t>
            </a:r>
          </a:p>
          <a:p>
            <a:pPr marL="0" lvl="0" indent="0" rtl="0">
              <a:lnSpc>
                <a:spcPct val="90000"/>
              </a:lnSpc>
              <a:spcBef>
                <a:spcPts val="0"/>
              </a:spcBef>
              <a:spcAft>
                <a:spcPts val="0"/>
              </a:spcAft>
              <a:buClr>
                <a:schemeClr val="dk1"/>
              </a:buClr>
              <a:buSzPts val="1100"/>
              <a:buFont typeface="Arial"/>
              <a:buNone/>
            </a:pPr>
            <a:endParaRPr sz="1000" dirty="0">
              <a:solidFill>
                <a:schemeClr val="dk1"/>
              </a:solidFill>
            </a:endParaRPr>
          </a:p>
          <a:p>
            <a:pPr marR="0" lvl="0" rtl="0">
              <a:lnSpc>
                <a:spcPct val="100000"/>
              </a:lnSpc>
              <a:spcBef>
                <a:spcPts val="0"/>
              </a:spcBef>
              <a:spcAft>
                <a:spcPts val="600"/>
              </a:spcAft>
              <a:buClr>
                <a:schemeClr val="dk1"/>
              </a:buClr>
              <a:buSzPct val="100000"/>
              <a:buFont typeface="+mj-lt"/>
              <a:buAutoNum type="arabicPeriod"/>
            </a:pPr>
            <a:r>
              <a:rPr lang="en" sz="2100" dirty="0"/>
              <a:t>I can cite evidence from the novel to explain how incidents reveal aspects of Ha’s character.</a:t>
            </a:r>
          </a:p>
          <a:p>
            <a:pPr marR="0" lvl="0" rtl="0">
              <a:lnSpc>
                <a:spcPct val="100000"/>
              </a:lnSpc>
              <a:spcBef>
                <a:spcPts val="0"/>
              </a:spcBef>
              <a:spcAft>
                <a:spcPts val="600"/>
              </a:spcAft>
              <a:buClr>
                <a:schemeClr val="dk1"/>
              </a:buClr>
              <a:buSzPct val="100000"/>
              <a:buFont typeface="+mj-lt"/>
              <a:buAutoNum type="arabicPeriod"/>
            </a:pPr>
            <a:r>
              <a:rPr lang="en" sz="2100" dirty="0"/>
              <a:t>I can use context clues to figure out word meanings.</a:t>
            </a:r>
          </a:p>
          <a:p>
            <a:pPr marR="0" lvl="0" rtl="0">
              <a:lnSpc>
                <a:spcPct val="100000"/>
              </a:lnSpc>
              <a:spcBef>
                <a:spcPts val="0"/>
              </a:spcBef>
              <a:spcAft>
                <a:spcPts val="600"/>
              </a:spcAft>
              <a:buClr>
                <a:schemeClr val="dk1"/>
              </a:buClr>
              <a:buSzPct val="100000"/>
              <a:buFont typeface="+mj-lt"/>
              <a:buAutoNum type="arabicPeriod"/>
            </a:pPr>
            <a:r>
              <a:rPr lang="en" sz="2100" dirty="0"/>
              <a:t>I can participate in discussions about the text with a partner, small group, and the whole class.</a:t>
            </a:r>
            <a:endParaRPr sz="2100" dirty="0"/>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pic>
        <p:nvPicPr>
          <p:cNvPr id="6" name="Picture 2">
            <a:extLst>
              <a:ext uri="{FF2B5EF4-FFF2-40B4-BE49-F238E27FC236}">
                <a16:creationId xmlns:a16="http://schemas.microsoft.com/office/drawing/2014/main" id="{7FC9DE61-02CD-438C-9F4B-BC68E849FD05}"/>
              </a:ext>
            </a:extLst>
          </p:cNvPr>
          <p:cNvPicPr>
            <a:picLocks noChangeAspect="1"/>
          </p:cNvPicPr>
          <p:nvPr/>
        </p:nvPicPr>
        <p:blipFill>
          <a:blip r:embed="rId4"/>
          <a:stretch>
            <a:fillRect/>
          </a:stretch>
        </p:blipFill>
        <p:spPr>
          <a:xfrm>
            <a:off x="8251258" y="4420726"/>
            <a:ext cx="721594" cy="57572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dirty="0"/>
              <a:t>Things Close Readers Do</a:t>
            </a:r>
            <a:endParaRPr sz="3600" dirty="0"/>
          </a:p>
          <a:p>
            <a:pPr marL="0" marR="0" lvl="0" indent="0" algn="l" rtl="0">
              <a:lnSpc>
                <a:spcPct val="100000"/>
              </a:lnSpc>
              <a:spcBef>
                <a:spcPts val="0"/>
              </a:spcBef>
              <a:spcAft>
                <a:spcPts val="0"/>
              </a:spcAft>
              <a:buClr>
                <a:schemeClr val="dk1"/>
              </a:buClr>
              <a:buSzPts val="3400"/>
              <a:buFont typeface="Century Gothic"/>
              <a:buNone/>
            </a:pPr>
            <a:endParaRPr sz="2400" dirty="0"/>
          </a:p>
          <a:p>
            <a:pPr marL="0" marR="0" lvl="0" indent="0" algn="l" rtl="0">
              <a:lnSpc>
                <a:spcPct val="100000"/>
              </a:lnSpc>
              <a:spcBef>
                <a:spcPts val="0"/>
              </a:spcBef>
              <a:spcAft>
                <a:spcPts val="0"/>
              </a:spcAft>
              <a:buClr>
                <a:schemeClr val="dk1"/>
              </a:buClr>
              <a:buSzPts val="3400"/>
              <a:buFont typeface="Century Gothic"/>
              <a:buNone/>
            </a:pPr>
            <a:r>
              <a:rPr lang="en" sz="2400" dirty="0"/>
              <a:t>Today we will get started reading the novel, by</a:t>
            </a:r>
            <a:endParaRPr sz="2400" dirty="0"/>
          </a:p>
          <a:p>
            <a:pPr marL="0" marR="0" lvl="0" indent="0" algn="l" rtl="0">
              <a:lnSpc>
                <a:spcPct val="100000"/>
              </a:lnSpc>
              <a:spcBef>
                <a:spcPts val="0"/>
              </a:spcBef>
              <a:spcAft>
                <a:spcPts val="0"/>
              </a:spcAft>
              <a:buClr>
                <a:schemeClr val="dk1"/>
              </a:buClr>
              <a:buSzPts val="3400"/>
              <a:buFont typeface="Century Gothic"/>
              <a:buNone/>
            </a:pPr>
            <a:r>
              <a:rPr lang="en" sz="2400" dirty="0"/>
              <a:t> taking our time and reading closely the first poem, “1975: Year of the Cat”</a:t>
            </a:r>
            <a:endParaRPr sz="2400" b="0" i="0" u="none" strike="noStrike" cap="none" dirty="0">
              <a:solidFill>
                <a:schemeClr val="dk1"/>
              </a:solidFill>
              <a:latin typeface="Century Gothic"/>
              <a:ea typeface="Century Gothic"/>
              <a:cs typeface="Century Gothic"/>
              <a:sym typeface="Century Gothic"/>
            </a:endParaRPr>
          </a:p>
        </p:txBody>
      </p:sp>
      <p:sp>
        <p:nvSpPr>
          <p:cNvPr id="189" name="Shape 189"/>
          <p:cNvSpPr txBox="1">
            <a:spLocks noGrp="1"/>
          </p:cNvSpPr>
          <p:nvPr>
            <p:ph type="body" idx="1"/>
          </p:nvPr>
        </p:nvSpPr>
        <p:spPr>
          <a:xfrm>
            <a:off x="311700" y="2624815"/>
            <a:ext cx="8520600" cy="2055674"/>
          </a:xfrm>
          <a:prstGeom prst="rect">
            <a:avLst/>
          </a:prstGeom>
          <a:noFill/>
          <a:ln>
            <a:noFill/>
          </a:ln>
        </p:spPr>
        <p:txBody>
          <a:bodyPr spcFirstLastPara="1" wrap="square" lIns="91425" tIns="91425" rIns="91425" bIns="91425" anchor="t" anchorCtr="0">
            <a:noAutofit/>
          </a:bodyPr>
          <a:lstStyle/>
          <a:p>
            <a:pPr marL="457200" marR="0" lvl="0" indent="0" algn="l" rtl="0">
              <a:lnSpc>
                <a:spcPct val="100000"/>
              </a:lnSpc>
              <a:spcBef>
                <a:spcPts val="0"/>
              </a:spcBef>
              <a:spcAft>
                <a:spcPts val="0"/>
              </a:spcAft>
              <a:buClr>
                <a:srgbClr val="000000"/>
              </a:buClr>
              <a:buSzPts val="1800"/>
              <a:buFont typeface="Century Gothic"/>
              <a:buNone/>
            </a:pPr>
            <a:r>
              <a:rPr lang="en" sz="2400" dirty="0"/>
              <a:t>What are some things that close readers do?</a:t>
            </a:r>
            <a:br>
              <a:rPr lang="en" sz="2400" dirty="0"/>
            </a:br>
            <a:endParaRPr sz="2400" dirty="0"/>
          </a:p>
          <a:p>
            <a:pPr marL="419100">
              <a:buSzPts val="2400"/>
            </a:pPr>
            <a:r>
              <a:rPr lang="en" sz="2400" dirty="0"/>
              <a:t>Get the gist—get your initial sense of what the text is mostly about.</a:t>
            </a:r>
            <a:endParaRPr sz="2400" dirty="0"/>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600" dirty="0"/>
              <a:t>Let’s Read for the Gist</a:t>
            </a:r>
            <a:endParaRPr sz="3600" dirty="0"/>
          </a:p>
          <a:p>
            <a:pPr marL="0" lvl="0" indent="0">
              <a:spcBef>
                <a:spcPts val="0"/>
              </a:spcBef>
              <a:spcAft>
                <a:spcPts val="0"/>
              </a:spcAft>
              <a:buNone/>
            </a:pPr>
            <a:endParaRPr sz="2400" dirty="0"/>
          </a:p>
          <a:p>
            <a:pPr marL="0" lvl="0" indent="0">
              <a:spcBef>
                <a:spcPts val="0"/>
              </a:spcBef>
              <a:spcAft>
                <a:spcPts val="0"/>
              </a:spcAft>
              <a:buNone/>
            </a:pPr>
            <a:r>
              <a:rPr lang="en" sz="2400" dirty="0"/>
              <a:t>Turn to page 1 “1975: The Year of the Cat” and </a:t>
            </a:r>
            <a:endParaRPr sz="2400" dirty="0"/>
          </a:p>
          <a:p>
            <a:pPr marL="0" lvl="0" indent="0">
              <a:spcBef>
                <a:spcPts val="0"/>
              </a:spcBef>
              <a:spcAft>
                <a:spcPts val="0"/>
              </a:spcAft>
              <a:buNone/>
            </a:pPr>
            <a:r>
              <a:rPr lang="en" sz="2400" dirty="0"/>
              <a:t>read along in your heads as you hear the first poem read aloud</a:t>
            </a:r>
            <a:r>
              <a:rPr lang="en" dirty="0"/>
              <a:t>.</a:t>
            </a:r>
            <a:endParaRPr sz="2400" dirty="0"/>
          </a:p>
        </p:txBody>
      </p:sp>
      <p:sp>
        <p:nvSpPr>
          <p:cNvPr id="196" name="Shape 196"/>
          <p:cNvSpPr txBox="1">
            <a:spLocks noGrp="1"/>
          </p:cNvSpPr>
          <p:nvPr>
            <p:ph type="body" idx="1"/>
          </p:nvPr>
        </p:nvSpPr>
        <p:spPr>
          <a:xfrm>
            <a:off x="175125" y="1749850"/>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p>
            <a:pPr marL="457200" lvl="0" indent="-381000" rtl="0">
              <a:spcBef>
                <a:spcPts val="0"/>
              </a:spcBef>
              <a:spcAft>
                <a:spcPts val="0"/>
              </a:spcAft>
              <a:buSzPts val="2400"/>
              <a:buChar char="●"/>
            </a:pPr>
            <a:r>
              <a:rPr lang="en" sz="2400"/>
              <a:t>What is the gist of this poem? What is your initial sense of what it is mostly about?</a:t>
            </a:r>
            <a:endParaRPr sz="2400"/>
          </a:p>
          <a:p>
            <a:pPr marL="0" lvl="0" indent="0">
              <a:spcBef>
                <a:spcPts val="0"/>
              </a:spcBef>
              <a:spcAft>
                <a:spcPts val="0"/>
              </a:spcAft>
              <a:buNone/>
            </a:pPr>
            <a:endParaRPr sz="2400"/>
          </a:p>
          <a:p>
            <a:pPr marL="457200" lvl="0" indent="-381000">
              <a:spcBef>
                <a:spcPts val="0"/>
              </a:spcBef>
              <a:spcAft>
                <a:spcPts val="0"/>
              </a:spcAft>
              <a:buSzPts val="2400"/>
              <a:buChar char="●"/>
            </a:pPr>
            <a:r>
              <a:rPr lang="en" sz="2400"/>
              <a:t>What details really strike you as you read this poem? Why?</a:t>
            </a:r>
            <a:endParaRPr sz="2400"/>
          </a:p>
          <a:p>
            <a:pPr marL="0" lvl="0" indent="0">
              <a:spcBef>
                <a:spcPts val="0"/>
              </a:spcBef>
              <a:spcAft>
                <a:spcPts val="0"/>
              </a:spcAft>
              <a:buNone/>
            </a:pPr>
            <a:endParaRPr sz="2400"/>
          </a:p>
          <a:p>
            <a:pPr marL="0" lvl="0" indent="0">
              <a:spcBef>
                <a:spcPts val="0"/>
              </a:spcBef>
              <a:spcAft>
                <a:spcPts val="0"/>
              </a:spcAft>
              <a:buNone/>
            </a:pPr>
            <a:endParaRPr sz="2400"/>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Shape 202"/>
          <p:cNvSpPr txBox="1">
            <a:spLocks noGrp="1"/>
          </p:cNvSpPr>
          <p:nvPr>
            <p:ph type="title"/>
          </p:nvPr>
        </p:nvSpPr>
        <p:spPr>
          <a:xfrm>
            <a:off x="311700" y="384700"/>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a:t>Now, you will reread this first poem independently</a:t>
            </a:r>
            <a:endParaRPr sz="2400"/>
          </a:p>
          <a:p>
            <a:pPr marL="0" lvl="0" indent="0">
              <a:spcBef>
                <a:spcPts val="0"/>
              </a:spcBef>
              <a:spcAft>
                <a:spcPts val="0"/>
              </a:spcAft>
              <a:buNone/>
            </a:pPr>
            <a:r>
              <a:rPr lang="en" sz="2400"/>
              <a:t>and silently. </a:t>
            </a:r>
            <a:endParaRPr sz="2400"/>
          </a:p>
          <a:p>
            <a:pPr marL="0" lvl="0" indent="0">
              <a:spcBef>
                <a:spcPts val="0"/>
              </a:spcBef>
              <a:spcAft>
                <a:spcPts val="0"/>
              </a:spcAft>
              <a:buNone/>
            </a:pPr>
            <a:endParaRPr sz="2400"/>
          </a:p>
          <a:p>
            <a:pPr marL="0" lvl="0" indent="0">
              <a:spcBef>
                <a:spcPts val="0"/>
              </a:spcBef>
              <a:spcAft>
                <a:spcPts val="0"/>
              </a:spcAft>
              <a:buNone/>
            </a:pPr>
            <a:r>
              <a:rPr lang="en" sz="2400"/>
              <a:t>As you read,  think about this question: </a:t>
            </a:r>
            <a:endParaRPr sz="2400"/>
          </a:p>
          <a:p>
            <a:pPr marL="0" lvl="0" indent="0">
              <a:spcBef>
                <a:spcPts val="0"/>
              </a:spcBef>
              <a:spcAft>
                <a:spcPts val="0"/>
              </a:spcAft>
              <a:buNone/>
            </a:pPr>
            <a:r>
              <a:rPr lang="en" sz="2400"/>
              <a:t>“What have you learned about Ha in this very first poem?” </a:t>
            </a:r>
            <a:endParaRPr sz="2400"/>
          </a:p>
        </p:txBody>
      </p:sp>
      <p:sp>
        <p:nvSpPr>
          <p:cNvPr id="203" name="Shape 203"/>
          <p:cNvSpPr txBox="1">
            <a:spLocks noGrp="1"/>
          </p:cNvSpPr>
          <p:nvPr>
            <p:ph type="body" idx="1"/>
          </p:nvPr>
        </p:nvSpPr>
        <p:spPr>
          <a:xfrm>
            <a:off x="311700" y="1219550"/>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Shape 209"/>
          <p:cNvSpPr txBox="1">
            <a:spLocks noGrp="1"/>
          </p:cNvSpPr>
          <p:nvPr>
            <p:ph type="title"/>
          </p:nvPr>
        </p:nvSpPr>
        <p:spPr>
          <a:xfrm>
            <a:off x="167450" y="1040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600"/>
              <a:t>Reading Journals</a:t>
            </a:r>
            <a:endParaRPr sz="3600"/>
          </a:p>
        </p:txBody>
      </p:sp>
      <p:graphicFrame>
        <p:nvGraphicFramePr>
          <p:cNvPr id="211" name="Shape 211"/>
          <p:cNvGraphicFramePr/>
          <p:nvPr>
            <p:extLst>
              <p:ext uri="{D42A27DB-BD31-4B8C-83A1-F6EECF244321}">
                <p14:modId xmlns:p14="http://schemas.microsoft.com/office/powerpoint/2010/main" val="3856252520"/>
              </p:ext>
            </p:extLst>
          </p:nvPr>
        </p:nvGraphicFramePr>
        <p:xfrm>
          <a:off x="285832" y="994961"/>
          <a:ext cx="7509700" cy="3931799"/>
        </p:xfrm>
        <a:graphic>
          <a:graphicData uri="http://schemas.openxmlformats.org/drawingml/2006/table">
            <a:tbl>
              <a:tblPr>
                <a:noFill/>
                <a:tableStyleId>{7E52B70C-B4C9-4ED9-BE25-A23BBE409B85}</a:tableStyleId>
              </a:tblPr>
              <a:tblGrid>
                <a:gridCol w="3279250">
                  <a:extLst>
                    <a:ext uri="{9D8B030D-6E8A-4147-A177-3AD203B41FA5}">
                      <a16:colId xmlns:a16="http://schemas.microsoft.com/office/drawing/2014/main" val="20000"/>
                    </a:ext>
                  </a:extLst>
                </a:gridCol>
                <a:gridCol w="668100">
                  <a:extLst>
                    <a:ext uri="{9D8B030D-6E8A-4147-A177-3AD203B41FA5}">
                      <a16:colId xmlns:a16="http://schemas.microsoft.com/office/drawing/2014/main" val="20001"/>
                    </a:ext>
                  </a:extLst>
                </a:gridCol>
                <a:gridCol w="3562350">
                  <a:extLst>
                    <a:ext uri="{9D8B030D-6E8A-4147-A177-3AD203B41FA5}">
                      <a16:colId xmlns:a16="http://schemas.microsoft.com/office/drawing/2014/main" val="20002"/>
                    </a:ext>
                  </a:extLst>
                </a:gridCol>
              </a:tblGrid>
              <a:tr h="535650">
                <a:tc>
                  <a:txBody>
                    <a:bodyPr/>
                    <a:lstStyle/>
                    <a:p>
                      <a:pPr marL="0" lvl="0" indent="0" algn="ctr">
                        <a:spcBef>
                          <a:spcPts val="0"/>
                        </a:spcBef>
                        <a:spcAft>
                          <a:spcPts val="0"/>
                        </a:spcAft>
                        <a:buNone/>
                      </a:pPr>
                      <a:r>
                        <a:rPr lang="en" i="1" dirty="0">
                          <a:latin typeface="Century Gothic" panose="020B0502020202020204" pitchFamily="34" charset="0"/>
                        </a:rPr>
                        <a:t>Detail/Evidence</a:t>
                      </a:r>
                      <a:br>
                        <a:rPr lang="en" dirty="0">
                          <a:latin typeface="Century Gothic" panose="020B0502020202020204" pitchFamily="34" charset="0"/>
                        </a:rPr>
                      </a:br>
                      <a:r>
                        <a:rPr lang="en" b="1" dirty="0">
                          <a:latin typeface="Century Gothic" panose="020B0502020202020204" pitchFamily="34" charset="0"/>
                        </a:rPr>
                        <a:t>Information About Ha</a:t>
                      </a:r>
                      <a:endParaRPr b="1" dirty="0">
                        <a:latin typeface="Century Gothic" panose="020B0502020202020204" pitchFamily="34" charset="0"/>
                      </a:endParaRPr>
                    </a:p>
                  </a:txBody>
                  <a:tcPr marL="91425" marR="91425" marT="91425" marB="91425">
                    <a:solidFill>
                      <a:srgbClr val="C9DAF8"/>
                    </a:solidFill>
                  </a:tcPr>
                </a:tc>
                <a:tc>
                  <a:txBody>
                    <a:bodyPr/>
                    <a:lstStyle/>
                    <a:p>
                      <a:pPr marL="0" lvl="0" indent="0" algn="ctr">
                        <a:spcBef>
                          <a:spcPts val="0"/>
                        </a:spcBef>
                        <a:spcAft>
                          <a:spcPts val="0"/>
                        </a:spcAft>
                        <a:buNone/>
                      </a:pPr>
                      <a:r>
                        <a:rPr lang="en" i="1" dirty="0">
                          <a:latin typeface="Century Gothic" panose="020B0502020202020204" pitchFamily="34" charset="0"/>
                        </a:rPr>
                        <a:t>Page</a:t>
                      </a:r>
                      <a:endParaRPr i="1" dirty="0">
                        <a:latin typeface="Century Gothic" panose="020B0502020202020204" pitchFamily="34" charset="0"/>
                      </a:endParaRPr>
                    </a:p>
                  </a:txBody>
                  <a:tcPr marL="91425" marR="91425" marT="91425" marB="91425">
                    <a:solidFill>
                      <a:srgbClr val="C9DAF8"/>
                    </a:solidFill>
                  </a:tcPr>
                </a:tc>
                <a:tc>
                  <a:txBody>
                    <a:bodyPr/>
                    <a:lstStyle/>
                    <a:p>
                      <a:pPr marL="0" lvl="0" indent="0" algn="ctr">
                        <a:spcBef>
                          <a:spcPts val="0"/>
                        </a:spcBef>
                        <a:spcAft>
                          <a:spcPts val="0"/>
                        </a:spcAft>
                        <a:buNone/>
                      </a:pPr>
                      <a:r>
                        <a:rPr lang="en" i="1" dirty="0">
                          <a:latin typeface="Century Gothic" panose="020B0502020202020204" pitchFamily="34" charset="0"/>
                        </a:rPr>
                        <a:t>Inference/Reasoning</a:t>
                      </a:r>
                      <a:br>
                        <a:rPr lang="en" dirty="0">
                          <a:latin typeface="Century Gothic" panose="020B0502020202020204" pitchFamily="34" charset="0"/>
                        </a:rPr>
                      </a:br>
                      <a:r>
                        <a:rPr lang="en" b="1" dirty="0">
                          <a:latin typeface="Century Gothic" panose="020B0502020202020204" pitchFamily="34" charset="0"/>
                        </a:rPr>
                        <a:t>What this shows about Ha’s interests, traits, values, or beliefs</a:t>
                      </a:r>
                      <a:endParaRPr b="1" dirty="0">
                        <a:latin typeface="Century Gothic" panose="020B0502020202020204" pitchFamily="34" charset="0"/>
                      </a:endParaRPr>
                    </a:p>
                  </a:txBody>
                  <a:tcPr marL="91425" marR="91425" marT="91425" marB="91425">
                    <a:solidFill>
                      <a:srgbClr val="C9DAF8"/>
                    </a:solidFill>
                  </a:tcPr>
                </a:tc>
                <a:extLst>
                  <a:ext uri="{0D108BD9-81ED-4DB2-BD59-A6C34878D82A}">
                    <a16:rowId xmlns:a16="http://schemas.microsoft.com/office/drawing/2014/main" val="10000"/>
                  </a:ext>
                </a:extLst>
              </a:tr>
              <a:tr h="860000">
                <a:tc>
                  <a:txBody>
                    <a:bodyPr/>
                    <a:lstStyle/>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dirty="0"/>
                    </a:p>
                  </a:txBody>
                  <a:tcPr marL="91425" marR="91425" marT="91425" marB="91425"/>
                </a:tc>
                <a:extLst>
                  <a:ext uri="{0D108BD9-81ED-4DB2-BD59-A6C34878D82A}">
                    <a16:rowId xmlns:a16="http://schemas.microsoft.com/office/drawing/2014/main" val="10001"/>
                  </a:ext>
                </a:extLst>
              </a:tr>
              <a:tr h="860000">
                <a:tc>
                  <a:txBody>
                    <a:bodyPr/>
                    <a:lstStyle/>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r h="860000">
                <a:tc>
                  <a:txBody>
                    <a:bodyPr/>
                    <a:lstStyle/>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dirty="0"/>
                    </a:p>
                  </a:txBody>
                  <a:tcPr marL="91425" marR="91425" marT="91425" marB="91425"/>
                </a:tc>
                <a:extLst>
                  <a:ext uri="{0D108BD9-81ED-4DB2-BD59-A6C34878D82A}">
                    <a16:rowId xmlns:a16="http://schemas.microsoft.com/office/drawing/2014/main" val="10003"/>
                  </a:ext>
                </a:extLst>
              </a:tr>
            </a:tbl>
          </a:graphicData>
        </a:graphic>
      </p:graphicFrame>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Shape 216"/>
          <p:cNvSpPr txBox="1">
            <a:spLocks noGrp="1"/>
          </p:cNvSpPr>
          <p:nvPr>
            <p:ph type="title"/>
          </p:nvPr>
        </p:nvSpPr>
        <p:spPr>
          <a:xfrm>
            <a:off x="311700" y="436225"/>
            <a:ext cx="833355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Let’s Answer Text-Dependent Questions</a:t>
            </a:r>
            <a:br>
              <a:rPr lang="en" sz="3000" dirty="0"/>
            </a:br>
            <a:endParaRPr sz="3000" dirty="0"/>
          </a:p>
        </p:txBody>
      </p:sp>
      <p:sp>
        <p:nvSpPr>
          <p:cNvPr id="217" name="Shape 217"/>
          <p:cNvSpPr txBox="1">
            <a:spLocks noGrp="1"/>
          </p:cNvSpPr>
          <p:nvPr>
            <p:ph type="body" idx="1"/>
          </p:nvPr>
        </p:nvSpPr>
        <p:spPr>
          <a:xfrm>
            <a:off x="311700" y="1257050"/>
            <a:ext cx="8520600" cy="3416400"/>
          </a:xfrm>
          <a:prstGeom prst="rect">
            <a:avLst/>
          </a:prstGeom>
        </p:spPr>
        <p:txBody>
          <a:bodyPr spcFirstLastPara="1" wrap="square" lIns="91425" tIns="91425" rIns="91425" bIns="91425" anchor="t" anchorCtr="0">
            <a:noAutofit/>
          </a:bodyPr>
          <a:lstStyle/>
          <a:p>
            <a:pPr marL="342900" lvl="0">
              <a:spcBef>
                <a:spcPts val="600"/>
              </a:spcBef>
              <a:spcAft>
                <a:spcPts val="1200"/>
              </a:spcAft>
              <a:buFont typeface="+mj-lt"/>
              <a:buAutoNum type="arabicPeriod"/>
            </a:pPr>
            <a:r>
              <a:rPr lang="en" dirty="0"/>
              <a:t>Tet is a special day. When is Tet, and what two events are celebrated on Tet?</a:t>
            </a:r>
          </a:p>
          <a:p>
            <a:pPr marL="342900" lvl="0">
              <a:spcBef>
                <a:spcPts val="600"/>
              </a:spcBef>
              <a:spcAft>
                <a:spcPts val="1200"/>
              </a:spcAft>
              <a:buFont typeface="+mj-lt"/>
              <a:buAutoNum type="arabicPeriod"/>
            </a:pPr>
            <a:r>
              <a:rPr lang="en" dirty="0"/>
              <a:t>How does the family celebrate Tet?</a:t>
            </a:r>
          </a:p>
          <a:p>
            <a:pPr marL="342900" lvl="0">
              <a:spcBef>
                <a:spcPts val="600"/>
              </a:spcBef>
              <a:spcAft>
                <a:spcPts val="1200"/>
              </a:spcAft>
              <a:buFont typeface="+mj-lt"/>
              <a:buAutoNum type="arabicPeriod"/>
            </a:pPr>
            <a:r>
              <a:rPr lang="en" dirty="0"/>
              <a:t>So, how does this special day affect the other days?</a:t>
            </a:r>
          </a:p>
          <a:p>
            <a:pPr marL="342900" lvl="0">
              <a:spcBef>
                <a:spcPts val="600"/>
              </a:spcBef>
              <a:spcAft>
                <a:spcPts val="1200"/>
              </a:spcAft>
              <a:buFont typeface="+mj-lt"/>
              <a:buAutoNum type="arabicPeriod"/>
            </a:pPr>
            <a:r>
              <a:rPr lang="en" dirty="0"/>
              <a:t>What does the narrator (Ha) do that might bring bad luck?</a:t>
            </a:r>
          </a:p>
          <a:p>
            <a:pPr marL="342900" lvl="0">
              <a:spcBef>
                <a:spcPts val="600"/>
              </a:spcBef>
              <a:spcAft>
                <a:spcPts val="1200"/>
              </a:spcAft>
              <a:buFont typeface="+mj-lt"/>
              <a:buAutoNum type="arabicPeriod"/>
            </a:pPr>
            <a:r>
              <a:rPr lang="en" dirty="0"/>
              <a:t>What can you infer about the narrator based on this action? In other words, what can you figure out about her, based on what you see in the text, and what you already know?</a:t>
            </a:r>
            <a:endParaRPr dirty="0"/>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Shape 22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a:t>Let’s Add to Our “Things Close Readers Do” Anchor Chart</a:t>
            </a:r>
            <a:endParaRPr sz="3600" b="0" i="0" u="none" strike="noStrike" cap="none">
              <a:solidFill>
                <a:schemeClr val="dk1"/>
              </a:solidFill>
              <a:latin typeface="Century Gothic"/>
              <a:ea typeface="Century Gothic"/>
              <a:cs typeface="Century Gothic"/>
              <a:sym typeface="Century Gothic"/>
            </a:endParaRPr>
          </a:p>
        </p:txBody>
      </p:sp>
      <p:sp>
        <p:nvSpPr>
          <p:cNvPr id="224" name="Shape 224"/>
          <p:cNvSpPr txBox="1">
            <a:spLocks noGrp="1"/>
          </p:cNvSpPr>
          <p:nvPr>
            <p:ph type="body" idx="1"/>
          </p:nvPr>
        </p:nvSpPr>
        <p:spPr>
          <a:xfrm>
            <a:off x="311700" y="1701975"/>
            <a:ext cx="8520600" cy="286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800" dirty="0"/>
          </a:p>
          <a:p>
            <a:pPr marL="457200" marR="0" lvl="0" indent="-419100" algn="l" rtl="0">
              <a:lnSpc>
                <a:spcPct val="100000"/>
              </a:lnSpc>
              <a:spcBef>
                <a:spcPts val="0"/>
              </a:spcBef>
              <a:spcAft>
                <a:spcPts val="600"/>
              </a:spcAft>
              <a:buSzPts val="3000"/>
              <a:buAutoNum type="arabicPeriod"/>
            </a:pPr>
            <a:r>
              <a:rPr lang="en" sz="2800" dirty="0"/>
              <a:t>Get the gist—get your initial sense of what the text is mostly about.</a:t>
            </a:r>
            <a:endParaRPr sz="2800" dirty="0"/>
          </a:p>
          <a:p>
            <a:pPr marL="457200" marR="0" lvl="0" indent="-419100" algn="l" rtl="0">
              <a:lnSpc>
                <a:spcPct val="100000"/>
              </a:lnSpc>
              <a:spcBef>
                <a:spcPts val="0"/>
              </a:spcBef>
              <a:spcAft>
                <a:spcPts val="600"/>
              </a:spcAft>
              <a:buSzPts val="3000"/>
              <a:buAutoNum type="arabicPeriod"/>
            </a:pPr>
            <a:r>
              <a:rPr lang="en" sz="2800" dirty="0"/>
              <a:t>Reread</a:t>
            </a:r>
            <a:endParaRPr sz="2800" dirty="0"/>
          </a:p>
          <a:p>
            <a:pPr marL="457200" marR="0" lvl="0" indent="-419100" algn="l" rtl="0">
              <a:lnSpc>
                <a:spcPct val="100000"/>
              </a:lnSpc>
              <a:spcBef>
                <a:spcPts val="0"/>
              </a:spcBef>
              <a:spcAft>
                <a:spcPts val="600"/>
              </a:spcAft>
              <a:buSzPts val="3000"/>
              <a:buAutoNum type="arabicPeriod"/>
            </a:pPr>
            <a:r>
              <a:rPr lang="en" sz="2800" dirty="0"/>
              <a:t>Cite evidence</a:t>
            </a:r>
            <a:endParaRPr sz="2800" dirty="0"/>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Shape 2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Let’s Review Our Learning Targets</a:t>
            </a:r>
            <a:endParaRPr/>
          </a:p>
        </p:txBody>
      </p:sp>
      <p:sp>
        <p:nvSpPr>
          <p:cNvPr id="231" name="Shape 2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                                                       </a:t>
            </a:r>
            <a:endParaRPr/>
          </a:p>
          <a:p>
            <a:pPr marL="3200400" lvl="0" indent="0" rtl="0">
              <a:spcBef>
                <a:spcPts val="0"/>
              </a:spcBef>
              <a:spcAft>
                <a:spcPts val="0"/>
              </a:spcAft>
              <a:buNone/>
            </a:pPr>
            <a:r>
              <a:rPr lang="en" sz="2400"/>
              <a:t>1. "I can make inferences</a:t>
            </a:r>
            <a:br>
              <a:rPr lang="en" sz="2400"/>
            </a:br>
            <a:r>
              <a:rPr lang="en" sz="2400"/>
              <a:t>     to deepen my understanding  </a:t>
            </a:r>
            <a:br>
              <a:rPr lang="en" sz="2400"/>
            </a:br>
            <a:r>
              <a:rPr lang="en" sz="2400"/>
              <a:t>     of Inside Out &amp; Back Again.”</a:t>
            </a:r>
            <a:endParaRPr sz="2400"/>
          </a:p>
          <a:p>
            <a:pPr marL="0" lvl="0" indent="0" rtl="0">
              <a:spcBef>
                <a:spcPts val="0"/>
              </a:spcBef>
              <a:spcAft>
                <a:spcPts val="0"/>
              </a:spcAft>
              <a:buNone/>
            </a:pPr>
            <a:endParaRPr sz="2400"/>
          </a:p>
          <a:p>
            <a:pPr marL="2743200" lvl="0" indent="457200">
              <a:spcBef>
                <a:spcPts val="0"/>
              </a:spcBef>
              <a:spcAft>
                <a:spcPts val="0"/>
              </a:spcAft>
              <a:buNone/>
            </a:pPr>
            <a:r>
              <a:rPr lang="en" sz="2400"/>
              <a:t> 2. "I can cite evidence from the</a:t>
            </a:r>
            <a:br>
              <a:rPr lang="en" sz="2400"/>
            </a:br>
            <a:r>
              <a:rPr lang="en" sz="2400"/>
              <a:t>           novel to explain how incidents </a:t>
            </a:r>
            <a:br>
              <a:rPr lang="en" sz="2400"/>
            </a:br>
            <a:r>
              <a:rPr lang="en" sz="2400"/>
              <a:t>           reveal aspects of Ha’s     </a:t>
            </a:r>
            <a:br>
              <a:rPr lang="en" sz="2400"/>
            </a:br>
            <a:r>
              <a:rPr lang="en" sz="2400"/>
              <a:t>           character.”</a:t>
            </a:r>
            <a:br>
              <a:rPr lang="en" sz="2400"/>
            </a:br>
            <a:endParaRPr sz="2400"/>
          </a:p>
        </p:txBody>
      </p:sp>
      <p:pic>
        <p:nvPicPr>
          <p:cNvPr id="232" name="Shape 232"/>
          <p:cNvPicPr preferRelativeResize="0"/>
          <p:nvPr/>
        </p:nvPicPr>
        <p:blipFill>
          <a:blip r:embed="rId3">
            <a:alphaModFix/>
          </a:blip>
          <a:stretch>
            <a:fillRect/>
          </a:stretch>
        </p:blipFill>
        <p:spPr>
          <a:xfrm>
            <a:off x="311700" y="1257050"/>
            <a:ext cx="3196350" cy="3644711"/>
          </a:xfrm>
          <a:prstGeom prst="rect">
            <a:avLst/>
          </a:prstGeom>
          <a:noFill/>
          <a:ln>
            <a:noFill/>
          </a:ln>
        </p:spPr>
      </p:pic>
      <p:pic>
        <p:nvPicPr>
          <p:cNvPr id="6" name="Shape 168"/>
          <p:cNvPicPr preferRelativeResize="0"/>
          <p:nvPr/>
        </p:nvPicPr>
        <p:blipFill>
          <a:blip r:embed="rId4">
            <a:alphaModFix/>
          </a:blip>
          <a:stretch>
            <a:fillRect/>
          </a:stretch>
        </p:blipFill>
        <p:spPr>
          <a:xfrm>
            <a:off x="7913914" y="144658"/>
            <a:ext cx="918386" cy="1112392"/>
          </a:xfrm>
          <a:prstGeom prst="rect">
            <a:avLst/>
          </a:prstGeom>
          <a:noFill/>
          <a:ln>
            <a:noFill/>
          </a:ln>
        </p:spPr>
      </p:pic>
      <p:pic>
        <p:nvPicPr>
          <p:cNvPr id="2" name="Picture 2" descr="A picture containing handwear&#10;&#10;Description generated with very high confidence">
            <a:extLst>
              <a:ext uri="{FF2B5EF4-FFF2-40B4-BE49-F238E27FC236}">
                <a16:creationId xmlns:a16="http://schemas.microsoft.com/office/drawing/2014/main" id="{7194DF3E-E263-4690-AF70-FAE51EF30576}"/>
              </a:ext>
            </a:extLst>
          </p:cNvPr>
          <p:cNvPicPr>
            <a:picLocks noChangeAspect="1"/>
          </p:cNvPicPr>
          <p:nvPr/>
        </p:nvPicPr>
        <p:blipFill>
          <a:blip r:embed="rId5"/>
          <a:stretch>
            <a:fillRect/>
          </a:stretch>
        </p:blipFill>
        <p:spPr>
          <a:xfrm>
            <a:off x="8420202" y="4381500"/>
            <a:ext cx="570080" cy="56215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Homework</a:t>
            </a:r>
            <a:endParaRPr sz="3400" b="0" i="0" u="none" strike="noStrike" cap="none">
              <a:solidFill>
                <a:schemeClr val="dk1"/>
              </a:solidFill>
              <a:latin typeface="Century Gothic"/>
              <a:ea typeface="Century Gothic"/>
              <a:cs typeface="Century Gothic"/>
              <a:sym typeface="Century Gothic"/>
            </a:endParaRPr>
          </a:p>
        </p:txBody>
      </p:sp>
      <p:sp>
        <p:nvSpPr>
          <p:cNvPr id="239" name="Shape 23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a:t>Please reread “1975: Year of the Cat.” </a:t>
            </a:r>
            <a:br>
              <a:rPr lang="en" sz="2400"/>
            </a:br>
            <a:endParaRPr sz="2400"/>
          </a:p>
          <a:p>
            <a:pPr marL="0" marR="0" lvl="0" indent="0" algn="l" rtl="0">
              <a:lnSpc>
                <a:spcPct val="100000"/>
              </a:lnSpc>
              <a:spcBef>
                <a:spcPts val="0"/>
              </a:spcBef>
              <a:spcAft>
                <a:spcPts val="0"/>
              </a:spcAft>
              <a:buClr>
                <a:srgbClr val="000000"/>
              </a:buClr>
              <a:buSzPts val="1800"/>
              <a:buFont typeface="Century Gothic"/>
              <a:buNone/>
            </a:pPr>
            <a:r>
              <a:rPr lang="en" sz="2400"/>
              <a:t>Add at least </a:t>
            </a:r>
            <a:r>
              <a:rPr lang="en" sz="2400" b="1"/>
              <a:t>three</a:t>
            </a:r>
            <a:r>
              <a:rPr lang="en" sz="2400"/>
              <a:t> more details to your notes that helped you learn about Ha. </a:t>
            </a:r>
            <a:br>
              <a:rPr lang="en" sz="2400"/>
            </a:br>
            <a:endParaRPr sz="2400"/>
          </a:p>
          <a:p>
            <a:pPr marL="0" marR="0" lvl="0" indent="0" algn="l" rtl="0">
              <a:lnSpc>
                <a:spcPct val="100000"/>
              </a:lnSpc>
              <a:spcBef>
                <a:spcPts val="0"/>
              </a:spcBef>
              <a:spcAft>
                <a:spcPts val="0"/>
              </a:spcAft>
              <a:buClr>
                <a:srgbClr val="000000"/>
              </a:buClr>
              <a:buSzPts val="1800"/>
              <a:buFont typeface="Century Gothic"/>
              <a:buNone/>
            </a:pPr>
            <a:r>
              <a:rPr lang="en" sz="2400"/>
              <a:t>Then complete a first reading for the “gist” of pages 4–9: from the poem “Inside Out” through “Papaya Tree.”</a:t>
            </a:r>
            <a:endParaRPr sz="2400" b="0" i="0" u="none" strike="noStrike" cap="none">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332089"/>
            <a:ext cx="7886700" cy="725777"/>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404533"/>
            <a:ext cx="7886700" cy="632177"/>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2700" b="1" i="0" u="none" strike="noStrike" cap="none" dirty="0">
                <a:solidFill>
                  <a:schemeClr val="dk1"/>
                </a:solidFill>
                <a:latin typeface="Century Gothic"/>
                <a:ea typeface="Century Gothic"/>
                <a:cs typeface="Century Gothic"/>
                <a:sym typeface="Century Gothic"/>
              </a:rPr>
              <a:t>Working Towards Fluency</a:t>
            </a:r>
            <a:endParaRPr sz="27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26C452A3-4EF4-482A-8242-A1DE6A7FEBDF}"/>
              </a:ext>
            </a:extLst>
          </p:cNvPr>
          <p:cNvPicPr>
            <a:picLocks noChangeAspect="1"/>
          </p:cNvPicPr>
          <p:nvPr/>
        </p:nvPicPr>
        <p:blipFill>
          <a:blip r:embed="rId3"/>
          <a:stretch>
            <a:fillRect/>
          </a:stretch>
        </p:blipFill>
        <p:spPr>
          <a:xfrm>
            <a:off x="3692748" y="348310"/>
            <a:ext cx="1579163" cy="725777"/>
          </a:xfrm>
          <a:prstGeom prst="rect">
            <a:avLst/>
          </a:prstGeom>
        </p:spPr>
      </p:pic>
    </p:spTree>
    <p:extLst>
      <p:ext uri="{BB962C8B-B14F-4D97-AF65-F5344CB8AC3E}">
        <p14:creationId xmlns:p14="http://schemas.microsoft.com/office/powerpoint/2010/main" val="3627365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8: Module 1: Unit 1: Lesson 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6" name="Shape 136"/>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2</a:t>
            </a:r>
            <a:endParaRPr sz="1800" b="0" i="1" u="none" strike="noStrike" cap="none" dirty="0">
              <a:solidFill>
                <a:schemeClr val="dk1"/>
              </a:solidFill>
              <a:latin typeface="Century Gothic"/>
              <a:ea typeface="Century Gothic"/>
              <a:cs typeface="Century Gothic"/>
              <a:sym typeface="Century Gothic"/>
            </a:endParaRPr>
          </a:p>
          <a:p>
            <a:pPr marL="285750" marR="0" lvl="0" indent="-285750" algn="l" rtl="0">
              <a:lnSpc>
                <a:spcPct val="90000"/>
              </a:lnSpc>
              <a:spcBef>
                <a:spcPts val="1000"/>
              </a:spcBef>
              <a:spcAft>
                <a:spcPts val="0"/>
              </a:spcAft>
              <a:buClr>
                <a:srgbClr val="000000"/>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Reread “1975: The Year of the Cat” &amp; model notes from supporting materials</a:t>
            </a:r>
            <a:r>
              <a:rPr lang="en-US" sz="1800" b="0" i="0" u="none" strike="noStrike" cap="none" dirty="0">
                <a:solidFill>
                  <a:schemeClr val="dk1"/>
                </a:solidFill>
                <a:latin typeface="Century Gothic"/>
                <a:ea typeface="Century Gothic"/>
                <a:cs typeface="Century Gothic"/>
                <a:sym typeface="Century Gothic"/>
              </a:rPr>
              <a:t>.</a:t>
            </a:r>
            <a:endParaRPr dirty="0"/>
          </a:p>
          <a:p>
            <a:pPr marL="0" marR="0" lvl="0" indent="0" algn="l" rtl="0">
              <a:lnSpc>
                <a:spcPct val="90000"/>
              </a:lnSpc>
              <a:spcBef>
                <a:spcPts val="100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 sz="3600" dirty="0">
                <a:latin typeface="Century Gothic"/>
                <a:ea typeface="Century Gothic"/>
                <a:cs typeface="Century Gothic"/>
                <a:sym typeface="Century Gothic"/>
              </a:rPr>
              <a:t>Fluent Reading Work</a:t>
            </a:r>
            <a:endParaRPr lang="en-US" dirty="0"/>
          </a:p>
        </p:txBody>
      </p:sp>
      <p:sp>
        <p:nvSpPr>
          <p:cNvPr id="5" name="Text Placeholder 4"/>
          <p:cNvSpPr>
            <a:spLocks noGrp="1"/>
          </p:cNvSpPr>
          <p:nvPr>
            <p:ph type="body" idx="1"/>
          </p:nvPr>
        </p:nvSpPr>
        <p:spPr/>
        <p:txBody>
          <a:bodyPr/>
          <a:lstStyle/>
          <a:p>
            <a:pPr marL="342900" lvl="0" indent="-368300">
              <a:spcBef>
                <a:spcPts val="0"/>
              </a:spcBef>
              <a:buSzPts val="2200"/>
              <a:buFont typeface="Century Gothic"/>
              <a:buChar char="●"/>
            </a:pPr>
            <a:r>
              <a:rPr lang="en-US" sz="2200" dirty="0">
                <a:latin typeface="Century Gothic"/>
                <a:ea typeface="Century Gothic"/>
                <a:cs typeface="Century Gothic"/>
                <a:sym typeface="Century Gothic"/>
              </a:rPr>
              <a:t>What does it mean to be a fluent reader?</a:t>
            </a:r>
          </a:p>
          <a:p>
            <a:pPr marL="342900" lvl="0" indent="0">
              <a:spcBef>
                <a:spcPts val="1000"/>
              </a:spcBef>
              <a:buNone/>
            </a:pPr>
            <a:endParaRPr lang="en-US" sz="2200" dirty="0">
              <a:latin typeface="Century Gothic"/>
              <a:ea typeface="Century Gothic"/>
              <a:cs typeface="Century Gothic"/>
              <a:sym typeface="Century Gothic"/>
            </a:endParaRPr>
          </a:p>
          <a:p>
            <a:pPr marL="342900" lvl="0" indent="-368300">
              <a:spcBef>
                <a:spcPts val="1000"/>
              </a:spcBef>
              <a:buSzPts val="2200"/>
              <a:buFont typeface="Century Gothic"/>
              <a:buChar char="●"/>
            </a:pPr>
            <a:r>
              <a:rPr lang="en-US" sz="2200" dirty="0">
                <a:latin typeface="Century Gothic"/>
                <a:ea typeface="Century Gothic"/>
                <a:cs typeface="Century Gothic"/>
                <a:sym typeface="Century Gothic"/>
              </a:rPr>
              <a:t>Listen to me read this bit of text aloud.</a:t>
            </a:r>
          </a:p>
          <a:p>
            <a:pPr marL="342900" lvl="0" indent="0">
              <a:spcBef>
                <a:spcPts val="1000"/>
              </a:spcBef>
              <a:buNone/>
            </a:pPr>
            <a:endParaRPr lang="en-US" sz="2200" dirty="0">
              <a:latin typeface="Century Gothic"/>
              <a:ea typeface="Century Gothic"/>
              <a:cs typeface="Century Gothic"/>
              <a:sym typeface="Century Gothic"/>
            </a:endParaRPr>
          </a:p>
          <a:p>
            <a:pPr marL="342900" lvl="0" indent="-368300">
              <a:spcBef>
                <a:spcPts val="1000"/>
              </a:spcBef>
              <a:spcAft>
                <a:spcPts val="1000"/>
              </a:spcAft>
              <a:buSzPts val="2200"/>
              <a:buFont typeface="Century Gothic"/>
              <a:buChar char="●"/>
            </a:pPr>
            <a:r>
              <a:rPr lang="en-US" sz="2200" dirty="0">
                <a:latin typeface="Century Gothic"/>
                <a:ea typeface="Century Gothic"/>
                <a:cs typeface="Century Gothic"/>
                <a:sym typeface="Century Gothic"/>
              </a:rPr>
              <a:t>What do you notice about how I’m reading?</a:t>
            </a:r>
          </a:p>
        </p:txBody>
      </p:sp>
    </p:spTree>
    <p:extLst>
      <p:ext uri="{BB962C8B-B14F-4D97-AF65-F5344CB8AC3E}">
        <p14:creationId xmlns:p14="http://schemas.microsoft.com/office/powerpoint/2010/main" val="7723840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 sz="3600" dirty="0">
                <a:latin typeface="Century Gothic"/>
                <a:ea typeface="Century Gothic"/>
                <a:cs typeface="Century Gothic"/>
                <a:sym typeface="Century Gothic"/>
              </a:rPr>
              <a:t>Fluent Reading Work</a:t>
            </a:r>
            <a:endParaRPr lang="en-US" dirty="0"/>
          </a:p>
        </p:txBody>
      </p:sp>
      <p:sp>
        <p:nvSpPr>
          <p:cNvPr id="5" name="Text Placeholder 4"/>
          <p:cNvSpPr>
            <a:spLocks noGrp="1"/>
          </p:cNvSpPr>
          <p:nvPr>
            <p:ph type="body" idx="1"/>
          </p:nvPr>
        </p:nvSpPr>
        <p:spPr/>
        <p:txBody>
          <a:bodyPr/>
          <a:lstStyle/>
          <a:p>
            <a:pPr marL="0" lvl="0" indent="0">
              <a:lnSpc>
                <a:spcPct val="100000"/>
              </a:lnSpc>
              <a:spcBef>
                <a:spcPts val="0"/>
              </a:spcBef>
              <a:buSzPts val="2400"/>
              <a:buNone/>
            </a:pPr>
            <a:r>
              <a:rPr lang="en-US" sz="2000" b="1" dirty="0">
                <a:latin typeface="Century Gothic"/>
                <a:ea typeface="Century Gothic"/>
                <a:cs typeface="Century Gothic"/>
                <a:sym typeface="Century Gothic"/>
              </a:rPr>
              <a:t>Good news!!!</a:t>
            </a:r>
            <a:endParaRPr lang="en-US" sz="2000" dirty="0">
              <a:latin typeface="Century Gothic"/>
              <a:ea typeface="Century Gothic"/>
              <a:cs typeface="Century Gothic"/>
              <a:sym typeface="Century Gothic"/>
            </a:endParaRPr>
          </a:p>
          <a:p>
            <a:pPr marL="469900" lvl="0" indent="0">
              <a:lnSpc>
                <a:spcPct val="100000"/>
              </a:lnSpc>
              <a:spcBef>
                <a:spcPts val="0"/>
              </a:spcBef>
              <a:buSzPts val="2400"/>
              <a:buNone/>
            </a:pPr>
            <a:endParaRPr lang="en-US" sz="2000" dirty="0">
              <a:latin typeface="Century Gothic"/>
              <a:ea typeface="Century Gothic"/>
              <a:cs typeface="Century Gothic"/>
              <a:sym typeface="Century Gothic"/>
            </a:endParaRPr>
          </a:p>
          <a:p>
            <a:pPr marL="0" lvl="0" indent="0">
              <a:lnSpc>
                <a:spcPct val="100000"/>
              </a:lnSpc>
              <a:spcBef>
                <a:spcPts val="0"/>
              </a:spcBef>
              <a:buSzPts val="2400"/>
              <a:buNone/>
            </a:pPr>
            <a:r>
              <a:rPr lang="en-US" sz="2000" dirty="0">
                <a:latin typeface="Century Gothic"/>
                <a:ea typeface="Century Gothic"/>
                <a:cs typeface="Century Gothic"/>
                <a:sym typeface="Century Gothic"/>
              </a:rPr>
              <a:t>Fluency is like riding a bike or making a jump shot – it gets lots better with practice.</a:t>
            </a:r>
          </a:p>
          <a:p>
            <a:pPr marL="469900" lvl="0" indent="0" algn="ctr">
              <a:lnSpc>
                <a:spcPct val="100000"/>
              </a:lnSpc>
              <a:spcBef>
                <a:spcPts val="0"/>
              </a:spcBef>
              <a:buSzPts val="2400"/>
              <a:buNone/>
            </a:pPr>
            <a:endParaRPr lang="en-US" sz="2000" dirty="0">
              <a:latin typeface="Century Gothic"/>
              <a:ea typeface="Century Gothic"/>
              <a:cs typeface="Century Gothic"/>
              <a:sym typeface="Century Gothic"/>
            </a:endParaRPr>
          </a:p>
          <a:p>
            <a:pPr marL="0" lvl="0" indent="0">
              <a:lnSpc>
                <a:spcPct val="100000"/>
              </a:lnSpc>
              <a:spcBef>
                <a:spcPts val="0"/>
              </a:spcBef>
              <a:buSzPts val="2400"/>
              <a:buNone/>
            </a:pPr>
            <a:r>
              <a:rPr lang="en-US" sz="2000" dirty="0">
                <a:latin typeface="Century Gothic"/>
                <a:ea typeface="Century Gothic"/>
                <a:cs typeface="Century Gothic"/>
                <a:sym typeface="Century Gothic"/>
              </a:rPr>
              <a:t>That’s what we’re going to do in these sessions – practice fluency!</a:t>
            </a:r>
          </a:p>
        </p:txBody>
      </p:sp>
    </p:spTree>
    <p:extLst>
      <p:ext uri="{BB962C8B-B14F-4D97-AF65-F5344CB8AC3E}">
        <p14:creationId xmlns:p14="http://schemas.microsoft.com/office/powerpoint/2010/main" val="32465747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
        <p:nvSpPr>
          <p:cNvPr id="154" name="Google Shape;154;p28"/>
          <p:cNvSpPr txBox="1"/>
          <p:nvPr/>
        </p:nvSpPr>
        <p:spPr>
          <a:xfrm>
            <a:off x="628650" y="1317250"/>
            <a:ext cx="7886700" cy="33621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2000">
                <a:solidFill>
                  <a:schemeClr val="dk1"/>
                </a:solidFill>
                <a:latin typeface="Century Gothic"/>
                <a:ea typeface="Century Gothic"/>
                <a:cs typeface="Century Gothic"/>
                <a:sym typeface="Century Gothic"/>
              </a:rPr>
              <a:t>Here is what we’ll do:</a:t>
            </a:r>
            <a:endParaRPr sz="2000">
              <a:solidFill>
                <a:schemeClr val="dk1"/>
              </a:solidFill>
              <a:latin typeface="Century Gothic"/>
              <a:ea typeface="Century Gothic"/>
              <a:cs typeface="Century Gothic"/>
              <a:sym typeface="Century Gothic"/>
            </a:endParaRPr>
          </a:p>
          <a:p>
            <a:pPr marL="342900" lvl="0" indent="-355600" rtl="0">
              <a:lnSpc>
                <a:spcPct val="90000"/>
              </a:lnSpc>
              <a:spcBef>
                <a:spcPts val="1000"/>
              </a:spcBef>
              <a:spcAft>
                <a:spcPts val="0"/>
              </a:spcAft>
              <a:buClr>
                <a:schemeClr val="dk1"/>
              </a:buClr>
              <a:buSzPts val="2000"/>
              <a:buFont typeface="Century Gothic"/>
              <a:buChar char="●"/>
            </a:pPr>
            <a:r>
              <a:rPr lang="en" sz="2000">
                <a:solidFill>
                  <a:schemeClr val="dk1"/>
                </a:solidFill>
                <a:latin typeface="Century Gothic"/>
                <a:ea typeface="Century Gothic"/>
                <a:cs typeface="Century Gothic"/>
                <a:sym typeface="Century Gothic"/>
              </a:rPr>
              <a:t>I’m going to read aloud a section of our text (part of chapter 1.</a:t>
            </a:r>
            <a:endParaRPr sz="2000">
              <a:solidFill>
                <a:schemeClr val="dk1"/>
              </a:solidFill>
              <a:latin typeface="Century Gothic"/>
              <a:ea typeface="Century Gothic"/>
              <a:cs typeface="Century Gothic"/>
              <a:sym typeface="Century Gothic"/>
            </a:endParaRPr>
          </a:p>
          <a:p>
            <a:pPr marL="342900" lvl="0" indent="-355600" rtl="0">
              <a:lnSpc>
                <a:spcPct val="90000"/>
              </a:lnSpc>
              <a:spcBef>
                <a:spcPts val="1000"/>
              </a:spcBef>
              <a:spcAft>
                <a:spcPts val="0"/>
              </a:spcAft>
              <a:buClr>
                <a:schemeClr val="dk1"/>
              </a:buClr>
              <a:buSzPts val="2000"/>
              <a:buFont typeface="Century Gothic"/>
              <a:buChar char="●"/>
            </a:pPr>
            <a:r>
              <a:rPr lang="en" sz="2000">
                <a:solidFill>
                  <a:schemeClr val="dk1"/>
                </a:solidFill>
                <a:latin typeface="Century Gothic"/>
                <a:ea typeface="Century Gothic"/>
                <a:cs typeface="Century Gothic"/>
                <a:sym typeface="Century Gothic"/>
              </a:rPr>
              <a:t>You will read along in your head while I read, following along with a pencil in your hand.</a:t>
            </a:r>
            <a:endParaRPr sz="2000">
              <a:solidFill>
                <a:schemeClr val="dk1"/>
              </a:solidFill>
              <a:latin typeface="Century Gothic"/>
              <a:ea typeface="Century Gothic"/>
              <a:cs typeface="Century Gothic"/>
              <a:sym typeface="Century Gothic"/>
            </a:endParaRPr>
          </a:p>
          <a:p>
            <a:pPr marL="342900" lvl="0" indent="-355600" rtl="0">
              <a:lnSpc>
                <a:spcPct val="90000"/>
              </a:lnSpc>
              <a:spcBef>
                <a:spcPts val="1000"/>
              </a:spcBef>
              <a:spcAft>
                <a:spcPts val="0"/>
              </a:spcAft>
              <a:buClr>
                <a:schemeClr val="dk1"/>
              </a:buClr>
              <a:buSzPts val="2000"/>
              <a:buFont typeface="Century Gothic"/>
              <a:buChar char="●"/>
            </a:pPr>
            <a:r>
              <a:rPr lang="en" sz="2000">
                <a:solidFill>
                  <a:schemeClr val="dk1"/>
                </a:solidFill>
                <a:latin typeface="Century Gothic"/>
                <a:ea typeface="Century Gothic"/>
                <a:cs typeface="Century Gothic"/>
                <a:sym typeface="Century Gothic"/>
              </a:rPr>
              <a:t>Every now and then, I’ll say “Put a dot lightly over this word.”</a:t>
            </a:r>
            <a:endParaRPr sz="2000">
              <a:solidFill>
                <a:schemeClr val="dk1"/>
              </a:solidFill>
              <a:latin typeface="Century Gothic"/>
              <a:ea typeface="Century Gothic"/>
              <a:cs typeface="Century Gothic"/>
              <a:sym typeface="Century Gothic"/>
            </a:endParaRPr>
          </a:p>
          <a:p>
            <a:pPr marL="342900" lvl="0" indent="-355600" rtl="0">
              <a:lnSpc>
                <a:spcPct val="90000"/>
              </a:lnSpc>
              <a:spcBef>
                <a:spcPts val="1000"/>
              </a:spcBef>
              <a:spcAft>
                <a:spcPts val="1000"/>
              </a:spcAft>
              <a:buClr>
                <a:schemeClr val="dk1"/>
              </a:buClr>
              <a:buSzPts val="2000"/>
              <a:buFont typeface="Century Gothic"/>
              <a:buChar char="●"/>
            </a:pPr>
            <a:r>
              <a:rPr lang="en" sz="2000">
                <a:solidFill>
                  <a:schemeClr val="dk1"/>
                </a:solidFill>
                <a:latin typeface="Century Gothic"/>
                <a:ea typeface="Century Gothic"/>
                <a:cs typeface="Century Gothic"/>
                <a:sym typeface="Century Gothic"/>
              </a:rPr>
              <a:t>I’ll continue reading aloud, while you read along with me in your head and get ready for the next dot! </a:t>
            </a:r>
            <a:endParaRPr sz="2000">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2534151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9"/>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a:latin typeface="Century Gothic"/>
                <a:ea typeface="Century Gothic"/>
                <a:cs typeface="Century Gothic"/>
                <a:sym typeface="Century Gothic"/>
              </a:rPr>
              <a:t>Did you dot the right words? Let’s find out!</a:t>
            </a:r>
            <a:endParaRPr sz="2000">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Now, we’re going to read that passage again…</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a:solidFill>
                <a:schemeClr val="dk1"/>
              </a:solidFill>
              <a:latin typeface="Century Gothic"/>
              <a:ea typeface="Century Gothic"/>
              <a:cs typeface="Century Gothic"/>
              <a:sym typeface="Century Gothic"/>
            </a:endParaRPr>
          </a:p>
        </p:txBody>
      </p:sp>
      <p:sp>
        <p:nvSpPr>
          <p:cNvPr id="161" name="Google Shape;161;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8590553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0"/>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Finally, let’s talk as a class about that gist of the passage.</a:t>
            </a:r>
            <a:endParaRPr sz="2000" i="0" u="none" strike="noStrike" cap="none">
              <a:solidFill>
                <a:schemeClr val="dk1"/>
              </a:solidFill>
              <a:latin typeface="Century Gothic"/>
              <a:ea typeface="Century Gothic"/>
              <a:cs typeface="Century Gothic"/>
              <a:sym typeface="Century Gothic"/>
            </a:endParaRPr>
          </a:p>
        </p:txBody>
      </p:sp>
      <p:sp>
        <p:nvSpPr>
          <p:cNvPr id="168" name="Google Shape;168;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5676E145-82E9-4A8A-910E-880EFFDC8166}"/>
              </a:ext>
            </a:extLst>
          </p:cNvPr>
          <p:cNvPicPr>
            <a:picLocks noChangeAspect="1"/>
          </p:cNvPicPr>
          <p:nvPr/>
        </p:nvPicPr>
        <p:blipFill>
          <a:blip r:embed="rId3"/>
          <a:stretch>
            <a:fillRect/>
          </a:stretch>
        </p:blipFill>
        <p:spPr>
          <a:xfrm>
            <a:off x="8293100" y="4445876"/>
            <a:ext cx="632364" cy="646824"/>
          </a:xfrm>
          <a:prstGeom prst="rect">
            <a:avLst/>
          </a:prstGeom>
        </p:spPr>
      </p:pic>
    </p:spTree>
    <p:extLst>
      <p:ext uri="{BB962C8B-B14F-4D97-AF65-F5344CB8AC3E}">
        <p14:creationId xmlns:p14="http://schemas.microsoft.com/office/powerpoint/2010/main" val="36805760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1"/>
          <p:cNvSpPr txBox="1">
            <a:spLocks noGrp="1"/>
          </p:cNvSpPr>
          <p:nvPr>
            <p:ph type="body" idx="1"/>
          </p:nvPr>
        </p:nvSpPr>
        <p:spPr>
          <a:xfrm>
            <a:off x="628650" y="1268125"/>
            <a:ext cx="80151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75" name="Google Shape;175;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0423613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2"/>
          <p:cNvSpPr txBox="1">
            <a:spLocks noGrp="1"/>
          </p:cNvSpPr>
          <p:nvPr>
            <p:ph type="body" idx="1"/>
          </p:nvPr>
        </p:nvSpPr>
        <p:spPr>
          <a:xfrm>
            <a:off x="628650" y="1437299"/>
            <a:ext cx="7886700" cy="22623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i="0" u="none" strike="noStrike" cap="none">
                <a:solidFill>
                  <a:schemeClr val="dk1"/>
                </a:solidFill>
                <a:latin typeface="Century Gothic"/>
                <a:ea typeface="Century Gothic"/>
                <a:cs typeface="Century Gothic"/>
                <a:sym typeface="Century Gothic"/>
              </a:rPr>
              <a:t> Hmmmm…..</a:t>
            </a:r>
            <a:endParaRPr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400"/>
              <a:buFont typeface="Arial"/>
              <a:buNone/>
            </a:pPr>
            <a:endParaRPr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400"/>
              <a:buFont typeface="Arial"/>
              <a:buNone/>
            </a:pPr>
            <a:r>
              <a:rPr lang="en" i="0" u="none" strike="noStrike" cap="none">
                <a:solidFill>
                  <a:schemeClr val="dk1"/>
                </a:solidFill>
                <a:latin typeface="Century Gothic"/>
                <a:ea typeface="Century Gothic"/>
                <a:cs typeface="Century Gothic"/>
                <a:sym typeface="Century Gothic"/>
              </a:rPr>
              <a:t>What do you notice about how your fluency improved???</a:t>
            </a:r>
            <a:endParaRPr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400"/>
              <a:buFont typeface="Arial"/>
              <a:buNone/>
            </a:pPr>
            <a:endParaRPr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400"/>
              <a:buFont typeface="Arial"/>
              <a:buNone/>
            </a:pPr>
            <a:r>
              <a:rPr lang="en" i="0" u="none" strike="noStrike" cap="none">
                <a:solidFill>
                  <a:schemeClr val="dk1"/>
                </a:solidFill>
                <a:latin typeface="Century Gothic"/>
                <a:ea typeface="Century Gothic"/>
                <a:cs typeface="Century Gothic"/>
                <a:sym typeface="Century Gothic"/>
              </a:rPr>
              <a:t>It looks like practicing was helpful!</a:t>
            </a:r>
            <a:endParaRPr i="0" u="none" strike="noStrike" cap="none">
              <a:solidFill>
                <a:schemeClr val="dk1"/>
              </a:solidFill>
              <a:latin typeface="Century Gothic"/>
              <a:ea typeface="Century Gothic"/>
              <a:cs typeface="Century Gothic"/>
              <a:sym typeface="Century Gothic"/>
            </a:endParaRPr>
          </a:p>
        </p:txBody>
      </p:sp>
      <p:sp>
        <p:nvSpPr>
          <p:cNvPr id="182" name="Google Shape;18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679239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8 Module 1 Unit 1 Lesson 2</a:t>
            </a:r>
            <a:br>
              <a:rPr lang="en" sz="34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42" name="Shape 142"/>
          <p:cNvSpPr txBox="1">
            <a:spLocks noGrp="1"/>
          </p:cNvSpPr>
          <p:nvPr>
            <p:ph type="body" idx="1"/>
          </p:nvPr>
        </p:nvSpPr>
        <p:spPr>
          <a:xfrm>
            <a:off x="311700" y="1307805"/>
            <a:ext cx="8520600" cy="355782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#2: </a:t>
            </a:r>
            <a:r>
              <a:rPr lang="en" sz="1800" b="0" i="1" u="none" strike="noStrike" cap="none" dirty="0">
                <a:solidFill>
                  <a:schemeClr val="dk1"/>
                </a:solidFill>
                <a:latin typeface="Century Gothic"/>
                <a:ea typeface="Century Gothic"/>
                <a:cs typeface="Century Gothic"/>
                <a:sym typeface="Century Gothic"/>
              </a:rPr>
              <a:t>Materials and Student Pairings</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lang="en"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1800" b="0" i="0" u="none" strike="noStrike" cap="none" dirty="0">
                <a:solidFill>
                  <a:schemeClr val="dk1"/>
                </a:solidFill>
                <a:latin typeface="Century Gothic"/>
                <a:ea typeface="Century Gothic"/>
                <a:cs typeface="Century Gothic"/>
                <a:sym typeface="Century Gothic"/>
              </a:rPr>
              <a:t>Please have the following materials prepared prior to the lesson.</a:t>
            </a:r>
            <a:endParaRPr dirty="0"/>
          </a:p>
          <a:p>
            <a:pPr marL="342900" marR="0" lvl="0" indent="-342900" algn="l" rtl="0">
              <a:lnSpc>
                <a:spcPct val="90000"/>
              </a:lnSpc>
              <a:spcBef>
                <a:spcPts val="1000"/>
              </a:spcBef>
              <a:spcAft>
                <a:spcPts val="0"/>
              </a:spcAft>
              <a:buClr>
                <a:srgbClr val="000000"/>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Things Close Readers Do anchor chart </a:t>
            </a:r>
            <a:endParaRPr dirty="0"/>
          </a:p>
          <a:p>
            <a:pPr marL="342900" marR="0" lvl="0" indent="-342900" algn="l" rtl="0">
              <a:lnSpc>
                <a:spcPct val="90000"/>
              </a:lnSpc>
              <a:spcBef>
                <a:spcPts val="1000"/>
              </a:spcBef>
              <a:spcAft>
                <a:spcPts val="0"/>
              </a:spcAft>
              <a:buClr>
                <a:srgbClr val="000000"/>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Fist to Five chart (for teacher reference or to display)</a:t>
            </a:r>
            <a:endParaRPr dirty="0"/>
          </a:p>
          <a:p>
            <a:pPr marL="342900" marR="0" lvl="0" indent="-342900" algn="l" rtl="0">
              <a:lnSpc>
                <a:spcPct val="90000"/>
              </a:lnSpc>
              <a:spcBef>
                <a:spcPts val="1000"/>
              </a:spcBef>
              <a:spcAft>
                <a:spcPts val="0"/>
              </a:spcAft>
              <a:buClr>
                <a:srgbClr val="000000"/>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Teacher journal for modeling</a:t>
            </a:r>
            <a:endParaRPr sz="1800" b="0" i="0" u="none" strike="noStrike" cap="none" dirty="0">
              <a:solidFill>
                <a:schemeClr val="dk1"/>
              </a:solidFill>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ts val="1800"/>
              <a:buFont typeface="Century Gothic"/>
              <a:buAutoNum type="arabicPeriod"/>
            </a:pPr>
            <a:r>
              <a:rPr lang="en" dirty="0">
                <a:solidFill>
                  <a:schemeClr val="dk1"/>
                </a:solidFill>
              </a:rPr>
              <a:t>Student journal (composition/notebook- one per student)</a:t>
            </a:r>
            <a:endParaRPr dirty="0">
              <a:solidFill>
                <a:schemeClr val="dk1"/>
              </a:solidFill>
            </a:endParaRPr>
          </a:p>
          <a:p>
            <a:pPr marL="342900" marR="0" lvl="0" indent="-342900" algn="l" rtl="0">
              <a:lnSpc>
                <a:spcPct val="90000"/>
              </a:lnSpc>
              <a:spcBef>
                <a:spcPts val="1000"/>
              </a:spcBef>
              <a:spcAft>
                <a:spcPts val="0"/>
              </a:spcAft>
              <a:buClr>
                <a:srgbClr val="000000"/>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Place students in heterogeneous groups of four prior to the lesson. Students will work together to share their thinking about the novel throughout the module and should be seated together.</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nSpc>
                <a:spcPct val="90000"/>
              </a:lnSpc>
            </a:pPr>
            <a:r>
              <a:rPr lang="en-US" dirty="0"/>
              <a:t>Grade 8: Module 1: Unit 1: Lesson 2</a:t>
            </a:r>
            <a:br>
              <a:rPr lang="en-US" dirty="0"/>
            </a:br>
            <a:r>
              <a:rPr lang="en-US" sz="1800" b="1" dirty="0"/>
              <a:t>Teacher slide, before teaching.</a:t>
            </a:r>
            <a:endParaRPr lang="en-US" dirty="0"/>
          </a:p>
        </p:txBody>
      </p:sp>
      <p:sp>
        <p:nvSpPr>
          <p:cNvPr id="3" name="Text Placeholder 2"/>
          <p:cNvSpPr>
            <a:spLocks noGrp="1"/>
          </p:cNvSpPr>
          <p:nvPr>
            <p:ph type="body" idx="1"/>
          </p:nvPr>
        </p:nvSpPr>
        <p:spPr/>
        <p:txBody>
          <a:bodyPr/>
          <a:lstStyle/>
          <a:p>
            <a:endParaRPr lang="en-US" sz="1600" dirty="0"/>
          </a:p>
          <a:p>
            <a:r>
              <a:rPr lang="en-US" sz="1600" dirty="0"/>
              <a:t>Today you will begin Small Group Block, with the extra time you have after you finish the lesson. </a:t>
            </a:r>
          </a:p>
          <a:p>
            <a:endParaRPr lang="en-US" sz="1600" dirty="0"/>
          </a:p>
          <a:p>
            <a:r>
              <a:rPr lang="en-US" sz="1600" dirty="0"/>
              <a:t>You’ll use the extra time you have to begin to work with your students on their reading fluency.</a:t>
            </a:r>
          </a:p>
          <a:p>
            <a:endParaRPr lang="en-US" sz="1600" dirty="0"/>
          </a:p>
          <a:p>
            <a:r>
              <a:rPr lang="en-US" sz="1600" dirty="0"/>
              <a:t>Please prepare for this by reading the end slides (starting at slide #16).</a:t>
            </a:r>
          </a:p>
          <a:p>
            <a:pPr marL="114297" indent="0">
              <a:buNone/>
            </a:pPr>
            <a:endParaRPr lang="en-US" sz="1600" dirty="0"/>
          </a:p>
          <a:p>
            <a:r>
              <a:rPr lang="en-US" sz="1600" dirty="0"/>
              <a:t>What you use for oral reading fluency practice is from the poems students will be reading tomorrow. </a:t>
            </a:r>
          </a:p>
          <a:p>
            <a:endParaRPr lang="en-US" sz="1600" dirty="0"/>
          </a:p>
          <a:p>
            <a:r>
              <a:rPr lang="en-US" sz="1600" dirty="0"/>
              <a:t>This will help your students read what they need to in order to be prepared for the next class. </a:t>
            </a:r>
          </a:p>
          <a:p>
            <a:endParaRPr lang="en-US" dirty="0"/>
          </a:p>
        </p:txBody>
      </p:sp>
    </p:spTree>
    <p:extLst>
      <p:ext uri="{BB962C8B-B14F-4D97-AF65-F5344CB8AC3E}">
        <p14:creationId xmlns:p14="http://schemas.microsoft.com/office/powerpoint/2010/main" val="3098450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i="0" u="none" strike="noStrike" cap="none">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i="0" u="none" strike="noStrike" cap="none">
                <a:solidFill>
                  <a:srgbClr val="000000"/>
                </a:solidFill>
                <a:latin typeface="Century Gothic"/>
                <a:ea typeface="Century Gothic"/>
                <a:cs typeface="Century Gothic"/>
                <a:sym typeface="Century Gothic"/>
              </a:rPr>
              <a:t>: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i="0" u="none" strike="noStrike" cap="none">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2</a:t>
            </a: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1365DD16-1C6D-4432-8CEC-70EDFCA98E7F}"/>
              </a:ext>
            </a:extLst>
          </p:cNvPr>
          <p:cNvPicPr>
            <a:picLocks noChangeAspect="1"/>
          </p:cNvPicPr>
          <p:nvPr/>
        </p:nvPicPr>
        <p:blipFill>
          <a:blip r:embed="rId3"/>
          <a:stretch>
            <a:fillRect/>
          </a:stretch>
        </p:blipFill>
        <p:spPr>
          <a:xfrm>
            <a:off x="3799110" y="385811"/>
            <a:ext cx="1822757" cy="83773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154" name="Shape 15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dirty="0">
                <a:solidFill>
                  <a:srgbClr val="000000"/>
                </a:solidFill>
                <a:latin typeface="Century Gothic"/>
                <a:ea typeface="Century Gothic"/>
                <a:cs typeface="Century Gothic"/>
                <a:sym typeface="Century Gothic"/>
              </a:rPr>
              <a:t>Today we’ll be diving into our novel study of </a:t>
            </a:r>
            <a:r>
              <a:rPr lang="en" sz="1800" b="0" i="1" u="none" strike="noStrike" cap="none" dirty="0">
                <a:solidFill>
                  <a:srgbClr val="000000"/>
                </a:solidFill>
                <a:latin typeface="Century Gothic"/>
                <a:ea typeface="Century Gothic"/>
                <a:cs typeface="Century Gothic"/>
                <a:sym typeface="Century Gothic"/>
              </a:rPr>
              <a:t>Inside Out and </a:t>
            </a:r>
            <a:endParaRPr sz="1800" b="0" i="1"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1800" b="0" i="1" u="none" strike="noStrike" cap="none" dirty="0">
                <a:solidFill>
                  <a:srgbClr val="000000"/>
                </a:solidFill>
                <a:latin typeface="Century Gothic"/>
                <a:ea typeface="Century Gothic"/>
                <a:cs typeface="Century Gothic"/>
                <a:sym typeface="Century Gothic"/>
              </a:rPr>
              <a:t>Back Again</a:t>
            </a:r>
            <a:r>
              <a:rPr lang="en-US" sz="1800" b="0" i="1" u="none" strike="noStrike" cap="none" dirty="0">
                <a:solidFill>
                  <a:srgbClr val="000000"/>
                </a:solidFill>
                <a:latin typeface="Century Gothic"/>
                <a:ea typeface="Century Gothic"/>
                <a:cs typeface="Century Gothic"/>
                <a:sym typeface="Century Gothic"/>
              </a:rPr>
              <a:t>.</a:t>
            </a:r>
            <a:r>
              <a:rPr lang="en" sz="1800" b="0" i="1" u="none" strike="noStrike" cap="none" dirty="0">
                <a:solidFill>
                  <a:srgbClr val="000000"/>
                </a:solidFill>
                <a:latin typeface="Century Gothic"/>
                <a:ea typeface="Century Gothic"/>
                <a:cs typeface="Century Gothic"/>
                <a:sym typeface="Century Gothic"/>
              </a:rPr>
              <a:t> </a:t>
            </a:r>
            <a:r>
              <a:rPr lang="en" sz="1800" b="0" i="0" u="none" strike="noStrike" cap="none" dirty="0">
                <a:solidFill>
                  <a:srgbClr val="000000"/>
                </a:solidFill>
                <a:latin typeface="Century Gothic"/>
                <a:ea typeface="Century Gothic"/>
                <a:cs typeface="Century Gothic"/>
                <a:sym typeface="Century Gothic"/>
              </a:rPr>
              <a:t>You will do a lot of this work with your group of four. </a:t>
            </a:r>
            <a:endParaRPr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dirty="0">
                <a:solidFill>
                  <a:srgbClr val="000000"/>
                </a:solidFill>
                <a:latin typeface="Century Gothic"/>
                <a:ea typeface="Century Gothic"/>
                <a:cs typeface="Century Gothic"/>
                <a:sym typeface="Century Gothic"/>
              </a:rPr>
              <a:t>Here is what you’ll do today as we begin our long term study:</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learn about “close reading” and begin to build a class anchor chart titled “Things Close Readers Do.”</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begin reading </a:t>
            </a:r>
            <a:r>
              <a:rPr lang="en" sz="1800" b="0" i="1" u="none" strike="noStrike" cap="none" dirty="0">
                <a:solidFill>
                  <a:srgbClr val="000000"/>
                </a:solidFill>
                <a:latin typeface="Century Gothic"/>
                <a:ea typeface="Century Gothic"/>
                <a:cs typeface="Century Gothic"/>
                <a:sym typeface="Century Gothic"/>
              </a:rPr>
              <a:t>Inside Out and Back Again </a:t>
            </a:r>
            <a:r>
              <a:rPr lang="en" sz="1800" b="0" i="0" u="none" strike="noStrike" cap="none" dirty="0">
                <a:solidFill>
                  <a:srgbClr val="000000"/>
                </a:solidFill>
                <a:latin typeface="Century Gothic"/>
                <a:ea typeface="Century Gothic"/>
                <a:cs typeface="Century Gothic"/>
                <a:sym typeface="Century Gothic"/>
              </a:rPr>
              <a:t>for the “gist”</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take notes about your reading in your reading journal</a:t>
            </a:r>
            <a:endParaRPr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155" name="Shape 155"/>
          <p:cNvPicPr preferRelativeResize="0"/>
          <p:nvPr/>
        </p:nvPicPr>
        <p:blipFill>
          <a:blip r:embed="rId3">
            <a:alphaModFix/>
          </a:blip>
          <a:stretch>
            <a:fillRect/>
          </a:stretch>
        </p:blipFill>
        <p:spPr>
          <a:xfrm>
            <a:off x="7777748" y="187575"/>
            <a:ext cx="1054550" cy="15622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a:t>Numbered Heads Together</a:t>
            </a:r>
            <a:endParaRPr sz="3600" b="0" i="0" u="none" strike="noStrike" cap="none">
              <a:solidFill>
                <a:schemeClr val="dk1"/>
              </a:solidFill>
              <a:latin typeface="Century Gothic"/>
              <a:ea typeface="Century Gothic"/>
              <a:cs typeface="Century Gothic"/>
              <a:sym typeface="Century Gothic"/>
            </a:endParaRPr>
          </a:p>
        </p:txBody>
      </p:sp>
      <p:sp>
        <p:nvSpPr>
          <p:cNvPr id="161" name="Shape 161"/>
          <p:cNvSpPr txBox="1">
            <a:spLocks noGrp="1"/>
          </p:cNvSpPr>
          <p:nvPr>
            <p:ph type="body" idx="1"/>
          </p:nvPr>
        </p:nvSpPr>
        <p:spPr>
          <a:xfrm>
            <a:off x="311700" y="1257050"/>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dirty="0">
                <a:solidFill>
                  <a:schemeClr val="dk1"/>
                </a:solidFill>
              </a:rPr>
              <a:t>Today and often in our study, you’ll be working </a:t>
            </a:r>
            <a:endParaRPr sz="2400" dirty="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r>
              <a:rPr lang="en" sz="2400" dirty="0">
                <a:solidFill>
                  <a:schemeClr val="dk1"/>
                </a:solidFill>
              </a:rPr>
              <a:t>with your small group.</a:t>
            </a:r>
            <a:br>
              <a:rPr lang="en" sz="2400" dirty="0">
                <a:solidFill>
                  <a:schemeClr val="dk1"/>
                </a:solidFill>
              </a:rPr>
            </a:br>
            <a:endParaRPr sz="2400" dirty="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r>
              <a:rPr lang="en" sz="2400" dirty="0">
                <a:solidFill>
                  <a:schemeClr val="dk1"/>
                </a:solidFill>
              </a:rPr>
              <a:t>Each of you will be assigned a number. </a:t>
            </a:r>
            <a:endParaRPr sz="2400" dirty="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endParaRPr sz="2400" dirty="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r>
              <a:rPr lang="en" sz="2400" dirty="0">
                <a:solidFill>
                  <a:schemeClr val="dk1"/>
                </a:solidFill>
              </a:rPr>
              <a:t>When your number is called, you’ll share out for the group.</a:t>
            </a:r>
            <a:endParaRPr sz="2400" dirty="0">
              <a:solidFill>
                <a:schemeClr val="dk1"/>
              </a:solidFill>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pic>
        <p:nvPicPr>
          <p:cNvPr id="4" name="Picture 5" descr="A picture containing music&#10;&#10;Description generated with very high confidence">
            <a:extLst>
              <a:ext uri="{FF2B5EF4-FFF2-40B4-BE49-F238E27FC236}">
                <a16:creationId xmlns:a16="http://schemas.microsoft.com/office/drawing/2014/main" id="{2D53A7D0-D016-4785-9BCA-1C64BF892EC3}"/>
              </a:ext>
            </a:extLst>
          </p:cNvPr>
          <p:cNvPicPr>
            <a:picLocks noChangeAspect="1"/>
          </p:cNvPicPr>
          <p:nvPr/>
        </p:nvPicPr>
        <p:blipFill>
          <a:blip r:embed="rId4"/>
          <a:stretch>
            <a:fillRect/>
          </a:stretch>
        </p:blipFill>
        <p:spPr>
          <a:xfrm>
            <a:off x="8255000" y="4378504"/>
            <a:ext cx="673969" cy="67396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Shape 167"/>
          <p:cNvSpPr txBox="1">
            <a:spLocks noGrp="1"/>
          </p:cNvSpPr>
          <p:nvPr>
            <p:ph type="title"/>
          </p:nvPr>
        </p:nvSpPr>
        <p:spPr>
          <a:xfrm>
            <a:off x="269525" y="334175"/>
            <a:ext cx="8520600" cy="10095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3300" dirty="0"/>
              <a:t>Let’s Launch Our Study of the Novel</a:t>
            </a:r>
            <a:endParaRPr sz="3300" dirty="0"/>
          </a:p>
        </p:txBody>
      </p:sp>
      <p:sp>
        <p:nvSpPr>
          <p:cNvPr id="168" name="Shape 168"/>
          <p:cNvSpPr txBox="1">
            <a:spLocks noGrp="1"/>
          </p:cNvSpPr>
          <p:nvPr>
            <p:ph type="body" idx="1"/>
          </p:nvPr>
        </p:nvSpPr>
        <p:spPr>
          <a:xfrm>
            <a:off x="235500" y="1449400"/>
            <a:ext cx="8520600" cy="3343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2400" dirty="0">
                <a:solidFill>
                  <a:schemeClr val="dk1"/>
                </a:solidFill>
              </a:rPr>
              <a:t>Read this quote from the novel in your heads as your teacher reads it aloud</a:t>
            </a:r>
            <a:r>
              <a:rPr lang="en" sz="2400" b="1" dirty="0">
                <a:solidFill>
                  <a:schemeClr val="dk1"/>
                </a:solidFill>
              </a:rPr>
              <a:t>.</a:t>
            </a:r>
            <a:endParaRPr sz="2400" b="1" dirty="0">
              <a:solidFill>
                <a:schemeClr val="dk1"/>
              </a:solidFill>
            </a:endParaRPr>
          </a:p>
          <a:p>
            <a:pPr marL="0" lvl="0" indent="0" rtl="0">
              <a:spcBef>
                <a:spcPts val="0"/>
              </a:spcBef>
              <a:spcAft>
                <a:spcPts val="0"/>
              </a:spcAft>
              <a:buClr>
                <a:schemeClr val="dk1"/>
              </a:buClr>
              <a:buSzPts val="1100"/>
              <a:buFont typeface="Arial"/>
              <a:buNone/>
            </a:pPr>
            <a:endParaRPr sz="2400" b="1" dirty="0">
              <a:solidFill>
                <a:schemeClr val="dk1"/>
              </a:solidFill>
            </a:endParaRPr>
          </a:p>
          <a:p>
            <a:pPr marL="0" lvl="0" indent="0" rtl="0">
              <a:spcBef>
                <a:spcPts val="0"/>
              </a:spcBef>
              <a:spcAft>
                <a:spcPts val="0"/>
              </a:spcAft>
              <a:buClr>
                <a:schemeClr val="dk1"/>
              </a:buClr>
              <a:buSzPts val="1100"/>
              <a:buFont typeface="Arial"/>
              <a:buNone/>
            </a:pPr>
            <a:r>
              <a:rPr lang="en" sz="2400" b="1" dirty="0">
                <a:solidFill>
                  <a:schemeClr val="dk1"/>
                </a:solidFill>
              </a:rPr>
              <a:t>“No one would believe me, but at times I would </a:t>
            </a:r>
            <a:br>
              <a:rPr lang="en" sz="2400" b="1" dirty="0">
                <a:solidFill>
                  <a:schemeClr val="dk1"/>
                </a:solidFill>
              </a:rPr>
            </a:br>
            <a:r>
              <a:rPr lang="en" sz="2400" b="1" dirty="0">
                <a:solidFill>
                  <a:schemeClr val="dk1"/>
                </a:solidFill>
              </a:rPr>
              <a:t>prefer wartime in Saigon over peacetime in </a:t>
            </a:r>
            <a:br>
              <a:rPr lang="en" sz="2400" b="1" dirty="0">
                <a:solidFill>
                  <a:schemeClr val="dk1"/>
                </a:solidFill>
              </a:rPr>
            </a:br>
            <a:r>
              <a:rPr lang="en" sz="2400" b="1" dirty="0">
                <a:solidFill>
                  <a:schemeClr val="dk1"/>
                </a:solidFill>
              </a:rPr>
              <a:t>Alabama</a:t>
            </a:r>
            <a:r>
              <a:rPr lang="en-US" sz="2400" b="1" dirty="0">
                <a:solidFill>
                  <a:schemeClr val="dk1"/>
                </a:solidFill>
              </a:rPr>
              <a:t>.</a:t>
            </a:r>
            <a:r>
              <a:rPr lang="en" sz="2400" b="1" dirty="0">
                <a:solidFill>
                  <a:schemeClr val="dk1"/>
                </a:solidFill>
              </a:rPr>
              <a:t>”</a:t>
            </a:r>
            <a:endParaRPr sz="2400" b="1" dirty="0">
              <a:solidFill>
                <a:schemeClr val="dk1"/>
              </a:solidFill>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311700" y="334175"/>
            <a:ext cx="8520600" cy="1356602"/>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a:t>Let’s Review Our Learning Targets</a:t>
            </a:r>
            <a:endParaRPr/>
          </a:p>
        </p:txBody>
      </p:sp>
      <p:sp>
        <p:nvSpPr>
          <p:cNvPr id="175" name="Shape 175"/>
          <p:cNvSpPr txBox="1">
            <a:spLocks noGrp="1"/>
          </p:cNvSpPr>
          <p:nvPr>
            <p:ph type="body" idx="1"/>
          </p:nvPr>
        </p:nvSpPr>
        <p:spPr>
          <a:xfrm>
            <a:off x="311700" y="1292188"/>
            <a:ext cx="8520600" cy="34164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2400" dirty="0">
                <a:solidFill>
                  <a:schemeClr val="dk1"/>
                </a:solidFill>
              </a:rPr>
              <a:t>A learning target will help you know what you will learn for the day.</a:t>
            </a:r>
            <a:endParaRPr sz="2400" dirty="0">
              <a:solidFill>
                <a:schemeClr val="dk1"/>
              </a:solidFill>
            </a:endParaRPr>
          </a:p>
          <a:p>
            <a:pPr marL="0" lvl="0" indent="0" rtl="0">
              <a:lnSpc>
                <a:spcPct val="90000"/>
              </a:lnSpc>
              <a:spcBef>
                <a:spcPts val="0"/>
              </a:spcBef>
              <a:spcAft>
                <a:spcPts val="0"/>
              </a:spcAft>
              <a:buClr>
                <a:schemeClr val="dk1"/>
              </a:buClr>
              <a:buSzPts val="1100"/>
              <a:buFont typeface="Arial"/>
              <a:buNone/>
            </a:pPr>
            <a:endParaRPr sz="2400" dirty="0">
              <a:solidFill>
                <a:schemeClr val="dk1"/>
              </a:solidFill>
            </a:endParaRPr>
          </a:p>
          <a:p>
            <a:pPr marL="0" lvl="0" indent="0" rtl="0">
              <a:lnSpc>
                <a:spcPct val="90000"/>
              </a:lnSpc>
              <a:spcBef>
                <a:spcPts val="0"/>
              </a:spcBef>
              <a:spcAft>
                <a:spcPts val="0"/>
              </a:spcAft>
              <a:buClr>
                <a:schemeClr val="dk1"/>
              </a:buClr>
              <a:buSzPts val="1100"/>
              <a:buFont typeface="Arial"/>
              <a:buNone/>
            </a:pPr>
            <a:endParaRPr sz="2400" dirty="0">
              <a:solidFill>
                <a:schemeClr val="dk1"/>
              </a:solidFill>
            </a:endParaRPr>
          </a:p>
          <a:p>
            <a:pPr marL="0" lvl="0" indent="0" rtl="0">
              <a:lnSpc>
                <a:spcPct val="90000"/>
              </a:lnSpc>
              <a:spcBef>
                <a:spcPts val="0"/>
              </a:spcBef>
              <a:spcAft>
                <a:spcPts val="0"/>
              </a:spcAft>
              <a:buClr>
                <a:schemeClr val="dk1"/>
              </a:buClr>
              <a:buSzPts val="1100"/>
              <a:buFont typeface="Arial"/>
              <a:buNone/>
            </a:pPr>
            <a:r>
              <a:rPr lang="en" sz="2400" dirty="0">
                <a:solidFill>
                  <a:schemeClr val="dk1"/>
                </a:solidFill>
              </a:rPr>
              <a:t>Your teacher will read this first learning target out loud while you read it in your heads:</a:t>
            </a:r>
            <a:endParaRPr sz="2400" dirty="0">
              <a:solidFill>
                <a:schemeClr val="dk1"/>
              </a:solidFill>
            </a:endParaRPr>
          </a:p>
          <a:p>
            <a:pPr marL="457200" lvl="0" indent="-381000" rtl="0">
              <a:lnSpc>
                <a:spcPct val="90000"/>
              </a:lnSpc>
              <a:spcBef>
                <a:spcPts val="1000"/>
              </a:spcBef>
              <a:spcAft>
                <a:spcPts val="0"/>
              </a:spcAft>
              <a:buClr>
                <a:schemeClr val="dk1"/>
              </a:buClr>
              <a:buSzPts val="2400"/>
              <a:buAutoNum type="arabicPeriod"/>
            </a:pPr>
            <a:r>
              <a:rPr lang="en" sz="2400" dirty="0">
                <a:solidFill>
                  <a:schemeClr val="dk1"/>
                </a:solidFill>
              </a:rPr>
              <a:t>I can make </a:t>
            </a:r>
            <a:r>
              <a:rPr lang="en" sz="2400" b="1" dirty="0">
                <a:solidFill>
                  <a:schemeClr val="dk1"/>
                </a:solidFill>
              </a:rPr>
              <a:t>inferences </a:t>
            </a:r>
            <a:r>
              <a:rPr lang="en" sz="2400" dirty="0">
                <a:solidFill>
                  <a:schemeClr val="dk1"/>
                </a:solidFill>
              </a:rPr>
              <a:t>to deepen my understanding of </a:t>
            </a:r>
            <a:r>
              <a:rPr lang="en" sz="2400" i="1" dirty="0">
                <a:solidFill>
                  <a:schemeClr val="dk1"/>
                </a:solidFill>
              </a:rPr>
              <a:t>Inside Out &amp; Back Again</a:t>
            </a:r>
            <a:r>
              <a:rPr lang="en" sz="2400" dirty="0">
                <a:solidFill>
                  <a:schemeClr val="dk1"/>
                </a:solidFill>
              </a:rPr>
              <a:t>.</a:t>
            </a:r>
            <a:endParaRPr sz="2400" dirty="0">
              <a:solidFill>
                <a:schemeClr val="dk1"/>
              </a:solidFill>
            </a:endParaRPr>
          </a:p>
          <a:p>
            <a:pPr marL="0" lvl="0" indent="0" rtl="0">
              <a:lnSpc>
                <a:spcPct val="90000"/>
              </a:lnSpc>
              <a:spcBef>
                <a:spcPts val="1000"/>
              </a:spcBef>
              <a:spcAft>
                <a:spcPts val="0"/>
              </a:spcAft>
              <a:buNone/>
            </a:pPr>
            <a:endParaRPr sz="2400" dirty="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endParaRPr dirty="0"/>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pic>
        <p:nvPicPr>
          <p:cNvPr id="2" name="Picture 2">
            <a:extLst>
              <a:ext uri="{FF2B5EF4-FFF2-40B4-BE49-F238E27FC236}">
                <a16:creationId xmlns:a16="http://schemas.microsoft.com/office/drawing/2014/main" id="{7FC9DE61-02CD-438C-9F4B-BC68E849FD05}"/>
              </a:ext>
            </a:extLst>
          </p:cNvPr>
          <p:cNvPicPr>
            <a:picLocks noChangeAspect="1"/>
          </p:cNvPicPr>
          <p:nvPr/>
        </p:nvPicPr>
        <p:blipFill>
          <a:blip r:embed="rId4"/>
          <a:stretch>
            <a:fillRect/>
          </a:stretch>
        </p:blipFill>
        <p:spPr>
          <a:xfrm>
            <a:off x="8251258" y="4420726"/>
            <a:ext cx="721594" cy="575723"/>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Lydia Poag</DisplayName>
        <AccountId>478</AccountId>
        <AccountType/>
      </UserInfo>
      <UserInfo>
        <DisplayName>mitchellgwenda@gmail.com</DisplayName>
        <AccountId>970</AccountId>
        <AccountType/>
      </UserInfo>
      <UserInfo>
        <DisplayName>Kenyatta Miller</DisplayName>
        <AccountId>681</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A28860-AEBA-4FCA-ABF3-91A2068CE506}">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a1502afc-75e6-4a80-976c-76583f90c737"/>
    <ds:schemaRef ds:uri="http://www.w3.org/XML/1998/namespace"/>
    <ds:schemaRef ds:uri="http://purl.org/dc/dcmitype/"/>
  </ds:schemaRefs>
</ds:datastoreItem>
</file>

<file path=customXml/itemProps2.xml><?xml version="1.0" encoding="utf-8"?>
<ds:datastoreItem xmlns:ds="http://schemas.openxmlformats.org/officeDocument/2006/customXml" ds:itemID="{7458DA3B-F639-4A4D-B050-5B4857DA7850}">
  <ds:schemaRefs>
    <ds:schemaRef ds:uri="http://schemas.microsoft.com/sharepoint/v3/contenttype/forms"/>
  </ds:schemaRefs>
</ds:datastoreItem>
</file>

<file path=customXml/itemProps3.xml><?xml version="1.0" encoding="utf-8"?>
<ds:datastoreItem xmlns:ds="http://schemas.openxmlformats.org/officeDocument/2006/customXml" ds:itemID="{485DC23A-849C-4B3E-B4C7-23189BC2C4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42</TotalTime>
  <Words>5865</Words>
  <Application>Microsoft Office PowerPoint</Application>
  <PresentationFormat>On-screen Show (16:9)</PresentationFormat>
  <Paragraphs>569</Paragraphs>
  <Slides>26</Slides>
  <Notes>25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Century Gothic</vt:lpstr>
      <vt:lpstr>Overlock</vt:lpstr>
      <vt:lpstr>Calibri</vt:lpstr>
      <vt:lpstr>Arial</vt:lpstr>
      <vt:lpstr>Simple Light</vt:lpstr>
      <vt:lpstr>Grade 8: Module 1: Unit 1: Lesson 2 Teacher slide, before teaching.</vt:lpstr>
      <vt:lpstr>Grade 8: Module 1: Unit 1: Lesson 2 Teacher slide, before teaching.</vt:lpstr>
      <vt:lpstr>Grade 8 Module 1 Unit 1 Lesson 2 Teacher slide, before teaching.</vt:lpstr>
      <vt:lpstr>Grade 8: Module 1: Unit 1: Lesson 2 Teacher slide, before teaching.</vt:lpstr>
      <vt:lpstr>PowerPoint Presentation</vt:lpstr>
      <vt:lpstr>Hello, Students!</vt:lpstr>
      <vt:lpstr>Numbered Heads Together</vt:lpstr>
      <vt:lpstr>Let’s Launch Our Study of the Novel</vt:lpstr>
      <vt:lpstr>Let’s Review Our Learning Targets</vt:lpstr>
      <vt:lpstr>Let’s read the next three learning targets for this lesson.</vt:lpstr>
      <vt:lpstr>Things Close Readers Do  Today we will get started reading the novel, by  taking our time and reading closely the first poem, “1975: Year of the Cat”</vt:lpstr>
      <vt:lpstr>Let’s Read for the Gist  Turn to page 1 “1975: The Year of the Cat” and  read along in your heads as you hear the first poem read aloud.</vt:lpstr>
      <vt:lpstr>Now, you will reread this first poem independently and silently.   As you read,  think about this question:  “What have you learned about Ha in this very first poem?” </vt:lpstr>
      <vt:lpstr>Reading Journals</vt:lpstr>
      <vt:lpstr>Let’s Answer Text-Dependent Questions </vt:lpstr>
      <vt:lpstr>Let’s Add to Our “Things Close Readers Do” Anchor Chart</vt:lpstr>
      <vt:lpstr>Let’s Review Our Learning Targets</vt:lpstr>
      <vt:lpstr>Homework</vt:lpstr>
      <vt:lpstr>Small Group Block</vt:lpstr>
      <vt:lpstr>Fluent Reading Work</vt:lpstr>
      <vt:lpstr>Fluent Reading Work</vt:lpstr>
      <vt:lpstr>Fluent Reading Work</vt:lpstr>
      <vt:lpstr>Fluent Reading Work</vt:lpstr>
      <vt:lpstr>Fluent Reading Work</vt:lpstr>
      <vt:lpstr>Fluent Reading Work</vt:lpstr>
      <vt:lpstr>Fluent Reading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1: Lesson 2 Teacher slide, before teaching.</dc:title>
  <dc:creator>nbravo</dc:creator>
  <cp:lastModifiedBy>Natalie Ivey</cp:lastModifiedBy>
  <cp:revision>19</cp:revision>
  <dcterms:modified xsi:type="dcterms:W3CDTF">2018-09-02T15:38:53Z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