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A0DBAD8-4C24-474F-A45F-E28B3EC06DE4}">
  <a:tblStyle styleId="{0A0DBAD8-4C24-474F-A45F-E28B3EC06DE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9012" autoAdjust="0"/>
  </p:normalViewPr>
  <p:slideViewPr>
    <p:cSldViewPr snapToGrid="0">
      <p:cViewPr varScale="1">
        <p:scale>
          <a:sx n="116" d="100"/>
          <a:sy n="116" d="100"/>
        </p:scale>
        <p:origin x="152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notesMaster" Target="notesMasters/notesMaster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572592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s://curriculum.eleducation.org/sites/default/files/curriculumtools_independentreadingsampleplans_grades3-5_072017.pdf"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g4m2u1_all-block_0914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6"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6" TargetMode="External"/><Relationship Id="rId4" Type="http://schemas.openxmlformats.org/officeDocument/2006/relationships/hyperlink" Target="https://ny.pbslearningmedia.org/resource/f79010a7-8b81-41b9-b01a-6f9d24b312b6/f79010a7-8b81-41b9-b01a-6f9d24b312b6/#.W3wF6v5Kg8Y"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s://ny.pbslearningmedia.org/resource/f79010a7-8b81-41b9-b01a-6f9d24b312b6/f79010a7-8b81-41b9-b01a-6f9d24b312b6/#.W3wF6v5Kg8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At the end of the lesson, students reflect on the learning targets using the </a:t>
            </a:r>
            <a:r>
              <a:rPr lang="en" sz="1200" b="1" i="0" u="none" strike="noStrike" cap="none" dirty="0">
                <a:solidFill>
                  <a:schemeClr val="dk1"/>
                </a:solidFill>
                <a:latin typeface="Calibri"/>
                <a:ea typeface="Calibri"/>
                <a:cs typeface="Calibri"/>
                <a:sym typeface="Calibri"/>
              </a:rPr>
              <a:t>Tracking Progress, Mid-Unit 1 recording form</a:t>
            </a:r>
            <a:r>
              <a:rPr lang="en" sz="1200" b="0" i="0" u="none" strike="noStrike" cap="none" dirty="0">
                <a:solidFill>
                  <a:schemeClr val="dk1"/>
                </a:solidFill>
                <a:latin typeface="Calibri"/>
                <a:ea typeface="Calibri"/>
                <a:cs typeface="Calibri"/>
                <a:sym typeface="Calibri"/>
              </a:rPr>
              <a:t>. This exercise is meant to provide them with time to formally keep track of and reflect on their own learning.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who finish quickly can continue researching their additional research questions developed in Lesson 2 by reading new sections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837570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20-30 minutes </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Individual</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Teaching Notes: None.</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Teacher Actions: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turn to Part II of the assessment. Give them 20 minutes to complete it. Explain that as students finish their assessment, they should check over their work.</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begin Part II of the assessment. Circulate to monitor their test-taking skills. Document strategies students use during the assessment, such as annotating their text, using their graphic organizer to take notes before answering questions, and going back to the prompt as they answer questions.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20 minutes, bring students back together whole group.</a:t>
            </a:r>
            <a:endParaRPr sz="1200" i="0" u="none" strike="noStrike" cap="none">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Student Look-fors/Listen-fors: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Document strategies students use during the assessment, such as annotating their text, using their graphic organizer to take notes before answering questions, and going back to the prompt as they answer questions.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Support for Any Students Who Need It:</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Read the test directions AND answers aloud.</a:t>
            </a: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27270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i="0" u="none" strike="noStrike" cap="none" dirty="0">
                <a:solidFill>
                  <a:schemeClr val="dk1"/>
                </a:solidFill>
                <a:latin typeface="Calibri"/>
                <a:ea typeface="Calibri"/>
                <a:cs typeface="Calibri"/>
                <a:sym typeface="Calibri"/>
              </a:rPr>
              <a:t>Find samples at the following link: </a:t>
            </a:r>
            <a:r>
              <a:rPr lang="en" sz="1200" i="0" u="sng" strike="noStrike" cap="none" dirty="0">
                <a:solidFill>
                  <a:schemeClr val="hlink"/>
                </a:solidFill>
                <a:latin typeface="Calibri"/>
                <a:ea typeface="Calibri"/>
                <a:cs typeface="Calibri"/>
                <a:sym typeface="Calibri"/>
                <a:hlinkClick r:id="rId3"/>
              </a:rPr>
              <a:t>https://curriculum.eleducation.org/sites/default/files/curriculumtools_independentreadingsampleplans_grades3-5_072017.pdf</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Ethical People anchor chart</a:t>
            </a:r>
            <a:r>
              <a:rPr lang="en" sz="1200" i="0" u="none" strike="noStrike" cap="none" dirty="0">
                <a:solidFill>
                  <a:schemeClr val="dk1"/>
                </a:solidFill>
                <a:latin typeface="Calibri"/>
                <a:ea typeface="Calibri"/>
                <a:cs typeface="Calibri"/>
                <a:sym typeface="Calibri"/>
              </a:rPr>
              <a:t>. Remind students of: I behave with integrity. This means I am honest and do the right thing, even when it’s difficult, because it is the right thing to do.</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Refer to the</a:t>
            </a:r>
            <a:r>
              <a:rPr lang="en" sz="1200" b="1" i="0" u="none" strike="noStrike" cap="none" dirty="0">
                <a:solidFill>
                  <a:schemeClr val="dk1"/>
                </a:solidFill>
                <a:latin typeface="Calibri"/>
                <a:ea typeface="Calibri"/>
                <a:cs typeface="Calibri"/>
                <a:sym typeface="Calibri"/>
              </a:rPr>
              <a:t> Independent Reading: Sample Plan</a:t>
            </a:r>
            <a:r>
              <a:rPr lang="en" sz="1200" i="0" u="none" strike="noStrike" cap="none" dirty="0">
                <a:solidFill>
                  <a:schemeClr val="dk1"/>
                </a:solidFill>
                <a:latin typeface="Calibri"/>
                <a:ea typeface="Calibri"/>
                <a:cs typeface="Calibri"/>
                <a:sym typeface="Calibri"/>
              </a:rPr>
              <a:t> to guide students through a research reading review, or use your own routine.</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making progress in their research reading.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Model the process of identifying an interesting section of text, consulting the journal, and sharing with a partner. Provide a graphic organizer with think-alouds and sentence frames to bolster language production.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55437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a:t>
            </a:r>
            <a:r>
              <a:rPr lang="en" sz="1200" b="1" i="0" u="none" strike="noStrike" cap="none" dirty="0">
                <a:solidFill>
                  <a:schemeClr val="dk1"/>
                </a:solidFill>
                <a:latin typeface="Calibri"/>
                <a:ea typeface="Calibri"/>
                <a:cs typeface="Calibri"/>
                <a:sym typeface="Calibri"/>
              </a:rPr>
              <a:t> Tracking Progress: Reading, Understanding and Explaining New Text.</a:t>
            </a:r>
            <a:r>
              <a:rPr lang="en" sz="1200" b="0" i="0" u="none" strike="noStrike" cap="none" dirty="0">
                <a:solidFill>
                  <a:schemeClr val="dk1"/>
                </a:solidFill>
                <a:latin typeface="Calibri"/>
                <a:ea typeface="Calibri"/>
                <a:cs typeface="Calibri"/>
                <a:sym typeface="Calibri"/>
              </a:rPr>
              <a:t> (found in Student Workbook) Remind students that successful learners keep track and reflect on their own learning. Remind students that they have done this after every assessment.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anchor chart</a:t>
            </a:r>
            <a:r>
              <a:rPr lang="en" sz="1200" b="0" i="0" u="none" strike="noStrike" cap="none" dirty="0">
                <a:solidFill>
                  <a:schemeClr val="dk1"/>
                </a:solidFill>
                <a:latin typeface="Calibri"/>
                <a:ea typeface="Calibri"/>
                <a:cs typeface="Calibri"/>
                <a:sym typeface="Calibri"/>
              </a:rPr>
              <a:t> again, specifically </a:t>
            </a:r>
            <a:r>
              <a:rPr lang="en" sz="1200" b="0" i="1" u="none" strike="noStrike" cap="none" dirty="0">
                <a:solidFill>
                  <a:schemeClr val="dk1"/>
                </a:solidFill>
                <a:latin typeface="Calibri"/>
                <a:ea typeface="Calibri"/>
                <a:cs typeface="Calibri"/>
                <a:sym typeface="Calibri"/>
              </a:rPr>
              <a:t>taking</a:t>
            </a: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responsibility</a:t>
            </a:r>
            <a:r>
              <a:rPr lang="en" sz="1200" b="0" i="0" u="none" strike="noStrike" cap="none" dirty="0">
                <a:solidFill>
                  <a:schemeClr val="dk1"/>
                </a:solidFill>
                <a:latin typeface="Calibri"/>
                <a:ea typeface="Calibri"/>
                <a:cs typeface="Calibri"/>
                <a:sym typeface="Calibri"/>
              </a:rPr>
              <a:t>. Remind students that as they will be reflecting on their learning and setting goals, so they will be taking responsibility of their own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Ensure students have access to evidence flags or sticky notes to mark up their work with evidence. Guide students through completing the form.</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students have time, invite them to revisit their previous </a:t>
            </a:r>
            <a:r>
              <a:rPr lang="en" sz="1200" b="1" i="0" u="none" strike="noStrike" cap="none" dirty="0">
                <a:solidFill>
                  <a:schemeClr val="dk1"/>
                </a:solidFill>
                <a:latin typeface="Calibri"/>
                <a:ea typeface="Calibri"/>
                <a:cs typeface="Calibri"/>
                <a:sym typeface="Calibri"/>
              </a:rPr>
              <a:t>Tracking Progress: Reading, Understanding and Explaining New Text</a:t>
            </a:r>
            <a:r>
              <a:rPr lang="en" sz="1200" b="0" i="0" u="none" strike="noStrike" cap="none" dirty="0">
                <a:solidFill>
                  <a:schemeClr val="dk1"/>
                </a:solidFill>
                <a:latin typeface="Calibri"/>
                <a:ea typeface="Calibri"/>
                <a:cs typeface="Calibri"/>
                <a:sym typeface="Calibri"/>
              </a:rPr>
              <a:t> to discuss in pairs how they think they have progressed.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a checking for understanding protocol (for example Red Light, Green Light or Thumb-O-Meter) for students to self-assess against how well they persevered, took responsibility, and showed initiative in this lesson.</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progress on understanding new texts.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Allow students to orally paraphrase the meaning of the targets with a partner before they begin writing.</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721929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03838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focus their attention on the slide.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directions aloud and ask students if they have any questions about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a:t>
            </a:r>
            <a:r>
              <a:rPr lang="en-US" sz="1200" b="0" i="0" u="none" strike="noStrike" cap="none" dirty="0" smtClean="0">
                <a:solidFill>
                  <a:srgbClr val="000000"/>
                </a:solidFill>
                <a:latin typeface="Calibri"/>
                <a:ea typeface="Calibri"/>
                <a:cs typeface="Calibri"/>
                <a:sym typeface="Calibri"/>
              </a:rPr>
              <a:t>their S</a:t>
            </a:r>
            <a:r>
              <a:rPr lang="en" sz="1200" b="0" i="0" u="none" strike="noStrike" cap="none" dirty="0" smtClean="0">
                <a:solidFill>
                  <a:srgbClr val="000000"/>
                </a:solidFill>
                <a:latin typeface="Calibri"/>
                <a:ea typeface="Calibri"/>
                <a:cs typeface="Calibri"/>
                <a:sym typeface="Calibri"/>
              </a:rPr>
              <a:t>tudent </a:t>
            </a:r>
            <a:r>
              <a:rPr lang="en-US" sz="1200" b="0" i="0" u="none" strike="noStrike" cap="none" smtClean="0">
                <a:solidFill>
                  <a:srgbClr val="000000"/>
                </a:solidFill>
                <a:latin typeface="Calibri"/>
                <a:ea typeface="Calibri"/>
                <a:cs typeface="Calibri"/>
                <a:sym typeface="Calibri"/>
              </a:rPr>
              <a:t>W</a:t>
            </a:r>
            <a:r>
              <a:rPr lang="en" sz="1200" b="0" i="0" u="none" strike="noStrike" cap="none" smtClean="0">
                <a:solidFill>
                  <a:srgbClr val="000000"/>
                </a:solidFill>
                <a:latin typeface="Calibri"/>
                <a:ea typeface="Calibri"/>
                <a:cs typeface="Calibri"/>
                <a:sym typeface="Calibri"/>
              </a:rPr>
              <a:t>orkbooks</a:t>
            </a:r>
            <a:r>
              <a:rPr lang="en-US" sz="1200" b="0" i="0" u="none" strike="noStrike" cap="none" dirty="0" smtClean="0">
                <a:solidFill>
                  <a:srgbClr val="000000"/>
                </a:solidFill>
                <a:latin typeface="Calibri"/>
                <a:ea typeface="Calibri"/>
                <a:cs typeface="Calibri"/>
                <a:sym typeface="Calibri"/>
              </a:rPr>
              <a:t> and</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a:t>
            </a:r>
            <a:r>
              <a:rPr lang="en-US" sz="1200" b="0" i="0" u="none" strike="noStrike" cap="none" dirty="0" smtClean="0">
                <a:solidFill>
                  <a:srgbClr val="000000"/>
                </a:solidFill>
                <a:latin typeface="Calibri"/>
                <a:ea typeface="Calibri"/>
                <a:cs typeface="Calibri"/>
                <a:sym typeface="Calibri"/>
              </a:rPr>
              <a:t>the </a:t>
            </a:r>
            <a:r>
              <a:rPr lang="en" sz="1200" b="0" i="0" u="none" strike="noStrike" cap="none" dirty="0" smtClean="0">
                <a:solidFill>
                  <a:srgbClr val="000000"/>
                </a:solidFill>
                <a:latin typeface="Calibri"/>
                <a:ea typeface="Calibri"/>
                <a:cs typeface="Calibri"/>
                <a:sym typeface="Calibri"/>
              </a:rPr>
              <a:t>appropriate </a:t>
            </a:r>
            <a:r>
              <a:rPr lang="en" sz="1200" b="0" i="0" u="none" strike="noStrike" cap="none" dirty="0">
                <a:solidFill>
                  <a:srgbClr val="000000"/>
                </a:solidFill>
                <a:latin typeface="Calibri"/>
                <a:ea typeface="Calibri"/>
                <a:cs typeface="Calibri"/>
                <a:sym typeface="Calibri"/>
              </a:rPr>
              <a:t>page where directions can be found.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After students complete this activity one time, you may want to create an example or choose some student examples to share with the class to ensure high quality work.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can direct students to place a sticky note as a bookmark on the page in their workbook to find it easier later.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can create a template for this activity and ask students to glue it/copy it into their independent writing journals.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04574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U1: </a:t>
            </a:r>
            <a:r>
              <a:rPr lang="en" sz="1200" b="0" i="0" u="sng" strike="noStrike" cap="none">
                <a:solidFill>
                  <a:schemeClr val="hlink"/>
                </a:solidFill>
                <a:latin typeface="Calibri"/>
                <a:ea typeface="Calibri"/>
                <a:cs typeface="Calibri"/>
                <a:sym typeface="Calibri"/>
                <a:hlinkClick r:id="rId3"/>
              </a:rPr>
              <a:t>http://curriculum.eleducation.org/sites/default/files/g4m2u1_all-block_091417.pdf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19" name="Google Shape;219;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4665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a:t>
            </a:r>
            <a:r>
              <a:rPr lang="en" sz="1200" b="0" i="0" u="none" strike="noStrike" cap="none">
                <a:solidFill>
                  <a:schemeClr val="dk1"/>
                </a:solidFill>
                <a:latin typeface="Calibri"/>
                <a:ea typeface="Calibri"/>
                <a:cs typeface="Calibri"/>
                <a:sym typeface="Calibri"/>
              </a:rPr>
              <a:t>n this lesson, the habits of character focus is working to become an effective learner and working to become ethical people. The characteristics they are reminded of specifically are perseverance and taking responsibility, as they will be working independently on their assessments, which may be challenging for some students, and then reflecting on their learning after the assessment. They are also reminded of integrity before sharing their independent reading, completed on their own for homework.</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The research reading that students complete for homework will help build both their vocabulary and knowledge pertaining to animals and specifically animal defense mechanisms. By participating in this volume of reading over a span of time, students will develop a wide base of knowledge about the world and the words that help describe and make sense of it.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Additional Teacher Resources: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Teacher Supporting Materials Document for this lesson can be found here: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a:t>
            </a:r>
            <a:r>
              <a:rPr lang="en" sz="1200" b="0" i="0" u="sng" strike="noStrike" cap="none">
                <a:solidFill>
                  <a:schemeClr val="hlink"/>
                </a:solidFill>
                <a:latin typeface="Calibri"/>
                <a:ea typeface="Calibri"/>
                <a:cs typeface="Calibri"/>
                <a:sym typeface="Calibri"/>
                <a:hlinkClick r:id="rId3"/>
              </a:rPr>
              <a:t>http://curriculum.eleducation.org/curriculum/ela/grade-4/module-2/unit-1/lesson-6</a:t>
            </a:r>
            <a:endParaRPr sz="1200" b="0" i="0" u="none" strike="noStrike" cap="none">
              <a:solidFill>
                <a:schemeClr val="dk1"/>
              </a:solidFill>
              <a:latin typeface="Calibri"/>
              <a:ea typeface="Calibri"/>
              <a:cs typeface="Calibri"/>
              <a:sym typeface="Calibri"/>
            </a:endParaRPr>
          </a:p>
          <a:p>
            <a:pPr marL="457200" marR="0" lvl="0" indent="-298450" algn="l" rtl="0">
              <a:lnSpc>
                <a:spcPct val="100000"/>
              </a:lnSpc>
              <a:spcBef>
                <a:spcPts val="0"/>
              </a:spcBef>
              <a:spcAft>
                <a:spcPts val="0"/>
              </a:spcAft>
              <a:buClr>
                <a:schemeClr val="dk1"/>
              </a:buClr>
              <a:buSzPts val="1100"/>
              <a:buFont typeface="Arial"/>
              <a:buChar char="●"/>
            </a:pPr>
            <a:r>
              <a:rPr lang="en" sz="1200" b="0" i="0" u="none" strike="noStrike" cap="none">
                <a:solidFill>
                  <a:schemeClr val="dk1"/>
                </a:solidFill>
                <a:latin typeface="Calibri"/>
                <a:ea typeface="Calibri"/>
                <a:cs typeface="Calibri"/>
                <a:sym typeface="Calibri"/>
              </a:rPr>
              <a:t>Protocols descriptions can be found here: </a:t>
            </a:r>
            <a:r>
              <a:rPr lang="en" sz="1200" b="0" i="0" u="sng" strike="noStrike" cap="none">
                <a:solidFill>
                  <a:schemeClr val="hlink"/>
                </a:solidFill>
                <a:latin typeface="Calibri"/>
                <a:ea typeface="Calibri"/>
                <a:cs typeface="Calibri"/>
                <a:sym typeface="Calibri"/>
                <a:hlinkClick r:id="rId4"/>
              </a:rPr>
              <a:t>https://eleducation.org/resources/el-education-classroom-protocols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Rubrics and checklists for writing can be found here: </a:t>
            </a:r>
            <a:r>
              <a:rPr lang="en" sz="1200" b="0" i="0" u="sng" strike="noStrike" cap="none">
                <a:solidFill>
                  <a:schemeClr val="hlink"/>
                </a:solidFill>
                <a:latin typeface="Calibri"/>
                <a:ea typeface="Calibri"/>
                <a:cs typeface="Calibri"/>
                <a:sym typeface="Calibri"/>
                <a:hlinkClick r:id="rId5"/>
              </a:rPr>
              <a:t>https://eleducation.org/resources/fifth-grade-writing-rubrics-and-checklists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3635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http://curriculum.eleducation.org/curriculum/ela/grade-4/module-2/unit-1/lesson-6</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Mid-Unit 1 Assessment: Reading and Researching Animal Defense Mechanisms</a:t>
            </a:r>
            <a:r>
              <a:rPr lang="en" sz="1200" b="0" i="0" u="none" strike="noStrike" cap="none" dirty="0">
                <a:solidFill>
                  <a:schemeClr val="dk1"/>
                </a:solidFill>
                <a:latin typeface="Calibri"/>
                <a:ea typeface="Calibri"/>
                <a:cs typeface="Calibri"/>
                <a:sym typeface="Calibri"/>
              </a:rPr>
              <a:t> (see Assessment Overview and Resources in the back of the Teacher Supporting Materials manual;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Video: </a:t>
            </a:r>
            <a:r>
              <a:rPr lang="en" sz="1200" b="0" i="1" u="none" strike="noStrike" cap="none" dirty="0" smtClean="0">
                <a:solidFill>
                  <a:schemeClr val="dk1"/>
                </a:solidFill>
                <a:latin typeface="Calibri"/>
                <a:ea typeface="Calibri"/>
                <a:cs typeface="Calibri"/>
                <a:sym typeface="Calibri"/>
              </a:rPr>
              <a:t>Animal Camouflage</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(see Technology and Multimedia section in the Module 2 Teacher Guide for this lesson) - Url here - </a:t>
            </a:r>
            <a:r>
              <a:rPr lang="en" sz="1200" b="0" i="0" u="sng" strike="noStrike" cap="none" dirty="0">
                <a:solidFill>
                  <a:schemeClr val="hlink"/>
                </a:solidFill>
                <a:latin typeface="Calibri"/>
                <a:ea typeface="Calibri"/>
                <a:cs typeface="Calibri"/>
                <a:sym typeface="Calibri"/>
                <a:hlinkClick r:id="rId4"/>
              </a:rPr>
              <a:t>https://ny.pbslearningmedia.org/resource/f79010a7-8b81-41b9-b01a-6f9d24b312b6/f79010a7-8b81-41b9-b01a-6f9d24b312b6/#.W3wF6v5Kg8Y</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Tracking Progress: Reading, Understanding and Explaining New Text</a:t>
            </a:r>
            <a:r>
              <a:rPr lang="en" sz="1200" b="0" i="0" u="none" strike="noStrike" cap="none" dirty="0">
                <a:solidFill>
                  <a:schemeClr val="dk1"/>
                </a:solidFill>
                <a:latin typeface="Calibri"/>
                <a:ea typeface="Calibri"/>
                <a:cs typeface="Calibri"/>
                <a:sym typeface="Calibri"/>
              </a:rPr>
              <a:t>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Evidence flags or sticky notes (six per student)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Guiding Questions anchor chart</a:t>
            </a:r>
            <a:r>
              <a:rPr lang="en" sz="1200" b="0" i="0" u="none" strike="noStrike" cap="none" dirty="0">
                <a:solidFill>
                  <a:schemeClr val="dk1"/>
                </a:solidFill>
                <a:latin typeface="Calibri"/>
                <a:ea typeface="Calibri"/>
                <a:cs typeface="Calibri"/>
                <a:sym typeface="Calibri"/>
              </a:rPr>
              <a:t> (begun in Unit 1,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Independent Reading: Sample Plan</a:t>
            </a:r>
            <a:r>
              <a:rPr lang="en" sz="1200" b="0" i="0" u="none" strike="noStrike" cap="none" dirty="0">
                <a:solidFill>
                  <a:schemeClr val="dk1"/>
                </a:solidFill>
                <a:latin typeface="Calibri"/>
                <a:ea typeface="Calibri"/>
                <a:cs typeface="Calibri"/>
                <a:sym typeface="Calibri"/>
              </a:rPr>
              <a:t> (see Module 2 Appendix; for teacher reference)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Set up a computer so the </a:t>
            </a:r>
            <a:r>
              <a:rPr lang="en" sz="1200" b="0" i="1" u="none" strike="noStrike" cap="none" dirty="0">
                <a:solidFill>
                  <a:srgbClr val="000000"/>
                </a:solidFill>
                <a:latin typeface="Calibri"/>
                <a:ea typeface="Calibri"/>
                <a:cs typeface="Calibri"/>
                <a:sym typeface="Calibri"/>
              </a:rPr>
              <a:t>Animal Camouflage</a:t>
            </a:r>
            <a:r>
              <a:rPr lang="en" sz="1200" b="0" i="0" u="none" strike="noStrike" cap="none" dirty="0">
                <a:solidFill>
                  <a:srgbClr val="000000"/>
                </a:solidFill>
                <a:latin typeface="Calibri"/>
                <a:ea typeface="Calibri"/>
                <a:cs typeface="Calibri"/>
                <a:sym typeface="Calibri"/>
              </a:rPr>
              <a:t> video can be displayed for all students to see.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Prepare a research reading share using with the </a:t>
            </a:r>
            <a:r>
              <a:rPr lang="en" sz="1200" b="1" i="0" u="none" strike="noStrike" cap="none" dirty="0">
                <a:solidFill>
                  <a:srgbClr val="000000"/>
                </a:solidFill>
                <a:latin typeface="Calibri"/>
                <a:ea typeface="Calibri"/>
                <a:cs typeface="Calibri"/>
                <a:sym typeface="Calibri"/>
              </a:rPr>
              <a:t>Independent Reading: Sample Plan document</a:t>
            </a:r>
            <a:r>
              <a:rPr lang="en" sz="1200" b="0" i="0" u="none" strike="noStrike" cap="none" dirty="0">
                <a:solidFill>
                  <a:srgbClr val="000000"/>
                </a:solidFill>
                <a:latin typeface="Calibri"/>
                <a:ea typeface="Calibri"/>
                <a:cs typeface="Calibri"/>
                <a:sym typeface="Calibri"/>
              </a:rPr>
              <a:t>, or using your own independent reading routine.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Post: Learning targets, </a:t>
            </a:r>
            <a:r>
              <a:rPr lang="en" sz="1200" b="1" i="0" u="none" strike="noStrike" cap="none" dirty="0">
                <a:solidFill>
                  <a:srgbClr val="000000"/>
                </a:solidFill>
                <a:latin typeface="Calibri"/>
                <a:ea typeface="Calibri"/>
                <a:cs typeface="Calibri"/>
                <a:sym typeface="Calibri"/>
              </a:rPr>
              <a:t>Guiding Questions anchor chart</a:t>
            </a:r>
            <a:r>
              <a:rPr lang="en" sz="1200" b="0" i="0" u="none" strike="noStrike" cap="none" dirty="0">
                <a:solidFill>
                  <a:srgbClr val="000000"/>
                </a:solidFill>
                <a:latin typeface="Calibri"/>
                <a:ea typeface="Calibri"/>
                <a:cs typeface="Calibri"/>
                <a:sym typeface="Calibri"/>
              </a:rPr>
              <a:t> (from Lesson 1).</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7077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Review the following protocol before teaching. </a:t>
            </a:r>
            <a:r>
              <a:rPr lang="en" sz="1200">
                <a:solidFill>
                  <a:schemeClr val="dk1"/>
                </a:solidFill>
                <a:latin typeface="Calibri"/>
                <a:ea typeface="Calibri"/>
                <a:cs typeface="Calibri"/>
                <a:sym typeface="Calibri"/>
              </a:rPr>
              <a:t>It is</a:t>
            </a:r>
            <a:r>
              <a:rPr lang="en" sz="1200" i="0" u="none" strike="noStrike" cap="none">
                <a:solidFill>
                  <a:schemeClr val="dk1"/>
                </a:solidFill>
                <a:latin typeface="Calibri"/>
                <a:ea typeface="Calibri"/>
                <a:cs typeface="Calibri"/>
                <a:sym typeface="Calibri"/>
              </a:rPr>
              <a:t>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Thumb-O-Meter is explained </a:t>
            </a:r>
            <a:r>
              <a:rPr lang="en" sz="1200" i="0" u="sng" strike="noStrike" cap="none">
                <a:solidFill>
                  <a:schemeClr val="hlink"/>
                </a:solidFill>
                <a:latin typeface="Calibri"/>
                <a:ea typeface="Calibri"/>
                <a:cs typeface="Calibri"/>
                <a:sym typeface="Calibri"/>
                <a:hlinkClick r:id="rId3"/>
              </a:rPr>
              <a:t>https://eleducation.org/resources/el-education-classroom-protocols</a:t>
            </a:r>
            <a:r>
              <a:rPr lang="en" sz="1200" i="0" u="none" strike="noStrike" cap="none">
                <a:solidFill>
                  <a:schemeClr val="dk1"/>
                </a:solidFill>
                <a:latin typeface="Calibri"/>
                <a:ea typeface="Calibri"/>
                <a:cs typeface="Calibri"/>
                <a:sym typeface="Calibri"/>
              </a:rPr>
              <a:t> (found in Classroom Protocols)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24380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smtClean="0">
                <a:solidFill>
                  <a:schemeClr val="dk1"/>
                </a:solidFill>
                <a:latin typeface="Calibri"/>
                <a:ea typeface="Calibri"/>
                <a:cs typeface="Calibri"/>
                <a:sym typeface="Calibri"/>
              </a:rPr>
              <a:t>In </a:t>
            </a:r>
            <a:r>
              <a:rPr lang="en" sz="1200" b="0" i="0" u="none" strike="noStrike" cap="none" dirty="0">
                <a:solidFill>
                  <a:schemeClr val="dk1"/>
                </a:solidFill>
                <a:latin typeface="Calibri"/>
                <a:ea typeface="Calibri"/>
                <a:cs typeface="Calibri"/>
                <a:sym typeface="Calibri"/>
              </a:rPr>
              <a:t>order to set themselves up for success for the mid-unit assessment, students will need to generalize the skills that they learned from the previous sessions. Before administering the assessment, activate their prior knowledge by recalling the learning targets from the previous sessions and the narrative writing that they have already completed. Additionally, make sure that you are presenting the directions for the assessment both visually and verbally. Facilitate comprehension by displaying a map of the assessment parts.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be asked to share from their independent research reading journals during this lesson. Since some students may have completed the prompts in the journal orally, it will be important to give them some notes to work from during the share in Work Time C. Meet with these students in advance to discuss the work they’ve done at home and scribe answers they will need for this lesson’s discussion questions. If unable to meet with each of these students, consider having strong writers partner with them to ask the discussion questions (found in Work Time C) and scribe their answers in advance of the lesson so they are ready for the sharing time.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this lesson, support sustained engagement for students who need evidence from the text to support their answers. Promote confidence and reduce anxiety by meeting as a small group in advance to practice this skill. Model copying from a text and listing the source by using one of the students’ independent reading books.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3579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50118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smtClean="0">
                <a:latin typeface="Calibri" panose="020F0502020204030204" pitchFamily="34" charset="0"/>
                <a:sym typeface="Calibri"/>
              </a:rPr>
              <a:t>Grouping</a:t>
            </a:r>
            <a:r>
              <a:rPr lang="en"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88658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Display the </a:t>
            </a:r>
            <a:r>
              <a:rPr lang="en" sz="1200" b="1" i="0" u="none" strike="noStrike" cap="none" dirty="0">
                <a:solidFill>
                  <a:schemeClr val="dk1"/>
                </a:solidFill>
                <a:latin typeface="Calibri"/>
                <a:ea typeface="Calibri"/>
                <a:cs typeface="Calibri"/>
                <a:sym typeface="Calibri"/>
              </a:rPr>
              <a:t>Guiding Questions anchor chart</a:t>
            </a:r>
            <a:r>
              <a:rPr lang="en" sz="1200" i="0" u="none" strike="noStrike" cap="none" dirty="0">
                <a:solidFill>
                  <a:schemeClr val="dk1"/>
                </a:solidFill>
                <a:latin typeface="Calibri"/>
                <a:ea typeface="Calibri"/>
                <a:cs typeface="Calibri"/>
                <a:sym typeface="Calibri"/>
              </a:rPr>
              <a:t>. Use </a:t>
            </a:r>
            <a:r>
              <a:rPr lang="en" sz="1200" b="0" i="0" u="none" strike="noStrike" cap="none" dirty="0">
                <a:solidFill>
                  <a:schemeClr val="dk1"/>
                </a:solidFill>
                <a:latin typeface="Calibri"/>
                <a:ea typeface="Calibri"/>
                <a:cs typeface="Calibri"/>
                <a:sym typeface="Calibri"/>
              </a:rPr>
              <a:t>equity sticks </a:t>
            </a:r>
            <a:r>
              <a:rPr lang="en" sz="1200" i="0" u="none" strike="noStrike" cap="none" dirty="0">
                <a:solidFill>
                  <a:schemeClr val="dk1"/>
                </a:solidFill>
                <a:latin typeface="Calibri"/>
                <a:ea typeface="Calibri"/>
                <a:cs typeface="Calibri"/>
                <a:sym typeface="Calibri"/>
              </a:rPr>
              <a:t>to call on a student to read the questions aloud: </a:t>
            </a:r>
            <a:r>
              <a:rPr lang="en" sz="1200" b="1" i="0" u="none" strike="noStrike" cap="none" dirty="0">
                <a:solidFill>
                  <a:schemeClr val="dk1"/>
                </a:solidFill>
                <a:latin typeface="Calibri"/>
                <a:ea typeface="Calibri"/>
                <a:cs typeface="Calibri"/>
                <a:sym typeface="Calibri"/>
              </a:rPr>
              <a:t>“How do animals’ bodies and behaviors help them survive?” “How can writers use knowledge from their research to inform and entertain?” </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that today they will complete the</a:t>
            </a:r>
            <a:r>
              <a:rPr lang="en" sz="1200" b="1" i="0" u="none" strike="noStrike" cap="none" dirty="0">
                <a:solidFill>
                  <a:schemeClr val="dk1"/>
                </a:solidFill>
                <a:latin typeface="Calibri"/>
                <a:ea typeface="Calibri"/>
                <a:cs typeface="Calibri"/>
                <a:sym typeface="Calibri"/>
              </a:rPr>
              <a:t> Mid-Unit 1 Assessment</a:t>
            </a:r>
            <a:r>
              <a:rPr lang="en" sz="1200" i="0" u="none" strike="noStrike" cap="none" dirty="0">
                <a:solidFill>
                  <a:schemeClr val="dk1"/>
                </a:solidFill>
                <a:latin typeface="Calibri"/>
                <a:ea typeface="Calibri"/>
                <a:cs typeface="Calibri"/>
                <a:sym typeface="Calibri"/>
              </a:rPr>
              <a:t> to demonstrate many of the skills they have been practicing: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Paraphrasing information presented in a video on animal defense </a:t>
            </a:r>
            <a:r>
              <a:rPr lang="en" sz="1200" i="0" u="none" strike="noStrike" cap="none" dirty="0" smtClean="0">
                <a:solidFill>
                  <a:schemeClr val="dk1"/>
                </a:solidFill>
                <a:latin typeface="Calibri"/>
                <a:ea typeface="Calibri"/>
                <a:cs typeface="Calibri"/>
                <a:sym typeface="Calibri"/>
              </a:rPr>
              <a:t>mechanisms</a:t>
            </a:r>
            <a:r>
              <a:rPr lang="en-US" sz="1200" i="0" u="none" strike="noStrike" cap="none" dirty="0" smtClean="0">
                <a:solidFill>
                  <a:schemeClr val="dk1"/>
                </a:solidFill>
                <a:latin typeface="Calibri"/>
                <a:ea typeface="Calibri"/>
                <a:cs typeface="Calibri"/>
                <a:sym typeface="Calibri"/>
              </a:rPr>
              <a:t>.</a:t>
            </a:r>
            <a:r>
              <a:rPr lang="en" sz="1200" i="0" u="none" strike="noStrike" cap="none"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Reading a text closely and citing evidence to support answers to </a:t>
            </a:r>
            <a:r>
              <a:rPr lang="en" sz="1200" i="0" u="none" strike="noStrike" cap="none" dirty="0" smtClean="0">
                <a:solidFill>
                  <a:schemeClr val="dk1"/>
                </a:solidFill>
                <a:latin typeface="Calibri"/>
                <a:ea typeface="Calibri"/>
                <a:cs typeface="Calibri"/>
                <a:sym typeface="Calibri"/>
              </a:rPr>
              <a:t>questions</a:t>
            </a:r>
            <a:r>
              <a:rPr lang="en-US" sz="1200" i="0" u="none" strike="noStrike" cap="none" dirty="0" smtClean="0">
                <a:solidFill>
                  <a:schemeClr val="dk1"/>
                </a:solidFill>
                <a:latin typeface="Calibri"/>
                <a:ea typeface="Calibri"/>
                <a:cs typeface="Calibri"/>
                <a:sym typeface="Calibri"/>
              </a:rPr>
              <a:t>.</a:t>
            </a:r>
            <a:r>
              <a:rPr lang="en" sz="1200" i="0" u="none" strike="noStrike" cap="none"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Determining the main idea of a text and explaining how it is supported by key </a:t>
            </a:r>
            <a:r>
              <a:rPr lang="en" sz="1200" i="0" u="none" strike="noStrike" cap="none" dirty="0" smtClean="0">
                <a:solidFill>
                  <a:schemeClr val="dk1"/>
                </a:solidFill>
                <a:latin typeface="Calibri"/>
                <a:ea typeface="Calibri"/>
                <a:cs typeface="Calibri"/>
                <a:sym typeface="Calibri"/>
              </a:rPr>
              <a:t>details</a:t>
            </a:r>
            <a:r>
              <a:rPr lang="en-US" sz="1200" i="0" u="none" strike="noStrike" cap="none"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Finding the meaning of unfamiliar words.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them that they will need to refer to the text as they work. Encourage students to do their best. Let them know that this is a chance to show how well they can read carefully and identify important details in an informational text. This is also an opportunity to discover even more about animal defense mechanisms.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Direct students’ attention to the posted learning targets. Ask them to follow along and read silently as you read them aloud: </a:t>
            </a:r>
            <a:r>
              <a:rPr lang="en" sz="1200" i="1" u="none" strike="noStrike" cap="none" dirty="0">
                <a:solidFill>
                  <a:schemeClr val="dk1"/>
                </a:solidFill>
                <a:latin typeface="Calibri"/>
                <a:ea typeface="Calibri"/>
                <a:cs typeface="Calibri"/>
                <a:sym typeface="Calibri"/>
              </a:rPr>
              <a:t>“I can paraphrase information presented in a video on animal defense mechanisms.” “I can determine the main idea of a text and explain how it is supported by key details.” “I can find the meaning of unfamiliar vocabulary.”</a:t>
            </a:r>
            <a:endParaRPr sz="120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Have students give a thumbs-up if they are clear on what they are expected to do, a thumbs sideways if they understand part but not all of what to do, and a thumbs-down if they are very unsure about what to do. Clarify any misconceptions.</a:t>
            </a:r>
            <a:endParaRPr sz="120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 understanding of learning targets.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Allow students who have sketches to help them define key terms in learning targets use the sketches now to remind them about each of the targets they have worked on in this unit thus far.</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78600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Independent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the video is prepared ahead of time.  - </a:t>
            </a:r>
            <a:r>
              <a:rPr lang="en" sz="1200" b="0" i="0" u="sng" strike="noStrike" cap="none" dirty="0">
                <a:solidFill>
                  <a:schemeClr val="hlink"/>
                </a:solidFill>
                <a:latin typeface="Calibri"/>
                <a:ea typeface="Calibri"/>
                <a:cs typeface="Calibri"/>
                <a:sym typeface="Calibri"/>
                <a:hlinkClick r:id="rId3"/>
              </a:rPr>
              <a:t>https://ny.pbslearningmedia.org/resource/f79010a7-8b81-41b9-b01a-6f9d24b312b6/f79010a7-8b81-41b9-b01a-6f9d24b312b6/#.W3wF6v5Kg8Y</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a:t>
            </a:r>
            <a:r>
              <a:rPr lang="en" sz="1200" b="1" i="0" u="none" strike="noStrike" cap="none" dirty="0">
                <a:solidFill>
                  <a:schemeClr val="dk1"/>
                </a:solidFill>
                <a:latin typeface="Calibri"/>
                <a:ea typeface="Calibri"/>
                <a:cs typeface="Calibri"/>
                <a:sym typeface="Calibri"/>
              </a:rPr>
              <a:t>Mid-Unit 1 Assessment: Reading and Researching Animal Defense Mechanisms</a:t>
            </a:r>
            <a:r>
              <a:rPr lang="en" sz="1200" b="0" i="0" u="none" strike="noStrike" cap="none" dirty="0">
                <a:solidFill>
                  <a:schemeClr val="dk1"/>
                </a:solidFill>
                <a:latin typeface="Calibri"/>
                <a:ea typeface="Calibri"/>
                <a:cs typeface="Calibri"/>
                <a:sym typeface="Calibri"/>
              </a:rPr>
              <a:t>.  (found in Assessment Overview and Resources in the back of the </a:t>
            </a:r>
            <a:r>
              <a:rPr lang="en" sz="1200" b="1" i="0" u="none" strike="noStrike" cap="none" dirty="0">
                <a:solidFill>
                  <a:schemeClr val="dk1"/>
                </a:solidFill>
                <a:latin typeface="Calibri"/>
                <a:ea typeface="Calibri"/>
                <a:cs typeface="Calibri"/>
                <a:sym typeface="Calibri"/>
              </a:rPr>
              <a:t>Teacher Supporting Materials manual</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perseverance</a:t>
            </a:r>
            <a:r>
              <a:rPr lang="en" sz="1200" b="0" i="0" u="none" strike="noStrike" cap="none" dirty="0">
                <a:solidFill>
                  <a:schemeClr val="dk1"/>
                </a:solidFill>
                <a:latin typeface="Calibri"/>
                <a:ea typeface="Calibri"/>
                <a:cs typeface="Calibri"/>
                <a:sym typeface="Calibri"/>
              </a:rPr>
              <a:t>. Remind students that as they will be working independently in this lesson for an assessment, they may find it challenging, so they will need to persevere.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this assessment focuses on the listening and reading techniques they have been working on in class. Explain that it has two parts: First, they will watch a video, take notes, and paraphrase the video. Then they will read a new text about an animal defense mechanism and answer selected response and short-answer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now begin Part I of the assessment. Read the directions for Part I aloud. Play Video: </a:t>
            </a:r>
            <a:r>
              <a:rPr lang="en" sz="1200" b="0" i="1" u="none" strike="noStrike" cap="none" dirty="0" smtClean="0">
                <a:solidFill>
                  <a:schemeClr val="dk1"/>
                </a:solidFill>
                <a:latin typeface="Calibri"/>
                <a:ea typeface="Calibri"/>
                <a:cs typeface="Calibri"/>
                <a:sym typeface="Calibri"/>
              </a:rPr>
              <a:t>Animal Camouflage </a:t>
            </a:r>
            <a:r>
              <a:rPr lang="en" sz="1200" b="0" i="0" u="none" strike="noStrike" cap="none" dirty="0">
                <a:solidFill>
                  <a:schemeClr val="dk1"/>
                </a:solidFill>
                <a:latin typeface="Calibri"/>
                <a:ea typeface="Calibri"/>
                <a:cs typeface="Calibri"/>
                <a:sym typeface="Calibri"/>
              </a:rPr>
              <a:t>twice, reminding students to just watch and think about the gist the first time and take notes the second time.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finish Part I of the assessment. Circulate to monitor their test-taking skills. Document strategies they use during the assessment. For example, look for students annotating their text, using their graphic organizer to take notes before answering questions, and going back to the text as they answer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10 minutes, bring students back together whole group.</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test taking skills, note-taking, and use of graphic organizers.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are clear about all test directions. Rephrase test directions for them. Monitor during the assessment to see that students are completing the assessment correctly. Stop those who are on the wrong track and make sure they understand the directions.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Read the test directions AND answers aloud.</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5858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1/lesson-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ny.pbslearningmedia.org/resource/f79010a7-8b81-41b9-b01a-6f9d24b312b6/f79010a7-8b81-41b9-b01a-6f9d24b312b6/#.W3wF6v5Kg8Y"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s://ny.pbslearningmedia.org/resource/f79010a7-8b81-41b9-b01a-6f9d24b312b6/f79010a7-8b81-41b9-b01a-6f9d24b312b6/#.W3wF6v5Kg8Y" TargetMode="External"/><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371475" y="1247375"/>
            <a:ext cx="81201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In this lesson, students complete the Mid-Unit 1 Assessment by watching a video and reading a text about animal defense mechanisms.  If students receive accommodations for assessment, communicate with the cooperating service providers regarding the practices of instruction in use during this study as well as the goals of the assessment.</a:t>
            </a:r>
            <a:endParaRPr sz="1600" b="0" i="0"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paraphrase information presented in a video on animal defense mechanisms.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determine the main idea of a text and explain how it is supported by key details.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find the meaning of unfamiliar vocabulary. </a:t>
            </a:r>
            <a:endParaRPr sz="16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135871"/>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Reading and Answering Questions</a:t>
            </a:r>
            <a:endParaRPr sz="3400" b="0" i="0" u="none" strike="noStrike" cap="none" dirty="0">
              <a:solidFill>
                <a:schemeClr val="dk1"/>
              </a:solidFill>
              <a:latin typeface="Century Gothic"/>
              <a:ea typeface="Century Gothic"/>
              <a:cs typeface="Century Gothic"/>
              <a:sym typeface="Century Gothic"/>
            </a:endParaRPr>
          </a:p>
        </p:txBody>
      </p:sp>
      <p:pic>
        <p:nvPicPr>
          <p:cNvPr id="188" name="Google Shape;188;p34"/>
          <p:cNvPicPr preferRelativeResize="0"/>
          <p:nvPr/>
        </p:nvPicPr>
        <p:blipFill rotWithShape="1">
          <a:blip r:embed="rId3">
            <a:alphaModFix/>
          </a:blip>
          <a:srcRect l="25305" t="22389" r="26821" b="8315"/>
          <a:stretch/>
        </p:blipFill>
        <p:spPr>
          <a:xfrm>
            <a:off x="311700" y="881159"/>
            <a:ext cx="4377426" cy="35624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11700" y="102821"/>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Research Reading Share</a:t>
            </a:r>
            <a:endParaRPr sz="3400" b="0" i="0" u="none" strike="noStrike" cap="none" dirty="0">
              <a:solidFill>
                <a:schemeClr val="dk1"/>
              </a:solidFill>
              <a:latin typeface="Century Gothic"/>
              <a:ea typeface="Century Gothic"/>
              <a:cs typeface="Century Gothic"/>
              <a:sym typeface="Century Gothic"/>
            </a:endParaRPr>
          </a:p>
        </p:txBody>
      </p:sp>
      <p:sp>
        <p:nvSpPr>
          <p:cNvPr id="194" name="Google Shape;194;p35"/>
          <p:cNvSpPr txBox="1">
            <a:spLocks noGrp="1"/>
          </p:cNvSpPr>
          <p:nvPr>
            <p:ph type="body" idx="1"/>
          </p:nvPr>
        </p:nvSpPr>
        <p:spPr>
          <a:xfrm>
            <a:off x="311700" y="675521"/>
            <a:ext cx="8520600" cy="38303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The purpose of research reading is to build background knowledge and vocabulary on a topic so that you can gradually read more and more complex texts on the </a:t>
            </a:r>
            <a:r>
              <a:rPr lang="en" sz="2400" b="0" i="0" u="none" strike="noStrike" cap="none">
                <a:solidFill>
                  <a:srgbClr val="000000"/>
                </a:solidFill>
                <a:latin typeface="Century Gothic"/>
                <a:ea typeface="Century Gothic"/>
                <a:cs typeface="Century Gothic"/>
                <a:sym typeface="Century Gothic"/>
              </a:rPr>
              <a:t>topic</a:t>
            </a:r>
            <a:r>
              <a:rPr lang="en" sz="2400" b="0" i="0" u="none" strike="noStrike" cap="none" smtClean="0">
                <a:solidFill>
                  <a:srgbClr val="000000"/>
                </a:solidFill>
                <a:latin typeface="Century Gothic"/>
                <a:ea typeface="Century Gothic"/>
                <a:cs typeface="Century Gothic"/>
                <a:sym typeface="Century Gothic"/>
              </a:rPr>
              <a:t>.</a:t>
            </a: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Sample:  </a:t>
            </a: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Move through the plan as triads:</a:t>
            </a: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  Display and read aloud the following sentence frame: — “I am reading ________, which is about ________. I would/would not recommend it to a friend because ________________.” </a:t>
            </a:r>
            <a:endParaRPr sz="2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59229" y="15790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Tracking Progress</a:t>
            </a:r>
            <a:endParaRPr sz="3400" b="0" i="0" u="none" strike="noStrike" cap="none" dirty="0">
              <a:solidFill>
                <a:schemeClr val="dk1"/>
              </a:solidFill>
              <a:latin typeface="Century Gothic"/>
              <a:ea typeface="Century Gothic"/>
              <a:cs typeface="Century Gothic"/>
              <a:sym typeface="Century Gothic"/>
            </a:endParaRPr>
          </a:p>
        </p:txBody>
      </p:sp>
      <p:pic>
        <p:nvPicPr>
          <p:cNvPr id="200" name="Google Shape;200;p36"/>
          <p:cNvPicPr preferRelativeResize="0"/>
          <p:nvPr/>
        </p:nvPicPr>
        <p:blipFill rotWithShape="1">
          <a:blip r:embed="rId3">
            <a:alphaModFix/>
          </a:blip>
          <a:srcRect/>
          <a:stretch/>
        </p:blipFill>
        <p:spPr>
          <a:xfrm rot="5400000">
            <a:off x="8413697" y="4248807"/>
            <a:ext cx="645248" cy="287015"/>
          </a:xfrm>
          <a:prstGeom prst="rect">
            <a:avLst/>
          </a:prstGeom>
          <a:noFill/>
          <a:ln>
            <a:noFill/>
          </a:ln>
        </p:spPr>
      </p:pic>
      <p:pic>
        <p:nvPicPr>
          <p:cNvPr id="201" name="Google Shape;201;p36"/>
          <p:cNvPicPr preferRelativeResize="0"/>
          <p:nvPr/>
        </p:nvPicPr>
        <p:blipFill rotWithShape="1">
          <a:blip r:embed="rId4">
            <a:alphaModFix/>
          </a:blip>
          <a:srcRect l="33385" t="26306" r="34678" b="24961"/>
          <a:stretch/>
        </p:blipFill>
        <p:spPr>
          <a:xfrm>
            <a:off x="2415921" y="868363"/>
            <a:ext cx="4107350" cy="3523951"/>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07" name="Google Shape;207;p37"/>
          <p:cNvSpPr txBox="1">
            <a:spLocks noGrp="1"/>
          </p:cNvSpPr>
          <p:nvPr>
            <p:ph type="body" idx="1"/>
          </p:nvPr>
        </p:nvSpPr>
        <p:spPr>
          <a:xfrm>
            <a:off x="128100" y="1250150"/>
            <a:ext cx="4260300" cy="331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Vocabulary Work from your homework resources for this </a:t>
            </a:r>
            <a:r>
              <a:rPr lang="en" sz="2400" b="0" i="0" u="none" strike="noStrike" cap="none" dirty="0" smtClean="0">
                <a:solidFill>
                  <a:schemeClr val="dk1"/>
                </a:solidFill>
                <a:latin typeface="Century Gothic"/>
                <a:ea typeface="Century Gothic"/>
                <a:cs typeface="Century Gothic"/>
                <a:sym typeface="Century Gothic"/>
              </a:rPr>
              <a:t>unit.</a:t>
            </a:r>
            <a:endParaRPr lang="en" sz="2200" dirty="0">
              <a:solidFill>
                <a:schemeClr val="dk1"/>
              </a:solidFill>
            </a:endParaRPr>
          </a:p>
          <a:p>
            <a:pPr marL="457200" marR="0" lvl="0" indent="-368300" algn="l" rtl="0">
              <a:lnSpc>
                <a:spcPct val="100000"/>
              </a:lnSpc>
              <a:spcBef>
                <a:spcPts val="0"/>
              </a:spcBef>
              <a:spcAft>
                <a:spcPts val="0"/>
              </a:spcAft>
              <a:buClr>
                <a:srgbClr val="000000"/>
              </a:buClr>
              <a:buSzPts val="2200"/>
              <a:buFont typeface="Century Gothic"/>
              <a:buAutoNum type="arabicPeriod"/>
            </a:pPr>
            <a:endParaRPr lang="en"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smtClean="0">
                <a:solidFill>
                  <a:schemeClr val="dk1"/>
                </a:solidFill>
                <a:latin typeface="Century Gothic"/>
                <a:ea typeface="Century Gothic"/>
                <a:cs typeface="Century Gothic"/>
                <a:sym typeface="Century Gothic"/>
              </a:rPr>
              <a:t>Accountable </a:t>
            </a:r>
            <a:r>
              <a:rPr lang="en" sz="2200" b="0" i="0" u="none" strike="noStrike" cap="none" dirty="0">
                <a:solidFill>
                  <a:schemeClr val="dk1"/>
                </a:solidFill>
                <a:latin typeface="Century Gothic"/>
                <a:ea typeface="Century Gothic"/>
                <a:cs typeface="Century Gothic"/>
                <a:sym typeface="Century Gothic"/>
              </a:rPr>
              <a:t>Research Reading: Select a prompt to respond to in the front of your independent reading journal.</a:t>
            </a:r>
            <a:endParaRPr sz="2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08" name="Google Shape;208;p37"/>
          <p:cNvSpPr txBox="1">
            <a:spLocks noGrp="1"/>
          </p:cNvSpPr>
          <p:nvPr>
            <p:ph type="body" idx="2"/>
          </p:nvPr>
        </p:nvSpPr>
        <p:spPr>
          <a:xfrm>
            <a:off x="4737252" y="334175"/>
            <a:ext cx="4095047" cy="440307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Vocabulary</a:t>
            </a:r>
            <a:endParaRPr sz="3000" b="0" i="0" u="none" strike="noStrike" cap="none">
              <a:solidFill>
                <a:schemeClr val="dk1"/>
              </a:solidFill>
              <a:latin typeface="Century Gothic"/>
              <a:ea typeface="Century Gothic"/>
              <a:cs typeface="Century Gothic"/>
              <a:sym typeface="Century Gothic"/>
            </a:endParaRPr>
          </a:p>
        </p:txBody>
      </p:sp>
      <p:sp>
        <p:nvSpPr>
          <p:cNvPr id="214" name="Google Shape;214;p38"/>
          <p:cNvSpPr txBox="1">
            <a:spLocks noGrp="1"/>
          </p:cNvSpPr>
          <p:nvPr>
            <p:ph type="body" idx="1"/>
          </p:nvPr>
        </p:nvSpPr>
        <p:spPr>
          <a:xfrm>
            <a:off x="572100" y="3427152"/>
            <a:ext cx="7999800" cy="89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r>
              <a:rPr lang="en" sz="1100" b="0" i="0" u="none" strike="noStrike" cap="none">
                <a:solidFill>
                  <a:srgbClr val="000000"/>
                </a:solidFill>
                <a:latin typeface="Century Gothic"/>
                <a:ea typeface="Century Gothic"/>
                <a:cs typeface="Century Gothic"/>
                <a:sym typeface="Century Gothic"/>
              </a:rPr>
              <a:t>As a reminder, the vocabulary strategies we’ve been working on in class are: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Context: Read the sentence around the word.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Look at the affixes for clues.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Look at the root of the word for clues.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Use a dictionary.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Discuss the word with another person (after attempting some of the above strategies).</a:t>
            </a: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444444"/>
              </a:solidFill>
              <a:latin typeface="Century Gothic"/>
              <a:ea typeface="Century Gothic"/>
              <a:cs typeface="Century Gothic"/>
              <a:sym typeface="Century Gothic"/>
            </a:endParaRPr>
          </a:p>
        </p:txBody>
      </p:sp>
      <p:sp>
        <p:nvSpPr>
          <p:cNvPr id="215" name="Google Shape;215;p38"/>
          <p:cNvSpPr txBox="1">
            <a:spLocks noGrp="1"/>
          </p:cNvSpPr>
          <p:nvPr>
            <p:ph type="body" idx="2"/>
          </p:nvPr>
        </p:nvSpPr>
        <p:spPr>
          <a:xfrm>
            <a:off x="311700" y="906875"/>
            <a:ext cx="8326200" cy="2606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900"/>
              </a:spcBef>
              <a:spcAft>
                <a:spcPts val="0"/>
              </a:spcAft>
              <a:buClr>
                <a:srgbClr val="000000"/>
              </a:buClr>
              <a:buSzPts val="1400"/>
              <a:buFont typeface="Century Gothic"/>
              <a:buNone/>
            </a:pPr>
            <a:r>
              <a:rPr lang="en" sz="1300" b="0" i="0" u="sng" strike="noStrike" cap="none">
                <a:solidFill>
                  <a:srgbClr val="000000"/>
                </a:solidFill>
                <a:latin typeface="Century Gothic"/>
                <a:ea typeface="Century Gothic"/>
                <a:cs typeface="Century Gothic"/>
                <a:sym typeface="Century Gothic"/>
              </a:rPr>
              <a:t>Choose a word </a:t>
            </a:r>
            <a:r>
              <a:rPr lang="en" sz="1300" b="0" i="0" u="none" strike="noStrike" cap="none">
                <a:solidFill>
                  <a:srgbClr val="000000"/>
                </a:solidFill>
                <a:latin typeface="Century Gothic"/>
                <a:ea typeface="Century Gothic"/>
                <a:cs typeface="Century Gothic"/>
                <a:sym typeface="Century Gothic"/>
              </a:rPr>
              <a:t>or phrase from your </a:t>
            </a:r>
            <a:r>
              <a:rPr lang="en" sz="1300" b="0" i="0" u="sng" strike="noStrike" cap="none">
                <a:solidFill>
                  <a:srgbClr val="000000"/>
                </a:solidFill>
                <a:latin typeface="Century Gothic"/>
                <a:ea typeface="Century Gothic"/>
                <a:cs typeface="Century Gothic"/>
                <a:sym typeface="Century Gothic"/>
              </a:rPr>
              <a:t>research reading </a:t>
            </a:r>
            <a:r>
              <a:rPr lang="en" sz="1300" b="0" i="0" u="none" strike="noStrike" cap="none">
                <a:solidFill>
                  <a:srgbClr val="000000"/>
                </a:solidFill>
                <a:latin typeface="Century Gothic"/>
                <a:ea typeface="Century Gothic"/>
                <a:cs typeface="Century Gothic"/>
                <a:sym typeface="Century Gothic"/>
              </a:rPr>
              <a:t>or from a </a:t>
            </a:r>
            <a:r>
              <a:rPr lang="en" sz="1300" b="0" i="0" u="sng" strike="noStrike" cap="none">
                <a:solidFill>
                  <a:srgbClr val="000000"/>
                </a:solidFill>
                <a:latin typeface="Century Gothic"/>
                <a:ea typeface="Century Gothic"/>
                <a:cs typeface="Century Gothic"/>
                <a:sym typeface="Century Gothic"/>
              </a:rPr>
              <a:t>text you’ve read in class</a:t>
            </a:r>
            <a:r>
              <a:rPr lang="en" sz="1300" b="0" i="0" u="none" strike="noStrike" cap="none">
                <a:solidFill>
                  <a:srgbClr val="000000"/>
                </a:solidFill>
                <a:latin typeface="Century Gothic"/>
                <a:ea typeface="Century Gothic"/>
                <a:cs typeface="Century Gothic"/>
                <a:sym typeface="Century Gothic"/>
              </a:rPr>
              <a:t> and</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add the word or phrase to your vocabulary log. </a:t>
            </a:r>
            <a:r>
              <a:rPr lang="en" sz="1300" b="0" i="0" u="none" strike="noStrike" cap="none" dirty="0">
                <a:solidFill>
                  <a:srgbClr val="000000"/>
                </a:solidFill>
                <a:latin typeface="Century Gothic"/>
                <a:ea typeface="Century Gothic"/>
                <a:cs typeface="Century Gothic"/>
                <a:sym typeface="Century Gothic"/>
              </a:rPr>
              <a:t>Try to </a:t>
            </a:r>
            <a:r>
              <a:rPr lang="en" sz="1300" b="0" i="0" u="sng" strike="noStrike" cap="none" dirty="0">
                <a:solidFill>
                  <a:srgbClr val="000000"/>
                </a:solidFill>
                <a:latin typeface="Century Gothic"/>
                <a:ea typeface="Century Gothic"/>
                <a:cs typeface="Century Gothic"/>
                <a:sym typeface="Century Gothic"/>
              </a:rPr>
              <a:t>choose a different word or phrase</a:t>
            </a:r>
            <a:r>
              <a:rPr lang="en" sz="1300" b="0" i="0" u="none" strike="noStrike" cap="none" dirty="0">
                <a:solidFill>
                  <a:srgbClr val="000000"/>
                </a:solidFill>
                <a:latin typeface="Century Gothic"/>
                <a:ea typeface="Century Gothic"/>
                <a:cs typeface="Century Gothic"/>
                <a:sym typeface="Century Gothic"/>
              </a:rPr>
              <a:t> to</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add and to </a:t>
            </a:r>
            <a:r>
              <a:rPr lang="en" sz="1300" b="0" i="0" u="sng" strike="noStrike" cap="none" dirty="0">
                <a:solidFill>
                  <a:srgbClr val="000000"/>
                </a:solidFill>
                <a:latin typeface="Century Gothic"/>
                <a:ea typeface="Century Gothic"/>
                <a:cs typeface="Century Gothic"/>
                <a:sym typeface="Century Gothic"/>
              </a:rPr>
              <a:t>practice a different vocabulary strategy</a:t>
            </a:r>
            <a:r>
              <a:rPr lang="en" sz="1300" b="0" i="0" u="none" strike="noStrike" cap="none" dirty="0">
                <a:solidFill>
                  <a:srgbClr val="000000"/>
                </a:solidFill>
                <a:latin typeface="Century Gothic"/>
                <a:ea typeface="Century Gothic"/>
                <a:cs typeface="Century Gothic"/>
                <a:sym typeface="Century Gothic"/>
              </a:rPr>
              <a:t> each time. </a:t>
            </a:r>
            <a:endParaRPr sz="13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900"/>
              </a:spcBef>
              <a:spcAft>
                <a:spcPts val="0"/>
              </a:spcAft>
              <a:buClr>
                <a:srgbClr val="000000"/>
              </a:buClr>
              <a:buSzPts val="1400"/>
              <a:buFont typeface="Century Gothic"/>
              <a:buNone/>
            </a:pPr>
            <a:r>
              <a:rPr lang="en" sz="1300" b="0" i="0" u="none" strike="noStrike" cap="none" dirty="0">
                <a:solidFill>
                  <a:srgbClr val="000000"/>
                </a:solidFill>
                <a:latin typeface="Century Gothic"/>
                <a:ea typeface="Century Gothic"/>
                <a:cs typeface="Century Gothic"/>
                <a:sym typeface="Century Gothic"/>
              </a:rPr>
              <a:t>For each word, be sure to add the following:</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90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the definition, or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the vocabulary strategy you used to figure out the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 a sketch or diagram that helps you to better understand the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(for figurative language) the meaning of the phrase and what it helps you to understand about the text</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22" name="Google Shape;222;p39"/>
          <p:cNvSpPr txBox="1">
            <a:spLocks noGrp="1"/>
          </p:cNvSpPr>
          <p:nvPr>
            <p:ph type="body" idx="1"/>
          </p:nvPr>
        </p:nvSpPr>
        <p:spPr>
          <a:xfrm>
            <a:off x="628650" y="757028"/>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Today’s ALL Block Schedule is:</a:t>
            </a:r>
            <a:endParaRPr sz="2100" b="0" i="0" u="none" strike="noStrike" cap="none" dirty="0">
              <a:solidFill>
                <a:schemeClr val="dk1"/>
              </a:solidFill>
              <a:latin typeface="Century Gothic"/>
              <a:ea typeface="Century Gothic"/>
              <a:cs typeface="Century Gothic"/>
              <a:sym typeface="Century Gothic"/>
            </a:endParaRPr>
          </a:p>
        </p:txBody>
      </p:sp>
      <p:graphicFrame>
        <p:nvGraphicFramePr>
          <p:cNvPr id="223" name="Google Shape;223;p39"/>
          <p:cNvGraphicFramePr/>
          <p:nvPr>
            <p:extLst>
              <p:ext uri="{D42A27DB-BD31-4B8C-83A1-F6EECF244321}">
                <p14:modId xmlns:p14="http://schemas.microsoft.com/office/powerpoint/2010/main" val="1164366413"/>
              </p:ext>
            </p:extLst>
          </p:nvPr>
        </p:nvGraphicFramePr>
        <p:xfrm>
          <a:off x="952500" y="2736760"/>
          <a:ext cx="7239000" cy="1859220"/>
        </p:xfrm>
        <a:graphic>
          <a:graphicData uri="http://schemas.openxmlformats.org/drawingml/2006/table">
            <a:tbl>
              <a:tblPr>
                <a:noFill/>
                <a:tableStyleId>{0A0DBAD8-4C24-474F-A45F-E28B3EC06DE4}</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20785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6: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0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Read through Lesson 6 </a:t>
            </a:r>
            <a:r>
              <a:rPr lang="en" sz="1500" b="0" i="0" u="sng" strike="noStrike" cap="none" dirty="0">
                <a:solidFill>
                  <a:schemeClr val="hlink"/>
                </a:solidFill>
                <a:latin typeface="Century Gothic"/>
                <a:ea typeface="Century Gothic"/>
                <a:cs typeface="Century Gothic"/>
                <a:sym typeface="Century Gothic"/>
                <a:hlinkClick r:id="rId3"/>
              </a:rPr>
              <a:t>here.</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100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In Work Time C, students share what they have read and learned from their independent reading texts. This sharing is designed as another measure for holding students accountable for their research reading homework. This volume of reading promotes students’ growing ability to read a variety of literary and informational texts independently and proficiently. </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The Independent Reading Sample Plans lesson sequences vary in length and student needs as well as available </a:t>
            </a:r>
            <a:r>
              <a:rPr lang="en" sz="1500" b="0" i="0" u="none" strike="noStrike" cap="none" dirty="0" smtClean="0">
                <a:solidFill>
                  <a:schemeClr val="dk1"/>
                </a:solidFill>
                <a:latin typeface="Century Gothic"/>
                <a:ea typeface="Century Gothic"/>
                <a:cs typeface="Century Gothic"/>
                <a:sym typeface="Century Gothic"/>
              </a:rPr>
              <a:t>time</a:t>
            </a:r>
            <a:r>
              <a:rPr lang="en-US" sz="1500" b="0" i="0" u="none" strike="noStrike" cap="none" dirty="0" smtClean="0">
                <a:solidFill>
                  <a:schemeClr val="dk1"/>
                </a:solidFill>
                <a:latin typeface="Century Gothic"/>
                <a:ea typeface="Century Gothic"/>
                <a:cs typeface="Century Gothic"/>
                <a:sym typeface="Century Gothic"/>
              </a:rPr>
              <a:t>. This</a:t>
            </a:r>
            <a:r>
              <a:rPr lang="en" sz="1500" b="0" i="0" u="none" strike="noStrike" cap="none" dirty="0" smtClean="0">
                <a:solidFill>
                  <a:schemeClr val="dk1"/>
                </a:solidFill>
                <a:latin typeface="Century Gothic"/>
                <a:ea typeface="Century Gothic"/>
                <a:cs typeface="Century Gothic"/>
                <a:sym typeface="Century Gothic"/>
              </a:rPr>
              <a:t> </a:t>
            </a:r>
            <a:r>
              <a:rPr lang="en" sz="1500" b="0" i="0" u="none" strike="noStrike" cap="none" dirty="0">
                <a:solidFill>
                  <a:schemeClr val="dk1"/>
                </a:solidFill>
                <a:latin typeface="Century Gothic"/>
                <a:ea typeface="Century Gothic"/>
                <a:cs typeface="Century Gothic"/>
                <a:sym typeface="Century Gothic"/>
              </a:rPr>
              <a:t>should be considered when selecting lessons.</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If you already have an independent reading routine in place, consider the Independent Reading Sample Plans as a resource to enhance your existing work. </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Students will use the monologues created during this lesson to make revisions in the subsequent lesson.</a:t>
            </a:r>
            <a:endParaRPr sz="15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44922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6: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9144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rPr>
              <a:t>Mid-Unit 1 Assessment: Reading and Researching Animal Defense Mechanisms </a:t>
            </a:r>
            <a:r>
              <a:rPr lang="en" sz="1800" i="0" u="none" strike="noStrike" cap="none" dirty="0">
                <a:solidFill>
                  <a:schemeClr val="dk1"/>
                </a:solidFill>
              </a:rPr>
              <a:t>(see Assessment Overview and Resources; one per student)</a:t>
            </a:r>
            <a:endParaRPr sz="1800" i="0" u="none" strike="noStrike" cap="none" dirty="0">
              <a:solidFill>
                <a:schemeClr val="dk1"/>
              </a:solidFill>
            </a:endParaRPr>
          </a:p>
          <a:p>
            <a:pPr marL="914400" marR="0" lvl="0" indent="-342900" algn="l" rtl="0">
              <a:lnSpc>
                <a:spcPct val="100000"/>
              </a:lnSpc>
              <a:spcBef>
                <a:spcPts val="0"/>
              </a:spcBef>
              <a:spcAft>
                <a:spcPts val="0"/>
              </a:spcAft>
              <a:buClr>
                <a:schemeClr val="dk1"/>
              </a:buClr>
              <a:buSzPts val="1800"/>
              <a:buFont typeface="Century Gothic"/>
              <a:buChar char="●"/>
            </a:pPr>
            <a:r>
              <a:rPr lang="en" sz="1800" i="0" u="none" strike="noStrike" cap="none" dirty="0">
                <a:solidFill>
                  <a:schemeClr val="dk1"/>
                </a:solidFill>
              </a:rPr>
              <a:t>Video: </a:t>
            </a:r>
            <a:r>
              <a:rPr lang="en" sz="1800" i="1" u="none" strike="noStrike" cap="none" dirty="0" smtClean="0">
                <a:solidFill>
                  <a:schemeClr val="dk1"/>
                </a:solidFill>
              </a:rPr>
              <a:t>Animal Camouflage</a:t>
            </a:r>
            <a:r>
              <a:rPr lang="en" sz="1800" i="0" u="none" strike="noStrike" cap="none" dirty="0" smtClean="0">
                <a:solidFill>
                  <a:schemeClr val="dk1"/>
                </a:solidFill>
              </a:rPr>
              <a:t>; </a:t>
            </a:r>
            <a:r>
              <a:rPr lang="en" sz="1800" i="0" u="none" strike="noStrike" cap="none" dirty="0">
                <a:solidFill>
                  <a:schemeClr val="dk1"/>
                </a:solidFill>
              </a:rPr>
              <a:t>(see Technology and Multimedia) - link </a:t>
            </a:r>
            <a:r>
              <a:rPr lang="en" sz="1800" i="0" u="sng" strike="noStrike" cap="none" dirty="0">
                <a:solidFill>
                  <a:schemeClr val="hlink"/>
                </a:solidFill>
                <a:hlinkClick r:id="rId3"/>
              </a:rPr>
              <a:t>here</a:t>
            </a:r>
            <a:endParaRPr sz="1800" i="0" u="none" strike="noStrike" cap="none" dirty="0">
              <a:solidFill>
                <a:schemeClr val="dk1"/>
              </a:solidFill>
            </a:endParaRPr>
          </a:p>
          <a:p>
            <a:pPr marL="9144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rPr>
              <a:t>Tracking Progress: Reading, Understanding and Explaining New Text </a:t>
            </a:r>
            <a:r>
              <a:rPr lang="en" sz="1800" i="0" u="none" strike="noStrike" cap="none" dirty="0">
                <a:solidFill>
                  <a:schemeClr val="dk1"/>
                </a:solidFill>
              </a:rPr>
              <a:t>(one per student)</a:t>
            </a:r>
            <a:endParaRPr sz="1800" i="0" u="none" strike="noStrike" cap="none" dirty="0">
              <a:solidFill>
                <a:schemeClr val="dk1"/>
              </a:solidFill>
            </a:endParaRPr>
          </a:p>
          <a:p>
            <a:pPr marL="914400" marR="0" lvl="0" indent="-342900" algn="l" rtl="0">
              <a:lnSpc>
                <a:spcPct val="100000"/>
              </a:lnSpc>
              <a:spcBef>
                <a:spcPts val="0"/>
              </a:spcBef>
              <a:spcAft>
                <a:spcPts val="0"/>
              </a:spcAft>
              <a:buClr>
                <a:schemeClr val="dk1"/>
              </a:buClr>
              <a:buSzPts val="1800"/>
              <a:buFont typeface="Century Gothic"/>
              <a:buChar char="●"/>
            </a:pPr>
            <a:r>
              <a:rPr lang="en" sz="1800" i="0" u="none" strike="noStrike" cap="none" dirty="0">
                <a:solidFill>
                  <a:schemeClr val="dk1"/>
                </a:solidFill>
              </a:rPr>
              <a:t>Evidence flags or sticky notes (six per student)</a:t>
            </a:r>
            <a:endParaRPr sz="1800" i="0" u="none" strike="noStrike" cap="none" dirty="0">
              <a:solidFill>
                <a:schemeClr val="dk1"/>
              </a:solidFill>
            </a:endParaRPr>
          </a:p>
          <a:p>
            <a:pPr marL="914400" marR="0" lvl="0" indent="0" algn="l" rtl="0">
              <a:lnSpc>
                <a:spcPct val="90000"/>
              </a:lnSpc>
              <a:spcBef>
                <a:spcPts val="0"/>
              </a:spcBef>
              <a:spcAft>
                <a:spcPts val="1000"/>
              </a:spcAft>
              <a:buClr>
                <a:srgbClr val="000000"/>
              </a:buClr>
              <a:buSzPts val="1800"/>
              <a:buFont typeface="Century Gothic"/>
              <a:buNone/>
            </a:pPr>
            <a:endParaRPr sz="1700" i="0" u="none" strike="noStrike" cap="none"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a:solidFill>
                  <a:srgbClr val="000000"/>
                </a:solidFill>
                <a:latin typeface="Century Gothic"/>
                <a:ea typeface="Century Gothic"/>
                <a:cs typeface="Century Gothic"/>
                <a:sym typeface="Century Gothic"/>
              </a:rPr>
              <a:t>Preparing for Lesson 6:  </a:t>
            </a:r>
            <a:r>
              <a:rPr lang="en" sz="1800" b="0" i="0" u="none" strike="noStrike" cap="none">
                <a:solidFill>
                  <a:srgbClr val="000000"/>
                </a:solidFill>
                <a:latin typeface="Century Gothic"/>
                <a:ea typeface="Century Gothic"/>
                <a:cs typeface="Century Gothic"/>
                <a:sym typeface="Century Gothic"/>
              </a:rPr>
              <a:t>EL Protocols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In this lesson, students will use the </a:t>
            </a:r>
            <a:r>
              <a:rPr lang="en" sz="1800" b="0" i="0" u="sng" strike="noStrike" cap="none">
                <a:solidFill>
                  <a:schemeClr val="hlink"/>
                </a:solidFill>
                <a:latin typeface="Century Gothic"/>
                <a:ea typeface="Century Gothic"/>
                <a:cs typeface="Century Gothic"/>
                <a:sym typeface="Century Gothic"/>
                <a:hlinkClick r:id="rId3"/>
              </a:rPr>
              <a:t>Thumb-O-Meter</a:t>
            </a:r>
            <a:r>
              <a:rPr lang="en" sz="1800" b="0" i="0" u="none" strike="noStrike" cap="none">
                <a:solidFill>
                  <a:srgbClr val="000000"/>
                </a:solidFill>
                <a:latin typeface="Century Gothic"/>
                <a:ea typeface="Century Gothic"/>
                <a:cs typeface="Century Gothic"/>
                <a:sym typeface="Century Gothic"/>
              </a:rPr>
              <a:t> protocol during the closing.</a:t>
            </a:r>
            <a:endParaRPr sz="1800" b="0" i="0" u="none" strike="noStrike" cap="none">
              <a:solidFill>
                <a:srgbClr val="000000"/>
              </a:solidFill>
              <a:latin typeface="Century Gothic"/>
              <a:ea typeface="Century Gothic"/>
              <a:cs typeface="Century Gothic"/>
              <a:sym typeface="Century Gothic"/>
            </a:endParaRPr>
          </a:p>
        </p:txBody>
      </p:sp>
      <p:pic>
        <p:nvPicPr>
          <p:cNvPr id="149" name="Google Shape;149;p28"/>
          <p:cNvPicPr preferRelativeResize="0"/>
          <p:nvPr/>
        </p:nvPicPr>
        <p:blipFill rotWithShape="1">
          <a:blip r:embed="rId4">
            <a:alphaModFix/>
          </a:blip>
          <a:srcRect/>
          <a:stretch/>
        </p:blipFill>
        <p:spPr>
          <a:xfrm>
            <a:off x="7122225" y="380582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55" name="Google Shape;155;p29"/>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a:solidFill>
                  <a:srgbClr val="000000"/>
                </a:solidFill>
                <a:latin typeface="Century Gothic"/>
                <a:ea typeface="Century Gothic"/>
                <a:cs typeface="Century Gothic"/>
                <a:sym typeface="Century Gothic"/>
              </a:rPr>
              <a:t>Preparing for Lesson 6:  </a:t>
            </a:r>
            <a:r>
              <a:rPr lang="en" sz="1800" b="0" i="0" u="none" strike="noStrike" cap="none">
                <a:solidFill>
                  <a:srgbClr val="000000"/>
                </a:solidFill>
                <a:latin typeface="Century Gothic"/>
                <a:ea typeface="Century Gothic"/>
                <a:cs typeface="Century Gothic"/>
                <a:sym typeface="Century Gothic"/>
              </a:rPr>
              <a:t>Support for Students Who Need It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For some students, this assessment may require more than the 35 minutes allotted. Consider providing time over multiple days if necessary.</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The Research Reading Share is discussion-based, so students who struggle with oral language and/or auditory processing may need additional support. Consider providing sentence frames for students to refer to during discussions or a note-taking template for students to take notes during discussion.</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6</a:t>
            </a:r>
            <a:endParaRPr sz="4000" b="1" i="0" u="none" strike="noStrike" cap="none">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9958" y="200610"/>
            <a:ext cx="3484084" cy="16047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166" name="Google Shape;166;p3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Welcome back students as we continue our exciting journey learning about animals and the mechanisms that help them survive.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Watch a video and paraphrase it,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Read and answer questions about animal defense mechanisms, and</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Share out about our research reading.</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4" name="Google Shape;174;p32"/>
          <p:cNvPicPr preferRelativeResize="0"/>
          <p:nvPr/>
        </p:nvPicPr>
        <p:blipFill rotWithShape="1">
          <a:blip r:embed="rId3">
            <a:alphaModFix/>
          </a:blip>
          <a:srcRect/>
          <a:stretch/>
        </p:blipFill>
        <p:spPr>
          <a:xfrm>
            <a:off x="7839468" y="4279181"/>
            <a:ext cx="619125" cy="619125"/>
          </a:xfrm>
          <a:prstGeom prst="rect">
            <a:avLst/>
          </a:prstGeom>
          <a:noFill/>
          <a:ln>
            <a:noFill/>
          </a:ln>
        </p:spPr>
      </p:pic>
      <p:sp>
        <p:nvSpPr>
          <p:cNvPr id="171" name="Google Shape;171;p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172" name="Google Shape;172;p32"/>
          <p:cNvSpPr txBox="1">
            <a:spLocks noGrp="1"/>
          </p:cNvSpPr>
          <p:nvPr>
            <p:ph type="body" idx="1"/>
          </p:nvPr>
        </p:nvSpPr>
        <p:spPr>
          <a:xfrm>
            <a:off x="311700" y="1044425"/>
            <a:ext cx="40971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100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paraphrase information presented in a video on animal defense </a:t>
            </a:r>
            <a:r>
              <a:rPr lang="en" sz="1800" b="0" i="0" u="none" strike="noStrike" cap="none" dirty="0" smtClean="0">
                <a:solidFill>
                  <a:schemeClr val="dk1"/>
                </a:solidFill>
                <a:latin typeface="Century Gothic"/>
                <a:ea typeface="Century Gothic"/>
                <a:cs typeface="Century Gothic"/>
                <a:sym typeface="Century Gothic"/>
              </a:rPr>
              <a:t>mechanisms.</a:t>
            </a:r>
            <a:endParaRPr lang="en" dirty="0">
              <a:solidFill>
                <a:schemeClr val="dk1"/>
              </a:solidFill>
            </a:endParaRPr>
          </a:p>
          <a:p>
            <a:pPr marL="457200" marR="0" lvl="0" indent="-342900" algn="l" rtl="0">
              <a:lnSpc>
                <a:spcPct val="90000"/>
              </a:lnSpc>
              <a:spcBef>
                <a:spcPts val="1000"/>
              </a:spcBef>
              <a:spcAft>
                <a:spcPts val="0"/>
              </a:spcAft>
              <a:buClr>
                <a:schemeClr val="dk1"/>
              </a:buClr>
              <a:buSzPts val="1800"/>
              <a:buFont typeface="Century Gothic"/>
              <a:buAutoNum type="arabicPeriod"/>
            </a:pPr>
            <a:endParaRPr lang="en"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AutoNum type="arabicPeriod"/>
            </a:pPr>
            <a:r>
              <a:rPr lang="en" sz="1800" b="0" i="0" u="none" strike="noStrike" cap="none" dirty="0" smtClean="0">
                <a:solidFill>
                  <a:schemeClr val="dk1"/>
                </a:solidFill>
                <a:latin typeface="Century Gothic"/>
                <a:ea typeface="Century Gothic"/>
                <a:cs typeface="Century Gothic"/>
                <a:sym typeface="Century Gothic"/>
              </a:rPr>
              <a:t>I </a:t>
            </a:r>
            <a:r>
              <a:rPr lang="en" sz="1800" b="0" i="0" u="none" strike="noStrike" cap="none" dirty="0">
                <a:solidFill>
                  <a:schemeClr val="dk1"/>
                </a:solidFill>
                <a:latin typeface="Century Gothic"/>
                <a:ea typeface="Century Gothic"/>
                <a:cs typeface="Century Gothic"/>
                <a:sym typeface="Century Gothic"/>
              </a:rPr>
              <a:t>can determine the main idea of a text and explain how it is supported by key </a:t>
            </a:r>
            <a:r>
              <a:rPr lang="en" sz="1800" b="0" i="0" u="none" strike="noStrike" cap="none" dirty="0" smtClean="0">
                <a:solidFill>
                  <a:schemeClr val="dk1"/>
                </a:solidFill>
                <a:latin typeface="Century Gothic"/>
                <a:ea typeface="Century Gothic"/>
                <a:cs typeface="Century Gothic"/>
                <a:sym typeface="Century Gothic"/>
              </a:rPr>
              <a:t>details</a:t>
            </a:r>
            <a:endParaRPr lang="en" dirty="0">
              <a:solidFill>
                <a:schemeClr val="dk1"/>
              </a:solidFill>
            </a:endParaRPr>
          </a:p>
          <a:p>
            <a:pPr marL="457200" marR="0" lvl="0" indent="-342900" algn="l" rtl="0">
              <a:lnSpc>
                <a:spcPct val="90000"/>
              </a:lnSpc>
              <a:spcBef>
                <a:spcPts val="1000"/>
              </a:spcBef>
              <a:spcAft>
                <a:spcPts val="0"/>
              </a:spcAft>
              <a:buClr>
                <a:schemeClr val="dk1"/>
              </a:buClr>
              <a:buSzPts val="1800"/>
              <a:buFont typeface="Century Gothic"/>
              <a:buAutoNum type="arabicPeriod"/>
            </a:pPr>
            <a:endParaRPr lang="en"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AutoNum type="arabicPeriod"/>
            </a:pPr>
            <a:r>
              <a:rPr lang="en" sz="1800" b="0" i="0" u="none" strike="noStrike" cap="none" dirty="0" smtClean="0">
                <a:solidFill>
                  <a:schemeClr val="dk1"/>
                </a:solidFill>
                <a:latin typeface="Century Gothic"/>
                <a:ea typeface="Century Gothic"/>
                <a:cs typeface="Century Gothic"/>
                <a:sym typeface="Century Gothic"/>
              </a:rPr>
              <a:t>I </a:t>
            </a:r>
            <a:r>
              <a:rPr lang="en" sz="1800" b="0" i="0" u="none" strike="noStrike" cap="none" dirty="0">
                <a:solidFill>
                  <a:schemeClr val="dk1"/>
                </a:solidFill>
                <a:latin typeface="Century Gothic"/>
                <a:ea typeface="Century Gothic"/>
                <a:cs typeface="Century Gothic"/>
                <a:sym typeface="Century Gothic"/>
              </a:rPr>
              <a:t>can find the meaning of unfamiliar vocabulary. </a:t>
            </a:r>
            <a:endParaRPr sz="1800" b="0" i="0" u="none" strike="noStrike" cap="none" dirty="0">
              <a:solidFill>
                <a:srgbClr val="000000"/>
              </a:solidFill>
              <a:latin typeface="Century Gothic"/>
              <a:ea typeface="Century Gothic"/>
              <a:cs typeface="Century Gothic"/>
              <a:sym typeface="Century Gothic"/>
            </a:endParaRPr>
          </a:p>
        </p:txBody>
      </p:sp>
      <p:pic>
        <p:nvPicPr>
          <p:cNvPr id="173" name="Google Shape;173;p32"/>
          <p:cNvPicPr preferRelativeResize="0"/>
          <p:nvPr/>
        </p:nvPicPr>
        <p:blipFill rotWithShape="1">
          <a:blip r:embed="rId4">
            <a:alphaModFix/>
          </a:blip>
          <a:srcRect/>
          <a:stretch/>
        </p:blipFill>
        <p:spPr>
          <a:xfrm>
            <a:off x="8458593" y="4279181"/>
            <a:ext cx="594107" cy="474025"/>
          </a:xfrm>
          <a:prstGeom prst="rect">
            <a:avLst/>
          </a:prstGeom>
          <a:noFill/>
          <a:ln>
            <a:noFill/>
          </a:ln>
        </p:spPr>
      </p:pic>
      <p:sp>
        <p:nvSpPr>
          <p:cNvPr id="175" name="Google Shape;175;p32"/>
          <p:cNvSpPr txBox="1"/>
          <p:nvPr/>
        </p:nvSpPr>
        <p:spPr>
          <a:xfrm>
            <a:off x="4658450" y="1102175"/>
            <a:ext cx="4260300" cy="3497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2 </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Guiding Questions</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 Anchor Chart</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How do animals’ bodies and behaviors help them survive?</a:t>
            </a:r>
            <a:endParaRPr sz="18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113838"/>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Watching and Paraphrasing The Video</a:t>
            </a:r>
            <a:endParaRPr sz="3400" b="0" i="0" u="none" strike="noStrike" cap="none" dirty="0">
              <a:solidFill>
                <a:schemeClr val="dk1"/>
              </a:solidFill>
              <a:latin typeface="Century Gothic"/>
              <a:ea typeface="Century Gothic"/>
              <a:cs typeface="Century Gothic"/>
              <a:sym typeface="Century Gothic"/>
            </a:endParaRPr>
          </a:p>
        </p:txBody>
      </p:sp>
      <p:pic>
        <p:nvPicPr>
          <p:cNvPr id="181" name="Google Shape;181;p33"/>
          <p:cNvPicPr preferRelativeResize="0"/>
          <p:nvPr/>
        </p:nvPicPr>
        <p:blipFill rotWithShape="1">
          <a:blip r:embed="rId3">
            <a:alphaModFix/>
          </a:blip>
          <a:srcRect l="25305" t="22389" r="26821" b="8315"/>
          <a:stretch/>
        </p:blipFill>
        <p:spPr>
          <a:xfrm>
            <a:off x="311700" y="774673"/>
            <a:ext cx="4359452" cy="3532922"/>
          </a:xfrm>
          <a:prstGeom prst="rect">
            <a:avLst/>
          </a:prstGeom>
          <a:noFill/>
          <a:ln w="19050" cap="flat" cmpd="sng">
            <a:solidFill>
              <a:schemeClr val="dk2"/>
            </a:solidFill>
            <a:prstDash val="solid"/>
            <a:round/>
            <a:headEnd type="none" w="sm" len="sm"/>
            <a:tailEnd type="none" w="sm" len="sm"/>
          </a:ln>
        </p:spPr>
      </p:pic>
      <p:sp>
        <p:nvSpPr>
          <p:cNvPr id="182" name="Google Shape;182;p33"/>
          <p:cNvSpPr txBox="1"/>
          <p:nvPr/>
        </p:nvSpPr>
        <p:spPr>
          <a:xfrm>
            <a:off x="5015175" y="1299225"/>
            <a:ext cx="3817200" cy="2027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b="0" i="0" u="none" strike="noStrike" cap="none" dirty="0">
                <a:solidFill>
                  <a:srgbClr val="000000"/>
                </a:solidFill>
                <a:latin typeface="Century Gothic"/>
                <a:ea typeface="Century Gothic"/>
                <a:cs typeface="Century Gothic"/>
                <a:sym typeface="Century Gothic"/>
              </a:rPr>
              <a:t>We will:</a:t>
            </a:r>
            <a:endParaRPr sz="20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mj-lt"/>
              <a:buAutoNum type="arabicPeriod"/>
            </a:pPr>
            <a:r>
              <a:rPr lang="en" sz="2000" b="0" i="0" u="none" strike="noStrike" cap="none" dirty="0" smtClean="0">
                <a:solidFill>
                  <a:srgbClr val="000000"/>
                </a:solidFill>
                <a:latin typeface="Century Gothic"/>
                <a:ea typeface="Century Gothic"/>
                <a:cs typeface="Century Gothic"/>
                <a:sym typeface="Century Gothic"/>
              </a:rPr>
              <a:t>Watch </a:t>
            </a:r>
            <a:r>
              <a:rPr lang="en" sz="2000" b="0" i="0" u="none" strike="noStrike" cap="none" dirty="0">
                <a:solidFill>
                  <a:srgbClr val="000000"/>
                </a:solidFill>
                <a:latin typeface="Century Gothic"/>
                <a:ea typeface="Century Gothic"/>
                <a:cs typeface="Century Gothic"/>
                <a:sym typeface="Century Gothic"/>
              </a:rPr>
              <a:t>a </a:t>
            </a:r>
            <a:r>
              <a:rPr lang="en" sz="2000" b="0" i="0" u="sng" strike="noStrike" cap="none" dirty="0" smtClean="0">
                <a:solidFill>
                  <a:schemeClr val="hlink"/>
                </a:solidFill>
                <a:latin typeface="Century Gothic"/>
                <a:ea typeface="Century Gothic"/>
                <a:cs typeface="Century Gothic"/>
                <a:sym typeface="Century Gothic"/>
                <a:hlinkClick r:id="rId4"/>
              </a:rPr>
              <a:t>video</a:t>
            </a:r>
            <a:r>
              <a:rPr lang="en" sz="2000" b="0" i="0" u="none" strike="noStrike" cap="none" dirty="0" smtClean="0">
                <a:solidFill>
                  <a:srgbClr val="000000"/>
                </a:solidFill>
                <a:latin typeface="Century Gothic"/>
                <a:ea typeface="Century Gothic"/>
                <a:cs typeface="Century Gothic"/>
                <a:sym typeface="Century Gothic"/>
              </a:rPr>
              <a:t>,</a:t>
            </a:r>
            <a:endParaRPr lang="en" sz="2000" dirty="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mj-lt"/>
              <a:buAutoNum type="arabicPeriod"/>
            </a:pPr>
            <a:r>
              <a:rPr lang="en" sz="2000" b="0" i="0" u="none" strike="noStrike" cap="none" dirty="0" smtClean="0">
                <a:solidFill>
                  <a:srgbClr val="000000"/>
                </a:solidFill>
                <a:latin typeface="Century Gothic"/>
                <a:ea typeface="Century Gothic"/>
                <a:cs typeface="Century Gothic"/>
                <a:sym typeface="Century Gothic"/>
              </a:rPr>
              <a:t>Take </a:t>
            </a:r>
            <a:r>
              <a:rPr lang="en" sz="2000" b="0" i="0" u="none" strike="noStrike" cap="none" dirty="0">
                <a:solidFill>
                  <a:srgbClr val="000000"/>
                </a:solidFill>
                <a:latin typeface="Century Gothic"/>
                <a:ea typeface="Century Gothic"/>
                <a:cs typeface="Century Gothic"/>
                <a:sym typeface="Century Gothic"/>
              </a:rPr>
              <a:t>notes about </a:t>
            </a:r>
            <a:r>
              <a:rPr lang="en" sz="2000" b="0" i="0" u="none" strike="noStrike" cap="none" dirty="0" smtClean="0">
                <a:solidFill>
                  <a:srgbClr val="000000"/>
                </a:solidFill>
                <a:latin typeface="Century Gothic"/>
                <a:ea typeface="Century Gothic"/>
                <a:cs typeface="Century Gothic"/>
                <a:sym typeface="Century Gothic"/>
              </a:rPr>
              <a:t>the</a:t>
            </a:r>
            <a:r>
              <a:rPr lang="en" sz="2000" dirty="0">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video</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and</a:t>
            </a:r>
            <a:endParaRPr lang="en" sz="2000" dirty="0">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ts val="2000"/>
              <a:buFont typeface="+mj-lt"/>
              <a:buAutoNum type="arabicPeriod"/>
            </a:pPr>
            <a:r>
              <a:rPr lang="en" sz="2000" b="0" i="0" u="none" strike="noStrike" cap="none" dirty="0" smtClean="0">
                <a:solidFill>
                  <a:srgbClr val="000000"/>
                </a:solidFill>
                <a:latin typeface="Century Gothic"/>
                <a:ea typeface="Century Gothic"/>
                <a:cs typeface="Century Gothic"/>
                <a:sym typeface="Century Gothic"/>
              </a:rPr>
              <a:t>Paraphrase </a:t>
            </a:r>
            <a:r>
              <a:rPr lang="en" sz="2000" b="0" i="0" u="none" strike="noStrike" cap="none" dirty="0">
                <a:solidFill>
                  <a:srgbClr val="000000"/>
                </a:solidFill>
                <a:latin typeface="Century Gothic"/>
                <a:ea typeface="Century Gothic"/>
                <a:cs typeface="Century Gothic"/>
                <a:sym typeface="Century Gothic"/>
              </a:rPr>
              <a:t>the video.</a:t>
            </a:r>
            <a:endParaRPr sz="20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783E49-72AA-4517-80CF-CA46163C16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C60CC-E078-4A66-BDC3-D3EDC55AA285}">
  <ds:schemaRefs>
    <ds:schemaRef ds:uri="http://schemas.microsoft.com/sharepoint/v3/contenttype/forms"/>
  </ds:schemaRefs>
</ds:datastoreItem>
</file>

<file path=customXml/itemProps3.xml><?xml version="1.0" encoding="utf-8"?>
<ds:datastoreItem xmlns:ds="http://schemas.openxmlformats.org/officeDocument/2006/customXml" ds:itemID="{56C6F539-7E25-4F70-9450-AF8CC5F3D166}">
  <ds:schemaRefs>
    <ds:schemaRef ds:uri="http://purl.org/dc/dcmitype/"/>
    <ds:schemaRef ds:uri="a1502afc-75e6-4a80-976c-76583f90c737"/>
    <ds:schemaRef ds:uri="http://schemas.microsoft.com/office/2006/metadata/properties"/>
    <ds:schemaRef ds:uri="http://www.w3.org/XML/1998/namespace"/>
    <ds:schemaRef ds:uri="http://schemas.microsoft.com/office/2006/documentManagement/types"/>
    <ds:schemaRef ds:uri="02a6a75b-8925-4bc7-8b21-b87d4a90d0a3"/>
    <ds:schemaRef ds:uri="http://schemas.microsoft.com/office/infopath/2007/PartnerControls"/>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14</TotalTime>
  <Words>3519</Words>
  <Application>Microsoft Macintosh PowerPoint</Application>
  <PresentationFormat>On-screen Show (16:9)</PresentationFormat>
  <Paragraphs>286</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Calibri</vt:lpstr>
      <vt:lpstr>Century Gothic</vt:lpstr>
      <vt:lpstr>Overlock</vt:lpstr>
      <vt:lpstr>Arial</vt:lpstr>
      <vt:lpstr>Simple Light</vt:lpstr>
      <vt:lpstr>Office Theme</vt:lpstr>
      <vt:lpstr>Grade 4: Module 2: Unit 1: Lesson 6 Teacher slide, before teaching.</vt:lpstr>
      <vt:lpstr>Grade 4: Module 2: Unit 1: Lesson 6 Teacher slide, before teaching.</vt:lpstr>
      <vt:lpstr>Grade 4: Module 2: Unit 1: Lesson 6 Teacher slide, before teaching.</vt:lpstr>
      <vt:lpstr>Grade 4: Module 2: Unit 1: Lesson 6 Teacher slide, before teaching.</vt:lpstr>
      <vt:lpstr>Grade 4: Module 2: Unit 1: Lesson 6 Teacher slide, before teaching.</vt:lpstr>
      <vt:lpstr>PowerPoint Presentation</vt:lpstr>
      <vt:lpstr>Hello, Students!</vt:lpstr>
      <vt:lpstr>Review Learning Targets</vt:lpstr>
      <vt:lpstr>Watching and Paraphrasing The Video</vt:lpstr>
      <vt:lpstr>Reading and Answering Questions</vt:lpstr>
      <vt:lpstr>Research Reading Share</vt:lpstr>
      <vt:lpstr>Tracking Progress</vt:lpstr>
      <vt:lpstr>Homework</vt:lpstr>
      <vt:lpstr>Homework: Vocabulary</vt:lpstr>
      <vt:lpstr>Small Group Block /All Block </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6 Teacher slide, before teaching.</dc:title>
  <dc:creator>nbravo</dc:creator>
  <cp:lastModifiedBy>Deniescha Malone</cp:lastModifiedBy>
  <cp:revision>6</cp:revision>
  <dcterms:modified xsi:type="dcterms:W3CDTF">2018-09-24T20:02:53Z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