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theme/theme3.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
      <p:font typeface="Georgia" panose="02040502050405020303" pitchFamily="18"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B9CF97-0923-4FEE-A747-73050DFE26F1}">
  <a:tblStyle styleId="{0FB9CF97-0923-4FEE-A747-73050DFE26F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733852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1"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a:t>
            </a:r>
            <a:r>
              <a:rPr lang="en" sz="1200" b="0" i="0" u="none" strike="noStrike" cap="none" dirty="0">
                <a:solidFill>
                  <a:srgbClr val="000000"/>
                </a:solidFill>
                <a:latin typeface="Calibri"/>
                <a:ea typeface="Calibri"/>
                <a:cs typeface="Calibri"/>
                <a:sym typeface="Calibri"/>
              </a:rPr>
              <a:t>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100" b="0" i="0" u="none" strike="noStrike" cap="none" dirty="0">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200" dirty="0"/>
              <a:t/>
            </a:r>
            <a:br>
              <a:rPr lang="en" sz="1200" dirty="0"/>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34765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a4f61cad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a4f61cad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5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Thumb-O-Meter for students to self-assess against the first learning target.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10409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Group/Independent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End of Unit 3 Assessment Prompt </a:t>
            </a:r>
            <a:r>
              <a:rPr lang="en" sz="1200" dirty="0">
                <a:latin typeface="Calibri"/>
                <a:ea typeface="Calibri"/>
                <a:cs typeface="Calibri"/>
                <a:sym typeface="Calibri"/>
              </a:rPr>
              <a:t>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will you be working on for the </a:t>
            </a:r>
            <a:r>
              <a:rPr lang="en" sz="1200" b="1" i="1" dirty="0">
                <a:latin typeface="Calibri"/>
                <a:ea typeface="Calibri"/>
                <a:cs typeface="Calibri"/>
                <a:sym typeface="Calibri"/>
              </a:rPr>
              <a:t>end of unit assessment</a:t>
            </a:r>
            <a:r>
              <a:rPr lang="en" sz="1200" i="1" dirty="0">
                <a:latin typeface="Calibri"/>
                <a:ea typeface="Calibri"/>
                <a:cs typeface="Calibri"/>
                <a:sym typeface="Calibri"/>
              </a:rPr>
              <a:t>?” </a:t>
            </a:r>
            <a:r>
              <a:rPr lang="en" sz="1200" b="1" dirty="0">
                <a:latin typeface="Calibri"/>
                <a:ea typeface="Calibri"/>
                <a:cs typeface="Calibri"/>
                <a:sym typeface="Calibri"/>
              </a:rPr>
              <a:t>(writing a PSA about the importance of making a difference)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turn and talk, invite responses from the group: </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issue will our PSAs raise awareness about?”</a:t>
            </a:r>
            <a:r>
              <a:rPr lang="en" sz="1200" b="1" dirty="0">
                <a:latin typeface="Calibri"/>
                <a:ea typeface="Calibri"/>
                <a:cs typeface="Calibri"/>
                <a:sym typeface="Calibri"/>
              </a:rPr>
              <a:t> (how kids can take action to make a difference) </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“Who is the target audience for our PSAs?” </a:t>
            </a:r>
            <a:r>
              <a:rPr lang="en" sz="1200" b="1" dirty="0">
                <a:latin typeface="Calibri"/>
                <a:ea typeface="Calibri"/>
                <a:cs typeface="Calibri"/>
                <a:sym typeface="Calibri"/>
              </a:rPr>
              <a:t>(children)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tell students that they are going to begin planning their new PSA for the </a:t>
            </a:r>
            <a:r>
              <a:rPr lang="en" sz="1200" b="1" dirty="0">
                <a:latin typeface="Calibri"/>
                <a:ea typeface="Calibri"/>
                <a:cs typeface="Calibri"/>
                <a:sym typeface="Calibri"/>
              </a:rPr>
              <a:t>End of Unit 3 Assessment </a:t>
            </a:r>
            <a:r>
              <a:rPr lang="en" sz="1200" dirty="0">
                <a:latin typeface="Calibri"/>
                <a:ea typeface="Calibri"/>
                <a:cs typeface="Calibri"/>
                <a:sym typeface="Calibri"/>
              </a:rPr>
              <a:t>during the remaining time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when they planned the key points for the PSA about the class issue, they developed their own note-catcher to organize their thinking. Tell students they are going to do the same thing now.</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six-square graphic organizers they have used throughout the year to organize their thinking before writing. Draw a simple T-chart on the board with key points on one side and elaboration on the other as another option.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their </a:t>
            </a:r>
            <a:r>
              <a:rPr lang="en" sz="1200" b="1" dirty="0">
                <a:latin typeface="Calibri"/>
                <a:ea typeface="Calibri"/>
                <a:cs typeface="Calibri"/>
                <a:sym typeface="Calibri"/>
              </a:rPr>
              <a:t>end of unit assessment </a:t>
            </a:r>
            <a:r>
              <a:rPr lang="en" sz="1200" dirty="0">
                <a:latin typeface="Calibri"/>
                <a:ea typeface="Calibri"/>
                <a:cs typeface="Calibri"/>
                <a:sym typeface="Calibri"/>
              </a:rPr>
              <a:t>will be an assessed piece of work, so they should work on their planning independently.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Taking Action Research note-catcher</a:t>
            </a:r>
            <a:r>
              <a:rPr lang="en" sz="1200" dirty="0">
                <a:latin typeface="Calibri"/>
                <a:ea typeface="Calibri"/>
                <a:cs typeface="Calibri"/>
                <a:sym typeface="Calibri"/>
              </a:rPr>
              <a:t> and begin planning their PSAs. Remind them to refer to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as they work.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work.</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discussion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planning new PSA.</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recall the steps for planning a PSA from Lesson 7. As students share out each step, consider recording it on the board for students to refer to as they plan. Additionally, consider modeling and thinking aloud each step as it is recorded. (See </a:t>
            </a:r>
            <a:r>
              <a:rPr lang="en" sz="1200" i="1" dirty="0">
                <a:latin typeface="Calibri"/>
                <a:ea typeface="Calibri"/>
                <a:cs typeface="Calibri"/>
                <a:sym typeface="Calibri"/>
              </a:rPr>
              <a:t>Meeting Students’ Needs</a:t>
            </a:r>
            <a:r>
              <a:rPr lang="en" sz="1200" dirty="0">
                <a:latin typeface="Calibri"/>
                <a:ea typeface="Calibri"/>
                <a:cs typeface="Calibri"/>
                <a:sym typeface="Calibri"/>
              </a:rPr>
              <a:t> in Lesson 7 for an example.)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organizational planning: Offer two graphic organizer templates as choices to reduce frustration in decision-making and support students’ strategy development.</a:t>
            </a:r>
            <a:endParaRPr sz="1200" dirty="0">
              <a:latin typeface="Calibri"/>
              <a:ea typeface="Calibri"/>
              <a:cs typeface="Calibri"/>
              <a:sym typeface="Calibri"/>
            </a:endParaRPr>
          </a:p>
        </p:txBody>
      </p:sp>
      <p:sp>
        <p:nvSpPr>
          <p:cNvPr id="284" name="Google Shape;28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5764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a4f61cad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a4f61cad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5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Thumb-O-Meter for students to self-assess against the second learning target.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601258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00" name="Google Shape;30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6131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12747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315" name="Google Shape;315;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7984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://curriculum.eleducation.org/curriculum/ela/grade-4/module-4/unit-3/lesson-11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move into mixed research groups, with one representative from each expert group in each group of four. In groups, they share who took action, the problem he or she was trying to address, how he or she took action, and how the action made a difference from the articles they read in Lesson 2, while their partners listen, paraphrase, and take notes on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Closing, students are guided through a research reading share to hold them accountable for their research reading homework. Consider using the </a:t>
            </a:r>
            <a:r>
              <a:rPr lang="en" sz="1200" b="1" dirty="0">
                <a:latin typeface="Calibri"/>
                <a:ea typeface="Calibri"/>
                <a:cs typeface="Calibri"/>
                <a:sym typeface="Calibri"/>
              </a:rPr>
              <a:t>Independent Reading: Sample Plan</a:t>
            </a:r>
            <a:r>
              <a:rPr lang="en" sz="1200" dirty="0">
                <a:latin typeface="Calibri"/>
                <a:ea typeface="Calibri"/>
                <a:cs typeface="Calibri"/>
                <a:sym typeface="Calibri"/>
              </a:rPr>
              <a:t> if you do not have your own independent reading review routines.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contribute to a better world by discussing how the kids from their research texts contributed to a better world. They also focus on working to become ethical people, showing </a:t>
            </a:r>
            <a:r>
              <a:rPr lang="en" sz="1200" i="1" dirty="0">
                <a:latin typeface="Calibri"/>
                <a:ea typeface="Calibri"/>
                <a:cs typeface="Calibri"/>
                <a:sym typeface="Calibri"/>
              </a:rPr>
              <a:t>integrity</a:t>
            </a:r>
            <a:r>
              <a:rPr lang="en" sz="1200" dirty="0">
                <a:latin typeface="Calibri"/>
                <a:ea typeface="Calibri"/>
                <a:cs typeface="Calibri"/>
                <a:sym typeface="Calibri"/>
              </a:rPr>
              <a:t> during a research reading share.</a:t>
            </a: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endParaRPr lang="en-US" sz="1200" dirty="0" smtClean="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smtClean="0">
                <a:latin typeface="Calibri"/>
                <a:ea typeface="Calibri"/>
                <a:cs typeface="Calibri"/>
                <a:sym typeface="Calibri"/>
              </a:rPr>
              <a:t>Additional </a:t>
            </a:r>
            <a:r>
              <a:rPr lang="en" sz="1200" dirty="0">
                <a:latin typeface="Calibri"/>
                <a:ea typeface="Calibri"/>
                <a:cs typeface="Calibri"/>
                <a:sym typeface="Calibri"/>
              </a:rPr>
              <a:t>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531429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Devices</a:t>
            </a:r>
            <a:r>
              <a:rPr lang="en" sz="1200" b="1" dirty="0">
                <a:latin typeface="Calibri"/>
                <a:ea typeface="Calibri"/>
                <a:cs typeface="Calibri"/>
                <a:sym typeface="Calibri"/>
              </a:rPr>
              <a:t> </a:t>
            </a:r>
            <a:r>
              <a:rPr lang="en" sz="1200" dirty="0">
                <a:latin typeface="Calibri"/>
                <a:ea typeface="Calibri"/>
                <a:cs typeface="Calibri"/>
                <a:sym typeface="Calibri"/>
              </a:rPr>
              <a:t>(one per student; see Technology and Multimedia)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End of Unit 3 Assessment Prompt </a:t>
            </a:r>
            <a:r>
              <a:rPr lang="en" sz="1200" dirty="0">
                <a:latin typeface="Calibri"/>
                <a:ea typeface="Calibri"/>
                <a:cs typeface="Calibri"/>
                <a:sym typeface="Calibri"/>
              </a:rPr>
              <a:t>(one per student and one to display; see Assessment Overview and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Paper</a:t>
            </a:r>
            <a:r>
              <a:rPr lang="en" sz="1200" b="1" dirty="0">
                <a:latin typeface="Calibri"/>
                <a:ea typeface="Calibri"/>
                <a:cs typeface="Calibri"/>
                <a:sym typeface="Calibri"/>
              </a:rPr>
              <a:t> </a:t>
            </a:r>
            <a:r>
              <a:rPr lang="en" sz="1200" dirty="0">
                <a:latin typeface="Calibri"/>
                <a:ea typeface="Calibri"/>
                <a:cs typeface="Calibri"/>
                <a:sym typeface="Calibri"/>
              </a:rPr>
              <a:t>(lined; one piece per student)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Class Issue PSA Prompt </a:t>
            </a:r>
            <a:r>
              <a:rPr lang="en" sz="1200" dirty="0">
                <a:solidFill>
                  <a:schemeClr val="dk1"/>
                </a:solidFill>
                <a:latin typeface="Calibri"/>
                <a:ea typeface="Calibri"/>
                <a:cs typeface="Calibri"/>
                <a:sym typeface="Calibri"/>
              </a:rPr>
              <a:t>(from Lesson 7;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PSA draft </a:t>
            </a:r>
            <a:r>
              <a:rPr lang="en" sz="1200" dirty="0">
                <a:solidFill>
                  <a:schemeClr val="dk1"/>
                </a:solidFill>
                <a:latin typeface="Calibri"/>
                <a:ea typeface="Calibri"/>
                <a:cs typeface="Calibri"/>
                <a:sym typeface="Calibri"/>
              </a:rPr>
              <a:t>(completed in Lesson 10;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Action Research note-catcher </a:t>
            </a:r>
            <a:r>
              <a:rPr lang="en" sz="1200" dirty="0">
                <a:solidFill>
                  <a:schemeClr val="dk1"/>
                </a:solidFill>
                <a:latin typeface="Calibri"/>
                <a:ea typeface="Calibri"/>
                <a:cs typeface="Calibri"/>
                <a:sym typeface="Calibri"/>
              </a:rPr>
              <a:t>(from Lesson 2;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 </a:t>
            </a:r>
            <a:r>
              <a:rPr lang="en" sz="1200" dirty="0">
                <a:solidFill>
                  <a:schemeClr val="dk1"/>
                </a:solidFill>
                <a:latin typeface="Calibri"/>
                <a:ea typeface="Calibri"/>
                <a:cs typeface="Calibri"/>
                <a:sym typeface="Calibri"/>
              </a:rPr>
              <a:t>(begun in Lesson 7)</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Work Time A: Prepare the technology tools for students to create their PSAs: one device per student, preferably with internet access. Options could include, but are not limited to:</a:t>
            </a:r>
            <a:endParaRPr sz="1200"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dirty="0">
                <a:latin typeface="Calibri"/>
                <a:ea typeface="Calibri"/>
                <a:cs typeface="Calibri"/>
                <a:sym typeface="Calibri"/>
              </a:rPr>
              <a:t>Video or audio recorder</a:t>
            </a:r>
            <a:endParaRPr sz="1200" dirty="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pPr>
            <a:r>
              <a:rPr lang="en" sz="1200" dirty="0">
                <a:latin typeface="Calibri"/>
                <a:ea typeface="Calibri"/>
                <a:cs typeface="Calibri"/>
                <a:sym typeface="Calibri"/>
              </a:rPr>
              <a:t>Video editing software—for example, iMovie or Windows Movie </a:t>
            </a:r>
            <a:r>
              <a:rPr lang="en" sz="1200" dirty="0" smtClean="0">
                <a:latin typeface="Calibri"/>
                <a:ea typeface="Calibri"/>
                <a:cs typeface="Calibri"/>
                <a:sym typeface="Calibri"/>
              </a:rPr>
              <a:t>Maker </a:t>
            </a:r>
          </a:p>
          <a:p>
            <a:pPr marL="914400" lvl="1" indent="-228600" algn="l" rtl="0">
              <a:lnSpc>
                <a:spcPct val="100000"/>
              </a:lnSpc>
              <a:spcBef>
                <a:spcPts val="0"/>
              </a:spcBef>
              <a:spcAft>
                <a:spcPts val="0"/>
              </a:spcAft>
              <a:buClr>
                <a:srgbClr val="000000"/>
              </a:buClr>
              <a:buSzPts val="1200"/>
            </a:pPr>
            <a:r>
              <a:rPr lang="en" sz="1200" smtClean="0">
                <a:latin typeface="Calibri"/>
                <a:ea typeface="Calibri"/>
                <a:cs typeface="Calibri"/>
                <a:sym typeface="Calibri"/>
              </a:rPr>
              <a:t>Audacity</a:t>
            </a:r>
            <a:r>
              <a:rPr lang="en" sz="1200" baseline="0" smtClean="0">
                <a:latin typeface="Calibri"/>
                <a:ea typeface="Calibri"/>
                <a:cs typeface="Calibri"/>
                <a:sym typeface="Calibri"/>
              </a:rPr>
              <a:t> </a:t>
            </a:r>
          </a:p>
          <a:p>
            <a:pPr marL="914400" lvl="1" indent="-228600" algn="l" rtl="0">
              <a:lnSpc>
                <a:spcPct val="100000"/>
              </a:lnSpc>
              <a:spcBef>
                <a:spcPts val="0"/>
              </a:spcBef>
              <a:spcAft>
                <a:spcPts val="0"/>
              </a:spcAft>
              <a:buClr>
                <a:srgbClr val="000000"/>
              </a:buClr>
              <a:buSzPts val="1200"/>
            </a:pPr>
            <a:r>
              <a:rPr lang="en" sz="1200" baseline="0" smtClean="0">
                <a:latin typeface="Calibri"/>
                <a:ea typeface="Calibri"/>
                <a:cs typeface="Calibri"/>
                <a:sym typeface="Calibri"/>
              </a:rPr>
              <a:t>GarageBand </a:t>
            </a:r>
            <a:r>
              <a:rPr lang="en" sz="1200" baseline="0" dirty="0" smtClean="0">
                <a:latin typeface="Calibri"/>
                <a:ea typeface="Calibri"/>
                <a:cs typeface="Calibri"/>
                <a:sym typeface="Calibri"/>
              </a:rPr>
              <a:t>(app for tablet, </a:t>
            </a:r>
            <a:r>
              <a:rPr lang="en" sz="1200" baseline="0" smtClean="0">
                <a:latin typeface="Calibri"/>
                <a:ea typeface="Calibri"/>
                <a:cs typeface="Calibri"/>
                <a:sym typeface="Calibri"/>
              </a:rPr>
              <a:t>smartphone)</a:t>
            </a:r>
            <a:endParaRPr lang="en" sz="1200" dirty="0" smtClean="0">
              <a:latin typeface="Calibri"/>
              <a:ea typeface="Calibri"/>
              <a:cs typeface="Calibri"/>
              <a:sym typeface="Calibri"/>
            </a:endParaRPr>
          </a:p>
        </p:txBody>
      </p:sp>
    </p:spTree>
    <p:extLst>
      <p:ext uri="{BB962C8B-B14F-4D97-AF65-F5344CB8AC3E}">
        <p14:creationId xmlns:p14="http://schemas.microsoft.com/office/powerpoint/2010/main" val="1891289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226" name="Google Shape;22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4764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Additional Support Considerations:</a:t>
            </a: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lighter support:</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During the PSA recording in Work Time A, invite confident students to stand next to students who are particularly nervous or tentative and supporting them as necessary.</a:t>
            </a: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heavier support:</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Consider taking time outside of this lesson to help students identify key words and phrases to emphasize during their PSA recording, determining appropriate body language and tone of voice to use, and practicing their PSA so they feel more prepared to record during Work Time A.  </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During the PSA recording in Work Time A, consider inviting a kind and confident student to stand next to students who are particularly nervous or tentative and supporting them as necessary (see </a:t>
            </a:r>
            <a:r>
              <a:rPr lang="en" sz="1200" i="1">
                <a:latin typeface="Calibri"/>
                <a:ea typeface="Calibri"/>
                <a:cs typeface="Calibri"/>
                <a:sym typeface="Calibri"/>
              </a:rPr>
              <a:t>For lighter support</a:t>
            </a:r>
            <a:r>
              <a:rPr lang="en" sz="1200">
                <a:latin typeface="Calibri"/>
                <a:ea typeface="Calibri"/>
                <a:cs typeface="Calibri"/>
                <a:sym typeface="Calibri"/>
              </a:rPr>
              <a:t>).</a:t>
            </a:r>
            <a:endParaRPr sz="1200">
              <a:latin typeface="Calibri"/>
              <a:ea typeface="Calibri"/>
              <a:cs typeface="Calibri"/>
              <a:sym typeface="Calibri"/>
            </a:endParaRPr>
          </a:p>
          <a:p>
            <a:pPr marL="0" lvl="0" indent="0" algn="l" rtl="0">
              <a:lnSpc>
                <a:spcPct val="100000"/>
              </a:lnSpc>
              <a:spcBef>
                <a:spcPts val="0"/>
              </a:spcBef>
              <a:spcAft>
                <a:spcPts val="0"/>
              </a:spcAft>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209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6" name="Google Shape;24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01706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938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988c2cb7b_1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988c2cb7b_1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they will use their scripts to record their PSA.</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and remind them that they saw a similar target earlier in the unit. Tell them that after they record their PSAs, they will plan a new PSA in preparation for the </a:t>
            </a:r>
            <a:r>
              <a:rPr lang="en" sz="1200" b="1" dirty="0">
                <a:latin typeface="Calibri"/>
                <a:ea typeface="Calibri"/>
                <a:cs typeface="Calibri"/>
                <a:sym typeface="Calibri"/>
              </a:rPr>
              <a:t>end of unit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the content of the slide.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recruiting interest: (Sharing Strategies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strategies they can think of to help them if they feel nervous about recording their PSA. (Examples: Focus on the aspects of the presentation they are confident about; practice beforehand; take a deep breath.)</a:t>
            </a:r>
            <a:endParaRPr sz="1200" dirty="0">
              <a:latin typeface="Calibri"/>
              <a:ea typeface="Calibri"/>
              <a:cs typeface="Calibri"/>
              <a:sym typeface="Calibri"/>
            </a:endParaRPr>
          </a:p>
        </p:txBody>
      </p:sp>
    </p:spTree>
    <p:extLst>
      <p:ext uri="{BB962C8B-B14F-4D97-AF65-F5344CB8AC3E}">
        <p14:creationId xmlns:p14="http://schemas.microsoft.com/office/powerpoint/2010/main" val="947490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32-</a:t>
            </a:r>
            <a:r>
              <a:rPr lang="en" sz="1200" b="1" dirty="0" smtClean="0">
                <a:solidFill>
                  <a:schemeClr val="dk1"/>
                </a:solidFill>
                <a:latin typeface="Calibri"/>
                <a:ea typeface="Calibri"/>
                <a:cs typeface="Calibri"/>
                <a:sym typeface="Calibri"/>
              </a:rPr>
              <a:t>35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retrieve their </a:t>
            </a:r>
            <a:r>
              <a:rPr lang="en" sz="1200" b="1" dirty="0">
                <a:latin typeface="Calibri"/>
                <a:ea typeface="Calibri"/>
                <a:cs typeface="Calibri"/>
                <a:sym typeface="Calibri"/>
              </a:rPr>
              <a:t>Class Issue PSA Prompt</a:t>
            </a:r>
            <a:r>
              <a:rPr lang="en" sz="1200" dirty="0">
                <a:latin typeface="Calibri"/>
                <a:ea typeface="Calibri"/>
                <a:cs typeface="Calibri"/>
                <a:sym typeface="Calibri"/>
              </a:rPr>
              <a:t> 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corresponding habits identified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 take care of and improve our shared spaces and the environment.”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 apply my learning to help our school, the community, and the environment.”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Ensure each student is set </a:t>
            </a:r>
            <a:r>
              <a:rPr lang="en" sz="1200" b="0" dirty="0">
                <a:latin typeface="Calibri"/>
                <a:ea typeface="Calibri"/>
                <a:cs typeface="Calibri"/>
                <a:sym typeface="Calibri"/>
              </a:rPr>
              <a:t>up on a device and has his or her revised PSA draft. </a:t>
            </a:r>
            <a:r>
              <a:rPr lang="en" sz="1200" dirty="0">
                <a:latin typeface="Calibri"/>
                <a:ea typeface="Calibri"/>
                <a:cs typeface="Calibri"/>
                <a:sym typeface="Calibri"/>
              </a:rPr>
              <a:t>Provide a brief tutorial on how to record using the device.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how long they will have to record their PSAs. Invite students to spend a few minutes reviewing their script and thinking about what they are going to do.</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in recording their PSAs and stop the whole group to discuss common issues that you notice as you circulate. Provide frequent time reminders.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PSA.</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expressive skills: (Inviting Specific Suggestions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inviting specific suggestions for appropriate body language and tone of voice that students can use as they record their PSAs. Invite students to model an example of their suggestion as they give it, providing concrete ideas for what students can do to clearly convey the message in their PSAs and make their recordings engaging.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planning: (Highlighting Key Words and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inviting students to highlight key words and phrases they want to emphasize during their PSA recording, and to practice reading them with the appropriate body language and tone of voice to convey the message they want to send. Model and think aloud doing so with the model PSA script as necessary. </a:t>
            </a:r>
            <a:endParaRPr sz="1200" dirty="0">
              <a:latin typeface="Calibri"/>
              <a:ea typeface="Calibri"/>
              <a:cs typeface="Calibri"/>
              <a:sym typeface="Calibri"/>
            </a:endParaRPr>
          </a:p>
        </p:txBody>
      </p:sp>
      <p:sp>
        <p:nvSpPr>
          <p:cNvPr id="268" name="Google Shape;2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35733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5"/>
        <p:cNvGrpSpPr/>
        <p:nvPr/>
      </p:nvGrpSpPr>
      <p:grpSpPr>
        <a:xfrm>
          <a:off x="0" y="0"/>
          <a:ext cx="0" cy="0"/>
          <a:chOff x="0" y="0"/>
          <a:chExt cx="0" cy="0"/>
        </a:xfrm>
      </p:grpSpPr>
      <p:sp>
        <p:nvSpPr>
          <p:cNvPr id="166" name="Google Shape;166;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7" name="Google Shape;167;p2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8" name="Google Shape;168;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9"/>
        <p:cNvGrpSpPr/>
        <p:nvPr/>
      </p:nvGrpSpPr>
      <p:grpSpPr>
        <a:xfrm>
          <a:off x="0" y="0"/>
          <a:ext cx="0" cy="0"/>
          <a:chOff x="0" y="0"/>
          <a:chExt cx="0" cy="0"/>
        </a:xfrm>
      </p:grpSpPr>
      <p:sp>
        <p:nvSpPr>
          <p:cNvPr id="170" name="Google Shape;170;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1" name="Google Shape;171;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2"/>
        <p:cNvGrpSpPr/>
        <p:nvPr/>
      </p:nvGrpSpPr>
      <p:grpSpPr>
        <a:xfrm>
          <a:off x="0" y="0"/>
          <a:ext cx="0" cy="0"/>
          <a:chOff x="0" y="0"/>
          <a:chExt cx="0" cy="0"/>
        </a:xfrm>
      </p:grpSpPr>
      <p:sp>
        <p:nvSpPr>
          <p:cNvPr id="173" name="Google Shape;173;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4" name="Google Shape;174;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75" name="Google Shape;175;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6"/>
        <p:cNvGrpSpPr/>
        <p:nvPr/>
      </p:nvGrpSpPr>
      <p:grpSpPr>
        <a:xfrm>
          <a:off x="0" y="0"/>
          <a:ext cx="0" cy="0"/>
          <a:chOff x="0" y="0"/>
          <a:chExt cx="0" cy="0"/>
        </a:xfrm>
      </p:grpSpPr>
      <p:sp>
        <p:nvSpPr>
          <p:cNvPr id="177" name="Google Shape;177;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8" name="Google Shape;178;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79" name="Google Shape;179;p2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0" name="Google Shape;180;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3" name="Google Shape;183;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84"/>
        <p:cNvGrpSpPr/>
        <p:nvPr/>
      </p:nvGrpSpPr>
      <p:grpSpPr>
        <a:xfrm>
          <a:off x="0" y="0"/>
          <a:ext cx="0" cy="0"/>
          <a:chOff x="0" y="0"/>
          <a:chExt cx="0" cy="0"/>
        </a:xfrm>
      </p:grpSpPr>
      <p:sp>
        <p:nvSpPr>
          <p:cNvPr id="185" name="Google Shape;185;p3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86" name="Google Shape;186;p3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7" name="Google Shape;187;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90" name="Google Shape;190;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91"/>
        <p:cNvGrpSpPr/>
        <p:nvPr/>
      </p:nvGrpSpPr>
      <p:grpSpPr>
        <a:xfrm>
          <a:off x="0" y="0"/>
          <a:ext cx="0" cy="0"/>
          <a:chOff x="0" y="0"/>
          <a:chExt cx="0" cy="0"/>
        </a:xfrm>
      </p:grpSpPr>
      <p:sp>
        <p:nvSpPr>
          <p:cNvPr id="192" name="Google Shape;192;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94" name="Google Shape;194;p3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5" name="Google Shape;195;p3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6" name="Google Shape;196;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99" name="Google Shape;199;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00"/>
        <p:cNvGrpSpPr/>
        <p:nvPr/>
      </p:nvGrpSpPr>
      <p:grpSpPr>
        <a:xfrm>
          <a:off x="0" y="0"/>
          <a:ext cx="0" cy="0"/>
          <a:chOff x="0" y="0"/>
          <a:chExt cx="0" cy="0"/>
        </a:xfrm>
      </p:grpSpPr>
      <p:sp>
        <p:nvSpPr>
          <p:cNvPr id="201" name="Google Shape;201;p3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02" name="Google Shape;202;p3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03" name="Google Shape;203;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4"/>
        <p:cNvGrpSpPr/>
        <p:nvPr/>
      </p:nvGrpSpPr>
      <p:grpSpPr>
        <a:xfrm>
          <a:off x="0" y="0"/>
          <a:ext cx="0" cy="0"/>
          <a:chOff x="0" y="0"/>
          <a:chExt cx="0" cy="0"/>
        </a:xfrm>
      </p:grpSpPr>
      <p:sp>
        <p:nvSpPr>
          <p:cNvPr id="205" name="Google Shape;20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63" name="Google Shape;163;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64" name="Google Shape;16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63200" y="199510"/>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4: Module 4: Unit 3: Lesson 11</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dirty="0"/>
          </a:p>
        </p:txBody>
      </p:sp>
      <p:sp>
        <p:nvSpPr>
          <p:cNvPr id="211" name="Google Shape;211;p37"/>
          <p:cNvSpPr txBox="1">
            <a:spLocks noGrp="1"/>
          </p:cNvSpPr>
          <p:nvPr>
            <p:ph type="body" idx="1"/>
          </p:nvPr>
        </p:nvSpPr>
        <p:spPr>
          <a:xfrm>
            <a:off x="463200" y="1204596"/>
            <a:ext cx="8217600" cy="3527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60-70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r>
              <a:rPr lang="en" sz="1800" dirty="0">
                <a:solidFill>
                  <a:srgbClr val="000000"/>
                </a:solidFill>
                <a:latin typeface="Century Gothic"/>
                <a:ea typeface="Century Gothic"/>
                <a:cs typeface="Century Gothic"/>
                <a:sym typeface="Century Gothic"/>
              </a:rPr>
              <a:t>  Students record their PSAs in Work Time A. Invite audience members to watch live presentations, allow students to record one at a time while others work on tasks for the class project begun in Lesson 5, or have students present to one another in small groups.</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record my PSA. </a:t>
            </a:r>
            <a:endParaRPr sz="1800" b="1"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plan the key points of a PSA that raises awareness about the importance of taking action.</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79" name="Google Shape;279;p46"/>
          <p:cNvSpPr txBox="1"/>
          <p:nvPr/>
        </p:nvSpPr>
        <p:spPr>
          <a:xfrm>
            <a:off x="473550" y="1186541"/>
            <a:ext cx="8349300" cy="2012293"/>
          </a:xfrm>
          <a:prstGeom prst="rect">
            <a:avLst/>
          </a:prstGeom>
          <a:noFill/>
          <a:ln>
            <a:noFill/>
          </a:ln>
        </p:spPr>
        <p:txBody>
          <a:bodyPr spcFirstLastPara="1" wrap="square" lIns="91425" tIns="91425" rIns="91425" bIns="91425" anchor="ctr" anchorCtr="0">
            <a:noAutofit/>
          </a:bodyPr>
          <a:lstStyle/>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record my PSA.</a:t>
            </a:r>
            <a:endParaRPr sz="2400" dirty="0">
              <a:solidFill>
                <a:schemeClr val="tx1"/>
              </a:solidFill>
              <a:latin typeface="Century Gothic"/>
              <a:ea typeface="Century Gothic"/>
              <a:cs typeface="Century Gothic"/>
              <a:sym typeface="Century Gothic"/>
            </a:endParaRPr>
          </a:p>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plan the key points of a PSA that raises awareness about the importance of taking action.</a:t>
            </a:r>
            <a:endParaRPr sz="2400" dirty="0">
              <a:solidFill>
                <a:schemeClr val="tx1"/>
              </a:solidFill>
              <a:latin typeface="Century Gothic"/>
              <a:ea typeface="Century Gothic"/>
              <a:cs typeface="Century Gothic"/>
              <a:sym typeface="Century Gothic"/>
            </a:endParaRPr>
          </a:p>
        </p:txBody>
      </p:sp>
      <p:pic>
        <p:nvPicPr>
          <p:cNvPr id="280" name="Google Shape;280;p46"/>
          <p:cNvPicPr preferRelativeResize="0"/>
          <p:nvPr/>
        </p:nvPicPr>
        <p:blipFill>
          <a:blip r:embed="rId3">
            <a:alphaModFix/>
          </a:blip>
          <a:stretch>
            <a:fillRect/>
          </a:stretch>
        </p:blipFill>
        <p:spPr>
          <a:xfrm>
            <a:off x="8395607" y="4325452"/>
            <a:ext cx="628650" cy="628650"/>
          </a:xfrm>
          <a:prstGeom prst="rect">
            <a:avLst/>
          </a:prstGeom>
          <a:noFill/>
          <a:ln>
            <a:noFill/>
          </a:ln>
        </p:spPr>
      </p:pic>
      <p:pic>
        <p:nvPicPr>
          <p:cNvPr id="281" name="Google Shape;281;p46"/>
          <p:cNvPicPr preferRelativeResize="0"/>
          <p:nvPr/>
        </p:nvPicPr>
        <p:blipFill>
          <a:blip r:embed="rId4">
            <a:alphaModFix/>
          </a:blip>
          <a:stretch>
            <a:fillRect/>
          </a:stretch>
        </p:blipFill>
        <p:spPr>
          <a:xfrm>
            <a:off x="7854207" y="4358110"/>
            <a:ext cx="541400" cy="54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7"/>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Planning a PSA: The Importance of Taking Action </a:t>
            </a:r>
            <a:endParaRPr sz="3000" u="none" strike="noStrike" cap="none">
              <a:solidFill>
                <a:srgbClr val="000000"/>
              </a:solidFill>
              <a:latin typeface="Century Gothic"/>
              <a:ea typeface="Century Gothic"/>
              <a:cs typeface="Century Gothic"/>
              <a:sym typeface="Century Gothic"/>
            </a:endParaRPr>
          </a:p>
        </p:txBody>
      </p:sp>
      <p:pic>
        <p:nvPicPr>
          <p:cNvPr id="287" name="Google Shape;287;p47"/>
          <p:cNvPicPr preferRelativeResize="0"/>
          <p:nvPr/>
        </p:nvPicPr>
        <p:blipFill>
          <a:blip r:embed="rId3">
            <a:alphaModFix/>
          </a:blip>
          <a:stretch>
            <a:fillRect/>
          </a:stretch>
        </p:blipFill>
        <p:spPr>
          <a:xfrm>
            <a:off x="4671286" y="860675"/>
            <a:ext cx="3702550" cy="3824300"/>
          </a:xfrm>
          <a:prstGeom prst="rect">
            <a:avLst/>
          </a:prstGeom>
          <a:noFill/>
          <a:ln w="9525" cap="flat" cmpd="sng">
            <a:solidFill>
              <a:srgbClr val="000000"/>
            </a:solidFill>
            <a:prstDash val="solid"/>
            <a:round/>
            <a:headEnd type="none" w="sm" len="sm"/>
            <a:tailEnd type="none" w="sm" len="sm"/>
          </a:ln>
        </p:spPr>
      </p:pic>
      <p:pic>
        <p:nvPicPr>
          <p:cNvPr id="288" name="Google Shape;288;p47"/>
          <p:cNvPicPr preferRelativeResize="0"/>
          <p:nvPr/>
        </p:nvPicPr>
        <p:blipFill>
          <a:blip r:embed="rId4">
            <a:alphaModFix/>
          </a:blip>
          <a:stretch>
            <a:fillRect/>
          </a:stretch>
        </p:blipFill>
        <p:spPr>
          <a:xfrm>
            <a:off x="880425" y="1120250"/>
            <a:ext cx="3352875" cy="3564725"/>
          </a:xfrm>
          <a:prstGeom prst="rect">
            <a:avLst/>
          </a:prstGeom>
          <a:noFill/>
          <a:ln w="9525" cap="flat" cmpd="sng">
            <a:solidFill>
              <a:srgbClr val="FF9900"/>
            </a:solidFill>
            <a:prstDash val="solid"/>
            <a:round/>
            <a:headEnd type="none" w="sm" len="sm"/>
            <a:tailEnd type="none" w="sm" len="sm"/>
          </a:ln>
        </p:spPr>
      </p:pic>
      <p:pic>
        <p:nvPicPr>
          <p:cNvPr id="289" name="Google Shape;289;p47"/>
          <p:cNvPicPr preferRelativeResize="0"/>
          <p:nvPr/>
        </p:nvPicPr>
        <p:blipFill>
          <a:blip r:embed="rId5">
            <a:alphaModFix/>
          </a:blip>
          <a:stretch>
            <a:fillRect/>
          </a:stretch>
        </p:blipFill>
        <p:spPr>
          <a:xfrm>
            <a:off x="8515350" y="4434950"/>
            <a:ext cx="500050" cy="500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8"/>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95" name="Google Shape;295;p48"/>
          <p:cNvSpPr txBox="1"/>
          <p:nvPr/>
        </p:nvSpPr>
        <p:spPr>
          <a:xfrm>
            <a:off x="628650" y="1268044"/>
            <a:ext cx="8349300" cy="2066721"/>
          </a:xfrm>
          <a:prstGeom prst="rect">
            <a:avLst/>
          </a:prstGeom>
          <a:noFill/>
          <a:ln>
            <a:noFill/>
          </a:ln>
        </p:spPr>
        <p:txBody>
          <a:bodyPr spcFirstLastPara="1" wrap="square" lIns="91425" tIns="91425" rIns="91425" bIns="91425" anchor="ctr" anchorCtr="0">
            <a:noAutofit/>
          </a:bodyPr>
          <a:lstStyle/>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record my PSA.</a:t>
            </a:r>
            <a:endParaRPr sz="2400" dirty="0">
              <a:solidFill>
                <a:schemeClr val="tx1"/>
              </a:solidFill>
              <a:latin typeface="Century Gothic"/>
              <a:ea typeface="Century Gothic"/>
              <a:cs typeface="Century Gothic"/>
              <a:sym typeface="Century Gothic"/>
            </a:endParaRPr>
          </a:p>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plan the key points of a PSA that raises awareness about the importance of taking action.</a:t>
            </a:r>
            <a:endParaRPr sz="2400" dirty="0">
              <a:solidFill>
                <a:schemeClr val="tx1"/>
              </a:solidFill>
              <a:latin typeface="Century Gothic"/>
              <a:ea typeface="Century Gothic"/>
              <a:cs typeface="Century Gothic"/>
              <a:sym typeface="Century Gothic"/>
            </a:endParaRPr>
          </a:p>
        </p:txBody>
      </p:sp>
      <p:pic>
        <p:nvPicPr>
          <p:cNvPr id="296" name="Google Shape;296;p48"/>
          <p:cNvPicPr preferRelativeResize="0"/>
          <p:nvPr/>
        </p:nvPicPr>
        <p:blipFill>
          <a:blip r:embed="rId3">
            <a:alphaModFix/>
          </a:blip>
          <a:stretch>
            <a:fillRect/>
          </a:stretch>
        </p:blipFill>
        <p:spPr>
          <a:xfrm>
            <a:off x="8450034" y="4342491"/>
            <a:ext cx="628650" cy="585025"/>
          </a:xfrm>
          <a:prstGeom prst="rect">
            <a:avLst/>
          </a:prstGeom>
          <a:noFill/>
          <a:ln>
            <a:noFill/>
          </a:ln>
        </p:spPr>
      </p:pic>
      <p:pic>
        <p:nvPicPr>
          <p:cNvPr id="297" name="Google Shape;297;p48"/>
          <p:cNvPicPr preferRelativeResize="0"/>
          <p:nvPr/>
        </p:nvPicPr>
        <p:blipFill>
          <a:blip r:embed="rId4">
            <a:alphaModFix/>
          </a:blip>
          <a:stretch>
            <a:fillRect/>
          </a:stretch>
        </p:blipFill>
        <p:spPr>
          <a:xfrm>
            <a:off x="7908634" y="4364303"/>
            <a:ext cx="541400" cy="541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303" name="Google Shape;303;p49"/>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04" name="Google Shape;304;p49"/>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310" name="Google Shape;310;p50"/>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311" name="Google Shape;311;p50"/>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18" name="Google Shape;318;p51"/>
          <p:cNvSpPr txBox="1">
            <a:spLocks noGrp="1"/>
          </p:cNvSpPr>
          <p:nvPr>
            <p:ph type="body" idx="1"/>
          </p:nvPr>
        </p:nvSpPr>
        <p:spPr>
          <a:xfrm>
            <a:off x="628650" y="922905"/>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319" name="Google Shape;319;p51"/>
          <p:cNvGraphicFramePr/>
          <p:nvPr/>
        </p:nvGraphicFramePr>
        <p:xfrm>
          <a:off x="952500" y="3122350"/>
          <a:ext cx="7239000" cy="1859219"/>
        </p:xfrm>
        <a:graphic>
          <a:graphicData uri="http://schemas.openxmlformats.org/drawingml/2006/table">
            <a:tbl>
              <a:tblPr>
                <a:noFill/>
                <a:tableStyleId>{0FB9CF97-0923-4FEE-A747-73050DFE26F1}</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17" name="Google Shape;217;p38"/>
          <p:cNvSpPr txBox="1">
            <a:spLocks noGrp="1"/>
          </p:cNvSpPr>
          <p:nvPr>
            <p:ph type="body" idx="1"/>
          </p:nvPr>
        </p:nvSpPr>
        <p:spPr>
          <a:xfrm>
            <a:off x="628650" y="12005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11: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smtClean="0">
                <a:latin typeface="Century Gothic"/>
                <a:ea typeface="Century Gothic"/>
                <a:cs typeface="Century Gothic"/>
                <a:sym typeface="Century Gothic"/>
              </a:rPr>
              <a:t>Read </a:t>
            </a:r>
            <a:r>
              <a:rPr lang="en" sz="1700" dirty="0">
                <a:latin typeface="Century Gothic"/>
                <a:ea typeface="Century Gothic"/>
                <a:cs typeface="Century Gothic"/>
                <a:sym typeface="Century Gothic"/>
              </a:rPr>
              <a:t>through Lesson 11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2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Recording PSAs </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Planning a PSA: The Importance of Taking Action </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11: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9" name="Google Shape;22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11: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2 protocols:  Turn and Talk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230" name="Google Shape;230;p40"/>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231" name="Google Shape;231;p40"/>
          <p:cNvPicPr preferRelativeResize="0"/>
          <p:nvPr/>
        </p:nvPicPr>
        <p:blipFill rotWithShape="1">
          <a:blip r:embed="rId4">
            <a:alphaModFix/>
          </a:blip>
          <a:srcRect/>
          <a:stretch/>
        </p:blipFill>
        <p:spPr>
          <a:xfrm>
            <a:off x="7482315" y="4004100"/>
            <a:ext cx="5715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title"/>
          </p:nvPr>
        </p:nvSpPr>
        <p:spPr>
          <a:xfrm>
            <a:off x="516279" y="320572"/>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Module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3</a:t>
            </a:r>
            <a:r>
              <a:rPr lang="en" sz="3400" dirty="0">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11</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r>
              <a:rPr lang="en" sz="1800" b="1"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
        <p:nvSpPr>
          <p:cNvPr id="237" name="Google Shape;237;p41"/>
          <p:cNvSpPr txBox="1">
            <a:spLocks noGrp="1"/>
          </p:cNvSpPr>
          <p:nvPr>
            <p:ph type="body" idx="1"/>
          </p:nvPr>
        </p:nvSpPr>
        <p:spPr>
          <a:xfrm>
            <a:off x="516279" y="1296769"/>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11: </a:t>
            </a:r>
            <a:r>
              <a:rPr lang="en" sz="1800" dirty="0">
                <a:latin typeface="Century Gothic"/>
                <a:ea typeface="Century Gothic"/>
                <a:cs typeface="Century Gothic"/>
                <a:sym typeface="Century Gothic"/>
              </a:rPr>
              <a:t>Supports for Students Who Need It</a:t>
            </a: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solidFill>
                  <a:srgbClr val="000000"/>
                </a:solidFill>
                <a:latin typeface="Century Gothic"/>
                <a:ea typeface="Century Gothic"/>
                <a:cs typeface="Century Gothic"/>
                <a:sym typeface="Century Gothic"/>
              </a:rPr>
              <a:t>Students may need support in recording their PSAs. Consider meeting with a small group of students to help them use the technology required to record their scripts.</a:t>
            </a:r>
            <a:endParaRPr sz="2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4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238" name="Google Shape;238;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39" name="Google Shape;239;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0" name="Google Shape;240;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1" name="Google Shape;241;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2" name="Google Shape;242;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3" name="Google Shape;243;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7"/>
        <p:cNvGrpSpPr/>
        <p:nvPr/>
      </p:nvGrpSpPr>
      <p:grpSpPr>
        <a:xfrm>
          <a:off x="0" y="0"/>
          <a:ext cx="0" cy="0"/>
          <a:chOff x="0" y="0"/>
          <a:chExt cx="0" cy="0"/>
        </a:xfrm>
      </p:grpSpPr>
      <p:pic>
        <p:nvPicPr>
          <p:cNvPr id="248" name="Google Shape;248;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9" name="Google Shape;249;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50" name="Google Shape;250;p42"/>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251" name="Google Shape;251;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2" name="Google Shape;252;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258" name="Google Shape;258;p43"/>
          <p:cNvSpPr txBox="1">
            <a:spLocks noGrp="1"/>
          </p:cNvSpPr>
          <p:nvPr>
            <p:ph type="body" idx="1"/>
          </p:nvPr>
        </p:nvSpPr>
        <p:spPr>
          <a:xfrm>
            <a:off x="628650" y="1168137"/>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419100" algn="l" rtl="0">
              <a:lnSpc>
                <a:spcPct val="100000"/>
              </a:lnSpc>
              <a:spcBef>
                <a:spcPts val="0"/>
              </a:spcBef>
              <a:spcAft>
                <a:spcPts val="0"/>
              </a:spcAft>
              <a:buClr>
                <a:srgbClr val="000000"/>
              </a:buClr>
              <a:buSzPct val="100000"/>
              <a:buFont typeface="Century Gothic"/>
              <a:buChar char="●"/>
            </a:pPr>
            <a:r>
              <a:rPr lang="en" sz="2400" dirty="0">
                <a:solidFill>
                  <a:srgbClr val="000000"/>
                </a:solidFill>
                <a:latin typeface="Century Gothic"/>
                <a:ea typeface="Century Gothic"/>
                <a:cs typeface="Century Gothic"/>
                <a:sym typeface="Century Gothic"/>
              </a:rPr>
              <a:t>Recording PSAs </a:t>
            </a:r>
            <a:endParaRPr sz="2400" dirty="0">
              <a:solidFill>
                <a:srgbClr val="000000"/>
              </a:solidFill>
              <a:latin typeface="Century Gothic"/>
              <a:ea typeface="Century Gothic"/>
              <a:cs typeface="Century Gothic"/>
              <a:sym typeface="Century Gothic"/>
            </a:endParaRPr>
          </a:p>
          <a:p>
            <a:pPr marL="457200" lvl="0" indent="-419100" algn="l" rtl="0">
              <a:lnSpc>
                <a:spcPct val="100000"/>
              </a:lnSpc>
              <a:spcBef>
                <a:spcPts val="0"/>
              </a:spcBef>
              <a:spcAft>
                <a:spcPts val="0"/>
              </a:spcAft>
              <a:buClr>
                <a:srgbClr val="000000"/>
              </a:buClr>
              <a:buSzPct val="100000"/>
              <a:buFont typeface="Century Gothic"/>
              <a:buChar char="●"/>
            </a:pPr>
            <a:r>
              <a:rPr lang="en" sz="2400" dirty="0">
                <a:solidFill>
                  <a:srgbClr val="000000"/>
                </a:solidFill>
                <a:latin typeface="Century Gothic"/>
                <a:ea typeface="Century Gothic"/>
                <a:cs typeface="Century Gothic"/>
                <a:sym typeface="Century Gothic"/>
              </a:rPr>
              <a:t>Planning a PSA: The Importance of Taking Action </a:t>
            </a:r>
            <a:endParaRPr sz="2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64" name="Google Shape;264;p44"/>
          <p:cNvSpPr txBox="1"/>
          <p:nvPr/>
        </p:nvSpPr>
        <p:spPr>
          <a:xfrm>
            <a:off x="484435" y="1132114"/>
            <a:ext cx="8349300" cy="2077607"/>
          </a:xfrm>
          <a:prstGeom prst="rect">
            <a:avLst/>
          </a:prstGeom>
          <a:noFill/>
          <a:ln>
            <a:noFill/>
          </a:ln>
        </p:spPr>
        <p:txBody>
          <a:bodyPr spcFirstLastPara="1" wrap="square" lIns="91425" tIns="91425" rIns="91425" bIns="91425" anchor="ctr" anchorCtr="0">
            <a:noAutofit/>
          </a:bodyPr>
          <a:lstStyle/>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record my PSA.</a:t>
            </a:r>
            <a:endParaRPr sz="2400" dirty="0">
              <a:solidFill>
                <a:schemeClr val="tx1"/>
              </a:solidFill>
              <a:latin typeface="Century Gothic"/>
              <a:ea typeface="Century Gothic"/>
              <a:cs typeface="Century Gothic"/>
              <a:sym typeface="Century Gothic"/>
            </a:endParaRPr>
          </a:p>
          <a:p>
            <a:pPr marL="457200" lvl="0" indent="-381000" algn="l" rtl="0">
              <a:lnSpc>
                <a:spcPct val="150000"/>
              </a:lnSpc>
              <a:spcBef>
                <a:spcPts val="0"/>
              </a:spcBef>
              <a:spcAft>
                <a:spcPts val="0"/>
              </a:spcAft>
              <a:buClrTx/>
              <a:buSzPts val="2400"/>
              <a:buFont typeface="Century Gothic"/>
              <a:buAutoNum type="arabicPeriod"/>
            </a:pPr>
            <a:r>
              <a:rPr lang="en" sz="2400" dirty="0">
                <a:solidFill>
                  <a:schemeClr val="tx1"/>
                </a:solidFill>
                <a:latin typeface="Century Gothic"/>
                <a:ea typeface="Century Gothic"/>
                <a:cs typeface="Century Gothic"/>
                <a:sym typeface="Century Gothic"/>
              </a:rPr>
              <a:t>I can plan the key points of a PSA that raises awareness about the importance of taking action.</a:t>
            </a:r>
            <a:endParaRPr sz="2400" dirty="0">
              <a:solidFill>
                <a:schemeClr val="tx1"/>
              </a:solidFill>
              <a:latin typeface="Century Gothic"/>
              <a:ea typeface="Century Gothic"/>
              <a:cs typeface="Century Gothic"/>
              <a:sym typeface="Century Gothic"/>
            </a:endParaRPr>
          </a:p>
        </p:txBody>
      </p:sp>
      <p:pic>
        <p:nvPicPr>
          <p:cNvPr id="265" name="Google Shape;265;p44"/>
          <p:cNvPicPr preferRelativeResize="0"/>
          <p:nvPr/>
        </p:nvPicPr>
        <p:blipFill>
          <a:blip r:embed="rId3">
            <a:alphaModFix/>
          </a:blip>
          <a:stretch>
            <a:fillRect/>
          </a:stretch>
        </p:blipFill>
        <p:spPr>
          <a:xfrm>
            <a:off x="8406492" y="4309754"/>
            <a:ext cx="628650" cy="628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a:solidFill>
                  <a:srgbClr val="000000"/>
                </a:solidFill>
                <a:latin typeface="Century Gothic"/>
                <a:ea typeface="Century Gothic"/>
                <a:cs typeface="Century Gothic"/>
                <a:sym typeface="Century Gothic"/>
              </a:rPr>
              <a:t>Recording PSAs</a:t>
            </a:r>
            <a:endParaRPr sz="3600" i="0" u="none" strike="noStrike" cap="none">
              <a:solidFill>
                <a:srgbClr val="000000"/>
              </a:solidFill>
              <a:latin typeface="Century Gothic"/>
              <a:ea typeface="Century Gothic"/>
              <a:cs typeface="Century Gothic"/>
              <a:sym typeface="Century Gothic"/>
            </a:endParaRPr>
          </a:p>
        </p:txBody>
      </p:sp>
      <p:pic>
        <p:nvPicPr>
          <p:cNvPr id="271" name="Google Shape;271;p45"/>
          <p:cNvPicPr preferRelativeResize="0"/>
          <p:nvPr/>
        </p:nvPicPr>
        <p:blipFill>
          <a:blip r:embed="rId3">
            <a:alphaModFix/>
          </a:blip>
          <a:stretch>
            <a:fillRect/>
          </a:stretch>
        </p:blipFill>
        <p:spPr>
          <a:xfrm>
            <a:off x="5069475" y="590300"/>
            <a:ext cx="3190325" cy="4248399"/>
          </a:xfrm>
          <a:prstGeom prst="rect">
            <a:avLst/>
          </a:prstGeom>
          <a:noFill/>
          <a:ln w="9525" cap="flat" cmpd="sng">
            <a:solidFill>
              <a:srgbClr val="000000"/>
            </a:solidFill>
            <a:prstDash val="solid"/>
            <a:round/>
            <a:headEnd type="none" w="sm" len="sm"/>
            <a:tailEnd type="none" w="sm" len="sm"/>
          </a:ln>
        </p:spPr>
      </p:pic>
      <p:sp>
        <p:nvSpPr>
          <p:cNvPr id="272" name="Google Shape;272;p45"/>
          <p:cNvSpPr txBox="1"/>
          <p:nvPr/>
        </p:nvSpPr>
        <p:spPr>
          <a:xfrm>
            <a:off x="312725" y="1477275"/>
            <a:ext cx="4421100" cy="2814300"/>
          </a:xfrm>
          <a:prstGeom prst="rect">
            <a:avLst/>
          </a:prstGeom>
          <a:noFill/>
          <a:ln w="952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Century Gothic"/>
                <a:ea typeface="Century Gothic"/>
                <a:cs typeface="Century Gothic"/>
                <a:sym typeface="Century Gothic"/>
              </a:rPr>
              <a:t>Working to Contribute to a Better World </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lnSpc>
                <a:spcPct val="150000"/>
              </a:lnSpc>
              <a:spcBef>
                <a:spcPts val="0"/>
              </a:spcBef>
              <a:spcAft>
                <a:spcPts val="0"/>
              </a:spcAft>
              <a:buSzPts val="1600"/>
              <a:buFont typeface="Century Gothic"/>
              <a:buChar char="●"/>
            </a:pPr>
            <a:r>
              <a:rPr lang="en" sz="1600">
                <a:latin typeface="Century Gothic"/>
                <a:ea typeface="Century Gothic"/>
                <a:cs typeface="Century Gothic"/>
                <a:sym typeface="Century Gothic"/>
              </a:rPr>
              <a:t>I take care of and improve our shared spaces and the environment.</a:t>
            </a:r>
            <a:endParaRPr sz="1600">
              <a:latin typeface="Century Gothic"/>
              <a:ea typeface="Century Gothic"/>
              <a:cs typeface="Century Gothic"/>
              <a:sym typeface="Century Gothic"/>
            </a:endParaRPr>
          </a:p>
          <a:p>
            <a:pPr marL="457200" lvl="0" indent="-330200" algn="l" rtl="0">
              <a:lnSpc>
                <a:spcPct val="150000"/>
              </a:lnSpc>
              <a:spcBef>
                <a:spcPts val="0"/>
              </a:spcBef>
              <a:spcAft>
                <a:spcPts val="0"/>
              </a:spcAft>
              <a:buSzPts val="1600"/>
              <a:buFont typeface="Century Gothic"/>
              <a:buChar char="●"/>
            </a:pPr>
            <a:r>
              <a:rPr lang="en" sz="1600">
                <a:latin typeface="Century Gothic"/>
                <a:ea typeface="Century Gothic"/>
                <a:cs typeface="Century Gothic"/>
                <a:sym typeface="Century Gothic"/>
              </a:rPr>
              <a:t>I apply my learning to help our school, the community, and the environment.</a:t>
            </a:r>
            <a:endParaRPr sz="1600">
              <a:latin typeface="Century Gothic"/>
              <a:ea typeface="Century Gothic"/>
              <a:cs typeface="Century Gothic"/>
              <a:sym typeface="Century Gothic"/>
            </a:endParaRPr>
          </a:p>
          <a:p>
            <a:pPr marL="0" lvl="0" indent="0" algn="l" rtl="0">
              <a:spcBef>
                <a:spcPts val="0"/>
              </a:spcBef>
              <a:spcAft>
                <a:spcPts val="0"/>
              </a:spcAft>
              <a:buNone/>
            </a:pPr>
            <a:endParaRPr sz="1200">
              <a:latin typeface="Century Gothic"/>
              <a:ea typeface="Century Gothic"/>
              <a:cs typeface="Century Gothic"/>
              <a:sym typeface="Century Gothic"/>
            </a:endParaRPr>
          </a:p>
        </p:txBody>
      </p:sp>
      <p:pic>
        <p:nvPicPr>
          <p:cNvPr id="273" name="Google Shape;273;p45"/>
          <p:cNvPicPr preferRelativeResize="0"/>
          <p:nvPr/>
        </p:nvPicPr>
        <p:blipFill>
          <a:blip r:embed="rId4">
            <a:alphaModFix/>
          </a:blip>
          <a:stretch>
            <a:fillRect/>
          </a:stretch>
        </p:blipFill>
        <p:spPr>
          <a:xfrm>
            <a:off x="8460920" y="4430485"/>
            <a:ext cx="609600" cy="48465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E77598-C03C-49BE-AD31-6EA73A62C67D}"/>
</file>

<file path=customXml/itemProps2.xml><?xml version="1.0" encoding="utf-8"?>
<ds:datastoreItem xmlns:ds="http://schemas.openxmlformats.org/officeDocument/2006/customXml" ds:itemID="{069BA5FD-F34C-4DF8-ABFC-A9F34A80E75F}"/>
</file>

<file path=customXml/itemProps3.xml><?xml version="1.0" encoding="utf-8"?>
<ds:datastoreItem xmlns:ds="http://schemas.openxmlformats.org/officeDocument/2006/customXml" ds:itemID="{E0714F24-12EA-4010-987B-9CA62D0ECC15}"/>
</file>

<file path=docProps/app.xml><?xml version="1.0" encoding="utf-8"?>
<Properties xmlns="http://schemas.openxmlformats.org/officeDocument/2006/extended-properties" xmlns:vt="http://schemas.openxmlformats.org/officeDocument/2006/docPropsVTypes">
  <TotalTime>13</TotalTime>
  <Words>3100</Words>
  <Application>Microsoft Office PowerPoint</Application>
  <PresentationFormat>On-screen Show (16:9)</PresentationFormat>
  <Paragraphs>287</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Calibri</vt:lpstr>
      <vt:lpstr>Century Gothic</vt:lpstr>
      <vt:lpstr>Georgia</vt:lpstr>
      <vt:lpstr>Overlock</vt:lpstr>
      <vt:lpstr>Arial</vt:lpstr>
      <vt:lpstr>Office Theme</vt:lpstr>
      <vt:lpstr>Simple Light</vt:lpstr>
      <vt:lpstr>Grade 4: Module 4: Unit 3: Lesson 11 Teacher slide, before teaching.</vt:lpstr>
      <vt:lpstr>Grade 4: Module 4: Unit 3: Lesson 11 Teacher slide, before teaching.</vt:lpstr>
      <vt:lpstr>Grade 4: Module 4: Unit 3: Lesson 11 Teacher slide, before teaching.</vt:lpstr>
      <vt:lpstr>Grade 4: Module 4: Unit 3: Lesson 11 Teacher slide, before teaching.</vt:lpstr>
      <vt:lpstr>Grade 4: Module 4: Unit 3: Lesson 11 Teacher slide, before teaching.</vt:lpstr>
      <vt:lpstr>Grade 4: Module 4:  Unit 3: Lesson 11</vt:lpstr>
      <vt:lpstr>Hello, Students!</vt:lpstr>
      <vt:lpstr>Reviewing Learning Targets</vt:lpstr>
      <vt:lpstr>Recording PSAs</vt:lpstr>
      <vt:lpstr>Reviewing Learning Targets</vt:lpstr>
      <vt:lpstr>Planning a PSA: The Importance of Taking Action </vt:lpstr>
      <vt:lpstr>Reviewing Learning Targets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11 Teacher slide, before teaching.</dc:title>
  <dc:creator>nbravo</dc:creator>
  <cp:lastModifiedBy>Nicole Bravo</cp:lastModifiedBy>
  <cp:revision>6</cp:revision>
  <dcterms:modified xsi:type="dcterms:W3CDTF">2019-01-05T22:24:16Z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