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8.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6.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s/slide23.xml" ContentType="application/vnd.openxmlformats-officedocument.presentationml.slide+xml"/>
  <Override PartName="/ppt/slides/slide20.xml" ContentType="application/vnd.openxmlformats-officedocument.presentationml.slide+xml"/>
  <Override PartName="/ppt/slides/slide24.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notesSlides/notesSlide27.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6.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20.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20.xml" ContentType="application/vnd.openxmlformats-officedocument.presentationml.slideLayout+xml"/>
  <Override PartName="/ppt/slideLayouts/slideLayout22.xml" ContentType="application/vnd.openxmlformats-officedocument.presentationml.slideLayout+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slideLayouts/slideLayout21.xml" ContentType="application/vnd.openxmlformats-officedocument.presentationml.slideLayout+xml"/>
  <Override PartName="/ppt/notesSlides/notesSlide10.xml" ContentType="application/vnd.openxmlformats-officedocument.presentationml.notesSlide+xml"/>
  <Override PartName="/ppt/notesSlides/notesSlide1.xml" ContentType="application/vnd.openxmlformats-officedocument.presentationml.notesSlide+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notesSlides/notesSlide9.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4" r:id="rId2"/>
  </p:sldMasterIdLst>
  <p:notesMasterIdLst>
    <p:notesMasterId r:id="rId3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Century Gothic" panose="020B050202020202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4C5AE53-C908-4D41-86D7-F37FB2C79B1D}">
  <a:tblStyle styleId="{B4C5AE53-C908-4D41-86D7-F37FB2C79B1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2851" autoAdjust="0"/>
  </p:normalViewPr>
  <p:slideViewPr>
    <p:cSldViewPr snapToGrid="0">
      <p:cViewPr varScale="1">
        <p:scale>
          <a:sx n="60" d="100"/>
          <a:sy n="60" d="100"/>
        </p:scale>
        <p:origin x="2102" y="19"/>
      </p:cViewPr>
      <p:guideLst>
        <p:guide orient="horz" pos="1620"/>
        <p:guide pos="2880"/>
      </p:guideLst>
    </p:cSldViewPr>
  </p:slideViewPr>
  <p:notesTextViewPr>
    <p:cViewPr>
      <p:scale>
        <a:sx n="1" d="1"/>
        <a:sy n="1" d="1"/>
      </p:scale>
      <p:origin x="0" y="-177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7.fntdata"/><Relationship Id="rId21" Type="http://schemas.openxmlformats.org/officeDocument/2006/relationships/slide" Target="slides/slide19.xml"/><Relationship Id="rId34" Type="http://schemas.openxmlformats.org/officeDocument/2006/relationships/font" Target="fonts/font2.fntdata"/><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4.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3.fntdata"/><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customXml" Target="../customXml/item2.xml"/><Relationship Id="rId20" Type="http://schemas.openxmlformats.org/officeDocument/2006/relationships/slide" Target="slides/slide18.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8574908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The Read Aloud Engagement Text “New Subway Train Stop Opens” serves to pique students’ interest about the Decodable Reader introduced in Work Time.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The Engagement Text has a different format from Grade 1: a local newspaper called the </a:t>
            </a:r>
            <a:r>
              <a:rPr lang="en" sz="1200" i="1">
                <a:latin typeface="Calibri"/>
                <a:ea typeface="Calibri"/>
                <a:cs typeface="Calibri"/>
                <a:sym typeface="Calibri"/>
              </a:rPr>
              <a:t>Sunnyside Gazette</a:t>
            </a:r>
            <a:r>
              <a:rPr lang="en" sz="1200">
                <a:latin typeface="Calibri"/>
                <a:ea typeface="Calibri"/>
                <a:cs typeface="Calibri"/>
                <a:sym typeface="Calibri"/>
              </a:rPr>
              <a:t>.  The </a:t>
            </a:r>
            <a:r>
              <a:rPr lang="en" sz="1200" i="1">
                <a:latin typeface="Calibri"/>
                <a:ea typeface="Calibri"/>
                <a:cs typeface="Calibri"/>
                <a:sym typeface="Calibri"/>
              </a:rPr>
              <a:t>Gazette </a:t>
            </a:r>
            <a:r>
              <a:rPr lang="en" sz="1200">
                <a:latin typeface="Calibri"/>
                <a:ea typeface="Calibri"/>
                <a:cs typeface="Calibri"/>
                <a:sym typeface="Calibri"/>
              </a:rPr>
              <a:t>reports on events around the neighborhood of the familiar characters Pat, James, Chip, and Josh.</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a:solidFill>
                  <a:schemeClr val="dk1"/>
                </a:solidFill>
                <a:latin typeface="Calibri"/>
                <a:ea typeface="Calibri"/>
                <a:cs typeface="Calibri"/>
                <a:sym typeface="Calibri"/>
              </a:rPr>
              <a:t>Although the Foundational Skills Block focuses primarily on Reading Foundation Standards, comprehension is an integral part of reading development. Leading a brief discussion after the read-aloud connects students to key ideas, details, and vocabulary contained within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Snap or Trap is a new instructional practice for students to engage with high-frequency words from the cycle. High-frequency words are explicitly reviewed by students, as they are challenged to decode and analyze each word to determine if the word is a “snap” or regularly spelled, or a “trap” because it has an irregular spelling pattern.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 In Lesson 7, students will analyze high-frequency words  (“live,” “walk,” “two,” “new,” “ready”) to determine which spelling patterns are irregular and explain why. Students may grapple with this concept until they determine the reason for a word being irregular, or a “trap” word because it “doesn’t play fair.”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Note that some high-frequency  words may be technically regularly spelled but may be difficult for students to decode because the pattern is not common or has not been taught yet.  These words may go in the “Trap” column of the T-chart.  Once students have learned the words, they will be placed on the Interactive Word Wall in the classroom.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Although students will be familiar with the Engagement Text and Decodable Reader instructional practices, the Grade 2 versions have new and unfamiliar components.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collecting data on how well students are using high-frequency word knowledge and decoding skills while reading their Decodable Readers. Two options: Use anecdotal notes that identify strategies being used or miscues made or ask students to mark words they find challenging.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809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4 -6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ask students comprehension questions focused on vocabulary and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“New Subway Train Stop Opens.”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is the meaning of the word ‘residents?’ How do you know? </a:t>
            </a:r>
            <a:r>
              <a:rPr lang="en" sz="1200" b="1" dirty="0">
                <a:solidFill>
                  <a:schemeClr val="dk1"/>
                </a:solidFill>
                <a:latin typeface="Calibri"/>
                <a:ea typeface="Calibri"/>
                <a:cs typeface="Calibri"/>
                <a:sym typeface="Calibri"/>
              </a:rPr>
              <a:t>(a resident is someone that lives in the city.  I know because the text talks about the people that live in Sunnyside as ‘residents.’)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Let’s read this sentence: “The station will give the residents more </a:t>
            </a:r>
            <a:r>
              <a:rPr lang="en" sz="1200" u="sng" dirty="0">
                <a:solidFill>
                  <a:schemeClr val="dk1"/>
                </a:solidFill>
                <a:latin typeface="Calibri"/>
                <a:ea typeface="Calibri"/>
                <a:cs typeface="Calibri"/>
                <a:sym typeface="Calibri"/>
              </a:rPr>
              <a:t>options</a:t>
            </a:r>
            <a:r>
              <a:rPr lang="en" sz="1200" dirty="0">
                <a:solidFill>
                  <a:schemeClr val="dk1"/>
                </a:solidFill>
                <a:latin typeface="Calibri"/>
                <a:ea typeface="Calibri"/>
                <a:cs typeface="Calibri"/>
                <a:sym typeface="Calibri"/>
              </a:rPr>
              <a:t> for transportation.” What is another word or phrase that can be used instead of ‘options’ in this sentence? </a:t>
            </a:r>
            <a:r>
              <a:rPr lang="en" sz="1200" b="1" dirty="0">
                <a:solidFill>
                  <a:schemeClr val="dk1"/>
                </a:solidFill>
                <a:latin typeface="Calibri"/>
                <a:ea typeface="Calibri"/>
                <a:cs typeface="Calibri"/>
                <a:sym typeface="Calibri"/>
              </a:rPr>
              <a:t>(‘choices’ or ‘ways to pick’)</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We read that the residents enjoyed ‘refreshments’ at the celebration.  What do you think ‘refreshments’ are? </a:t>
            </a:r>
            <a:r>
              <a:rPr lang="en" sz="1200" b="1" dirty="0">
                <a:solidFill>
                  <a:schemeClr val="dk1"/>
                </a:solidFill>
                <a:latin typeface="Calibri"/>
                <a:ea typeface="Calibri"/>
                <a:cs typeface="Calibri"/>
                <a:sym typeface="Calibri"/>
              </a:rPr>
              <a:t>(food, drinks, snacks)</a:t>
            </a:r>
            <a:endParaRPr sz="1200" b="1" dirty="0">
              <a:highlight>
                <a:srgbClr val="FFFF00"/>
              </a:highlight>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141381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6682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“Remember the transition song we just sang. Today we are going to learn read some high-frequency words. Some of these words ‘don’t play fair.’ That means that some of these words don’t allow us to use the sounds that we have learned. When we learn a word that “doesn’t play fair,’ we just have to remember it.”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5465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new instructional practice.  Be prepared to model and guide students until the practice becomes familiar.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Some words are hard to read and spell because they don’t “play fair.” Some words don’t look or sound like they should. Let’s look at some words and figure out what makes them hard to read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(“live,” “walk,” “two,” “new,” “ready,” “can,” “on,” “this,” “be,” “with”) and a Snap or Trap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or include spelling patterns that we don’t see a lot, so they don’t ‘play fair.’ We will figure out which words ‘play fair’ and should go in the Snap column and which words ‘don’t play fair’ and should go in the Trap 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word “live” and say, “</a:t>
            </a:r>
            <a:r>
              <a:rPr lang="en" sz="1200" i="1" dirty="0">
                <a:solidFill>
                  <a:schemeClr val="dk1"/>
                </a:solidFill>
                <a:latin typeface="Calibri"/>
                <a:ea typeface="Calibri"/>
                <a:cs typeface="Calibri"/>
                <a:sym typeface="Calibri"/>
              </a:rPr>
              <a:t>the word ‘live’ can be pronounced two different ways. I can say ‘live’ with a short /i/, or I can say ‘live’ with a long /ī/. The word ‘live’ (with a short /i/) goes in the Trap 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the word ‘live’ in the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Can anyone see any other trap words? We need to use all we know about letters and sounds to figure out if a word ‘plays fair’ and is a ‘snap’ or if a word ‘does not play fair’ and is a ‘trap.’ It’s okay if you are unsure of an answer! We will help each other as a class and back up our ideas with evidence.”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t>
            </a:r>
            <a:r>
              <a:rPr lang="en" sz="1200" i="1" dirty="0">
                <a:solidFill>
                  <a:schemeClr val="dk1"/>
                </a:solidFill>
                <a:latin typeface="Calibri"/>
                <a:ea typeface="Calibri"/>
                <a:cs typeface="Calibri"/>
                <a:sym typeface="Calibri"/>
              </a:rPr>
              <a:t>walk</a:t>
            </a:r>
            <a:r>
              <a:rPr lang="en" sz="1200" dirty="0">
                <a:solidFill>
                  <a:schemeClr val="dk1"/>
                </a:solidFill>
                <a:latin typeface="Calibri"/>
                <a:ea typeface="Calibri"/>
                <a:cs typeface="Calibri"/>
                <a:sym typeface="Calibri"/>
              </a:rPr>
              <a:t>” and ask: “</a:t>
            </a:r>
            <a:r>
              <a:rPr lang="en" sz="1200" i="1" dirty="0">
                <a:solidFill>
                  <a:schemeClr val="dk1"/>
                </a:solidFill>
                <a:latin typeface="Calibri"/>
                <a:ea typeface="Calibri"/>
                <a:cs typeface="Calibri"/>
                <a:sym typeface="Calibri"/>
              </a:rPr>
              <a:t>does the word ‘walk’  ‘play fair’ and is a ‘snap’ word or ‘does not play fair’ and is a ‘trap’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(Walk is a trap word)</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Right!” </a:t>
            </a: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Why is ‘walk’ a ‘trap’ word?” </a:t>
            </a:r>
            <a:r>
              <a:rPr lang="en" sz="1200" b="1" dirty="0">
                <a:solidFill>
                  <a:schemeClr val="dk1"/>
                </a:solidFill>
                <a:latin typeface="Calibri"/>
                <a:ea typeface="Calibri"/>
                <a:cs typeface="Calibri"/>
                <a:sym typeface="Calibri"/>
              </a:rPr>
              <a:t>(/a/ doesn’t make the sound I know for “a,” “apple,” /a/)</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That’s right. ‘Walk’ is a trap word, because the ‘a’ doesn’t make its regular sound. ‘Walk’ belongs in the Trap 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“walk” to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complete the steps for the remaining high frequency words until all the ‘trap’ words are found.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high-frequency ‘trap’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analyzing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36659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2 - 3 minutes (or no minutes if only used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(or only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Track T-chart for Teacher Reference.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May show slide to check answers and read “trap” word list chorally.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assign the high-frequency word ‘can’ as a ‘trap’ because the consonant /n/ affects the sound of the /a/.</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54736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5866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“Remember the transition song we just sang. Today we are going to read a decodable text “Sam Rides the Subway Train.’”</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3831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for “Sam Rides the Subway Train.”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“This book is based on the Engagement Text: ‘New Subway Train Stop Opens’ But this book is filled with words that YOU can read! There are decodable words, and there are some words that don’t play fair, like ‘live’ and ‘two.’”</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Sam Rides the Subway Train</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‘don’t play fair,’ which means they are not easily decodable.”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“Sam Rides the Subway Train”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syllable patterns that you have learned. So, you just need to say the sounds that go with each of the patterns and then blend them together to read the word. There are some two-syllable words in the story, so remember you can be syllable sleuths, too!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“Sam Rides the Subway Train”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in the Pre-Alphabetic or early Partial Alphabetic phase will also benefit from searching for familiar graphemes and phonemes.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grouping of students in the  Partial Alphabetic phase with readers in the Full or Consolidated phase to help them.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p>
        </p:txBody>
      </p:sp>
    </p:spTree>
    <p:extLst>
      <p:ext uri="{BB962C8B-B14F-4D97-AF65-F5344CB8AC3E}">
        <p14:creationId xmlns:p14="http://schemas.microsoft.com/office/powerpoint/2010/main" val="20103659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2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6563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3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4096669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Decodable Reader: “Sam Rides the Subway Train”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Engagement Text: “New Subway Train Stop Opens”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Snap or Trap Word Cards (Supporting Materials-Teacher Guide,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Snap or Trap T-chart (on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Snapshot Assessment (Supporting Materials-Teacher Guide, optional; one per student) </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partnerships for retelling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expectations for partner work as needed (e.g. taking turns, using kind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15362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4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081505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5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7964426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6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24230146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7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35135271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8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225043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42489a76a4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42489a76a4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9 of 9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109014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okay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(Responses will vary. Ex., “</a:t>
            </a:r>
            <a:r>
              <a:rPr lang="en" sz="1200" b="1" dirty="0">
                <a:solidFill>
                  <a:schemeClr val="dk1"/>
                </a:solidFill>
                <a:latin typeface="Calibri"/>
                <a:ea typeface="Calibri"/>
                <a:cs typeface="Calibri"/>
                <a:sym typeface="Calibri"/>
              </a:rPr>
              <a:t>I found all the words that ‘don’t play fair’ in the decodable reader and highlighted them.”</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“When reading the words for Snap or Trap, I __________.”</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 When I work with a partner, I _______________.”</a:t>
            </a:r>
            <a:endParaRPr sz="1200" i="1"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349" name="Google Shape;349;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50" name="Google Shape;350;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26</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70464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the decodable story, using one-to-one correspondence, while pointing left to right.</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67742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56218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Module 1 Teacher Guide.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a:t>
            </a:r>
            <a:r>
              <a:rPr lang="en" sz="1200">
                <a:solidFill>
                  <a:schemeClr val="dk1"/>
                </a:solidFill>
                <a:latin typeface="Calibri"/>
                <a:ea typeface="Calibri"/>
                <a:cs typeface="Calibri"/>
                <a:sym typeface="Calibri"/>
              </a:rPr>
              <a:t>per student </a:t>
            </a:r>
            <a:r>
              <a:rPr lang="en" sz="1200" dirty="0">
                <a:solidFill>
                  <a:schemeClr val="dk1"/>
                </a:solidFill>
                <a:latin typeface="Calibri"/>
                <a:ea typeface="Calibri"/>
                <a:cs typeface="Calibri"/>
                <a:sym typeface="Calibri"/>
              </a:rPr>
              <a:t>of “</a:t>
            </a:r>
            <a:r>
              <a:rPr lang="en" sz="1200" b="1" dirty="0">
                <a:solidFill>
                  <a:schemeClr val="dk1"/>
                </a:solidFill>
                <a:latin typeface="Calibri"/>
                <a:ea typeface="Calibri"/>
                <a:cs typeface="Calibri"/>
                <a:sym typeface="Calibri"/>
              </a:rPr>
              <a:t>Sam Rides the Subway Train</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decodable 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“New Subway Train Stop Opens” for independent reading in place of or in addition to the decodable text “Sam Rides the Subway Train.”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735140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Preview the Engagement Text: “New Subway Train Stop Opens”</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Independent and Small Group Work guidance (Skills Block Resource Manual)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6310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53c6f4b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453c6f4b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br>
              <a:rPr lang="en" sz="1200">
                <a:solidFill>
                  <a:schemeClr val="dk1"/>
                </a:solidFill>
                <a:latin typeface="Calibri"/>
                <a:ea typeface="Calibri"/>
                <a:cs typeface="Calibri"/>
                <a:sym typeface="Calibri"/>
              </a:rPr>
            </a:br>
            <a:br>
              <a:rPr lang="en" sz="120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3521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the spelling patterns from the current cycle to decoding words with vowel teams, multisyllabic words, and irregularly spelled high-frequency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irregularly spelled high-frequency words and explain why the words are irregular.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one- and two-syllable words with vowel teams.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grabble, responsibility, retelling, elected, mayor, platform, repairs, residents, options, refreshments</a:t>
            </a:r>
            <a:endParaRPr sz="1200" dirty="0">
              <a:latin typeface="Calibri"/>
              <a:ea typeface="Calibri"/>
              <a:cs typeface="Calibri"/>
              <a:sym typeface="Calibri"/>
            </a:endParaRPr>
          </a:p>
        </p:txBody>
      </p:sp>
    </p:spTree>
    <p:extLst>
      <p:ext uri="{BB962C8B-B14F-4D97-AF65-F5344CB8AC3E}">
        <p14:creationId xmlns:p14="http://schemas.microsoft.com/office/powerpoint/2010/main" val="1290586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6589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423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d951d6a5b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d951d6a5b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3-5 minutes for uninterrupted first read and 8-10 minutes for the second read with questions</a:t>
            </a:r>
            <a:endParaRPr sz="1200" b="1" dirty="0">
              <a:latin typeface="Calibri" panose="020F0502020204030204" pitchFamily="34" charset="0"/>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“New Subway Train Stop Opens” aloud twice. The first time, uninterrupted. After the second read, students turn to a partner and retell the story in their own words. Engage students in a comprehension discussion  including any new vocabulary.  (Questions are found on the following slides).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unable to project the slides, use a physical copy of the Student Decodable Reader to show the illustrations. These can be held up by a few students if the class size is large.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a:t>
            </a: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“Listen carefully as I read today’s story, ‘New Subway Train Stop Opens.’ You will hear words in the story that we learned in our last lesson. After I am finished reading, you will retell the story to a partner and answer some questions about it.”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“celebrated” means.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Engagement Text for the second time, tell students to turn to a </a:t>
            </a:r>
            <a:r>
              <a:rPr lang="en" sz="1200" dirty="0">
                <a:latin typeface="Calibri" panose="020F0502020204030204" pitchFamily="34" charset="0"/>
                <a:sym typeface="Calibri"/>
              </a:rPr>
              <a:t>partner and retell the story in their own words. Next, cold call a student to share their retell. Finally, summarize what students have contributed for the entire class.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retelling story in their own words.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providing students with a copy of the Decodable Reader. The illustrations in the reader will show the sequence of the story, and students can simply retell the details based on what they see in the illustrations.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can simply retell the details based on what they see in the illustrations.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1880719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ask comprehension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“New Subway Train Stop Opens.”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did Sunnyside celebrate on Saturday?  </a:t>
            </a:r>
            <a:r>
              <a:rPr lang="en" sz="1200" b="1" dirty="0">
                <a:solidFill>
                  <a:schemeClr val="dk1"/>
                </a:solidFill>
                <a:latin typeface="Calibri"/>
                <a:ea typeface="Calibri"/>
                <a:cs typeface="Calibri"/>
                <a:sym typeface="Calibri"/>
              </a:rPr>
              <a:t>(the reopening of a new subway train station)</a:t>
            </a:r>
            <a:endParaRPr sz="1200" b="1" u="sng"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Why had the station been closed for many years? </a:t>
            </a:r>
            <a:r>
              <a:rPr lang="en" sz="1200" b="1" dirty="0">
                <a:solidFill>
                  <a:schemeClr val="dk1"/>
                </a:solidFill>
                <a:latin typeface="Calibri"/>
                <a:ea typeface="Calibri"/>
                <a:cs typeface="Calibri"/>
                <a:sym typeface="Calibri"/>
              </a:rPr>
              <a:t> (the stairs and platform were unsafe and the elevator did not 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Inference: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for this passage.</a:t>
            </a:r>
            <a:endParaRPr sz="1200" b="1" dirty="0">
              <a:solidFill>
                <a:schemeClr val="dk1"/>
              </a:solidFill>
              <a:latin typeface="Calibri"/>
              <a:ea typeface="Calibri"/>
              <a:cs typeface="Calibri"/>
              <a:sym typeface="Calibri"/>
            </a:endParaRPr>
          </a:p>
          <a:p>
            <a:pPr marL="13716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Extension Question: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Why is it important that the residents now have more options for transportation around the city? How might this make their lives better?  Possible answer:  </a:t>
            </a:r>
            <a:r>
              <a:rPr lang="en" sz="1200" b="1" dirty="0">
                <a:solidFill>
                  <a:schemeClr val="dk1"/>
                </a:solidFill>
                <a:latin typeface="Calibri"/>
                <a:ea typeface="Calibri"/>
                <a:cs typeface="Calibri"/>
                <a:sym typeface="Calibri"/>
              </a:rPr>
              <a:t>(Answers will vary. The residents can use the subway instead of walking or biking in bad weather; they can use the subway instead of driving their cars.  Some residents may not have cars and may not have been able to pay for taxis, but can use the subway now.)</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4345875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5.xml"/><Relationship Id="rId5" Type="http://schemas.openxmlformats.org/officeDocument/2006/relationships/image" Target="../media/image24.pn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2: Lesson 7</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
        <p:nvSpPr>
          <p:cNvPr id="185" name="Google Shape;185;p28"/>
          <p:cNvSpPr txBox="1">
            <a:spLocks noGrp="1"/>
          </p:cNvSpPr>
          <p:nvPr>
            <p:ph type="body" idx="1"/>
          </p:nvPr>
        </p:nvSpPr>
        <p:spPr>
          <a:xfrm>
            <a:off x="311700" y="101550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i="1" dirty="0">
                <a:solidFill>
                  <a:schemeClr val="dk1"/>
                </a:solidFill>
              </a:rPr>
              <a:t>This lesson introduces </a:t>
            </a:r>
            <a:r>
              <a:rPr lang="en" sz="1600" i="1" dirty="0"/>
              <a:t>three new instructional practices: Irregular Word Snap or Trap, Engagement Text Read Aloud, and Decodable Reader Partner Search and Read.</a:t>
            </a:r>
            <a:r>
              <a:rPr lang="en" sz="1600" i="1" dirty="0">
                <a:solidFill>
                  <a:schemeClr val="dk1"/>
                </a:solidFill>
              </a:rPr>
              <a:t> Stu</a:t>
            </a:r>
            <a:r>
              <a:rPr lang="en" sz="1600" i="1" dirty="0"/>
              <a:t>dents will be familiar with the Engagement Text Read Aloud and Decodable Reader Partner Search and Read from the Grade 1 modules. However, the Grade 2 versions include new components.  T</a:t>
            </a:r>
            <a:r>
              <a:rPr lang="en" sz="1600" i="1" dirty="0">
                <a:solidFill>
                  <a:schemeClr val="dk1"/>
                </a:solidFill>
              </a:rPr>
              <a:t>he Read Al</a:t>
            </a:r>
            <a:r>
              <a:rPr lang="en" sz="1600" i="1" dirty="0"/>
              <a:t>oud </a:t>
            </a:r>
            <a:r>
              <a:rPr lang="en" sz="1600" i="1" dirty="0">
                <a:solidFill>
                  <a:schemeClr val="dk1"/>
                </a:solidFill>
              </a:rPr>
              <a:t>Engagement Text is “</a:t>
            </a:r>
            <a:r>
              <a:rPr lang="en" sz="1600" dirty="0"/>
              <a:t>New Subway Train Stop Opens</a:t>
            </a:r>
            <a:r>
              <a:rPr lang="en" sz="1600" i="1" dirty="0"/>
              <a:t>” and the Student Decodable Text is “</a:t>
            </a:r>
            <a:r>
              <a:rPr lang="en" sz="1600" dirty="0"/>
              <a:t>Sam Rides the Subway.”</a:t>
            </a:r>
            <a:endParaRPr sz="1600" b="1" i="1" dirty="0">
              <a:solidFill>
                <a:schemeClr val="dk1"/>
              </a:solidFill>
            </a:endParaRPr>
          </a:p>
          <a:p>
            <a:pPr marL="0" lvl="0" indent="0" algn="l" rtl="0">
              <a:lnSpc>
                <a:spcPct val="70000"/>
              </a:lnSpc>
              <a:spcBef>
                <a:spcPts val="800"/>
              </a:spcBef>
              <a:spcAft>
                <a:spcPts val="0"/>
              </a:spcAft>
              <a:buClr>
                <a:srgbClr val="000000"/>
              </a:buClr>
              <a:buSzPts val="1100"/>
              <a:buFont typeface="Arial"/>
              <a:buNone/>
            </a:pPr>
            <a:r>
              <a:rPr lang="en" sz="1600" b="1" i="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 the patterns worked with in this cycle (</a:t>
            </a:r>
            <a:r>
              <a:rPr lang="en" sz="1600" dirty="0"/>
              <a:t>“ai” and “ay”)</a:t>
            </a:r>
            <a:r>
              <a:rPr lang="en" sz="1600" dirty="0">
                <a:solidFill>
                  <a:schemeClr val="dk1"/>
                </a:solidFill>
              </a:rPr>
              <a:t>and </a:t>
            </a:r>
            <a:r>
              <a:rPr lang="en" sz="1600" dirty="0"/>
              <a:t>previous </a:t>
            </a:r>
            <a:r>
              <a:rPr lang="en" sz="1600" dirty="0">
                <a:solidFill>
                  <a:schemeClr val="dk1"/>
                </a:solidFill>
              </a:rPr>
              <a:t>cycles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endParaRPr sz="1600" dirty="0">
              <a:solidFill>
                <a:schemeClr val="dk1"/>
              </a:solidFill>
            </a:endParaRPr>
          </a:p>
          <a:p>
            <a:pPr marL="457200" lvl="0" indent="-330200" algn="l" rtl="0">
              <a:lnSpc>
                <a:spcPct val="90000"/>
              </a:lnSpc>
              <a:spcBef>
                <a:spcPts val="0"/>
              </a:spcBef>
              <a:spcAft>
                <a:spcPts val="0"/>
              </a:spcAft>
              <a:buSzPts val="1600"/>
              <a:buChar char="•"/>
            </a:pPr>
            <a:r>
              <a:rPr lang="en" sz="1600" dirty="0"/>
              <a:t>New instructional practices</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Vocabulary and Language</a:t>
            </a:r>
            <a:endParaRPr dirty="0"/>
          </a:p>
        </p:txBody>
      </p:sp>
      <p:sp>
        <p:nvSpPr>
          <p:cNvPr id="243" name="Google Shape;243;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68300" algn="l" rtl="0">
              <a:lnSpc>
                <a:spcPct val="120000"/>
              </a:lnSpc>
              <a:spcBef>
                <a:spcPts val="800"/>
              </a:spcBef>
              <a:spcAft>
                <a:spcPts val="0"/>
              </a:spcAft>
              <a:buClr>
                <a:schemeClr val="dk1"/>
              </a:buClr>
              <a:buSzPts val="2200"/>
              <a:buAutoNum type="arabicPeriod"/>
            </a:pPr>
            <a:r>
              <a:rPr lang="en" sz="2200"/>
              <a:t>What is the meaning of the word ‘residents?’  How do you know?</a:t>
            </a:r>
            <a:endParaRPr sz="2200" dirty="0"/>
          </a:p>
          <a:p>
            <a:pPr marL="457200" lvl="0" indent="-368300" algn="l" rtl="0">
              <a:lnSpc>
                <a:spcPct val="120000"/>
              </a:lnSpc>
              <a:spcBef>
                <a:spcPts val="0"/>
              </a:spcBef>
              <a:spcAft>
                <a:spcPts val="0"/>
              </a:spcAft>
              <a:buSzPts val="2200"/>
              <a:buAutoNum type="arabicPeriod"/>
            </a:pPr>
            <a:r>
              <a:rPr lang="en" sz="2200"/>
              <a:t>Read this sentence: “The station will give the residents more </a:t>
            </a:r>
            <a:r>
              <a:rPr lang="en" sz="2200" u="sng"/>
              <a:t>options</a:t>
            </a:r>
            <a:r>
              <a:rPr lang="en" sz="2200"/>
              <a:t> for transportation.” What is another word that can be used instead of ‘options’ in this sentence?</a:t>
            </a:r>
            <a:endParaRPr sz="2200" dirty="0"/>
          </a:p>
          <a:p>
            <a:pPr marL="457200" lvl="0" indent="-368300" algn="l" rtl="0">
              <a:lnSpc>
                <a:spcPct val="120000"/>
              </a:lnSpc>
              <a:spcBef>
                <a:spcPts val="0"/>
              </a:spcBef>
              <a:spcAft>
                <a:spcPts val="0"/>
              </a:spcAft>
              <a:buSzPts val="2200"/>
              <a:buAutoNum type="arabicPeriod"/>
            </a:pPr>
            <a:r>
              <a:rPr lang="en" sz="2200"/>
              <a:t>We read that the residents enjoyed ‘refreshments’ at the celebration.  What do you think ‘refreshments’ are?</a:t>
            </a:r>
            <a:endParaRPr sz="2200" dirty="0"/>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249" name="Google Shape;249;p38"/>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dirty="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dirty="0">
              <a:solidFill>
                <a:srgbClr val="FF0000"/>
              </a:solidFill>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dirty="0"/>
          </a:p>
        </p:txBody>
      </p:sp>
      <p:sp>
        <p:nvSpPr>
          <p:cNvPr id="255" name="Google Shape;255;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read high-frequency words that are a “snap” and play fair and words that are a “trap” and don’t play fair.</a:t>
            </a: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56" name="Google Shape;256;p39"/>
          <p:cNvPicPr preferRelativeResize="0"/>
          <p:nvPr/>
        </p:nvPicPr>
        <p:blipFill>
          <a:blip r:embed="rId3">
            <a:alphaModFix/>
          </a:blip>
          <a:stretch>
            <a:fillRect/>
          </a:stretch>
        </p:blipFill>
        <p:spPr>
          <a:xfrm>
            <a:off x="8360228" y="4343399"/>
            <a:ext cx="689786" cy="56832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0"/>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dirty="0"/>
              <a:t>Snap or Trap</a:t>
            </a:r>
            <a:endParaRPr b="1" dirty="0"/>
          </a:p>
        </p:txBody>
      </p:sp>
      <p:sp>
        <p:nvSpPr>
          <p:cNvPr id="262" name="Google Shape;262;p40"/>
          <p:cNvSpPr txBox="1">
            <a:spLocks noGrp="1"/>
          </p:cNvSpPr>
          <p:nvPr>
            <p:ph type="body" idx="1"/>
          </p:nvPr>
        </p:nvSpPr>
        <p:spPr>
          <a:xfrm>
            <a:off x="1419550" y="1033775"/>
            <a:ext cx="61374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live		be		with </a:t>
            </a:r>
            <a:endParaRPr sz="3600" dirty="0"/>
          </a:p>
          <a:p>
            <a:pPr marL="0" lvl="0" indent="0" algn="l" rtl="0">
              <a:spcBef>
                <a:spcPts val="800"/>
              </a:spcBef>
              <a:spcAft>
                <a:spcPts val="0"/>
              </a:spcAft>
              <a:buNone/>
            </a:pPr>
            <a:r>
              <a:rPr lang="en" sz="3600" dirty="0"/>
              <a:t>walk	two		new</a:t>
            </a:r>
            <a:endParaRPr sz="3600" dirty="0"/>
          </a:p>
          <a:p>
            <a:pPr marL="0" lvl="0" indent="0" algn="l" rtl="0">
              <a:spcBef>
                <a:spcPts val="800"/>
              </a:spcBef>
              <a:spcAft>
                <a:spcPts val="0"/>
              </a:spcAft>
              <a:buNone/>
            </a:pPr>
            <a:r>
              <a:rPr lang="en" sz="3600" dirty="0"/>
              <a:t>ready	can		on</a:t>
            </a: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dirty="0"/>
              <a:t>                                        </a:t>
            </a:r>
            <a:endParaRPr sz="2400"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8" name="Google Shape;268;p41"/>
          <p:cNvPicPr preferRelativeResize="0"/>
          <p:nvPr/>
        </p:nvPicPr>
        <p:blipFill rotWithShape="1">
          <a:blip r:embed="rId3">
            <a:alphaModFix/>
          </a:blip>
          <a:srcRect t="18534" b="1"/>
          <a:stretch/>
        </p:blipFill>
        <p:spPr>
          <a:xfrm>
            <a:off x="829886" y="826419"/>
            <a:ext cx="7448550" cy="3492931"/>
          </a:xfrm>
          <a:prstGeom prst="rect">
            <a:avLst/>
          </a:prstGeom>
          <a:noFill/>
          <a:ln>
            <a:noFill/>
          </a:ln>
        </p:spPr>
      </p:pic>
      <p:sp>
        <p:nvSpPr>
          <p:cNvPr id="269" name="Google Shape;269;p41"/>
          <p:cNvSpPr txBox="1"/>
          <p:nvPr/>
        </p:nvSpPr>
        <p:spPr>
          <a:xfrm>
            <a:off x="1705294" y="1704187"/>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rPr>
              <a:t>be</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with</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can</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new</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p:txBody>
      </p:sp>
      <p:sp>
        <p:nvSpPr>
          <p:cNvPr id="270" name="Google Shape;270;p41"/>
          <p:cNvSpPr txBox="1"/>
          <p:nvPr/>
        </p:nvSpPr>
        <p:spPr>
          <a:xfrm>
            <a:off x="5244511" y="1704187"/>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rPr>
              <a:t>live</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walk</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two</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ready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on</a:t>
            </a:r>
            <a:endParaRPr sz="3000" dirty="0">
              <a:latin typeface="Century Gothic" panose="020B0502020202020204" pitchFamily="34" charset="0"/>
            </a:endParaRPr>
          </a:p>
          <a:p>
            <a:pPr marL="0" lvl="0" indent="0" algn="l" rtl="0">
              <a:spcBef>
                <a:spcPts val="0"/>
              </a:spcBef>
              <a:spcAft>
                <a:spcPts val="0"/>
              </a:spcAft>
              <a:buNone/>
            </a:pPr>
            <a:endParaRPr sz="3000" dirty="0"/>
          </a:p>
        </p:txBody>
      </p:sp>
      <p:pic>
        <p:nvPicPr>
          <p:cNvPr id="6" name="Google Shape;268;p41"/>
          <p:cNvPicPr preferRelativeResize="0"/>
          <p:nvPr/>
        </p:nvPicPr>
        <p:blipFill rotWithShape="1">
          <a:blip r:embed="rId3">
            <a:alphaModFix/>
          </a:blip>
          <a:srcRect b="88808"/>
          <a:stretch/>
        </p:blipFill>
        <p:spPr>
          <a:xfrm>
            <a:off x="628306" y="349888"/>
            <a:ext cx="7448550" cy="476531"/>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9"/>
                                        </p:tgtEl>
                                        <p:attrNameLst>
                                          <p:attrName>style.visibility</p:attrName>
                                        </p:attrNameLst>
                                      </p:cBhvr>
                                      <p:to>
                                        <p:strVal val="visible"/>
                                      </p:to>
                                    </p:set>
                                    <p:animEffect transition="in" filter="fade">
                                      <p:cBhvr>
                                        <p:cTn id="7" dur="1000"/>
                                        <p:tgtEl>
                                          <p:spTgt spid="2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0"/>
                                        </p:tgtEl>
                                        <p:attrNameLst>
                                          <p:attrName>style.visibility</p:attrName>
                                        </p:attrNameLst>
                                      </p:cBhvr>
                                      <p:to>
                                        <p:strVal val="visible"/>
                                      </p:to>
                                    </p:set>
                                    <p:animEffect transition="in" filter="fade">
                                      <p:cBhvr>
                                        <p:cTn id="12" dur="10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276" name="Google Shape;276;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story, a story, a story. </a:t>
            </a:r>
            <a:endParaRPr sz="3000" dirty="0">
              <a:solidFill>
                <a:srgbClr val="FF0000"/>
              </a:solidFill>
            </a:endParaRPr>
          </a:p>
          <a:p>
            <a:pPr marL="0" lvl="0" indent="0" algn="ctr" rtl="0">
              <a:lnSpc>
                <a:spcPct val="180000"/>
              </a:lnSpc>
              <a:spcBef>
                <a:spcPts val="800"/>
              </a:spcBef>
              <a:spcAft>
                <a:spcPts val="0"/>
              </a:spcAft>
              <a:buNone/>
            </a:pPr>
            <a:r>
              <a:rPr lang="en" sz="3000">
                <a:solidFill>
                  <a:srgbClr val="FF0000"/>
                </a:solidFill>
              </a:rPr>
              <a:t>Now you will read a story with words that you know.</a:t>
            </a:r>
            <a:r>
              <a:rPr lang="en" sz="300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dirty="0"/>
          </a:p>
        </p:txBody>
      </p:sp>
      <p:sp>
        <p:nvSpPr>
          <p:cNvPr id="282" name="Google Shape;282;p4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Sam Rides the Subway Train</a:t>
            </a:r>
            <a:r>
              <a:rPr lang="en" sz="240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83" name="Google Shape;283;p43"/>
          <p:cNvPicPr preferRelativeResize="0"/>
          <p:nvPr/>
        </p:nvPicPr>
        <p:blipFill>
          <a:blip r:embed="rId3">
            <a:alphaModFix/>
          </a:blip>
          <a:stretch>
            <a:fillRect/>
          </a:stretch>
        </p:blipFill>
        <p:spPr>
          <a:xfrm>
            <a:off x="8349343" y="4343398"/>
            <a:ext cx="678900" cy="55555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pic>
        <p:nvPicPr>
          <p:cNvPr id="290" name="Google Shape;290;p44"/>
          <p:cNvPicPr preferRelativeResize="0"/>
          <p:nvPr/>
        </p:nvPicPr>
        <p:blipFill>
          <a:blip r:embed="rId3">
            <a:alphaModFix/>
          </a:blip>
          <a:stretch>
            <a:fillRect/>
          </a:stretch>
        </p:blipFill>
        <p:spPr>
          <a:xfrm>
            <a:off x="373250" y="1226100"/>
            <a:ext cx="3664275" cy="2225300"/>
          </a:xfrm>
          <a:prstGeom prst="rect">
            <a:avLst/>
          </a:prstGeom>
          <a:noFill/>
          <a:ln>
            <a:noFill/>
          </a:ln>
        </p:spPr>
      </p:pic>
      <p:pic>
        <p:nvPicPr>
          <p:cNvPr id="291" name="Google Shape;291;p44"/>
          <p:cNvPicPr preferRelativeResize="0"/>
          <p:nvPr/>
        </p:nvPicPr>
        <p:blipFill>
          <a:blip r:embed="rId4">
            <a:alphaModFix/>
          </a:blip>
          <a:stretch>
            <a:fillRect/>
          </a:stretch>
        </p:blipFill>
        <p:spPr>
          <a:xfrm>
            <a:off x="4691925" y="1152463"/>
            <a:ext cx="3868325" cy="2566075"/>
          </a:xfrm>
          <a:prstGeom prst="rect">
            <a:avLst/>
          </a:prstGeom>
          <a:noFill/>
          <a:ln>
            <a:noFill/>
          </a:ln>
        </p:spPr>
      </p:pic>
      <p:sp>
        <p:nvSpPr>
          <p:cNvPr id="7" name="Google Shape;310;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7" name="Google Shape;297;p45"/>
          <p:cNvPicPr preferRelativeResize="0"/>
          <p:nvPr/>
        </p:nvPicPr>
        <p:blipFill>
          <a:blip r:embed="rId3">
            <a:alphaModFix/>
          </a:blip>
          <a:stretch>
            <a:fillRect/>
          </a:stretch>
        </p:blipFill>
        <p:spPr>
          <a:xfrm>
            <a:off x="902150" y="1462413"/>
            <a:ext cx="4893825" cy="2218675"/>
          </a:xfrm>
          <a:prstGeom prst="rect">
            <a:avLst/>
          </a:prstGeom>
          <a:noFill/>
          <a:ln>
            <a:noFill/>
          </a:ln>
        </p:spPr>
      </p:pic>
      <p:pic>
        <p:nvPicPr>
          <p:cNvPr id="298" name="Google Shape;298;p45"/>
          <p:cNvPicPr preferRelativeResize="0"/>
          <p:nvPr/>
        </p:nvPicPr>
        <p:blipFill>
          <a:blip r:embed="rId4">
            <a:alphaModFix/>
          </a:blip>
          <a:stretch>
            <a:fillRect/>
          </a:stretch>
        </p:blipFill>
        <p:spPr>
          <a:xfrm>
            <a:off x="6094950" y="313250"/>
            <a:ext cx="1641651" cy="4118200"/>
          </a:xfrm>
          <a:prstGeom prst="rect">
            <a:avLst/>
          </a:prstGeom>
          <a:noFill/>
          <a:ln>
            <a:noFill/>
          </a:ln>
        </p:spPr>
      </p:pic>
      <p:sp>
        <p:nvSpPr>
          <p:cNvPr id="6" name="Google Shape;310;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dirty="0"/>
          </a:p>
        </p:txBody>
      </p:sp>
      <p:pic>
        <p:nvPicPr>
          <p:cNvPr id="304" name="Google Shape;304;p46"/>
          <p:cNvPicPr preferRelativeResize="0"/>
          <p:nvPr/>
        </p:nvPicPr>
        <p:blipFill>
          <a:blip r:embed="rId3">
            <a:alphaModFix/>
          </a:blip>
          <a:stretch>
            <a:fillRect/>
          </a:stretch>
        </p:blipFill>
        <p:spPr>
          <a:xfrm>
            <a:off x="578200" y="1347807"/>
            <a:ext cx="5334125" cy="2275168"/>
          </a:xfrm>
          <a:prstGeom prst="rect">
            <a:avLst/>
          </a:prstGeom>
          <a:noFill/>
          <a:ln>
            <a:noFill/>
          </a:ln>
        </p:spPr>
      </p:pic>
      <p:pic>
        <p:nvPicPr>
          <p:cNvPr id="305" name="Google Shape;305;p46"/>
          <p:cNvPicPr preferRelativeResize="0"/>
          <p:nvPr/>
        </p:nvPicPr>
        <p:blipFill>
          <a:blip r:embed="rId4">
            <a:alphaModFix/>
          </a:blip>
          <a:stretch>
            <a:fillRect/>
          </a:stretch>
        </p:blipFill>
        <p:spPr>
          <a:xfrm>
            <a:off x="6291250" y="560650"/>
            <a:ext cx="1863725" cy="41106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body" idx="1"/>
          </p:nvPr>
        </p:nvSpPr>
        <p:spPr>
          <a:xfrm>
            <a:off x="311700" y="100840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a:solidFill>
                  <a:schemeClr val="dk1"/>
                </a:solidFill>
              </a:rPr>
              <a:t>New Materials to Prepare in Advance: </a:t>
            </a:r>
            <a:endParaRPr sz="1800" b="1" dirty="0">
              <a:solidFill>
                <a:schemeClr val="dk1"/>
              </a:solidFill>
            </a:endParaRPr>
          </a:p>
          <a:p>
            <a:pPr marL="457200" lvl="0" indent="-323850" algn="l" rtl="0">
              <a:spcBef>
                <a:spcPts val="800"/>
              </a:spcBef>
              <a:spcAft>
                <a:spcPts val="0"/>
              </a:spcAft>
              <a:buClr>
                <a:schemeClr val="dk1"/>
              </a:buClr>
              <a:buSzPts val="1500"/>
              <a:buChar char="•"/>
            </a:pPr>
            <a:r>
              <a:rPr lang="en" sz="1500">
                <a:solidFill>
                  <a:schemeClr val="dk1"/>
                </a:solidFill>
              </a:rPr>
              <a:t>Decodable Reader: </a:t>
            </a:r>
            <a:r>
              <a:rPr lang="en" sz="1500"/>
              <a:t>“Sam Rides the Subway Train”</a:t>
            </a:r>
            <a:r>
              <a:rPr lang="en" sz="1500">
                <a:solidFill>
                  <a:schemeClr val="dk1"/>
                </a:solidFill>
              </a:rPr>
              <a:t> (Provided; one per student) (Enlarged embedded in slides)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Engagement Text: “</a:t>
            </a:r>
            <a:r>
              <a:rPr lang="en" sz="1500"/>
              <a:t>New Subway Train Stop Opens</a:t>
            </a:r>
            <a:r>
              <a:rPr lang="en" sz="1500">
                <a:solidFill>
                  <a:schemeClr val="dk1"/>
                </a:solidFill>
              </a:rPr>
              <a:t>” (Embedded in slides for teacher read-aloud)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a:t>Snap or Trap</a:t>
            </a:r>
            <a:r>
              <a:rPr lang="en" sz="1500">
                <a:solidFill>
                  <a:schemeClr val="dk1"/>
                </a:solidFill>
              </a:rPr>
              <a:t> Word Cards (Supporting Materials-Teacher Guide, write on index cards, list on board or show slide) </a:t>
            </a:r>
            <a:endParaRPr sz="1500" dirty="0">
              <a:solidFill>
                <a:schemeClr val="dk1"/>
              </a:solidFill>
            </a:endParaRPr>
          </a:p>
          <a:p>
            <a:pPr marL="457200" lvl="0" indent="-323850" algn="l" rtl="0">
              <a:spcBef>
                <a:spcPts val="0"/>
              </a:spcBef>
              <a:spcAft>
                <a:spcPts val="0"/>
              </a:spcAft>
              <a:buSzPts val="1500"/>
              <a:buChar char="•"/>
            </a:pPr>
            <a:r>
              <a:rPr lang="en" sz="1500"/>
              <a:t>Snap or Trap T-chart (on board, chart paper or shown on slide)</a:t>
            </a:r>
            <a:endParaRPr sz="1500" dirty="0"/>
          </a:p>
          <a:p>
            <a:pPr marL="457200" lvl="0" indent="-323850" algn="l" rtl="0">
              <a:spcBef>
                <a:spcPts val="0"/>
              </a:spcBef>
              <a:spcAft>
                <a:spcPts val="0"/>
              </a:spcAft>
              <a:buClr>
                <a:schemeClr val="dk1"/>
              </a:buClr>
              <a:buSzPts val="1500"/>
              <a:buChar char="•"/>
            </a:pPr>
            <a:r>
              <a:rPr lang="en" sz="1500">
                <a:solidFill>
                  <a:schemeClr val="dk1"/>
                </a:solidFill>
              </a:rPr>
              <a:t>Snapshot Assessment (Supporting Materials-Teacher Guide, optional; one per student)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Pre-determine partnerships for retelling and reading Decodable Reader</a:t>
            </a:r>
            <a:endParaRPr sz="1500" b="1" dirty="0">
              <a:solidFill>
                <a:schemeClr val="dk1"/>
              </a:solidFill>
            </a:endParaRPr>
          </a:p>
          <a:p>
            <a:pPr marL="0" lvl="0" indent="0" algn="l" rtl="0">
              <a:spcBef>
                <a:spcPts val="1000"/>
              </a:spcBef>
              <a:spcAft>
                <a:spcPts val="0"/>
              </a:spcAft>
              <a:buClr>
                <a:schemeClr val="dk1"/>
              </a:buClr>
              <a:buSzPts val="1100"/>
              <a:buFont typeface="Arial"/>
              <a:buNone/>
            </a:pPr>
            <a:r>
              <a:rPr lang="en" sz="1800" b="1">
                <a:solidFill>
                  <a:schemeClr val="dk1"/>
                </a:solidFill>
              </a:rPr>
              <a:t>Materials to Gather from Previous Lessons:</a:t>
            </a:r>
            <a:endParaRPr sz="1500" dirty="0">
              <a:solidFill>
                <a:schemeClr val="dk1"/>
              </a:solidFill>
            </a:endParaRPr>
          </a:p>
          <a:p>
            <a:pPr marL="457200" lvl="0" indent="-323850" algn="l" rtl="0">
              <a:spcBef>
                <a:spcPts val="800"/>
              </a:spcBef>
              <a:spcAft>
                <a:spcPts val="0"/>
              </a:spcAft>
              <a:buClr>
                <a:schemeClr val="dk1"/>
              </a:buClr>
              <a:buSzPts val="1500"/>
              <a:buChar char="•"/>
            </a:pPr>
            <a:r>
              <a:rPr lang="en" sz="1500">
                <a:solidFill>
                  <a:schemeClr val="dk1"/>
                </a:solidFill>
              </a:rPr>
              <a:t>Highlighters, highlighter tape (optional)</a:t>
            </a:r>
            <a:endParaRPr sz="1500" dirty="0">
              <a:solidFill>
                <a:schemeClr val="dk1"/>
              </a:solidFill>
            </a:endParaRPr>
          </a:p>
        </p:txBody>
      </p:sp>
      <p:sp>
        <p:nvSpPr>
          <p:cNvPr id="191" name="Google Shape;191;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1: Module 1: Part 1: Cycle 2: Lesson 7</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dirty="0"/>
          </a:p>
        </p:txBody>
      </p:sp>
      <p:pic>
        <p:nvPicPr>
          <p:cNvPr id="311" name="Google Shape;311;p47"/>
          <p:cNvPicPr preferRelativeResize="0"/>
          <p:nvPr/>
        </p:nvPicPr>
        <p:blipFill>
          <a:blip r:embed="rId3">
            <a:alphaModFix/>
          </a:blip>
          <a:stretch>
            <a:fillRect/>
          </a:stretch>
        </p:blipFill>
        <p:spPr>
          <a:xfrm>
            <a:off x="830538" y="1459025"/>
            <a:ext cx="4524725" cy="2562500"/>
          </a:xfrm>
          <a:prstGeom prst="rect">
            <a:avLst/>
          </a:prstGeom>
          <a:noFill/>
          <a:ln>
            <a:noFill/>
          </a:ln>
        </p:spPr>
      </p:pic>
      <p:pic>
        <p:nvPicPr>
          <p:cNvPr id="312" name="Google Shape;312;p47"/>
          <p:cNvPicPr preferRelativeResize="0"/>
          <p:nvPr/>
        </p:nvPicPr>
        <p:blipFill>
          <a:blip r:embed="rId4">
            <a:alphaModFix/>
          </a:blip>
          <a:stretch>
            <a:fillRect/>
          </a:stretch>
        </p:blipFill>
        <p:spPr>
          <a:xfrm>
            <a:off x="6094950" y="313250"/>
            <a:ext cx="1641651" cy="41182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dirty="0"/>
          </a:p>
        </p:txBody>
      </p:sp>
      <p:pic>
        <p:nvPicPr>
          <p:cNvPr id="318" name="Google Shape;318;p48"/>
          <p:cNvPicPr preferRelativeResize="0"/>
          <p:nvPr/>
        </p:nvPicPr>
        <p:blipFill>
          <a:blip r:embed="rId3">
            <a:alphaModFix/>
          </a:blip>
          <a:stretch>
            <a:fillRect/>
          </a:stretch>
        </p:blipFill>
        <p:spPr>
          <a:xfrm>
            <a:off x="1048000" y="1343175"/>
            <a:ext cx="4584225" cy="2609475"/>
          </a:xfrm>
          <a:prstGeom prst="rect">
            <a:avLst/>
          </a:prstGeom>
          <a:noFill/>
          <a:ln>
            <a:noFill/>
          </a:ln>
        </p:spPr>
      </p:pic>
      <p:pic>
        <p:nvPicPr>
          <p:cNvPr id="319" name="Google Shape;319;p48"/>
          <p:cNvPicPr preferRelativeResize="0"/>
          <p:nvPr/>
        </p:nvPicPr>
        <p:blipFill>
          <a:blip r:embed="rId4">
            <a:alphaModFix/>
          </a:blip>
          <a:stretch>
            <a:fillRect/>
          </a:stretch>
        </p:blipFill>
        <p:spPr>
          <a:xfrm>
            <a:off x="6291250" y="560650"/>
            <a:ext cx="1863725" cy="41106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dirty="0"/>
          </a:p>
        </p:txBody>
      </p:sp>
      <p:pic>
        <p:nvPicPr>
          <p:cNvPr id="325" name="Google Shape;325;p49"/>
          <p:cNvPicPr preferRelativeResize="0"/>
          <p:nvPr/>
        </p:nvPicPr>
        <p:blipFill>
          <a:blip r:embed="rId3">
            <a:alphaModFix/>
          </a:blip>
          <a:stretch>
            <a:fillRect/>
          </a:stretch>
        </p:blipFill>
        <p:spPr>
          <a:xfrm>
            <a:off x="2278625" y="1085925"/>
            <a:ext cx="4787075" cy="31636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dirty="0"/>
          </a:p>
        </p:txBody>
      </p:sp>
      <p:pic>
        <p:nvPicPr>
          <p:cNvPr id="331" name="Google Shape;331;p50"/>
          <p:cNvPicPr preferRelativeResize="0"/>
          <p:nvPr/>
        </p:nvPicPr>
        <p:blipFill>
          <a:blip r:embed="rId3">
            <a:alphaModFix/>
          </a:blip>
          <a:stretch>
            <a:fillRect/>
          </a:stretch>
        </p:blipFill>
        <p:spPr>
          <a:xfrm>
            <a:off x="2225325" y="1189563"/>
            <a:ext cx="5021250" cy="27643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dirty="0"/>
          </a:p>
        </p:txBody>
      </p:sp>
      <p:pic>
        <p:nvPicPr>
          <p:cNvPr id="337" name="Google Shape;337;p51"/>
          <p:cNvPicPr preferRelativeResize="0"/>
          <p:nvPr/>
        </p:nvPicPr>
        <p:blipFill>
          <a:blip r:embed="rId3">
            <a:alphaModFix/>
          </a:blip>
          <a:stretch>
            <a:fillRect/>
          </a:stretch>
        </p:blipFill>
        <p:spPr>
          <a:xfrm>
            <a:off x="311700" y="1256600"/>
            <a:ext cx="5184825" cy="2630300"/>
          </a:xfrm>
          <a:prstGeom prst="rect">
            <a:avLst/>
          </a:prstGeom>
          <a:noFill/>
          <a:ln>
            <a:noFill/>
          </a:ln>
        </p:spPr>
      </p:pic>
      <p:pic>
        <p:nvPicPr>
          <p:cNvPr id="338" name="Google Shape;338;p51"/>
          <p:cNvPicPr preferRelativeResize="0"/>
          <p:nvPr/>
        </p:nvPicPr>
        <p:blipFill>
          <a:blip r:embed="rId4">
            <a:alphaModFix/>
          </a:blip>
          <a:stretch>
            <a:fillRect/>
          </a:stretch>
        </p:blipFill>
        <p:spPr>
          <a:xfrm>
            <a:off x="5304400" y="1059275"/>
            <a:ext cx="3687200" cy="26957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dirty="0"/>
          </a:p>
        </p:txBody>
      </p:sp>
      <p:pic>
        <p:nvPicPr>
          <p:cNvPr id="344" name="Google Shape;344;p52"/>
          <p:cNvPicPr preferRelativeResize="0"/>
          <p:nvPr/>
        </p:nvPicPr>
        <p:blipFill>
          <a:blip r:embed="rId3">
            <a:alphaModFix/>
          </a:blip>
          <a:stretch>
            <a:fillRect/>
          </a:stretch>
        </p:blipFill>
        <p:spPr>
          <a:xfrm>
            <a:off x="396600" y="1183100"/>
            <a:ext cx="4783449" cy="2905025"/>
          </a:xfrm>
          <a:prstGeom prst="rect">
            <a:avLst/>
          </a:prstGeom>
          <a:noFill/>
          <a:ln>
            <a:noFill/>
          </a:ln>
        </p:spPr>
      </p:pic>
      <p:pic>
        <p:nvPicPr>
          <p:cNvPr id="345" name="Google Shape;345;p52"/>
          <p:cNvPicPr preferRelativeResize="0"/>
          <p:nvPr/>
        </p:nvPicPr>
        <p:blipFill>
          <a:blip r:embed="rId4">
            <a:alphaModFix/>
          </a:blip>
          <a:stretch>
            <a:fillRect/>
          </a:stretch>
        </p:blipFill>
        <p:spPr>
          <a:xfrm>
            <a:off x="5273325" y="663600"/>
            <a:ext cx="3807149" cy="33312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dirty="0"/>
          </a:p>
        </p:txBody>
      </p:sp>
      <p:sp>
        <p:nvSpPr>
          <p:cNvPr id="353" name="Google Shape;353;p5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today that is helping you become a more proficient reader? </a:t>
            </a:r>
            <a:endParaRPr dirty="0"/>
          </a:p>
        </p:txBody>
      </p:sp>
      <p:pic>
        <p:nvPicPr>
          <p:cNvPr id="354" name="Google Shape;354;p53"/>
          <p:cNvPicPr preferRelativeResize="0"/>
          <p:nvPr/>
        </p:nvPicPr>
        <p:blipFill>
          <a:blip r:embed="rId3">
            <a:alphaModFix/>
          </a:blip>
          <a:stretch>
            <a:fillRect/>
          </a:stretch>
        </p:blipFill>
        <p:spPr>
          <a:xfrm>
            <a:off x="629851" y="1543200"/>
            <a:ext cx="2858673" cy="28587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360" name="Google Shape;360;p5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dirty="0"/>
          </a:p>
        </p:txBody>
      </p:sp>
      <p:sp>
        <p:nvSpPr>
          <p:cNvPr id="366" name="Google Shape;366;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t>I can use what I know to read high frequency words and words with the long “a” spelling patterns “ai” and “ay.”</a:t>
            </a:r>
            <a:endParaRPr sz="2400" dirty="0"/>
          </a:p>
          <a:p>
            <a:pPr marL="457200" lvl="0" indent="-381000" algn="l" rtl="0">
              <a:lnSpc>
                <a:spcPct val="120000"/>
              </a:lnSpc>
              <a:spcBef>
                <a:spcPts val="0"/>
              </a:spcBef>
              <a:spcAft>
                <a:spcPts val="0"/>
              </a:spcAft>
              <a:buClr>
                <a:schemeClr val="dk1"/>
              </a:buClr>
              <a:buSzPts val="2400"/>
              <a:buChar char="•"/>
            </a:pPr>
            <a:r>
              <a:rPr lang="en" sz="2400">
                <a:solidFill>
                  <a:schemeClr val="dk1"/>
                </a:solidFill>
              </a:rPr>
              <a:t>I can fl</a:t>
            </a:r>
            <a:r>
              <a:rPr lang="en" sz="2400"/>
              <a:t>uently </a:t>
            </a:r>
            <a:r>
              <a:rPr lang="en" sz="2400">
                <a:solidFill>
                  <a:schemeClr val="dk1"/>
                </a:solidFill>
              </a:rPr>
              <a:t>read the decodable text: “</a:t>
            </a:r>
            <a:r>
              <a:rPr lang="en" sz="2400"/>
              <a:t>Sam Rides the Subway Train</a:t>
            </a:r>
            <a:r>
              <a:rPr lang="en" sz="240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367" name="Google Shape;367;p55"/>
          <p:cNvPicPr preferRelativeResize="0"/>
          <p:nvPr/>
        </p:nvPicPr>
        <p:blipFill>
          <a:blip r:embed="rId3">
            <a:alphaModFix/>
          </a:blip>
          <a:stretch>
            <a:fillRect/>
          </a:stretch>
        </p:blipFill>
        <p:spPr>
          <a:xfrm>
            <a:off x="8349343" y="4350969"/>
            <a:ext cx="668014" cy="54467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graphicFrame>
        <p:nvGraphicFramePr>
          <p:cNvPr id="372" name="Google Shape;372;p56"/>
          <p:cNvGraphicFramePr/>
          <p:nvPr>
            <p:extLst>
              <p:ext uri="{D42A27DB-BD31-4B8C-83A1-F6EECF244321}">
                <p14:modId xmlns:p14="http://schemas.microsoft.com/office/powerpoint/2010/main" val="303983679"/>
              </p:ext>
            </p:extLst>
          </p:nvPr>
        </p:nvGraphicFramePr>
        <p:xfrm>
          <a:off x="0" y="0"/>
          <a:ext cx="9144000" cy="5122045"/>
        </p:xfrm>
        <a:graphic>
          <a:graphicData uri="http://schemas.openxmlformats.org/drawingml/2006/table">
            <a:tbl>
              <a:tblPr>
                <a:noFill/>
                <a:tableStyleId>{B4C5AE53-C908-4D41-86D7-F37FB2C79B1D}</a:tableStyleId>
              </a:tblPr>
              <a:tblGrid>
                <a:gridCol w="2953825">
                  <a:extLst>
                    <a:ext uri="{9D8B030D-6E8A-4147-A177-3AD203B41FA5}">
                      <a16:colId xmlns:a16="http://schemas.microsoft.com/office/drawing/2014/main" val="20000"/>
                    </a:ext>
                  </a:extLst>
                </a:gridCol>
                <a:gridCol w="3355550">
                  <a:extLst>
                    <a:ext uri="{9D8B030D-6E8A-4147-A177-3AD203B41FA5}">
                      <a16:colId xmlns:a16="http://schemas.microsoft.com/office/drawing/2014/main" val="20001"/>
                    </a:ext>
                  </a:extLst>
                </a:gridCol>
                <a:gridCol w="2834625">
                  <a:extLst>
                    <a:ext uri="{9D8B030D-6E8A-4147-A177-3AD203B41FA5}">
                      <a16:colId xmlns:a16="http://schemas.microsoft.com/office/drawing/2014/main" val="20002"/>
                    </a:ext>
                  </a:extLst>
                </a:gridCol>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dirty="0">
                          <a:solidFill>
                            <a:schemeClr val="dk1"/>
                          </a:solidFill>
                          <a:latin typeface="Century Gothic"/>
                          <a:ea typeface="Century Gothic"/>
                          <a:cs typeface="Century Gothic"/>
                          <a:sym typeface="Century Gothic"/>
                        </a:rPr>
                        <a:t>    Partner Reading </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475325">
                <a:tc>
                  <a:txBody>
                    <a:bodyPr/>
                    <a:lstStyle/>
                    <a:p>
                      <a:pPr marL="0" lvl="0" indent="0" algn="l" rtl="0">
                        <a:spcBef>
                          <a:spcPts val="0"/>
                        </a:spcBef>
                        <a:spcAft>
                          <a:spcPts val="0"/>
                        </a:spcAft>
                        <a:buClr>
                          <a:schemeClr val="dk1"/>
                        </a:buClr>
                        <a:buSzPts val="1100"/>
                        <a:buFont typeface="Arial"/>
                        <a:buNone/>
                      </a:pPr>
                      <a:r>
                        <a:rPr lang="en" sz="1450" b="1" dirty="0">
                          <a:solidFill>
                            <a:schemeClr val="dk1"/>
                          </a:solidFill>
                          <a:latin typeface="Century Gothic"/>
                          <a:ea typeface="Century Gothic"/>
                          <a:cs typeface="Century Gothic"/>
                          <a:sym typeface="Century Gothic"/>
                        </a:rPr>
                        <a:t>Be a word detective!</a:t>
                      </a:r>
                      <a:r>
                        <a:rPr lang="en" sz="145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Find the high frequency words  (live, walk, two, new, ready, can, on, this, be, with)</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Find all the words with the long “a” spelling “ai” or “ay.”</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If you can’t read a word, underline the syllables and try again.  </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Work with your partner to read all the words.  Did you circle the same words?</a:t>
                      </a:r>
                      <a:endParaRPr sz="15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Complete the Word Work.</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the first page of  “Sam Rides the Subway Train” together, using the same voice.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Take turns reading “Sam Rides the Subway Train.”</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Follow the Rules of Fluency! Read </a:t>
                      </a:r>
                      <a:r>
                        <a:rPr lang="en" sz="1500" i="1" dirty="0">
                          <a:solidFill>
                            <a:schemeClr val="dk1"/>
                          </a:solidFill>
                          <a:latin typeface="Century Gothic"/>
                          <a:ea typeface="Century Gothic"/>
                          <a:cs typeface="Century Gothic"/>
                          <a:sym typeface="Century Gothic"/>
                        </a:rPr>
                        <a:t>smoothly</a:t>
                      </a:r>
                      <a:r>
                        <a:rPr lang="en" sz="1500" dirty="0">
                          <a:solidFill>
                            <a:schemeClr val="dk1"/>
                          </a:solidFill>
                          <a:latin typeface="Century Gothic"/>
                          <a:ea typeface="Century Gothic"/>
                          <a:cs typeface="Century Gothic"/>
                          <a:sym typeface="Century Gothic"/>
                        </a:rPr>
                        <a:t>, </a:t>
                      </a:r>
                      <a:r>
                        <a:rPr lang="en" sz="1500" i="1" dirty="0">
                          <a:solidFill>
                            <a:schemeClr val="dk1"/>
                          </a:solidFill>
                          <a:latin typeface="Century Gothic"/>
                          <a:ea typeface="Century Gothic"/>
                          <a:cs typeface="Century Gothic"/>
                          <a:sym typeface="Century Gothic"/>
                        </a:rPr>
                        <a:t>with expression &amp; meaning</a:t>
                      </a:r>
                      <a:r>
                        <a:rPr lang="en" sz="1500" dirty="0">
                          <a:solidFill>
                            <a:schemeClr val="dk1"/>
                          </a:solidFill>
                          <a:latin typeface="Century Gothic"/>
                          <a:ea typeface="Century Gothic"/>
                          <a:cs typeface="Century Gothic"/>
                          <a:sym typeface="Century Gothic"/>
                        </a:rPr>
                        <a:t> and at </a:t>
                      </a:r>
                      <a:r>
                        <a:rPr lang="en" sz="1500" i="1" dirty="0">
                          <a:solidFill>
                            <a:schemeClr val="dk1"/>
                          </a:solidFill>
                          <a:latin typeface="Century Gothic"/>
                          <a:ea typeface="Century Gothic"/>
                          <a:cs typeface="Century Gothic"/>
                          <a:sym typeface="Century Gothic"/>
                        </a:rPr>
                        <a:t>just the right speed</a:t>
                      </a:r>
                      <a:r>
                        <a:rPr lang="en" sz="1500" dirty="0">
                          <a:solidFill>
                            <a:schemeClr val="dk1"/>
                          </a:solidFill>
                          <a:latin typeface="Century Gothic"/>
                          <a:ea typeface="Century Gothic"/>
                          <a:cs typeface="Century Gothic"/>
                          <a:sym typeface="Century Gothic"/>
                        </a:rPr>
                        <a:t>.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a:t>
                      </a:r>
                      <a:r>
                        <a:rPr lang="en" sz="1500" baseline="0" dirty="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time allows, read the story again and act out what happens as you take turns reading.</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Read “Sam Rides the Subway Train.”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As you read, circle all the words that have long “a” spelling patterns “ai” or “ay” and the high frequency words (live, walk, two, new, ready, can, on, this be, with).</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Read the story again.</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If you have time, find another student that independently read the story and tell each other sentences with the words you circled.</a:t>
                      </a:r>
                      <a:endParaRPr sz="155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373" name="Google Shape;373;p56"/>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374" name="Google Shape;374;p56"/>
          <p:cNvPicPr preferRelativeResize="0"/>
          <p:nvPr/>
        </p:nvPicPr>
        <p:blipFill>
          <a:blip r:embed="rId4">
            <a:alphaModFix/>
          </a:blip>
          <a:stretch>
            <a:fillRect/>
          </a:stretch>
        </p:blipFill>
        <p:spPr>
          <a:xfrm>
            <a:off x="2953825" y="26563"/>
            <a:ext cx="576750" cy="548850"/>
          </a:xfrm>
          <a:prstGeom prst="rect">
            <a:avLst/>
          </a:prstGeom>
          <a:noFill/>
          <a:ln>
            <a:noFill/>
          </a:ln>
        </p:spPr>
      </p:pic>
      <p:pic>
        <p:nvPicPr>
          <p:cNvPr id="375" name="Google Shape;375;p56"/>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#:7</a:t>
            </a:r>
            <a:endParaRPr i="1" dirty="0">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a:solidFill>
                  <a:schemeClr val="dk1"/>
                </a:solidFill>
              </a:rPr>
              <a:t>Watch the video (as needed)</a:t>
            </a:r>
            <a:r>
              <a:rPr lang="en" sz="2400">
                <a:solidFill>
                  <a:srgbClr val="333333"/>
                </a:solidFill>
                <a:highlight>
                  <a:srgbClr val="FFFFFF"/>
                </a:highlight>
              </a:rPr>
              <a:t>, </a:t>
            </a:r>
            <a:r>
              <a:rPr lang="en">
                <a:solidFill>
                  <a:srgbClr val="333333"/>
                </a:solidFill>
                <a:highlight>
                  <a:srgbClr val="FFFFFF"/>
                </a:highlight>
              </a:rPr>
              <a:t>From Engagement Text to Decodables:</a:t>
            </a:r>
            <a:r>
              <a:rPr lang="en">
                <a:solidFill>
                  <a:srgbClr val="333333"/>
                </a:solidFill>
                <a:highlight>
                  <a:srgbClr val="FFFFFF"/>
                </a:highlight>
                <a:uFill>
                  <a:noFill/>
                </a:uFill>
                <a:hlinkClick r:id="rId3"/>
              </a:rPr>
              <a:t> </a:t>
            </a:r>
            <a:r>
              <a:rPr lang="en" u="sng">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a:solidFill>
                  <a:schemeClr val="dk1"/>
                </a:solidFill>
              </a:rPr>
              <a:t>Read the Engagement Text “New Subway Train S</a:t>
            </a:r>
            <a:r>
              <a:rPr lang="en"/>
              <a:t>top Opens.</a:t>
            </a:r>
            <a:r>
              <a:rPr lang="en">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a:t>Review Independent and Small Group Work guidance (Skills Block Resource Manual)</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197" name="Google Shape;19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2: Lesson 7</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dirty="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203" name="Google Shape;20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2: Lesson 7</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Google Shape;208;p3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9" name="Google Shape;209;p3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dirty="0">
              <a:solidFill>
                <a:srgbClr val="FFFFFF"/>
              </a:solidFill>
              <a:latin typeface="Calibri"/>
              <a:ea typeface="Calibri"/>
              <a:cs typeface="Calibri"/>
              <a:sym typeface="Calibri"/>
            </a:endParaRPr>
          </a:p>
        </p:txBody>
      </p:sp>
      <p:sp>
        <p:nvSpPr>
          <p:cNvPr id="210" name="Google Shape;210;p3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1: </a:t>
            </a:r>
            <a:endParaRPr sz="32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 Lesson 7</a:t>
            </a:r>
            <a:endParaRPr sz="3200" b="1" dirty="0">
              <a:solidFill>
                <a:srgbClr val="404040"/>
              </a:solidFill>
              <a:latin typeface="Century Gothic"/>
              <a:ea typeface="Century Gothic"/>
              <a:cs typeface="Century Gothic"/>
              <a:sym typeface="Century Gothic"/>
            </a:endParaRPr>
          </a:p>
        </p:txBody>
      </p:sp>
      <p:pic>
        <p:nvPicPr>
          <p:cNvPr id="211" name="Google Shape;211;p3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2" name="Google Shape;212;p3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a:solidFill>
                  <a:srgbClr val="FF0000"/>
                </a:solidFill>
              </a:rPr>
              <a:t>“Gather round together, together, together. It’s time to hear a story, a story, a story. It’s time to hear a story and say what what you’ve learned.”</a:t>
            </a:r>
            <a:endParaRPr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dirty="0"/>
          </a:p>
        </p:txBody>
      </p:sp>
      <p:sp>
        <p:nvSpPr>
          <p:cNvPr id="224" name="Google Shape;224;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retell the events from </a:t>
            </a:r>
            <a:r>
              <a:rPr lang="en" sz="2400"/>
              <a:t>Sunny Gazette article</a:t>
            </a:r>
            <a:r>
              <a:rPr lang="en" sz="2400">
                <a:solidFill>
                  <a:schemeClr val="dk1"/>
                </a:solidFill>
              </a:rPr>
              <a:t>: “</a:t>
            </a:r>
            <a:r>
              <a:rPr lang="en" sz="2400"/>
              <a:t>New Subway Train Stops Opens</a:t>
            </a:r>
            <a:r>
              <a:rPr lang="en" sz="2400">
                <a:solidFill>
                  <a:schemeClr val="dk1"/>
                </a:solidFill>
              </a:rPr>
              <a:t>.”</a:t>
            </a:r>
            <a:endParaRPr sz="2400" dirty="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a:solidFill>
                  <a:schemeClr val="dk1"/>
                </a:solidFill>
              </a:rPr>
              <a:t>Using evidence from the text, I can answer questions about the </a:t>
            </a:r>
            <a:r>
              <a:rPr lang="en" sz="2400"/>
              <a:t>Sunny Gazette article</a:t>
            </a:r>
            <a:r>
              <a:rPr lang="en" sz="2400">
                <a:solidFill>
                  <a:schemeClr val="dk1"/>
                </a:solidFill>
              </a:rPr>
              <a:t> “New Subway Train Stop Opens.”</a:t>
            </a:r>
            <a:endParaRPr sz="2400" dirty="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25" name="Google Shape;225;p34"/>
          <p:cNvPicPr preferRelativeResize="0"/>
          <p:nvPr/>
        </p:nvPicPr>
        <p:blipFill>
          <a:blip r:embed="rId3">
            <a:alphaModFix/>
          </a:blip>
          <a:stretch>
            <a:fillRect/>
          </a:stretch>
        </p:blipFill>
        <p:spPr>
          <a:xfrm>
            <a:off x="8360229" y="4336396"/>
            <a:ext cx="670264" cy="55204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5"/>
          <p:cNvSpPr txBox="1">
            <a:spLocks noGrp="1"/>
          </p:cNvSpPr>
          <p:nvPr>
            <p:ph type="title"/>
          </p:nvPr>
        </p:nvSpPr>
        <p:spPr>
          <a:xfrm>
            <a:off x="188347" y="141514"/>
            <a:ext cx="86595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latin typeface="Century Gothic" panose="020B0502020202020204" pitchFamily="34" charset="0"/>
              </a:rPr>
              <a:t>Engagement Text: “New Subway Train Stop Opens”</a:t>
            </a:r>
            <a:endParaRPr dirty="0">
              <a:latin typeface="Century Gothic" panose="020B0502020202020204" pitchFamily="34" charset="0"/>
            </a:endParaRPr>
          </a:p>
        </p:txBody>
      </p:sp>
      <p:pic>
        <p:nvPicPr>
          <p:cNvPr id="231" name="Google Shape;231;p35"/>
          <p:cNvPicPr preferRelativeResize="0"/>
          <p:nvPr/>
        </p:nvPicPr>
        <p:blipFill>
          <a:blip r:embed="rId3">
            <a:alphaModFix/>
          </a:blip>
          <a:stretch>
            <a:fillRect/>
          </a:stretch>
        </p:blipFill>
        <p:spPr>
          <a:xfrm>
            <a:off x="1665515" y="957943"/>
            <a:ext cx="5705164" cy="372883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Comprehension Conversation</a:t>
            </a:r>
            <a:endParaRPr dirty="0"/>
          </a:p>
        </p:txBody>
      </p:sp>
      <p:sp>
        <p:nvSpPr>
          <p:cNvPr id="237" name="Google Shape;237;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Clr>
                <a:schemeClr val="dk1"/>
              </a:buClr>
              <a:buSzPts val="2400"/>
              <a:buAutoNum type="arabicPeriod"/>
            </a:pPr>
            <a:r>
              <a:rPr lang="en" sz="2400"/>
              <a:t>What did Sunnyside celebrate on Saturday?</a:t>
            </a:r>
            <a:endParaRPr sz="2400" dirty="0"/>
          </a:p>
          <a:p>
            <a:pPr marL="457200" lvl="0" indent="-381000" algn="l" rtl="0">
              <a:lnSpc>
                <a:spcPct val="115000"/>
              </a:lnSpc>
              <a:spcBef>
                <a:spcPts val="0"/>
              </a:spcBef>
              <a:spcAft>
                <a:spcPts val="0"/>
              </a:spcAft>
              <a:buSzPts val="2400"/>
              <a:buAutoNum type="arabicPeriod"/>
            </a:pPr>
            <a:r>
              <a:rPr lang="en" sz="2400"/>
              <a:t>Why had the station been closed for many years?</a:t>
            </a:r>
            <a:endParaRPr sz="2400" dirty="0">
              <a:highlight>
                <a:srgbClr val="FFFF00"/>
              </a:highlight>
            </a:endParaRPr>
          </a:p>
          <a:p>
            <a:pPr marL="457200" lvl="0" indent="-381000" algn="l" rtl="0">
              <a:lnSpc>
                <a:spcPct val="115000"/>
              </a:lnSpc>
              <a:spcBef>
                <a:spcPts val="0"/>
              </a:spcBef>
              <a:spcAft>
                <a:spcPts val="0"/>
              </a:spcAft>
              <a:buSzPts val="2400"/>
              <a:buAutoNum type="arabicPeriod"/>
            </a:pPr>
            <a:r>
              <a:rPr lang="en" sz="2400"/>
              <a:t>Why is it important that the residents will now have more options for transportation around the city? How might this make their lives better?</a:t>
            </a:r>
            <a:endParaRPr sz="2400" dirty="0"/>
          </a:p>
          <a:p>
            <a:pPr marL="0" lvl="0" indent="0" algn="l" rtl="0">
              <a:spcBef>
                <a:spcPts val="800"/>
              </a:spcBef>
              <a:spcAft>
                <a:spcPts val="0"/>
              </a:spcAft>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6B75528-1CF9-4DF8-B1D4-90C73C162F7B}"/>
</file>

<file path=customXml/itemProps2.xml><?xml version="1.0" encoding="utf-8"?>
<ds:datastoreItem xmlns:ds="http://schemas.openxmlformats.org/officeDocument/2006/customXml" ds:itemID="{A49CD76E-B16A-4139-9F8A-AEBB49D33DB2}"/>
</file>

<file path=customXml/itemProps3.xml><?xml version="1.0" encoding="utf-8"?>
<ds:datastoreItem xmlns:ds="http://schemas.openxmlformats.org/officeDocument/2006/customXml" ds:itemID="{8E287817-6D12-4616-9839-EFC0788994F3}"/>
</file>

<file path=docProps/app.xml><?xml version="1.0" encoding="utf-8"?>
<Properties xmlns="http://schemas.openxmlformats.org/officeDocument/2006/extended-properties" xmlns:vt="http://schemas.openxmlformats.org/officeDocument/2006/docPropsVTypes">
  <TotalTime>28</TotalTime>
  <Words>6677</Words>
  <Application>Microsoft Office PowerPoint</Application>
  <PresentationFormat>On-screen Show (16:9)</PresentationFormat>
  <Paragraphs>514</Paragraphs>
  <Slides>29</Slides>
  <Notes>29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29</vt:i4>
      </vt:variant>
    </vt:vector>
  </HeadingPairs>
  <TitlesOfParts>
    <vt:vector size="35" baseType="lpstr">
      <vt:lpstr>Century Gothic</vt:lpstr>
      <vt:lpstr>Calibri</vt:lpstr>
      <vt:lpstr>Arial</vt:lpstr>
      <vt:lpstr>Times New Roman</vt:lpstr>
      <vt:lpstr>Office Theme</vt:lpstr>
      <vt:lpstr>Office Theme</vt:lpstr>
      <vt:lpstr>Grade 2: Module 1: Part 1: Cycle 2: Lesson 7 Teacher slide, before teaching.</vt:lpstr>
      <vt:lpstr>Grade 1: Module 1: Part 1: Cycle 2: Lesson 7 Teacher slide, before teaching.</vt:lpstr>
      <vt:lpstr>Grade 2: Module 1: Part 1: Cycle 2: Lesson 7 Teacher slide, before teaching.</vt:lpstr>
      <vt:lpstr>Grade 2: Module 1: Part 1: Cycle 2: Lesson 7 Teacher slide, before teaching.</vt:lpstr>
      <vt:lpstr>PowerPoint Presentation</vt:lpstr>
      <vt:lpstr>Transition Song</vt:lpstr>
      <vt:lpstr>Opening Learning Targets</vt:lpstr>
      <vt:lpstr>Engagement Text: “New Subway Train Stop Opens”</vt:lpstr>
      <vt:lpstr>Comprehension Conversation</vt:lpstr>
      <vt:lpstr>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1: Cycle 2: Lesson 7 Teacher slide, before teaching.</dc:title>
  <dc:creator>nbravo</dc:creator>
  <cp:lastModifiedBy>Brian McCabe</cp:lastModifiedBy>
  <cp:revision>5</cp:revision>
  <dcterms:modified xsi:type="dcterms:W3CDTF">2018-11-06T21:58:09Z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