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79" r:id="rId7"/>
    <p:sldId id="277" r:id="rId8"/>
    <p:sldId id="273" r:id="rId9"/>
    <p:sldId id="272" r:id="rId10"/>
    <p:sldId id="274" r:id="rId11"/>
    <p:sldId id="275" r:id="rId12"/>
    <p:sldId id="276" r:id="rId13"/>
    <p:sldId id="266" r:id="rId14"/>
    <p:sldId id="28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en-US" sz="900" dirty="0"/>
            <a:t>Metric 1 – Health and Safety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dirty="0"/>
            <a:t>Building cleanliness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 custT="1"/>
      <dgm:spPr/>
      <dgm:t>
        <a:bodyPr/>
        <a:lstStyle/>
        <a:p>
          <a:r>
            <a:rPr lang="en-US" sz="900" dirty="0"/>
            <a:t>PPE effectiveness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 custT="1"/>
      <dgm:spPr/>
      <dgm:t>
        <a:bodyPr/>
        <a:lstStyle/>
        <a:p>
          <a:r>
            <a:rPr lang="en-US" sz="900" dirty="0"/>
            <a:t>Precautionary measures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 custT="1"/>
      <dgm:spPr/>
      <dgm:t>
        <a:bodyPr/>
        <a:lstStyle/>
        <a:p>
          <a:r>
            <a:rPr lang="en-US" sz="900" dirty="0"/>
            <a:t>Communication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/>
      <dgm:t>
        <a:bodyPr/>
        <a:lstStyle/>
        <a:p>
          <a:r>
            <a:rPr lang="en-US" sz="900" dirty="0"/>
            <a:t>Metric 2 – Student and Staff Engagement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900" dirty="0"/>
            <a:t>Attendance – both online and in-person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r>
            <a:rPr lang="en-US" sz="900" dirty="0"/>
            <a:t>Behavior – social/emotional health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custT="1"/>
      <dgm:spPr/>
      <dgm:t>
        <a:bodyPr/>
        <a:lstStyle/>
        <a:p>
          <a:r>
            <a:rPr lang="en-US" sz="900" dirty="0"/>
            <a:t>Competing priorities (of both students and staff)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Metric 3 – Teaching and Learning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dirty="0"/>
            <a:t>Online effectiveness – inputs and outcomes 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Metric 4 - Budget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Meeting teaching/learning needs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Budget vulnerabilities (vision/mission compromise)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78CF030A-0D3B-4E28-8044-E2AB0613EF1E}">
      <dgm:prSet/>
      <dgm:spPr/>
      <dgm:t>
        <a:bodyPr/>
        <a:lstStyle/>
        <a:p>
          <a:r>
            <a:rPr lang="en-US" dirty="0"/>
            <a:t>Addressing individual needs</a:t>
          </a:r>
        </a:p>
      </dgm:t>
    </dgm:pt>
    <dgm:pt modelId="{A17528B6-F3D0-40E3-B939-759A57851377}" type="parTrans" cxnId="{D79E6634-1326-451F-8D72-AB7DD549878F}">
      <dgm:prSet/>
      <dgm:spPr/>
      <dgm:t>
        <a:bodyPr/>
        <a:lstStyle/>
        <a:p>
          <a:endParaRPr lang="en-US"/>
        </a:p>
      </dgm:t>
    </dgm:pt>
    <dgm:pt modelId="{8AADD918-03B4-4F9A-9B5C-E447AF3DCAF3}" type="sibTrans" cxnId="{D79E6634-1326-451F-8D72-AB7DD549878F}">
      <dgm:prSet/>
      <dgm:spPr/>
      <dgm:t>
        <a:bodyPr/>
        <a:lstStyle/>
        <a:p>
          <a:endParaRPr lang="en-US"/>
        </a:p>
      </dgm:t>
    </dgm:pt>
    <dgm:pt modelId="{8F6A4DFE-523F-4765-B2FF-31A7AD4A4675}">
      <dgm:prSet custT="1"/>
      <dgm:spPr/>
      <dgm:t>
        <a:bodyPr/>
        <a:lstStyle/>
        <a:p>
          <a:r>
            <a:rPr lang="en-US" sz="900" dirty="0"/>
            <a:t>Communication</a:t>
          </a:r>
        </a:p>
      </dgm:t>
    </dgm:pt>
    <dgm:pt modelId="{8A7E403F-7BF5-413E-8584-1AC600495DA3}" type="parTrans" cxnId="{CE020CC9-6B2B-4443-98C3-4BD3723DC968}">
      <dgm:prSet/>
      <dgm:spPr/>
      <dgm:t>
        <a:bodyPr/>
        <a:lstStyle/>
        <a:p>
          <a:endParaRPr lang="en-US"/>
        </a:p>
      </dgm:t>
    </dgm:pt>
    <dgm:pt modelId="{7192EC2D-6777-4A0B-8D3E-1F14ECE704C8}" type="sibTrans" cxnId="{CE020CC9-6B2B-4443-98C3-4BD3723DC968}">
      <dgm:prSet/>
      <dgm:spPr/>
      <dgm:t>
        <a:bodyPr/>
        <a:lstStyle/>
        <a:p>
          <a:endParaRPr lang="en-US"/>
        </a:p>
      </dgm:t>
    </dgm:pt>
    <dgm:pt modelId="{16A18094-FB68-4A98-BF78-39E8D3EE60F5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5378DB5B-8F57-413B-BDAA-9EF0A1AAFE4C}" type="parTrans" cxnId="{161CF83D-9A9E-44D1-80BD-D38432A83B85}">
      <dgm:prSet/>
      <dgm:spPr/>
      <dgm:t>
        <a:bodyPr/>
        <a:lstStyle/>
        <a:p>
          <a:endParaRPr lang="en-US"/>
        </a:p>
      </dgm:t>
    </dgm:pt>
    <dgm:pt modelId="{C1CC71E6-D3E0-47CE-A50B-4CDF5DB6EED3}" type="sibTrans" cxnId="{161CF83D-9A9E-44D1-80BD-D38432A83B85}">
      <dgm:prSet/>
      <dgm:spPr/>
      <dgm:t>
        <a:bodyPr/>
        <a:lstStyle/>
        <a:p>
          <a:endParaRPr lang="en-US"/>
        </a:p>
      </dgm:t>
    </dgm:pt>
    <dgm:pt modelId="{21C30834-9348-4832-9BA0-5A057E40489D}">
      <dgm:prSet/>
      <dgm:spPr/>
      <dgm:t>
        <a:bodyPr/>
        <a:lstStyle/>
        <a:p>
          <a:r>
            <a:rPr lang="en-US" dirty="0"/>
            <a:t>Educational Goals</a:t>
          </a:r>
        </a:p>
      </dgm:t>
    </dgm:pt>
    <dgm:pt modelId="{3AC24DF9-C27D-402C-9A8D-6EDF3303054F}" type="parTrans" cxnId="{3B384E8B-BD35-4E68-8E6C-4EB525AE4930}">
      <dgm:prSet/>
      <dgm:spPr/>
      <dgm:t>
        <a:bodyPr/>
        <a:lstStyle/>
        <a:p>
          <a:endParaRPr lang="en-US"/>
        </a:p>
      </dgm:t>
    </dgm:pt>
    <dgm:pt modelId="{2E0E7286-7FF8-4160-9DCD-4ADAB6471E1F}" type="sibTrans" cxnId="{3B384E8B-BD35-4E68-8E6C-4EB525AE4930}">
      <dgm:prSet/>
      <dgm:spPr/>
      <dgm:t>
        <a:bodyPr/>
        <a:lstStyle/>
        <a:p>
          <a:endParaRPr lang="en-US"/>
        </a:p>
      </dgm:t>
    </dgm:pt>
    <dgm:pt modelId="{89CFF8AE-297A-4A5D-A6AD-C33AD17E7604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44CEB147-763D-4FEB-97B5-477CC31450BE}" type="parTrans" cxnId="{681FD117-773F-4672-88C1-261C6D123D46}">
      <dgm:prSet/>
      <dgm:spPr/>
      <dgm:t>
        <a:bodyPr/>
        <a:lstStyle/>
        <a:p>
          <a:endParaRPr lang="en-US"/>
        </a:p>
      </dgm:t>
    </dgm:pt>
    <dgm:pt modelId="{28ADBA64-2995-43D3-876C-54293E8DEDC9}" type="sibTrans" cxnId="{681FD117-773F-4672-88C1-261C6D123D46}">
      <dgm:prSet/>
      <dgm:spPr/>
      <dgm:t>
        <a:bodyPr/>
        <a:lstStyle/>
        <a:p>
          <a:endParaRPr lang="en-US"/>
        </a:p>
      </dgm:t>
    </dgm:pt>
    <dgm:pt modelId="{E98174DB-DFDF-48C9-9D5E-8BE754157176}">
      <dgm:prSet/>
      <dgm:spPr/>
      <dgm:t>
        <a:bodyPr/>
        <a:lstStyle/>
        <a:p>
          <a:r>
            <a:rPr lang="en-US" dirty="0"/>
            <a:t>Online Access –</a:t>
          </a:r>
        </a:p>
        <a:p>
          <a:r>
            <a:rPr lang="en-US" dirty="0"/>
            <a:t>Technology and infrastructure</a:t>
          </a:r>
        </a:p>
      </dgm:t>
    </dgm:pt>
    <dgm:pt modelId="{C6D55AFC-F58E-475E-9027-9F7AFA103BBF}" type="parTrans" cxnId="{68DED603-845B-4421-8FD6-E1F0181C8999}">
      <dgm:prSet/>
      <dgm:spPr/>
      <dgm:t>
        <a:bodyPr/>
        <a:lstStyle/>
        <a:p>
          <a:endParaRPr lang="en-US"/>
        </a:p>
      </dgm:t>
    </dgm:pt>
    <dgm:pt modelId="{D0D87002-020A-4ACD-B892-8431ACC750C2}" type="sibTrans" cxnId="{68DED603-845B-4421-8FD6-E1F0181C8999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6" custLinFactNeighborX="1248" custLinFactNeighborY="1086"/>
      <dgm:spPr/>
    </dgm:pt>
    <dgm:pt modelId="{187D4E8C-5C91-4D00-870C-2C45D4EA263C}" type="pres">
      <dgm:prSet presAssocID="{B4F1B46E-22B2-4721-950C-8704487586DC}" presName="firstChildTx" presStyleLbl="bgAccFollowNode1" presStyleIdx="0" presStyleCnt="16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6" custLinFactNeighborX="1248"/>
      <dgm:spPr/>
    </dgm:pt>
    <dgm:pt modelId="{4AE7D907-B6F4-4647-AB3F-ABE94C438AE8}" type="pres">
      <dgm:prSet presAssocID="{F9D46839-CD06-4669-AAE4-4D1E9AFEDA78}" presName="childTx" presStyleLbl="bgAccFollowNode1" presStyleIdx="1" presStyleCnt="16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6" custLinFactNeighborX="1248"/>
      <dgm:spPr/>
    </dgm:pt>
    <dgm:pt modelId="{D685DD23-B321-4B5E-842F-394CB33239FA}" type="pres">
      <dgm:prSet presAssocID="{7CB6360B-4022-4E96-922B-A12DE0E2A39F}" presName="childTx" presStyleLbl="bgAccFollowNode1" presStyleIdx="2" presStyleCnt="16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6" custLinFactNeighborX="1248"/>
      <dgm:spPr/>
    </dgm:pt>
    <dgm:pt modelId="{3EBE42F0-6491-49CC-95DC-985BA00CD458}" type="pres">
      <dgm:prSet presAssocID="{70879558-61CA-4CCD-B2D6-5349B01EF337}" presName="childTx" presStyleLbl="bgAccFollowNode1" presStyleIdx="3" presStyleCnt="16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113047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6" custLinFactNeighborX="0" custLinFactNeighborY="14788"/>
      <dgm:spPr/>
    </dgm:pt>
    <dgm:pt modelId="{10C9E3CF-3A8F-4100-8ACD-91E2373197A2}" type="pres">
      <dgm:prSet presAssocID="{F2881FB1-6580-4F21-A283-BFAA6F91D5D2}" presName="firstChildTx" presStyleLbl="bgAccFollowNode1" presStyleIdx="4" presStyleCnt="16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6"/>
      <dgm:spPr/>
    </dgm:pt>
    <dgm:pt modelId="{B12AEB83-0A64-4B36-BF01-B2F834861BAA}" type="pres">
      <dgm:prSet presAssocID="{29E78340-8EBE-415C-B973-78A91A054B9C}" presName="childTx" presStyleLbl="bgAccFollowNode1" presStyleIdx="5" presStyleCnt="16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6"/>
      <dgm:spPr/>
    </dgm:pt>
    <dgm:pt modelId="{E1767793-EDD5-4203-A612-8120A71CA906}" type="pres">
      <dgm:prSet presAssocID="{8321AB85-EA8C-4958-B404-B4C118CB3C18}" presName="childTx" presStyleLbl="bgAccFollowNode1" presStyleIdx="6" presStyleCnt="16">
        <dgm:presLayoutVars>
          <dgm:bulletEnabled val="1"/>
        </dgm:presLayoutVars>
      </dgm:prSet>
      <dgm:spPr/>
    </dgm:pt>
    <dgm:pt modelId="{F27978E1-0393-45BA-A239-36A77AA76FAF}" type="pres">
      <dgm:prSet presAssocID="{8F6A4DFE-523F-4765-B2FF-31A7AD4A4675}" presName="comp" presStyleCnt="0"/>
      <dgm:spPr/>
    </dgm:pt>
    <dgm:pt modelId="{5F9C22D1-4328-4FB9-B03A-AE8A71A690B5}" type="pres">
      <dgm:prSet presAssocID="{8F6A4DFE-523F-4765-B2FF-31A7AD4A4675}" presName="child" presStyleLbl="bgAccFollowNode1" presStyleIdx="7" presStyleCnt="16"/>
      <dgm:spPr/>
    </dgm:pt>
    <dgm:pt modelId="{A80BB432-F4AC-49B8-ACBC-4038D3713B93}" type="pres">
      <dgm:prSet presAssocID="{8F6A4DFE-523F-4765-B2FF-31A7AD4A4675}" presName="childTx" presStyleLbl="bgAccFollowNode1" presStyleIdx="7" presStyleCnt="16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ScaleX="115011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8" presStyleCnt="16" custScaleY="129575" custLinFactNeighborX="-1477" custLinFactNeighborY="13063"/>
      <dgm:spPr/>
    </dgm:pt>
    <dgm:pt modelId="{F8977219-728E-448F-AE8B-46B14F4F17DE}" type="pres">
      <dgm:prSet presAssocID="{6352CA33-6755-44BE-808F-400DA4CF80A7}" presName="firstChildTx" presStyleLbl="bgAccFollowNode1" presStyleIdx="8" presStyleCnt="16">
        <dgm:presLayoutVars>
          <dgm:bulletEnabled val="1"/>
        </dgm:presLayoutVars>
      </dgm:prSet>
      <dgm:spPr/>
    </dgm:pt>
    <dgm:pt modelId="{1D761E2D-6EB0-440A-9F41-CFF041504DD1}" type="pres">
      <dgm:prSet presAssocID="{E98174DB-DFDF-48C9-9D5E-8BE754157176}" presName="comp" presStyleCnt="0"/>
      <dgm:spPr/>
    </dgm:pt>
    <dgm:pt modelId="{2C0CA4B4-6289-4A29-807F-3D63FDB82DA8}" type="pres">
      <dgm:prSet presAssocID="{E98174DB-DFDF-48C9-9D5E-8BE754157176}" presName="child" presStyleLbl="bgAccFollowNode1" presStyleIdx="9" presStyleCnt="16" custScaleX="99586" custLinFactNeighborX="-738"/>
      <dgm:spPr/>
    </dgm:pt>
    <dgm:pt modelId="{C45C2B17-2B30-481E-9AAA-44D2D78F0B2B}" type="pres">
      <dgm:prSet presAssocID="{E98174DB-DFDF-48C9-9D5E-8BE754157176}" presName="childTx" presStyleLbl="bgAccFollowNode1" presStyleIdx="9" presStyleCnt="16">
        <dgm:presLayoutVars>
          <dgm:bulletEnabled val="1"/>
        </dgm:presLayoutVars>
      </dgm:prSet>
      <dgm:spPr/>
    </dgm:pt>
    <dgm:pt modelId="{579B310B-58EF-4946-A208-B05258B356A9}" type="pres">
      <dgm:prSet presAssocID="{21C30834-9348-4832-9BA0-5A057E40489D}" presName="comp" presStyleCnt="0"/>
      <dgm:spPr/>
    </dgm:pt>
    <dgm:pt modelId="{BAB2D9A6-5204-43C7-AAA8-D29DD725B952}" type="pres">
      <dgm:prSet presAssocID="{21C30834-9348-4832-9BA0-5A057E40489D}" presName="child" presStyleLbl="bgAccFollowNode1" presStyleIdx="10" presStyleCnt="16" custLinFactNeighborX="-1476"/>
      <dgm:spPr/>
    </dgm:pt>
    <dgm:pt modelId="{6FDC9A58-3B96-4B84-BE34-01D3B63E5FC7}" type="pres">
      <dgm:prSet presAssocID="{21C30834-9348-4832-9BA0-5A057E40489D}" presName="childTx" presStyleLbl="bgAccFollowNode1" presStyleIdx="10" presStyleCnt="16">
        <dgm:presLayoutVars>
          <dgm:bulletEnabled val="1"/>
        </dgm:presLayoutVars>
      </dgm:prSet>
      <dgm:spPr/>
    </dgm:pt>
    <dgm:pt modelId="{5D415C57-64BD-4EEF-8A6C-32051675E5EC}" type="pres">
      <dgm:prSet presAssocID="{78CF030A-0D3B-4E28-8044-E2AB0613EF1E}" presName="comp" presStyleCnt="0"/>
      <dgm:spPr/>
    </dgm:pt>
    <dgm:pt modelId="{A1CF9B63-8489-412B-AAB3-38319A38B5C2}" type="pres">
      <dgm:prSet presAssocID="{78CF030A-0D3B-4E28-8044-E2AB0613EF1E}" presName="child" presStyleLbl="bgAccFollowNode1" presStyleIdx="11" presStyleCnt="16" custLinFactNeighborX="-1476" custLinFactNeighborY="-2754"/>
      <dgm:spPr/>
    </dgm:pt>
    <dgm:pt modelId="{F5A85DC3-AF36-4A78-84B0-1C4DF7C11A8A}" type="pres">
      <dgm:prSet presAssocID="{78CF030A-0D3B-4E28-8044-E2AB0613EF1E}" presName="childTx" presStyleLbl="bgAccFollowNode1" presStyleIdx="11" presStyleCnt="16">
        <dgm:presLayoutVars>
          <dgm:bulletEnabled val="1"/>
        </dgm:presLayoutVars>
      </dgm:prSet>
      <dgm:spPr/>
    </dgm:pt>
    <dgm:pt modelId="{BBB7081F-0D3C-436E-82D3-2DF6BA28D5CF}" type="pres">
      <dgm:prSet presAssocID="{89CFF8AE-297A-4A5D-A6AD-C33AD17E7604}" presName="comp" presStyleCnt="0"/>
      <dgm:spPr/>
    </dgm:pt>
    <dgm:pt modelId="{67DEE379-0640-4F27-9BB0-8C590F10F106}" type="pres">
      <dgm:prSet presAssocID="{89CFF8AE-297A-4A5D-A6AD-C33AD17E7604}" presName="child" presStyleLbl="bgAccFollowNode1" presStyleIdx="12" presStyleCnt="16" custLinFactNeighborX="-1478" custLinFactNeighborY="-23082"/>
      <dgm:spPr/>
    </dgm:pt>
    <dgm:pt modelId="{C8EC9DB5-343B-4A38-BCFA-384FF4776A6F}" type="pres">
      <dgm:prSet presAssocID="{89CFF8AE-297A-4A5D-A6AD-C33AD17E7604}" presName="childTx" presStyleLbl="bgAccFollowNode1" presStyleIdx="12" presStyleCnt="16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ScaleX="115090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3" presStyleCnt="16"/>
      <dgm:spPr/>
    </dgm:pt>
    <dgm:pt modelId="{5B88A17E-EFF5-4A04-9CC9-D2131DA9ECCC}" type="pres">
      <dgm:prSet presAssocID="{7FCE83D9-631B-4420-BBFC-CA0AFA59F747}" presName="firstChildTx" presStyleLbl="bgAccFollowNode1" presStyleIdx="13" presStyleCnt="16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4" presStyleCnt="16"/>
      <dgm:spPr/>
    </dgm:pt>
    <dgm:pt modelId="{2B18CCD9-D6B1-4225-8D26-4BA691BB1837}" type="pres">
      <dgm:prSet presAssocID="{50451020-5E1A-4778-9E8D-169182A36191}" presName="childTx" presStyleLbl="bgAccFollowNode1" presStyleIdx="14" presStyleCnt="16">
        <dgm:presLayoutVars>
          <dgm:bulletEnabled val="1"/>
        </dgm:presLayoutVars>
      </dgm:prSet>
      <dgm:spPr/>
    </dgm:pt>
    <dgm:pt modelId="{5B910413-04FA-484C-A6D1-912C8DE1A154}" type="pres">
      <dgm:prSet presAssocID="{16A18094-FB68-4A98-BF78-39E8D3EE60F5}" presName="comp" presStyleCnt="0"/>
      <dgm:spPr/>
    </dgm:pt>
    <dgm:pt modelId="{BF62ABA3-A1F2-4C77-9CD4-318715FF8F2F}" type="pres">
      <dgm:prSet presAssocID="{16A18094-FB68-4A98-BF78-39E8D3EE60F5}" presName="child" presStyleLbl="bgAccFollowNode1" presStyleIdx="15" presStyleCnt="16"/>
      <dgm:spPr/>
    </dgm:pt>
    <dgm:pt modelId="{5F51815D-9757-4887-94BC-ECD068F9919D}" type="pres">
      <dgm:prSet presAssocID="{16A18094-FB68-4A98-BF78-39E8D3EE60F5}" presName="childTx" presStyleLbl="bgAccFollowNode1" presStyleIdx="15" presStyleCnt="16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68DED603-845B-4421-8FD6-E1F0181C8999}" srcId="{6352CA33-6755-44BE-808F-400DA4CF80A7}" destId="{E98174DB-DFDF-48C9-9D5E-8BE754157176}" srcOrd="1" destOrd="0" parTransId="{C6D55AFC-F58E-475E-9027-9F7AFA103BBF}" sibTransId="{D0D87002-020A-4ACD-B892-8431ACC750C2}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81FD117-773F-4672-88C1-261C6D123D46}" srcId="{6352CA33-6755-44BE-808F-400DA4CF80A7}" destId="{89CFF8AE-297A-4A5D-A6AD-C33AD17E7604}" srcOrd="4" destOrd="0" parTransId="{44CEB147-763D-4FEB-97B5-477CC31450BE}" sibTransId="{28ADBA64-2995-43D3-876C-54293E8DEDC9}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6C03B22C-7782-4402-A83B-B2B4E6168E4E}" type="presOf" srcId="{16A18094-FB68-4A98-BF78-39E8D3EE60F5}" destId="{BF62ABA3-A1F2-4C77-9CD4-318715FF8F2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D79E6634-1326-451F-8D72-AB7DD549878F}" srcId="{6352CA33-6755-44BE-808F-400DA4CF80A7}" destId="{78CF030A-0D3B-4E28-8044-E2AB0613EF1E}" srcOrd="3" destOrd="0" parTransId="{A17528B6-F3D0-40E3-B939-759A57851377}" sibTransId="{8AADD918-03B4-4F9A-9B5C-E447AF3DCAF3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161CF83D-9A9E-44D1-80BD-D38432A83B85}" srcId="{7FCE83D9-631B-4420-BBFC-CA0AFA59F747}" destId="{16A18094-FB68-4A98-BF78-39E8D3EE60F5}" srcOrd="2" destOrd="0" parTransId="{5378DB5B-8F57-413B-BDAA-9EF0A1AAFE4C}" sibTransId="{C1CC71E6-D3E0-47CE-A50B-4CDF5DB6EED3}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32ED05D-5C86-466B-9AC5-997DAF6F041E}" type="presOf" srcId="{16A18094-FB68-4A98-BF78-39E8D3EE60F5}" destId="{5F51815D-9757-4887-94BC-ECD068F9919D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E0CA5247-0313-41D8-9F30-DC5111593FAB}" type="presOf" srcId="{89CFF8AE-297A-4A5D-A6AD-C33AD17E7604}" destId="{67DEE379-0640-4F27-9BB0-8C590F10F106}" srcOrd="0" destOrd="0" presId="urn:microsoft.com/office/officeart/2005/8/layout/hList9"/>
    <dgm:cxn modelId="{12890248-ADF0-4A93-88AC-3997EEA50C4A}" type="presOf" srcId="{E98174DB-DFDF-48C9-9D5E-8BE754157176}" destId="{2C0CA4B4-6289-4A29-807F-3D63FDB82DA8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99717E4F-2CA4-4F81-AED7-539313974329}" type="presOf" srcId="{78CF030A-0D3B-4E28-8044-E2AB0613EF1E}" destId="{F5A85DC3-AF36-4A78-84B0-1C4DF7C11A8A}" srcOrd="1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4307AA8A-E183-4D0A-A622-CF25415A62A7}" type="presOf" srcId="{8F6A4DFE-523F-4765-B2FF-31A7AD4A4675}" destId="{5F9C22D1-4328-4FB9-B03A-AE8A71A690B5}" srcOrd="0" destOrd="0" presId="urn:microsoft.com/office/officeart/2005/8/layout/hList9"/>
    <dgm:cxn modelId="{3B384E8B-BD35-4E68-8E6C-4EB525AE4930}" srcId="{6352CA33-6755-44BE-808F-400DA4CF80A7}" destId="{21C30834-9348-4832-9BA0-5A057E40489D}" srcOrd="2" destOrd="0" parTransId="{3AC24DF9-C27D-402C-9A8D-6EDF3303054F}" sibTransId="{2E0E7286-7FF8-4160-9DCD-4ADAB6471E1F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D86AA996-8604-429E-A8E5-3D2B1C7A8A71}" type="presOf" srcId="{89CFF8AE-297A-4A5D-A6AD-C33AD17E7604}" destId="{C8EC9DB5-343B-4A38-BCFA-384FF4776A6F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47087B6-8A5E-4C5C-8F65-2C87FA4C94CA}" type="presOf" srcId="{E98174DB-DFDF-48C9-9D5E-8BE754157176}" destId="{C45C2B17-2B30-481E-9AAA-44D2D78F0B2B}" srcOrd="1" destOrd="0" presId="urn:microsoft.com/office/officeart/2005/8/layout/hList9"/>
    <dgm:cxn modelId="{9BC7FAC0-01B1-4D78-8EAD-E37A228DFE53}" type="presOf" srcId="{8F6A4DFE-523F-4765-B2FF-31A7AD4A4675}" destId="{A80BB432-F4AC-49B8-ACBC-4038D3713B93}" srcOrd="1" destOrd="0" presId="urn:microsoft.com/office/officeart/2005/8/layout/hList9"/>
    <dgm:cxn modelId="{8C8499C6-3A6A-4F39-BF8D-DDF0D50C4031}" type="presOf" srcId="{21C30834-9348-4832-9BA0-5A057E40489D}" destId="{6FDC9A58-3B96-4B84-BE34-01D3B63E5FC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CE020CC9-6B2B-4443-98C3-4BD3723DC968}" srcId="{F2881FB1-6580-4F21-A283-BFAA6F91D5D2}" destId="{8F6A4DFE-523F-4765-B2FF-31A7AD4A4675}" srcOrd="3" destOrd="0" parTransId="{8A7E403F-7BF5-413E-8584-1AC600495DA3}" sibTransId="{7192EC2D-6777-4A0B-8D3E-1F14ECE704C8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50468EB-377E-4A22-B766-810C3741E253}" type="presOf" srcId="{21C30834-9348-4832-9BA0-5A057E40489D}" destId="{BAB2D9A6-5204-43C7-AAA8-D29DD725B952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1443BEF4-2BFE-46D4-9BCD-017E32ACC7BE}" type="presOf" srcId="{78CF030A-0D3B-4E28-8044-E2AB0613EF1E}" destId="{A1CF9B63-8489-412B-AAB3-38319A38B5C2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BE8B78E0-C95A-4ABB-BFD7-14BC98410D91}" type="presParOf" srcId="{6E53DEF7-499E-42EE-802D-59B2F8915392}" destId="{F27978E1-0393-45BA-A239-36A77AA76FAF}" srcOrd="4" destOrd="0" presId="urn:microsoft.com/office/officeart/2005/8/layout/hList9"/>
    <dgm:cxn modelId="{BDB2DF70-C73D-4ABC-923E-51806DCA8BD7}" type="presParOf" srcId="{F27978E1-0393-45BA-A239-36A77AA76FAF}" destId="{5F9C22D1-4328-4FB9-B03A-AE8A71A690B5}" srcOrd="0" destOrd="0" presId="urn:microsoft.com/office/officeart/2005/8/layout/hList9"/>
    <dgm:cxn modelId="{B79A9228-26E0-419F-A9EA-F584DD03D3E4}" type="presParOf" srcId="{F27978E1-0393-45BA-A239-36A77AA76FAF}" destId="{A80BB432-F4AC-49B8-ACBC-4038D3713B93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1409C2BB-873C-4877-88E1-4F449285B585}" type="presParOf" srcId="{7B0C2EAE-70CB-4160-863D-210C3C66D5FD}" destId="{1D761E2D-6EB0-440A-9F41-CFF041504DD1}" srcOrd="2" destOrd="0" presId="urn:microsoft.com/office/officeart/2005/8/layout/hList9"/>
    <dgm:cxn modelId="{527B5D33-8C76-4933-95D6-C4390F6E9CC8}" type="presParOf" srcId="{1D761E2D-6EB0-440A-9F41-CFF041504DD1}" destId="{2C0CA4B4-6289-4A29-807F-3D63FDB82DA8}" srcOrd="0" destOrd="0" presId="urn:microsoft.com/office/officeart/2005/8/layout/hList9"/>
    <dgm:cxn modelId="{67539CA9-864E-4C34-BFD4-8FCEF51E0421}" type="presParOf" srcId="{1D761E2D-6EB0-440A-9F41-CFF041504DD1}" destId="{C45C2B17-2B30-481E-9AAA-44D2D78F0B2B}" srcOrd="1" destOrd="0" presId="urn:microsoft.com/office/officeart/2005/8/layout/hList9"/>
    <dgm:cxn modelId="{A75243BB-C4B4-4466-BA0C-9DA03256D596}" type="presParOf" srcId="{7B0C2EAE-70CB-4160-863D-210C3C66D5FD}" destId="{579B310B-58EF-4946-A208-B05258B356A9}" srcOrd="3" destOrd="0" presId="urn:microsoft.com/office/officeart/2005/8/layout/hList9"/>
    <dgm:cxn modelId="{7E7C02E7-10D1-4EC8-A705-F2578877B80D}" type="presParOf" srcId="{579B310B-58EF-4946-A208-B05258B356A9}" destId="{BAB2D9A6-5204-43C7-AAA8-D29DD725B952}" srcOrd="0" destOrd="0" presId="urn:microsoft.com/office/officeart/2005/8/layout/hList9"/>
    <dgm:cxn modelId="{96A0604C-6E14-46EE-940E-2A9DA1A15307}" type="presParOf" srcId="{579B310B-58EF-4946-A208-B05258B356A9}" destId="{6FDC9A58-3B96-4B84-BE34-01D3B63E5FC7}" srcOrd="1" destOrd="0" presId="urn:microsoft.com/office/officeart/2005/8/layout/hList9"/>
    <dgm:cxn modelId="{D39E144A-4826-4989-A052-06E26D7C982A}" type="presParOf" srcId="{7B0C2EAE-70CB-4160-863D-210C3C66D5FD}" destId="{5D415C57-64BD-4EEF-8A6C-32051675E5EC}" srcOrd="4" destOrd="0" presId="urn:microsoft.com/office/officeart/2005/8/layout/hList9"/>
    <dgm:cxn modelId="{68D688C9-15EB-4AA8-8D59-84791E0FEBD3}" type="presParOf" srcId="{5D415C57-64BD-4EEF-8A6C-32051675E5EC}" destId="{A1CF9B63-8489-412B-AAB3-38319A38B5C2}" srcOrd="0" destOrd="0" presId="urn:microsoft.com/office/officeart/2005/8/layout/hList9"/>
    <dgm:cxn modelId="{760A0C91-7D3E-4A66-8801-203177D44FEC}" type="presParOf" srcId="{5D415C57-64BD-4EEF-8A6C-32051675E5EC}" destId="{F5A85DC3-AF36-4A78-84B0-1C4DF7C11A8A}" srcOrd="1" destOrd="0" presId="urn:microsoft.com/office/officeart/2005/8/layout/hList9"/>
    <dgm:cxn modelId="{641F35E5-05E5-44BD-B640-BB6C66F0EEAD}" type="presParOf" srcId="{7B0C2EAE-70CB-4160-863D-210C3C66D5FD}" destId="{BBB7081F-0D3C-436E-82D3-2DF6BA28D5CF}" srcOrd="5" destOrd="0" presId="urn:microsoft.com/office/officeart/2005/8/layout/hList9"/>
    <dgm:cxn modelId="{D759D246-967B-45A2-9EE1-0C742650DC0F}" type="presParOf" srcId="{BBB7081F-0D3C-436E-82D3-2DF6BA28D5CF}" destId="{67DEE379-0640-4F27-9BB0-8C590F10F106}" srcOrd="0" destOrd="0" presId="urn:microsoft.com/office/officeart/2005/8/layout/hList9"/>
    <dgm:cxn modelId="{7F321C09-071A-4CD5-989C-9289DFC9DE8F}" type="presParOf" srcId="{BBB7081F-0D3C-436E-82D3-2DF6BA28D5CF}" destId="{C8EC9DB5-343B-4A38-BCFA-384FF4776A6F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420D7776-A6DE-4876-8AB9-913E981D8801}" type="presParOf" srcId="{F85FFCDF-8E5F-492B-B22D-55A08EACE783}" destId="{5B910413-04FA-484C-A6D1-912C8DE1A154}" srcOrd="3" destOrd="0" presId="urn:microsoft.com/office/officeart/2005/8/layout/hList9"/>
    <dgm:cxn modelId="{7CF3C330-13B2-4359-864D-03687A7385F7}" type="presParOf" srcId="{5B910413-04FA-484C-A6D1-912C8DE1A154}" destId="{BF62ABA3-A1F2-4C77-9CD4-318715FF8F2F}" srcOrd="0" destOrd="0" presId="urn:microsoft.com/office/officeart/2005/8/layout/hList9"/>
    <dgm:cxn modelId="{8D0D4A52-371D-43BB-B1CA-92A9C08E3497}" type="presParOf" srcId="{5B910413-04FA-484C-A6D1-912C8DE1A154}" destId="{5F51815D-9757-4887-94BC-ECD068F9919D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545779" y="33096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Building cleanliness</a:t>
          </a:r>
        </a:p>
      </dsp:txBody>
      <dsp:txXfrm>
        <a:off x="1738210" y="330961"/>
        <a:ext cx="1010259" cy="802193"/>
      </dsp:txXfrm>
    </dsp:sp>
    <dsp:sp modelId="{59179C9B-8BA4-4AC7-ACB1-A12DE00142E2}">
      <dsp:nvSpPr>
        <dsp:cNvPr id="0" name=""/>
        <dsp:cNvSpPr/>
      </dsp:nvSpPr>
      <dsp:spPr>
        <a:xfrm>
          <a:off x="1545779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PPE effectiveness</a:t>
          </a:r>
        </a:p>
      </dsp:txBody>
      <dsp:txXfrm>
        <a:off x="1738210" y="1124443"/>
        <a:ext cx="1010259" cy="802193"/>
      </dsp:txXfrm>
    </dsp:sp>
    <dsp:sp modelId="{1877502C-A892-4DC0-ADA6-FA065097BB90}">
      <dsp:nvSpPr>
        <dsp:cNvPr id="0" name=""/>
        <dsp:cNvSpPr/>
      </dsp:nvSpPr>
      <dsp:spPr>
        <a:xfrm>
          <a:off x="1545779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Precautionary measures</a:t>
          </a:r>
        </a:p>
      </dsp:txBody>
      <dsp:txXfrm>
        <a:off x="1738210" y="1926637"/>
        <a:ext cx="1010259" cy="802193"/>
      </dsp:txXfrm>
    </dsp:sp>
    <dsp:sp modelId="{51F68A05-A560-4C6F-BC90-521AEF3B0907}">
      <dsp:nvSpPr>
        <dsp:cNvPr id="0" name=""/>
        <dsp:cNvSpPr/>
      </dsp:nvSpPr>
      <dsp:spPr>
        <a:xfrm>
          <a:off x="1545779" y="272883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1738210" y="2728831"/>
        <a:ext cx="1010259" cy="802193"/>
      </dsp:txXfrm>
    </dsp:sp>
    <dsp:sp modelId="{FC7ED273-8CFD-43C2-9C05-44FADF3E0637}">
      <dsp:nvSpPr>
        <dsp:cNvPr id="0" name=""/>
        <dsp:cNvSpPr/>
      </dsp:nvSpPr>
      <dsp:spPr>
        <a:xfrm>
          <a:off x="889335" y="1532"/>
          <a:ext cx="906402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1 – Health and Safety</a:t>
          </a:r>
        </a:p>
      </dsp:txBody>
      <dsp:txXfrm>
        <a:off x="1022074" y="118952"/>
        <a:ext cx="640924" cy="566952"/>
      </dsp:txXfrm>
    </dsp:sp>
    <dsp:sp modelId="{F660F4B9-35DB-4256-A868-A35C6DCCF6B2}">
      <dsp:nvSpPr>
        <dsp:cNvPr id="0" name=""/>
        <dsp:cNvSpPr/>
      </dsp:nvSpPr>
      <dsp:spPr>
        <a:xfrm>
          <a:off x="3639862" y="440878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Attendance – both online and in-person</a:t>
          </a:r>
        </a:p>
      </dsp:txBody>
      <dsp:txXfrm>
        <a:off x="3832292" y="440878"/>
        <a:ext cx="1010259" cy="802193"/>
      </dsp:txXfrm>
    </dsp:sp>
    <dsp:sp modelId="{614EBA0E-D12B-447E-B378-B0FA2DEBEA2F}">
      <dsp:nvSpPr>
        <dsp:cNvPr id="0" name=""/>
        <dsp:cNvSpPr/>
      </dsp:nvSpPr>
      <dsp:spPr>
        <a:xfrm>
          <a:off x="3639862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Behavior – social/emotional health</a:t>
          </a:r>
        </a:p>
      </dsp:txBody>
      <dsp:txXfrm>
        <a:off x="3832292" y="1124443"/>
        <a:ext cx="1010259" cy="802193"/>
      </dsp:txXfrm>
    </dsp:sp>
    <dsp:sp modelId="{68509703-D239-4E1B-8CF0-EF08079E1226}">
      <dsp:nvSpPr>
        <dsp:cNvPr id="0" name=""/>
        <dsp:cNvSpPr/>
      </dsp:nvSpPr>
      <dsp:spPr>
        <a:xfrm>
          <a:off x="3639862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Competing priorities (of both students and staff)</a:t>
          </a:r>
        </a:p>
      </dsp:txBody>
      <dsp:txXfrm>
        <a:off x="3832292" y="1926637"/>
        <a:ext cx="1010259" cy="802193"/>
      </dsp:txXfrm>
    </dsp:sp>
    <dsp:sp modelId="{5F9C22D1-4328-4FB9-B03A-AE8A71A690B5}">
      <dsp:nvSpPr>
        <dsp:cNvPr id="0" name=""/>
        <dsp:cNvSpPr/>
      </dsp:nvSpPr>
      <dsp:spPr>
        <a:xfrm>
          <a:off x="3639862" y="272883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3832292" y="2728831"/>
        <a:ext cx="1010259" cy="802193"/>
      </dsp:txXfrm>
    </dsp:sp>
    <dsp:sp modelId="{FD776C1E-557E-4553-9447-49B69EEC7907}">
      <dsp:nvSpPr>
        <dsp:cNvPr id="0" name=""/>
        <dsp:cNvSpPr/>
      </dsp:nvSpPr>
      <dsp:spPr>
        <a:xfrm>
          <a:off x="2998428" y="1532"/>
          <a:ext cx="922150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2 – Student and Staff Engagement</a:t>
          </a:r>
        </a:p>
      </dsp:txBody>
      <dsp:txXfrm>
        <a:off x="3133474" y="118952"/>
        <a:ext cx="652058" cy="566952"/>
      </dsp:txXfrm>
    </dsp:sp>
    <dsp:sp modelId="{AD2806AC-6A03-4F05-9F4D-F72EA0E56FBF}">
      <dsp:nvSpPr>
        <dsp:cNvPr id="0" name=""/>
        <dsp:cNvSpPr/>
      </dsp:nvSpPr>
      <dsp:spPr>
        <a:xfrm>
          <a:off x="5746938" y="427040"/>
          <a:ext cx="1202689" cy="10394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Online effectiveness – inputs and outcomes </a:t>
          </a:r>
        </a:p>
      </dsp:txBody>
      <dsp:txXfrm>
        <a:off x="5939368" y="427040"/>
        <a:ext cx="1010259" cy="1039442"/>
      </dsp:txXfrm>
    </dsp:sp>
    <dsp:sp modelId="{2C0CA4B4-6289-4A29-807F-3D63FDB82DA8}">
      <dsp:nvSpPr>
        <dsp:cNvPr id="0" name=""/>
        <dsp:cNvSpPr/>
      </dsp:nvSpPr>
      <dsp:spPr>
        <a:xfrm>
          <a:off x="5758315" y="1361692"/>
          <a:ext cx="1197710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Online Access –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 and infrastructure</a:t>
          </a:r>
        </a:p>
      </dsp:txBody>
      <dsp:txXfrm>
        <a:off x="5949949" y="1361692"/>
        <a:ext cx="1006076" cy="802193"/>
      </dsp:txXfrm>
    </dsp:sp>
    <dsp:sp modelId="{BAB2D9A6-5204-43C7-AAA8-D29DD725B952}">
      <dsp:nvSpPr>
        <dsp:cNvPr id="0" name=""/>
        <dsp:cNvSpPr/>
      </dsp:nvSpPr>
      <dsp:spPr>
        <a:xfrm>
          <a:off x="5746950" y="2163886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Educational Goals</a:t>
          </a:r>
        </a:p>
      </dsp:txBody>
      <dsp:txXfrm>
        <a:off x="5939380" y="2163886"/>
        <a:ext cx="1010259" cy="802193"/>
      </dsp:txXfrm>
    </dsp:sp>
    <dsp:sp modelId="{A1CF9B63-8489-412B-AAB3-38319A38B5C2}">
      <dsp:nvSpPr>
        <dsp:cNvPr id="0" name=""/>
        <dsp:cNvSpPr/>
      </dsp:nvSpPr>
      <dsp:spPr>
        <a:xfrm>
          <a:off x="5746950" y="294398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Addressing individual needs</a:t>
          </a:r>
        </a:p>
      </dsp:txBody>
      <dsp:txXfrm>
        <a:off x="5939380" y="2943987"/>
        <a:ext cx="1010259" cy="802193"/>
      </dsp:txXfrm>
    </dsp:sp>
    <dsp:sp modelId="{67DEE379-0640-4F27-9BB0-8C590F10F106}">
      <dsp:nvSpPr>
        <dsp:cNvPr id="0" name=""/>
        <dsp:cNvSpPr/>
      </dsp:nvSpPr>
      <dsp:spPr>
        <a:xfrm>
          <a:off x="5746926" y="358311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5939356" y="3583111"/>
        <a:ext cx="1010259" cy="802193"/>
      </dsp:txXfrm>
    </dsp:sp>
    <dsp:sp modelId="{89E6DA6E-7A23-44BD-8A99-378091FF741D}">
      <dsp:nvSpPr>
        <dsp:cNvPr id="0" name=""/>
        <dsp:cNvSpPr/>
      </dsp:nvSpPr>
      <dsp:spPr>
        <a:xfrm>
          <a:off x="5123267" y="1532"/>
          <a:ext cx="922783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3 – Teaching and Learning</a:t>
          </a:r>
        </a:p>
      </dsp:txBody>
      <dsp:txXfrm>
        <a:off x="5258405" y="118952"/>
        <a:ext cx="652507" cy="566952"/>
      </dsp:txXfrm>
    </dsp:sp>
    <dsp:sp modelId="{402C2C77-A32C-4D99-9940-12535E1181F2}">
      <dsp:nvSpPr>
        <dsp:cNvPr id="0" name=""/>
        <dsp:cNvSpPr/>
      </dsp:nvSpPr>
      <dsp:spPr>
        <a:xfrm>
          <a:off x="7890174" y="322249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Meeting teaching/learning needs</a:t>
          </a:r>
        </a:p>
      </dsp:txBody>
      <dsp:txXfrm>
        <a:off x="8082605" y="322249"/>
        <a:ext cx="1010259" cy="802193"/>
      </dsp:txXfrm>
    </dsp:sp>
    <dsp:sp modelId="{3086D0BF-AAD1-4310-88ED-4D81A687BD50}">
      <dsp:nvSpPr>
        <dsp:cNvPr id="0" name=""/>
        <dsp:cNvSpPr/>
      </dsp:nvSpPr>
      <dsp:spPr>
        <a:xfrm>
          <a:off x="7890174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Budget vulnerabilities (vision/mission compromise)</a:t>
          </a:r>
        </a:p>
      </dsp:txBody>
      <dsp:txXfrm>
        <a:off x="8082605" y="1124443"/>
        <a:ext cx="1010259" cy="802193"/>
      </dsp:txXfrm>
    </dsp:sp>
    <dsp:sp modelId="{BF62ABA3-A1F2-4C77-9CD4-318715FF8F2F}">
      <dsp:nvSpPr>
        <dsp:cNvPr id="0" name=""/>
        <dsp:cNvSpPr/>
      </dsp:nvSpPr>
      <dsp:spPr>
        <a:xfrm>
          <a:off x="7890174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8082605" y="1926637"/>
        <a:ext cx="1010259" cy="802193"/>
      </dsp:txXfrm>
    </dsp:sp>
    <dsp:sp modelId="{7453D9C8-CD6E-4AA4-8A19-7F6F667528F0}">
      <dsp:nvSpPr>
        <dsp:cNvPr id="0" name=""/>
        <dsp:cNvSpPr/>
      </dsp:nvSpPr>
      <dsp:spPr>
        <a:xfrm>
          <a:off x="7248740" y="1532"/>
          <a:ext cx="801792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4 - Budget</a:t>
          </a:r>
        </a:p>
      </dsp:txBody>
      <dsp:txXfrm>
        <a:off x="7366160" y="118952"/>
        <a:ext cx="566952" cy="56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intercambio-de-ideas-siluetas-hombre-81822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tmespark.com/getting-the-most-out-of-your-consulting-partnershi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heninger.blogspot.com/2016/12/blended-family-engagemen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452" y="1874843"/>
            <a:ext cx="6581498" cy="22196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Governing in a post-pandemic environment: Navigating Your Board role within a new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452" y="3749918"/>
            <a:ext cx="5734050" cy="9555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Owning your Governance Role During Change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43F25-187C-48C1-B794-585ADD3BD3D1}"/>
              </a:ext>
            </a:extLst>
          </p:cNvPr>
          <p:cNvSpPr txBox="1"/>
          <p:nvPr/>
        </p:nvSpPr>
        <p:spPr>
          <a:xfrm>
            <a:off x="205203" y="4520817"/>
            <a:ext cx="583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Webinar #1:  September 23, 2020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7F305-61DE-4F0E-BBCA-CCDC65DCBAEA}"/>
              </a:ext>
            </a:extLst>
          </p:cNvPr>
          <p:cNvSpPr txBox="1"/>
          <p:nvPr/>
        </p:nvSpPr>
        <p:spPr>
          <a:xfrm>
            <a:off x="205203" y="5995783"/>
            <a:ext cx="604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Presenter:  	Angela Irwin, Owner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		AirWin Educational Services,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2"/>
                </a:solidFill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3498720" cy="45720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A board’s leadership can create value, and its absence can destroy value.” 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Source:  Boards that Lead:  When to Take Charge, When to Partner and When to Stay out of the Way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A0CB61C8-95DD-475E-9D99-8619EE80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23850"/>
            <a:ext cx="10178618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OWNING YOUR GOVERNANCE ROLE DURING CHANGE</a:t>
            </a:r>
            <a:br>
              <a:rPr lang="en-US" dirty="0"/>
            </a:b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65CA864-A84E-4270-8143-9806A24B9886}"/>
              </a:ext>
            </a:extLst>
          </p:cNvPr>
          <p:cNvSpPr txBox="1">
            <a:spLocks/>
          </p:cNvSpPr>
          <p:nvPr/>
        </p:nvSpPr>
        <p:spPr>
          <a:xfrm>
            <a:off x="694967" y="1785626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PARTICIPATING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30F26-2B0B-4438-8F16-30188B2F0EA0}"/>
              </a:ext>
            </a:extLst>
          </p:cNvPr>
          <p:cNvSpPr/>
          <p:nvPr/>
        </p:nvSpPr>
        <p:spPr>
          <a:xfrm>
            <a:off x="460529" y="4744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Angela L. Irwin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BE0FC-287A-4A93-8C3C-A9293BA4B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318906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8BFCA65-161F-4B2D-B7C0-CB38117A0CB5}"/>
              </a:ext>
            </a:extLst>
          </p:cNvPr>
          <p:cNvSpPr txBox="1">
            <a:spLocks/>
          </p:cNvSpPr>
          <p:nvPr/>
        </p:nvSpPr>
        <p:spPr>
          <a:xfrm>
            <a:off x="1257300" y="157579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YOUR GOVERNANCE ROLE DURING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2D5A-EFB7-4D04-898A-553CA5586C4E}"/>
              </a:ext>
            </a:extLst>
          </p:cNvPr>
          <p:cNvSpPr txBox="1"/>
          <p:nvPr/>
        </p:nvSpPr>
        <p:spPr>
          <a:xfrm>
            <a:off x="992819" y="1512071"/>
            <a:ext cx="99806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Board of Directors:</a:t>
            </a:r>
          </a:p>
          <a:p>
            <a:endParaRPr lang="en-US" dirty="0"/>
          </a:p>
          <a:p>
            <a:r>
              <a:rPr lang="en-US" i="1" dirty="0"/>
              <a:t>To serve as the highest level of leadership by directing academic, fiscal and operational performance and holding management </a:t>
            </a:r>
            <a:r>
              <a:rPr lang="en-US" b="1" i="1" dirty="0"/>
              <a:t>accountable </a:t>
            </a:r>
            <a:r>
              <a:rPr lang="en-US" i="1" dirty="0"/>
              <a:t>for results within the parameters of the directing goals.</a:t>
            </a:r>
          </a:p>
          <a:p>
            <a:endParaRPr lang="en-US" i="1" dirty="0"/>
          </a:p>
          <a:p>
            <a:r>
              <a:rPr lang="en-US" b="1" dirty="0"/>
              <a:t>Accountable/Accountability:</a:t>
            </a:r>
          </a:p>
          <a:p>
            <a:endParaRPr lang="en-US" b="1" dirty="0"/>
          </a:p>
          <a:p>
            <a:r>
              <a:rPr lang="en-US" i="1" dirty="0"/>
              <a:t>Accepting complete responsibility for academic, fiscal and operational actions and being able to give a satisfactory reason for the actions and/or a satisfactory report on results/outcomes.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8BFCA65-161F-4B2D-B7C0-CB38117A0CB5}"/>
              </a:ext>
            </a:extLst>
          </p:cNvPr>
          <p:cNvSpPr txBox="1">
            <a:spLocks/>
          </p:cNvSpPr>
          <p:nvPr/>
        </p:nvSpPr>
        <p:spPr>
          <a:xfrm>
            <a:off x="1248423" y="37064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YOUR GOVERNANCE ROLE DURING CHANGE</a:t>
            </a:r>
          </a:p>
          <a:p>
            <a:endParaRPr lang="en-US" sz="20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04564-C3CE-45D8-A13C-155DFFF4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510" y="1233996"/>
            <a:ext cx="12120980" cy="56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AC1C2-B862-47EF-B578-B775CA95B8DC}"/>
              </a:ext>
            </a:extLst>
          </p:cNvPr>
          <p:cNvSpPr txBox="1"/>
          <p:nvPr/>
        </p:nvSpPr>
        <p:spPr>
          <a:xfrm>
            <a:off x="932155" y="1684628"/>
            <a:ext cx="105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To demonstrate ownership of your governance role is to apply, consistently, the understanding of the director/accountability exchange to your governance practices.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87A63-5053-43FC-8E2D-6FBE66B4FE50}"/>
              </a:ext>
            </a:extLst>
          </p:cNvPr>
          <p:cNvSpPr txBox="1"/>
          <p:nvPr/>
        </p:nvSpPr>
        <p:spPr>
          <a:xfrm>
            <a:off x="1994516" y="6025692"/>
            <a:ext cx="82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But how do you apply . . . Consistently?</a:t>
            </a:r>
          </a:p>
        </p:txBody>
      </p:sp>
    </p:spTree>
    <p:extLst>
      <p:ext uri="{BB962C8B-B14F-4D97-AF65-F5344CB8AC3E}">
        <p14:creationId xmlns:p14="http://schemas.microsoft.com/office/powerpoint/2010/main" val="91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600200"/>
            <a:ext cx="1011403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1" dirty="0"/>
              <a:t>1.  Re-define Leadership Role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2" name="Picture 2" descr="For an assumed leadership role">
            <a:extLst>
              <a:ext uri="{FF2B5EF4-FFF2-40B4-BE49-F238E27FC236}">
                <a16:creationId xmlns:a16="http://schemas.microsoft.com/office/drawing/2014/main" id="{AC1D0F41-BE8C-482D-80ED-4C8B08DB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2560638"/>
            <a:ext cx="9761606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517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i="1" dirty="0"/>
              <a:t>2.  Establish Metrics Based on TODAY’S Reality  </a:t>
            </a:r>
            <a:endParaRPr lang="en-US" dirty="0"/>
          </a:p>
        </p:txBody>
      </p:sp>
      <p:graphicFrame>
        <p:nvGraphicFramePr>
          <p:cNvPr id="6" name="Content Placeholder 3" descr="Stacked List showing 4 groups arranged from left to right with task descriptions under each group">
            <a:extLst>
              <a:ext uri="{FF2B5EF4-FFF2-40B4-BE49-F238E27FC236}">
                <a16:creationId xmlns:a16="http://schemas.microsoft.com/office/drawing/2014/main" id="{BFEBD7B8-515E-451F-B9A9-4DA220A92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689524"/>
              </p:ext>
            </p:extLst>
          </p:nvPr>
        </p:nvGraphicFramePr>
        <p:xfrm>
          <a:off x="1087145" y="2117879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255D817C-AE52-4805-ABA0-EB98DA9C61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7637873"/>
                  </p:ext>
                </p:extLst>
              </p:nvPr>
            </p:nvGraphicFramePr>
            <p:xfrm>
              <a:off x="8963025" y="5143500"/>
              <a:ext cx="3048000" cy="1714500"/>
            </p:xfrm>
            <a:graphic>
              <a:graphicData uri="http://schemas.microsoft.com/office/powerpoint/2016/slidezoom">
                <pslz:sldZm>
                  <pslz:sldZmObj sldId="272" cId="3965022099">
                    <pslz:zmPr id="{2055DC2E-F6BC-4C2E-B5EB-5AEC1A47FBD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55D817C-AE52-4805-ABA0-EB98DA9C61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3025" y="51435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481267"/>
            <a:ext cx="10575994" cy="672483"/>
          </a:xfrm>
        </p:spPr>
        <p:txBody>
          <a:bodyPr>
            <a:normAutofit fontScale="25000" lnSpcReduction="20000"/>
          </a:bodyPr>
          <a:lstStyle/>
          <a:p>
            <a:pPr marL="457200" indent="-457200" algn="ctr">
              <a:lnSpc>
                <a:spcPct val="120000"/>
              </a:lnSpc>
              <a:spcBef>
                <a:spcPts val="0"/>
              </a:spcBef>
              <a:buAutoNum type="arabicPeriod" startAt="3"/>
            </a:pPr>
            <a:r>
              <a:rPr lang="en-US" sz="11200" b="1" i="1" dirty="0"/>
              <a:t>Ensure Outcomes-Based Reporting Based on Metrics . . 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i="1" dirty="0"/>
              <a:t>with Inputs-Related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D2D57-3A7B-4073-BB00-3064D99BC9BA}"/>
              </a:ext>
            </a:extLst>
          </p:cNvPr>
          <p:cNvGrpSpPr/>
          <p:nvPr/>
        </p:nvGrpSpPr>
        <p:grpSpPr>
          <a:xfrm>
            <a:off x="1645807" y="2831709"/>
            <a:ext cx="1811734" cy="1811734"/>
            <a:chOff x="1366" y="1803466"/>
            <a:chExt cx="1811734" cy="181173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1FFF53-AFDB-4DB1-9379-94C25D436241}"/>
                </a:ext>
              </a:extLst>
            </p:cNvPr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752BE64-E22E-45D3-974D-D6ECEE7F5BA3}"/>
                </a:ext>
              </a:extLst>
            </p:cNvPr>
            <p:cNvSpPr txBox="1"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(Academy Resources)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CF47B8-7057-4A34-8AD1-02ADAF07C933}"/>
              </a:ext>
            </a:extLst>
          </p:cNvPr>
          <p:cNvGrpSpPr/>
          <p:nvPr/>
        </p:nvGrpSpPr>
        <p:grpSpPr>
          <a:xfrm>
            <a:off x="3694312" y="3212174"/>
            <a:ext cx="1050805" cy="1050805"/>
            <a:chOff x="1960214" y="2183930"/>
            <a:chExt cx="1050805" cy="1050805"/>
          </a:xfrm>
        </p:grpSpPr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076B6135-917D-4659-822D-F72B43F3A6F8}"/>
                </a:ext>
              </a:extLst>
            </p:cNvPr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lus Sign 4">
              <a:extLst>
                <a:ext uri="{FF2B5EF4-FFF2-40B4-BE49-F238E27FC236}">
                  <a16:creationId xmlns:a16="http://schemas.microsoft.com/office/drawing/2014/main" id="{1FF3D3F0-4E36-4F22-A840-9E3448AFA4C3}"/>
                </a:ext>
              </a:extLst>
            </p:cNvPr>
            <p:cNvSpPr txBox="1"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D589CD-12D4-4AF7-8045-4DD75C5BC59B}"/>
              </a:ext>
            </a:extLst>
          </p:cNvPr>
          <p:cNvGrpSpPr/>
          <p:nvPr/>
        </p:nvGrpSpPr>
        <p:grpSpPr>
          <a:xfrm>
            <a:off x="4937766" y="2779327"/>
            <a:ext cx="1811734" cy="1811734"/>
            <a:chOff x="3158132" y="1803466"/>
            <a:chExt cx="1811734" cy="1811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04C15-B324-4EED-8AC6-C7D215711059}"/>
                </a:ext>
              </a:extLst>
            </p:cNvPr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F67E169A-C275-4BAE-9BD0-EF7E54329992}"/>
                </a:ext>
              </a:extLst>
            </p:cNvPr>
            <p:cNvSpPr txBox="1"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(Delivery on Resources)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36E02-B989-4EC0-861D-93DF5FB30D45}"/>
              </a:ext>
            </a:extLst>
          </p:cNvPr>
          <p:cNvGrpSpPr/>
          <p:nvPr/>
        </p:nvGrpSpPr>
        <p:grpSpPr>
          <a:xfrm>
            <a:off x="7117637" y="3212174"/>
            <a:ext cx="1050805" cy="1050805"/>
            <a:chOff x="5116980" y="2183930"/>
            <a:chExt cx="1050805" cy="1050805"/>
          </a:xfrm>
        </p:grpSpPr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75AF95A6-E2D7-4957-BAFF-363B0CEE2336}"/>
                </a:ext>
              </a:extLst>
            </p:cNvPr>
            <p:cNvSpPr/>
            <p:nvPr/>
          </p:nvSpPr>
          <p:spPr>
            <a:xfrm>
              <a:off x="5116980" y="2183930"/>
              <a:ext cx="1050805" cy="105080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quals 4">
              <a:extLst>
                <a:ext uri="{FF2B5EF4-FFF2-40B4-BE49-F238E27FC236}">
                  <a16:creationId xmlns:a16="http://schemas.microsoft.com/office/drawing/2014/main" id="{5B225584-9ECF-4041-8F07-3D86A8AC88E7}"/>
                </a:ext>
              </a:extLst>
            </p:cNvPr>
            <p:cNvSpPr txBox="1"/>
            <p:nvPr/>
          </p:nvSpPr>
          <p:spPr>
            <a:xfrm>
              <a:off x="5256264" y="2400396"/>
              <a:ext cx="772237" cy="6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D7BDAD-C256-48A1-A6C9-7AA98F0D4AA4}"/>
              </a:ext>
            </a:extLst>
          </p:cNvPr>
          <p:cNvGrpSpPr/>
          <p:nvPr/>
        </p:nvGrpSpPr>
        <p:grpSpPr>
          <a:xfrm>
            <a:off x="8554250" y="2831709"/>
            <a:ext cx="2098954" cy="1811734"/>
            <a:chOff x="6316265" y="1778138"/>
            <a:chExt cx="1811734" cy="18117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8C6D74-11D0-464D-9350-7B37AA35AE3D}"/>
                </a:ext>
              </a:extLst>
            </p:cNvPr>
            <p:cNvSpPr/>
            <p:nvPr/>
          </p:nvSpPr>
          <p:spPr>
            <a:xfrm>
              <a:off x="6316265" y="1778138"/>
              <a:ext cx="1811734" cy="181173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5D1A86D9-A6BC-4BCD-8580-68A7F9537D73}"/>
                </a:ext>
              </a:extLst>
            </p:cNvPr>
            <p:cNvSpPr txBox="1"/>
            <p:nvPr/>
          </p:nvSpPr>
          <p:spPr>
            <a:xfrm>
              <a:off x="6499691" y="2043460"/>
              <a:ext cx="1440426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OUTCOMES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(Impact/changes/Effectiveness)</a:t>
              </a:r>
              <a:endParaRPr lang="en-US" sz="1600" kern="1200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8FC754-A32E-45D4-B68B-1A818AFE9857}"/>
              </a:ext>
            </a:extLst>
          </p:cNvPr>
          <p:cNvCxnSpPr/>
          <p:nvPr/>
        </p:nvCxnSpPr>
        <p:spPr>
          <a:xfrm>
            <a:off x="2374457" y="4619429"/>
            <a:ext cx="817762" cy="9858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7F6F23-59EF-415F-940F-8711E68A8469}"/>
              </a:ext>
            </a:extLst>
          </p:cNvPr>
          <p:cNvCxnSpPr>
            <a:cxnSpLocks/>
          </p:cNvCxnSpPr>
          <p:nvPr/>
        </p:nvCxnSpPr>
        <p:spPr>
          <a:xfrm flipH="1">
            <a:off x="5182435" y="4581536"/>
            <a:ext cx="780093" cy="10237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D6FBB9-0DC7-4542-81DF-46E42C7551CB}"/>
              </a:ext>
            </a:extLst>
          </p:cNvPr>
          <p:cNvSpPr txBox="1"/>
          <p:nvPr/>
        </p:nvSpPr>
        <p:spPr>
          <a:xfrm>
            <a:off x="2648785" y="568166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Satisfactory Reasons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25483-2FF8-402F-8D70-63EE84B4607C}"/>
              </a:ext>
            </a:extLst>
          </p:cNvPr>
          <p:cNvSpPr txBox="1"/>
          <p:nvPr/>
        </p:nvSpPr>
        <p:spPr>
          <a:xfrm>
            <a:off x="8029158" y="5605261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Satisfactory Results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592E0A-6DB3-4E42-92C9-A0A29E220FF6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9603727" y="4643443"/>
            <a:ext cx="0" cy="8810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546572"/>
            <a:ext cx="10910657" cy="45367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i="1" dirty="0"/>
              <a:t>4.  Work in PARTNERSHIP with Management/School Leadership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4C287-2612-4BBC-8994-A3771CC1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666" y="2000250"/>
            <a:ext cx="11487149" cy="46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E0E1C-F9FA-46E2-BF85-17B85D61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96" y="1858192"/>
            <a:ext cx="12156489" cy="4923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71F9F-50E4-4AE4-9FF2-16C4ACB06273}"/>
              </a:ext>
            </a:extLst>
          </p:cNvPr>
          <p:cNvSpPr txBox="1"/>
          <p:nvPr/>
        </p:nvSpPr>
        <p:spPr>
          <a:xfrm>
            <a:off x="1210322" y="1272559"/>
            <a:ext cx="956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5.  Ensure Full Board Engagement</a:t>
            </a:r>
          </a:p>
        </p:txBody>
      </p:sp>
    </p:spTree>
    <p:extLst>
      <p:ext uri="{BB962C8B-B14F-4D97-AF65-F5344CB8AC3E}">
        <p14:creationId xmlns:p14="http://schemas.microsoft.com/office/powerpoint/2010/main" val="39157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6ACA-7FF0-4BE3-8E27-6BB90B2C1445}"/>
              </a:ext>
            </a:extLst>
          </p:cNvPr>
          <p:cNvSpPr txBox="1"/>
          <p:nvPr/>
        </p:nvSpPr>
        <p:spPr>
          <a:xfrm>
            <a:off x="1417818" y="1364033"/>
            <a:ext cx="935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6.  Ensure Confident and Informed Decision-Making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634A3C3-C2C0-49A3-A60E-BF866E3D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76" y="2228651"/>
            <a:ext cx="3200400" cy="2667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decision to be discussed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EE6ABDAA-D260-4E2B-A3F9-CBDBE1B9935F}"/>
              </a:ext>
            </a:extLst>
          </p:cNvPr>
          <p:cNvSpPr/>
          <p:nvPr/>
        </p:nvSpPr>
        <p:spPr>
          <a:xfrm>
            <a:off x="5304135" y="2363045"/>
            <a:ext cx="919057" cy="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2CA5F7F-58B1-41C3-89FE-58AF9DFA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32" y="2728158"/>
            <a:ext cx="3217863" cy="3175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decision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A057886-8EBA-42D2-AD3D-D3828CC9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73" y="2242952"/>
            <a:ext cx="762000" cy="371475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6EDA5-DA66-48B3-AB47-B987CAE65651}"/>
              </a:ext>
            </a:extLst>
          </p:cNvPr>
          <p:cNvCxnSpPr>
            <a:cxnSpLocks/>
          </p:cNvCxnSpPr>
          <p:nvPr/>
        </p:nvCxnSpPr>
        <p:spPr>
          <a:xfrm flipV="1">
            <a:off x="6999585" y="2398144"/>
            <a:ext cx="3807756" cy="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4821B528-9D2C-492E-B8FA-C452CF08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10" y="3892105"/>
            <a:ext cx="2943225" cy="4413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this decision impact students and staff?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DE488839-2B2D-413F-96BE-AC8EF496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834" y="4391884"/>
            <a:ext cx="2943225" cy="449262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system/contract/policy, etc. implications?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B9C878AB-60D5-4A3B-B80A-296A0EAC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60" y="4953583"/>
            <a:ext cx="2943225" cy="28575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execution strategy will be implemented?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96DD0939-D13C-4D24-AC54-694F16CF1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60" y="3368740"/>
            <a:ext cx="2924175" cy="4413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this/will this decision align with our vision and mission?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own Arrow 41">
            <a:extLst>
              <a:ext uri="{FF2B5EF4-FFF2-40B4-BE49-F238E27FC236}">
                <a16:creationId xmlns:a16="http://schemas.microsoft.com/office/drawing/2014/main" id="{4533183B-CE2B-4039-9E9D-B74C3CDC1A08}"/>
              </a:ext>
            </a:extLst>
          </p:cNvPr>
          <p:cNvSpPr/>
          <p:nvPr/>
        </p:nvSpPr>
        <p:spPr>
          <a:xfrm>
            <a:off x="11166352" y="2631162"/>
            <a:ext cx="4508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Hexagon 44">
            <a:extLst>
              <a:ext uri="{FF2B5EF4-FFF2-40B4-BE49-F238E27FC236}">
                <a16:creationId xmlns:a16="http://schemas.microsoft.com/office/drawing/2014/main" id="{B3971647-E525-423E-802E-886398A2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390" y="2835913"/>
            <a:ext cx="723900" cy="5429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32FE2C-28D7-4643-89AE-6F70507CFCBA}"/>
              </a:ext>
            </a:extLst>
          </p:cNvPr>
          <p:cNvCxnSpPr>
            <a:cxnSpLocks/>
          </p:cNvCxnSpPr>
          <p:nvPr/>
        </p:nvCxnSpPr>
        <p:spPr>
          <a:xfrm flipV="1">
            <a:off x="8443350" y="4744859"/>
            <a:ext cx="500181" cy="224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2">
            <a:extLst>
              <a:ext uri="{FF2B5EF4-FFF2-40B4-BE49-F238E27FC236}">
                <a16:creationId xmlns:a16="http://schemas.microsoft.com/office/drawing/2014/main" id="{892F4701-5D6D-49C9-BA32-E6680487A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49" y="5002034"/>
            <a:ext cx="828675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Whom?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id="{3AA91CBF-386B-4E46-B408-6E6032C6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63" y="5342945"/>
            <a:ext cx="828675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When?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A43B73A9-0B49-4044-A420-F089F440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043" y="4648471"/>
            <a:ext cx="838200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79DF4C-A8AB-4747-A12B-99CD63104032}"/>
              </a:ext>
            </a:extLst>
          </p:cNvPr>
          <p:cNvCxnSpPr/>
          <p:nvPr/>
        </p:nvCxnSpPr>
        <p:spPr>
          <a:xfrm>
            <a:off x="8432585" y="5101511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082DC1-3224-4305-B6DE-11577ECA66BE}"/>
              </a:ext>
            </a:extLst>
          </p:cNvPr>
          <p:cNvCxnSpPr/>
          <p:nvPr/>
        </p:nvCxnSpPr>
        <p:spPr>
          <a:xfrm>
            <a:off x="8421920" y="5226502"/>
            <a:ext cx="466725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">
            <a:extLst>
              <a:ext uri="{FF2B5EF4-FFF2-40B4-BE49-F238E27FC236}">
                <a16:creationId xmlns:a16="http://schemas.microsoft.com/office/drawing/2014/main" id="{CABCFD1E-70EB-4222-A498-6CC4C46B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192" y="2682694"/>
            <a:ext cx="1216025" cy="452438"/>
          </a:xfrm>
          <a:prstGeom prst="rect">
            <a:avLst/>
          </a:prstGeom>
          <a:solidFill>
            <a:srgbClr val="8EAAD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Agree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5D8EDFA0-AC3C-42D4-9B8F-94A48CA8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985" y="5352482"/>
            <a:ext cx="2924175" cy="3016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resources must be marshalled?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7DDC06E1-5577-483C-90F9-675497C4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58" y="5775848"/>
            <a:ext cx="2924175" cy="5080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this/will this decision reflect our commitment to our core values?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ight Arrow 5">
            <a:extLst>
              <a:ext uri="{FF2B5EF4-FFF2-40B4-BE49-F238E27FC236}">
                <a16:creationId xmlns:a16="http://schemas.microsoft.com/office/drawing/2014/main" id="{4DCFF3E8-DCAA-4063-997F-F53C3582E5A0}"/>
              </a:ext>
            </a:extLst>
          </p:cNvPr>
          <p:cNvSpPr/>
          <p:nvPr/>
        </p:nvSpPr>
        <p:spPr>
          <a:xfrm>
            <a:off x="5287176" y="2849164"/>
            <a:ext cx="902098" cy="5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2B23F7-7FC6-4E64-9460-2794B610799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951448" y="3135132"/>
            <a:ext cx="0" cy="23360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row: Bent-Up 83">
            <a:extLst>
              <a:ext uri="{FF2B5EF4-FFF2-40B4-BE49-F238E27FC236}">
                <a16:creationId xmlns:a16="http://schemas.microsoft.com/office/drawing/2014/main" id="{7BDA7676-4332-4EEB-B3B1-4F93F0F22BAC}"/>
              </a:ext>
            </a:extLst>
          </p:cNvPr>
          <p:cNvSpPr/>
          <p:nvPr/>
        </p:nvSpPr>
        <p:spPr>
          <a:xfrm rot="10800000">
            <a:off x="5048020" y="3542706"/>
            <a:ext cx="388372" cy="28217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14">
            <a:extLst>
              <a:ext uri="{FF2B5EF4-FFF2-40B4-BE49-F238E27FC236}">
                <a16:creationId xmlns:a16="http://schemas.microsoft.com/office/drawing/2014/main" id="{0E5ED984-E8AF-477D-AC62-AD41D041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7341" y="2225628"/>
            <a:ext cx="762000" cy="37147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558</TotalTime>
  <Words>527</Words>
  <Application>Microsoft Office PowerPoint</Application>
  <PresentationFormat>Widescreen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Euphemia</vt:lpstr>
      <vt:lpstr>Plantagenet Cherokee</vt:lpstr>
      <vt:lpstr>Wingdings</vt:lpstr>
      <vt:lpstr>Academic Literature 16x9</vt:lpstr>
      <vt:lpstr>Governing in a post-pandemic environment: Navigating Your Board role within a new reality</vt:lpstr>
      <vt:lpstr>PowerPoint Presentation</vt:lpstr>
      <vt:lpstr>PowerPoint Presentation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 </vt:lpstr>
      <vt:lpstr>OWNING YOUR GOVERNANCE ROLE DURING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in a post-pandemic environment: Navigating Your Board role within anew reality</dc:title>
  <dc:creator>Angela Irwin</dc:creator>
  <cp:lastModifiedBy>Angela Irwin</cp:lastModifiedBy>
  <cp:revision>55</cp:revision>
  <cp:lastPrinted>2020-09-23T14:08:10Z</cp:lastPrinted>
  <dcterms:created xsi:type="dcterms:W3CDTF">2020-07-20T17:39:59Z</dcterms:created>
  <dcterms:modified xsi:type="dcterms:W3CDTF">2020-09-23T21:05:29Z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