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2EEA4CB-A6CA-4645-A47F-2E158379011A}">
  <a:tblStyle styleId="{E2EEA4CB-A6CA-4645-A47F-2E158379011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686" autoAdjust="0"/>
  </p:normalViewPr>
  <p:slideViewPr>
    <p:cSldViewPr snapToGrid="0">
      <p:cViewPr varScale="1">
        <p:scale>
          <a:sx n="111" d="100"/>
          <a:sy n="111" d="100"/>
        </p:scale>
        <p:origin x="-1032" y="-96"/>
      </p:cViewPr>
      <p:guideLst>
        <p:guide orient="horz" pos="1620"/>
        <p:guide pos="2880"/>
      </p:guideLst>
    </p:cSldViewPr>
  </p:slideViewPr>
  <p:notesTextViewPr>
    <p:cViewPr>
      <p:scale>
        <a:sx n="1" d="1"/>
        <a:sy n="1" d="1"/>
      </p:scale>
      <p:origin x="0" y="154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notesMaster" Target="notesMasters/notesMaster1.xml"/><Relationship Id="rId9" Type="http://schemas.openxmlformats.org/officeDocument/2006/relationships/slide" Target="slides/slide7.xml"/><Relationship Id="rId22"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1988068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purpose of this lesson is to continue to help students prepare their research for both a Fishbowl discussion (in Lesson 16) and the eventual position paper/essay in Unit 3, in which they will answer this prompt: “Should the AAP raise the recommended daily entertainment screen time from two hours to four hours?”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noted in the module overview, this module focuses on just two of the steps in the SCDM (Stakeholder Consequence Decision Making) process. In this lesson, students return to the Triad Talk speaking protocol begun in Lesson 1 to continue to work on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Then they use these as a basis for a chart that asks them to compare risks to benefits.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Comparing Risks and Benefits chart </a:t>
            </a:r>
            <a:r>
              <a:rPr lang="en" sz="1200" dirty="0">
                <a:solidFill>
                  <a:schemeClr val="dk1"/>
                </a:solidFill>
                <a:latin typeface="Calibri"/>
                <a:ea typeface="Calibri"/>
                <a:cs typeface="Calibri"/>
                <a:sym typeface="Calibri"/>
              </a:rPr>
              <a:t>is an adapted </a:t>
            </a:r>
            <a:r>
              <a:rPr lang="en" sz="1200" b="0" dirty="0">
                <a:solidFill>
                  <a:schemeClr val="dk1"/>
                </a:solidFill>
                <a:latin typeface="Calibri"/>
                <a:ea typeface="Calibri"/>
                <a:cs typeface="Calibri"/>
                <a:sym typeface="Calibri"/>
              </a:rPr>
              <a:t>Stakeholders chart </a:t>
            </a:r>
            <a:r>
              <a:rPr lang="en" sz="1200" dirty="0">
                <a:solidFill>
                  <a:schemeClr val="dk1"/>
                </a:solidFill>
                <a:latin typeface="Calibri"/>
                <a:ea typeface="Calibri"/>
                <a:cs typeface="Calibri"/>
                <a:sym typeface="Calibri"/>
              </a:rPr>
              <a:t>from the SCDM process. In the typical decision-making process, students identify and compare stakeholders after they have completed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but in this case, because students must spend a lot of time weighing potential risks and benefits for one stakeholder, this process has been adapted. Students will more successfully argue a position if they have had adequate time to directly weigh benefits and risks for one major stakeholder: an adolescent.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follows a similar format to Lesson 13. Since this is the first time students work with this type of chart, their work is highly scaffolded, with you modeling using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begun in Lesson 13. Be sure to read through the detailed think aloud and to try the activity yourself first to get an idea of the thinking involved.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return to their original texts at any point for any clarification they require. Returning to the text consistently is a “habit of mind” that should be emphasized.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noted in Lesson 13, the lessons on cascading consequences are among the most challenging of this unit. Feel free to modify and differentiate the lessons according to your professional judgment so that all students may reach the learning targets. If time permits, consider breaking the activities in Lessons 13 and 14 into three days of instruction.</a:t>
            </a:r>
            <a:endParaRPr sz="1200" dirty="0">
              <a:solidFill>
                <a:schemeClr val="dk1"/>
              </a:solidFill>
              <a:latin typeface="Calibri"/>
              <a:ea typeface="Calibri"/>
              <a:cs typeface="Calibri"/>
              <a:sym typeface="Calibri"/>
            </a:endParaRPr>
          </a:p>
          <a:p>
            <a:pPr marL="13716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3246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94292368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494292368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Reviewing Learning Target; Introducing Comparing Risks and Benefits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Continuing to revisit the position paper anchor chart gives purpose to the class activities.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posted </a:t>
            </a:r>
            <a:r>
              <a:rPr lang="en" sz="1200" b="1" dirty="0">
                <a:solidFill>
                  <a:schemeClr val="dk1"/>
                </a:solidFill>
                <a:latin typeface="Calibri"/>
                <a:ea typeface="Calibri"/>
                <a:cs typeface="Calibri"/>
                <a:sym typeface="Calibri"/>
              </a:rPr>
              <a:t>Position Paper Prompt anchor chart</a:t>
            </a:r>
            <a:r>
              <a:rPr lang="en" sz="1200" dirty="0">
                <a:solidFill>
                  <a:schemeClr val="dk1"/>
                </a:solidFill>
                <a:latin typeface="Calibri"/>
                <a:ea typeface="Calibri"/>
                <a:cs typeface="Calibri"/>
                <a:sym typeface="Calibri"/>
              </a:rPr>
              <a:t>:  “After examining both the potential benefits and risks of entertainment screen time, particularly to the development of teenagers, make a recommendation. Should the AAP raise the recommended daily entertainment screen time from two hours to four hours?”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Reiterate that the class is using a structured decision-making process so that each student decides how to best answer this question based on the evidence from class reading and on his or her additional research, rather than basing the decision on emotions or gut feelings.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 answer this prompt, it is important to weigh risks and benefits against each other and decide which one is more important. Reiterate that this should not be about what is most important to them personally. This is a position paper in which they try to be as objective as possible about the risks and benefits.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making the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8297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942923682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942923682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10-12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Comparing Risks and Benefits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challenging task for students.  Modeling it slowly will help them feel more confident as they attempt it on their own.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Comparing Risks and Benefits chart for teens on screens </a:t>
            </a:r>
            <a:r>
              <a:rPr lang="en" sz="1200" dirty="0">
                <a:solidFill>
                  <a:schemeClr val="dk1"/>
                </a:solidFill>
                <a:latin typeface="Calibri"/>
                <a:ea typeface="Calibri"/>
                <a:cs typeface="Calibri"/>
                <a:sym typeface="Calibri"/>
              </a:rPr>
              <a:t>under the document camera. Tell students you will now model how to use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chain of cascading consequences you added to the </a:t>
            </a:r>
            <a:r>
              <a:rPr lang="en" sz="1200" b="1" dirty="0">
                <a:solidFill>
                  <a:schemeClr val="dk1"/>
                </a:solidFill>
                <a:latin typeface="Calibri"/>
                <a:ea typeface="Calibri"/>
                <a:cs typeface="Calibri"/>
                <a:sym typeface="Calibri"/>
              </a:rPr>
              <a:t>Cascading Consequences chart </a:t>
            </a:r>
            <a:r>
              <a:rPr lang="en" sz="1200" b="0" dirty="0">
                <a:solidFill>
                  <a:schemeClr val="dk1"/>
                </a:solidFill>
                <a:latin typeface="Calibri"/>
                <a:ea typeface="Calibri"/>
                <a:cs typeface="Calibri"/>
                <a:sym typeface="Calibri"/>
              </a:rPr>
              <a:t>from “Is Google Making Us Stupid?” in </a:t>
            </a:r>
            <a:r>
              <a:rPr lang="en" sz="1200" dirty="0">
                <a:solidFill>
                  <a:schemeClr val="dk1"/>
                </a:solidFill>
                <a:latin typeface="Calibri"/>
                <a:ea typeface="Calibri"/>
                <a:cs typeface="Calibri"/>
                <a:sym typeface="Calibri"/>
              </a:rPr>
              <a:t>Lesson 13,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to think aloud about how to turn these consequences into entries on the </a:t>
            </a:r>
            <a:r>
              <a:rPr lang="en" sz="1200" b="1" dirty="0">
                <a:solidFill>
                  <a:schemeClr val="dk1"/>
                </a:solidFill>
                <a:latin typeface="Calibri"/>
                <a:ea typeface="Calibri"/>
                <a:cs typeface="Calibri"/>
                <a:sym typeface="Calibri"/>
              </a:rPr>
              <a:t>Comparing Risks and Benefits chart</a:t>
            </a:r>
            <a:r>
              <a:rPr lang="en" sz="1200" dirty="0">
                <a:solidFill>
                  <a:schemeClr val="dk1"/>
                </a:solidFill>
                <a:latin typeface="Calibri"/>
                <a:ea typeface="Calibri"/>
                <a:cs typeface="Calibri"/>
                <a:sym typeface="Calibri"/>
              </a:rPr>
              <a:t>, referring as needed to the </a:t>
            </a:r>
            <a:r>
              <a:rPr lang="en" sz="1200" b="1" dirty="0">
                <a:solidFill>
                  <a:schemeClr val="dk1"/>
                </a:solidFill>
                <a:latin typeface="Calibri"/>
                <a:ea typeface="Calibri"/>
                <a:cs typeface="Calibri"/>
                <a:sym typeface="Calibri"/>
              </a:rPr>
              <a:t>sample Comparing Risks and Benefits chart for teens on screens (for teacher reference)</a:t>
            </a:r>
            <a:r>
              <a:rPr lang="en" sz="1200" dirty="0">
                <a:solidFill>
                  <a:schemeClr val="dk1"/>
                </a:solidFill>
                <a:latin typeface="Calibri"/>
                <a:ea typeface="Calibri"/>
                <a:cs typeface="Calibri"/>
                <a:sym typeface="Calibri"/>
              </a:rPr>
              <a:t>. Use the </a:t>
            </a:r>
            <a:r>
              <a:rPr lang="en" sz="1200" b="1" dirty="0">
                <a:solidFill>
                  <a:schemeClr val="dk1"/>
                </a:solidFill>
                <a:latin typeface="Calibri"/>
                <a:ea typeface="Calibri"/>
                <a:cs typeface="Calibri"/>
                <a:sym typeface="Calibri"/>
              </a:rPr>
              <a:t>Model Comparing Risks and Benefits Chart Think-Aloud</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revisit the cascading consequences we identified yesterday from ‘Is Google Making Us Stupid?’ Here is that chain of consequences. I’m going to work with one at a time. I’m going to start with this negative chain. So I’m going to write ‘negative’ in the first column. I wrote that if teens are on screens, then they are getting lots of information. That is a neutral consequence, but it leads to a negative consequence, which I wrote as ‘it’s difficult to think deeply,’ and the next box is ‘our brains may become more distractible.’”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Next say</a:t>
            </a:r>
            <a:r>
              <a:rPr lang="en" sz="1200" i="1" dirty="0">
                <a:solidFill>
                  <a:schemeClr val="dk1"/>
                </a:solidFill>
                <a:latin typeface="Calibri"/>
                <a:ea typeface="Calibri"/>
                <a:cs typeface="Calibri"/>
                <a:sym typeface="Calibri"/>
              </a:rPr>
              <a:t>, “Note the sentence stem in this second column. That will help me articulate this chain. I’m going to write: ‘Teens get lots of information, so then it’s difficult to think deeply and then their brains may be more distractible.’”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,“In the third column, I’m going to write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unintended,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because I know no one means for their brains to get distracted. It just happens. For the fourth column, I’m going to rank how serious a consequence I think this is. I would say a 3, because having a brain that may not be able to focus is a serious problem. I also think the text made a convincing case that this is a likely result. I’m going to wait on the fifth column.”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Continue by saying</a:t>
            </a:r>
            <a:r>
              <a:rPr lang="en" sz="1200" i="1" dirty="0">
                <a:solidFill>
                  <a:schemeClr val="dk1"/>
                </a:solidFill>
                <a:latin typeface="Calibri"/>
                <a:ea typeface="Calibri"/>
                <a:cs typeface="Calibri"/>
                <a:sym typeface="Calibri"/>
              </a:rPr>
              <a:t>, “Now I’m going to add the other cascading chain we identified. This one was positive, so I’ll write that in the first column. I wrote that teens ‘may be able learn almost anything’ and also that ‘new neurons may grow.’ Using my sentence stem, I’m going to write ‘teens get lots of information, so they may be able to learn new things and then grow new neurons.’”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“This one, I believe, is intended; that is, someone is actively trying to learn from this information. I’ll write that here. And I think this is a pretty important consequence. Having access to information is an important benefit. Of course, online isn’t the only way to learn new things, and a lot of times the information online is distracting instead of educational, so I think I’ll write a 2.”</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Lastly say</a:t>
            </a:r>
            <a:r>
              <a:rPr lang="en" sz="1200" i="1" dirty="0">
                <a:solidFill>
                  <a:schemeClr val="dk1"/>
                </a:solidFill>
                <a:latin typeface="Calibri"/>
                <a:ea typeface="Calibri"/>
                <a:cs typeface="Calibri"/>
                <a:sym typeface="Calibri"/>
              </a:rPr>
              <a:t>,“Now I can keep adding consequences, or I can stop and compare at this point. Right now, by looking at my numbers, it looks like I think that negative outweighs the positive. I think the risk of damaging your brain by constantly being distracted outweighs the benefit of being able to learn new things. Hum … that makes me wonder if I should amend my thinking. I’m glad I have this chart so I can really stop and think about this. For now I will write, ‘negative is not offset by a positive’ and as I add more consequences, I will revisit this thinking.”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engaged and following along while the teacher is modeling.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having a chart that has already been filled in partially or fully.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5515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942923682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942923682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Creating the Comparing Risks and Benefits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 hinges on the accurate and full completion of the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Consider creating pre-made pairs for student success.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steps you have just taken to build the chart (consider posting these):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for teens on screens, looking for negative and positive consequences.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sentence stem to articulate the consequences.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whether a consequence is unintended or intended.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Rank how serious a consequence it is.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if necessary for clarification or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add to the chart. Be sure to indicate that they can use all parts of their notes, not just the one you modeled.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6 minutes, invite one partnership to explain what they added to their chart. Make these additions to the display chart as they speak. During the explanation, cold call other students to answer these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“Did you identify the same consequences as the presenting partnership? Why or why not?”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“Would you make any changes to this? What would you change?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discussing the presenting partnership’s additions to the chart, ask students to work with their own partner to revise their </a:t>
            </a:r>
            <a:r>
              <a:rPr lang="en" sz="1200" b="1" dirty="0">
                <a:solidFill>
                  <a:schemeClr val="dk1"/>
                </a:solidFill>
                <a:latin typeface="Calibri"/>
                <a:ea typeface="Calibri"/>
                <a:cs typeface="Calibri"/>
                <a:sym typeface="Calibri"/>
              </a:rPr>
              <a:t>Comparing Risks and Benefits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to explain how they revised their chart and why.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work, circulate to observe and assist. Ask them about each column; in particular, have them articulate the reasoning behind their ranking.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modifications include partially filled-in </a:t>
            </a:r>
            <a:r>
              <a:rPr lang="en" sz="1200" b="1" dirty="0">
                <a:solidFill>
                  <a:schemeClr val="dk1"/>
                </a:solidFill>
                <a:latin typeface="Calibri"/>
                <a:ea typeface="Calibri"/>
                <a:cs typeface="Calibri"/>
                <a:sym typeface="Calibri"/>
              </a:rPr>
              <a:t>Comparing Risks and Benefits charts</a:t>
            </a:r>
            <a:r>
              <a:rPr lang="en" sz="1200" dirty="0">
                <a:solidFill>
                  <a:schemeClr val="dk1"/>
                </a:solidFill>
                <a:latin typeface="Calibri"/>
                <a:ea typeface="Calibri"/>
                <a:cs typeface="Calibri"/>
                <a:sym typeface="Calibri"/>
              </a:rPr>
              <a:t>; creating a chart on chart paper and/or lined paper; or giving them items from the research notes on sticky notes to physically sort on the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1839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942923682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942923682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Adding to the  Comparing Risks and Benefits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 hinges on the accurate and full completion of the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Consider creating pre-made pairs for student success.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to work with their partner on the chart.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work, circulate to observe and assist. Ask them about each column; in particular, have them articulate the reasoning behind their ranking.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modifications include partially filled-in </a:t>
            </a:r>
            <a:r>
              <a:rPr lang="en" sz="1200" b="1" dirty="0">
                <a:solidFill>
                  <a:schemeClr val="dk1"/>
                </a:solidFill>
                <a:latin typeface="Calibri"/>
                <a:ea typeface="Calibri"/>
                <a:cs typeface="Calibri"/>
                <a:sym typeface="Calibri"/>
              </a:rPr>
              <a:t>Comparing Risks and Benefits charts</a:t>
            </a:r>
            <a:r>
              <a:rPr lang="en" sz="1200" dirty="0">
                <a:solidFill>
                  <a:schemeClr val="dk1"/>
                </a:solidFill>
                <a:latin typeface="Calibri"/>
                <a:ea typeface="Calibri"/>
                <a:cs typeface="Calibri"/>
                <a:sym typeface="Calibri"/>
              </a:rPr>
              <a:t>; creating a chart on chart paper and/or lined paper; or giving them items from the research notes on sticky notes to physically sort on the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0393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94292368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942923682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class and review the learning </a:t>
            </a:r>
            <a:r>
              <a:rPr lang="en" sz="1200" dirty="0" smtClean="0">
                <a:solidFill>
                  <a:schemeClr val="dk1"/>
                </a:solidFill>
                <a:latin typeface="Calibri"/>
                <a:ea typeface="Calibri"/>
                <a:cs typeface="Calibri"/>
                <a:sym typeface="Calibri"/>
              </a:rPr>
              <a:t>target:</a:t>
            </a: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“I </a:t>
            </a:r>
            <a:r>
              <a:rPr lang="en" sz="1200" dirty="0">
                <a:solidFill>
                  <a:schemeClr val="dk1"/>
                </a:solidFill>
                <a:latin typeface="Calibri"/>
                <a:ea typeface="Calibri"/>
                <a:cs typeface="Calibri"/>
                <a:sym typeface="Calibri"/>
              </a:rPr>
              <a:t>can create a </a:t>
            </a:r>
            <a:r>
              <a:rPr lang="en" sz="1200" b="1" dirty="0">
                <a:solidFill>
                  <a:schemeClr val="dk1"/>
                </a:solidFill>
                <a:latin typeface="Calibri"/>
                <a:ea typeface="Calibri"/>
                <a:cs typeface="Calibri"/>
                <a:sym typeface="Calibri"/>
              </a:rPr>
              <a:t>Comparing Risks and Benefits chart</a:t>
            </a:r>
            <a:r>
              <a:rPr lang="en" sz="1200" dirty="0">
                <a:solidFill>
                  <a:schemeClr val="dk1"/>
                </a:solidFill>
                <a:latin typeface="Calibri"/>
                <a:ea typeface="Calibri"/>
                <a:cs typeface="Calibri"/>
                <a:sym typeface="Calibri"/>
              </a:rPr>
              <a:t> based on teenagers and screen time, using my </a:t>
            </a:r>
            <a:r>
              <a:rPr lang="en" sz="1200" b="1" dirty="0">
                <a:solidFill>
                  <a:schemeClr val="dk1"/>
                </a:solidFill>
                <a:latin typeface="Calibri"/>
                <a:ea typeface="Calibri"/>
                <a:cs typeface="Calibri"/>
                <a:sym typeface="Calibri"/>
              </a:rPr>
              <a:t>Cascading </a:t>
            </a:r>
            <a:r>
              <a:rPr lang="en" sz="1200" b="1" dirty="0" smtClean="0">
                <a:solidFill>
                  <a:schemeClr val="dk1"/>
                </a:solidFill>
                <a:latin typeface="Calibri"/>
                <a:ea typeface="Calibri"/>
                <a:cs typeface="Calibri"/>
                <a:sym typeface="Calibri"/>
              </a:rPr>
              <a:t>Consequences </a:t>
            </a:r>
            <a:r>
              <a:rPr lang="en" sz="1200" b="1" dirty="0">
                <a:solidFill>
                  <a:schemeClr val="dk1"/>
                </a:solidFill>
                <a:latin typeface="Calibri"/>
                <a:ea typeface="Calibri"/>
                <a:cs typeface="Calibri"/>
                <a:sym typeface="Calibri"/>
              </a:rPr>
              <a:t>chart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Fist to Five Checking for Understanding technique, ask students to assess themselves on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how the students respond to the Fist to Five.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6460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7df5b0f5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7df5b0f5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homework is detailed and challenging. Depending on the effort and abilities of your students, consider differentiating the homework according to demonstrated level of need. Students who complete the chart in class may be given the “Learning to Make Decisions Systematically” article for further reading, for example (see Teaching Notes; this article can be found as a part of the module overview). Other students may be sent home with a specified manageable amount of rows to develop on their chart or given a specific Stakeholder category to develop.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8791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58" name="Google Shape;25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9588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Colored pencils (two different colors for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Comparing Risks and Benefits chart for an after-school job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Comparing Risks and Benefits chart for teens on screens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Comparing Risks and Benefits chart for teens on screens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Comparing Risks and Benefits Chart Think-Aloud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to Make Decisions Systematically” article (optional; see Homework, Meeting Students’ Needs column)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Prompt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b="1" dirty="0" smtClean="0"/>
              <a:t>Researcher’s Notebook </a:t>
            </a:r>
            <a:r>
              <a:rPr lang="en" sz="1200" dirty="0" smtClean="0">
                <a:solidFill>
                  <a:schemeClr val="dk1"/>
                </a:solidFill>
                <a:latin typeface="Calibri"/>
                <a:ea typeface="Calibri"/>
                <a:cs typeface="Calibri"/>
                <a:sym typeface="Calibri"/>
              </a:rPr>
              <a:t>(begun </a:t>
            </a:r>
            <a:r>
              <a:rPr lang="en" sz="1200" dirty="0">
                <a:solidFill>
                  <a:schemeClr val="dk1"/>
                </a:solidFill>
                <a:latin typeface="Calibri"/>
                <a:ea typeface="Calibri"/>
                <a:cs typeface="Calibri"/>
                <a:sym typeface="Calibri"/>
              </a:rPr>
              <a:t>in Lesson 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5479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the SCDM process. See Unit 2 overview and Module overview for more information.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details of  Work Time A and fill in a </a:t>
            </a:r>
            <a:r>
              <a:rPr lang="en" sz="1200" b="1" dirty="0">
                <a:solidFill>
                  <a:schemeClr val="dk1"/>
                </a:solidFill>
                <a:latin typeface="Calibri"/>
                <a:ea typeface="Calibri"/>
                <a:cs typeface="Calibri"/>
                <a:sym typeface="Calibri"/>
              </a:rPr>
              <a:t>Comparing Risks and Benefits chart </a:t>
            </a:r>
            <a:r>
              <a:rPr lang="en" sz="1200" dirty="0">
                <a:solidFill>
                  <a:schemeClr val="dk1"/>
                </a:solidFill>
                <a:latin typeface="Calibri"/>
                <a:ea typeface="Calibri"/>
                <a:cs typeface="Calibri"/>
                <a:sym typeface="Calibri"/>
              </a:rPr>
              <a:t>to better understand the thought process.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Triad Talk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0528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7734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1325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7dffd16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7dffd16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Triads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Triad Talk: Revisiting Homework and Coding Consequences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in triads hold the students accountable for their work as they share with the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Greet students and arrange them in triads.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the </a:t>
            </a:r>
            <a:r>
              <a:rPr lang="en" sz="1200" b="1" dirty="0">
                <a:solidFill>
                  <a:schemeClr val="dk1"/>
                </a:solidFill>
                <a:latin typeface="Calibri"/>
                <a:ea typeface="Calibri"/>
                <a:cs typeface="Calibri"/>
                <a:sym typeface="Calibri"/>
              </a:rPr>
              <a:t>Cascading Consequences chart for teens on screens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also attempt to clarify any questions their partners came across while doing the homework.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during this discussion and provide answers if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6353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942923682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942923682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a:t>
            </a:r>
            <a:r>
              <a:rPr lang="en" b="1" dirty="0">
                <a:solidFill>
                  <a:schemeClr val="dk1"/>
                </a:solidFill>
              </a:rPr>
              <a:t>Triad Talk: Revisiting Homework and Coding Consequences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8 minutes of work time, distribute </a:t>
            </a:r>
            <a:r>
              <a:rPr lang="en" sz="1200" b="0" dirty="0">
                <a:solidFill>
                  <a:schemeClr val="dk1"/>
                </a:solidFill>
                <a:latin typeface="Calibri"/>
                <a:ea typeface="Calibri"/>
                <a:cs typeface="Calibri"/>
                <a:sym typeface="Calibri"/>
              </a:rPr>
              <a:t>two different colored pencils </a:t>
            </a:r>
            <a:r>
              <a:rPr lang="en" sz="1200" dirty="0">
                <a:solidFill>
                  <a:schemeClr val="dk1"/>
                </a:solidFill>
                <a:latin typeface="Calibri"/>
                <a:ea typeface="Calibri"/>
                <a:cs typeface="Calibri"/>
                <a:sym typeface="Calibri"/>
              </a:rPr>
              <a:t>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now code their consequences. If a consequence is positive, they should code it in one color. If it is negative, they should code it in the other color. If it is neutral, they should leave it as is. Encourage them to ask each other for help.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invite students to take turns answering these prompts: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your strongest negative cascading consequence—the one you feel you understand most clearly?”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your strongest positive cascading consequence—the one you feel you understand most clearly</a:t>
            </a:r>
            <a:r>
              <a:rPr lang="en" sz="1200" i="1" dirty="0" smtClean="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students to put stars next to the strongest positive and the strongest negative consequences.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assist students who are having trouble recognizing the consequences.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 reduced number of consequences required to be identified.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8672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9429236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94292368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Reviewing Learning Target; Introducing Comparing Risks and Benefits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learning target gives students a preview of the skills being worked on in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aloud:  </a:t>
            </a:r>
            <a:r>
              <a:rPr lang="en" sz="1200" i="1" dirty="0">
                <a:solidFill>
                  <a:schemeClr val="dk1"/>
                </a:solidFill>
                <a:latin typeface="Calibri"/>
                <a:ea typeface="Calibri"/>
                <a:cs typeface="Calibri"/>
                <a:sym typeface="Calibri"/>
              </a:rPr>
              <a:t>“I can create a </a:t>
            </a:r>
            <a:r>
              <a:rPr lang="en" sz="1200" b="1" i="1" dirty="0">
                <a:solidFill>
                  <a:schemeClr val="dk1"/>
                </a:solidFill>
                <a:latin typeface="Calibri"/>
                <a:ea typeface="Calibri"/>
                <a:cs typeface="Calibri"/>
                <a:sym typeface="Calibri"/>
              </a:rPr>
              <a:t>Comparing Risks and Benefits chart </a:t>
            </a:r>
            <a:r>
              <a:rPr lang="en" sz="1200" i="1" dirty="0">
                <a:solidFill>
                  <a:schemeClr val="dk1"/>
                </a:solidFill>
                <a:latin typeface="Calibri"/>
                <a:ea typeface="Calibri"/>
                <a:cs typeface="Calibri"/>
                <a:sym typeface="Calibri"/>
              </a:rPr>
              <a:t>based on teenagers and screen time, using my </a:t>
            </a:r>
            <a:r>
              <a:rPr lang="en" sz="1200" b="1" i="1" dirty="0">
                <a:solidFill>
                  <a:schemeClr val="dk1"/>
                </a:solidFill>
                <a:latin typeface="Calibri"/>
                <a:ea typeface="Calibri"/>
                <a:cs typeface="Calibri"/>
                <a:sym typeface="Calibri"/>
              </a:rPr>
              <a:t>Cascading Consequences chart </a:t>
            </a:r>
            <a:r>
              <a:rPr lang="en" sz="1200" i="1" dirty="0">
                <a:solidFill>
                  <a:schemeClr val="dk1"/>
                </a:solidFill>
                <a:latin typeface="Calibri"/>
                <a:ea typeface="Calibri"/>
                <a:cs typeface="Calibri"/>
                <a:sym typeface="Calibri"/>
              </a:rPr>
              <a:t>and </a:t>
            </a:r>
            <a:r>
              <a:rPr lang="en-US" sz="1200" b="1" i="1" dirty="0" smtClean="0"/>
              <a:t>Researcher’s Notebook</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words</a:t>
            </a:r>
            <a:r>
              <a:rPr lang="en" sz="1200" i="1" dirty="0">
                <a:solidFill>
                  <a:schemeClr val="dk1"/>
                </a:solidFill>
                <a:latin typeface="Calibri"/>
                <a:ea typeface="Calibri"/>
                <a:cs typeface="Calibri"/>
                <a:sym typeface="Calibri"/>
              </a:rPr>
              <a:t> risk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benefit</a:t>
            </a:r>
            <a:r>
              <a:rPr lang="en" sz="1200" dirty="0">
                <a:solidFill>
                  <a:schemeClr val="dk1"/>
                </a:solidFill>
                <a:latin typeface="Calibri"/>
                <a:ea typeface="Calibri"/>
                <a:cs typeface="Calibri"/>
                <a:sym typeface="Calibri"/>
              </a:rPr>
              <a:t> on the posted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define the words. Point out that “negative consequence” is a risk and “positive consequence” is a benefit.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9096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942923682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942923682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Reviewing Learning Target; Introducing Comparing Risks and Benefits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thoughts and ideas with a partner ensures all students are participating.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sample Comparing Risks and Benefits chart for an after-school job</a:t>
            </a:r>
            <a:r>
              <a:rPr lang="en" sz="1200" dirty="0">
                <a:solidFill>
                  <a:schemeClr val="dk1"/>
                </a:solidFill>
                <a:latin typeface="Calibri"/>
                <a:ea typeface="Calibri"/>
                <a:cs typeface="Calibri"/>
                <a:sym typeface="Calibri"/>
              </a:rPr>
              <a:t> using the </a:t>
            </a:r>
            <a:r>
              <a:rPr lang="en" sz="1200" b="0" dirty="0">
                <a:solidFill>
                  <a:schemeClr val="dk1"/>
                </a:solidFill>
                <a:latin typeface="Calibri"/>
                <a:ea typeface="Calibri"/>
                <a:cs typeface="Calibri"/>
                <a:sym typeface="Calibri"/>
              </a:rPr>
              <a:t>document camera.</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with their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notice about this chart?”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wonder?”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creating a chart that compares the benefits to the risks is the second piece of the research process that they have already begun.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“It shows how teens are affected by this decision,” “It asks you to balance out the positives and the negatives,” and “It asks you to rank the benefits and risks.”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8308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50-60 minutes to complete. </a:t>
            </a:r>
            <a:endParaRPr sz="1800" dirty="0"/>
          </a:p>
          <a:p>
            <a:pPr marL="457200" lvl="0" indent="-342900" algn="l" rtl="0">
              <a:lnSpc>
                <a:spcPct val="100000"/>
              </a:lnSpc>
              <a:spcBef>
                <a:spcPts val="1000"/>
              </a:spcBef>
              <a:spcAft>
                <a:spcPts val="0"/>
              </a:spcAft>
              <a:buSzPts val="1800"/>
              <a:buFont typeface="Century Gothic"/>
              <a:buChar char="•"/>
            </a:pPr>
            <a:r>
              <a:rPr lang="en" sz="1800" dirty="0"/>
              <a:t>The purpose of this lesson is to continue to help students prepare their research for a fishbowl discussion and the eventual position paper.</a:t>
            </a:r>
            <a:endParaRPr sz="1800" b="1" dirty="0"/>
          </a:p>
          <a:p>
            <a:pPr marL="0" lvl="0" indent="0" algn="l" rtl="0">
              <a:lnSpc>
                <a:spcPct val="100000"/>
              </a:lnSpc>
              <a:spcBef>
                <a:spcPts val="0"/>
              </a:spcBef>
              <a:spcAft>
                <a:spcPts val="0"/>
              </a:spcAft>
              <a:buNone/>
            </a:pPr>
            <a:endParaRPr sz="1800" b="1" dirty="0"/>
          </a:p>
          <a:p>
            <a:pPr marL="0" lvl="0" indent="0" algn="l" rtl="0">
              <a:lnSpc>
                <a:spcPct val="100000"/>
              </a:lnSpc>
              <a:spcBef>
                <a:spcPts val="1000"/>
              </a:spcBef>
              <a:spcAft>
                <a:spcPts val="0"/>
              </a:spcAft>
              <a:buNone/>
            </a:pPr>
            <a:r>
              <a:rPr lang="en" sz="1800" b="1" dirty="0"/>
              <a:t>The Learning Target for students today is:</a:t>
            </a:r>
            <a:endParaRPr sz="1800" b="1" dirty="0"/>
          </a:p>
          <a:p>
            <a:pPr lvl="0" indent="-342900">
              <a:lnSpc>
                <a:spcPct val="115000"/>
              </a:lnSpc>
              <a:spcBef>
                <a:spcPts val="1000"/>
              </a:spcBef>
              <a:buSzPts val="1800"/>
            </a:pPr>
            <a:r>
              <a:rPr lang="en" sz="1800" dirty="0"/>
              <a:t>I can create a </a:t>
            </a:r>
            <a:r>
              <a:rPr lang="en" sz="1800" b="1" dirty="0"/>
              <a:t>Comparing Risks and Benefits chart </a:t>
            </a:r>
            <a:r>
              <a:rPr lang="en" sz="1800" dirty="0"/>
              <a:t>based on teenagers and screen time, using my </a:t>
            </a:r>
            <a:r>
              <a:rPr lang="en" sz="1800" b="1" dirty="0"/>
              <a:t>Cascading Consequences chart</a:t>
            </a:r>
            <a:r>
              <a:rPr lang="en" sz="1800" dirty="0"/>
              <a:t> and </a:t>
            </a:r>
            <a:r>
              <a:rPr lang="en-US" sz="1800" b="1" dirty="0"/>
              <a:t>Researcher’s Notebook</a:t>
            </a:r>
            <a:r>
              <a:rPr lang="en" sz="1800" dirty="0" smtClean="0"/>
              <a:t>. </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txBox="1">
            <a:spLocks noGrp="1"/>
          </p:cNvSpPr>
          <p:nvPr>
            <p:ph type="title"/>
          </p:nvPr>
        </p:nvSpPr>
        <p:spPr>
          <a:xfrm>
            <a:off x="368300" y="369975"/>
            <a:ext cx="8116350" cy="554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the Position Paper anchor chart</a:t>
            </a:r>
            <a:endParaRPr sz="3000" b="1" i="1" dirty="0"/>
          </a:p>
        </p:txBody>
      </p:sp>
      <p:sp>
        <p:nvSpPr>
          <p:cNvPr id="209" name="Google Shape;209;p34"/>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11" name="Google Shape;211;p34"/>
          <p:cNvSpPr txBox="1"/>
          <p:nvPr/>
        </p:nvSpPr>
        <p:spPr>
          <a:xfrm>
            <a:off x="368300" y="1235375"/>
            <a:ext cx="35433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The class is using a structured decision-making process so each of you can decide how to best answer this question.</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Your answer will be based on the evidence from class reading and on research, rather than basing the decision on emotions or gut feelings.</a:t>
            </a:r>
            <a:endParaRPr sz="1800">
              <a:latin typeface="Century Gothic"/>
              <a:ea typeface="Century Gothic"/>
              <a:cs typeface="Century Gothic"/>
              <a:sym typeface="Century Gothic"/>
            </a:endParaRPr>
          </a:p>
        </p:txBody>
      </p:sp>
      <p:pic>
        <p:nvPicPr>
          <p:cNvPr id="212" name="Google Shape;212;p34"/>
          <p:cNvPicPr preferRelativeResize="0"/>
          <p:nvPr/>
        </p:nvPicPr>
        <p:blipFill>
          <a:blip r:embed="rId3">
            <a:alphaModFix/>
          </a:blip>
          <a:stretch>
            <a:fillRect/>
          </a:stretch>
        </p:blipFill>
        <p:spPr>
          <a:xfrm>
            <a:off x="4275400" y="1716875"/>
            <a:ext cx="4330201" cy="2405051"/>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242630" y="94411"/>
            <a:ext cx="901370" cy="8850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title"/>
          </p:nvPr>
        </p:nvSpPr>
        <p:spPr>
          <a:xfrm>
            <a:off x="400132" y="342712"/>
            <a:ext cx="8009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compare risks and benefits of consequences</a:t>
            </a:r>
            <a:endParaRPr sz="3000" b="1" i="1" dirty="0"/>
          </a:p>
        </p:txBody>
      </p:sp>
      <p:sp>
        <p:nvSpPr>
          <p:cNvPr id="218" name="Google Shape;218;p35"/>
          <p:cNvSpPr txBox="1"/>
          <p:nvPr/>
        </p:nvSpPr>
        <p:spPr>
          <a:xfrm>
            <a:off x="400132" y="1172950"/>
            <a:ext cx="8084593" cy="9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We are going to work together to take the cascading consequences we identified last class from “Is Google Making Us Stupid?” and add them to the </a:t>
            </a:r>
            <a:r>
              <a:rPr lang="en" sz="1800" b="1" dirty="0">
                <a:latin typeface="Century Gothic"/>
                <a:ea typeface="Century Gothic"/>
                <a:cs typeface="Century Gothic"/>
                <a:sym typeface="Century Gothic"/>
              </a:rPr>
              <a:t>Comparing Risks and Benefits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
        <p:nvSpPr>
          <p:cNvPr id="220" name="Google Shape;220;p35"/>
          <p:cNvSpPr txBox="1"/>
          <p:nvPr/>
        </p:nvSpPr>
        <p:spPr>
          <a:xfrm>
            <a:off x="895525" y="2047525"/>
            <a:ext cx="2985000" cy="20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pic>
        <p:nvPicPr>
          <p:cNvPr id="221" name="Google Shape;221;p35"/>
          <p:cNvPicPr preferRelativeResize="0"/>
          <p:nvPr/>
        </p:nvPicPr>
        <p:blipFill>
          <a:blip r:embed="rId3">
            <a:alphaModFix/>
          </a:blip>
          <a:stretch>
            <a:fillRect/>
          </a:stretch>
        </p:blipFill>
        <p:spPr>
          <a:xfrm>
            <a:off x="386350" y="2364850"/>
            <a:ext cx="3825399" cy="2368591"/>
          </a:xfrm>
          <a:prstGeom prst="rect">
            <a:avLst/>
          </a:prstGeom>
          <a:noFill/>
          <a:ln w="9525" cap="flat" cmpd="sng">
            <a:solidFill>
              <a:srgbClr val="000000"/>
            </a:solidFill>
            <a:prstDash val="solid"/>
            <a:round/>
            <a:headEnd type="none" w="sm" len="sm"/>
            <a:tailEnd type="none" w="sm" len="sm"/>
          </a:ln>
        </p:spPr>
      </p:pic>
      <p:pic>
        <p:nvPicPr>
          <p:cNvPr id="222" name="Google Shape;222;p35"/>
          <p:cNvPicPr preferRelativeResize="0"/>
          <p:nvPr/>
        </p:nvPicPr>
        <p:blipFill>
          <a:blip r:embed="rId4">
            <a:alphaModFix/>
          </a:blip>
          <a:stretch>
            <a:fillRect/>
          </a:stretch>
        </p:blipFill>
        <p:spPr>
          <a:xfrm>
            <a:off x="4391050" y="2364850"/>
            <a:ext cx="4538473" cy="2262621"/>
          </a:xfrm>
          <a:prstGeom prst="rect">
            <a:avLst/>
          </a:prstGeom>
          <a:noFill/>
          <a:ln>
            <a:noFill/>
          </a:ln>
        </p:spPr>
      </p:pic>
      <p:pic>
        <p:nvPicPr>
          <p:cNvPr id="8" name="Google Shape;167;p29"/>
          <p:cNvPicPr preferRelativeResize="0"/>
          <p:nvPr/>
        </p:nvPicPr>
        <p:blipFill>
          <a:blip r:embed="rId5">
            <a:alphaModFix/>
          </a:blip>
          <a:stretch>
            <a:fillRect/>
          </a:stretch>
        </p:blipFill>
        <p:spPr>
          <a:xfrm>
            <a:off x="8242630" y="94411"/>
            <a:ext cx="901370" cy="88504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title"/>
          </p:nvPr>
        </p:nvSpPr>
        <p:spPr>
          <a:xfrm>
            <a:off x="408225" y="273850"/>
            <a:ext cx="73359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fill in the chart with a partner</a:t>
            </a:r>
            <a:endParaRPr sz="3000" b="1" i="1"/>
          </a:p>
        </p:txBody>
      </p:sp>
      <p:sp>
        <p:nvSpPr>
          <p:cNvPr id="228" name="Google Shape;228;p36"/>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30" name="Google Shape;230;p36"/>
          <p:cNvSpPr txBox="1"/>
          <p:nvPr/>
        </p:nvSpPr>
        <p:spPr>
          <a:xfrm>
            <a:off x="228600" y="1216193"/>
            <a:ext cx="3935004" cy="3449657"/>
          </a:xfrm>
          <a:prstGeom prst="rect">
            <a:avLst/>
          </a:prstGeom>
          <a:noFill/>
          <a:ln>
            <a:noFill/>
          </a:ln>
        </p:spPr>
        <p:txBody>
          <a:bodyPr spcFirstLastPara="1" wrap="square" lIns="91425" tIns="91425" rIns="91425" bIns="91425" anchor="t" anchorCtr="0">
            <a:noAutofit/>
          </a:bodyPr>
          <a:lstStyle/>
          <a:p>
            <a:pPr lvl="0" indent="0" algn="ctr" rtl="0">
              <a:spcBef>
                <a:spcPts val="0"/>
              </a:spcBef>
              <a:spcAft>
                <a:spcPts val="0"/>
              </a:spcAft>
              <a:buNone/>
            </a:pPr>
            <a:r>
              <a:rPr lang="en" sz="1600" b="1" dirty="0" smtClean="0">
                <a:solidFill>
                  <a:schemeClr val="dk1"/>
                </a:solidFill>
                <a:latin typeface="Century Gothic" panose="020B0502020202020204" pitchFamily="34" charset="0"/>
                <a:ea typeface="Times New Roman"/>
                <a:cs typeface="Times New Roman"/>
                <a:sym typeface="Times New Roman"/>
              </a:rPr>
              <a:t>STEPS</a:t>
            </a:r>
            <a:endParaRPr sz="1600" b="1" dirty="0">
              <a:solidFill>
                <a:schemeClr val="dk1"/>
              </a:solidFill>
              <a:latin typeface="Century Gothic" panose="020B0502020202020204" pitchFamily="34" charset="0"/>
              <a:ea typeface="Times New Roman"/>
              <a:cs typeface="Times New Roman"/>
              <a:sym typeface="Times New Roman"/>
            </a:endParaRPr>
          </a:p>
          <a:p>
            <a:pPr marL="457200" lvl="0" indent="-317500" algn="l"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Read the </a:t>
            </a:r>
            <a:r>
              <a:rPr lang="en" b="1" dirty="0">
                <a:solidFill>
                  <a:schemeClr val="dk1"/>
                </a:solidFill>
                <a:latin typeface="Century Gothic"/>
                <a:ea typeface="Century Gothic"/>
                <a:cs typeface="Century Gothic"/>
                <a:sym typeface="Century Gothic"/>
              </a:rPr>
              <a:t>Cascading Consequences chart</a:t>
            </a:r>
            <a:r>
              <a:rPr lang="en"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for teens on screens</a:t>
            </a:r>
            <a:r>
              <a:rPr lang="en" dirty="0">
                <a:solidFill>
                  <a:schemeClr val="dk1"/>
                </a:solidFill>
                <a:latin typeface="Century Gothic"/>
                <a:ea typeface="Century Gothic"/>
                <a:cs typeface="Century Gothic"/>
                <a:sym typeface="Century Gothic"/>
              </a:rPr>
              <a:t>, looking for negative and positive </a:t>
            </a:r>
            <a:r>
              <a:rPr lang="en" dirty="0" smtClean="0">
                <a:solidFill>
                  <a:schemeClr val="dk1"/>
                </a:solidFill>
                <a:latin typeface="Century Gothic"/>
                <a:ea typeface="Century Gothic"/>
                <a:cs typeface="Century Gothic"/>
                <a:sym typeface="Century Gothic"/>
              </a:rPr>
              <a:t>consequences.</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Use </a:t>
            </a:r>
            <a:r>
              <a:rPr lang="en" dirty="0">
                <a:solidFill>
                  <a:schemeClr val="dk1"/>
                </a:solidFill>
                <a:latin typeface="Century Gothic"/>
                <a:ea typeface="Century Gothic"/>
                <a:cs typeface="Century Gothic"/>
                <a:sym typeface="Century Gothic"/>
              </a:rPr>
              <a:t>the sentence stem to articulate the </a:t>
            </a:r>
            <a:r>
              <a:rPr lang="en" dirty="0" smtClean="0">
                <a:solidFill>
                  <a:schemeClr val="dk1"/>
                </a:solidFill>
                <a:latin typeface="Century Gothic"/>
                <a:ea typeface="Century Gothic"/>
                <a:cs typeface="Century Gothic"/>
                <a:sym typeface="Century Gothic"/>
              </a:rPr>
              <a:t>consequences.</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Decide </a:t>
            </a:r>
            <a:r>
              <a:rPr lang="en" dirty="0">
                <a:solidFill>
                  <a:schemeClr val="dk1"/>
                </a:solidFill>
                <a:latin typeface="Century Gothic"/>
                <a:ea typeface="Century Gothic"/>
                <a:cs typeface="Century Gothic"/>
                <a:sym typeface="Century Gothic"/>
              </a:rPr>
              <a:t>whether a consequence is unintended or </a:t>
            </a:r>
            <a:r>
              <a:rPr lang="en" dirty="0" smtClean="0">
                <a:solidFill>
                  <a:schemeClr val="dk1"/>
                </a:solidFill>
                <a:latin typeface="Century Gothic"/>
                <a:ea typeface="Century Gothic"/>
                <a:cs typeface="Century Gothic"/>
                <a:sym typeface="Century Gothic"/>
              </a:rPr>
              <a:t>intended.</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Rank </a:t>
            </a:r>
            <a:r>
              <a:rPr lang="en" dirty="0">
                <a:solidFill>
                  <a:schemeClr val="dk1"/>
                </a:solidFill>
                <a:latin typeface="Century Gothic"/>
                <a:ea typeface="Century Gothic"/>
                <a:cs typeface="Century Gothic"/>
                <a:sym typeface="Century Gothic"/>
              </a:rPr>
              <a:t>how serious a consequence it </a:t>
            </a:r>
            <a:r>
              <a:rPr lang="en" dirty="0" smtClean="0">
                <a:solidFill>
                  <a:schemeClr val="dk1"/>
                </a:solidFill>
                <a:latin typeface="Century Gothic"/>
                <a:ea typeface="Century Gothic"/>
                <a:cs typeface="Century Gothic"/>
                <a:sym typeface="Century Gothic"/>
              </a:rPr>
              <a:t>is.</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Refer </a:t>
            </a:r>
            <a:r>
              <a:rPr lang="en" dirty="0">
                <a:solidFill>
                  <a:schemeClr val="dk1"/>
                </a:solidFill>
                <a:latin typeface="Century Gothic"/>
                <a:ea typeface="Century Gothic"/>
                <a:cs typeface="Century Gothic"/>
                <a:sym typeface="Century Gothic"/>
              </a:rPr>
              <a:t>to the </a:t>
            </a:r>
            <a:r>
              <a:rPr lang="en" b="1" dirty="0">
                <a:solidFill>
                  <a:schemeClr val="dk1"/>
                </a:solidFill>
                <a:latin typeface="Century Gothic"/>
                <a:ea typeface="Century Gothic"/>
                <a:cs typeface="Century Gothic"/>
                <a:sym typeface="Century Gothic"/>
              </a:rPr>
              <a:t>Researcher’s Notebook</a:t>
            </a:r>
            <a:r>
              <a:rPr lang="en" dirty="0">
                <a:solidFill>
                  <a:schemeClr val="dk1"/>
                </a:solidFill>
                <a:latin typeface="Century Gothic"/>
                <a:ea typeface="Century Gothic"/>
                <a:cs typeface="Century Gothic"/>
                <a:sym typeface="Century Gothic"/>
              </a:rPr>
              <a:t> if necessary for clarification or ideas.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231" name="Google Shape;231;p36"/>
          <p:cNvPicPr preferRelativeResize="0"/>
          <p:nvPr/>
        </p:nvPicPr>
        <p:blipFill>
          <a:blip r:embed="rId3">
            <a:alphaModFix/>
          </a:blip>
          <a:stretch>
            <a:fillRect/>
          </a:stretch>
        </p:blipFill>
        <p:spPr>
          <a:xfrm>
            <a:off x="4396300" y="1533450"/>
            <a:ext cx="4538477" cy="2772100"/>
          </a:xfrm>
          <a:prstGeom prst="rect">
            <a:avLst/>
          </a:prstGeom>
          <a:noFill/>
          <a:ln>
            <a:noFill/>
          </a:ln>
        </p:spPr>
      </p:pic>
      <p:pic>
        <p:nvPicPr>
          <p:cNvPr id="7" name="Google Shape;167;p29"/>
          <p:cNvPicPr preferRelativeResize="0"/>
          <p:nvPr/>
        </p:nvPicPr>
        <p:blipFill>
          <a:blip r:embed="rId4">
            <a:alphaModFix/>
          </a:blip>
          <a:stretch>
            <a:fillRect/>
          </a:stretch>
        </p:blipFill>
        <p:spPr>
          <a:xfrm>
            <a:off x="8242630" y="94411"/>
            <a:ext cx="901370" cy="88504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7"/>
          <p:cNvSpPr txBox="1">
            <a:spLocks noGrp="1"/>
          </p:cNvSpPr>
          <p:nvPr>
            <p:ph type="title"/>
          </p:nvPr>
        </p:nvSpPr>
        <p:spPr>
          <a:xfrm>
            <a:off x="408225" y="273850"/>
            <a:ext cx="73359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keep working on the chart </a:t>
            </a:r>
            <a:endParaRPr sz="3000" b="1" i="1"/>
          </a:p>
        </p:txBody>
      </p:sp>
      <p:sp>
        <p:nvSpPr>
          <p:cNvPr id="237" name="Google Shape;237;p37"/>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7" name="Google Shape;230;p36"/>
          <p:cNvSpPr txBox="1"/>
          <p:nvPr/>
        </p:nvSpPr>
        <p:spPr>
          <a:xfrm>
            <a:off x="228600" y="1216193"/>
            <a:ext cx="3935004" cy="3449657"/>
          </a:xfrm>
          <a:prstGeom prst="rect">
            <a:avLst/>
          </a:prstGeom>
          <a:noFill/>
          <a:ln>
            <a:noFill/>
          </a:ln>
        </p:spPr>
        <p:txBody>
          <a:bodyPr spcFirstLastPara="1" wrap="square" lIns="91425" tIns="91425" rIns="91425" bIns="91425" anchor="t" anchorCtr="0">
            <a:noAutofit/>
          </a:bodyPr>
          <a:lstStyle/>
          <a:p>
            <a:pPr lvl="0" indent="0" algn="ctr" rtl="0">
              <a:spcBef>
                <a:spcPts val="0"/>
              </a:spcBef>
              <a:spcAft>
                <a:spcPts val="0"/>
              </a:spcAft>
              <a:buNone/>
            </a:pPr>
            <a:r>
              <a:rPr lang="en" sz="1600" b="1" dirty="0" smtClean="0">
                <a:solidFill>
                  <a:schemeClr val="dk1"/>
                </a:solidFill>
                <a:latin typeface="Century Gothic" panose="020B0502020202020204" pitchFamily="34" charset="0"/>
                <a:ea typeface="Times New Roman"/>
                <a:cs typeface="Times New Roman"/>
                <a:sym typeface="Times New Roman"/>
              </a:rPr>
              <a:t>STEPS</a:t>
            </a:r>
            <a:endParaRPr sz="1600" b="1" dirty="0">
              <a:solidFill>
                <a:schemeClr val="dk1"/>
              </a:solidFill>
              <a:latin typeface="Century Gothic" panose="020B0502020202020204" pitchFamily="34" charset="0"/>
              <a:ea typeface="Times New Roman"/>
              <a:cs typeface="Times New Roman"/>
              <a:sym typeface="Times New Roman"/>
            </a:endParaRPr>
          </a:p>
          <a:p>
            <a:pPr marL="457200" lvl="0" indent="-317500" algn="l"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Read the </a:t>
            </a:r>
            <a:r>
              <a:rPr lang="en" b="1" dirty="0">
                <a:solidFill>
                  <a:schemeClr val="dk1"/>
                </a:solidFill>
                <a:latin typeface="Century Gothic"/>
                <a:ea typeface="Century Gothic"/>
                <a:cs typeface="Century Gothic"/>
                <a:sym typeface="Century Gothic"/>
              </a:rPr>
              <a:t>Cascading Consequences chart</a:t>
            </a:r>
            <a:r>
              <a:rPr lang="en" dirty="0">
                <a:solidFill>
                  <a:schemeClr val="dk1"/>
                </a:solidFill>
                <a:latin typeface="Century Gothic"/>
                <a:ea typeface="Century Gothic"/>
                <a:cs typeface="Century Gothic"/>
                <a:sym typeface="Century Gothic"/>
              </a:rPr>
              <a:t> for teens on screens, looking for negative and positive </a:t>
            </a:r>
            <a:r>
              <a:rPr lang="en" dirty="0" smtClean="0">
                <a:solidFill>
                  <a:schemeClr val="dk1"/>
                </a:solidFill>
                <a:latin typeface="Century Gothic"/>
                <a:ea typeface="Century Gothic"/>
                <a:cs typeface="Century Gothic"/>
                <a:sym typeface="Century Gothic"/>
              </a:rPr>
              <a:t>consequences.</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Use </a:t>
            </a:r>
            <a:r>
              <a:rPr lang="en" dirty="0">
                <a:solidFill>
                  <a:schemeClr val="dk1"/>
                </a:solidFill>
                <a:latin typeface="Century Gothic"/>
                <a:ea typeface="Century Gothic"/>
                <a:cs typeface="Century Gothic"/>
                <a:sym typeface="Century Gothic"/>
              </a:rPr>
              <a:t>the sentence stem to articulate the </a:t>
            </a:r>
            <a:r>
              <a:rPr lang="en" dirty="0" smtClean="0">
                <a:solidFill>
                  <a:schemeClr val="dk1"/>
                </a:solidFill>
                <a:latin typeface="Century Gothic"/>
                <a:ea typeface="Century Gothic"/>
                <a:cs typeface="Century Gothic"/>
                <a:sym typeface="Century Gothic"/>
              </a:rPr>
              <a:t>consequences.</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Decide </a:t>
            </a:r>
            <a:r>
              <a:rPr lang="en" dirty="0">
                <a:solidFill>
                  <a:schemeClr val="dk1"/>
                </a:solidFill>
                <a:latin typeface="Century Gothic"/>
                <a:ea typeface="Century Gothic"/>
                <a:cs typeface="Century Gothic"/>
                <a:sym typeface="Century Gothic"/>
              </a:rPr>
              <a:t>whether a consequence is unintended or </a:t>
            </a:r>
            <a:r>
              <a:rPr lang="en" dirty="0" smtClean="0">
                <a:solidFill>
                  <a:schemeClr val="dk1"/>
                </a:solidFill>
                <a:latin typeface="Century Gothic"/>
                <a:ea typeface="Century Gothic"/>
                <a:cs typeface="Century Gothic"/>
                <a:sym typeface="Century Gothic"/>
              </a:rPr>
              <a:t>intended.</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Rank </a:t>
            </a:r>
            <a:r>
              <a:rPr lang="en" dirty="0">
                <a:solidFill>
                  <a:schemeClr val="dk1"/>
                </a:solidFill>
                <a:latin typeface="Century Gothic"/>
                <a:ea typeface="Century Gothic"/>
                <a:cs typeface="Century Gothic"/>
                <a:sym typeface="Century Gothic"/>
              </a:rPr>
              <a:t>how serious a consequence it </a:t>
            </a:r>
            <a:r>
              <a:rPr lang="en" dirty="0" smtClean="0">
                <a:solidFill>
                  <a:schemeClr val="dk1"/>
                </a:solidFill>
                <a:latin typeface="Century Gothic"/>
                <a:ea typeface="Century Gothic"/>
                <a:cs typeface="Century Gothic"/>
                <a:sym typeface="Century Gothic"/>
              </a:rPr>
              <a:t>is.</a:t>
            </a: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smtClean="0">
                <a:solidFill>
                  <a:schemeClr val="dk1"/>
                </a:solidFill>
                <a:latin typeface="Century Gothic"/>
                <a:ea typeface="Century Gothic"/>
                <a:cs typeface="Century Gothic"/>
                <a:sym typeface="Century Gothic"/>
              </a:rPr>
              <a:t>Refer </a:t>
            </a:r>
            <a:r>
              <a:rPr lang="en" dirty="0">
                <a:solidFill>
                  <a:schemeClr val="dk1"/>
                </a:solidFill>
                <a:latin typeface="Century Gothic"/>
                <a:ea typeface="Century Gothic"/>
                <a:cs typeface="Century Gothic"/>
                <a:sym typeface="Century Gothic"/>
              </a:rPr>
              <a:t>to the </a:t>
            </a:r>
            <a:r>
              <a:rPr lang="en" b="1" dirty="0">
                <a:solidFill>
                  <a:schemeClr val="dk1"/>
                </a:solidFill>
                <a:latin typeface="Century Gothic"/>
                <a:ea typeface="Century Gothic"/>
                <a:cs typeface="Century Gothic"/>
                <a:sym typeface="Century Gothic"/>
              </a:rPr>
              <a:t>Researcher’s Notebook</a:t>
            </a:r>
            <a:r>
              <a:rPr lang="en" dirty="0">
                <a:solidFill>
                  <a:schemeClr val="dk1"/>
                </a:solidFill>
                <a:latin typeface="Century Gothic"/>
                <a:ea typeface="Century Gothic"/>
                <a:cs typeface="Century Gothic"/>
                <a:sym typeface="Century Gothic"/>
              </a:rPr>
              <a:t> if necessary for clarification or ideas.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8" name="Google Shape;231;p36"/>
          <p:cNvPicPr preferRelativeResize="0"/>
          <p:nvPr/>
        </p:nvPicPr>
        <p:blipFill>
          <a:blip r:embed="rId3">
            <a:alphaModFix/>
          </a:blip>
          <a:stretch>
            <a:fillRect/>
          </a:stretch>
        </p:blipFill>
        <p:spPr>
          <a:xfrm>
            <a:off x="4396300" y="1533450"/>
            <a:ext cx="4538477" cy="2772100"/>
          </a:xfrm>
          <a:prstGeom prst="rect">
            <a:avLst/>
          </a:prstGeom>
          <a:noFill/>
          <a:ln>
            <a:noFill/>
          </a:ln>
        </p:spPr>
      </p:pic>
      <p:pic>
        <p:nvPicPr>
          <p:cNvPr id="9" name="Google Shape;167;p29"/>
          <p:cNvPicPr preferRelativeResize="0"/>
          <p:nvPr/>
        </p:nvPicPr>
        <p:blipFill>
          <a:blip r:embed="rId4">
            <a:alphaModFix/>
          </a:blip>
          <a:stretch>
            <a:fillRect/>
          </a:stretch>
        </p:blipFill>
        <p:spPr>
          <a:xfrm>
            <a:off x="8242630" y="94411"/>
            <a:ext cx="901370" cy="88504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debrief</a:t>
            </a:r>
            <a:endParaRPr sz="3000" b="1" i="1"/>
          </a:p>
        </p:txBody>
      </p:sp>
      <p:sp>
        <p:nvSpPr>
          <p:cNvPr id="247" name="Google Shape;247;p38"/>
          <p:cNvSpPr txBox="1"/>
          <p:nvPr/>
        </p:nvSpPr>
        <p:spPr>
          <a:xfrm>
            <a:off x="643950" y="1651000"/>
            <a:ext cx="7856100" cy="2367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entury Gothic"/>
                <a:ea typeface="Century Gothic"/>
                <a:cs typeface="Century Gothic"/>
                <a:sym typeface="Century Gothic"/>
              </a:rPr>
              <a:t>How are you feeling about this learning target?</a:t>
            </a:r>
            <a:endParaRPr sz="2400">
              <a:latin typeface="Century Gothic"/>
              <a:ea typeface="Century Gothic"/>
              <a:cs typeface="Century Gothic"/>
              <a:sym typeface="Century Gothic"/>
            </a:endParaRPr>
          </a:p>
          <a:p>
            <a:pPr marL="457200" lvl="0" indent="45720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457200" lvl="0" indent="457200" algn="l" rtl="0">
              <a:spcBef>
                <a:spcPts val="0"/>
              </a:spcBef>
              <a:spcAft>
                <a:spcPts val="0"/>
              </a:spcAft>
              <a:buNone/>
            </a:pPr>
            <a:r>
              <a:rPr lang="en" sz="1800" b="1">
                <a:solidFill>
                  <a:schemeClr val="dk1"/>
                </a:solidFill>
                <a:latin typeface="Century Gothic"/>
                <a:ea typeface="Century Gothic"/>
                <a:cs typeface="Century Gothic"/>
                <a:sym typeface="Century Gothic"/>
              </a:rPr>
              <a:t>I can create a Comparing Risks and Benefits chart based </a:t>
            </a:r>
            <a:endParaRPr sz="1800" b="1">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On teenagers and screen time, using my Cascading Consequences chart and Researcher’s Notebook</a:t>
            </a:r>
            <a:endParaRPr sz="18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Show how you are feeling with Fist to Five.</a:t>
            </a:r>
            <a:endParaRPr sz="2400">
              <a:solidFill>
                <a:schemeClr val="dk1"/>
              </a:solidFill>
              <a:latin typeface="Century Gothic"/>
              <a:ea typeface="Century Gothic"/>
              <a:cs typeface="Century Gothic"/>
              <a:sym typeface="Century Gothic"/>
            </a:endParaRPr>
          </a:p>
        </p:txBody>
      </p:sp>
      <p:pic>
        <p:nvPicPr>
          <p:cNvPr id="248" name="Google Shape;248;p38"/>
          <p:cNvPicPr preferRelativeResize="0"/>
          <p:nvPr/>
        </p:nvPicPr>
        <p:blipFill>
          <a:blip r:embed="rId3">
            <a:alphaModFix/>
          </a:blip>
          <a:stretch>
            <a:fillRect/>
          </a:stretch>
        </p:blipFill>
        <p:spPr>
          <a:xfrm>
            <a:off x="8500050" y="4332514"/>
            <a:ext cx="569296" cy="562382"/>
          </a:xfrm>
          <a:prstGeom prst="rect">
            <a:avLst/>
          </a:prstGeom>
          <a:noFill/>
          <a:ln>
            <a:noFill/>
          </a:ln>
        </p:spPr>
      </p:pic>
      <p:pic>
        <p:nvPicPr>
          <p:cNvPr id="6" name="Google Shape;167;p29"/>
          <p:cNvPicPr preferRelativeResize="0"/>
          <p:nvPr/>
        </p:nvPicPr>
        <p:blipFill>
          <a:blip r:embed="rId4">
            <a:alphaModFix/>
          </a:blip>
          <a:stretch>
            <a:fillRect/>
          </a:stretch>
        </p:blipFill>
        <p:spPr>
          <a:xfrm>
            <a:off x="8242630" y="94411"/>
            <a:ext cx="901370" cy="88504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9"/>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54" name="Google Shape;254;p39"/>
          <p:cNvSpPr txBox="1"/>
          <p:nvPr/>
        </p:nvSpPr>
        <p:spPr>
          <a:xfrm>
            <a:off x="628650" y="1478200"/>
            <a:ext cx="7899600" cy="2763300"/>
          </a:xfrm>
          <a:prstGeom prst="rect">
            <a:avLst/>
          </a:prstGeom>
          <a:noFill/>
          <a:ln>
            <a:noFill/>
          </a:ln>
        </p:spPr>
        <p:txBody>
          <a:bodyPr spcFirstLastPara="1" wrap="square" lIns="91425" tIns="91425" rIns="91425" bIns="91425" anchor="t" anchorCtr="0">
            <a:noAutofit/>
          </a:bodyPr>
          <a:lstStyle/>
          <a:p>
            <a:pPr marL="457200" lvl="0" indent="-381000">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Finish the </a:t>
            </a:r>
            <a:r>
              <a:rPr lang="en" sz="2400" b="1" dirty="0">
                <a:solidFill>
                  <a:schemeClr val="dk1"/>
                </a:solidFill>
                <a:latin typeface="Century Gothic"/>
                <a:ea typeface="Century Gothic"/>
                <a:cs typeface="Century Gothic"/>
                <a:sym typeface="Century Gothic"/>
              </a:rPr>
              <a:t>Comparing Risks and Benefits chart </a:t>
            </a:r>
            <a:r>
              <a:rPr lang="en" sz="2400" dirty="0">
                <a:solidFill>
                  <a:schemeClr val="dk1"/>
                </a:solidFill>
                <a:latin typeface="Century Gothic"/>
                <a:ea typeface="Century Gothic"/>
                <a:cs typeface="Century Gothic"/>
                <a:sym typeface="Century Gothic"/>
              </a:rPr>
              <a:t>using your </a:t>
            </a:r>
            <a:r>
              <a:rPr lang="en" sz="2400" b="1" dirty="0">
                <a:solidFill>
                  <a:schemeClr val="dk1"/>
                </a:solidFill>
                <a:latin typeface="Century Gothic"/>
                <a:ea typeface="Century Gothic"/>
                <a:cs typeface="Century Gothic"/>
                <a:sym typeface="Century Gothic"/>
              </a:rPr>
              <a:t>Cascading Consequences chart </a:t>
            </a:r>
            <a:r>
              <a:rPr lang="en" sz="2400" dirty="0">
                <a:solidFill>
                  <a:schemeClr val="dk1"/>
                </a:solidFill>
                <a:latin typeface="Century Gothic"/>
                <a:ea typeface="Century Gothic"/>
                <a:cs typeface="Century Gothic"/>
                <a:sym typeface="Century Gothic"/>
              </a:rPr>
              <a:t>and </a:t>
            </a:r>
            <a:r>
              <a:rPr lang="en-US" sz="2400" b="1" dirty="0"/>
              <a:t>Researcher’s </a:t>
            </a:r>
            <a:r>
              <a:rPr lang="en-US" sz="2400" b="1" dirty="0" smtClean="0"/>
              <a:t>Notebook </a:t>
            </a:r>
            <a:r>
              <a:rPr lang="en" sz="2400" dirty="0" smtClean="0">
                <a:solidFill>
                  <a:schemeClr val="dk1"/>
                </a:solidFill>
                <a:latin typeface="Century Gothic"/>
                <a:ea typeface="Century Gothic"/>
                <a:cs typeface="Century Gothic"/>
                <a:sym typeface="Century Gothic"/>
              </a:rPr>
              <a:t>as </a:t>
            </a:r>
            <a:r>
              <a:rPr lang="en" sz="2400" dirty="0">
                <a:solidFill>
                  <a:schemeClr val="dk1"/>
                </a:solidFill>
                <a:latin typeface="Century Gothic"/>
                <a:ea typeface="Century Gothic"/>
                <a:cs typeface="Century Gothic"/>
                <a:sym typeface="Century Gothic"/>
              </a:rPr>
              <a:t>resources. Your goal is to compare at least six consequences.</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Continue independent reading (at least 20 minutes).</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42630" y="94411"/>
            <a:ext cx="901370" cy="88504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1" name="Google Shape;26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2" name="Google Shape;262;p40"/>
          <p:cNvGraphicFramePr/>
          <p:nvPr/>
        </p:nvGraphicFramePr>
        <p:xfrm>
          <a:off x="577191" y="1248212"/>
          <a:ext cx="7989600" cy="3230175"/>
        </p:xfrm>
        <a:graphic>
          <a:graphicData uri="http://schemas.openxmlformats.org/drawingml/2006/table">
            <a:tbl>
              <a:tblPr firstRow="1" bandRow="1">
                <a:noFill/>
                <a:tableStyleId>{E2EEA4CB-A6CA-4645-A47F-2E158379011A}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14:</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Colored pencils (two different colors for each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Sample Comparing Risks and Benefits chart for an after-school job </a:t>
            </a:r>
            <a:r>
              <a:rPr lang="en" sz="1600" dirty="0">
                <a:solidFill>
                  <a:schemeClr val="dk1"/>
                </a:solidFill>
                <a:latin typeface="Century Gothic"/>
                <a:ea typeface="Century Gothic"/>
                <a:cs typeface="Century Gothic"/>
                <a:sym typeface="Century Gothic"/>
              </a:rPr>
              <a:t>(one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Document camera</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Position Paper Prompt anchor chart </a:t>
            </a:r>
            <a:r>
              <a:rPr lang="en" sz="1600" dirty="0">
                <a:solidFill>
                  <a:schemeClr val="dk1"/>
                </a:solidFill>
                <a:latin typeface="Century Gothic"/>
                <a:ea typeface="Century Gothic"/>
                <a:cs typeface="Century Gothic"/>
                <a:sym typeface="Century Gothic"/>
              </a:rPr>
              <a:t>(from Lesson1)</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Comparing Risks and Benefits chart for teens on screens</a:t>
            </a:r>
            <a:r>
              <a:rPr lang="en" sz="1600" dirty="0">
                <a:solidFill>
                  <a:schemeClr val="dk1"/>
                </a:solidFill>
                <a:latin typeface="Century Gothic"/>
                <a:ea typeface="Century Gothic"/>
                <a:cs typeface="Century Gothic"/>
                <a:sym typeface="Century Gothic"/>
              </a:rPr>
              <a:t> (one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Sample Comparing Risks and Benefits chart for teens on screens (for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Model Comparing Risks and Benefits Chart Think-Aloud (for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Researcher’s notebook</a:t>
            </a:r>
            <a:r>
              <a:rPr lang="en" sz="1600" dirty="0">
                <a:solidFill>
                  <a:schemeClr val="dk1"/>
                </a:solidFill>
                <a:latin typeface="Century Gothic"/>
                <a:ea typeface="Century Gothic"/>
                <a:cs typeface="Century Gothic"/>
                <a:sym typeface="Century Gothic"/>
              </a:rPr>
              <a:t> (begun in Lesson 4;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“Learning to Make Decisions Systematically” article (optional; see Homework, Meeting Students’ Needs column)</a:t>
            </a:r>
            <a:endParaRPr sz="1600" dirty="0">
              <a:solidFill>
                <a:schemeClr val="dk1"/>
              </a:solidFill>
              <a:latin typeface="Century Gothic"/>
              <a:ea typeface="Century Gothic"/>
              <a:cs typeface="Century Gothic"/>
              <a:sym typeface="Century Gothic"/>
            </a:endParaRPr>
          </a:p>
          <a:p>
            <a:pPr marL="914400" lvl="0" indent="0" algn="l" rtl="0">
              <a:lnSpc>
                <a:spcPct val="100000"/>
              </a:lnSpc>
              <a:spcBef>
                <a:spcPts val="0"/>
              </a:spcBef>
              <a:spcAft>
                <a:spcPts val="0"/>
              </a:spcAft>
              <a:buNone/>
            </a:pP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14</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Familiarize yourself with the SCDM process. See Unit 2 overview and Module overview for more information.</a:t>
            </a:r>
            <a:endParaRPr sz="1800" dirty="0">
              <a:solidFill>
                <a:schemeClr val="dk1"/>
              </a:solidFill>
              <a:latin typeface="Century Gothic"/>
              <a:ea typeface="Century Gothic"/>
              <a:cs typeface="Century Gothic"/>
              <a:sym typeface="Century Gothic"/>
            </a:endParaRPr>
          </a:p>
          <a:p>
            <a:pPr marL="18288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Read the details of  Work Time A and fill in a </a:t>
            </a:r>
            <a:r>
              <a:rPr lang="en" sz="1800" b="1" dirty="0">
                <a:solidFill>
                  <a:schemeClr val="dk1"/>
                </a:solidFill>
                <a:latin typeface="Century Gothic"/>
                <a:ea typeface="Century Gothic"/>
                <a:cs typeface="Century Gothic"/>
                <a:sym typeface="Century Gothic"/>
              </a:rPr>
              <a:t>Comparing Risks and Benefits chart </a:t>
            </a:r>
            <a:r>
              <a:rPr lang="en" sz="1800" dirty="0">
                <a:solidFill>
                  <a:schemeClr val="dk1"/>
                </a:solidFill>
                <a:latin typeface="Century Gothic"/>
                <a:ea typeface="Century Gothic"/>
                <a:cs typeface="Century Gothic"/>
                <a:sym typeface="Century Gothic"/>
              </a:rPr>
              <a:t>to better understand the thought process.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the Triad Talk </a:t>
            </a:r>
            <a:r>
              <a:rPr lang="en" sz="1800" dirty="0" smtClean="0">
                <a:solidFill>
                  <a:schemeClr val="dk1"/>
                </a:solidFill>
                <a:latin typeface="Century Gothic"/>
                <a:ea typeface="Century Gothic"/>
                <a:cs typeface="Century Gothic"/>
                <a:sym typeface="Century Gothic"/>
              </a:rPr>
              <a:t>Protocol</a:t>
            </a:r>
            <a:r>
              <a:rPr lang="en-US" sz="1800" dirty="0" smtClean="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14</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Triad Talk</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Comparing Risks and Benefits Chart</a:t>
            </a:r>
            <a:endParaRPr sz="1800" b="1"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Adding to the </a:t>
            </a:r>
            <a:r>
              <a:rPr lang="en" sz="1800" b="1" dirty="0">
                <a:latin typeface="Century Gothic"/>
                <a:ea typeface="Century Gothic"/>
                <a:cs typeface="Century Gothic"/>
                <a:sym typeface="Century Gothic"/>
              </a:rPr>
              <a:t>Comparing Risks and Benefits Chart</a:t>
            </a:r>
            <a:endParaRPr sz="1800" b="1" dirty="0">
              <a:latin typeface="Century Gothic"/>
              <a:ea typeface="Century Gothic"/>
              <a:cs typeface="Century Gothic"/>
              <a:sym typeface="Century Gothic"/>
            </a:endParaRPr>
          </a:p>
          <a:p>
            <a:pPr marL="9144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42630" y="94411"/>
            <a:ext cx="901370" cy="88504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share our ideas </a:t>
            </a:r>
            <a:endParaRPr sz="3000" b="1" i="1"/>
          </a:p>
        </p:txBody>
      </p:sp>
      <p:sp>
        <p:nvSpPr>
          <p:cNvPr id="173" name="Google Shape;173;p30"/>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75" name="Google Shape;175;p30"/>
          <p:cNvSpPr txBox="1"/>
          <p:nvPr/>
        </p:nvSpPr>
        <p:spPr>
          <a:xfrm>
            <a:off x="628650" y="1070325"/>
            <a:ext cx="7856100" cy="3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In triads discuss the following: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is your strongest cascading consequence - the one you feel you understand the most clearly?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Do you have any questions about what you wrote for homework?</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Copy each of your partners’ strongest cascading consequence onto your chart.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Clarify any questions your partners came across while doing the homework.</a:t>
            </a:r>
            <a:endParaRPr sz="1800">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8539130" y="4454025"/>
            <a:ext cx="444825" cy="449475"/>
          </a:xfrm>
          <a:prstGeom prst="rect">
            <a:avLst/>
          </a:prstGeom>
          <a:noFill/>
          <a:ln>
            <a:noFill/>
          </a:ln>
        </p:spPr>
      </p:pic>
      <p:pic>
        <p:nvPicPr>
          <p:cNvPr id="7" name="Google Shape;167;p29"/>
          <p:cNvPicPr preferRelativeResize="0"/>
          <p:nvPr/>
        </p:nvPicPr>
        <p:blipFill>
          <a:blip r:embed="rId4">
            <a:alphaModFix/>
          </a:blip>
          <a:stretch>
            <a:fillRect/>
          </a:stretch>
        </p:blipFill>
        <p:spPr>
          <a:xfrm>
            <a:off x="8242630" y="94411"/>
            <a:ext cx="901370" cy="8850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code our consequences</a:t>
            </a:r>
            <a:endParaRPr sz="3000" b="1" i="1"/>
          </a:p>
        </p:txBody>
      </p:sp>
      <p:sp>
        <p:nvSpPr>
          <p:cNvPr id="182" name="Google Shape;182;p31"/>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84" name="Google Shape;184;p31"/>
          <p:cNvSpPr txBox="1"/>
          <p:nvPr/>
        </p:nvSpPr>
        <p:spPr>
          <a:xfrm>
            <a:off x="628650" y="923950"/>
            <a:ext cx="7856100" cy="374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Now that you have had a chance to discuss the consequences you found, we will code them by color.</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If a consequence is positive, code it one color.</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If a consequence is negative, code it the other color.</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If it is neutral, leave it as it is.</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42630" y="94411"/>
            <a:ext cx="901370" cy="8850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learning target</a:t>
            </a:r>
            <a:endParaRPr sz="3000" b="1" i="1"/>
          </a:p>
        </p:txBody>
      </p:sp>
      <p:sp>
        <p:nvSpPr>
          <p:cNvPr id="190" name="Google Shape;190;p32"/>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92" name="Google Shape;192;p32"/>
          <p:cNvSpPr txBox="1"/>
          <p:nvPr/>
        </p:nvSpPr>
        <p:spPr>
          <a:xfrm>
            <a:off x="895525" y="2047525"/>
            <a:ext cx="2985000" cy="20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sp>
        <p:nvSpPr>
          <p:cNvPr id="193" name="Google Shape;193;p32"/>
          <p:cNvSpPr txBox="1"/>
          <p:nvPr/>
        </p:nvSpPr>
        <p:spPr>
          <a:xfrm>
            <a:off x="717450" y="1615250"/>
            <a:ext cx="7709100" cy="26529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create a </a:t>
            </a:r>
            <a:r>
              <a:rPr lang="en" sz="2400" b="1">
                <a:solidFill>
                  <a:schemeClr val="dk1"/>
                </a:solidFill>
                <a:latin typeface="Century Gothic"/>
                <a:ea typeface="Century Gothic"/>
                <a:cs typeface="Century Gothic"/>
                <a:sym typeface="Century Gothic"/>
              </a:rPr>
              <a:t>Comparing Risks and Benefits chart </a:t>
            </a:r>
            <a:r>
              <a:rPr lang="en" sz="2400">
                <a:solidFill>
                  <a:schemeClr val="dk1"/>
                </a:solidFill>
                <a:latin typeface="Century Gothic"/>
                <a:ea typeface="Century Gothic"/>
                <a:cs typeface="Century Gothic"/>
                <a:sym typeface="Century Gothic"/>
              </a:rPr>
              <a:t>based on teenagers and screen time, using my </a:t>
            </a:r>
            <a:r>
              <a:rPr lang="en" sz="2400" b="1">
                <a:solidFill>
                  <a:schemeClr val="dk1"/>
                </a:solidFill>
                <a:latin typeface="Century Gothic"/>
                <a:ea typeface="Century Gothic"/>
                <a:cs typeface="Century Gothic"/>
                <a:sym typeface="Century Gothic"/>
              </a:rPr>
              <a:t>Cascading Consequences chart</a:t>
            </a:r>
            <a:r>
              <a:rPr lang="en" sz="2400">
                <a:solidFill>
                  <a:schemeClr val="dk1"/>
                </a:solidFill>
                <a:latin typeface="Century Gothic"/>
                <a:ea typeface="Century Gothic"/>
                <a:cs typeface="Century Gothic"/>
                <a:sym typeface="Century Gothic"/>
              </a:rPr>
              <a:t> and </a:t>
            </a:r>
            <a:r>
              <a:rPr lang="en" sz="2400" b="1">
                <a:solidFill>
                  <a:schemeClr val="dk1"/>
                </a:solidFill>
                <a:latin typeface="Century Gothic"/>
                <a:ea typeface="Century Gothic"/>
                <a:cs typeface="Century Gothic"/>
                <a:sym typeface="Century Gothic"/>
              </a:rPr>
              <a:t>Researcher’s Notebook</a:t>
            </a:r>
            <a:r>
              <a:rPr lang="en" sz="2400">
                <a:solidFill>
                  <a:schemeClr val="dk1"/>
                </a:solidFill>
                <a:latin typeface="Century Gothic"/>
                <a:ea typeface="Century Gothic"/>
                <a:cs typeface="Century Gothic"/>
                <a:sym typeface="Century Gothic"/>
              </a:rPr>
              <a:t>.</a:t>
            </a:r>
            <a:endParaRPr sz="2400">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242630" y="94411"/>
            <a:ext cx="901370" cy="8850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406075" y="369975"/>
            <a:ext cx="7823400" cy="554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examine the </a:t>
            </a:r>
            <a:r>
              <a:rPr lang="en" sz="3000" b="1" dirty="0"/>
              <a:t>Comparing Risks and Benefits Chart</a:t>
            </a:r>
            <a:endParaRPr sz="3000" b="1" i="1" dirty="0"/>
          </a:p>
        </p:txBody>
      </p:sp>
      <p:sp>
        <p:nvSpPr>
          <p:cNvPr id="199" name="Google Shape;199;p33"/>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01" name="Google Shape;201;p33"/>
          <p:cNvSpPr txBox="1"/>
          <p:nvPr/>
        </p:nvSpPr>
        <p:spPr>
          <a:xfrm>
            <a:off x="895525" y="2047525"/>
            <a:ext cx="2985000" cy="20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sp>
        <p:nvSpPr>
          <p:cNvPr id="202" name="Google Shape;202;p33"/>
          <p:cNvSpPr txBox="1"/>
          <p:nvPr/>
        </p:nvSpPr>
        <p:spPr>
          <a:xfrm>
            <a:off x="406075" y="1777675"/>
            <a:ext cx="3627600" cy="267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Discuss with a partner</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do you notice about this chart?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do you wonder?</a:t>
            </a:r>
            <a:endParaRPr sz="1800">
              <a:latin typeface="Century Gothic"/>
              <a:ea typeface="Century Gothic"/>
              <a:cs typeface="Century Gothic"/>
              <a:sym typeface="Century Gothic"/>
            </a:endParaRPr>
          </a:p>
        </p:txBody>
      </p:sp>
      <p:pic>
        <p:nvPicPr>
          <p:cNvPr id="203" name="Google Shape;203;p33"/>
          <p:cNvPicPr preferRelativeResize="0"/>
          <p:nvPr/>
        </p:nvPicPr>
        <p:blipFill>
          <a:blip r:embed="rId3">
            <a:alphaModFix/>
          </a:blip>
          <a:stretch>
            <a:fillRect/>
          </a:stretch>
        </p:blipFill>
        <p:spPr>
          <a:xfrm>
            <a:off x="4057275" y="1618775"/>
            <a:ext cx="4766451" cy="2988399"/>
          </a:xfrm>
          <a:prstGeom prst="rect">
            <a:avLst/>
          </a:prstGeom>
          <a:noFill/>
          <a:ln>
            <a:noFill/>
          </a:ln>
        </p:spPr>
      </p:pic>
      <p:pic>
        <p:nvPicPr>
          <p:cNvPr id="8" name="Google Shape;167;p29"/>
          <p:cNvPicPr preferRelativeResize="0"/>
          <p:nvPr/>
        </p:nvPicPr>
        <p:blipFill>
          <a:blip r:embed="rId4">
            <a:alphaModFix/>
          </a:blip>
          <a:stretch>
            <a:fillRect/>
          </a:stretch>
        </p:blipFill>
        <p:spPr>
          <a:xfrm>
            <a:off x="8242630" y="94411"/>
            <a:ext cx="901370" cy="88504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ED520A5-7996-42EA-8EC2-5BBDCA8E79D0}"/>
</file>

<file path=customXml/itemProps2.xml><?xml version="1.0" encoding="utf-8"?>
<ds:datastoreItem xmlns:ds="http://schemas.openxmlformats.org/officeDocument/2006/customXml" ds:itemID="{FB42156C-543A-48BD-A45C-43B328F57935}"/>
</file>

<file path=customXml/itemProps3.xml><?xml version="1.0" encoding="utf-8"?>
<ds:datastoreItem xmlns:ds="http://schemas.openxmlformats.org/officeDocument/2006/customXml" ds:itemID="{51A714EF-00E7-4B18-926D-B79A7739B68C}"/>
</file>

<file path=docProps/app.xml><?xml version="1.0" encoding="utf-8"?>
<Properties xmlns="http://schemas.openxmlformats.org/officeDocument/2006/extended-properties" xmlns:vt="http://schemas.openxmlformats.org/officeDocument/2006/docPropsVTypes">
  <TotalTime>23</TotalTime>
  <Words>4135</Words>
  <Application>Microsoft Macintosh PowerPoint</Application>
  <PresentationFormat>On-screen Show (16:9)</PresentationFormat>
  <Paragraphs>376</Paragraphs>
  <Slides>16</Slides>
  <Notes>16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Calibri</vt:lpstr>
      <vt:lpstr>Century Gothic</vt:lpstr>
      <vt:lpstr>Georgia</vt:lpstr>
      <vt:lpstr>Simple Light</vt:lpstr>
      <vt:lpstr>Office Theme</vt:lpstr>
      <vt:lpstr>PowerPoint Presentation</vt:lpstr>
      <vt:lpstr>PowerPoint Presentation</vt:lpstr>
      <vt:lpstr>PowerPoint Presentation</vt:lpstr>
      <vt:lpstr>Grade 7: Module 4:  Unit 2: Lesson 14</vt:lpstr>
      <vt:lpstr>PowerPoint Presentation</vt:lpstr>
      <vt:lpstr>Let’s share our ideas </vt:lpstr>
      <vt:lpstr>Let’s code our consequences</vt:lpstr>
      <vt:lpstr>Let’s review the learning target</vt:lpstr>
      <vt:lpstr>Let’s examine the Comparing Risks and Benefits Chart</vt:lpstr>
      <vt:lpstr>Let’s review the Position Paper anchor chart</vt:lpstr>
      <vt:lpstr>Let’s compare risks and benefits of consequences</vt:lpstr>
      <vt:lpstr>Let’s fill in the chart with a partner</vt:lpstr>
      <vt:lpstr>Let’s keep working on the chart </vt:lpstr>
      <vt:lpstr>Let’s debrief</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8</cp:revision>
  <dcterms:modified xsi:type="dcterms:W3CDTF">2018-12-11T14:29:02Z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