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slideLayouts/slideLayout1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C147102-14EE-4C96-9573-4BE8A7233784}">
  <a:tblStyle styleId="{DC147102-14EE-4C96-9573-4BE8A723378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26" autoAdjust="0"/>
  </p:normalViewPr>
  <p:slideViewPr>
    <p:cSldViewPr snapToGrid="0">
      <p:cViewPr varScale="1">
        <p:scale>
          <a:sx n="122" d="100"/>
          <a:sy n="122" d="100"/>
        </p:scale>
        <p:origin x="-71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900974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s://www.psacentral.org/hom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0"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sacentral.org/home" TargetMode="External"/><Relationship Id="rId4" Type="http://schemas.openxmlformats.org/officeDocument/2006/relationships/hyperlink" Target="http://www.plowsharegroup.com/gallery/" TargetMode="External"/><Relationship Id="rId5" Type="http://schemas.openxmlformats.org/officeDocument/2006/relationships/hyperlink" Target="https://www.edgestudio.com/script-library/english-adult/public-service-annoucement"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20455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9c1141bc2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9c1141bc2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Thumb-O-Meter for students to self-assess against the first learning target.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strategies/habits helped you succeed? I’ll give you time to think and discuss with a partner.”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520955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activate the video at : </a:t>
            </a:r>
            <a:r>
              <a:rPr lang="en" sz="1200" u="sng" dirty="0">
                <a:solidFill>
                  <a:schemeClr val="hlink"/>
                </a:solidFill>
                <a:latin typeface="Calibri"/>
                <a:ea typeface="Calibri"/>
                <a:cs typeface="Calibri"/>
                <a:sym typeface="Calibri"/>
                <a:hlinkClick r:id="rId3"/>
              </a:rPr>
              <a:t>https://www.psacentral.org/home</a:t>
            </a:r>
            <a:r>
              <a:rPr lang="en" sz="1200" dirty="0">
                <a:solidFill>
                  <a:schemeClr val="dk1"/>
                </a:solidFill>
                <a:latin typeface="Calibri"/>
                <a:ea typeface="Calibri"/>
                <a:cs typeface="Calibri"/>
                <a:sym typeface="Calibri"/>
              </a:rPr>
              <a:t>  for PSA example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now they are going to practice their PSAs.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Play one or two example PSAs. After playing each, Think-Pair-Share: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“What did you notice about the way the speaker of this PSA sounds?” </a:t>
            </a:r>
            <a:r>
              <a:rPr lang="en" sz="1200" b="1" dirty="0">
                <a:latin typeface="Calibri"/>
                <a:ea typeface="Calibri"/>
                <a:cs typeface="Calibri"/>
                <a:sym typeface="Calibri"/>
              </a:rPr>
              <a:t>(Responses will vary, but may include ideas </a:t>
            </a:r>
            <a:r>
              <a:rPr lang="en-US" sz="1200" b="1" dirty="0" smtClean="0">
                <a:latin typeface="Calibri"/>
                <a:ea typeface="Calibri"/>
                <a:cs typeface="Calibri"/>
                <a:sym typeface="Calibri"/>
              </a:rPr>
              <a:t>such as ‘</a:t>
            </a:r>
            <a:r>
              <a:rPr lang="en" sz="1200" b="1" dirty="0" smtClean="0">
                <a:latin typeface="Calibri"/>
                <a:ea typeface="Calibri"/>
                <a:cs typeface="Calibri"/>
                <a:sym typeface="Calibri"/>
              </a:rPr>
              <a:t>the </a:t>
            </a:r>
            <a:r>
              <a:rPr lang="en" sz="1200" b="1" dirty="0">
                <a:latin typeface="Calibri"/>
                <a:ea typeface="Calibri"/>
                <a:cs typeface="Calibri"/>
                <a:sym typeface="Calibri"/>
              </a:rPr>
              <a:t>speaker spoke clearly or spoke at an understandable pace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endParaRPr sz="1200" b="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“How did the way the speaker sound help make the PSA engaging?” </a:t>
            </a:r>
            <a:r>
              <a:rPr lang="en" sz="1200" b="1" dirty="0">
                <a:latin typeface="Calibri"/>
                <a:ea typeface="Calibri"/>
                <a:cs typeface="Calibri"/>
                <a:sym typeface="Calibri"/>
              </a:rPr>
              <a:t>(Responses will vary, but may include ideas like </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the </a:t>
            </a:r>
            <a:r>
              <a:rPr lang="en" sz="1200" b="1" dirty="0">
                <a:latin typeface="Calibri"/>
                <a:ea typeface="Calibri"/>
                <a:cs typeface="Calibri"/>
                <a:sym typeface="Calibri"/>
              </a:rPr>
              <a:t>speaker sounded confident, which made the PSA more believable, or the speaker’s tone of voice sounded scared, which showed the danger of the topic of the PSA</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a:t>
            </a:r>
            <a:endParaRPr sz="1200" b="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“Can you say more about that?”</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speakers change the way they speak while presenting in order to engage with the audience and emphasize key points.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find their own space in the room, as far from another student as space allows. Remind students of </a:t>
            </a:r>
            <a:r>
              <a:rPr lang="en" sz="1200" i="1" dirty="0">
                <a:latin typeface="Calibri"/>
                <a:ea typeface="Calibri"/>
                <a:cs typeface="Calibri"/>
                <a:sym typeface="Calibri"/>
              </a:rPr>
              <a:t>respect</a:t>
            </a:r>
            <a:r>
              <a:rPr lang="en" sz="1200" dirty="0">
                <a:latin typeface="Calibri"/>
                <a:ea typeface="Calibri"/>
                <a:cs typeface="Calibri"/>
                <a:sym typeface="Calibri"/>
              </a:rPr>
              <a:t>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tell them that because they will all be practicing, they need to be respectful and keep their volume much lower than they will when they actually record in the next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who think they need support with presenting to move to a specific area of the room for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practice, support students who need help, with the aim of them presenting their PSA without teacher support by the end of the lesson.</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practicing PSA.</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working memory: (Replaying Example PSAs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replaying one or two of the example PSAs that students viewed in Lesson 7 before inviting students to practice their PSAs. Invite them to come up with a gesture, such as touching their nose, for when they identify evidence of a characteristic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Pause the PSA when students make this gesture, and invite them to share what they saw or heard, and how they might be able to incorporate this characteristic into their own PSA practice.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Practicing PSAs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and think aloud practicing the </a:t>
            </a:r>
            <a:r>
              <a:rPr lang="en" sz="1200" b="1" dirty="0">
                <a:latin typeface="Calibri"/>
                <a:ea typeface="Calibri"/>
                <a:cs typeface="Calibri"/>
                <a:sym typeface="Calibri"/>
              </a:rPr>
              <a:t>model PSA</a:t>
            </a:r>
            <a:r>
              <a:rPr lang="en" sz="1200" dirty="0">
                <a:latin typeface="Calibri"/>
                <a:ea typeface="Calibri"/>
                <a:cs typeface="Calibri"/>
                <a:sym typeface="Calibri"/>
              </a:rPr>
              <a:t>, using an engaging tone and appropriate body language to convey the message of the PSA. This will help clarify the process of practicing PSAs, as well as provide students with ideas for what to do when recording their PSAs in the next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sustained effort: Invite students to take a stretch and movement break halfway through their practice. </a:t>
            </a:r>
            <a:endParaRPr sz="1200" dirty="0">
              <a:latin typeface="Calibri"/>
              <a:ea typeface="Calibri"/>
              <a:cs typeface="Calibri"/>
              <a:sym typeface="Calibri"/>
            </a:endParaRPr>
          </a:p>
        </p:txBody>
      </p:sp>
      <p:sp>
        <p:nvSpPr>
          <p:cNvPr id="285" name="Google Shape;28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0251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9c1141bc2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9c1141bc2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a:t>
            </a:r>
            <a:r>
              <a:rPr lang="en" sz="1200" dirty="0" smtClean="0">
                <a:latin typeface="Calibri"/>
                <a:ea typeface="Calibri"/>
                <a:cs typeface="Calibri"/>
                <a:sym typeface="Calibri"/>
              </a:rPr>
              <a:t>technique</a:t>
            </a:r>
            <a:r>
              <a:rPr lang="en-US" sz="1200" dirty="0" smtClean="0">
                <a:latin typeface="Calibri"/>
                <a:ea typeface="Calibri"/>
                <a:cs typeface="Calibri"/>
                <a:sym typeface="Calibri"/>
              </a:rPr>
              <a:t>,</a:t>
            </a:r>
            <a:r>
              <a:rPr lang="en" sz="1200" dirty="0" smtClean="0">
                <a:latin typeface="Calibri"/>
                <a:ea typeface="Calibri"/>
                <a:cs typeface="Calibri"/>
                <a:sym typeface="Calibri"/>
              </a:rPr>
              <a:t> Thumb-O-Meter</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students to self-assess against the second learning target.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strategies/habits helped you succeed? I’ll give you time to think and discuss with a partner.”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68048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988c2cedf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a:t>
            </a:r>
            <a:r>
              <a:rPr lang="en-US" sz="1200" b="1" dirty="0" smtClean="0">
                <a:latin typeface="Calibri"/>
                <a:ea typeface="Calibri"/>
                <a:cs typeface="Calibri"/>
                <a:sym typeface="Calibri"/>
              </a:rPr>
              <a:t>13-</a:t>
            </a:r>
            <a:r>
              <a:rPr lang="en" sz="1200" b="1" dirty="0" smtClean="0">
                <a:latin typeface="Calibri"/>
                <a:ea typeface="Calibri"/>
                <a:cs typeface="Calibri"/>
                <a:sym typeface="Calibri"/>
              </a:rPr>
              <a:t>15 </a:t>
            </a:r>
            <a:r>
              <a:rPr lang="en" sz="1200" b="1" dirty="0">
                <a:latin typeface="Calibri"/>
                <a:ea typeface="Calibri"/>
                <a:cs typeface="Calibri"/>
                <a:sym typeface="Calibri"/>
              </a:rPr>
              <a:t>minutes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Collect students’ </a:t>
            </a:r>
            <a:r>
              <a:rPr lang="en" sz="1200" b="1" dirty="0">
                <a:latin typeface="Calibri"/>
                <a:ea typeface="Calibri"/>
                <a:cs typeface="Calibri"/>
                <a:sym typeface="Calibri"/>
              </a:rPr>
              <a:t>Language Dive Practice: Model PSA Script homework </a:t>
            </a:r>
            <a:r>
              <a:rPr lang="en" sz="1200" dirty="0">
                <a:latin typeface="Calibri"/>
                <a:ea typeface="Calibri"/>
                <a:cs typeface="Calibri"/>
                <a:sym typeface="Calibri"/>
              </a:rPr>
              <a:t>from Lesson 8.</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Pair students and invite them to label themselves partner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participate in a peer critique. Refocus students on the </a:t>
            </a:r>
            <a:r>
              <a:rPr lang="en" sz="1200" b="1" dirty="0">
                <a:latin typeface="Calibri"/>
                <a:ea typeface="Calibri"/>
                <a:cs typeface="Calibri"/>
                <a:sym typeface="Calibri"/>
              </a:rPr>
              <a:t>Working to Become Ethical People anchor chart </a:t>
            </a:r>
            <a:r>
              <a:rPr lang="en" sz="1200" dirty="0">
                <a:latin typeface="Calibri"/>
                <a:ea typeface="Calibri"/>
                <a:cs typeface="Calibri"/>
                <a:sym typeface="Calibri"/>
              </a:rPr>
              <a:t>and remind them specifically of the </a:t>
            </a:r>
            <a:r>
              <a:rPr lang="en" sz="1200" i="1" dirty="0">
                <a:latin typeface="Calibri"/>
                <a:ea typeface="Calibri"/>
                <a:cs typeface="Calibri"/>
                <a:sym typeface="Calibri"/>
              </a:rPr>
              <a:t>respect</a:t>
            </a:r>
            <a:r>
              <a:rPr lang="en" sz="1200" dirty="0">
                <a:latin typeface="Calibri"/>
                <a:ea typeface="Calibri"/>
                <a:cs typeface="Calibri"/>
                <a:sym typeface="Calibri"/>
              </a:rPr>
              <a:t> criteria. Remind students that when providing peer feedback, they need to be respectful.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will be giving and receiving feedback on the presentation of their PSAs.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Briefly review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again and remind students to be looking for evidence of these criteria in their partner’s work.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sticky notes </a:t>
            </a:r>
            <a:r>
              <a:rPr lang="en" sz="1200" dirty="0">
                <a:latin typeface="Calibri"/>
                <a:ea typeface="Calibri"/>
                <a:cs typeface="Calibri"/>
                <a:sym typeface="Calibri"/>
              </a:rPr>
              <a:t>and use the </a:t>
            </a:r>
            <a:r>
              <a:rPr lang="en" sz="1200" b="1" dirty="0">
                <a:latin typeface="Calibri"/>
                <a:ea typeface="Calibri"/>
                <a:cs typeface="Calibri"/>
                <a:sym typeface="Calibri"/>
              </a:rPr>
              <a:t>Peer Critique anchor chart</a:t>
            </a:r>
            <a:r>
              <a:rPr lang="en" sz="1200" dirty="0">
                <a:latin typeface="Calibri"/>
                <a:ea typeface="Calibri"/>
                <a:cs typeface="Calibri"/>
                <a:sym typeface="Calibri"/>
              </a:rPr>
              <a:t> and the </a:t>
            </a:r>
            <a:r>
              <a:rPr lang="en" sz="1200" b="1" dirty="0">
                <a:latin typeface="Calibri"/>
                <a:ea typeface="Calibri"/>
                <a:cs typeface="Calibri"/>
                <a:sym typeface="Calibri"/>
              </a:rPr>
              <a:t>Directions for Peer Critique</a:t>
            </a:r>
            <a:r>
              <a:rPr lang="en" sz="1200" dirty="0">
                <a:latin typeface="Calibri"/>
                <a:ea typeface="Calibri"/>
                <a:cs typeface="Calibri"/>
                <a:sym typeface="Calibri"/>
              </a:rPr>
              <a:t> to guide students through a peer critique.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peer critiquing.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(Fishbowl: Peer Critique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confident pair to fishbowl the process of providing feedback during a peer critique. Consider further supporting students by modeling and thinking aloud specific examples of feedback as necessary. (Example: “I noticed you asked a lot of questions to make your PSA very engaging. I also noticed that you had a sentence in your introduction that seemed very long. Do you think you can revise it to be shorter and simpler, since the target audience is children? Maybe you can refer to the </a:t>
            </a:r>
            <a:r>
              <a:rPr lang="en" sz="1200" b="1" dirty="0">
                <a:latin typeface="Calibri"/>
                <a:ea typeface="Calibri"/>
                <a:cs typeface="Calibri"/>
                <a:sym typeface="Calibri"/>
              </a:rPr>
              <a:t>model PSA script </a:t>
            </a:r>
            <a:r>
              <a:rPr lang="en" sz="1200" dirty="0">
                <a:latin typeface="Calibri"/>
                <a:ea typeface="Calibri"/>
                <a:cs typeface="Calibri"/>
                <a:sym typeface="Calibri"/>
              </a:rPr>
              <a:t>to help you.”)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(Home Languages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kind, helpful or specific comments in their home languages. Example: “How would you say </a:t>
            </a:r>
            <a:r>
              <a:rPr lang="en" sz="1200" i="1" dirty="0">
                <a:latin typeface="Calibri"/>
                <a:ea typeface="Calibri"/>
                <a:cs typeface="Calibri"/>
                <a:sym typeface="Calibri"/>
              </a:rPr>
              <a:t>excellent point</a:t>
            </a:r>
            <a:r>
              <a:rPr lang="en" sz="1200" dirty="0">
                <a:latin typeface="Calibri"/>
                <a:ea typeface="Calibri"/>
                <a:cs typeface="Calibri"/>
                <a:sym typeface="Calibri"/>
              </a:rPr>
              <a:t> in Spanish?” </a:t>
            </a:r>
            <a:r>
              <a:rPr lang="en" sz="1200" b="1" i="0" dirty="0">
                <a:latin typeface="Calibri"/>
                <a:ea typeface="Calibri"/>
                <a:cs typeface="Calibri"/>
                <a:sym typeface="Calibri"/>
              </a:rPr>
              <a:t>(excelente punto)</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far-point display: Provide individual copies of the </a:t>
            </a:r>
            <a:r>
              <a:rPr lang="en" sz="1200" b="1" dirty="0">
                <a:latin typeface="Calibri"/>
                <a:ea typeface="Calibri"/>
                <a:cs typeface="Calibri"/>
                <a:sym typeface="Calibri"/>
              </a:rPr>
              <a:t>Peer Critique anchor chart </a:t>
            </a:r>
            <a:r>
              <a:rPr lang="en" sz="1200" dirty="0">
                <a:latin typeface="Calibri"/>
                <a:ea typeface="Calibri"/>
                <a:cs typeface="Calibri"/>
                <a:sym typeface="Calibri"/>
              </a:rPr>
              <a:t>and </a:t>
            </a:r>
            <a:r>
              <a:rPr lang="en" sz="1200" b="1" dirty="0">
                <a:latin typeface="Calibri"/>
                <a:ea typeface="Calibri"/>
                <a:cs typeface="Calibri"/>
                <a:sym typeface="Calibri"/>
              </a:rPr>
              <a:t>Directions for Peer Critique </a:t>
            </a:r>
            <a:r>
              <a:rPr lang="en" sz="1200" dirty="0">
                <a:latin typeface="Calibri"/>
                <a:ea typeface="Calibri"/>
                <a:cs typeface="Calibri"/>
                <a:sym typeface="Calibri"/>
              </a:rPr>
              <a:t>as reference during this protocol. </a:t>
            </a:r>
            <a:endParaRPr sz="1200" dirty="0">
              <a:latin typeface="Calibri"/>
              <a:ea typeface="Calibri"/>
              <a:cs typeface="Calibri"/>
              <a:sym typeface="Calibri"/>
            </a:endParaRPr>
          </a:p>
        </p:txBody>
      </p:sp>
      <p:sp>
        <p:nvSpPr>
          <p:cNvPr id="300" name="Google Shape;300;g4988c2ced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2786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9c1141bc2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49c1141bc2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a:t>
            </a:r>
            <a:r>
              <a:rPr lang="en" sz="1200" dirty="0" smtClean="0">
                <a:latin typeface="Calibri"/>
                <a:ea typeface="Calibri"/>
                <a:cs typeface="Calibri"/>
                <a:sym typeface="Calibri"/>
              </a:rPr>
              <a:t>technique</a:t>
            </a:r>
            <a:r>
              <a:rPr lang="en-US" sz="1200" dirty="0" smtClean="0">
                <a:latin typeface="Calibri"/>
                <a:ea typeface="Calibri"/>
                <a:cs typeface="Calibri"/>
                <a:sym typeface="Calibri"/>
              </a:rPr>
              <a:t>,</a:t>
            </a:r>
            <a:r>
              <a:rPr lang="en" sz="1200" dirty="0" smtClean="0">
                <a:latin typeface="Calibri"/>
                <a:ea typeface="Calibri"/>
                <a:cs typeface="Calibri"/>
                <a:sym typeface="Calibri"/>
              </a:rPr>
              <a:t> Thumb-O-Meter</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students to self-assess against the third learning target.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“What strategies/habits helped you succeed? I’ll give you time to think and discuss with a partner.”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self-assessment towards learning target.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726152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16" name="Google Shape;31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0860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988c2ce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988c2ced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86010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31" name="Google Shape;331;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3129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://curriculum.eleducation.org/curriculum/ela/grade-4/module-4/unit-3/lesson-10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move into mixed research groups, with one representative from each expert group in each group of four. In groups, they share who took action, the problem he or she was trying to address, how he or she took action, and how the action made a difference from the articles they read in Lesson 2, while their partners listen, paraphrase, and take notes on their </a:t>
            </a:r>
            <a:r>
              <a:rPr lang="en" sz="1200" b="1" dirty="0">
                <a:latin typeface="Calibri"/>
                <a:ea typeface="Calibri"/>
                <a:cs typeface="Calibri"/>
                <a:sym typeface="Calibri"/>
              </a:rPr>
              <a:t>Taking Action Research note-catchers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the Closing, students are guided through a research reading share to hold them accountable for their research reading homework. Consider using the </a:t>
            </a:r>
            <a:r>
              <a:rPr lang="en" sz="1200" b="1" dirty="0">
                <a:latin typeface="Calibri"/>
                <a:ea typeface="Calibri"/>
                <a:cs typeface="Calibri"/>
                <a:sym typeface="Calibri"/>
              </a:rPr>
              <a:t>Independent Reading: Sample Plan</a:t>
            </a:r>
            <a:r>
              <a:rPr lang="en" sz="1200" dirty="0">
                <a:latin typeface="Calibri"/>
                <a:ea typeface="Calibri"/>
                <a:cs typeface="Calibri"/>
                <a:sym typeface="Calibri"/>
              </a:rPr>
              <a:t> if you do not have your own independent reading review routines.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this lesson, students focus on working to contribute to a better world by discussing how the kids from their research texts contributed to a better world. They also focus on working to become ethical people, showing </a:t>
            </a:r>
            <a:r>
              <a:rPr lang="en" sz="1200" i="1" dirty="0">
                <a:latin typeface="Calibri"/>
                <a:ea typeface="Calibri"/>
                <a:cs typeface="Calibri"/>
                <a:sym typeface="Calibri"/>
              </a:rPr>
              <a:t>integrity</a:t>
            </a:r>
            <a:r>
              <a:rPr lang="en" sz="1200" dirty="0">
                <a:latin typeface="Calibri"/>
                <a:ea typeface="Calibri"/>
                <a:cs typeface="Calibri"/>
                <a:sym typeface="Calibri"/>
              </a:rPr>
              <a:t> during a research reading share</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055689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Example PSAs</a:t>
            </a:r>
            <a:r>
              <a:rPr lang="en" sz="1200" dirty="0">
                <a:latin typeface="Calibri"/>
                <a:ea typeface="Calibri"/>
                <a:cs typeface="Calibri"/>
                <a:sym typeface="Calibri"/>
              </a:rPr>
              <a:t> (videos; play in entirety; see Technology and Multimedia)</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“PSA Central.” AdCouncil. Web. Accessed on 5 Jan 2017. &lt;</a:t>
            </a:r>
            <a:r>
              <a:rPr lang="en" sz="1200" u="sng" dirty="0">
                <a:solidFill>
                  <a:schemeClr val="hlink"/>
                </a:solidFill>
                <a:latin typeface="Calibri"/>
                <a:ea typeface="Calibri"/>
                <a:cs typeface="Calibri"/>
                <a:sym typeface="Calibri"/>
                <a:hlinkClick r:id="rId3"/>
              </a:rPr>
              <a:t>https://www.psacentral.org/home</a:t>
            </a:r>
            <a:r>
              <a:rPr lang="en" sz="1200" dirty="0">
                <a:latin typeface="Calibri"/>
                <a:ea typeface="Calibri"/>
                <a:cs typeface="Calibri"/>
                <a:sym typeface="Calibri"/>
              </a:rPr>
              <a:t>&gt;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 “Our Creative Work.” PlowShare. Web. Accessed on 5 Jan 2017. &lt;</a:t>
            </a:r>
            <a:r>
              <a:rPr lang="en" sz="1200" u="sng" dirty="0">
                <a:solidFill>
                  <a:schemeClr val="hlink"/>
                </a:solidFill>
                <a:latin typeface="Calibri"/>
                <a:ea typeface="Calibri"/>
                <a:cs typeface="Calibri"/>
                <a:sym typeface="Calibri"/>
                <a:hlinkClick r:id="rId4"/>
              </a:rPr>
              <a:t>http://www.plowsharegroup.com/gallery/</a:t>
            </a:r>
            <a:r>
              <a:rPr lang="en" sz="1200" dirty="0">
                <a:latin typeface="Calibri"/>
                <a:ea typeface="Calibri"/>
                <a:cs typeface="Calibri"/>
                <a:sym typeface="Calibri"/>
              </a:rPr>
              <a:t>&gt;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“Sample Voice Over Scripts—PSA Samples.” Edge Studio. Web. Accessed on 5 Jan 2017. &lt;</a:t>
            </a:r>
            <a:r>
              <a:rPr lang="en" sz="1200" u="sng" dirty="0">
                <a:solidFill>
                  <a:schemeClr val="hlink"/>
                </a:solidFill>
                <a:latin typeface="Calibri"/>
                <a:ea typeface="Calibri"/>
                <a:cs typeface="Calibri"/>
                <a:sym typeface="Calibri"/>
                <a:hlinkClick r:id="rId5"/>
              </a:rPr>
              <a:t>https://www.edgestudio.com/script-library/english-adult/public-service-annoucement</a:t>
            </a:r>
            <a:r>
              <a:rPr lang="en" sz="1200" dirty="0">
                <a:latin typeface="Calibri"/>
                <a:ea typeface="Calibri"/>
                <a:cs typeface="Calibri"/>
                <a:sym typeface="Calibri"/>
              </a:rPr>
              <a:t>&gt;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Sticky notes </a:t>
            </a:r>
            <a:r>
              <a:rPr lang="en" sz="1200" dirty="0">
                <a:latin typeface="Calibri"/>
                <a:ea typeface="Calibri"/>
                <a:cs typeface="Calibri"/>
                <a:sym typeface="Calibri"/>
              </a:rPr>
              <a:t>(four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Language Dive Practice: Model PSA Script</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PSA drafts </a:t>
            </a:r>
            <a:r>
              <a:rPr lang="en" sz="1200" dirty="0">
                <a:solidFill>
                  <a:schemeClr val="dk1"/>
                </a:solidFill>
                <a:latin typeface="Calibri"/>
                <a:ea typeface="Calibri"/>
                <a:cs typeface="Calibri"/>
                <a:sym typeface="Calibri"/>
              </a:rPr>
              <a:t>(begun in Lesson 8; revised during Work Time A;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PSAs anchor chart </a:t>
            </a:r>
            <a:r>
              <a:rPr lang="en" sz="1200" dirty="0">
                <a:solidFill>
                  <a:schemeClr val="dk1"/>
                </a:solidFill>
                <a:latin typeface="Calibri"/>
                <a:ea typeface="Calibri"/>
                <a:cs typeface="Calibri"/>
                <a:sym typeface="Calibri"/>
              </a:rPr>
              <a:t>(begun in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 </a:t>
            </a:r>
            <a:r>
              <a:rPr lang="en" sz="1200" dirty="0">
                <a:solidFill>
                  <a:schemeClr val="dk1"/>
                </a:solidFill>
                <a:latin typeface="Calibri"/>
                <a:ea typeface="Calibri"/>
                <a:cs typeface="Calibri"/>
                <a:sym typeface="Calibri"/>
              </a:rPr>
              <a:t>(from Module 1; one per student and one to display)</a:t>
            </a:r>
            <a:endParaRPr sz="1200" dirty="0">
              <a:solidFill>
                <a:schemeClr val="dk1"/>
              </a:solidFill>
              <a:latin typeface="Calibri"/>
              <a:ea typeface="Calibri"/>
              <a:cs typeface="Calibri"/>
              <a:sym typeface="Calibri"/>
            </a:endParaRPr>
          </a:p>
          <a:p>
            <a:pPr marL="457200" lvl="0" indent="0" algn="l" rtl="0">
              <a:spcBef>
                <a:spcPts val="170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 sz="1200" dirty="0">
                <a:latin typeface="Calibri"/>
                <a:ea typeface="Calibri"/>
                <a:cs typeface="Calibri"/>
                <a:sym typeface="Calibri"/>
              </a:rPr>
              <a:t> None.</a:t>
            </a:r>
            <a:endParaRPr sz="1200" dirty="0">
              <a:latin typeface="Calibri"/>
              <a:ea typeface="Calibri"/>
              <a:cs typeface="Calibri"/>
              <a:sym typeface="Calibri"/>
            </a:endParaRPr>
          </a:p>
        </p:txBody>
      </p:sp>
    </p:spTree>
    <p:extLst>
      <p:ext uri="{BB962C8B-B14F-4D97-AF65-F5344CB8AC3E}">
        <p14:creationId xmlns:p14="http://schemas.microsoft.com/office/powerpoint/2010/main" val="908372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Peer Critique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226" name="Google Shape;22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5837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Before providing additional modeling during the lesson, observe student interaction and allow students to grapple. Provide supportive demonstrations only after students have grappled with the task. Observe the areas in which they need additional support to target appropriate support.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taking time outside of this lesson to work closely with students who are feeling nervous or insecure about presenting their PSAs. Remind them that the more they practice, the more likely they will feel prepared and confident when recording their presentation in the upcoming lesson. If they are feeling overwhelmed, help them focus on improving just one aspect of their presentation, and provide plenty of reassurance.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making copies of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and inviting students to practice their PSA presentations for homework, referring to the characteristics on the anchor chart as they do so.</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98669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05503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144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988c2cb7b_1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988c2cb7b_1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t>
            </a:r>
            <a:r>
              <a:rPr lang="en" sz="1200" dirty="0" smtClean="0">
                <a:latin typeface="Calibri"/>
                <a:ea typeface="Calibri"/>
                <a:cs typeface="Calibri"/>
                <a:sym typeface="Calibri"/>
              </a:rPr>
              <a:t>aloud</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r>
              <a:rPr lang="en" sz="1200" i="1" dirty="0">
                <a:latin typeface="Calibri"/>
                <a:ea typeface="Calibri"/>
                <a:cs typeface="Calibri"/>
                <a:sym typeface="Calibri"/>
              </a:rPr>
              <a:t>“What do you think you will be doing in this lesson? What makes you think that?” </a:t>
            </a:r>
            <a:r>
              <a:rPr lang="en" sz="1200" b="1" dirty="0">
                <a:latin typeface="Calibri"/>
                <a:ea typeface="Calibri"/>
                <a:cs typeface="Calibri"/>
                <a:sym typeface="Calibri"/>
              </a:rPr>
              <a:t>(revising and practicing our PSAs)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the next lesson, they will record their PSAs, and that before they do that they will polish their scripts and practice reading them aloud so they are prepared to record them.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read the habits of character on the chart to themselves. Tell students to choose a habit to focus on as they work today.</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the content of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processing time: (Stopping between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one learning target at a time, stopping after each one has been read to ask students what they think they will be doing in this lesson.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reflection: (Recalling Prior Work: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 </a:t>
            </a:r>
            <a:endParaRPr sz="1200" dirty="0">
              <a:latin typeface="Calibri"/>
              <a:ea typeface="Calibri"/>
              <a:cs typeface="Calibri"/>
              <a:sym typeface="Calibri"/>
            </a:endParaRPr>
          </a:p>
        </p:txBody>
      </p:sp>
    </p:spTree>
    <p:extLst>
      <p:ext uri="{BB962C8B-B14F-4D97-AF65-F5344CB8AC3E}">
        <p14:creationId xmlns:p14="http://schemas.microsoft.com/office/powerpoint/2010/main" val="268975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Group/Independent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0" dirty="0">
                <a:latin typeface="Calibri"/>
                <a:ea typeface="Calibri"/>
                <a:cs typeface="Calibri"/>
                <a:sym typeface="Calibri"/>
              </a:rPr>
              <a:t>PSA drafts. </a:t>
            </a:r>
            <a:r>
              <a:rPr lang="en" sz="1200" dirty="0">
                <a:latin typeface="Calibri"/>
                <a:ea typeface="Calibri"/>
                <a:cs typeface="Calibri"/>
                <a:sym typeface="Calibri"/>
              </a:rPr>
              <a:t>Tell them students will reread their drafts and use their peer’s feedback from the previous lesson to revise their PSA for appropriateness for task, purpose, and audience.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and review it by highlighting the characteristics related to task, purpose, and audience: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high-quality. They sound professional so people take it seriously.”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engaging. The viewer wants to listen to the end and will remember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short, simple sentences that get straight to the point.”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appropriate for the target audience: PSAs for children will relate the issue to things children are interested in, will feature children, will be fun, and will state the issues in simple language for children to understand.”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revising, referring to the feedback from their peer from the previous lesson and to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as needed. Circulate to support students as they revise and to identify common issues to use as whole group teaching points.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10 minutes, refocus students whole group. Tell them they will now revise their drafts for correct conventions: spelling, capitalization, and punctuation. Review each of the conventions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 Continue circulating to support them as they work, and to identify common issues to use as whole group teaching points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revising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in opinion writing checklist.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(Paraphrasing: Characteristics of PSAs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paraphrase each characteristic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and to provide a concrete example of each, to ensure comprehension. Consider modeling and thinking aloud the first one. (Example: “The characteristic ‘Are high-quality. They sound professional so people take it seriously’ means that people will respect what you are saying because your PSA sounds professional. One way to make your PSA high-quality is to make sure that you have organized your information clearly: first explaining the problem, then clearly stating an opinion, next giving specific examples of ways people can take action, and finally restating your opinion and asking the audience for help.”)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(Fishbowl: Revising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one or two confident students to fishbowl modeling and thinking aloud the process of revising their PSA draft, using their peer’s feedback and the </a:t>
            </a:r>
            <a:r>
              <a:rPr lang="en" sz="1200" b="1" dirty="0">
                <a:latin typeface="Calibri"/>
                <a:ea typeface="Calibri"/>
                <a:cs typeface="Calibri"/>
                <a:sym typeface="Calibri"/>
              </a:rPr>
              <a:t>Characteristics of PSAs anchor chart </a:t>
            </a:r>
            <a:r>
              <a:rPr lang="en" sz="1200" dirty="0">
                <a:latin typeface="Calibri"/>
                <a:ea typeface="Calibri"/>
                <a:cs typeface="Calibri"/>
                <a:sym typeface="Calibri"/>
              </a:rPr>
              <a:t>to guide them. This will help clarify the process of revising, and provide concrete examples for revisions students can make based on the </a:t>
            </a:r>
            <a:r>
              <a:rPr lang="en" sz="1200" b="1" dirty="0">
                <a:latin typeface="Calibri"/>
                <a:ea typeface="Calibri"/>
                <a:cs typeface="Calibri"/>
                <a:sym typeface="Calibri"/>
              </a:rPr>
              <a:t>Characteristics of PSAs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planning: Provide a checklist of conventions for students to reference during the revision process. Invite students to check off each convention as it has been revised. (Example: 1) Spelling checked; 2) Capitalization checked; 3) Punctuation checked.) </a:t>
            </a:r>
            <a:endParaRPr sz="1200" dirty="0">
              <a:latin typeface="Calibri"/>
              <a:ea typeface="Calibri"/>
              <a:cs typeface="Calibri"/>
              <a:sym typeface="Calibri"/>
            </a:endParaRPr>
          </a:p>
        </p:txBody>
      </p:sp>
      <p:sp>
        <p:nvSpPr>
          <p:cNvPr id="271" name="Google Shape;27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4571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5"/>
        <p:cNvGrpSpPr/>
        <p:nvPr/>
      </p:nvGrpSpPr>
      <p:grpSpPr>
        <a:xfrm>
          <a:off x="0" y="0"/>
          <a:ext cx="0" cy="0"/>
          <a:chOff x="0" y="0"/>
          <a:chExt cx="0" cy="0"/>
        </a:xfrm>
      </p:grpSpPr>
      <p:sp>
        <p:nvSpPr>
          <p:cNvPr id="166" name="Google Shape;166;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7" name="Google Shape;167;p2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8" name="Google Shape;168;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9"/>
        <p:cNvGrpSpPr/>
        <p:nvPr/>
      </p:nvGrpSpPr>
      <p:grpSpPr>
        <a:xfrm>
          <a:off x="0" y="0"/>
          <a:ext cx="0" cy="0"/>
          <a:chOff x="0" y="0"/>
          <a:chExt cx="0" cy="0"/>
        </a:xfrm>
      </p:grpSpPr>
      <p:sp>
        <p:nvSpPr>
          <p:cNvPr id="170" name="Google Shape;170;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1" name="Google Shape;171;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2"/>
        <p:cNvGrpSpPr/>
        <p:nvPr/>
      </p:nvGrpSpPr>
      <p:grpSpPr>
        <a:xfrm>
          <a:off x="0" y="0"/>
          <a:ext cx="0" cy="0"/>
          <a:chOff x="0" y="0"/>
          <a:chExt cx="0" cy="0"/>
        </a:xfrm>
      </p:grpSpPr>
      <p:sp>
        <p:nvSpPr>
          <p:cNvPr id="173" name="Google Shape;173;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4" name="Google Shape;174;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75" name="Google Shape;175;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6"/>
        <p:cNvGrpSpPr/>
        <p:nvPr/>
      </p:nvGrpSpPr>
      <p:grpSpPr>
        <a:xfrm>
          <a:off x="0" y="0"/>
          <a:ext cx="0" cy="0"/>
          <a:chOff x="0" y="0"/>
          <a:chExt cx="0" cy="0"/>
        </a:xfrm>
      </p:grpSpPr>
      <p:sp>
        <p:nvSpPr>
          <p:cNvPr id="177" name="Google Shape;177;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8" name="Google Shape;178;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79" name="Google Shape;179;p2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0" name="Google Shape;180;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3" name="Google Shape;183;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84"/>
        <p:cNvGrpSpPr/>
        <p:nvPr/>
      </p:nvGrpSpPr>
      <p:grpSpPr>
        <a:xfrm>
          <a:off x="0" y="0"/>
          <a:ext cx="0" cy="0"/>
          <a:chOff x="0" y="0"/>
          <a:chExt cx="0" cy="0"/>
        </a:xfrm>
      </p:grpSpPr>
      <p:sp>
        <p:nvSpPr>
          <p:cNvPr id="185" name="Google Shape;185;p3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86" name="Google Shape;186;p3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87" name="Google Shape;187;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90" name="Google Shape;190;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91"/>
        <p:cNvGrpSpPr/>
        <p:nvPr/>
      </p:nvGrpSpPr>
      <p:grpSpPr>
        <a:xfrm>
          <a:off x="0" y="0"/>
          <a:ext cx="0" cy="0"/>
          <a:chOff x="0" y="0"/>
          <a:chExt cx="0" cy="0"/>
        </a:xfrm>
      </p:grpSpPr>
      <p:sp>
        <p:nvSpPr>
          <p:cNvPr id="192" name="Google Shape;192;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94" name="Google Shape;194;p3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5" name="Google Shape;195;p3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6" name="Google Shape;196;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99" name="Google Shape;199;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00"/>
        <p:cNvGrpSpPr/>
        <p:nvPr/>
      </p:nvGrpSpPr>
      <p:grpSpPr>
        <a:xfrm>
          <a:off x="0" y="0"/>
          <a:ext cx="0" cy="0"/>
          <a:chOff x="0" y="0"/>
          <a:chExt cx="0" cy="0"/>
        </a:xfrm>
      </p:grpSpPr>
      <p:sp>
        <p:nvSpPr>
          <p:cNvPr id="201" name="Google Shape;201;p3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02" name="Google Shape;202;p3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03" name="Google Shape;203;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4"/>
        <p:cNvGrpSpPr/>
        <p:nvPr/>
      </p:nvGrpSpPr>
      <p:grpSpPr>
        <a:xfrm>
          <a:off x="0" y="0"/>
          <a:ext cx="0" cy="0"/>
          <a:chOff x="0" y="0"/>
          <a:chExt cx="0" cy="0"/>
        </a:xfrm>
      </p:grpSpPr>
      <p:sp>
        <p:nvSpPr>
          <p:cNvPr id="205" name="Google Shape;20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63" name="Google Shape;163;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64" name="Google Shape;16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3/lesson-1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87000" y="217993"/>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4: Module 4: Unit 3: Lesson 10</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dirty="0"/>
          </a:p>
        </p:txBody>
      </p:sp>
      <p:sp>
        <p:nvSpPr>
          <p:cNvPr id="211" name="Google Shape;211;p37"/>
          <p:cNvSpPr txBox="1">
            <a:spLocks noGrp="1"/>
          </p:cNvSpPr>
          <p:nvPr>
            <p:ph type="body" idx="1"/>
          </p:nvPr>
        </p:nvSpPr>
        <p:spPr>
          <a:xfrm>
            <a:off x="387000" y="1255736"/>
            <a:ext cx="8370000" cy="35541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60-70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 </a:t>
            </a:r>
            <a:r>
              <a:rPr lang="en" sz="1800" dirty="0">
                <a:solidFill>
                  <a:srgbClr val="000000"/>
                </a:solidFill>
                <a:latin typeface="Century Gothic"/>
                <a:ea typeface="Century Gothic"/>
                <a:cs typeface="Century Gothic"/>
                <a:sym typeface="Century Gothic"/>
              </a:rPr>
              <a:t>Prepare for the recording of students’ PSAs in the next lesson. Students first use the peer feedback received in Lesson 9 to revise their PSAs for appropriateness for task, purpose, and </a:t>
            </a:r>
            <a:r>
              <a:rPr lang="en" sz="1800" dirty="0" smtClean="0">
                <a:solidFill>
                  <a:srgbClr val="000000"/>
                </a:solidFill>
                <a:latin typeface="Century Gothic"/>
                <a:ea typeface="Century Gothic"/>
                <a:cs typeface="Century Gothic"/>
                <a:sym typeface="Century Gothic"/>
              </a:rPr>
              <a:t>audience</a:t>
            </a:r>
            <a:r>
              <a:rPr lang="en-US" sz="1800" dirty="0" smtClean="0">
                <a:solidFill>
                  <a:srgbClr val="000000"/>
                </a:solidFill>
                <a:latin typeface="Century Gothic"/>
                <a:ea typeface="Century Gothic"/>
                <a:cs typeface="Century Gothic"/>
                <a:sym typeface="Century Gothic"/>
              </a:rPr>
              <a:t>.</a:t>
            </a:r>
            <a:r>
              <a:rPr lang="en" sz="1800" dirty="0" smtClean="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revise my PSA for appropriateness of task, purpose, and audience. </a:t>
            </a:r>
            <a:endParaRPr sz="1600" b="1"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effectively perform my PSA. </a:t>
            </a:r>
            <a:endParaRPr sz="1600" b="1"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critique my partner’s performance and provide kind, helpful, and specific feedback. </a:t>
            </a:r>
            <a:endParaRPr sz="1600" dirty="0">
              <a:solidFill>
                <a:srgbClr val="000000"/>
              </a:solidFill>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300500" y="158275"/>
            <a:ext cx="819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80" name="Google Shape;280;p46"/>
          <p:cNvSpPr txBox="1"/>
          <p:nvPr/>
        </p:nvSpPr>
        <p:spPr>
          <a:xfrm>
            <a:off x="213414" y="1152475"/>
            <a:ext cx="8460900" cy="2295538"/>
          </a:xfrm>
          <a:prstGeom prst="rect">
            <a:avLst/>
          </a:prstGeom>
          <a:noFill/>
          <a:ln>
            <a:noFill/>
          </a:ln>
        </p:spPr>
        <p:txBody>
          <a:bodyPr spcFirstLastPara="1" wrap="square" lIns="91425" tIns="91425" rIns="91425" bIns="91425" anchor="ctr" anchorCtr="0">
            <a:noAutofit/>
          </a:bodyPr>
          <a:lstStyle/>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revise my PSA for appropriateness of task, purpose, and audience.</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effectively perform my PSA.</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critique my partner’s performance and provide kind, helpful, and specific feedback.</a:t>
            </a:r>
            <a:endParaRPr sz="1800" dirty="0">
              <a:solidFill>
                <a:schemeClr val="tx1"/>
              </a:solidFill>
              <a:latin typeface="Century Gothic"/>
              <a:ea typeface="Century Gothic"/>
              <a:cs typeface="Century Gothic"/>
              <a:sym typeface="Century Gothic"/>
            </a:endParaRPr>
          </a:p>
        </p:txBody>
      </p:sp>
      <p:pic>
        <p:nvPicPr>
          <p:cNvPr id="281" name="Google Shape;281;p46"/>
          <p:cNvPicPr preferRelativeResize="0"/>
          <p:nvPr/>
        </p:nvPicPr>
        <p:blipFill>
          <a:blip r:embed="rId3">
            <a:alphaModFix/>
          </a:blip>
          <a:stretch>
            <a:fillRect/>
          </a:stretch>
        </p:blipFill>
        <p:spPr>
          <a:xfrm>
            <a:off x="8435550" y="4292364"/>
            <a:ext cx="651700" cy="651700"/>
          </a:xfrm>
          <a:prstGeom prst="rect">
            <a:avLst/>
          </a:prstGeom>
          <a:noFill/>
          <a:ln>
            <a:noFill/>
          </a:ln>
        </p:spPr>
      </p:pic>
      <p:pic>
        <p:nvPicPr>
          <p:cNvPr id="282" name="Google Shape;282;p46"/>
          <p:cNvPicPr preferRelativeResize="0"/>
          <p:nvPr/>
        </p:nvPicPr>
        <p:blipFill>
          <a:blip r:embed="rId4">
            <a:alphaModFix/>
          </a:blip>
          <a:stretch>
            <a:fillRect/>
          </a:stretch>
        </p:blipFill>
        <p:spPr>
          <a:xfrm>
            <a:off x="7873050" y="4326067"/>
            <a:ext cx="562500" cy="562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7"/>
          <p:cNvSpPr txBox="1">
            <a:spLocks noGrp="1"/>
          </p:cNvSpPr>
          <p:nvPr>
            <p:ph type="title"/>
          </p:nvPr>
        </p:nvSpPr>
        <p:spPr>
          <a:xfrm>
            <a:off x="380999" y="114744"/>
            <a:ext cx="7806525"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solidFill>
                  <a:srgbClr val="000000"/>
                </a:solidFill>
                <a:latin typeface="Century Gothic"/>
                <a:ea typeface="Century Gothic"/>
                <a:cs typeface="Century Gothic"/>
                <a:sym typeface="Century Gothic"/>
              </a:rPr>
              <a:t>Practicing PSA Presentations</a:t>
            </a:r>
            <a:endParaRPr sz="3000" u="none" strike="noStrike" cap="none" dirty="0">
              <a:solidFill>
                <a:srgbClr val="000000"/>
              </a:solidFill>
              <a:latin typeface="Century Gothic"/>
              <a:ea typeface="Century Gothic"/>
              <a:cs typeface="Century Gothic"/>
              <a:sym typeface="Century Gothic"/>
            </a:endParaRPr>
          </a:p>
        </p:txBody>
      </p:sp>
      <p:pic>
        <p:nvPicPr>
          <p:cNvPr id="288" name="Google Shape;288;p47"/>
          <p:cNvPicPr preferRelativeResize="0"/>
          <p:nvPr/>
        </p:nvPicPr>
        <p:blipFill>
          <a:blip r:embed="rId3">
            <a:alphaModFix/>
          </a:blip>
          <a:stretch>
            <a:fillRect/>
          </a:stretch>
        </p:blipFill>
        <p:spPr>
          <a:xfrm>
            <a:off x="8453282" y="4300861"/>
            <a:ext cx="634650" cy="634650"/>
          </a:xfrm>
          <a:prstGeom prst="rect">
            <a:avLst/>
          </a:prstGeom>
          <a:noFill/>
          <a:ln>
            <a:noFill/>
          </a:ln>
        </p:spPr>
      </p:pic>
      <p:sp>
        <p:nvSpPr>
          <p:cNvPr id="289" name="Google Shape;289;p47"/>
          <p:cNvSpPr txBox="1"/>
          <p:nvPr/>
        </p:nvSpPr>
        <p:spPr>
          <a:xfrm>
            <a:off x="380999" y="1108944"/>
            <a:ext cx="7886700" cy="2199964"/>
          </a:xfrm>
          <a:prstGeom prst="rect">
            <a:avLst/>
          </a:prstGeom>
          <a:noFill/>
          <a:ln>
            <a:noFill/>
          </a:ln>
        </p:spPr>
        <p:txBody>
          <a:bodyPr spcFirstLastPara="1" wrap="square" lIns="91425" tIns="91425" rIns="91425" bIns="91425" anchor="ctr" anchorCtr="0">
            <a:noAutofit/>
          </a:bodyPr>
          <a:lstStyle/>
          <a:p>
            <a:pPr marL="457200" lvl="0" indent="-355600" algn="l" rtl="0">
              <a:lnSpc>
                <a:spcPct val="15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What did you notice about the way the speaker of this PSA sounds?</a:t>
            </a:r>
            <a:endParaRPr sz="2000" dirty="0">
              <a:latin typeface="Century Gothic"/>
              <a:ea typeface="Century Gothic"/>
              <a:cs typeface="Century Gothic"/>
              <a:sym typeface="Century Gothic"/>
            </a:endParaRPr>
          </a:p>
          <a:p>
            <a:pPr marL="457200" lvl="0" indent="-355600" algn="l" rtl="0">
              <a:lnSpc>
                <a:spcPct val="15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How did the way the speaker sound help make the PSA engaging?</a:t>
            </a:r>
            <a:endParaRPr sz="20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8"/>
          <p:cNvSpPr txBox="1">
            <a:spLocks noGrp="1"/>
          </p:cNvSpPr>
          <p:nvPr>
            <p:ph type="title"/>
          </p:nvPr>
        </p:nvSpPr>
        <p:spPr>
          <a:xfrm>
            <a:off x="300500" y="158275"/>
            <a:ext cx="819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95" name="Google Shape;295;p48"/>
          <p:cNvSpPr txBox="1"/>
          <p:nvPr/>
        </p:nvSpPr>
        <p:spPr>
          <a:xfrm>
            <a:off x="213414" y="1045028"/>
            <a:ext cx="8460900" cy="2415281"/>
          </a:xfrm>
          <a:prstGeom prst="rect">
            <a:avLst/>
          </a:prstGeom>
          <a:noFill/>
          <a:ln>
            <a:noFill/>
          </a:ln>
        </p:spPr>
        <p:txBody>
          <a:bodyPr spcFirstLastPara="1" wrap="square" lIns="91425" tIns="91425" rIns="91425" bIns="91425" anchor="ctr" anchorCtr="0">
            <a:noAutofit/>
          </a:bodyPr>
          <a:lstStyle/>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revise my PSA for appropriateness of task, purpose, and audience.</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effectively perform my PSA.</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critique my partner’s performance and provide kind, helpful, and specific feedback.</a:t>
            </a:r>
            <a:endParaRPr sz="1800" dirty="0">
              <a:solidFill>
                <a:schemeClr val="tx1"/>
              </a:solidFill>
              <a:latin typeface="Century Gothic"/>
              <a:ea typeface="Century Gothic"/>
              <a:cs typeface="Century Gothic"/>
              <a:sym typeface="Century Gothic"/>
            </a:endParaRPr>
          </a:p>
        </p:txBody>
      </p:sp>
      <p:pic>
        <p:nvPicPr>
          <p:cNvPr id="6" name="Google Shape;281;p46"/>
          <p:cNvPicPr preferRelativeResize="0"/>
          <p:nvPr/>
        </p:nvPicPr>
        <p:blipFill>
          <a:blip r:embed="rId3">
            <a:alphaModFix/>
          </a:blip>
          <a:stretch>
            <a:fillRect/>
          </a:stretch>
        </p:blipFill>
        <p:spPr>
          <a:xfrm>
            <a:off x="8435550" y="4292364"/>
            <a:ext cx="651700" cy="651700"/>
          </a:xfrm>
          <a:prstGeom prst="rect">
            <a:avLst/>
          </a:prstGeom>
          <a:noFill/>
          <a:ln>
            <a:noFill/>
          </a:ln>
        </p:spPr>
      </p:pic>
      <p:pic>
        <p:nvPicPr>
          <p:cNvPr id="7" name="Google Shape;282;p46"/>
          <p:cNvPicPr preferRelativeResize="0"/>
          <p:nvPr/>
        </p:nvPicPr>
        <p:blipFill>
          <a:blip r:embed="rId4">
            <a:alphaModFix/>
          </a:blip>
          <a:stretch>
            <a:fillRect/>
          </a:stretch>
        </p:blipFill>
        <p:spPr>
          <a:xfrm>
            <a:off x="7873050" y="4326067"/>
            <a:ext cx="562500" cy="5625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258750" y="115450"/>
            <a:ext cx="8282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Peer Critique: PSA Presentations</a:t>
            </a:r>
            <a:endParaRPr sz="3000" u="none" strike="noStrike" cap="none">
              <a:solidFill>
                <a:srgbClr val="000000"/>
              </a:solidFill>
              <a:latin typeface="Century Gothic"/>
              <a:ea typeface="Century Gothic"/>
              <a:cs typeface="Century Gothic"/>
              <a:sym typeface="Century Gothic"/>
            </a:endParaRPr>
          </a:p>
        </p:txBody>
      </p:sp>
      <p:pic>
        <p:nvPicPr>
          <p:cNvPr id="303" name="Google Shape;303;p49" descr="https://d30y9cdsu7xlg0.cloudfront.net/png/419920-200.png"/>
          <p:cNvPicPr preferRelativeResize="0"/>
          <p:nvPr/>
        </p:nvPicPr>
        <p:blipFill>
          <a:blip r:embed="rId3">
            <a:alphaModFix/>
          </a:blip>
          <a:stretch>
            <a:fillRect/>
          </a:stretch>
        </p:blipFill>
        <p:spPr>
          <a:xfrm>
            <a:off x="8505826" y="4386943"/>
            <a:ext cx="529314" cy="546332"/>
          </a:xfrm>
          <a:prstGeom prst="rect">
            <a:avLst/>
          </a:prstGeom>
          <a:noFill/>
          <a:ln>
            <a:noFill/>
          </a:ln>
        </p:spPr>
      </p:pic>
      <p:pic>
        <p:nvPicPr>
          <p:cNvPr id="304" name="Google Shape;304;p49"/>
          <p:cNvPicPr preferRelativeResize="0"/>
          <p:nvPr/>
        </p:nvPicPr>
        <p:blipFill>
          <a:blip r:embed="rId4">
            <a:alphaModFix/>
          </a:blip>
          <a:stretch>
            <a:fillRect/>
          </a:stretch>
        </p:blipFill>
        <p:spPr>
          <a:xfrm>
            <a:off x="481175" y="984650"/>
            <a:ext cx="3559400" cy="3618625"/>
          </a:xfrm>
          <a:prstGeom prst="rect">
            <a:avLst/>
          </a:prstGeom>
          <a:noFill/>
          <a:ln w="9525" cap="flat" cmpd="sng">
            <a:solidFill>
              <a:srgbClr val="FF9900"/>
            </a:solidFill>
            <a:prstDash val="solid"/>
            <a:round/>
            <a:headEnd type="none" w="sm" len="sm"/>
            <a:tailEnd type="none" w="sm" len="sm"/>
          </a:ln>
        </p:spPr>
      </p:pic>
      <p:pic>
        <p:nvPicPr>
          <p:cNvPr id="305" name="Google Shape;305;p49"/>
          <p:cNvPicPr preferRelativeResize="0"/>
          <p:nvPr/>
        </p:nvPicPr>
        <p:blipFill>
          <a:blip r:embed="rId5">
            <a:alphaModFix/>
          </a:blip>
          <a:stretch>
            <a:fillRect/>
          </a:stretch>
        </p:blipFill>
        <p:spPr>
          <a:xfrm>
            <a:off x="4377175" y="1109650"/>
            <a:ext cx="4128651" cy="3368618"/>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50"/>
          <p:cNvSpPr txBox="1">
            <a:spLocks noGrp="1"/>
          </p:cNvSpPr>
          <p:nvPr>
            <p:ph type="title"/>
          </p:nvPr>
        </p:nvSpPr>
        <p:spPr>
          <a:xfrm>
            <a:off x="300500" y="158275"/>
            <a:ext cx="819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311" name="Google Shape;311;p50"/>
          <p:cNvSpPr txBox="1"/>
          <p:nvPr/>
        </p:nvSpPr>
        <p:spPr>
          <a:xfrm>
            <a:off x="300500" y="1186178"/>
            <a:ext cx="8460900" cy="2164909"/>
          </a:xfrm>
          <a:prstGeom prst="rect">
            <a:avLst/>
          </a:prstGeom>
          <a:noFill/>
          <a:ln>
            <a:noFill/>
          </a:ln>
        </p:spPr>
        <p:txBody>
          <a:bodyPr spcFirstLastPara="1" wrap="square" lIns="91425" tIns="91425" rIns="91425" bIns="91425" anchor="ctr" anchorCtr="0">
            <a:noAutofit/>
          </a:bodyPr>
          <a:lstStyle/>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revise my PSA for appropriateness of task, purpose, and audience.</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effectively perform my PSA.</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critique my partner’s performance and provide kind, helpful, and specific feedback.</a:t>
            </a:r>
            <a:endParaRPr sz="1800" dirty="0">
              <a:solidFill>
                <a:schemeClr val="tx1"/>
              </a:solidFill>
              <a:latin typeface="Century Gothic"/>
              <a:ea typeface="Century Gothic"/>
              <a:cs typeface="Century Gothic"/>
              <a:sym typeface="Century Gothic"/>
            </a:endParaRPr>
          </a:p>
        </p:txBody>
      </p:sp>
      <p:pic>
        <p:nvPicPr>
          <p:cNvPr id="6" name="Google Shape;281;p46"/>
          <p:cNvPicPr preferRelativeResize="0"/>
          <p:nvPr/>
        </p:nvPicPr>
        <p:blipFill>
          <a:blip r:embed="rId3">
            <a:alphaModFix/>
          </a:blip>
          <a:stretch>
            <a:fillRect/>
          </a:stretch>
        </p:blipFill>
        <p:spPr>
          <a:xfrm>
            <a:off x="8435550" y="4292364"/>
            <a:ext cx="651700" cy="651700"/>
          </a:xfrm>
          <a:prstGeom prst="rect">
            <a:avLst/>
          </a:prstGeom>
          <a:noFill/>
          <a:ln>
            <a:noFill/>
          </a:ln>
        </p:spPr>
      </p:pic>
      <p:pic>
        <p:nvPicPr>
          <p:cNvPr id="7" name="Google Shape;282;p46"/>
          <p:cNvPicPr preferRelativeResize="0"/>
          <p:nvPr/>
        </p:nvPicPr>
        <p:blipFill>
          <a:blip r:embed="rId4">
            <a:alphaModFix/>
          </a:blip>
          <a:stretch>
            <a:fillRect/>
          </a:stretch>
        </p:blipFill>
        <p:spPr>
          <a:xfrm>
            <a:off x="7873050" y="4326067"/>
            <a:ext cx="562500" cy="5625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319" name="Google Shape;319;p51"/>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20" name="Google Shape;320;p51"/>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a:t>
            </a:r>
            <a:r>
              <a:rPr lang="en" sz="2400" dirty="0">
                <a:latin typeface="Century Gothic"/>
                <a:ea typeface="Century Gothic"/>
                <a:cs typeface="Century Gothic"/>
                <a:sym typeface="Century Gothic"/>
              </a:rPr>
              <a:t>4</a:t>
            </a:r>
            <a:r>
              <a:rPr lang="en" sz="2400" b="0" i="0" u="none" strike="noStrike" cap="none" dirty="0">
                <a:solidFill>
                  <a:srgbClr val="000000"/>
                </a:solidFill>
                <a:latin typeface="Century Gothic"/>
                <a:ea typeface="Century Gothic"/>
                <a:cs typeface="Century Gothic"/>
                <a:sym typeface="Century Gothic"/>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Homework: Accountable Research Reading</a:t>
            </a:r>
            <a:endParaRPr sz="3000"/>
          </a:p>
        </p:txBody>
      </p:sp>
      <p:sp>
        <p:nvSpPr>
          <p:cNvPr id="326" name="Google Shape;326;p52"/>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None/>
            </a:pPr>
            <a:endParaRPr sz="1100"/>
          </a:p>
          <a:p>
            <a:pPr marL="0" lvl="0" indent="0" algn="l" rtl="0">
              <a:lnSpc>
                <a:spcPct val="100000"/>
              </a:lnSpc>
              <a:spcBef>
                <a:spcPts val="0"/>
              </a:spcBef>
              <a:spcAft>
                <a:spcPts val="0"/>
              </a:spcAft>
              <a:buNone/>
            </a:pPr>
            <a:endParaRPr sz="1100">
              <a:solidFill>
                <a:srgbClr val="444444"/>
              </a:solidFill>
            </a:endParaRPr>
          </a:p>
        </p:txBody>
      </p:sp>
      <p:sp>
        <p:nvSpPr>
          <p:cNvPr id="327" name="Google Shape;327;p52"/>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4: Journal Prompts</a:t>
            </a:r>
            <a:endParaRPr sz="1300" b="1" dirty="0"/>
          </a:p>
          <a:p>
            <a:pPr marL="457200" lvl="0" indent="-311150" algn="l" rtl="0">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spcBef>
                <a:spcPts val="0"/>
              </a:spcBef>
              <a:spcAft>
                <a:spcPts val="0"/>
              </a:spcAft>
              <a:buSzPts val="1300"/>
              <a:buChar char="●"/>
            </a:pPr>
            <a:r>
              <a:rPr lang="en" sz="1300" dirty="0"/>
              <a:t>What are the most important facts you learned from reading?</a:t>
            </a:r>
            <a:endParaRPr sz="1300" dirty="0"/>
          </a:p>
          <a:p>
            <a:pPr marL="457200" lvl="0" indent="-311150" algn="l" rtl="0">
              <a:spcBef>
                <a:spcPts val="0"/>
              </a:spcBef>
              <a:spcAft>
                <a:spcPts val="0"/>
              </a:spcAft>
              <a:buSzPts val="1300"/>
              <a:buChar char="●"/>
            </a:pPr>
            <a:r>
              <a:rPr lang="en" sz="1300" dirty="0"/>
              <a:t>What is the most interesting fact you learned today? Why?</a:t>
            </a:r>
            <a:endParaRPr sz="1300" dirty="0"/>
          </a:p>
          <a:p>
            <a:pPr marL="457200" lvl="0" indent="-311150" algn="l" rtl="0">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spcBef>
                <a:spcPts val="0"/>
              </a:spcBef>
              <a:spcAft>
                <a:spcPts val="0"/>
              </a:spcAft>
              <a:buSzPts val="1300"/>
              <a:buChar char="●"/>
            </a:pPr>
            <a:r>
              <a:rPr lang="en" sz="1300" dirty="0"/>
              <a:t>Describe in depth a character in the text using details from the text.</a:t>
            </a:r>
            <a:endParaRPr sz="1300" dirty="0"/>
          </a:p>
          <a:p>
            <a:pPr marL="457200" lvl="0" indent="-311150" algn="l" rtl="0">
              <a:spcBef>
                <a:spcPts val="0"/>
              </a:spcBef>
              <a:spcAft>
                <a:spcPts val="0"/>
              </a:spcAft>
              <a:buSzPts val="1300"/>
              <a:buChar char="●"/>
            </a:pPr>
            <a:r>
              <a:rPr lang="en" sz="1300" dirty="0"/>
              <a:t>Describe in depth a setting in the text using details from the text.</a:t>
            </a:r>
            <a:endParaRPr sz="1300" dirty="0"/>
          </a:p>
          <a:p>
            <a:pPr marL="457200" lvl="0" indent="-311150" algn="l" rtl="0">
              <a:spcBef>
                <a:spcPts val="0"/>
              </a:spcBef>
              <a:spcAft>
                <a:spcPts val="0"/>
              </a:spcAft>
              <a:buSzPts val="1300"/>
              <a:buChar char="●"/>
            </a:pPr>
            <a:r>
              <a:rPr lang="en" sz="1300" dirty="0"/>
              <a:t>Describe in depth an event in the text using details from the text.</a:t>
            </a:r>
            <a:endParaRPr sz="1300" dirty="0"/>
          </a:p>
          <a:p>
            <a:pPr marL="457200" lvl="0" indent="-311150" algn="l" rtl="0">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smtClean="0"/>
              <a:t>.</a:t>
            </a:r>
            <a:r>
              <a:rPr lang="en" sz="1300" dirty="0"/>
              <a:t/>
            </a:r>
            <a:br>
              <a:rPr lang="en" sz="1300" dirty="0"/>
            </a:br>
            <a:endParaRPr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3"/>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34" name="Google Shape;334;p53"/>
          <p:cNvSpPr txBox="1">
            <a:spLocks noGrp="1"/>
          </p:cNvSpPr>
          <p:nvPr>
            <p:ph type="body" idx="1"/>
          </p:nvPr>
        </p:nvSpPr>
        <p:spPr>
          <a:xfrm>
            <a:off x="704850" y="7709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335" name="Google Shape;335;p53"/>
          <p:cNvGraphicFramePr/>
          <p:nvPr>
            <p:extLst>
              <p:ext uri="{D42A27DB-BD31-4B8C-83A1-F6EECF244321}">
                <p14:modId xmlns:p14="http://schemas.microsoft.com/office/powerpoint/2010/main" val="331724876"/>
              </p:ext>
            </p:extLst>
          </p:nvPr>
        </p:nvGraphicFramePr>
        <p:xfrm>
          <a:off x="865414" y="2926407"/>
          <a:ext cx="7239000" cy="1859219"/>
        </p:xfrm>
        <a:graphic>
          <a:graphicData uri="http://schemas.openxmlformats.org/drawingml/2006/table">
            <a:tbl>
              <a:tblPr>
                <a:noFill/>
                <a:tableStyleId>{DC147102-14EE-4C96-9573-4BE8A7233784}</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dirty="0">
                          <a:latin typeface="Century Gothic"/>
                          <a:ea typeface="Century Gothic"/>
                          <a:cs typeface="Century Gothic"/>
                          <a:sym typeface="Century Gothic"/>
                        </a:rPr>
                        <a:t>Group 1</a:t>
                      </a:r>
                      <a:endParaRPr sz="1400" u="none" strike="noStrike" cap="none" dirty="0">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54478" y="2063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10</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17" name="Google Shape;217;p38"/>
          <p:cNvSpPr txBox="1">
            <a:spLocks noGrp="1"/>
          </p:cNvSpPr>
          <p:nvPr>
            <p:ph type="body" idx="1"/>
          </p:nvPr>
        </p:nvSpPr>
        <p:spPr>
          <a:xfrm>
            <a:off x="454478" y="1214595"/>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10: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endParaRPr sz="17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10 </a:t>
            </a:r>
            <a:r>
              <a:rPr lang="en" sz="1700" u="sng" dirty="0">
                <a:solidFill>
                  <a:schemeClr val="hlink"/>
                </a:solidFill>
                <a:latin typeface="Century Gothic"/>
                <a:ea typeface="Century Gothic"/>
                <a:cs typeface="Century Gothic"/>
                <a:sym typeface="Century Gothic"/>
                <a:hlinkClick r:id="rId3"/>
              </a:rPr>
              <a:t>Here. </a:t>
            </a:r>
            <a:endParaRPr dirty="0"/>
          </a:p>
          <a:p>
            <a:pPr marL="120650" lvl="0" indent="0" algn="l" rtl="0">
              <a:lnSpc>
                <a:spcPct val="2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57200" lvl="0" indent="-342900" algn="l" rtl="0">
              <a:lnSpc>
                <a:spcPct val="150000"/>
              </a:lnSpc>
              <a:spcBef>
                <a:spcPts val="0"/>
              </a:spcBef>
              <a:spcAft>
                <a:spcPts val="0"/>
              </a:spcAft>
              <a:buSzPts val="1800"/>
              <a:buFont typeface="Century Gothic"/>
              <a:buChar char="●"/>
            </a:pPr>
            <a:r>
              <a:rPr lang="en" sz="1800" dirty="0">
                <a:solidFill>
                  <a:schemeClr val="tx1"/>
                </a:solidFill>
                <a:latin typeface="Century Gothic"/>
                <a:ea typeface="Century Gothic"/>
                <a:cs typeface="Century Gothic"/>
                <a:sym typeface="Century Gothic"/>
              </a:rPr>
              <a:t>Revising PSA: Task, Purpose, and Audience </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solidFill>
                  <a:schemeClr val="tx1"/>
                </a:solidFill>
                <a:latin typeface="Century Gothic"/>
                <a:ea typeface="Century Gothic"/>
                <a:cs typeface="Century Gothic"/>
                <a:sym typeface="Century Gothic"/>
              </a:rPr>
              <a:t>Practicing PSA Presentations </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solidFill>
                  <a:schemeClr val="tx1"/>
                </a:solidFill>
                <a:latin typeface="Century Gothic"/>
                <a:ea typeface="Century Gothic"/>
                <a:cs typeface="Century Gothic"/>
                <a:sym typeface="Century Gothic"/>
              </a:rPr>
              <a:t>Peer Critique: PSA Presentations </a:t>
            </a:r>
            <a:endParaRPr sz="1800" dirty="0">
              <a:solidFill>
                <a:schemeClr val="tx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10</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10: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10</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229" name="Google Shape;22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10: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Turn and Talk, Thumb-O-Meter, Think-Pair-Share and Peer Critique.</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230" name="Google Shape;230;p40"/>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231" name="Google Shape;231;p40"/>
          <p:cNvPicPr preferRelativeResize="0"/>
          <p:nvPr/>
        </p:nvPicPr>
        <p:blipFill rotWithShape="1">
          <a:blip r:embed="rId4">
            <a:alphaModFix/>
          </a:blip>
          <a:srcRect/>
          <a:stretch/>
        </p:blipFill>
        <p:spPr>
          <a:xfrm>
            <a:off x="6697451" y="4037451"/>
            <a:ext cx="638175" cy="638175"/>
          </a:xfrm>
          <a:prstGeom prst="rect">
            <a:avLst/>
          </a:prstGeom>
          <a:noFill/>
          <a:ln>
            <a:noFill/>
          </a:ln>
        </p:spPr>
      </p:pic>
      <p:pic>
        <p:nvPicPr>
          <p:cNvPr id="232" name="Google Shape;232;p40" descr="https://d30y9cdsu7xlg0.cloudfront.net/png/419920-200.png"/>
          <p:cNvPicPr preferRelativeResize="0"/>
          <p:nvPr/>
        </p:nvPicPr>
        <p:blipFill>
          <a:blip r:embed="rId5">
            <a:alphaModFix/>
          </a:blip>
          <a:stretch>
            <a:fillRect/>
          </a:stretch>
        </p:blipFill>
        <p:spPr>
          <a:xfrm>
            <a:off x="7490675" y="4004088"/>
            <a:ext cx="638175" cy="638175"/>
          </a:xfrm>
          <a:prstGeom prst="rect">
            <a:avLst/>
          </a:prstGeom>
          <a:noFill/>
          <a:ln>
            <a:noFill/>
          </a:ln>
        </p:spPr>
      </p:pic>
      <p:pic>
        <p:nvPicPr>
          <p:cNvPr id="233" name="Google Shape;233;p40"/>
          <p:cNvPicPr preferRelativeResize="0"/>
          <p:nvPr/>
        </p:nvPicPr>
        <p:blipFill>
          <a:blip r:embed="rId6">
            <a:alphaModFix/>
          </a:blip>
          <a:stretch>
            <a:fillRect/>
          </a:stretch>
        </p:blipFill>
        <p:spPr>
          <a:xfrm>
            <a:off x="5961025" y="4053225"/>
            <a:ext cx="638175" cy="638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1"/>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Module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3</a:t>
            </a:r>
            <a:r>
              <a:rPr lang="en" sz="3400" dirty="0">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10</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r>
              <a:rPr lang="en" sz="1800" b="1"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
        <p:nvSpPr>
          <p:cNvPr id="239" name="Google Shape;239;p41"/>
          <p:cNvSpPr txBox="1">
            <a:spLocks noGrp="1"/>
          </p:cNvSpPr>
          <p:nvPr>
            <p:ph type="body" idx="1"/>
          </p:nvPr>
        </p:nvSpPr>
        <p:spPr>
          <a:xfrm>
            <a:off x="516279" y="1296769"/>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dirty="0">
                <a:latin typeface="Century Gothic"/>
                <a:ea typeface="Century Gothic"/>
                <a:cs typeface="Century Gothic"/>
                <a:sym typeface="Century Gothic"/>
              </a:rPr>
              <a:t>Preparing for Lesson 10: </a:t>
            </a:r>
            <a:r>
              <a:rPr lang="en" sz="1800" dirty="0">
                <a:latin typeface="Century Gothic"/>
                <a:ea typeface="Century Gothic"/>
                <a:cs typeface="Century Gothic"/>
                <a:sym typeface="Century Gothic"/>
              </a:rPr>
              <a:t>Supports for Students Who Need It</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SzPts val="2100"/>
              <a:buNone/>
            </a:pP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 sz="1800" dirty="0">
                <a:solidFill>
                  <a:srgbClr val="000000"/>
                </a:solidFill>
                <a:latin typeface="Century Gothic"/>
                <a:ea typeface="Century Gothic"/>
                <a:cs typeface="Century Gothic"/>
                <a:sym typeface="Century Gothic"/>
              </a:rPr>
              <a:t>Students may need additional support with presenting to other students. Consider scheduling time for the student to present to you instead to receive feedback.</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dirty="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dirty="0">
              <a:latin typeface="Century Gothic"/>
              <a:ea typeface="Century Gothic"/>
              <a:cs typeface="Century Gothic"/>
              <a:sym typeface="Century Gothic"/>
            </a:endParaRPr>
          </a:p>
        </p:txBody>
      </p:sp>
      <p:sp>
        <p:nvSpPr>
          <p:cNvPr id="240" name="Google Shape;240;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1" name="Google Shape;241;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2" name="Google Shape;242;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3" name="Google Shape;243;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4" name="Google Shape;244;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45" name="Google Shape;245;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9"/>
        <p:cNvGrpSpPr/>
        <p:nvPr/>
      </p:nvGrpSpPr>
      <p:grpSpPr>
        <a:xfrm>
          <a:off x="0" y="0"/>
          <a:ext cx="0" cy="0"/>
          <a:chOff x="0" y="0"/>
          <a:chExt cx="0" cy="0"/>
        </a:xfrm>
      </p:grpSpPr>
      <p:pic>
        <p:nvPicPr>
          <p:cNvPr id="250" name="Google Shape;250;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51" name="Google Shape;251;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52" name="Google Shape;252;p42"/>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253" name="Google Shape;253;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4" name="Google Shape;254;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260" name="Google Shape;260;p43"/>
          <p:cNvSpPr txBox="1">
            <a:spLocks noGrp="1"/>
          </p:cNvSpPr>
          <p:nvPr>
            <p:ph type="body" idx="1"/>
          </p:nvPr>
        </p:nvSpPr>
        <p:spPr>
          <a:xfrm>
            <a:off x="628650" y="1168137"/>
            <a:ext cx="7886700" cy="3634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solidFill>
                  <a:schemeClr val="tx1"/>
                </a:solidFill>
                <a:latin typeface="Century Gothic"/>
                <a:ea typeface="Century Gothic"/>
                <a:cs typeface="Century Gothic"/>
                <a:sym typeface="Century Gothic"/>
              </a:rPr>
              <a:t>Revising PSA: Task, Purpose, and Audience </a:t>
            </a:r>
            <a:endParaRPr sz="2400" dirty="0">
              <a:solidFill>
                <a:schemeClr val="tx1"/>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solidFill>
                  <a:schemeClr val="tx1"/>
                </a:solidFill>
                <a:latin typeface="Century Gothic"/>
                <a:ea typeface="Century Gothic"/>
                <a:cs typeface="Century Gothic"/>
                <a:sym typeface="Century Gothic"/>
              </a:rPr>
              <a:t>Practicing PSA Presentations </a:t>
            </a:r>
            <a:endParaRPr sz="2400" dirty="0">
              <a:solidFill>
                <a:schemeClr val="tx1"/>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solidFill>
                  <a:schemeClr val="tx1"/>
                </a:solidFill>
                <a:latin typeface="Century Gothic"/>
                <a:ea typeface="Century Gothic"/>
                <a:cs typeface="Century Gothic"/>
                <a:sym typeface="Century Gothic"/>
              </a:rPr>
              <a:t>Peer Critique: PSA Presentations </a:t>
            </a:r>
            <a:endParaRPr sz="2400" dirty="0">
              <a:solidFill>
                <a:schemeClr val="tx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4"/>
          <p:cNvSpPr txBox="1">
            <a:spLocks noGrp="1"/>
          </p:cNvSpPr>
          <p:nvPr>
            <p:ph type="title"/>
          </p:nvPr>
        </p:nvSpPr>
        <p:spPr>
          <a:xfrm>
            <a:off x="300500" y="158275"/>
            <a:ext cx="819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000000"/>
                </a:solidFill>
                <a:latin typeface="Century Gothic"/>
                <a:ea typeface="Century Gothic"/>
                <a:cs typeface="Century Gothic"/>
                <a:sym typeface="Century Gothic"/>
              </a:rPr>
              <a:t>Reviewing Learning Targets</a:t>
            </a:r>
            <a:endParaRPr sz="3000">
              <a:solidFill>
                <a:srgbClr val="000000"/>
              </a:solidFill>
              <a:latin typeface="Century Gothic"/>
              <a:ea typeface="Century Gothic"/>
              <a:cs typeface="Century Gothic"/>
              <a:sym typeface="Century Gothic"/>
            </a:endParaRPr>
          </a:p>
        </p:txBody>
      </p:sp>
      <p:sp>
        <p:nvSpPr>
          <p:cNvPr id="266" name="Google Shape;266;p44"/>
          <p:cNvSpPr txBox="1"/>
          <p:nvPr/>
        </p:nvSpPr>
        <p:spPr>
          <a:xfrm>
            <a:off x="300500" y="1045029"/>
            <a:ext cx="8460900" cy="2447938"/>
          </a:xfrm>
          <a:prstGeom prst="rect">
            <a:avLst/>
          </a:prstGeom>
          <a:noFill/>
          <a:ln>
            <a:noFill/>
          </a:ln>
        </p:spPr>
        <p:txBody>
          <a:bodyPr spcFirstLastPara="1" wrap="square" lIns="91425" tIns="91425" rIns="91425" bIns="91425" anchor="ctr" anchorCtr="0">
            <a:noAutofit/>
          </a:bodyPr>
          <a:lstStyle/>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revise my PSA for appropriateness of task, purpose, and audience.</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effectively perform my PSA.</a:t>
            </a:r>
            <a:endParaRPr sz="1800" dirty="0">
              <a:solidFill>
                <a:schemeClr val="tx1"/>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Tx/>
              <a:buSzPts val="1800"/>
              <a:buFont typeface="Century Gothic"/>
              <a:buAutoNum type="arabicPeriod"/>
            </a:pPr>
            <a:r>
              <a:rPr lang="en" sz="1800" dirty="0">
                <a:solidFill>
                  <a:schemeClr val="tx1"/>
                </a:solidFill>
                <a:latin typeface="Century Gothic"/>
                <a:ea typeface="Century Gothic"/>
                <a:cs typeface="Century Gothic"/>
                <a:sym typeface="Century Gothic"/>
              </a:rPr>
              <a:t>I can critique my partner’s performance and provide kind, helpful, and specific feedback.</a:t>
            </a:r>
            <a:endParaRPr sz="1800" dirty="0">
              <a:solidFill>
                <a:schemeClr val="tx1"/>
              </a:solidFill>
              <a:latin typeface="Century Gothic"/>
              <a:ea typeface="Century Gothic"/>
              <a:cs typeface="Century Gothic"/>
              <a:sym typeface="Century Gothic"/>
            </a:endParaRPr>
          </a:p>
        </p:txBody>
      </p:sp>
      <p:pic>
        <p:nvPicPr>
          <p:cNvPr id="267" name="Google Shape;267;p44"/>
          <p:cNvPicPr preferRelativeResize="0"/>
          <p:nvPr/>
        </p:nvPicPr>
        <p:blipFill>
          <a:blip r:embed="rId3">
            <a:alphaModFix/>
          </a:blip>
          <a:stretch>
            <a:fillRect/>
          </a:stretch>
        </p:blipFill>
        <p:spPr>
          <a:xfrm>
            <a:off x="8414659" y="4270594"/>
            <a:ext cx="631372" cy="651700"/>
          </a:xfrm>
          <a:prstGeom prst="rect">
            <a:avLst/>
          </a:prstGeom>
          <a:noFill/>
          <a:ln>
            <a:noFill/>
          </a:ln>
        </p:spPr>
      </p:pic>
      <p:pic>
        <p:nvPicPr>
          <p:cNvPr id="268" name="Google Shape;268;p44"/>
          <p:cNvPicPr preferRelativeResize="0"/>
          <p:nvPr/>
        </p:nvPicPr>
        <p:blipFill rotWithShape="1">
          <a:blip r:embed="rId4">
            <a:alphaModFix/>
          </a:blip>
          <a:srcRect/>
          <a:stretch/>
        </p:blipFill>
        <p:spPr>
          <a:xfrm>
            <a:off x="7868929" y="4379721"/>
            <a:ext cx="523958" cy="49639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5"/>
          <p:cNvSpPr txBox="1">
            <a:spLocks noGrp="1"/>
          </p:cNvSpPr>
          <p:nvPr>
            <p:ph type="title"/>
          </p:nvPr>
        </p:nvSpPr>
        <p:spPr>
          <a:xfrm>
            <a:off x="290400" y="1113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Revising PSA: Task, Purpose, Audience</a:t>
            </a:r>
            <a:endParaRPr sz="3000" i="0" u="none" strike="noStrike" cap="none">
              <a:solidFill>
                <a:srgbClr val="000000"/>
              </a:solidFill>
              <a:latin typeface="Century Gothic"/>
              <a:ea typeface="Century Gothic"/>
              <a:cs typeface="Century Gothic"/>
              <a:sym typeface="Century Gothic"/>
            </a:endParaRPr>
          </a:p>
        </p:txBody>
      </p:sp>
      <p:pic>
        <p:nvPicPr>
          <p:cNvPr id="274" name="Google Shape;274;p45"/>
          <p:cNvPicPr preferRelativeResize="0"/>
          <p:nvPr/>
        </p:nvPicPr>
        <p:blipFill>
          <a:blip r:embed="rId3">
            <a:alphaModFix/>
          </a:blip>
          <a:stretch>
            <a:fillRect/>
          </a:stretch>
        </p:blipFill>
        <p:spPr>
          <a:xfrm>
            <a:off x="2742700" y="923325"/>
            <a:ext cx="3465174" cy="36981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13E6CBB-2C55-4516-A07A-7784F8CABC5D}"/>
</file>

<file path=customXml/itemProps2.xml><?xml version="1.0" encoding="utf-8"?>
<ds:datastoreItem xmlns:ds="http://schemas.openxmlformats.org/officeDocument/2006/customXml" ds:itemID="{A629CCC8-D3B8-4A45-871A-26F6CE5FD53F}"/>
</file>

<file path=customXml/itemProps3.xml><?xml version="1.0" encoding="utf-8"?>
<ds:datastoreItem xmlns:ds="http://schemas.openxmlformats.org/officeDocument/2006/customXml" ds:itemID="{D4966205-EF33-427F-BD52-F7009D60B228}"/>
</file>

<file path=docProps/app.xml><?xml version="1.0" encoding="utf-8"?>
<Properties xmlns="http://schemas.openxmlformats.org/officeDocument/2006/extended-properties" xmlns:vt="http://schemas.openxmlformats.org/officeDocument/2006/docPropsVTypes">
  <TotalTime>68</TotalTime>
  <Words>4212</Words>
  <Application>Microsoft Macintosh PowerPoint</Application>
  <PresentationFormat>On-screen Show (16:9)</PresentationFormat>
  <Paragraphs>337</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Overlock</vt:lpstr>
      <vt:lpstr>Calibri</vt:lpstr>
      <vt:lpstr>Century Gothic</vt:lpstr>
      <vt:lpstr>Georgia</vt:lpstr>
      <vt:lpstr>Office Theme</vt:lpstr>
      <vt:lpstr>Simple Light</vt:lpstr>
      <vt:lpstr>Grade 4: Module 4: Unit 3: Lesson 10 Teacher slide, before teaching.</vt:lpstr>
      <vt:lpstr>Grade 4: Module 4: Unit 3: Lesson 10 Teacher slide, before teaching.</vt:lpstr>
      <vt:lpstr>Grade 4: Module 4: Unit 3: Lesson 10 Teacher slide, before teaching.</vt:lpstr>
      <vt:lpstr>Grade 4: Module 4: Unit 3: Lesson 10 Teacher slide, before teaching.</vt:lpstr>
      <vt:lpstr>Grade 4: Module 4: Unit 3: Lesson 10 Teacher slide, before teaching.</vt:lpstr>
      <vt:lpstr>Grade 4: Module 4:  Unit 3: Lesson 10</vt:lpstr>
      <vt:lpstr>Hello, Students!</vt:lpstr>
      <vt:lpstr>Reviewing Learning Targets</vt:lpstr>
      <vt:lpstr>Revising PSA: Task, Purpose, Audience</vt:lpstr>
      <vt:lpstr>Reviewing Learning Targets</vt:lpstr>
      <vt:lpstr>Practicing PSA Presentations</vt:lpstr>
      <vt:lpstr>Reviewing Learning Targets</vt:lpstr>
      <vt:lpstr>Peer Critique: PSA Presentations</vt:lpstr>
      <vt:lpstr>Reviewing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10 Teacher slide, before teaching.</dc:title>
  <dc:creator>nbravo</dc:creator>
  <cp:lastModifiedBy>Alexander Specht</cp:lastModifiedBy>
  <cp:revision>7</cp:revision>
  <dcterms:modified xsi:type="dcterms:W3CDTF">2018-12-26T21:31:02Z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