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4"/>
    <p:sldMasterId id="2147483682" r:id="rId5"/>
    <p:sldMasterId id="2147483683" r:id="rId6"/>
  </p:sldMasterIdLst>
  <p:notesMasterIdLst>
    <p:notesMasterId r:id="rId27"/>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Lst>
  <p:sldSz cx="9144000" cy="5143500" type="screen16x9"/>
  <p:notesSz cx="6858000" cy="9144000"/>
  <p:embeddedFontLst>
    <p:embeddedFont>
      <p:font typeface="Calibri" panose="020F0502020204030204" pitchFamily="34" charset="0"/>
      <p:regular r:id="rId28"/>
      <p:bold r:id="rId29"/>
      <p:italic r:id="rId30"/>
      <p:boldItalic r:id="rId31"/>
    </p:embeddedFont>
    <p:embeddedFont>
      <p:font typeface="Century Gothic" panose="020B0502020202020204" pitchFamily="34" charset="0"/>
      <p:regular r:id="rId32"/>
      <p:bold r:id="rId33"/>
      <p:italic r:id="rId34"/>
      <p:boldItalic r:id="rId3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9935A92-9F5A-493A-B26A-2F6575C09DBE}" v="50" dt="2018-09-07T15:13:13.88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61" autoAdjust="0"/>
    <p:restoredTop sz="88151" autoAdjust="0"/>
  </p:normalViewPr>
  <p:slideViewPr>
    <p:cSldViewPr snapToGrid="0">
      <p:cViewPr varScale="1">
        <p:scale>
          <a:sx n="148" d="100"/>
          <a:sy n="148" d="100"/>
        </p:scale>
        <p:origin x="552" y="12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font" Target="fonts/font7.fntdata"/><Relationship Id="rId42" Type="http://schemas.microsoft.com/office/2015/10/relationships/revisionInfo" Target="revisionInfo.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font" Target="fonts/font6.fntdata"/><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font" Target="fonts/font2.fntdata"/><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font" Target="fonts/font5.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font" Target="fonts/font1.fntdata"/><Relationship Id="rId36"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font" Target="fonts/font4.fntdata"/><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D9935A92-9F5A-493A-B26A-2F6575C09DBE}"/>
    <pc:docChg chg="custSel modSld modMainMaster">
      <pc:chgData name="Natalie Ivey" userId="2c81a4b0-7596-4a42-b4da-e7aac4dfeff9" providerId="ADAL" clId="{D9935A92-9F5A-493A-B26A-2F6575C09DBE}" dt="2018-09-07T15:13:13.889" v="49" actId="14100"/>
      <pc:docMkLst>
        <pc:docMk/>
      </pc:docMkLst>
      <pc:sldChg chg="addSp modSp">
        <pc:chgData name="Natalie Ivey" userId="2c81a4b0-7596-4a42-b4da-e7aac4dfeff9" providerId="ADAL" clId="{D9935A92-9F5A-493A-B26A-2F6575C09DBE}" dt="2018-09-07T15:09:43.560" v="3" actId="1076"/>
        <pc:sldMkLst>
          <pc:docMk/>
          <pc:sldMk cId="0" sldId="259"/>
        </pc:sldMkLst>
        <pc:picChg chg="add mod">
          <ac:chgData name="Natalie Ivey" userId="2c81a4b0-7596-4a42-b4da-e7aac4dfeff9" providerId="ADAL" clId="{D9935A92-9F5A-493A-B26A-2F6575C09DBE}" dt="2018-09-07T15:09:43.560" v="3" actId="1076"/>
          <ac:picMkLst>
            <pc:docMk/>
            <pc:sldMk cId="0" sldId="259"/>
            <ac:picMk id="3" creationId="{30BA83E6-1CAC-4C2D-B7C8-1B866C543EA8}"/>
          </ac:picMkLst>
        </pc:picChg>
      </pc:sldChg>
      <pc:sldChg chg="modSp">
        <pc:chgData name="Natalie Ivey" userId="2c81a4b0-7596-4a42-b4da-e7aac4dfeff9" providerId="ADAL" clId="{D9935A92-9F5A-493A-B26A-2F6575C09DBE}" dt="2018-09-07T15:13:13.889" v="49" actId="14100"/>
        <pc:sldMkLst>
          <pc:docMk/>
          <pc:sldMk cId="0" sldId="266"/>
        </pc:sldMkLst>
        <pc:picChg chg="mod">
          <ac:chgData name="Natalie Ivey" userId="2c81a4b0-7596-4a42-b4da-e7aac4dfeff9" providerId="ADAL" clId="{D9935A92-9F5A-493A-B26A-2F6575C09DBE}" dt="2018-09-07T15:13:13.889" v="49" actId="14100"/>
          <ac:picMkLst>
            <pc:docMk/>
            <pc:sldMk cId="0" sldId="266"/>
            <ac:picMk id="242" creationId="{00000000-0000-0000-0000-000000000000}"/>
          </ac:picMkLst>
        </pc:picChg>
      </pc:sldChg>
      <pc:sldChg chg="addSp modSp">
        <pc:chgData name="Natalie Ivey" userId="2c81a4b0-7596-4a42-b4da-e7aac4dfeff9" providerId="ADAL" clId="{D9935A92-9F5A-493A-B26A-2F6575C09DBE}" dt="2018-09-07T15:10:19.199" v="14" actId="1076"/>
        <pc:sldMkLst>
          <pc:docMk/>
          <pc:sldMk cId="4219490795" sldId="270"/>
        </pc:sldMkLst>
        <pc:spChg chg="mod">
          <ac:chgData name="Natalie Ivey" userId="2c81a4b0-7596-4a42-b4da-e7aac4dfeff9" providerId="ADAL" clId="{D9935A92-9F5A-493A-B26A-2F6575C09DBE}" dt="2018-09-07T15:10:05.417" v="10" actId="1076"/>
          <ac:spMkLst>
            <pc:docMk/>
            <pc:sldMk cId="4219490795" sldId="270"/>
            <ac:spMk id="130" creationId="{00000000-0000-0000-0000-000000000000}"/>
          </ac:spMkLst>
        </pc:spChg>
        <pc:spChg chg="mod">
          <ac:chgData name="Natalie Ivey" userId="2c81a4b0-7596-4a42-b4da-e7aac4dfeff9" providerId="ADAL" clId="{D9935A92-9F5A-493A-B26A-2F6575C09DBE}" dt="2018-09-07T15:10:02.795" v="9" actId="14100"/>
          <ac:spMkLst>
            <pc:docMk/>
            <pc:sldMk cId="4219490795" sldId="270"/>
            <ac:spMk id="131" creationId="{00000000-0000-0000-0000-000000000000}"/>
          </ac:spMkLst>
        </pc:spChg>
        <pc:picChg chg="add mod">
          <ac:chgData name="Natalie Ivey" userId="2c81a4b0-7596-4a42-b4da-e7aac4dfeff9" providerId="ADAL" clId="{D9935A92-9F5A-493A-B26A-2F6575C09DBE}" dt="2018-09-07T15:10:19.199" v="14" actId="1076"/>
          <ac:picMkLst>
            <pc:docMk/>
            <pc:sldMk cId="4219490795" sldId="270"/>
            <ac:picMk id="3" creationId="{03D54E1B-42F0-41BF-AD68-866200E96230}"/>
          </ac:picMkLst>
        </pc:picChg>
      </pc:sldChg>
      <pc:sldMasterChg chg="addSp delSp modSp">
        <pc:chgData name="Natalie Ivey" userId="2c81a4b0-7596-4a42-b4da-e7aac4dfeff9" providerId="ADAL" clId="{D9935A92-9F5A-493A-B26A-2F6575C09DBE}" dt="2018-09-07T15:11:33.137" v="27" actId="1076"/>
        <pc:sldMasterMkLst>
          <pc:docMk/>
          <pc:sldMasterMk cId="0" sldId="2147483681"/>
        </pc:sldMasterMkLst>
        <pc:picChg chg="add mod">
          <ac:chgData name="Natalie Ivey" userId="2c81a4b0-7596-4a42-b4da-e7aac4dfeff9" providerId="ADAL" clId="{D9935A92-9F5A-493A-B26A-2F6575C09DBE}" dt="2018-09-07T15:10:47.520" v="16" actId="1076"/>
          <ac:picMkLst>
            <pc:docMk/>
            <pc:sldMasterMk cId="0" sldId="2147483681"/>
            <ac:picMk id="3" creationId="{61811ACE-E503-4DEC-9911-FC6471B2BDB0}"/>
          </ac:picMkLst>
        </pc:picChg>
        <pc:picChg chg="add del mod">
          <ac:chgData name="Natalie Ivey" userId="2c81a4b0-7596-4a42-b4da-e7aac4dfeff9" providerId="ADAL" clId="{D9935A92-9F5A-493A-B26A-2F6575C09DBE}" dt="2018-09-07T15:11:07.608" v="22" actId="478"/>
          <ac:picMkLst>
            <pc:docMk/>
            <pc:sldMasterMk cId="0" sldId="2147483681"/>
            <ac:picMk id="5" creationId="{B0CFD5E7-17C3-4118-8845-D6430099B539}"/>
          </ac:picMkLst>
        </pc:picChg>
        <pc:picChg chg="add mod">
          <ac:chgData name="Natalie Ivey" userId="2c81a4b0-7596-4a42-b4da-e7aac4dfeff9" providerId="ADAL" clId="{D9935A92-9F5A-493A-B26A-2F6575C09DBE}" dt="2018-09-07T15:11:23.832" v="25" actId="1076"/>
          <ac:picMkLst>
            <pc:docMk/>
            <pc:sldMasterMk cId="0" sldId="2147483681"/>
            <ac:picMk id="10" creationId="{07A17CE1-E67F-4CB0-90DE-F41AAAECBD72}"/>
          </ac:picMkLst>
        </pc:picChg>
        <pc:picChg chg="add mod">
          <ac:chgData name="Natalie Ivey" userId="2c81a4b0-7596-4a42-b4da-e7aac4dfeff9" providerId="ADAL" clId="{D9935A92-9F5A-493A-B26A-2F6575C09DBE}" dt="2018-09-07T15:11:33.137" v="27" actId="1076"/>
          <ac:picMkLst>
            <pc:docMk/>
            <pc:sldMasterMk cId="0" sldId="2147483681"/>
            <ac:picMk id="12" creationId="{F74EBAF1-5331-4A76-8234-231EA7309ACC}"/>
          </ac:picMkLst>
        </pc:picChg>
      </pc:sldMasterChg>
      <pc:sldMasterChg chg="addSp modSp">
        <pc:chgData name="Natalie Ivey" userId="2c81a4b0-7596-4a42-b4da-e7aac4dfeff9" providerId="ADAL" clId="{D9935A92-9F5A-493A-B26A-2F6575C09DBE}" dt="2018-09-07T15:12:12.029" v="36" actId="1076"/>
        <pc:sldMasterMkLst>
          <pc:docMk/>
          <pc:sldMasterMk cId="0" sldId="2147483682"/>
        </pc:sldMasterMkLst>
        <pc:picChg chg="add mod">
          <ac:chgData name="Natalie Ivey" userId="2c81a4b0-7596-4a42-b4da-e7aac4dfeff9" providerId="ADAL" clId="{D9935A92-9F5A-493A-B26A-2F6575C09DBE}" dt="2018-09-07T15:11:46.963" v="29" actId="1076"/>
          <ac:picMkLst>
            <pc:docMk/>
            <pc:sldMasterMk cId="0" sldId="2147483682"/>
            <ac:picMk id="3" creationId="{EDB8B3C0-62DE-4F46-B4DE-8EFD08CCD0BA}"/>
          </ac:picMkLst>
        </pc:picChg>
        <pc:picChg chg="add mod">
          <ac:chgData name="Natalie Ivey" userId="2c81a4b0-7596-4a42-b4da-e7aac4dfeff9" providerId="ADAL" clId="{D9935A92-9F5A-493A-B26A-2F6575C09DBE}" dt="2018-09-07T15:12:01.891" v="34" actId="1076"/>
          <ac:picMkLst>
            <pc:docMk/>
            <pc:sldMasterMk cId="0" sldId="2147483682"/>
            <ac:picMk id="5" creationId="{10F84897-CD20-4546-9AB1-725F0FBF97D2}"/>
          </ac:picMkLst>
        </pc:picChg>
        <pc:picChg chg="add mod">
          <ac:chgData name="Natalie Ivey" userId="2c81a4b0-7596-4a42-b4da-e7aac4dfeff9" providerId="ADAL" clId="{D9935A92-9F5A-493A-B26A-2F6575C09DBE}" dt="2018-09-07T15:12:12.029" v="36" actId="1076"/>
          <ac:picMkLst>
            <pc:docMk/>
            <pc:sldMasterMk cId="0" sldId="2147483682"/>
            <ac:picMk id="7" creationId="{87D68079-D95A-4093-8242-0163368388AC}"/>
          </ac:picMkLst>
        </pc:picChg>
      </pc:sldMasterChg>
      <pc:sldMasterChg chg="addSp modSp">
        <pc:chgData name="Natalie Ivey" userId="2c81a4b0-7596-4a42-b4da-e7aac4dfeff9" providerId="ADAL" clId="{D9935A92-9F5A-493A-B26A-2F6575C09DBE}" dt="2018-09-07T15:12:54.219" v="47" actId="1076"/>
        <pc:sldMasterMkLst>
          <pc:docMk/>
          <pc:sldMasterMk cId="0" sldId="2147483683"/>
        </pc:sldMasterMkLst>
        <pc:picChg chg="add mod">
          <ac:chgData name="Natalie Ivey" userId="2c81a4b0-7596-4a42-b4da-e7aac4dfeff9" providerId="ADAL" clId="{D9935A92-9F5A-493A-B26A-2F6575C09DBE}" dt="2018-09-07T15:12:25.395" v="38" actId="1076"/>
          <ac:picMkLst>
            <pc:docMk/>
            <pc:sldMasterMk cId="0" sldId="2147483683"/>
            <ac:picMk id="3" creationId="{E0678155-89F1-412F-9524-687A69E86851}"/>
          </ac:picMkLst>
        </pc:picChg>
        <pc:picChg chg="add mod">
          <ac:chgData name="Natalie Ivey" userId="2c81a4b0-7596-4a42-b4da-e7aac4dfeff9" providerId="ADAL" clId="{D9935A92-9F5A-493A-B26A-2F6575C09DBE}" dt="2018-09-07T15:12:44.331" v="45" actId="1076"/>
          <ac:picMkLst>
            <pc:docMk/>
            <pc:sldMasterMk cId="0" sldId="2147483683"/>
            <ac:picMk id="5" creationId="{9536954C-CBCC-4275-80B1-CCAB353F5D4C}"/>
          </ac:picMkLst>
        </pc:picChg>
        <pc:picChg chg="add mod">
          <ac:chgData name="Natalie Ivey" userId="2c81a4b0-7596-4a42-b4da-e7aac4dfeff9" providerId="ADAL" clId="{D9935A92-9F5A-493A-B26A-2F6575C09DBE}" dt="2018-09-07T15:12:54.219" v="47" actId="1076"/>
          <ac:picMkLst>
            <pc:docMk/>
            <pc:sldMasterMk cId="0" sldId="2147483683"/>
            <ac:picMk id="7" creationId="{A36F7510-93E8-4772-A09A-A06A8133C5F2}"/>
          </ac:picMkLst>
        </pc:picChg>
      </pc:sldMasterChg>
    </pc:docChg>
  </pc:docChgLst>
  <pc:docChgLst>
    <pc:chgData clId="Web-{44B153A7-03F5-4F8D-A6EF-F78D278F9896}"/>
    <pc:docChg chg="modSld">
      <pc:chgData name="" userId="" providerId="" clId="Web-{44B153A7-03F5-4F8D-A6EF-F78D278F9896}" dt="2018-08-11T22:18:12.918" v="8" actId="14100"/>
      <pc:docMkLst>
        <pc:docMk/>
      </pc:docMkLst>
      <pc:sldChg chg="addSp modSp">
        <pc:chgData name="" userId="" providerId="" clId="Web-{44B153A7-03F5-4F8D-A6EF-F78D278F9896}" dt="2018-08-11T22:17:08.899" v="2" actId="14100"/>
        <pc:sldMkLst>
          <pc:docMk/>
          <pc:sldMk cId="0" sldId="262"/>
        </pc:sldMkLst>
        <pc:picChg chg="add mod">
          <ac:chgData name="" userId="" providerId="" clId="Web-{44B153A7-03F5-4F8D-A6EF-F78D278F9896}" dt="2018-08-11T22:17:08.899" v="2" actId="14100"/>
          <ac:picMkLst>
            <pc:docMk/>
            <pc:sldMk cId="0" sldId="262"/>
            <ac:picMk id="2" creationId="{E4C39498-1B78-4693-B200-437FA7F7767F}"/>
          </ac:picMkLst>
        </pc:picChg>
      </pc:sldChg>
      <pc:sldChg chg="addSp modSp">
        <pc:chgData name="" userId="" providerId="" clId="Web-{44B153A7-03F5-4F8D-A6EF-F78D278F9896}" dt="2018-08-11T22:17:51.762" v="5" actId="14100"/>
        <pc:sldMkLst>
          <pc:docMk/>
          <pc:sldMk cId="0" sldId="268"/>
        </pc:sldMkLst>
        <pc:picChg chg="add mod">
          <ac:chgData name="" userId="" providerId="" clId="Web-{44B153A7-03F5-4F8D-A6EF-F78D278F9896}" dt="2018-08-11T22:17:51.762" v="5" actId="14100"/>
          <ac:picMkLst>
            <pc:docMk/>
            <pc:sldMk cId="0" sldId="268"/>
            <ac:picMk id="2" creationId="{DE5BEFA9-F512-4E95-B89A-4FB2FBE66BB2}"/>
          </ac:picMkLst>
        </pc:picChg>
      </pc:sldChg>
      <pc:sldChg chg="addSp modSp">
        <pc:chgData name="" userId="" providerId="" clId="Web-{44B153A7-03F5-4F8D-A6EF-F78D278F9896}" dt="2018-08-11T22:18:12.918" v="8" actId="14100"/>
        <pc:sldMkLst>
          <pc:docMk/>
          <pc:sldMk cId="2489295496" sldId="273"/>
        </pc:sldMkLst>
        <pc:picChg chg="add mod">
          <ac:chgData name="" userId="" providerId="" clId="Web-{44B153A7-03F5-4F8D-A6EF-F78D278F9896}" dt="2018-08-11T22:18:12.918" v="8" actId="14100"/>
          <ac:picMkLst>
            <pc:docMk/>
            <pc:sldMk cId="2489295496" sldId="273"/>
            <ac:picMk id="2" creationId="{D41F5FE8-C202-4864-9B92-3F7CBC7CB637}"/>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33799293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3a59b23611_1_5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2" name="Google Shape;172;g3a59b23611_1_5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Lesson Agenda  50-80 minutes</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Opening</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Engaging the Reader: Think-Pair-Share “Inside Out” (8 minutes)</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Review Learning Targets (4 minutes)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Work Time</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dirty="0">
                <a:latin typeface="Calibri"/>
                <a:ea typeface="Calibri"/>
                <a:cs typeface="Calibri"/>
                <a:sym typeface="Calibri"/>
              </a:rPr>
              <a:t>I</a:t>
            </a:r>
            <a:r>
              <a:rPr lang="en" sz="1200" b="0" i="0" u="none" strike="noStrike" cap="none" dirty="0">
                <a:solidFill>
                  <a:srgbClr val="000000"/>
                </a:solidFill>
                <a:latin typeface="Calibri"/>
                <a:ea typeface="Calibri"/>
                <a:cs typeface="Calibri"/>
                <a:sym typeface="Calibri"/>
              </a:rPr>
              <a:t>ndependent Read: “Children of War” (20 minutes)</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1" i="0" u="none" strike="noStrike" cap="none" dirty="0">
                <a:solidFill>
                  <a:srgbClr val="000000"/>
                </a:solidFill>
                <a:latin typeface="Calibri"/>
                <a:ea typeface="Calibri"/>
                <a:cs typeface="Calibri"/>
                <a:sym typeface="Calibri"/>
              </a:rPr>
              <a:t>Fleeing and Finding Home Anchor Charts </a:t>
            </a:r>
            <a:r>
              <a:rPr lang="en" sz="1200" b="0" i="0" u="none" strike="noStrike" cap="none" dirty="0">
                <a:solidFill>
                  <a:srgbClr val="000000"/>
                </a:solidFill>
                <a:latin typeface="Calibri"/>
                <a:ea typeface="Calibri"/>
                <a:cs typeface="Calibri"/>
                <a:sym typeface="Calibri"/>
              </a:rPr>
              <a:t>(10 minutes) </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Rereading: Preparing to Summarize (15-18 minutes)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Closing and Assessment </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Evidence Sort and Preview Homework (12-15 minutes)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Homework (3 minutes)</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Use the </a:t>
            </a:r>
            <a:r>
              <a:rPr lang="en" sz="1200" b="1" i="0" u="none" strike="noStrike" cap="none" dirty="0">
                <a:solidFill>
                  <a:srgbClr val="000000"/>
                </a:solidFill>
                <a:latin typeface="Calibri"/>
                <a:ea typeface="Calibri"/>
                <a:cs typeface="Calibri"/>
                <a:sym typeface="Calibri"/>
              </a:rPr>
              <a:t>Summary Writing graphic organizer </a:t>
            </a:r>
            <a:r>
              <a:rPr lang="en" sz="1200" b="0" i="0" u="none" strike="noStrike" cap="none" dirty="0">
                <a:solidFill>
                  <a:srgbClr val="000000"/>
                </a:solidFill>
                <a:latin typeface="Calibri"/>
                <a:ea typeface="Calibri"/>
                <a:cs typeface="Calibri"/>
                <a:sym typeface="Calibri"/>
              </a:rPr>
              <a:t>to write a summary paragraph of the article “Children of War.”</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Complete a first read of pages 180–195. Take notes (in your journal) using the </a:t>
            </a:r>
            <a:r>
              <a:rPr lang="en" sz="1200" b="1" i="0" u="none" strike="noStrike" cap="none" dirty="0">
                <a:solidFill>
                  <a:srgbClr val="000000"/>
                </a:solidFill>
                <a:latin typeface="Calibri"/>
                <a:ea typeface="Calibri"/>
                <a:cs typeface="Calibri"/>
                <a:sym typeface="Calibri"/>
              </a:rPr>
              <a:t>Structured Notes graphic organizer</a:t>
            </a:r>
            <a:r>
              <a:rPr lang="en" sz="1200" b="0" i="0" u="none" strike="noStrike" cap="none" dirty="0">
                <a:solidFill>
                  <a:srgbClr val="000000"/>
                </a:solidFill>
                <a:latin typeface="Calibri"/>
                <a:ea typeface="Calibri"/>
                <a:cs typeface="Calibri"/>
                <a:sym typeface="Calibri"/>
              </a:rPr>
              <a:t>. </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501966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3a59b23611_1_10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1" name="Google Shape;231;g3a59b23611_1_10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8-10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Partners/Whole Class</a:t>
            </a:r>
            <a:endParaRPr dirty="0"/>
          </a:p>
          <a:p>
            <a:pPr marL="0" marR="0" lvl="0" indent="0" algn="l" rtl="0">
              <a:lnSpc>
                <a:spcPct val="100000"/>
              </a:lnSpc>
              <a:spcBef>
                <a:spcPts val="0"/>
              </a:spcBef>
              <a:spcAft>
                <a:spcPts val="0"/>
              </a:spcAft>
              <a:buClr>
                <a:schemeClr val="dk1"/>
              </a:buClr>
              <a:buSzPts val="1400"/>
              <a:buFont typeface="Arial"/>
              <a:buNone/>
            </a:pPr>
            <a:br>
              <a:rPr lang="en" sz="1200" b="1" i="0" u="none" strike="noStrike" cap="none" dirty="0">
                <a:solidFill>
                  <a:schemeClr val="dk1"/>
                </a:solidFill>
                <a:latin typeface="Calibri"/>
                <a:ea typeface="Calibri"/>
                <a:cs typeface="Calibri"/>
                <a:sym typeface="Calibri"/>
              </a:rPr>
            </a:br>
            <a:r>
              <a:rPr lang="en" sz="1200" b="1" i="0" u="none" strike="noStrike" cap="none" dirty="0">
                <a:solidFill>
                  <a:schemeClr val="dk1"/>
                </a:solidFill>
                <a:latin typeface="Calibri"/>
                <a:ea typeface="Calibri"/>
                <a:cs typeface="Calibri"/>
                <a:sym typeface="Calibri"/>
              </a:rPr>
              <a:t>Work Time B. Fleeing and Finding Home Anchor Charts (8 minutes) </a:t>
            </a:r>
            <a:endParaRPr dirty="0"/>
          </a:p>
          <a:p>
            <a:pPr marL="0" marR="0" lvl="0" indent="0" algn="l" rtl="0">
              <a:lnSpc>
                <a:spcPct val="100000"/>
              </a:lnSpc>
              <a:spcBef>
                <a:spcPts val="0"/>
              </a:spcBef>
              <a:spcAft>
                <a:spcPts val="0"/>
              </a:spcAft>
              <a:buClr>
                <a:schemeClr val="dk1"/>
              </a:buClr>
              <a:buSzPts val="1200"/>
              <a:buFont typeface="Arial"/>
              <a:buNone/>
            </a:pPr>
            <a:br>
              <a:rPr lang="en" sz="1200" b="0" i="0" u="none" strike="noStrike" cap="none" dirty="0">
                <a:solidFill>
                  <a:schemeClr val="dk1"/>
                </a:solidFill>
                <a:latin typeface="Calibri"/>
                <a:ea typeface="Calibri"/>
                <a:cs typeface="Calibri"/>
                <a:sym typeface="Calibri"/>
              </a:rPr>
            </a:b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Have the </a:t>
            </a:r>
            <a:r>
              <a:rPr lang="en" sz="1200" b="1" i="0" u="none" strike="noStrike" cap="none" dirty="0">
                <a:solidFill>
                  <a:schemeClr val="dk1"/>
                </a:solidFill>
                <a:latin typeface="Calibri"/>
                <a:ea typeface="Calibri"/>
                <a:cs typeface="Calibri"/>
                <a:sym typeface="Calibri"/>
              </a:rPr>
              <a:t>Fleeing and Finding Home anchor charts </a:t>
            </a:r>
            <a:r>
              <a:rPr lang="en" sz="1200" b="0" i="0" u="none" strike="noStrike" cap="none" dirty="0">
                <a:solidFill>
                  <a:schemeClr val="dk1"/>
                </a:solidFill>
                <a:latin typeface="Calibri"/>
                <a:ea typeface="Calibri"/>
                <a:cs typeface="Calibri"/>
                <a:sym typeface="Calibri"/>
              </a:rPr>
              <a:t>posted prior to this work time.</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Anchor charts serve as note-catchers when the class is co-constructing ideas.</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continue to work with their odd or even partner.</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Think-Pair-Share about the evidence they underlined as they read regarding </a:t>
            </a:r>
            <a:r>
              <a:rPr lang="en" sz="1200" dirty="0">
                <a:solidFill>
                  <a:schemeClr val="dk1"/>
                </a:solidFill>
                <a:latin typeface="Calibri"/>
                <a:ea typeface="Calibri"/>
                <a:cs typeface="Calibri"/>
                <a:sym typeface="Calibri"/>
              </a:rPr>
              <a:t>“Fleeing Home.”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Cold call on students for answers to complete the top part of the anchor chart.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Get consensus on what to add to the chart by having the class use “thumbs-up/thumbs-down” to indicate whether reasons and evidence are strong enough for the anchor chart. </a:t>
            </a:r>
            <a:endParaRPr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Think-Pair-Share about the evidence they underlined as they read regarding </a:t>
            </a:r>
            <a:r>
              <a:rPr lang="en" sz="1200" dirty="0">
                <a:solidFill>
                  <a:schemeClr val="dk1"/>
                </a:solidFill>
                <a:latin typeface="Calibri"/>
                <a:ea typeface="Calibri"/>
                <a:cs typeface="Calibri"/>
                <a:sym typeface="Calibri"/>
              </a:rPr>
              <a:t>“Finding Home.”</a:t>
            </a:r>
            <a:r>
              <a:rPr lang="en" sz="1200" b="0" i="0" u="none" strike="noStrike" cap="none" dirty="0">
                <a:solidFill>
                  <a:schemeClr val="dk1"/>
                </a:solidFill>
                <a:latin typeface="Calibri"/>
                <a:ea typeface="Calibri"/>
                <a:cs typeface="Calibri"/>
                <a:sym typeface="Calibri"/>
              </a:rPr>
              <a:t> </a:t>
            </a:r>
            <a:endParaRPr sz="1200" i="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Cold call on students for answers to complete the top part of the anchor chart.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Give students specific positive praise for ways in which you noticed them citing evidence from this text and the novel, in particular if you heard students beginning to approach the 8</a:t>
            </a:r>
            <a:r>
              <a:rPr lang="en" sz="1200" b="0" i="0" u="none" strike="noStrike" cap="none" baseline="30000" dirty="0">
                <a:solidFill>
                  <a:schemeClr val="dk1"/>
                </a:solidFill>
                <a:latin typeface="Calibri"/>
                <a:ea typeface="Calibri"/>
                <a:cs typeface="Calibri"/>
                <a:sym typeface="Calibri"/>
              </a:rPr>
              <a:t>th</a:t>
            </a:r>
            <a:r>
              <a:rPr lang="en" sz="1200" b="0" i="0" u="none" strike="noStrike" cap="none" dirty="0">
                <a:solidFill>
                  <a:schemeClr val="dk1"/>
                </a:solidFill>
                <a:latin typeface="Calibri"/>
                <a:ea typeface="Calibri"/>
                <a:cs typeface="Calibri"/>
                <a:sym typeface="Calibri"/>
              </a:rPr>
              <a:t> grade standard, which requires them to cite the strongest evidence to support their analysis.</a:t>
            </a:r>
            <a:endParaRPr dirty="0"/>
          </a:p>
          <a:p>
            <a:pPr marL="0" marR="0" lvl="0" indent="0" algn="l" rtl="0">
              <a:lnSpc>
                <a:spcPct val="100000"/>
              </a:lnSpc>
              <a:spcBef>
                <a:spcPts val="0"/>
              </a:spcBef>
              <a:spcAft>
                <a:spcPts val="0"/>
              </a:spcAft>
              <a:buClr>
                <a:schemeClr val="dk1"/>
              </a:buClr>
              <a:buSzPts val="1200"/>
              <a:buFont typeface="Arial"/>
              <a:buNone/>
            </a:pPr>
            <a:br>
              <a:rPr lang="en" sz="1200" b="0" i="0" u="none" strike="noStrike" cap="none" dirty="0">
                <a:solidFill>
                  <a:schemeClr val="dk1"/>
                </a:solidFill>
                <a:latin typeface="Calibri"/>
                <a:ea typeface="Calibri"/>
                <a:cs typeface="Calibri"/>
                <a:sym typeface="Calibri"/>
              </a:rPr>
            </a:br>
            <a:r>
              <a:rPr lang="en" sz="1200" b="0" i="0" u="none" strike="noStrike" cap="none" dirty="0">
                <a:solidFill>
                  <a:schemeClr val="dk1"/>
                </a:solidFill>
                <a:latin typeface="Calibri"/>
                <a:ea typeface="Calibri"/>
                <a:cs typeface="Calibri"/>
                <a:sym typeface="Calibri"/>
              </a:rPr>
              <a:t>Student Look Fors/Listen Fors: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Possible answers for Fleeing Home include</a:t>
            </a:r>
            <a:r>
              <a:rPr lang="en-US" sz="1200" b="0" i="0" u="none" strike="noStrike" cap="none"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 lack of food, extremely unsafe conditions, or others, with appropriate quotes from the text (“we were walking on this bridge over the river and the Serbs started shooting,” “or risk getting shot,” “they tried to kill me because of my religion”). </a:t>
            </a:r>
            <a:endParaRPr i="0"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Possible answers for Finding Home include</a:t>
            </a:r>
            <a:r>
              <a:rPr lang="en-US" sz="1200" b="0" i="0" u="none" strike="noStrike" cap="none"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 life not being as good in the new country, worrying about friends and family left behind, or others, with appropriate evidence from the text (“It’s not as good as it was in Bosnia,” “I want to get my family here,” “without friends”). </a:t>
            </a:r>
            <a:endParaRPr i="0" dirty="0"/>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dirty="0"/>
              <a:t> </a:t>
            </a:r>
            <a:r>
              <a:rPr lang="en" sz="1200" i="0" u="none" strike="noStrike" cap="none" dirty="0">
                <a:solidFill>
                  <a:srgbClr val="000000"/>
                </a:solidFill>
                <a:latin typeface="Calibri"/>
                <a:ea typeface="Calibri"/>
                <a:cs typeface="Calibri"/>
                <a:sym typeface="Calibri"/>
              </a:rPr>
              <a:t>None</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8521518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3a59b23611_1_10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9" name="Google Shape;239;g3a59b23611_1_10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15-18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Individual/Partner/Whole Class</a:t>
            </a:r>
            <a:endParaRPr dirty="0"/>
          </a:p>
          <a:p>
            <a:pPr marL="0" marR="0" lvl="0" indent="0" algn="l" rtl="0">
              <a:lnSpc>
                <a:spcPct val="100000"/>
              </a:lnSpc>
              <a:spcBef>
                <a:spcPts val="0"/>
              </a:spcBef>
              <a:spcAft>
                <a:spcPts val="0"/>
              </a:spcAft>
              <a:buClr>
                <a:schemeClr val="dk1"/>
              </a:buClr>
              <a:buSzPts val="1400"/>
              <a:buFont typeface="Arial"/>
              <a:buNone/>
            </a:pPr>
            <a:br>
              <a:rPr lang="en" sz="1200" b="1" i="0" u="none" strike="noStrike" cap="none" dirty="0">
                <a:solidFill>
                  <a:schemeClr val="dk1"/>
                </a:solidFill>
                <a:latin typeface="Calibri"/>
                <a:ea typeface="Calibri"/>
                <a:cs typeface="Calibri"/>
                <a:sym typeface="Calibri"/>
              </a:rPr>
            </a:br>
            <a:r>
              <a:rPr lang="en" sz="1200" b="1" i="0" u="none" strike="noStrike" cap="none" dirty="0">
                <a:solidFill>
                  <a:schemeClr val="dk1"/>
                </a:solidFill>
                <a:latin typeface="Calibri"/>
                <a:ea typeface="Calibri"/>
                <a:cs typeface="Calibri"/>
                <a:sym typeface="Calibri"/>
              </a:rPr>
              <a:t>Work Time C. Rereading: Preparing to Summarize </a:t>
            </a:r>
            <a:endParaRPr dirty="0"/>
          </a:p>
          <a:p>
            <a:pPr marL="0" marR="0" lvl="0" indent="0" algn="l" rtl="0">
              <a:lnSpc>
                <a:spcPct val="100000"/>
              </a:lnSpc>
              <a:spcBef>
                <a:spcPts val="0"/>
              </a:spcBef>
              <a:spcAft>
                <a:spcPts val="0"/>
              </a:spcAft>
              <a:buClr>
                <a:schemeClr val="dk1"/>
              </a:buClr>
              <a:buSzPts val="1200"/>
              <a:buFont typeface="Arial"/>
              <a:buNone/>
            </a:pPr>
            <a:br>
              <a:rPr lang="en" sz="1200" b="0" i="0" u="none" strike="noStrike" cap="none" dirty="0">
                <a:solidFill>
                  <a:schemeClr val="dk1"/>
                </a:solidFill>
                <a:latin typeface="Calibri"/>
                <a:ea typeface="Calibri"/>
                <a:cs typeface="Calibri"/>
                <a:sym typeface="Calibri"/>
              </a:rPr>
            </a:b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easier text also was chosen so students can practice summary writing more independently.</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You will use this time to briefly name specific patterns of strength and one or two focus areas for improvement that you noted in your review of their summaries from homework.</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Consider identifying a strong example to share with the class.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will have a chance during Work Time C to immediately apply that feedback during their group work, which includes time to talk together to plan a summary of “Children of War.”</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that they will now reread the article on their own and begin the </a:t>
            </a:r>
            <a:r>
              <a:rPr lang="en" sz="1200" b="1" i="0" u="none" strike="noStrike" cap="none" dirty="0">
                <a:solidFill>
                  <a:schemeClr val="dk1"/>
                </a:solidFill>
                <a:latin typeface="Calibri"/>
                <a:ea typeface="Calibri"/>
                <a:cs typeface="Calibri"/>
                <a:sym typeface="Calibri"/>
              </a:rPr>
              <a:t>Summary Writing graphic organizer: “Children of War.” </a:t>
            </a:r>
            <a:endParaRPr b="1"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them that this graphic organizer is just like the one they did for “Refugees: Who, Where, Why.”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Cold call on a student to explain what it means to summarize.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Include any necessary teaching points from the review of student homework such as review of “key details,” controlling idea, etc.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Consider sharing a strong example on the document camera if time allows. </a:t>
            </a:r>
            <a:endParaRPr u="none"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Explain that after the individual work time, they will have an opportunity to share and discuss with their classmates.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Circulate and monitor students as they answer the questions, providing support where needed.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After students have had some time to work independently on the graphic organizer, invite students to pair up to share their answers.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Refocus the group and invite some volunteers to share their answers with the whole group.</a:t>
            </a:r>
            <a:endParaRPr dirty="0"/>
          </a:p>
          <a:p>
            <a:pPr marL="0" marR="0" lvl="0" indent="0" algn="l" rtl="0">
              <a:lnSpc>
                <a:spcPct val="100000"/>
              </a:lnSpc>
              <a:spcBef>
                <a:spcPts val="0"/>
              </a:spcBef>
              <a:spcAft>
                <a:spcPts val="0"/>
              </a:spcAft>
              <a:buClr>
                <a:schemeClr val="dk1"/>
              </a:buClr>
              <a:buSzPts val="1200"/>
              <a:buFont typeface="Arial"/>
              <a:buNone/>
            </a:pPr>
            <a:br>
              <a:rPr lang="en" sz="1200" b="0" i="0" u="none" strike="noStrike" cap="none" dirty="0">
                <a:solidFill>
                  <a:schemeClr val="dk1"/>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Student Look Fors/Listen Fors: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define summary as: a brief description of the main points. </a:t>
            </a:r>
            <a:endParaRPr i="0"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providing relevant key details </a:t>
            </a:r>
            <a:r>
              <a:rPr lang="en-US" sz="1200" b="0" i="0" u="none" strike="noStrike" cap="none" dirty="0">
                <a:solidFill>
                  <a:schemeClr val="dk1"/>
                </a:solidFill>
                <a:latin typeface="Calibri"/>
                <a:ea typeface="Calibri"/>
                <a:cs typeface="Calibri"/>
                <a:sym typeface="Calibri"/>
              </a:rPr>
              <a:t>and</a:t>
            </a:r>
            <a:r>
              <a:rPr lang="en" sz="1200" b="0" i="0" u="none" strike="noStrike" cap="none" dirty="0">
                <a:solidFill>
                  <a:schemeClr val="dk1"/>
                </a:solidFill>
                <a:latin typeface="Calibri"/>
                <a:ea typeface="Calibri"/>
                <a:cs typeface="Calibri"/>
                <a:sym typeface="Calibri"/>
              </a:rPr>
              <a:t> ideas from the article to include in their summary. They should not include insignificant information on their graphic organizer. </a:t>
            </a:r>
            <a:endParaRPr dirty="0"/>
          </a:p>
          <a:p>
            <a:pPr marL="0" marR="0" lvl="0" indent="0" algn="l" rtl="0">
              <a:lnSpc>
                <a:spcPct val="100000"/>
              </a:lnSpc>
              <a:spcBef>
                <a:spcPts val="0"/>
              </a:spcBef>
              <a:spcAft>
                <a:spcPts val="0"/>
              </a:spcAft>
              <a:buClr>
                <a:schemeClr val="dk1"/>
              </a:buClr>
              <a:buSzPts val="1200"/>
              <a:buFont typeface="Arial"/>
              <a:buNone/>
            </a:pP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Strategically partner students with a stronger classmate to model their thinking.</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might need assistance differentiating key details from minor ones and further explanation of a controlling idea.</a:t>
            </a:r>
            <a:endParaRPr dirty="0"/>
          </a:p>
          <a:p>
            <a:pPr marL="457200" marR="0" lvl="0" indent="-228600" algn="l" rtl="0">
              <a:lnSpc>
                <a:spcPct val="100000"/>
              </a:lnSpc>
              <a:spcBef>
                <a:spcPts val="0"/>
              </a:spcBef>
              <a:spcAft>
                <a:spcPts val="0"/>
              </a:spcAft>
              <a:buClr>
                <a:schemeClr val="dk1"/>
              </a:buClr>
              <a:buSzPts val="1200"/>
              <a:buFont typeface="Calibri"/>
              <a:buNone/>
            </a:pP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39666137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3a59b23611_1_114: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7" name="Google Shape;247;g3a59b23611_1_1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10-12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Small Group</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Closing and Assessment A. Evidence Sort and Preview Homework </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work with their Numbered Heads groups.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For students who are finished early, consider distributing the Extension Question: Look back in </a:t>
            </a:r>
            <a:r>
              <a:rPr lang="en" sz="1200" b="0" i="1" u="none" strike="noStrike" cap="none" dirty="0">
                <a:solidFill>
                  <a:schemeClr val="dk1"/>
                </a:solidFill>
                <a:latin typeface="Calibri"/>
                <a:ea typeface="Calibri"/>
                <a:cs typeface="Calibri"/>
                <a:sym typeface="Calibri"/>
              </a:rPr>
              <a:t>Inside Out &amp; Back Again </a:t>
            </a:r>
            <a:r>
              <a:rPr lang="en" sz="1200" b="0" i="0" u="none" strike="noStrike" cap="none" dirty="0">
                <a:solidFill>
                  <a:schemeClr val="dk1"/>
                </a:solidFill>
                <a:latin typeface="Calibri"/>
                <a:ea typeface="Calibri"/>
                <a:cs typeface="Calibri"/>
                <a:sym typeface="Calibri"/>
              </a:rPr>
              <a:t>and reread the poem “Neigh Not Hee” (page 134). How does this poem connect with the experience of one or more of the teens in “Children of War”? Use details from the poem to support your answer</a:t>
            </a:r>
            <a:r>
              <a:rPr lang="en" sz="1200" b="0" i="1" u="none" strike="noStrike" cap="none" dirty="0">
                <a:solidFill>
                  <a:schemeClr val="dk1"/>
                </a:solidFill>
                <a:latin typeface="Calibri"/>
                <a:ea typeface="Calibri"/>
                <a:cs typeface="Calibri"/>
                <a:sym typeface="Calibri"/>
              </a:rPr>
              <a:t>.</a:t>
            </a:r>
            <a:endParaRPr dirty="0"/>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Distribute the Sentence Strips: Claims from “Refugees: Who, Where, Why” and the Quote Cards: Evidence from “Children of War” (one set per group).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Explain the activity: </a:t>
            </a:r>
            <a:r>
              <a:rPr lang="en" sz="1200" b="0" i="1" u="none" strike="noStrike" cap="none" dirty="0">
                <a:solidFill>
                  <a:schemeClr val="dk1"/>
                </a:solidFill>
                <a:latin typeface="Calibri"/>
                <a:ea typeface="Calibri"/>
                <a:cs typeface="Calibri"/>
                <a:sym typeface="Calibri"/>
              </a:rPr>
              <a:t>“In the past few lessons, you have been identifying evidence to support your thinking on the common themes that connect the universal refugee experience. Today, after reading about actual refugee experiences, you are going to think about how those experiences relate to the article </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Refugees: Who, Where, Why.’”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the class: </a:t>
            </a:r>
            <a:r>
              <a:rPr lang="en-US" sz="1200" b="0" i="0"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Although there are aspects of the refugee experience that are universal, each refugee experience is also unique—one of a kind. The prefix </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uni-</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 means </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one</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—in some ways, all refugees share one experience; but it is equally true that each refugee has his or her own </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one</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 experience. Even the four teens who were interviewed had things in common and experiences that were unique to them—this was even true for the two teens who were brother and sister. However, these unique experiences can still be categorized under those more universal themes.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Give directions </a:t>
            </a:r>
            <a:r>
              <a:rPr lang="en" sz="1200" dirty="0">
                <a:solidFill>
                  <a:schemeClr val="dk1"/>
                </a:solidFill>
                <a:latin typeface="Calibri"/>
                <a:ea typeface="Calibri"/>
                <a:cs typeface="Calibri"/>
                <a:sym typeface="Calibri"/>
              </a:rPr>
              <a:t>from the slide.</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a:t>
            </a:r>
            <a:r>
              <a:rPr lang="en" sz="1200" b="0" i="1" u="none" strike="noStrike" cap="none" dirty="0">
                <a:solidFill>
                  <a:schemeClr val="dk1"/>
                </a:solidFill>
                <a:latin typeface="Calibri"/>
                <a:ea typeface="Calibri"/>
                <a:cs typeface="Calibri"/>
                <a:sym typeface="Calibri"/>
              </a:rPr>
              <a:t>“Many of the quotes could be matched with more than one sentence strip. There is not always one </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right</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 answer. Your job is to provide reasons for why you think a specific quote is especially strong evidence for a certain sentence strip.”</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Check that students understand the process; then invite them to begin.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Circulate and listen in.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When you hear students providing reasons or details, give specific praise such as: </a:t>
            </a:r>
            <a:r>
              <a:rPr lang="en" sz="1200" b="0" i="1" u="none" strike="noStrike" cap="none" dirty="0">
                <a:solidFill>
                  <a:schemeClr val="dk1"/>
                </a:solidFill>
                <a:latin typeface="Calibri"/>
                <a:ea typeface="Calibri"/>
                <a:cs typeface="Calibri"/>
                <a:sym typeface="Calibri"/>
              </a:rPr>
              <a:t>“I like how you explained your thinking as to why this quote belonged here.”</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When all groups have evidence sorted, call on a Numbered Head to share one quote card and the sentence strip they matched it with and explain their reasons.</a:t>
            </a:r>
            <a:br>
              <a:rPr lang="en" sz="1200" b="0" i="0" u="none" strike="noStrike" cap="none" dirty="0">
                <a:solidFill>
                  <a:schemeClr val="dk1"/>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Student Look Fors/Listen Fors: </a:t>
            </a:r>
            <a:endParaRPr dirty="0"/>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Listen for students to indicate their reasoning behind the matching of quotes and sentences. They should be noting commonalities between the two.</a:t>
            </a:r>
            <a:br>
              <a:rPr lang="en" sz="1200" dirty="0">
                <a:latin typeface="Calibri"/>
                <a:ea typeface="Calibri"/>
                <a:cs typeface="Calibri"/>
                <a:sym typeface="Calibri"/>
              </a:rPr>
            </a:b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Provide support as needed without providing answers. Ask probing questions such as: </a:t>
            </a:r>
            <a:r>
              <a:rPr lang="en" sz="1200" b="0" i="1" u="none" strike="noStrike" cap="none" dirty="0">
                <a:solidFill>
                  <a:schemeClr val="dk1"/>
                </a:solidFill>
                <a:latin typeface="Calibri"/>
                <a:ea typeface="Calibri"/>
                <a:cs typeface="Calibri"/>
                <a:sym typeface="Calibri"/>
              </a:rPr>
              <a:t>“Why did you match that piece of evidence with that part of the refugees article?” “Explain your thinking” “Say more.” </a:t>
            </a: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305336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3a59b23611_1_12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9" name="Google Shape;259;g3a59b23611_1_1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2</a:t>
            </a:r>
            <a:r>
              <a:rPr lang="en-US" sz="1200" b="1" i="0" u="none" strike="noStrike" cap="none" dirty="0">
                <a:solidFill>
                  <a:schemeClr val="dk1"/>
                </a:solidFill>
                <a:latin typeface="Calibri"/>
                <a:ea typeface="Calibri"/>
                <a:cs typeface="Calibri"/>
                <a:sym typeface="Calibri"/>
              </a:rPr>
              <a:t>-3</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Grouping:Whole Class</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a:t>
            </a:r>
            <a:r>
              <a:rPr lang="en" sz="1200" b="0" i="0" u="none" strike="noStrike" cap="none" dirty="0">
                <a:solidFill>
                  <a:schemeClr val="dk1"/>
                </a:solidFill>
                <a:latin typeface="Calibri"/>
                <a:ea typeface="Calibri"/>
                <a:cs typeface="Calibri"/>
                <a:sym typeface="Calibri"/>
              </a:rPr>
              <a:t>eview the third learning target</a:t>
            </a:r>
            <a:r>
              <a:rPr lang="en" sz="1200" dirty="0">
                <a:solidFill>
                  <a:schemeClr val="dk1"/>
                </a:solidFill>
                <a:latin typeface="Calibri"/>
                <a:ea typeface="Calibri"/>
                <a:cs typeface="Calibri"/>
                <a:sym typeface="Calibri"/>
              </a:rPr>
              <a:t> on the slide.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self-evaluate using Fist to Five.</a:t>
            </a:r>
            <a:endParaRPr dirty="0"/>
          </a:p>
          <a:p>
            <a:pPr marL="0" marR="0" lvl="0" indent="0" algn="l" rtl="0">
              <a:lnSpc>
                <a:spcPct val="100000"/>
              </a:lnSpc>
              <a:spcBef>
                <a:spcPts val="0"/>
              </a:spcBef>
              <a:spcAft>
                <a:spcPts val="0"/>
              </a:spcAft>
              <a:buClr>
                <a:schemeClr val="dk1"/>
              </a:buClr>
              <a:buSzPts val="1200"/>
              <a:buFont typeface="Arial"/>
              <a:buNone/>
            </a:pPr>
            <a:br>
              <a:rPr lang="en" sz="1200" b="0" i="0" u="none" strike="noStrike" cap="none" dirty="0">
                <a:solidFill>
                  <a:schemeClr val="dk1"/>
                </a:solidFill>
                <a:latin typeface="Calibri"/>
                <a:ea typeface="Calibri"/>
                <a:cs typeface="Calibri"/>
                <a:sym typeface="Calibri"/>
              </a:rPr>
            </a:br>
            <a:r>
              <a:rPr lang="en" sz="1200" b="0" i="0" u="none" strike="noStrike" cap="none" dirty="0">
                <a:solidFill>
                  <a:schemeClr val="dk1"/>
                </a:solidFill>
                <a:latin typeface="Calibri"/>
                <a:ea typeface="Calibri"/>
                <a:cs typeface="Calibri"/>
                <a:sym typeface="Calibri"/>
              </a:rPr>
              <a:t>Student Look Fors/Listen Fors: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Most students should rate themselves 3-5 on this target.</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Note any students that do not feel confident with this learning target. This is a challenging one and they may need individual support to meet this successfully.</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092689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3a59b23611_1_13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6" name="Google Shape;266;g3a59b23611_1_1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Review the homework with students.</a:t>
            </a:r>
            <a:br>
              <a:rPr lang="en" sz="1200" b="0" i="0" u="none" strike="noStrike" cap="none" dirty="0">
                <a:solidFill>
                  <a:schemeClr val="dk1"/>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Student Look Fors/Listen Fors: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comprehension of the task.</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lang="en-US" sz="1200" b="0" i="0" u="none" strike="noStrike" cap="none" dirty="0">
              <a:solidFill>
                <a:srgbClr val="000000"/>
              </a:solidFill>
              <a:latin typeface="Arial"/>
              <a:ea typeface="Calibri"/>
              <a:cs typeface="Arial"/>
              <a:sym typeface="Arial"/>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Vocabulary can be a source of difficulty for readers who struggle. Provide a brief list with explanations of the challenging vocabulary words from the reading homework. This should be done only for students who need this support. </a:t>
            </a:r>
            <a:endParaRPr lang="en" sz="1100" b="0" i="0" u="none" strike="noStrike" cap="none" dirty="0">
              <a:solidFill>
                <a:srgbClr val="000000"/>
              </a:solidFill>
              <a:latin typeface="Arial"/>
              <a:ea typeface="Calibri"/>
              <a:cs typeface="Arial"/>
              <a:sym typeface="Arial"/>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It</a:t>
            </a:r>
            <a:r>
              <a:rPr lang="en-US" sz="1200" b="0" i="0" u="none" strike="noStrike" cap="none" baseline="0" dirty="0">
                <a:solidFill>
                  <a:schemeClr val="dk1"/>
                </a:solidFill>
                <a:latin typeface="Calibri"/>
                <a:ea typeface="Calibri"/>
                <a:cs typeface="Calibri"/>
                <a:sym typeface="Calibri"/>
              </a:rPr>
              <a:t> is m</a:t>
            </a:r>
            <a:r>
              <a:rPr lang="en" sz="1200" b="0" i="0" u="none" strike="noStrike" cap="none" dirty="0">
                <a:solidFill>
                  <a:schemeClr val="dk1"/>
                </a:solidFill>
                <a:latin typeface="Calibri"/>
                <a:ea typeface="Calibri"/>
                <a:cs typeface="Calibri"/>
                <a:sym typeface="Calibri"/>
              </a:rPr>
              <a:t>ost important to provide words that cannot be easily determined from context. There are few of these in the novel. On pages 180–195, these words might include the following: </a:t>
            </a:r>
            <a:r>
              <a:rPr lang="en" sz="1200" b="0" i="1" u="none" strike="noStrike" cap="none" dirty="0">
                <a:solidFill>
                  <a:schemeClr val="dk1"/>
                </a:solidFill>
                <a:latin typeface="Calibri"/>
                <a:ea typeface="Calibri"/>
                <a:cs typeface="Calibri"/>
                <a:sym typeface="Calibri"/>
              </a:rPr>
              <a:t>firm (tighten) (page 184) </a:t>
            </a:r>
            <a:r>
              <a:rPr lang="en" sz="1200" b="0" i="0" u="none" strike="noStrike" cap="none" dirty="0">
                <a:solidFill>
                  <a:schemeClr val="dk1"/>
                </a:solidFill>
                <a:latin typeface="Calibri"/>
                <a:ea typeface="Calibri"/>
                <a:cs typeface="Calibri"/>
                <a:sym typeface="Calibri"/>
              </a:rPr>
              <a:t>or </a:t>
            </a:r>
            <a:r>
              <a:rPr lang="en" sz="1200" b="0" i="1" u="none" strike="noStrike" cap="none" dirty="0">
                <a:solidFill>
                  <a:schemeClr val="dk1"/>
                </a:solidFill>
                <a:latin typeface="Calibri"/>
                <a:ea typeface="Calibri"/>
                <a:cs typeface="Calibri"/>
                <a:sym typeface="Calibri"/>
              </a:rPr>
              <a:t>relieved (free from fear or worry) (page 185</a:t>
            </a:r>
            <a:r>
              <a:rPr lang="en" sz="1200" b="0" i="0" u="none" strike="noStrike" cap="none" dirty="0">
                <a:solidFill>
                  <a:schemeClr val="dk1"/>
                </a:solidFill>
                <a:latin typeface="Calibri"/>
                <a:ea typeface="Calibri"/>
                <a:cs typeface="Calibri"/>
                <a:sym typeface="Calibri"/>
              </a:rPr>
              <a:t>).</a:t>
            </a:r>
            <a:endParaRPr dirty="0"/>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073183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380031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6 </a:t>
            </a:r>
            <a:r>
              <a:rPr lang="en" sz="1200" b="1" dirty="0">
                <a:latin typeface="Calibri"/>
                <a:ea typeface="Calibri"/>
                <a:cs typeface="Calibri"/>
                <a:sym typeface="Calibri"/>
              </a:rPr>
              <a:t>-</a:t>
            </a:r>
            <a:r>
              <a:rPr lang="en" sz="1200" b="1" i="0" u="none" strike="noStrike" cap="none" dirty="0">
                <a:solidFill>
                  <a:schemeClr val="dk1"/>
                </a:solidFill>
                <a:latin typeface="Calibri"/>
                <a:ea typeface="Calibri"/>
                <a:cs typeface="Calibri"/>
                <a:sym typeface="Calibri"/>
              </a:rPr>
              <a:t> 1</a:t>
            </a:r>
            <a:r>
              <a:rPr lang="en" sz="1200" b="1" dirty="0">
                <a:solidFill>
                  <a:schemeClr val="dk1"/>
                </a:solidFill>
                <a:latin typeface="Calibri"/>
                <a:ea typeface="Calibri"/>
                <a:cs typeface="Calibri"/>
                <a:sym typeface="Calibri"/>
              </a:rPr>
              <a:t>2</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whole group and partnered work</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Fluent reading work.</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If the teacher or DCPS feels the pencil or eraser marks will hurt the books, substitute instead a “cold call” procedure. This is exactly the same as the dot procedure except that instead of asking students to place a dot, the teacher will cold call specific students to repeat the last word </a:t>
            </a:r>
            <a:r>
              <a:rPr lang="en" sz="1200" dirty="0">
                <a:solidFill>
                  <a:schemeClr val="dk1"/>
                </a:solidFill>
                <a:latin typeface="Calibri"/>
                <a:ea typeface="Calibri"/>
                <a:cs typeface="Calibri"/>
                <a:sym typeface="Calibri"/>
              </a:rPr>
              <a:t>they</a:t>
            </a:r>
            <a:r>
              <a:rPr lang="en" sz="1200" i="0" u="none" strike="noStrike" cap="none" dirty="0">
                <a:solidFill>
                  <a:schemeClr val="dk1"/>
                </a:solidFill>
                <a:latin typeface="Calibri"/>
                <a:ea typeface="Calibri"/>
                <a:cs typeface="Calibri"/>
                <a:sym typeface="Calibri"/>
              </a:rPr>
              <a:t> read  before stopping at two or three points in the text. </a:t>
            </a:r>
            <a:r>
              <a:rPr lang="en" sz="1200" dirty="0">
                <a:solidFill>
                  <a:schemeClr val="dk1"/>
                </a:solidFill>
                <a:latin typeface="Calibri"/>
                <a:ea typeface="Calibri"/>
                <a:cs typeface="Calibri"/>
                <a:sym typeface="Calibri"/>
              </a:rPr>
              <a:t>Students will NOT improve if they are not following along carefully!</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a short section (half a page) of the core text. Make sure every student has the right page open, has a pencil and is prepared to follow-along.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Use the </a:t>
            </a:r>
            <a:r>
              <a:rPr lang="en" sz="1200" dirty="0">
                <a:solidFill>
                  <a:schemeClr val="dk1"/>
                </a:solidFill>
                <a:latin typeface="Calibri"/>
                <a:ea typeface="Calibri"/>
                <a:cs typeface="Calibri"/>
                <a:sym typeface="Calibri"/>
              </a:rPr>
              <a:t>d</a:t>
            </a:r>
            <a:r>
              <a:rPr lang="en" sz="1200" i="0" u="none" strike="noStrike" cap="none" dirty="0">
                <a:solidFill>
                  <a:schemeClr val="dk1"/>
                </a:solidFill>
                <a:latin typeface="Calibri"/>
                <a:ea typeface="Calibri"/>
                <a:cs typeface="Calibri"/>
                <a:sym typeface="Calibri"/>
              </a:rPr>
              <a:t>ot </a:t>
            </a:r>
            <a:r>
              <a:rPr lang="en" sz="1200" dirty="0">
                <a:solidFill>
                  <a:schemeClr val="dk1"/>
                </a:solidFill>
                <a:latin typeface="Calibri"/>
                <a:ea typeface="Calibri"/>
                <a:cs typeface="Calibri"/>
                <a:sym typeface="Calibri"/>
              </a:rPr>
              <a:t>p</a:t>
            </a:r>
            <a:r>
              <a:rPr lang="en" sz="1200" i="0" u="none" strike="noStrike" cap="none" dirty="0">
                <a:solidFill>
                  <a:schemeClr val="dk1"/>
                </a:solidFill>
                <a:latin typeface="Calibri"/>
                <a:ea typeface="Calibri"/>
                <a:cs typeface="Calibri"/>
                <a:sym typeface="Calibri"/>
              </a:rPr>
              <a:t>rocedure to make sure everyone is following along. Stop once in the beginning, once in middle and once toward the end. (After a brief time students will learn to follow along and will generally find it satisfying, then the dot procedure can be dropped.)</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After reading, cold call on students to share </a:t>
            </a:r>
            <a:r>
              <a:rPr lang="en" sz="1200" dirty="0">
                <a:solidFill>
                  <a:schemeClr val="dk1"/>
                </a:solidFill>
                <a:latin typeface="Calibri"/>
                <a:ea typeface="Calibri"/>
                <a:cs typeface="Calibri"/>
                <a:sym typeface="Calibri"/>
              </a:rPr>
              <a:t>each</a:t>
            </a:r>
            <a:r>
              <a:rPr lang="en" sz="1200" i="0" u="none" strike="noStrike" cap="none" dirty="0">
                <a:solidFill>
                  <a:schemeClr val="dk1"/>
                </a:solidFill>
                <a:latin typeface="Calibri"/>
                <a:ea typeface="Calibri"/>
                <a:cs typeface="Calibri"/>
                <a:sym typeface="Calibri"/>
              </a:rPr>
              <a:t> of the words they placed dots above. </a:t>
            </a:r>
            <a:r>
              <a:rPr lang="en" sz="1200" dirty="0">
                <a:solidFill>
                  <a:schemeClr val="dk1"/>
                </a:solidFill>
                <a:latin typeface="Calibri"/>
                <a:ea typeface="Calibri"/>
                <a:cs typeface="Calibri"/>
                <a:sym typeface="Calibri"/>
              </a:rPr>
              <a:t>Student have to learn they are accountable to be following exactly where the reader is! </a:t>
            </a:r>
            <a:r>
              <a:rPr lang="en" sz="1200" i="0" u="none" strike="noStrike" cap="none" dirty="0">
                <a:solidFill>
                  <a:schemeClr val="dk1"/>
                </a:solidFill>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Remind students: </a:t>
            </a:r>
            <a:r>
              <a:rPr lang="en" sz="1200" i="1" u="none" strike="noStrike" cap="none" dirty="0">
                <a:solidFill>
                  <a:schemeClr val="dk1"/>
                </a:solidFill>
                <a:latin typeface="Calibri"/>
                <a:ea typeface="Calibri"/>
                <a:cs typeface="Calibri"/>
                <a:sym typeface="Calibri"/>
              </a:rPr>
              <a:t>“We will repeat the same procedure but this time when finished I will ask you to think what the gist is of this excerpt.”</a:t>
            </a:r>
            <a:endParaRPr sz="1200" i="1"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Repeat the dot procedure, then ask students to do a Think Pair Share about the gist of the excerpt.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Tell students to: </a:t>
            </a:r>
            <a:r>
              <a:rPr lang="en" sz="1200" i="1" u="none" strike="noStrike" cap="none" dirty="0">
                <a:solidFill>
                  <a:schemeClr val="dk1"/>
                </a:solidFill>
                <a:latin typeface="Calibri"/>
                <a:ea typeface="Calibri"/>
                <a:cs typeface="Calibri"/>
                <a:sym typeface="Calibri"/>
              </a:rPr>
              <a:t>“Erase the dots at the end of the lesson.</a:t>
            </a:r>
            <a:r>
              <a:rPr lang="en" sz="1200" i="1" dirty="0">
                <a:solidFill>
                  <a:schemeClr val="dk1"/>
                </a:solidFill>
                <a:latin typeface="Calibri"/>
                <a:ea typeface="Calibri"/>
                <a:cs typeface="Calibri"/>
                <a:sym typeface="Calibri"/>
              </a:rPr>
              <a:t>”</a:t>
            </a:r>
            <a:endParaRPr sz="1200" i="1" dirty="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35" name="Google Shape;135;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79475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789fc548_0_2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d789fc548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3</a:t>
            </a:r>
            <a:r>
              <a:rPr lang="en" sz="1200" b="1">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 The purpose here is to hold students successfully accountable for the first task. They need to establish the habit right away of reading in their head while the teacher (or any reader) reads alou</a:t>
            </a:r>
            <a:r>
              <a:rPr lang="en" sz="1200">
                <a:solidFill>
                  <a:schemeClr val="dk1"/>
                </a:solidFill>
                <a:latin typeface="Calibri"/>
                <a:ea typeface="Calibri"/>
                <a:cs typeface="Calibri"/>
                <a:sym typeface="Calibri"/>
              </a:rPr>
              <a:t>d.</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“Getting the gist” is the necessary next step – it moves students to focusing on getting meaning from the text, which of course is the purpose of reading!</a:t>
            </a:r>
            <a:endParaRPr sz="1200" i="0" u="none" strike="noStrike" cap="none">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42" name="Google Shape;142;g3d789fc548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58639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to erase the dots at the end of the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quick with these activities.</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9" name="Google Shape;149;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399332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10-14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a:t>
            </a:r>
            <a:r>
              <a:rPr lang="en" sz="1200" i="0" u="none" strike="noStrike" cap="none">
                <a:solidFill>
                  <a:schemeClr val="dk1"/>
                </a:solidFill>
                <a:latin typeface="Calibri"/>
                <a:ea typeface="Calibri"/>
                <a:cs typeface="Calibri"/>
                <a:sym typeface="Calibri"/>
              </a:rPr>
              <a:t> “whisper reading” before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aloud</a:t>
            </a:r>
            <a:r>
              <a:rPr lang="en" sz="1200">
                <a:solidFill>
                  <a:schemeClr val="dk1"/>
                </a:solidFill>
                <a:latin typeface="Calibri"/>
                <a:ea typeface="Calibri"/>
                <a:cs typeface="Calibri"/>
                <a:sym typeface="Calibri"/>
              </a:rPr>
              <a:t> so the room doesn’t get too noisy. Rotate around the room to make sure students are on task and taking turns reading for fluency.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6" name="Google Shape;156;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378138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a59b23611_1_5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8" name="Google Shape;178;g3a59b23611_1_5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to read and review in preparation:</a:t>
            </a:r>
            <a:endParaRPr sz="1200" b="0" i="0" u="none" strike="noStrike" cap="none" dirty="0">
              <a:solidFill>
                <a:schemeClr val="dk1"/>
              </a:solidFill>
              <a:latin typeface="Calibri"/>
              <a:ea typeface="Calibri"/>
              <a:cs typeface="Calibri"/>
              <a:sym typeface="Calibri"/>
            </a:endParaRPr>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Read the article “Children of War.”</a:t>
            </a:r>
            <a:endParaRPr dirty="0"/>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Review Sentence Strips: Claims from “Refugees: Who, Where, Why”  </a:t>
            </a:r>
            <a:r>
              <a:rPr lang="en-US" sz="1200" b="0" i="0" u="none" strike="noStrike" cap="none" dirty="0">
                <a:solidFill>
                  <a:schemeClr val="dk1"/>
                </a:solidFill>
                <a:latin typeface="Calibri"/>
                <a:ea typeface="Calibri"/>
                <a:cs typeface="Calibri"/>
                <a:sym typeface="Calibri"/>
              </a:rPr>
              <a:t>and</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Quote Cards: Evidence from “Children of War.</a:t>
            </a:r>
            <a:endParaRPr b="1" dirty="0"/>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At the start of Work Time A, before students begin reading independently, collect their summaries (from homework) of “Refugees: Who, Where, Why.” As students read, do a spot-check of these summaries to look for patterns to inform instruction. (Look fors: Strong topic sentence with a c</a:t>
            </a:r>
            <a:r>
              <a:rPr lang="en" sz="1200" dirty="0">
                <a:solidFill>
                  <a:schemeClr val="dk1"/>
                </a:solidFill>
                <a:latin typeface="Calibri"/>
                <a:ea typeface="Calibri"/>
                <a:cs typeface="Calibri"/>
                <a:sym typeface="Calibri"/>
              </a:rPr>
              <a:t>lear controlling idea, reflects the gist, contains key ideas &amp; details from the text, has a clincher (strong conclusion))</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Then, at the start of Work Time C, briefly name specific patterns of strength and one or two focus areas for improvement. Consider identifying a strong example to share with the class. Students will have a chance during Work Time C to immediately apply that feedback during their group work, which includes time to talk together to plan a summary of “Children of War.”</a:t>
            </a:r>
            <a:endParaRPr sz="1200" b="0" i="0" u="none" strike="noStrike" cap="none" dirty="0">
              <a:solidFill>
                <a:schemeClr val="dk1"/>
              </a:solidFill>
              <a:latin typeface="Calibri"/>
              <a:ea typeface="Calibri"/>
              <a:cs typeface="Calibri"/>
              <a:sym typeface="Calibri"/>
            </a:endParaRPr>
          </a:p>
          <a:p>
            <a:pPr marL="323850" marR="0" lvl="0" indent="-17145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pages 180–195 from the novel (tonight’s homework assignment).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995040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After a week or two, you will find you are getting through the fluency work much more quickly, in as little as 15 minutes. At that point, you should also recognize that some of your students are more fluent readers than others.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two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Keep the less fluent readers with you and continue to read from the text aloud to them </a:t>
            </a:r>
            <a:r>
              <a:rPr lang="en" sz="1200" i="1">
                <a:latin typeface="Calibri"/>
                <a:ea typeface="Calibri"/>
                <a:cs typeface="Calibri"/>
                <a:sym typeface="Calibri"/>
              </a:rPr>
              <a:t>as they follow along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Let the group of students who read more fluently read to themselves at their own pace.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This will set them up for reading the Scholastic books a bit later on.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25969066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a59b23611_1_6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4" name="Google Shape;184;g3a59b23611_1_6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“Children of War” (one per student)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Summary Writing graphic organizer: “Children of War” </a:t>
            </a:r>
            <a:r>
              <a:rPr lang="en" sz="1200" b="0" i="0" u="none" strike="noStrike" cap="none" dirty="0">
                <a:solidFill>
                  <a:schemeClr val="dk1"/>
                </a:solidFill>
                <a:latin typeface="Calibri"/>
                <a:ea typeface="Calibri"/>
                <a:cs typeface="Calibri"/>
                <a:sym typeface="Calibri"/>
              </a:rPr>
              <a:t>(one per student)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Sentence Strips: Claims from “Refugees: Who, Where, Why” (one set per group)</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Q</a:t>
            </a:r>
            <a:r>
              <a:rPr lang="en" sz="1200" b="1" i="0" u="none" strike="noStrike" cap="none" dirty="0">
                <a:solidFill>
                  <a:schemeClr val="dk1"/>
                </a:solidFill>
                <a:latin typeface="Calibri"/>
                <a:ea typeface="Calibri"/>
                <a:cs typeface="Calibri"/>
                <a:sym typeface="Calibri"/>
              </a:rPr>
              <a:t>uote Cards: Evidence from “Children of War” </a:t>
            </a:r>
            <a:r>
              <a:rPr lang="en" sz="1200" b="0" i="0" u="none" strike="noStrike" cap="none" dirty="0">
                <a:solidFill>
                  <a:schemeClr val="dk1"/>
                </a:solidFill>
                <a:latin typeface="Calibri"/>
                <a:ea typeface="Calibri"/>
                <a:cs typeface="Calibri"/>
                <a:sym typeface="Calibri"/>
              </a:rPr>
              <a:t>(one set per group)</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Cut sentence strips and quote cards for each group. Clip together or put in envelopes.</a:t>
            </a:r>
            <a:endParaRPr b="0"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Extension Question (optional)</a:t>
            </a:r>
            <a:endParaRPr dirty="0"/>
          </a:p>
          <a:p>
            <a:pPr marL="171450" marR="0" lvl="0" indent="-1016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Review these protocols before teaching. They are all used in this lesson and can be found in the appendix:</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Think-Pair-Share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Numbered Heads</a:t>
            </a:r>
            <a:endParaRPr dirty="0"/>
          </a:p>
          <a:p>
            <a:pPr marL="3238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Inside Out &amp; Back Again </a:t>
            </a:r>
            <a:r>
              <a:rPr lang="en" sz="1200" b="0" i="0" u="none" strike="noStrike" cap="none" dirty="0">
                <a:solidFill>
                  <a:schemeClr val="dk1"/>
                </a:solidFill>
                <a:latin typeface="Calibri"/>
                <a:ea typeface="Calibri"/>
                <a:cs typeface="Calibri"/>
                <a:sym typeface="Calibri"/>
              </a:rPr>
              <a:t>(book; one per student)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Fleeing Home and Finding Home anchor charts </a:t>
            </a:r>
            <a:r>
              <a:rPr lang="en" sz="1200" b="0" i="0" u="none" strike="noStrike" cap="none" dirty="0">
                <a:solidFill>
                  <a:schemeClr val="dk1"/>
                </a:solidFill>
                <a:latin typeface="Calibri"/>
                <a:ea typeface="Calibri"/>
                <a:cs typeface="Calibri"/>
                <a:sym typeface="Calibri"/>
              </a:rPr>
              <a:t>(created in Lesson 5)</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Have learning targets posted in the classroom.</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Fleeing Home </a:t>
            </a:r>
            <a:r>
              <a:rPr lang="en" sz="1200" b="1"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Finding Home anchor chart </a:t>
            </a:r>
            <a:r>
              <a:rPr lang="en" sz="1200" b="0" i="0" u="none" strike="noStrike" cap="none" dirty="0">
                <a:solidFill>
                  <a:schemeClr val="dk1"/>
                </a:solidFill>
                <a:latin typeface="Calibri"/>
                <a:ea typeface="Calibri"/>
                <a:cs typeface="Calibri"/>
                <a:sym typeface="Calibri"/>
              </a:rPr>
              <a:t>(post around the room where students can see the charts)</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Many classes may have students who are themselves refugees. Handle this topic sensitively, being sure not to stereotype or generalize. If your classroom culture is safe enough, and your students are willing, consider tapping any students who are refugees as “resident experts” on this topic. Honor their experiences. </a:t>
            </a:r>
            <a:endParaRPr dirty="0"/>
          </a:p>
          <a:p>
            <a:pPr marL="171450" marR="0" lvl="0" indent="-1016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003375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3a59b23611_1_6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0" name="Google Shape;190;g3a59b23611_1_6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Clr>
                <a:schemeClr val="dk1"/>
              </a:buClr>
              <a:buSzPts val="3400"/>
              <a:buFont typeface="Century Gothic"/>
              <a:buNone/>
            </a:pPr>
            <a:r>
              <a:rPr lang="en" sz="1200" b="1">
                <a:solidFill>
                  <a:schemeClr val="dk1"/>
                </a:solidFill>
                <a:latin typeface="Calibri"/>
                <a:ea typeface="Calibri"/>
                <a:cs typeface="Calibri"/>
                <a:sym typeface="Calibri"/>
              </a:rPr>
              <a:t>Building Background Knowledge: </a:t>
            </a:r>
            <a:r>
              <a:rPr lang="en" sz="1200">
                <a:solidFill>
                  <a:schemeClr val="dk1"/>
                </a:solidFill>
                <a:latin typeface="Calibri"/>
                <a:ea typeface="Calibri"/>
                <a:cs typeface="Calibri"/>
                <a:sym typeface="Calibri"/>
              </a:rPr>
              <a:t>Challenges Bosnian Refugees Faced Fleeing and Finding Home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a:solidFill>
                  <a:srgbClr val="000000"/>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a:solidFill>
                  <a:srgbClr val="000000"/>
                </a:solidFill>
                <a:latin typeface="Calibri"/>
                <a:ea typeface="Calibri"/>
                <a:cs typeface="Calibri"/>
                <a:sym typeface="Calibri"/>
              </a:rPr>
              <a:t>Share the slide.</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6541540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3a59b23611_1_7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6" name="Google Shape;196;g3a59b23611_1_7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n" sz="1200" b="0" i="0" u="none" strike="noStrike" cap="none">
                <a:solidFill>
                  <a:schemeClr val="dk1"/>
                </a:solidFill>
                <a:latin typeface="Calibri"/>
                <a:ea typeface="Calibri"/>
                <a:cs typeface="Calibri"/>
                <a:sym typeface="Calibri"/>
              </a:rPr>
              <a:t>Teaching Notes: None</a:t>
            </a:r>
            <a:endParaRPr/>
          </a:p>
          <a:p>
            <a:pPr marL="0" marR="0" lvl="0" indent="0" algn="l"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a:solidFill>
                  <a:schemeClr val="dk1"/>
                </a:solidFill>
                <a:latin typeface="Calibri"/>
                <a:ea typeface="Calibri"/>
                <a:cs typeface="Calibri"/>
                <a:sym typeface="Calibri"/>
              </a:rPr>
              <a:t>Teacher Actions:</a:t>
            </a:r>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slide.</a:t>
            </a:r>
            <a:br>
              <a:rPr lang="en" sz="1200" i="0" u="none" strike="noStrike" cap="none">
                <a:solidFill>
                  <a:schemeClr val="dk1"/>
                </a:solidFill>
                <a:latin typeface="Calibri"/>
                <a:ea typeface="Calibri"/>
                <a:cs typeface="Calibri"/>
                <a:sym typeface="Calibri"/>
              </a:rPr>
            </a:b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a:solidFill>
                  <a:schemeClr val="dk1"/>
                </a:solidFill>
                <a:latin typeface="Calibri"/>
                <a:ea typeface="Calibri"/>
                <a:cs typeface="Calibri"/>
                <a:sym typeface="Calibri"/>
              </a:rPr>
              <a:t>Student Look Fors/Listen Fors: </a:t>
            </a:r>
            <a:r>
              <a:rPr lang="en" sz="1200">
                <a:solidFill>
                  <a:schemeClr val="dk1"/>
                </a:solidFill>
                <a:latin typeface="Calibri"/>
                <a:ea typeface="Calibri"/>
                <a:cs typeface="Calibri"/>
                <a:sym typeface="Calibri"/>
              </a:rPr>
              <a:t>None</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a:solidFill>
                  <a:schemeClr val="dk1"/>
                </a:solidFill>
                <a:latin typeface="Calibri"/>
                <a:ea typeface="Calibri"/>
                <a:cs typeface="Calibri"/>
                <a:sym typeface="Calibri"/>
              </a:rPr>
              <a:t>Support for Any Students Who Need It:</a:t>
            </a:r>
            <a:r>
              <a:rPr lang="en"/>
              <a:t> </a:t>
            </a:r>
            <a:r>
              <a:rPr lang="en" sz="1200">
                <a:solidFill>
                  <a:schemeClr val="dk1"/>
                </a:solidFill>
                <a:latin typeface="Calibri"/>
                <a:ea typeface="Calibri"/>
                <a:cs typeface="Calibri"/>
                <a:sym typeface="Calibri"/>
              </a:rPr>
              <a:t>None</a:t>
            </a:r>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51960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3a59b23611_1_7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3" name="Google Shape;203;g3a59b23611_1_7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5-8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Partners/Whole Class</a:t>
            </a:r>
            <a:endParaRPr lang="en-US"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dirty="0"/>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Opening A. Engaging the Reader: Think-Pair-Share “Inside Out” (5 minutes) </a:t>
            </a:r>
            <a:br>
              <a:rPr lang="en" sz="1200" b="1" i="0" u="none" strike="noStrike" cap="none" dirty="0">
                <a:solidFill>
                  <a:schemeClr val="dk1"/>
                </a:solidFill>
                <a:latin typeface="Calibri"/>
                <a:ea typeface="Calibri"/>
                <a:cs typeface="Calibri"/>
                <a:sym typeface="Calibri"/>
              </a:rPr>
            </a:b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sitting in their Numbered Heads groups. They will work with their odd or even partner. </a:t>
            </a:r>
            <a:endParaRPr dirty="0"/>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review their structured notes silently for a minute.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Collect the students’ written summaries (from homework)</a:t>
            </a:r>
            <a:r>
              <a:rPr lang="en-US" sz="1200" b="0" i="0" u="none" strike="noStrike" cap="none" dirty="0">
                <a:solidFill>
                  <a:schemeClr val="dk1"/>
                </a:solidFill>
                <a:latin typeface="Calibri"/>
                <a:ea typeface="Calibri"/>
                <a:cs typeface="Calibri"/>
                <a:sym typeface="Calibri"/>
              </a:rPr>
              <a:t>.</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refer to their structured notes and Think-Pair-Share:</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Is Ha’s life still ‘inside out?</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 What is the strongest evidence from your reading last night?”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Explain that there is not just one correct answer to this question.</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Cold call on students to share their thinking whole group. </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Student Look Fors/Listen Fors: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are simply stating their opinion and providing evidence they think best illustrates this idea of being turned “inside out.”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them to identify examples of how Ha’s life is not settled. Possible answers include: “Someone throws eggs at their house,” “The neighbors won’t talk to them,” “She still has a lot of wishes that aren’t coming true,” and “Kids are still picking on her at school with ‘ha, ha, ha.’” </a:t>
            </a:r>
            <a:endParaRPr i="0"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Note that some students may argue that </a:t>
            </a:r>
            <a:r>
              <a:rPr lang="en" sz="1200" b="0" u="none" strike="noStrike" cap="none" dirty="0">
                <a:solidFill>
                  <a:schemeClr val="dk1"/>
                </a:solidFill>
                <a:latin typeface="Calibri"/>
                <a:ea typeface="Calibri"/>
                <a:cs typeface="Calibri"/>
                <a:sym typeface="Calibri"/>
              </a:rPr>
              <a:t>Ha’s life is no longer “inside out”: </a:t>
            </a:r>
            <a:r>
              <a:rPr lang="en" sz="1200" b="0" i="0" u="none" strike="noStrike" cap="none" dirty="0">
                <a:solidFill>
                  <a:schemeClr val="dk1"/>
                </a:solidFill>
                <a:latin typeface="Calibri"/>
                <a:ea typeface="Calibri"/>
                <a:cs typeface="Calibri"/>
                <a:sym typeface="Calibri"/>
              </a:rPr>
              <a:t>She is beginning to “find home.” She now has a tutor to teach her English. </a:t>
            </a:r>
            <a:endParaRPr i="0"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Consider partnering ELLs who speak the same home language when discussion of complex content is required. This can allow students to have more meaningful discussions and clarify points in their native language.</a:t>
            </a:r>
            <a:endParaRPr dirty="0"/>
          </a:p>
        </p:txBody>
      </p:sp>
    </p:spTree>
    <p:extLst>
      <p:ext uri="{BB962C8B-B14F-4D97-AF65-F5344CB8AC3E}">
        <p14:creationId xmlns:p14="http://schemas.microsoft.com/office/powerpoint/2010/main" val="4881459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3a59b23611_1_82: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0" name="Google Shape;210;g3a59b23611_1_8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3-4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Opening B. Review Learning Targets </a:t>
            </a:r>
            <a:endParaRPr dirty="0"/>
          </a:p>
          <a:p>
            <a:pPr marL="0" marR="0" lvl="0" indent="0" algn="l" rtl="0">
              <a:lnSpc>
                <a:spcPct val="100000"/>
              </a:lnSpc>
              <a:spcBef>
                <a:spcPts val="0"/>
              </a:spcBef>
              <a:spcAft>
                <a:spcPts val="0"/>
              </a:spcAft>
              <a:buClr>
                <a:schemeClr val="dk1"/>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Posting learning targets for students allows them to reference them throughout the lesson to check their understanding. This also provides a reminder to students and teachers about the intended learning behind a given lesson or activity.</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the class on the learning targets, and point out that they are very similar to yesterday’s targets.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a:t>
            </a:r>
            <a:r>
              <a:rPr lang="en" sz="1200" b="0" i="1" u="none" strike="noStrike" cap="none" dirty="0">
                <a:solidFill>
                  <a:schemeClr val="dk1"/>
                </a:solidFill>
                <a:latin typeface="Calibri"/>
                <a:ea typeface="Calibri"/>
                <a:cs typeface="Calibri"/>
                <a:sym typeface="Calibri"/>
              </a:rPr>
              <a:t>“What is different about the first target today compared to those of the last few lessons?”</a:t>
            </a:r>
            <a:endParaRPr i="1"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Emphasize: </a:t>
            </a:r>
            <a:r>
              <a:rPr lang="en" sz="1200" b="0" i="1" u="none" strike="noStrike" cap="none" dirty="0">
                <a:solidFill>
                  <a:schemeClr val="dk1"/>
                </a:solidFill>
                <a:latin typeface="Calibri"/>
                <a:ea typeface="Calibri"/>
                <a:cs typeface="Calibri"/>
                <a:sym typeface="Calibri"/>
              </a:rPr>
              <a:t>“Every individual refugee’s experience is unique, but there are some predictable or common patterns for anyone who moves to a new place.”</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Continue to emphasize the rigor of not just finding evidence, but of thinking about the strongest evidence: What details best support your thinking, and why?</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most on the third learning target.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Cold call on a student to read it aloud:  </a:t>
            </a:r>
            <a:r>
              <a:rPr lang="en" sz="1200" b="1" i="0" u="none" strike="noStrike" cap="none" dirty="0">
                <a:solidFill>
                  <a:schemeClr val="dk1"/>
                </a:solidFill>
                <a:latin typeface="Calibri"/>
                <a:ea typeface="Calibri"/>
                <a:cs typeface="Calibri"/>
                <a:sym typeface="Calibri"/>
              </a:rPr>
              <a:t>“I can identify common themes that connect the universal refugee experience.”</a:t>
            </a:r>
            <a:endParaRPr b="1" i="0"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Point out to students: </a:t>
            </a:r>
            <a:r>
              <a:rPr lang="en" sz="1200" b="0" i="1" u="none" strike="noStrike" cap="none" dirty="0">
                <a:solidFill>
                  <a:schemeClr val="dk1"/>
                </a:solidFill>
                <a:latin typeface="Calibri"/>
                <a:ea typeface="Calibri"/>
                <a:cs typeface="Calibri"/>
                <a:sym typeface="Calibri"/>
              </a:rPr>
              <a:t>“You are reading a variety of texts (the novel, </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Panic Rises in Saigon, but the Exits Are Few,</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 and </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Refugees: Who, Where, Why</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 that will help you begin to notice patterns and themes. As you read today, notice how refugee experiences align to and expand upon some patterns we identified.”</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Student Look Fors/Listen Fors: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students to notice that they are still doing the same kind of thinking, just with a different text. </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dirty="0"/>
              <a:t> </a:t>
            </a:r>
            <a:r>
              <a:rPr lang="en" sz="1200" b="0" i="0" u="none" strike="noStrike" cap="none" dirty="0">
                <a:solidFill>
                  <a:schemeClr val="dk1"/>
                </a:solidFill>
                <a:latin typeface="Calibri"/>
                <a:ea typeface="Calibri"/>
                <a:cs typeface="Calibri"/>
                <a:sym typeface="Calibri"/>
              </a:rPr>
              <a:t>None</a:t>
            </a:r>
            <a:endParaRPr dirty="0"/>
          </a:p>
        </p:txBody>
      </p:sp>
    </p:spTree>
    <p:extLst>
      <p:ext uri="{BB962C8B-B14F-4D97-AF65-F5344CB8AC3E}">
        <p14:creationId xmlns:p14="http://schemas.microsoft.com/office/powerpoint/2010/main" val="29109387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3a59b23611_1_88: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7" name="Google Shape;217;g3a59b23611_1_8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5</a:t>
            </a:r>
            <a:r>
              <a:rPr lang="en-US" sz="1200" b="1" i="0" u="none" strike="noStrike" cap="none" dirty="0">
                <a:solidFill>
                  <a:schemeClr val="dk1"/>
                </a:solidFill>
                <a:latin typeface="Calibri"/>
                <a:ea typeface="Calibri"/>
                <a:cs typeface="Calibri"/>
                <a:sym typeface="Calibri"/>
              </a:rPr>
              <a:t>-7</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Work Time A. Independent Read: “Children of War”</a:t>
            </a:r>
            <a:br>
              <a:rPr lang="en" sz="1200" b="1" i="0" u="none" strike="noStrike" cap="none" dirty="0">
                <a:solidFill>
                  <a:schemeClr val="dk1"/>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Note that before students read independently, they are given just a few key bits of background information about the text they will read. Do not explain more: This is an opportunity for students to view the text as the expert and build their own knowledge of the world through their independent read.</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Distribute the text “Children of War.”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Remind students of how they have been learning about approaching texts.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briefly scan the text to notice how this informational text is different from the one they read for the previous lesson.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a:t>
            </a:r>
            <a:r>
              <a:rPr lang="en" sz="1200" b="0" i="1" u="none" strike="noStrike" cap="none" dirty="0">
                <a:solidFill>
                  <a:schemeClr val="dk1"/>
                </a:solidFill>
                <a:latin typeface="Calibri"/>
                <a:ea typeface="Calibri"/>
                <a:cs typeface="Calibri"/>
                <a:sym typeface="Calibri"/>
              </a:rPr>
              <a:t>“What year was this article written?”</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that because they may not know the history of the war in Bosnia, you want to give them several key points that will help them understand the interviews: </a:t>
            </a:r>
            <a:endParaRPr dirty="0"/>
          </a:p>
          <a:p>
            <a:pPr marL="914400" marR="0" lvl="1" indent="-304800" algn="l" rtl="0">
              <a:lnSpc>
                <a:spcPct val="100000"/>
              </a:lnSpc>
              <a:spcBef>
                <a:spcPts val="0"/>
              </a:spcBef>
              <a:spcAft>
                <a:spcPts val="0"/>
              </a:spcAft>
              <a:buClr>
                <a:schemeClr val="dk1"/>
              </a:buClr>
              <a:buSzPts val="1200"/>
              <a:buFont typeface="Calibri"/>
              <a:buChar char="○"/>
            </a:pP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This text is about refugees from the war in Bosnia in the 1990s.</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 </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A statistic from </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Refugees: Who, Where, Why</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 supports our understanding of this text: </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1990s … War in the Balkans forces thousands to leave their homes as Yugoslavia breaks apart.</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Share key vocabulary that is important to their understanding of the text: </a:t>
            </a:r>
            <a:r>
              <a:rPr lang="en-US" sz="1200" b="0" i="0" u="none" strike="noStrike" cap="none"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Muslim &amp; Ethnic.</a:t>
            </a:r>
            <a:r>
              <a:rPr lang="en-US" sz="1200" b="0" i="0" u="none" strike="noStrike" cap="none"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Define Muslim for students: </a:t>
            </a:r>
            <a:r>
              <a:rPr lang="en-US" sz="1200" b="0" i="0"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a follower of the religion of Islam. There are Muslims in many countries, and sometimes they have been discriminated against or targeted because of their religion.</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Review the term </a:t>
            </a:r>
            <a:r>
              <a:rPr lang="en" sz="1200" b="0" i="1" u="none" strike="noStrike" cap="none" dirty="0">
                <a:solidFill>
                  <a:schemeClr val="dk1"/>
                </a:solidFill>
                <a:latin typeface="Calibri"/>
                <a:ea typeface="Calibri"/>
                <a:cs typeface="Calibri"/>
                <a:sym typeface="Calibri"/>
              </a:rPr>
              <a:t>ethnic</a:t>
            </a:r>
            <a:r>
              <a:rPr lang="en" sz="1200" b="0" i="0" u="none" strike="noStrike" cap="none" dirty="0">
                <a:solidFill>
                  <a:schemeClr val="dk1"/>
                </a:solidFill>
                <a:latin typeface="Calibri"/>
                <a:ea typeface="Calibri"/>
                <a:cs typeface="Calibri"/>
                <a:sym typeface="Calibri"/>
              </a:rPr>
              <a:t>, which was used in “Refugees: Who, Where, Why.”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a:t>
            </a:r>
            <a:r>
              <a:rPr lang="en" sz="1200" b="0" i="1" u="none" strike="noStrike" cap="none" dirty="0">
                <a:solidFill>
                  <a:schemeClr val="dk1"/>
                </a:solidFill>
                <a:latin typeface="Calibri"/>
                <a:ea typeface="Calibri"/>
                <a:cs typeface="Calibri"/>
                <a:sym typeface="Calibri"/>
              </a:rPr>
              <a:t>“What is an ethnic group?”</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Clarify and provide a specific definition: </a:t>
            </a:r>
            <a:r>
              <a:rPr lang="en-US" sz="1200" b="0" i="0"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Ethnic is an adjective used to describe large groups of people with common religious, tribal, cultural, racial, or national origins.</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 </a:t>
            </a:r>
            <a:endParaRPr dirty="0"/>
          </a:p>
          <a:p>
            <a:pPr marL="228600" marR="0" lvl="0" indent="-15240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Student Look Fors/Listen Fors: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able to identify that the text is an interview.</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The article was written in 1994.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students to say that </a:t>
            </a:r>
            <a:r>
              <a:rPr lang="en" sz="1200" b="0" i="1" u="none" strike="noStrike" cap="none" dirty="0">
                <a:solidFill>
                  <a:schemeClr val="dk1"/>
                </a:solidFill>
                <a:latin typeface="Calibri"/>
                <a:ea typeface="Calibri"/>
                <a:cs typeface="Calibri"/>
                <a:sym typeface="Calibri"/>
              </a:rPr>
              <a:t>ethnic</a:t>
            </a:r>
            <a:r>
              <a:rPr lang="en" sz="1200" b="0" i="0" u="none" strike="noStrike" cap="none" dirty="0">
                <a:solidFill>
                  <a:schemeClr val="dk1"/>
                </a:solidFill>
                <a:latin typeface="Calibri"/>
                <a:ea typeface="Calibri"/>
                <a:cs typeface="Calibri"/>
                <a:sym typeface="Calibri"/>
              </a:rPr>
              <a:t> is related to </a:t>
            </a:r>
            <a:r>
              <a:rPr lang="en" sz="1200" b="0" i="1" u="none" strike="noStrike" cap="none" dirty="0">
                <a:solidFill>
                  <a:schemeClr val="dk1"/>
                </a:solidFill>
                <a:latin typeface="Calibri"/>
                <a:ea typeface="Calibri"/>
                <a:cs typeface="Calibri"/>
                <a:sym typeface="Calibri"/>
              </a:rPr>
              <a:t>large groups with common characteristics</a:t>
            </a:r>
            <a:r>
              <a:rPr lang="en" sz="1200" b="0" i="0" u="none" strike="noStrike" cap="none" dirty="0">
                <a:solidFill>
                  <a:schemeClr val="dk1"/>
                </a:solidFill>
                <a:latin typeface="Calibri"/>
                <a:ea typeface="Calibri"/>
                <a:cs typeface="Calibri"/>
                <a:sym typeface="Calibri"/>
              </a:rPr>
              <a:t>. </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rgbClr val="000000"/>
                </a:solidFill>
                <a:latin typeface="Calibri"/>
                <a:ea typeface="Calibri"/>
                <a:cs typeface="Calibri"/>
                <a:sym typeface="Calibri"/>
              </a:rPr>
              <a:t>For ELLs, consider providing definitions of challenging vocabulary in students’ home language. Resources such as Google Translate and bilingual translation dictionaries can assist with one-word translation.</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rgbClr val="000000"/>
                </a:solidFill>
                <a:latin typeface="Calibri"/>
                <a:ea typeface="Calibri"/>
                <a:cs typeface="Calibri"/>
                <a:sym typeface="Calibri"/>
              </a:rPr>
              <a:t>ELLs may be unfamiliar with more vocabulary words than are mentioned in this lesson. Check for comprehension of general words that most students would know.</a:t>
            </a:r>
            <a:endParaRPr sz="1200" dirty="0">
              <a:latin typeface="Calibri"/>
              <a:ea typeface="Calibri"/>
              <a:cs typeface="Calibri"/>
              <a:sym typeface="Calibri"/>
            </a:endParaRPr>
          </a:p>
          <a:p>
            <a:pPr marL="457200" marR="0" lvl="0" indent="-228600" algn="l" rtl="0">
              <a:lnSpc>
                <a:spcPct val="100000"/>
              </a:lnSpc>
              <a:spcBef>
                <a:spcPts val="0"/>
              </a:spcBef>
              <a:spcAft>
                <a:spcPts val="0"/>
              </a:spcAft>
              <a:buClr>
                <a:schemeClr val="dk1"/>
              </a:buClr>
              <a:buSzPts val="1200"/>
              <a:buFont typeface="Calibri"/>
              <a:buNone/>
            </a:pP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19193407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3a59b23611_1_94: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4" name="Google Shape;224;g3a59b23611_1_9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10-15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Individual</a:t>
            </a:r>
            <a:endParaRPr dirty="0"/>
          </a:p>
          <a:p>
            <a:pPr marL="0" marR="0" lvl="0" indent="0" algn="l" rtl="0">
              <a:lnSpc>
                <a:spcPct val="100000"/>
              </a:lnSpc>
              <a:spcBef>
                <a:spcPts val="0"/>
              </a:spcBef>
              <a:spcAft>
                <a:spcPts val="0"/>
              </a:spcAft>
              <a:buClr>
                <a:schemeClr val="dk1"/>
              </a:buClr>
              <a:buSzPts val="1400"/>
              <a:buFont typeface="Arial"/>
              <a:buNone/>
            </a:pPr>
            <a:br>
              <a:rPr lang="en" sz="1200" b="1" i="0" u="none" strike="noStrike" cap="none" dirty="0">
                <a:solidFill>
                  <a:schemeClr val="dk1"/>
                </a:solidFill>
                <a:latin typeface="Calibri"/>
                <a:ea typeface="Calibri"/>
                <a:cs typeface="Calibri"/>
                <a:sym typeface="Calibri"/>
              </a:rPr>
            </a:br>
            <a:r>
              <a:rPr lang="en" sz="1200" b="1" i="0" u="none" strike="noStrike" cap="none" dirty="0">
                <a:solidFill>
                  <a:schemeClr val="dk1"/>
                </a:solidFill>
                <a:latin typeface="Calibri"/>
                <a:ea typeface="Calibri"/>
                <a:cs typeface="Calibri"/>
                <a:sym typeface="Calibri"/>
              </a:rPr>
              <a:t>Work Time A. Independent Read: “Children of War” </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Have the questions posted on the board or share those on the slide.</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Here, students annotate the article for evidence to answer the questions and then debrief as a group. This will give you a chance to monitor student progress and provide needed support immediately, and plan for differentiation to meet the needs of students who are still struggling with finding strong textual evidence.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this time, you’ll review student summaries from homework for areas of strength and improvement.</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that because this text is relatively easy, they will be reading it on their own.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Set their purpose for reading: </a:t>
            </a:r>
            <a:r>
              <a:rPr lang="en-US" sz="1200" b="0" i="0"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As you read, </a:t>
            </a:r>
            <a:r>
              <a:rPr lang="en" sz="1200" i="1" dirty="0">
                <a:solidFill>
                  <a:schemeClr val="dk1"/>
                </a:solidFill>
                <a:latin typeface="Calibri"/>
                <a:ea typeface="Calibri"/>
                <a:cs typeface="Calibri"/>
                <a:sym typeface="Calibri"/>
              </a:rPr>
              <a:t>you</a:t>
            </a:r>
            <a:r>
              <a:rPr lang="en" sz="1200" b="0" i="1" u="none" strike="noStrike" cap="none" dirty="0">
                <a:solidFill>
                  <a:schemeClr val="dk1"/>
                </a:solidFill>
                <a:latin typeface="Calibri"/>
                <a:ea typeface="Calibri"/>
                <a:cs typeface="Calibri"/>
                <a:sym typeface="Calibri"/>
              </a:rPr>
              <a:t> should underline the strongest evidence </a:t>
            </a:r>
            <a:r>
              <a:rPr lang="en" sz="1200" i="1" dirty="0">
                <a:solidFill>
                  <a:schemeClr val="dk1"/>
                </a:solidFill>
                <a:latin typeface="Calibri"/>
                <a:ea typeface="Calibri"/>
                <a:cs typeface="Calibri"/>
                <a:sym typeface="Calibri"/>
              </a:rPr>
              <a:t>you</a:t>
            </a:r>
            <a:r>
              <a:rPr lang="en" sz="1200" b="0" i="1" u="none" strike="noStrike" cap="none" dirty="0">
                <a:solidFill>
                  <a:schemeClr val="dk1"/>
                </a:solidFill>
                <a:latin typeface="Calibri"/>
                <a:ea typeface="Calibri"/>
                <a:cs typeface="Calibri"/>
                <a:sym typeface="Calibri"/>
              </a:rPr>
              <a:t> find in the text to answer the following questions, posted on the board:</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 </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challenges did the Bosnian refugees face as they fled home?” </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challenges did they face in the United States?”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 students read silently, do a spot-check of their summaries to look for patterns to inform instruction. Consider identifying a strong example to share with the class at the start of Work Time C, as time permits.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Then circulate, encouraging students to annotate the text.</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Student Look Fors/Listen Fors: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annotating their texts, underlining evidence for the posted questions.</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struggle with reading grade-level text, consider chunking the text for them onto separate sheets of paper. This makes the reading of complex texts</a:t>
            </a:r>
            <a:r>
              <a:rPr lang="en" sz="1200" b="0" i="0" u="none" strike="noStrike" cap="none" dirty="0">
                <a:solidFill>
                  <a:schemeClr val="dk1"/>
                </a:solidFill>
                <a:latin typeface="Calibri"/>
                <a:ea typeface="Calibri"/>
                <a:cs typeface="Calibri"/>
                <a:sym typeface="Calibri"/>
              </a:rPr>
              <a:t> more manageable and allows them to focus on one small section at a time.</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If students are not able to read this text independently, consider a read-aloud. </a:t>
            </a:r>
            <a:endParaRPr dirty="0"/>
          </a:p>
        </p:txBody>
      </p:sp>
    </p:spTree>
    <p:extLst>
      <p:ext uri="{BB962C8B-B14F-4D97-AF65-F5344CB8AC3E}">
        <p14:creationId xmlns:p14="http://schemas.microsoft.com/office/powerpoint/2010/main" val="25930100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54"/>
        <p:cNvGrpSpPr/>
        <p:nvPr/>
      </p:nvGrpSpPr>
      <p:grpSpPr>
        <a:xfrm>
          <a:off x="0" y="0"/>
          <a:ext cx="0" cy="0"/>
          <a:chOff x="0" y="0"/>
          <a:chExt cx="0" cy="0"/>
        </a:xfrm>
      </p:grpSpPr>
      <p:sp>
        <p:nvSpPr>
          <p:cNvPr id="55" name="Google Shape;55;p1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56" name="Google Shape;56;p1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57" name="Google Shape;57;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58"/>
        <p:cNvGrpSpPr/>
        <p:nvPr/>
      </p:nvGrpSpPr>
      <p:grpSpPr>
        <a:xfrm>
          <a:off x="0" y="0"/>
          <a:ext cx="0" cy="0"/>
          <a:chOff x="0" y="0"/>
          <a:chExt cx="0" cy="0"/>
        </a:xfrm>
      </p:grpSpPr>
      <p:sp>
        <p:nvSpPr>
          <p:cNvPr id="59" name="Google Shape;59;p1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60" name="Google Shape;60;p15"/>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61" name="Google Shape;61;p15"/>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62" name="Google Shape;62;p1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3"/>
        <p:cNvGrpSpPr/>
        <p:nvPr/>
      </p:nvGrpSpPr>
      <p:grpSpPr>
        <a:xfrm>
          <a:off x="0" y="0"/>
          <a:ext cx="0" cy="0"/>
          <a:chOff x="0" y="0"/>
          <a:chExt cx="0" cy="0"/>
        </a:xfrm>
      </p:grpSpPr>
      <p:sp>
        <p:nvSpPr>
          <p:cNvPr id="64" name="Google Shape;64;p16"/>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5200"/>
              <a:buFont typeface="Century Gothic"/>
              <a:buNone/>
              <a:defRPr sz="5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endParaRPr/>
          </a:p>
        </p:txBody>
      </p:sp>
      <p:sp>
        <p:nvSpPr>
          <p:cNvPr id="65" name="Google Shape;65;p16"/>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9pPr>
          </a:lstStyle>
          <a:p>
            <a:endParaRPr/>
          </a:p>
        </p:txBody>
      </p:sp>
      <p:sp>
        <p:nvSpPr>
          <p:cNvPr id="66" name="Google Shape;66;p1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7"/>
        <p:cNvGrpSpPr/>
        <p:nvPr/>
      </p:nvGrpSpPr>
      <p:grpSpPr>
        <a:xfrm>
          <a:off x="0" y="0"/>
          <a:ext cx="0" cy="0"/>
          <a:chOff x="0" y="0"/>
          <a:chExt cx="0" cy="0"/>
        </a:xfrm>
      </p:grpSpPr>
      <p:sp>
        <p:nvSpPr>
          <p:cNvPr id="68" name="Google Shape;68;p17"/>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69" name="Google Shape;69;p1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0"/>
        <p:cNvGrpSpPr/>
        <p:nvPr/>
      </p:nvGrpSpPr>
      <p:grpSpPr>
        <a:xfrm>
          <a:off x="0" y="0"/>
          <a:ext cx="0" cy="0"/>
          <a:chOff x="0" y="0"/>
          <a:chExt cx="0" cy="0"/>
        </a:xfrm>
      </p:grpSpPr>
      <p:sp>
        <p:nvSpPr>
          <p:cNvPr id="71" name="Google Shape;71;p1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2" name="Google Shape;72;p1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73"/>
        <p:cNvGrpSpPr/>
        <p:nvPr/>
      </p:nvGrpSpPr>
      <p:grpSpPr>
        <a:xfrm>
          <a:off x="0" y="0"/>
          <a:ext cx="0" cy="0"/>
          <a:chOff x="0" y="0"/>
          <a:chExt cx="0" cy="0"/>
        </a:xfrm>
      </p:grpSpPr>
      <p:sp>
        <p:nvSpPr>
          <p:cNvPr id="74" name="Google Shape;74;p19"/>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endParaRPr/>
          </a:p>
        </p:txBody>
      </p:sp>
      <p:sp>
        <p:nvSpPr>
          <p:cNvPr id="75" name="Google Shape;75;p19"/>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lstStyle>
            <a:lvl1pPr marL="457200" marR="0" lvl="0" indent="-304800" algn="l" rtl="0">
              <a:lnSpc>
                <a:spcPct val="115000"/>
              </a:lnSpc>
              <a:spcBef>
                <a:spcPts val="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76" name="Google Shape;76;p1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77"/>
        <p:cNvGrpSpPr/>
        <p:nvPr/>
      </p:nvGrpSpPr>
      <p:grpSpPr>
        <a:xfrm>
          <a:off x="0" y="0"/>
          <a:ext cx="0" cy="0"/>
          <a:chOff x="0" y="0"/>
          <a:chExt cx="0" cy="0"/>
        </a:xfrm>
      </p:grpSpPr>
      <p:sp>
        <p:nvSpPr>
          <p:cNvPr id="78" name="Google Shape;78;p20"/>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9pPr>
          </a:lstStyle>
          <a:p>
            <a:endParaRPr/>
          </a:p>
        </p:txBody>
      </p:sp>
      <p:sp>
        <p:nvSpPr>
          <p:cNvPr id="79" name="Google Shape;79;p2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80"/>
        <p:cNvGrpSpPr/>
        <p:nvPr/>
      </p:nvGrpSpPr>
      <p:grpSpPr>
        <a:xfrm>
          <a:off x="0" y="0"/>
          <a:ext cx="0" cy="0"/>
          <a:chOff x="0" y="0"/>
          <a:chExt cx="0" cy="0"/>
        </a:xfrm>
      </p:grpSpPr>
      <p:sp>
        <p:nvSpPr>
          <p:cNvPr id="81" name="Google Shape;81;p2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 name="Google Shape;82;p21"/>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4200"/>
              <a:buFont typeface="Century Gothic"/>
              <a:buNone/>
              <a:defRPr sz="4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9pPr>
          </a:lstStyle>
          <a:p>
            <a:endParaRPr/>
          </a:p>
        </p:txBody>
      </p:sp>
      <p:sp>
        <p:nvSpPr>
          <p:cNvPr id="83" name="Google Shape;83;p21"/>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9pPr>
          </a:lstStyle>
          <a:p>
            <a:endParaRPr/>
          </a:p>
        </p:txBody>
      </p:sp>
      <p:sp>
        <p:nvSpPr>
          <p:cNvPr id="84" name="Google Shape;84;p21"/>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85" name="Google Shape;85;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86"/>
        <p:cNvGrpSpPr/>
        <p:nvPr/>
      </p:nvGrpSpPr>
      <p:grpSpPr>
        <a:xfrm>
          <a:off x="0" y="0"/>
          <a:ext cx="0" cy="0"/>
          <a:chOff x="0" y="0"/>
          <a:chExt cx="0" cy="0"/>
        </a:xfrm>
      </p:grpSpPr>
      <p:sp>
        <p:nvSpPr>
          <p:cNvPr id="87" name="Google Shape;87;p22"/>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lstStyle>
            <a:lvl1pPr marL="457200" marR="0" lvl="0" indent="-228600" algn="l" rtl="0">
              <a:lnSpc>
                <a:spcPct val="100000"/>
              </a:lnSpc>
              <a:spcBef>
                <a:spcPts val="0"/>
              </a:spcBef>
              <a:spcAft>
                <a:spcPts val="0"/>
              </a:spcAft>
              <a:buClr>
                <a:srgbClr val="000000"/>
              </a:buClr>
              <a:buSzPts val="1800"/>
              <a:buFont typeface="Century Gothic"/>
              <a:buNone/>
              <a:defRPr sz="1800" b="0" i="0" u="none" strike="noStrike" cap="none">
                <a:solidFill>
                  <a:srgbClr val="000000"/>
                </a:solidFill>
                <a:latin typeface="Century Gothic"/>
                <a:ea typeface="Century Gothic"/>
                <a:cs typeface="Century Gothic"/>
                <a:sym typeface="Century Gothic"/>
              </a:defRPr>
            </a:lvl1pPr>
          </a:lstStyle>
          <a:p>
            <a:endParaRPr/>
          </a:p>
        </p:txBody>
      </p:sp>
      <p:sp>
        <p:nvSpPr>
          <p:cNvPr id="88" name="Google Shape;88;p2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89"/>
        <p:cNvGrpSpPr/>
        <p:nvPr/>
      </p:nvGrpSpPr>
      <p:grpSpPr>
        <a:xfrm>
          <a:off x="0" y="0"/>
          <a:ext cx="0" cy="0"/>
          <a:chOff x="0" y="0"/>
          <a:chExt cx="0" cy="0"/>
        </a:xfrm>
      </p:grpSpPr>
      <p:sp>
        <p:nvSpPr>
          <p:cNvPr id="90" name="Google Shape;90;p23"/>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12000"/>
              <a:buFont typeface="Century Gothic"/>
              <a:buNone/>
              <a:defRPr sz="120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9pPr>
          </a:lstStyle>
          <a:p>
            <a:r>
              <a:t>xx%</a:t>
            </a:r>
          </a:p>
        </p:txBody>
      </p:sp>
      <p:sp>
        <p:nvSpPr>
          <p:cNvPr id="91" name="Google Shape;91;p23"/>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lstStyle>
            <a:lvl1pPr marL="457200" marR="0" lvl="0" indent="-342900" algn="ctr"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ctr"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92" name="Google Shape;92;p2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3"/>
        <p:cNvGrpSpPr/>
        <p:nvPr/>
      </p:nvGrpSpPr>
      <p:grpSpPr>
        <a:xfrm>
          <a:off x="0" y="0"/>
          <a:ext cx="0" cy="0"/>
          <a:chOff x="0" y="0"/>
          <a:chExt cx="0" cy="0"/>
        </a:xfrm>
      </p:grpSpPr>
      <p:sp>
        <p:nvSpPr>
          <p:cNvPr id="94" name="Google Shape;94;p2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8999276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21985457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01"/>
        <p:cNvGrpSpPr/>
        <p:nvPr/>
      </p:nvGrpSpPr>
      <p:grpSpPr>
        <a:xfrm>
          <a:off x="0" y="0"/>
          <a:ext cx="0" cy="0"/>
          <a:chOff x="0" y="0"/>
          <a:chExt cx="0" cy="0"/>
        </a:xfrm>
      </p:grpSpPr>
      <p:sp>
        <p:nvSpPr>
          <p:cNvPr id="102" name="Google Shape;102;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3" name="Google Shape;103;p26"/>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04" name="Google Shape;104;p26"/>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05" name="Google Shape;105;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6" name="Google Shape;106;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7" name="Google Shape;107;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14"/>
        <p:cNvGrpSpPr/>
        <p:nvPr/>
      </p:nvGrpSpPr>
      <p:grpSpPr>
        <a:xfrm>
          <a:off x="0" y="0"/>
          <a:ext cx="0" cy="0"/>
          <a:chOff x="0" y="0"/>
          <a:chExt cx="0" cy="0"/>
        </a:xfrm>
      </p:grpSpPr>
      <p:sp>
        <p:nvSpPr>
          <p:cNvPr id="115" name="Google Shape;115;p28"/>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6" name="Google Shape;116;p28"/>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17" name="Google Shape;117;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20"/>
        <p:cNvGrpSpPr/>
        <p:nvPr/>
      </p:nvGrpSpPr>
      <p:grpSpPr>
        <a:xfrm>
          <a:off x="0" y="0"/>
          <a:ext cx="0" cy="0"/>
          <a:chOff x="0" y="0"/>
          <a:chExt cx="0" cy="0"/>
        </a:xfrm>
      </p:grpSpPr>
      <p:sp>
        <p:nvSpPr>
          <p:cNvPr id="121" name="Google Shape;121;p29"/>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2" name="Google Shape;122;p29"/>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23" name="Google Shape;123;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6"/>
        <p:cNvGrpSpPr/>
        <p:nvPr/>
      </p:nvGrpSpPr>
      <p:grpSpPr>
        <a:xfrm>
          <a:off x="0" y="0"/>
          <a:ext cx="0" cy="0"/>
          <a:chOff x="0" y="0"/>
          <a:chExt cx="0" cy="0"/>
        </a:xfrm>
      </p:grpSpPr>
      <p:sp>
        <p:nvSpPr>
          <p:cNvPr id="127" name="Google Shape;127;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8" name="Google Shape;128;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9" name="Google Shape;129;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0" name="Google Shape;130;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1" name="Google Shape;131;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2" name="Google Shape;132;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3" name="Google Shape;133;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5"/>
        <p:cNvGrpSpPr/>
        <p:nvPr/>
      </p:nvGrpSpPr>
      <p:grpSpPr>
        <a:xfrm>
          <a:off x="0" y="0"/>
          <a:ext cx="0" cy="0"/>
          <a:chOff x="0" y="0"/>
          <a:chExt cx="0" cy="0"/>
        </a:xfrm>
      </p:grpSpPr>
      <p:sp>
        <p:nvSpPr>
          <p:cNvPr id="136" name="Google Shape;136;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7" name="Google Shape;137;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8" name="Google Shape;138;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0"/>
        <p:cNvGrpSpPr/>
        <p:nvPr/>
      </p:nvGrpSpPr>
      <p:grpSpPr>
        <a:xfrm>
          <a:off x="0" y="0"/>
          <a:ext cx="0" cy="0"/>
          <a:chOff x="0" y="0"/>
          <a:chExt cx="0" cy="0"/>
        </a:xfrm>
      </p:grpSpPr>
      <p:sp>
        <p:nvSpPr>
          <p:cNvPr id="141" name="Google Shape;141;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4"/>
        <p:cNvGrpSpPr/>
        <p:nvPr/>
      </p:nvGrpSpPr>
      <p:grpSpPr>
        <a:xfrm>
          <a:off x="0" y="0"/>
          <a:ext cx="0" cy="0"/>
          <a:chOff x="0" y="0"/>
          <a:chExt cx="0" cy="0"/>
        </a:xfrm>
      </p:grpSpPr>
      <p:sp>
        <p:nvSpPr>
          <p:cNvPr id="145" name="Google Shape;145;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6" name="Google Shape;146;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7" name="Google Shape;147;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8" name="Google Shape;148;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9" name="Google Shape;149;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1"/>
        <p:cNvGrpSpPr/>
        <p:nvPr/>
      </p:nvGrpSpPr>
      <p:grpSpPr>
        <a:xfrm>
          <a:off x="0" y="0"/>
          <a:ext cx="0" cy="0"/>
          <a:chOff x="0" y="0"/>
          <a:chExt cx="0" cy="0"/>
        </a:xfrm>
      </p:grpSpPr>
      <p:sp>
        <p:nvSpPr>
          <p:cNvPr id="152" name="Google Shape;152;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3" name="Google Shape;153;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4" name="Google Shape;154;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5" name="Google Shape;155;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6" name="Google Shape;156;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8"/>
        <p:cNvGrpSpPr/>
        <p:nvPr/>
      </p:nvGrpSpPr>
      <p:grpSpPr>
        <a:xfrm>
          <a:off x="0" y="0"/>
          <a:ext cx="0" cy="0"/>
          <a:chOff x="0" y="0"/>
          <a:chExt cx="0" cy="0"/>
        </a:xfrm>
      </p:grpSpPr>
      <p:sp>
        <p:nvSpPr>
          <p:cNvPr id="159" name="Google Shape;159;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0" name="Google Shape;160;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1" name="Google Shape;161;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2" name="Google Shape;162;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4"/>
        <p:cNvGrpSpPr/>
        <p:nvPr/>
      </p:nvGrpSpPr>
      <p:grpSpPr>
        <a:xfrm>
          <a:off x="0" y="0"/>
          <a:ext cx="0" cy="0"/>
          <a:chOff x="0" y="0"/>
          <a:chExt cx="0" cy="0"/>
        </a:xfrm>
      </p:grpSpPr>
      <p:sp>
        <p:nvSpPr>
          <p:cNvPr id="165" name="Google Shape;165;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6" name="Google Shape;166;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7" name="Google Shape;167;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8" name="Google Shape;168;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3.png"/><Relationship Id="rId2" Type="http://schemas.openxmlformats.org/officeDocument/2006/relationships/slideLayout" Target="../slideLayouts/slideLayout13.xml"/><Relationship Id="rId16" Type="http://schemas.openxmlformats.org/officeDocument/2006/relationships/image" Target="../media/image2.jp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image" Target="../media/image2.jpg"/><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image" Target="../media/image1.png"/><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theme" Target="../theme/theme3.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61811ACE-E503-4DEC-9911-FC6471B2BDB0}"/>
              </a:ext>
            </a:extLst>
          </p:cNvPr>
          <p:cNvPicPr>
            <a:picLocks noChangeAspect="1"/>
          </p:cNvPicPr>
          <p:nvPr userDrawn="1"/>
        </p:nvPicPr>
        <p:blipFill>
          <a:blip r:embed="rId13"/>
          <a:stretch>
            <a:fillRect/>
          </a:stretch>
        </p:blipFill>
        <p:spPr>
          <a:xfrm>
            <a:off x="8365808" y="4913942"/>
            <a:ext cx="762000" cy="142875"/>
          </a:xfrm>
          <a:prstGeom prst="rect">
            <a:avLst/>
          </a:prstGeom>
        </p:spPr>
      </p:pic>
      <p:pic>
        <p:nvPicPr>
          <p:cNvPr id="10" name="Picture 9">
            <a:extLst>
              <a:ext uri="{FF2B5EF4-FFF2-40B4-BE49-F238E27FC236}">
                <a16:creationId xmlns:a16="http://schemas.microsoft.com/office/drawing/2014/main" id="{07A17CE1-E67F-4CB0-90DE-F41AAAECBD72}"/>
              </a:ext>
            </a:extLst>
          </p:cNvPr>
          <p:cNvPicPr>
            <a:picLocks noChangeAspect="1"/>
          </p:cNvPicPr>
          <p:nvPr userDrawn="1"/>
        </p:nvPicPr>
        <p:blipFill>
          <a:blip r:embed="rId14"/>
          <a:stretch>
            <a:fillRect/>
          </a:stretch>
        </p:blipFill>
        <p:spPr>
          <a:xfrm>
            <a:off x="4335839" y="4749899"/>
            <a:ext cx="472321" cy="393601"/>
          </a:xfrm>
          <a:prstGeom prst="rect">
            <a:avLst/>
          </a:prstGeom>
        </p:spPr>
      </p:pic>
      <p:pic>
        <p:nvPicPr>
          <p:cNvPr id="12" name="Picture 11">
            <a:extLst>
              <a:ext uri="{FF2B5EF4-FFF2-40B4-BE49-F238E27FC236}">
                <a16:creationId xmlns:a16="http://schemas.microsoft.com/office/drawing/2014/main" id="{F74EBAF1-5331-4A76-8234-231EA7309ACC}"/>
              </a:ext>
            </a:extLst>
          </p:cNvPr>
          <p:cNvPicPr>
            <a:picLocks noChangeAspect="1"/>
          </p:cNvPicPr>
          <p:nvPr userDrawn="1"/>
        </p:nvPicPr>
        <p:blipFill>
          <a:blip r:embed="rId15"/>
          <a:stretch>
            <a:fillRect/>
          </a:stretch>
        </p:blipFill>
        <p:spPr>
          <a:xfrm>
            <a:off x="0" y="4582625"/>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dirty="0"/>
          </a:p>
        </p:txBody>
      </p:sp>
      <p:sp>
        <p:nvSpPr>
          <p:cNvPr id="53" name="Google Shape;53;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EDB8B3C0-62DE-4F46-B4DE-8EFD08CCD0BA}"/>
              </a:ext>
            </a:extLst>
          </p:cNvPr>
          <p:cNvPicPr>
            <a:picLocks noChangeAspect="1"/>
          </p:cNvPicPr>
          <p:nvPr userDrawn="1"/>
        </p:nvPicPr>
        <p:blipFill>
          <a:blip r:embed="rId15"/>
          <a:stretch>
            <a:fillRect/>
          </a:stretch>
        </p:blipFill>
        <p:spPr>
          <a:xfrm>
            <a:off x="8356948" y="4913942"/>
            <a:ext cx="762000" cy="142875"/>
          </a:xfrm>
          <a:prstGeom prst="rect">
            <a:avLst/>
          </a:prstGeom>
        </p:spPr>
      </p:pic>
      <p:pic>
        <p:nvPicPr>
          <p:cNvPr id="5" name="Picture 4">
            <a:extLst>
              <a:ext uri="{FF2B5EF4-FFF2-40B4-BE49-F238E27FC236}">
                <a16:creationId xmlns:a16="http://schemas.microsoft.com/office/drawing/2014/main" id="{10F84897-CD20-4546-9AB1-725F0FBF97D2}"/>
              </a:ext>
            </a:extLst>
          </p:cNvPr>
          <p:cNvPicPr>
            <a:picLocks noChangeAspect="1"/>
          </p:cNvPicPr>
          <p:nvPr userDrawn="1"/>
        </p:nvPicPr>
        <p:blipFill>
          <a:blip r:embed="rId16"/>
          <a:stretch>
            <a:fillRect/>
          </a:stretch>
        </p:blipFill>
        <p:spPr>
          <a:xfrm>
            <a:off x="4335839" y="4717141"/>
            <a:ext cx="472321" cy="393601"/>
          </a:xfrm>
          <a:prstGeom prst="rect">
            <a:avLst/>
          </a:prstGeom>
        </p:spPr>
      </p:pic>
      <p:pic>
        <p:nvPicPr>
          <p:cNvPr id="7" name="Picture 6">
            <a:extLst>
              <a:ext uri="{FF2B5EF4-FFF2-40B4-BE49-F238E27FC236}">
                <a16:creationId xmlns:a16="http://schemas.microsoft.com/office/drawing/2014/main" id="{87D68079-D95A-4093-8242-0163368388AC}"/>
              </a:ext>
            </a:extLst>
          </p:cNvPr>
          <p:cNvPicPr>
            <a:picLocks noChangeAspect="1"/>
          </p:cNvPicPr>
          <p:nvPr userDrawn="1"/>
        </p:nvPicPr>
        <p:blipFill>
          <a:blip r:embed="rId17"/>
          <a:stretch>
            <a:fillRect/>
          </a:stretch>
        </p:blipFill>
        <p:spPr>
          <a:xfrm>
            <a:off x="0" y="4568875"/>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84" r:id="rId12"/>
    <p:sldLayoutId id="2147483685"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5"/>
        <p:cNvGrpSpPr/>
        <p:nvPr/>
      </p:nvGrpSpPr>
      <p:grpSpPr>
        <a:xfrm>
          <a:off x="0" y="0"/>
          <a:ext cx="0" cy="0"/>
          <a:chOff x="0" y="0"/>
          <a:chExt cx="0" cy="0"/>
        </a:xfrm>
      </p:grpSpPr>
      <p:sp>
        <p:nvSpPr>
          <p:cNvPr id="96" name="Google Shape;96;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7" name="Google Shape;97;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dirty="0"/>
          </a:p>
        </p:txBody>
      </p:sp>
      <p:sp>
        <p:nvSpPr>
          <p:cNvPr id="98" name="Google Shape;9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E0678155-89F1-412F-9524-687A69E86851}"/>
              </a:ext>
            </a:extLst>
          </p:cNvPr>
          <p:cNvPicPr>
            <a:picLocks noChangeAspect="1"/>
          </p:cNvPicPr>
          <p:nvPr userDrawn="1"/>
        </p:nvPicPr>
        <p:blipFill>
          <a:blip r:embed="rId12"/>
          <a:stretch>
            <a:fillRect/>
          </a:stretch>
        </p:blipFill>
        <p:spPr>
          <a:xfrm>
            <a:off x="7936282" y="4969725"/>
            <a:ext cx="762000" cy="142875"/>
          </a:xfrm>
          <a:prstGeom prst="rect">
            <a:avLst/>
          </a:prstGeom>
        </p:spPr>
      </p:pic>
      <p:pic>
        <p:nvPicPr>
          <p:cNvPr id="5" name="Picture 4">
            <a:extLst>
              <a:ext uri="{FF2B5EF4-FFF2-40B4-BE49-F238E27FC236}">
                <a16:creationId xmlns:a16="http://schemas.microsoft.com/office/drawing/2014/main" id="{9536954C-CBCC-4275-80B1-CCAB353F5D4C}"/>
              </a:ext>
            </a:extLst>
          </p:cNvPr>
          <p:cNvPicPr>
            <a:picLocks noChangeAspect="1"/>
          </p:cNvPicPr>
          <p:nvPr userDrawn="1"/>
        </p:nvPicPr>
        <p:blipFill>
          <a:blip r:embed="rId13"/>
          <a:stretch>
            <a:fillRect/>
          </a:stretch>
        </p:blipFill>
        <p:spPr>
          <a:xfrm>
            <a:off x="4287032" y="4637654"/>
            <a:ext cx="569935" cy="474946"/>
          </a:xfrm>
          <a:prstGeom prst="rect">
            <a:avLst/>
          </a:prstGeom>
        </p:spPr>
      </p:pic>
      <p:pic>
        <p:nvPicPr>
          <p:cNvPr id="7" name="Picture 6">
            <a:extLst>
              <a:ext uri="{FF2B5EF4-FFF2-40B4-BE49-F238E27FC236}">
                <a16:creationId xmlns:a16="http://schemas.microsoft.com/office/drawing/2014/main" id="{A36F7510-93E8-4772-A09A-A06A8133C5F2}"/>
              </a:ext>
            </a:extLst>
          </p:cNvPr>
          <p:cNvPicPr>
            <a:picLocks noChangeAspect="1"/>
          </p:cNvPicPr>
          <p:nvPr userDrawn="1"/>
        </p:nvPicPr>
        <p:blipFill>
          <a:blip r:embed="rId14"/>
          <a:stretch>
            <a:fillRect/>
          </a:stretch>
        </p:blipFill>
        <p:spPr>
          <a:xfrm>
            <a:off x="0" y="45887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70"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5.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3.xml"/><Relationship Id="rId5" Type="http://schemas.openxmlformats.org/officeDocument/2006/relationships/image" Target="../media/image4.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3600" b="0" i="0" u="none" strike="noStrike" cap="none">
                <a:solidFill>
                  <a:schemeClr val="dk1"/>
                </a:solidFill>
                <a:latin typeface="Century Gothic"/>
                <a:ea typeface="Century Gothic"/>
                <a:cs typeface="Century Gothic"/>
                <a:sym typeface="Century Gothic"/>
              </a:rPr>
              <a:t>Grade 8: Module 1: Unit 2: Lesson 6 </a:t>
            </a:r>
            <a:br>
              <a:rPr lang="en" sz="3600" b="0" i="0" u="none" strike="noStrike" cap="none">
                <a:solidFill>
                  <a:schemeClr val="dk1"/>
                </a:solidFill>
                <a:latin typeface="Century Gothic"/>
                <a:ea typeface="Century Gothic"/>
                <a:cs typeface="Century Gothic"/>
                <a:sym typeface="Century Gothic"/>
              </a:rPr>
            </a:b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75" name="Google Shape;175;p37"/>
          <p:cNvSpPr txBox="1">
            <a:spLocks noGrp="1"/>
          </p:cNvSpPr>
          <p:nvPr>
            <p:ph type="body" idx="1"/>
          </p:nvPr>
        </p:nvSpPr>
        <p:spPr>
          <a:xfrm>
            <a:off x="311700" y="1134304"/>
            <a:ext cx="8520600" cy="40092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This lesson will take approximately 50-80 minutes to complete. </a:t>
            </a: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Century Gothic"/>
              <a:buNone/>
            </a:pPr>
            <a:r>
              <a:rPr lang="en" sz="1600" b="0" i="0" u="none" strike="noStrike" cap="none" dirty="0">
                <a:solidFill>
                  <a:schemeClr val="dk1"/>
                </a:solidFill>
                <a:latin typeface="Century Gothic"/>
                <a:ea typeface="Century Gothic"/>
                <a:cs typeface="Century Gothic"/>
                <a:sym typeface="Century Gothic"/>
              </a:rPr>
              <a:t>I</a:t>
            </a:r>
            <a:r>
              <a:rPr lang="en" sz="1400" b="0" i="0" u="none" strike="noStrike" cap="none" dirty="0">
                <a:solidFill>
                  <a:schemeClr val="dk1"/>
                </a:solidFill>
                <a:latin typeface="Century Gothic"/>
                <a:ea typeface="Century Gothic"/>
                <a:cs typeface="Century Gothic"/>
                <a:sym typeface="Century Gothic"/>
              </a:rPr>
              <a:t>n this lesson, students read an interview with four refugees and answer questions similar to those they answered in Lessons 3–5.  This text is used in part to help reinforce the point that even though there are “universal” aspects of refugees’ experiences, each refugee has his or her own unique story to tell. Much of the lesson is devoted to finding the strongest textual evidence to support answers and continued practice with summary writing.</a:t>
            </a:r>
            <a:endParaRPr sz="1400" dirty="0"/>
          </a:p>
          <a:p>
            <a:pPr marL="0" marR="0" lvl="0" indent="0" algn="l" rtl="0">
              <a:lnSpc>
                <a:spcPct val="90000"/>
              </a:lnSpc>
              <a:spcBef>
                <a:spcPts val="0"/>
              </a:spcBef>
              <a:spcAft>
                <a:spcPts val="0"/>
              </a:spcAft>
              <a:buClr>
                <a:schemeClr val="dk1"/>
              </a:buClr>
              <a:buSzPts val="3200"/>
              <a:buFont typeface="Century Gothic"/>
              <a:buNone/>
            </a:pPr>
            <a:endParaRPr sz="1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Century Gothic"/>
              <a:buNone/>
            </a:pPr>
            <a:r>
              <a:rPr lang="en" sz="1400" b="0" i="0" u="none" strike="noStrike" cap="none" dirty="0">
                <a:solidFill>
                  <a:schemeClr val="dk1"/>
                </a:solidFill>
                <a:latin typeface="Century Gothic"/>
                <a:ea typeface="Century Gothic"/>
                <a:cs typeface="Century Gothic"/>
                <a:sym typeface="Century Gothic"/>
              </a:rPr>
              <a:t>The Learning Targets for students today are:</a:t>
            </a:r>
            <a:br>
              <a:rPr lang="en" sz="1400" b="0" i="0" u="none" strike="noStrike" cap="none" dirty="0">
                <a:solidFill>
                  <a:schemeClr val="dk1"/>
                </a:solidFill>
                <a:latin typeface="Century Gothic"/>
                <a:ea typeface="Century Gothic"/>
                <a:cs typeface="Century Gothic"/>
                <a:sym typeface="Century Gothic"/>
              </a:rPr>
            </a:br>
            <a:endParaRPr sz="1400" b="0" i="0" u="none" strike="noStrike" cap="none" dirty="0">
              <a:solidFill>
                <a:schemeClr val="dk1"/>
              </a:solidFill>
              <a:latin typeface="Century Gothic"/>
              <a:ea typeface="Century Gothic"/>
              <a:cs typeface="Century Gothic"/>
              <a:sym typeface="Century Gothic"/>
            </a:endParaRPr>
          </a:p>
          <a:p>
            <a:pPr marL="457200" marR="0" lvl="0" indent="-317500" algn="l" rtl="0">
              <a:lnSpc>
                <a:spcPct val="90000"/>
              </a:lnSpc>
              <a:spcBef>
                <a:spcPts val="0"/>
              </a:spcBef>
              <a:spcAft>
                <a:spcPts val="0"/>
              </a:spcAft>
              <a:buClr>
                <a:schemeClr val="dk1"/>
              </a:buClr>
              <a:buSzPts val="1400"/>
              <a:buFont typeface="Century Gothic"/>
              <a:buAutoNum type="arabicPeriod"/>
            </a:pPr>
            <a:r>
              <a:rPr lang="en" sz="1400" b="0" i="0" u="none" strike="noStrike" cap="none" dirty="0">
                <a:solidFill>
                  <a:schemeClr val="dk1"/>
                </a:solidFill>
                <a:latin typeface="Century Gothic"/>
                <a:ea typeface="Century Gothic"/>
                <a:cs typeface="Century Gothic"/>
                <a:sym typeface="Century Gothic"/>
              </a:rPr>
              <a:t>I can identify the strongest evidence in the text “Children of War” that helps me explain what challenges refugees face when fleeing home.</a:t>
            </a:r>
            <a:br>
              <a:rPr lang="en" sz="1400" b="0" i="0" u="none" strike="noStrike" cap="none" dirty="0">
                <a:solidFill>
                  <a:schemeClr val="dk1"/>
                </a:solidFill>
                <a:latin typeface="Century Gothic"/>
                <a:ea typeface="Century Gothic"/>
                <a:cs typeface="Century Gothic"/>
                <a:sym typeface="Century Gothic"/>
              </a:rPr>
            </a:br>
            <a:endParaRPr sz="1400" b="0" i="0" u="none" strike="noStrike" cap="none" dirty="0">
              <a:solidFill>
                <a:schemeClr val="dk1"/>
              </a:solidFill>
              <a:latin typeface="Century Gothic"/>
              <a:ea typeface="Century Gothic"/>
              <a:cs typeface="Century Gothic"/>
              <a:sym typeface="Century Gothic"/>
            </a:endParaRPr>
          </a:p>
          <a:p>
            <a:pPr marL="457200" marR="0" lvl="0" indent="-317500" algn="l" rtl="0">
              <a:lnSpc>
                <a:spcPct val="90000"/>
              </a:lnSpc>
              <a:spcBef>
                <a:spcPts val="0"/>
              </a:spcBef>
              <a:spcAft>
                <a:spcPts val="0"/>
              </a:spcAft>
              <a:buClr>
                <a:schemeClr val="dk1"/>
              </a:buClr>
              <a:buSzPts val="1400"/>
              <a:buFont typeface="Century Gothic"/>
              <a:buAutoNum type="arabicPeriod"/>
            </a:pPr>
            <a:r>
              <a:rPr lang="en" sz="1400" b="0" i="0" u="none" strike="noStrike" cap="none" dirty="0">
                <a:solidFill>
                  <a:schemeClr val="dk1"/>
                </a:solidFill>
                <a:latin typeface="Century Gothic"/>
                <a:ea typeface="Century Gothic"/>
                <a:cs typeface="Century Gothic"/>
                <a:sym typeface="Century Gothic"/>
              </a:rPr>
              <a:t>I can identify the strongest evidence in the text “Children of War” that helps me explain challenges refugees face finding home.</a:t>
            </a:r>
            <a:br>
              <a:rPr lang="en" sz="1400" b="0" i="0" u="none" strike="noStrike" cap="none" dirty="0">
                <a:solidFill>
                  <a:schemeClr val="dk1"/>
                </a:solidFill>
                <a:latin typeface="Century Gothic"/>
                <a:ea typeface="Century Gothic"/>
                <a:cs typeface="Century Gothic"/>
                <a:sym typeface="Century Gothic"/>
              </a:rPr>
            </a:br>
            <a:endParaRPr sz="1400" b="0" i="0" u="none" strike="noStrike" cap="none" dirty="0">
              <a:solidFill>
                <a:schemeClr val="dk1"/>
              </a:solidFill>
              <a:latin typeface="Century Gothic"/>
              <a:ea typeface="Century Gothic"/>
              <a:cs typeface="Century Gothic"/>
              <a:sym typeface="Century Gothic"/>
            </a:endParaRPr>
          </a:p>
          <a:p>
            <a:pPr marL="457200" marR="0" lvl="0" indent="-317500" algn="l" rtl="0">
              <a:lnSpc>
                <a:spcPct val="90000"/>
              </a:lnSpc>
              <a:spcBef>
                <a:spcPts val="0"/>
              </a:spcBef>
              <a:spcAft>
                <a:spcPts val="0"/>
              </a:spcAft>
              <a:buClr>
                <a:schemeClr val="dk1"/>
              </a:buClr>
              <a:buSzPts val="1400"/>
              <a:buFont typeface="Century Gothic"/>
              <a:buAutoNum type="arabicPeriod"/>
            </a:pPr>
            <a:r>
              <a:rPr lang="en" sz="1400" b="0" i="0" u="none" strike="noStrike" cap="none" dirty="0">
                <a:solidFill>
                  <a:schemeClr val="dk1"/>
                </a:solidFill>
                <a:latin typeface="Century Gothic"/>
                <a:ea typeface="Century Gothic"/>
                <a:cs typeface="Century Gothic"/>
                <a:sym typeface="Century Gothic"/>
              </a:rPr>
              <a:t>I can identify common themes that connect the universal refugee </a:t>
            </a:r>
            <a:r>
              <a:rPr lang="en" sz="1400" b="0" i="0" u="none" strike="noStrike" cap="none">
                <a:solidFill>
                  <a:schemeClr val="dk1"/>
                </a:solidFill>
                <a:latin typeface="Century Gothic"/>
                <a:ea typeface="Century Gothic"/>
                <a:cs typeface="Century Gothic"/>
                <a:sym typeface="Century Gothic"/>
              </a:rPr>
              <a:t>experience.</a:t>
            </a:r>
            <a:endParaRPr sz="1400" dirty="0"/>
          </a:p>
          <a:p>
            <a:pPr marL="0" marR="0" lvl="0" indent="0" algn="l" rtl="0">
              <a:lnSpc>
                <a:spcPct val="90000"/>
              </a:lnSpc>
              <a:spcBef>
                <a:spcPts val="0"/>
              </a:spcBef>
              <a:spcAft>
                <a:spcPts val="0"/>
              </a:spcAft>
              <a:buClr>
                <a:schemeClr val="dk1"/>
              </a:buClr>
              <a:buSzPts val="3200"/>
              <a:buFont typeface="Century Gothic"/>
              <a:buNone/>
            </a:pPr>
            <a:endParaRPr sz="14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46"/>
          <p:cNvSpPr txBox="1">
            <a:spLocks noGrp="1"/>
          </p:cNvSpPr>
          <p:nvPr>
            <p:ph type="title"/>
          </p:nvPr>
        </p:nvSpPr>
        <p:spPr>
          <a:xfrm>
            <a:off x="571500" y="375019"/>
            <a:ext cx="7886700" cy="713552"/>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300"/>
              <a:buFont typeface="Overlock"/>
              <a:buNone/>
            </a:pPr>
            <a:r>
              <a:rPr lang="en" sz="3400" b="0" i="0" u="none" strike="noStrike" cap="none" dirty="0">
                <a:solidFill>
                  <a:schemeClr val="dk1"/>
                </a:solidFill>
                <a:latin typeface="Century Gothic"/>
                <a:ea typeface="Century Gothic"/>
                <a:cs typeface="Century Gothic"/>
                <a:sym typeface="Century Gothic"/>
              </a:rPr>
              <a:t>Let’s Add to Our Anchor Charts</a:t>
            </a:r>
            <a:endParaRPr sz="3400" b="0" i="0" u="none" strike="noStrike" cap="none" dirty="0">
              <a:solidFill>
                <a:schemeClr val="dk1"/>
              </a:solidFill>
              <a:latin typeface="Century Gothic"/>
              <a:ea typeface="Century Gothic"/>
              <a:cs typeface="Century Gothic"/>
              <a:sym typeface="Century Gothic"/>
            </a:endParaRPr>
          </a:p>
        </p:txBody>
      </p:sp>
      <p:sp>
        <p:nvSpPr>
          <p:cNvPr id="234" name="Google Shape;234;p46"/>
          <p:cNvSpPr txBox="1">
            <a:spLocks noGrp="1"/>
          </p:cNvSpPr>
          <p:nvPr>
            <p:ph type="body" idx="1"/>
          </p:nvPr>
        </p:nvSpPr>
        <p:spPr>
          <a:xfrm>
            <a:off x="628650" y="1369219"/>
            <a:ext cx="3886200" cy="32634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90000"/>
              </a:lnSpc>
              <a:spcBef>
                <a:spcPts val="800"/>
              </a:spcBef>
              <a:spcAft>
                <a:spcPts val="0"/>
              </a:spcAft>
              <a:buClr>
                <a:schemeClr val="dk1"/>
              </a:buClr>
              <a:buSzPts val="2100"/>
              <a:buFont typeface="Arial"/>
              <a:buNone/>
            </a:pPr>
            <a:r>
              <a:rPr lang="en" sz="3200" b="0" i="0" u="sng" strike="noStrike" cap="none">
                <a:solidFill>
                  <a:schemeClr val="dk1"/>
                </a:solidFill>
                <a:latin typeface="Century Gothic"/>
                <a:ea typeface="Century Gothic"/>
                <a:cs typeface="Century Gothic"/>
                <a:sym typeface="Century Gothic"/>
              </a:rPr>
              <a:t>Fleeing Home</a:t>
            </a:r>
            <a:br>
              <a:rPr lang="en" sz="2100" b="0" i="0" u="none" strike="noStrike" cap="none">
                <a:solidFill>
                  <a:schemeClr val="dk1"/>
                </a:solidFill>
                <a:latin typeface="Overlock"/>
                <a:ea typeface="Overlock"/>
                <a:cs typeface="Overlock"/>
                <a:sym typeface="Overlock"/>
              </a:rPr>
            </a:b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r>
              <a:rPr lang="en" sz="2100" b="0" i="0" u="none" strike="noStrike" cap="none">
                <a:solidFill>
                  <a:schemeClr val="dk1"/>
                </a:solidFill>
                <a:latin typeface="Century Gothic"/>
                <a:ea typeface="Century Gothic"/>
                <a:cs typeface="Century Gothic"/>
                <a:sym typeface="Century Gothic"/>
              </a:rPr>
              <a:t>What other reason can we add for challenges refugees face when fleeing home? </a:t>
            </a:r>
            <a:endParaRPr/>
          </a:p>
          <a:p>
            <a:pPr marL="0" marR="0" lvl="0" indent="0" algn="l" rtl="0">
              <a:lnSpc>
                <a:spcPct val="90000"/>
              </a:lnSpc>
              <a:spcBef>
                <a:spcPts val="800"/>
              </a:spcBef>
              <a:spcAft>
                <a:spcPts val="0"/>
              </a:spcAft>
              <a:buClr>
                <a:schemeClr val="dk1"/>
              </a:buClr>
              <a:buSzPts val="2100"/>
              <a:buFont typeface="Arial"/>
              <a:buNone/>
            </a:pPr>
            <a:r>
              <a:rPr lang="en" sz="2100" b="0" i="0" u="none" strike="noStrike" cap="none">
                <a:solidFill>
                  <a:schemeClr val="dk1"/>
                </a:solidFill>
                <a:latin typeface="Century Gothic"/>
                <a:ea typeface="Century Gothic"/>
                <a:cs typeface="Century Gothic"/>
                <a:sym typeface="Century Gothic"/>
              </a:rPr>
              <a:t>What is the strongest evidence from the article to support this?</a:t>
            </a:r>
            <a:endParaRPr sz="2100" b="0" i="0" u="none" strike="noStrike" cap="none">
              <a:solidFill>
                <a:schemeClr val="dk1"/>
              </a:solidFill>
              <a:latin typeface="Century Gothic"/>
              <a:ea typeface="Century Gothic"/>
              <a:cs typeface="Century Gothic"/>
              <a:sym typeface="Century Gothic"/>
            </a:endParaRPr>
          </a:p>
        </p:txBody>
      </p:sp>
      <p:sp>
        <p:nvSpPr>
          <p:cNvPr id="235" name="Google Shape;235;p46"/>
          <p:cNvSpPr txBox="1">
            <a:spLocks noGrp="1"/>
          </p:cNvSpPr>
          <p:nvPr>
            <p:ph type="body" idx="2"/>
          </p:nvPr>
        </p:nvSpPr>
        <p:spPr>
          <a:xfrm>
            <a:off x="4629150" y="1369219"/>
            <a:ext cx="3886200" cy="3263400"/>
          </a:xfrm>
          <a:prstGeom prst="rect">
            <a:avLst/>
          </a:prstGeom>
          <a:noFill/>
          <a:ln w="9525" cap="flat" cmpd="sng">
            <a:solidFill>
              <a:schemeClr val="dk2"/>
            </a:solidFill>
            <a:prstDash val="solid"/>
            <a:round/>
            <a:headEnd type="none" w="sm" len="sm"/>
            <a:tailEnd type="none" w="sm" len="sm"/>
          </a:ln>
        </p:spPr>
        <p:txBody>
          <a:bodyPr spcFirstLastPara="1" wrap="square" lIns="68575" tIns="34275" rIns="68575" bIns="34275" anchor="t" anchorCtr="0">
            <a:noAutofit/>
          </a:bodyPr>
          <a:lstStyle/>
          <a:p>
            <a:pPr marL="95250" marR="0" lvl="0" indent="0" algn="l" rtl="0">
              <a:lnSpc>
                <a:spcPct val="90000"/>
              </a:lnSpc>
              <a:spcBef>
                <a:spcPts val="800"/>
              </a:spcBef>
              <a:spcAft>
                <a:spcPts val="0"/>
              </a:spcAft>
              <a:buClr>
                <a:schemeClr val="dk1"/>
              </a:buClr>
              <a:buSzPts val="2100"/>
              <a:buFont typeface="Arial"/>
              <a:buNone/>
            </a:pPr>
            <a:r>
              <a:rPr lang="en" sz="3200" b="0" i="0" u="sng" strike="noStrike" cap="none" dirty="0">
                <a:solidFill>
                  <a:schemeClr val="dk1"/>
                </a:solidFill>
                <a:latin typeface="Century Gothic"/>
                <a:ea typeface="Century Gothic"/>
                <a:cs typeface="Century Gothic"/>
                <a:sym typeface="Century Gothic"/>
              </a:rPr>
              <a:t>Finding Home</a:t>
            </a:r>
            <a:endParaRPr dirty="0"/>
          </a:p>
          <a:p>
            <a:pPr marL="95250" marR="0" lvl="0" indent="0" algn="l" rtl="0">
              <a:lnSpc>
                <a:spcPct val="90000"/>
              </a:lnSpc>
              <a:spcBef>
                <a:spcPts val="800"/>
              </a:spcBef>
              <a:spcAft>
                <a:spcPts val="0"/>
              </a:spcAft>
              <a:buClr>
                <a:schemeClr val="dk1"/>
              </a:buClr>
              <a:buSzPts val="2100"/>
              <a:buFont typeface="Arial"/>
              <a:buNone/>
            </a:pPr>
            <a:endParaRPr sz="2100" b="0" i="0" u="sng" strike="noStrike" cap="none" dirty="0">
              <a:solidFill>
                <a:schemeClr val="dk1"/>
              </a:solidFill>
              <a:latin typeface="Century Gothic"/>
              <a:ea typeface="Century Gothic"/>
              <a:cs typeface="Century Gothic"/>
              <a:sym typeface="Century Gothic"/>
            </a:endParaRPr>
          </a:p>
          <a:p>
            <a:pPr marL="95250" marR="0" lvl="0" indent="0" algn="l" rtl="0">
              <a:lnSpc>
                <a:spcPct val="90000"/>
              </a:lnSpc>
              <a:spcBef>
                <a:spcPts val="800"/>
              </a:spcBef>
              <a:spcAft>
                <a:spcPts val="0"/>
              </a:spcAft>
              <a:buClr>
                <a:schemeClr val="dk1"/>
              </a:buClr>
              <a:buSzPts val="2100"/>
              <a:buFont typeface="Arial"/>
              <a:buNone/>
            </a:pPr>
            <a:r>
              <a:rPr lang="en" sz="2100" b="0" i="0" u="none" strike="noStrike" cap="none" dirty="0">
                <a:solidFill>
                  <a:schemeClr val="dk1"/>
                </a:solidFill>
                <a:latin typeface="Century Gothic"/>
                <a:ea typeface="Century Gothic"/>
                <a:cs typeface="Century Gothic"/>
                <a:sym typeface="Century Gothic"/>
              </a:rPr>
              <a:t>What challenges do refugees face finding home? </a:t>
            </a:r>
            <a:endParaRPr dirty="0"/>
          </a:p>
          <a:p>
            <a:pPr marL="95250" marR="0" lvl="0" indent="0" algn="l" rtl="0">
              <a:lnSpc>
                <a:spcPct val="90000"/>
              </a:lnSpc>
              <a:spcBef>
                <a:spcPts val="800"/>
              </a:spcBef>
              <a:spcAft>
                <a:spcPts val="0"/>
              </a:spcAft>
              <a:buClr>
                <a:schemeClr val="dk1"/>
              </a:buClr>
              <a:buSzPts val="2100"/>
              <a:buFont typeface="Arial"/>
              <a:buNone/>
            </a:pPr>
            <a:r>
              <a:rPr lang="en" sz="2100" b="0" i="0" u="none" strike="noStrike" cap="none" dirty="0">
                <a:solidFill>
                  <a:schemeClr val="dk1"/>
                </a:solidFill>
                <a:latin typeface="Century Gothic"/>
                <a:ea typeface="Century Gothic"/>
                <a:cs typeface="Century Gothic"/>
                <a:sym typeface="Century Gothic"/>
              </a:rPr>
              <a:t>What is the strongest evidence to support your answer? </a:t>
            </a:r>
            <a:endParaRPr dirty="0"/>
          </a:p>
        </p:txBody>
      </p:sp>
      <p:pic>
        <p:nvPicPr>
          <p:cNvPr id="6" name="Google Shape;167;p31"/>
          <p:cNvPicPr preferRelativeResize="0"/>
          <p:nvPr/>
        </p:nvPicPr>
        <p:blipFill>
          <a:blip r:embed="rId3">
            <a:alphaModFix/>
          </a:blip>
          <a:stretch>
            <a:fillRect/>
          </a:stretch>
        </p:blipFill>
        <p:spPr>
          <a:xfrm>
            <a:off x="7946571" y="187575"/>
            <a:ext cx="885729" cy="1115396"/>
          </a:xfrm>
          <a:prstGeom prst="rect">
            <a:avLst/>
          </a:prstGeom>
          <a:noFill/>
          <a:ln>
            <a:noFill/>
          </a:ln>
        </p:spPr>
      </p:pic>
      <p:pic>
        <p:nvPicPr>
          <p:cNvPr id="7" name="Picture 2" descr="https://lh6.googleusercontent.com/0ooutCVAEyGCK8WHqfNCncL0xc4yf34O8D2MW_h7W2qA481O439vQ-9lN6moDzBqNRo6AL-lEX4YZ6FDU66aSiwoRDwhJKWZOmppeocS1cAytajU9M3Vwqmisx1V56AOvAkSbX9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34266" y="4487415"/>
            <a:ext cx="521213" cy="5212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4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Let’s Reread to Summarize</a:t>
            </a:r>
            <a:endParaRPr sz="3600" b="0" i="0" u="none" strike="noStrike" cap="none">
              <a:solidFill>
                <a:schemeClr val="dk1"/>
              </a:solidFill>
              <a:latin typeface="Century Gothic"/>
              <a:ea typeface="Century Gothic"/>
              <a:cs typeface="Century Gothic"/>
              <a:sym typeface="Century Gothic"/>
            </a:endParaRPr>
          </a:p>
        </p:txBody>
      </p:sp>
      <p:pic>
        <p:nvPicPr>
          <p:cNvPr id="242" name="Google Shape;242;p47"/>
          <p:cNvPicPr preferRelativeResize="0"/>
          <p:nvPr/>
        </p:nvPicPr>
        <p:blipFill rotWithShape="1">
          <a:blip r:embed="rId3">
            <a:alphaModFix/>
          </a:blip>
          <a:srcRect/>
          <a:stretch/>
        </p:blipFill>
        <p:spPr>
          <a:xfrm>
            <a:off x="4344900" y="1449571"/>
            <a:ext cx="4264627" cy="3264097"/>
          </a:xfrm>
          <a:prstGeom prst="rect">
            <a:avLst/>
          </a:prstGeom>
          <a:noFill/>
          <a:ln w="9525" cap="flat" cmpd="sng">
            <a:solidFill>
              <a:schemeClr val="dk2"/>
            </a:solidFill>
            <a:prstDash val="solid"/>
            <a:round/>
            <a:headEnd type="none" w="sm" len="sm"/>
            <a:tailEnd type="none" w="sm" len="sm"/>
          </a:ln>
        </p:spPr>
      </p:pic>
      <p:pic>
        <p:nvPicPr>
          <p:cNvPr id="244" name="Google Shape;244;p47"/>
          <p:cNvPicPr preferRelativeResize="0"/>
          <p:nvPr/>
        </p:nvPicPr>
        <p:blipFill rotWithShape="1">
          <a:blip r:embed="rId4">
            <a:alphaModFix/>
          </a:blip>
          <a:srcRect/>
          <a:stretch/>
        </p:blipFill>
        <p:spPr>
          <a:xfrm>
            <a:off x="274521" y="1207554"/>
            <a:ext cx="3937116" cy="2650114"/>
          </a:xfrm>
          <a:prstGeom prst="rect">
            <a:avLst/>
          </a:prstGeom>
          <a:noFill/>
          <a:ln w="9525" cap="flat" cmpd="sng">
            <a:solidFill>
              <a:schemeClr val="dk2"/>
            </a:solidFill>
            <a:prstDash val="solid"/>
            <a:round/>
            <a:headEnd type="none" w="sm" len="sm"/>
            <a:tailEnd type="none" w="sm" len="sm"/>
          </a:ln>
        </p:spPr>
      </p:pic>
      <p:pic>
        <p:nvPicPr>
          <p:cNvPr id="6" name="Google Shape;167;p31"/>
          <p:cNvPicPr preferRelativeResize="0"/>
          <p:nvPr/>
        </p:nvPicPr>
        <p:blipFill>
          <a:blip r:embed="rId5">
            <a:alphaModFix/>
          </a:blip>
          <a:stretch>
            <a:fillRect/>
          </a:stretch>
        </p:blipFill>
        <p:spPr>
          <a:xfrm>
            <a:off x="7946571" y="187575"/>
            <a:ext cx="885729" cy="111539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50" name="Google Shape;250;p4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a:t>Let’s </a:t>
            </a:r>
            <a:r>
              <a:rPr lang="en" sz="3600" b="0" i="0" u="none" strike="noStrike" cap="none">
                <a:solidFill>
                  <a:schemeClr val="dk1"/>
                </a:solidFill>
                <a:latin typeface="Century Gothic"/>
                <a:ea typeface="Century Gothic"/>
                <a:cs typeface="Century Gothic"/>
                <a:sym typeface="Century Gothic"/>
              </a:rPr>
              <a:t>Sort</a:t>
            </a:r>
            <a:r>
              <a:rPr lang="en"/>
              <a:t> Evidence </a:t>
            </a:r>
            <a:endParaRPr/>
          </a:p>
        </p:txBody>
      </p:sp>
      <p:sp>
        <p:nvSpPr>
          <p:cNvPr id="251" name="Google Shape;251;p48"/>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482600" marR="0" lvl="0" indent="-342900" algn="l" rtl="0">
              <a:lnSpc>
                <a:spcPct val="115000"/>
              </a:lnSpc>
              <a:spcBef>
                <a:spcPts val="0"/>
              </a:spcBef>
              <a:spcAft>
                <a:spcPts val="0"/>
              </a:spcAft>
              <a:buClr>
                <a:srgbClr val="000000"/>
              </a:buClr>
              <a:buSzPct val="100000"/>
              <a:buFont typeface="Arial"/>
              <a:buAutoNum type="arabicPeriod"/>
            </a:pPr>
            <a:r>
              <a:rPr lang="en" sz="2000" b="0" i="0" u="none" strike="noStrike" cap="none" dirty="0">
                <a:solidFill>
                  <a:srgbClr val="000000"/>
                </a:solidFill>
                <a:latin typeface="Century Gothic"/>
                <a:ea typeface="Century Gothic"/>
                <a:cs typeface="Century Gothic"/>
                <a:sym typeface="Century Gothic"/>
              </a:rPr>
              <a:t>Find and read the three sentence strips (from “Refugees:     Who, Where, Why”) aloud as a group. </a:t>
            </a:r>
            <a:endParaRPr dirty="0"/>
          </a:p>
          <a:p>
            <a:pPr marL="482600" marR="0" lvl="0" indent="-342900" algn="l" rtl="0">
              <a:lnSpc>
                <a:spcPct val="115000"/>
              </a:lnSpc>
              <a:spcBef>
                <a:spcPts val="0"/>
              </a:spcBef>
              <a:spcAft>
                <a:spcPts val="0"/>
              </a:spcAft>
              <a:buClr>
                <a:srgbClr val="000000"/>
              </a:buClr>
              <a:buSzPct val="100000"/>
              <a:buFont typeface="Arial"/>
              <a:buAutoNum type="arabicPeriod"/>
            </a:pPr>
            <a:r>
              <a:rPr lang="en" sz="2000" b="0" i="0" u="none" strike="noStrike" cap="none" dirty="0">
                <a:solidFill>
                  <a:srgbClr val="000000"/>
                </a:solidFill>
                <a:latin typeface="Century Gothic"/>
                <a:ea typeface="Century Gothic"/>
                <a:cs typeface="Century Gothic"/>
                <a:sym typeface="Century Gothic"/>
              </a:rPr>
              <a:t>Read each quote card (from the four Bosnian teens).</a:t>
            </a:r>
            <a:endParaRPr dirty="0"/>
          </a:p>
          <a:p>
            <a:pPr marL="482600" marR="0" lvl="0" indent="-342900" algn="l" rtl="0">
              <a:lnSpc>
                <a:spcPct val="115000"/>
              </a:lnSpc>
              <a:spcBef>
                <a:spcPts val="0"/>
              </a:spcBef>
              <a:spcAft>
                <a:spcPts val="0"/>
              </a:spcAft>
              <a:buClr>
                <a:srgbClr val="000000"/>
              </a:buClr>
              <a:buSzPct val="100000"/>
              <a:buFont typeface="Arial"/>
              <a:buAutoNum type="arabicPeriod"/>
            </a:pPr>
            <a:r>
              <a:rPr lang="en" sz="2000" b="0" i="0" u="none" strike="noStrike" cap="none" dirty="0">
                <a:solidFill>
                  <a:srgbClr val="000000"/>
                </a:solidFill>
                <a:latin typeface="Century Gothic"/>
                <a:ea typeface="Century Gothic"/>
                <a:cs typeface="Century Gothic"/>
                <a:sym typeface="Century Gothic"/>
              </a:rPr>
              <a:t>Discuss which sentence each quote goes with and why.</a:t>
            </a:r>
            <a:endParaRPr dirty="0"/>
          </a:p>
          <a:p>
            <a:pPr marL="457200" marR="0" lvl="0" indent="-228600" algn="l" rtl="0">
              <a:lnSpc>
                <a:spcPct val="115000"/>
              </a:lnSpc>
              <a:spcBef>
                <a:spcPts val="0"/>
              </a:spcBef>
              <a:spcAft>
                <a:spcPts val="0"/>
              </a:spcAft>
              <a:buClr>
                <a:srgbClr val="000000"/>
              </a:buClr>
              <a:buSzPts val="1400"/>
              <a:buFont typeface="Century Gothic"/>
              <a:buNone/>
            </a:pPr>
            <a:endParaRPr sz="1400" b="0" i="0" u="none" strike="noStrike" cap="none" dirty="0">
              <a:solidFill>
                <a:srgbClr val="000000"/>
              </a:solidFill>
              <a:latin typeface="Century Gothic"/>
              <a:ea typeface="Century Gothic"/>
              <a:cs typeface="Century Gothic"/>
              <a:sym typeface="Century Gothic"/>
            </a:endParaRPr>
          </a:p>
        </p:txBody>
      </p:sp>
      <p:pic>
        <p:nvPicPr>
          <p:cNvPr id="252" name="Google Shape;252;p48"/>
          <p:cNvPicPr preferRelativeResize="0"/>
          <p:nvPr/>
        </p:nvPicPr>
        <p:blipFill rotWithShape="1">
          <a:blip r:embed="rId3">
            <a:alphaModFix/>
          </a:blip>
          <a:srcRect/>
          <a:stretch/>
        </p:blipFill>
        <p:spPr>
          <a:xfrm>
            <a:off x="457187" y="2860675"/>
            <a:ext cx="6330623" cy="1159018"/>
          </a:xfrm>
          <a:prstGeom prst="rect">
            <a:avLst/>
          </a:prstGeom>
          <a:noFill/>
          <a:ln>
            <a:noFill/>
          </a:ln>
        </p:spPr>
      </p:pic>
      <p:pic>
        <p:nvPicPr>
          <p:cNvPr id="253" name="Google Shape;253;p48"/>
          <p:cNvPicPr preferRelativeResize="0"/>
          <p:nvPr/>
        </p:nvPicPr>
        <p:blipFill rotWithShape="1">
          <a:blip r:embed="rId4">
            <a:alphaModFix/>
          </a:blip>
          <a:srcRect/>
          <a:stretch/>
        </p:blipFill>
        <p:spPr>
          <a:xfrm>
            <a:off x="6933296" y="2803084"/>
            <a:ext cx="2009775" cy="2266950"/>
          </a:xfrm>
          <a:prstGeom prst="rect">
            <a:avLst/>
          </a:prstGeom>
          <a:noFill/>
          <a:ln>
            <a:noFill/>
          </a:ln>
        </p:spPr>
      </p:pic>
      <p:sp>
        <p:nvSpPr>
          <p:cNvPr id="254" name="Google Shape;254;p48"/>
          <p:cNvSpPr txBox="1"/>
          <p:nvPr/>
        </p:nvSpPr>
        <p:spPr>
          <a:xfrm>
            <a:off x="4572000" y="3760192"/>
            <a:ext cx="2410800" cy="461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2400" b="0" i="0" u="none" strike="noStrike" cap="none">
                <a:solidFill>
                  <a:srgbClr val="FF0000"/>
                </a:solidFill>
                <a:latin typeface="Century Gothic"/>
                <a:ea typeface="Century Gothic"/>
                <a:cs typeface="Century Gothic"/>
                <a:sym typeface="Century Gothic"/>
              </a:rPr>
              <a:t>Match</a:t>
            </a:r>
            <a:endParaRPr/>
          </a:p>
        </p:txBody>
      </p:sp>
      <p:cxnSp>
        <p:nvCxnSpPr>
          <p:cNvPr id="255" name="Google Shape;255;p48"/>
          <p:cNvCxnSpPr/>
          <p:nvPr/>
        </p:nvCxnSpPr>
        <p:spPr>
          <a:xfrm rot="10800000">
            <a:off x="3494046" y="3571626"/>
            <a:ext cx="911700" cy="419400"/>
          </a:xfrm>
          <a:prstGeom prst="straightConnector1">
            <a:avLst/>
          </a:prstGeom>
          <a:noFill/>
          <a:ln w="9525" cap="flat" cmpd="sng">
            <a:solidFill>
              <a:srgbClr val="FF0000"/>
            </a:solidFill>
            <a:prstDash val="solid"/>
            <a:round/>
            <a:headEnd type="none" w="sm" len="sm"/>
            <a:tailEnd type="triangle" w="med" len="med"/>
          </a:ln>
        </p:spPr>
      </p:cxnSp>
      <p:cxnSp>
        <p:nvCxnSpPr>
          <p:cNvPr id="256" name="Google Shape;256;p48"/>
          <p:cNvCxnSpPr/>
          <p:nvPr/>
        </p:nvCxnSpPr>
        <p:spPr>
          <a:xfrm rot="10800000" flipH="1">
            <a:off x="5792842" y="3571493"/>
            <a:ext cx="974100" cy="448200"/>
          </a:xfrm>
          <a:prstGeom prst="straightConnector1">
            <a:avLst/>
          </a:prstGeom>
          <a:noFill/>
          <a:ln w="9525" cap="flat" cmpd="sng">
            <a:solidFill>
              <a:srgbClr val="FF0000"/>
            </a:solidFill>
            <a:prstDash val="solid"/>
            <a:round/>
            <a:headEnd type="none" w="sm" len="sm"/>
            <a:tailEnd type="triangle" w="med" len="med"/>
          </a:ln>
        </p:spPr>
      </p:cxnSp>
      <p:pic>
        <p:nvPicPr>
          <p:cNvPr id="10" name="Google Shape;167;p31"/>
          <p:cNvPicPr preferRelativeResize="0"/>
          <p:nvPr/>
        </p:nvPicPr>
        <p:blipFill>
          <a:blip r:embed="rId5">
            <a:alphaModFix/>
          </a:blip>
          <a:stretch>
            <a:fillRect/>
          </a:stretch>
        </p:blipFill>
        <p:spPr>
          <a:xfrm>
            <a:off x="7946571" y="187575"/>
            <a:ext cx="885729" cy="111539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4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Let’s Review </a:t>
            </a:r>
            <a:r>
              <a:rPr lang="en" sz="3600"/>
              <a:t>A </a:t>
            </a:r>
            <a:r>
              <a:rPr lang="en" sz="3600" b="0" i="0" u="none" strike="noStrike" cap="none">
                <a:solidFill>
                  <a:schemeClr val="dk1"/>
                </a:solidFill>
                <a:latin typeface="Century Gothic"/>
                <a:ea typeface="Century Gothic"/>
                <a:cs typeface="Century Gothic"/>
                <a:sym typeface="Century Gothic"/>
              </a:rPr>
              <a:t>Learning Target</a:t>
            </a:r>
            <a:endParaRPr sz="3600" b="0" i="0" u="none" strike="noStrike" cap="none">
              <a:solidFill>
                <a:schemeClr val="dk1"/>
              </a:solidFill>
              <a:latin typeface="Century Gothic"/>
              <a:ea typeface="Century Gothic"/>
              <a:cs typeface="Century Gothic"/>
              <a:sym typeface="Century Gothic"/>
            </a:endParaRPr>
          </a:p>
        </p:txBody>
      </p:sp>
      <p:sp>
        <p:nvSpPr>
          <p:cNvPr id="262" name="Google Shape;262;p49"/>
          <p:cNvSpPr txBox="1">
            <a:spLocks noGrp="1"/>
          </p:cNvSpPr>
          <p:nvPr>
            <p:ph type="body" idx="1"/>
          </p:nvPr>
        </p:nvSpPr>
        <p:spPr>
          <a:xfrm>
            <a:off x="311700" y="1698775"/>
            <a:ext cx="8520600" cy="2870100"/>
          </a:xfrm>
          <a:prstGeom prst="rect">
            <a:avLst/>
          </a:prstGeom>
          <a:noFill/>
          <a:ln>
            <a:noFill/>
          </a:ln>
        </p:spPr>
        <p:txBody>
          <a:bodyPr spcFirstLastPara="1" wrap="square" lIns="91425" tIns="91425" rIns="91425" bIns="91425" anchor="t" anchorCtr="0">
            <a:noAutofit/>
          </a:bodyPr>
          <a:lstStyle/>
          <a:p>
            <a:pPr marL="285750" marR="0" lvl="0" indent="-323850" algn="l" rtl="0">
              <a:lnSpc>
                <a:spcPct val="100000"/>
              </a:lnSpc>
              <a:spcBef>
                <a:spcPts val="0"/>
              </a:spcBef>
              <a:spcAft>
                <a:spcPts val="0"/>
              </a:spcAft>
              <a:buClr>
                <a:srgbClr val="000000"/>
              </a:buClr>
              <a:buSzPts val="2400"/>
              <a:buFont typeface="Century Gothic"/>
              <a:buChar char="●"/>
            </a:pPr>
            <a:r>
              <a:rPr lang="en" sz="2400" b="0" i="0" u="none" strike="noStrike" cap="none">
                <a:solidFill>
                  <a:srgbClr val="000000"/>
                </a:solidFill>
                <a:latin typeface="Century Gothic"/>
                <a:ea typeface="Century Gothic"/>
                <a:cs typeface="Century Gothic"/>
                <a:sym typeface="Century Gothic"/>
              </a:rPr>
              <a:t>I can identify common themes that connect the universal refugee experience.</a:t>
            </a:r>
            <a:endParaRPr sz="2400"/>
          </a:p>
        </p:txBody>
      </p:sp>
      <p:pic>
        <p:nvPicPr>
          <p:cNvPr id="5" name="Google Shape;167;p31"/>
          <p:cNvPicPr preferRelativeResize="0"/>
          <p:nvPr/>
        </p:nvPicPr>
        <p:blipFill>
          <a:blip r:embed="rId3">
            <a:alphaModFix/>
          </a:blip>
          <a:stretch>
            <a:fillRect/>
          </a:stretch>
        </p:blipFill>
        <p:spPr>
          <a:xfrm>
            <a:off x="7946571" y="187575"/>
            <a:ext cx="885729" cy="1115396"/>
          </a:xfrm>
          <a:prstGeom prst="rect">
            <a:avLst/>
          </a:prstGeom>
          <a:noFill/>
          <a:ln>
            <a:noFill/>
          </a:ln>
        </p:spPr>
      </p:pic>
      <p:pic>
        <p:nvPicPr>
          <p:cNvPr id="2" name="Picture 2">
            <a:extLst>
              <a:ext uri="{FF2B5EF4-FFF2-40B4-BE49-F238E27FC236}">
                <a16:creationId xmlns:a16="http://schemas.microsoft.com/office/drawing/2014/main" id="{DE5BEFA9-F512-4E95-B89A-4FB2FBE66BB2}"/>
              </a:ext>
            </a:extLst>
          </p:cNvPr>
          <p:cNvPicPr>
            <a:picLocks noChangeAspect="1"/>
          </p:cNvPicPr>
          <p:nvPr/>
        </p:nvPicPr>
        <p:blipFill>
          <a:blip r:embed="rId4"/>
          <a:stretch>
            <a:fillRect/>
          </a:stretch>
        </p:blipFill>
        <p:spPr>
          <a:xfrm>
            <a:off x="7730797" y="4148677"/>
            <a:ext cx="1025644" cy="814297"/>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p5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269" name="Google Shape;269;p50"/>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285750" marR="0" lvl="0" indent="-285750" algn="l" rtl="0">
              <a:lnSpc>
                <a:spcPct val="100000"/>
              </a:lnSpc>
              <a:spcBef>
                <a:spcPts val="0"/>
              </a:spcBef>
              <a:spcAft>
                <a:spcPts val="0"/>
              </a:spcAft>
              <a:buClr>
                <a:srgbClr val="000000"/>
              </a:buClr>
              <a:buSzPts val="1800"/>
              <a:buFont typeface="Century Gothic"/>
              <a:buChar char="●"/>
            </a:pPr>
            <a:r>
              <a:rPr lang="en" sz="2000" b="0" i="0" u="none" strike="noStrike" cap="none" dirty="0">
                <a:solidFill>
                  <a:srgbClr val="000000"/>
                </a:solidFill>
                <a:latin typeface="Century Gothic"/>
                <a:ea typeface="Century Gothic"/>
                <a:cs typeface="Century Gothic"/>
                <a:sym typeface="Century Gothic"/>
              </a:rPr>
              <a:t>Use the </a:t>
            </a:r>
            <a:r>
              <a:rPr lang="en" sz="2000" b="1" i="0" u="none" strike="noStrike" cap="none" dirty="0">
                <a:solidFill>
                  <a:srgbClr val="000000"/>
                </a:solidFill>
                <a:latin typeface="Century Gothic"/>
                <a:ea typeface="Century Gothic"/>
                <a:cs typeface="Century Gothic"/>
                <a:sym typeface="Century Gothic"/>
              </a:rPr>
              <a:t>Summary Writing graphic organizer: “Children of        War”</a:t>
            </a:r>
            <a:r>
              <a:rPr lang="en" sz="2000" b="0" i="0" u="none" strike="noStrike" cap="none" dirty="0">
                <a:solidFill>
                  <a:srgbClr val="000000"/>
                </a:solidFill>
                <a:latin typeface="Century Gothic"/>
                <a:ea typeface="Century Gothic"/>
                <a:cs typeface="Century Gothic"/>
                <a:sym typeface="Century Gothic"/>
              </a:rPr>
              <a:t> to write a summary paragraph of the article “Children of War.”</a:t>
            </a:r>
            <a:endParaRPr dirty="0"/>
          </a:p>
          <a:p>
            <a:pPr marL="0" marR="0" lvl="0" indent="0" algn="l" rtl="0">
              <a:lnSpc>
                <a:spcPct val="100000"/>
              </a:lnSpc>
              <a:spcBef>
                <a:spcPts val="0"/>
              </a:spcBef>
              <a:spcAft>
                <a:spcPts val="0"/>
              </a:spcAft>
              <a:buClr>
                <a:srgbClr val="000000"/>
              </a:buClr>
              <a:buSzPts val="1800"/>
              <a:buFont typeface="Century Gothic"/>
              <a:buNone/>
            </a:pPr>
            <a:endParaRPr sz="2000" b="0" i="0" u="none" strike="noStrike" cap="none" dirty="0">
              <a:solidFill>
                <a:srgbClr val="000000"/>
              </a:solidFill>
              <a:latin typeface="Century Gothic"/>
              <a:ea typeface="Century Gothic"/>
              <a:cs typeface="Century Gothic"/>
              <a:sym typeface="Century Gothic"/>
            </a:endParaRPr>
          </a:p>
          <a:p>
            <a:pPr marL="285750" marR="0" lvl="0" indent="-285750" algn="l" rtl="0">
              <a:lnSpc>
                <a:spcPct val="100000"/>
              </a:lnSpc>
              <a:spcBef>
                <a:spcPts val="0"/>
              </a:spcBef>
              <a:spcAft>
                <a:spcPts val="0"/>
              </a:spcAft>
              <a:buClr>
                <a:srgbClr val="000000"/>
              </a:buClr>
              <a:buSzPts val="1800"/>
              <a:buFont typeface="Century Gothic"/>
              <a:buChar char="●"/>
            </a:pPr>
            <a:r>
              <a:rPr lang="en" sz="2000" b="0" i="0" u="none" strike="noStrike" cap="none" dirty="0">
                <a:solidFill>
                  <a:srgbClr val="000000"/>
                </a:solidFill>
                <a:latin typeface="Century Gothic"/>
                <a:ea typeface="Century Gothic"/>
                <a:cs typeface="Century Gothic"/>
                <a:sym typeface="Century Gothic"/>
              </a:rPr>
              <a:t>Complete a first read of pages 180–195. </a:t>
            </a:r>
            <a:endParaRPr dirty="0"/>
          </a:p>
          <a:p>
            <a:pPr marL="285750" marR="0" lvl="0" indent="-171450" algn="l" rtl="0">
              <a:lnSpc>
                <a:spcPct val="100000"/>
              </a:lnSpc>
              <a:spcBef>
                <a:spcPts val="0"/>
              </a:spcBef>
              <a:spcAft>
                <a:spcPts val="0"/>
              </a:spcAft>
              <a:buClr>
                <a:srgbClr val="000000"/>
              </a:buClr>
              <a:buSzPts val="1800"/>
              <a:buFont typeface="Century Gothic"/>
              <a:buNone/>
            </a:pPr>
            <a:endParaRPr sz="2000" b="0" i="0" u="none" strike="noStrike" cap="none" dirty="0">
              <a:solidFill>
                <a:srgbClr val="000000"/>
              </a:solidFill>
              <a:latin typeface="Century Gothic"/>
              <a:ea typeface="Century Gothic"/>
              <a:cs typeface="Century Gothic"/>
              <a:sym typeface="Century Gothic"/>
            </a:endParaRPr>
          </a:p>
          <a:p>
            <a:pPr marL="285750" marR="0" lvl="0" indent="-285750" algn="l" rtl="0">
              <a:lnSpc>
                <a:spcPct val="100000"/>
              </a:lnSpc>
              <a:spcBef>
                <a:spcPts val="0"/>
              </a:spcBef>
              <a:spcAft>
                <a:spcPts val="0"/>
              </a:spcAft>
              <a:buClr>
                <a:srgbClr val="000000"/>
              </a:buClr>
              <a:buSzPts val="1800"/>
              <a:buFont typeface="Century Gothic"/>
              <a:buChar char="●"/>
            </a:pPr>
            <a:r>
              <a:rPr lang="en" sz="2000" b="0" i="0" u="none" strike="noStrike" cap="none" dirty="0">
                <a:solidFill>
                  <a:srgbClr val="000000"/>
                </a:solidFill>
                <a:latin typeface="Century Gothic"/>
                <a:ea typeface="Century Gothic"/>
                <a:cs typeface="Century Gothic"/>
                <a:sym typeface="Century Gothic"/>
              </a:rPr>
              <a:t>Take notes (in your journal) using the Stru</a:t>
            </a:r>
            <a:r>
              <a:rPr lang="en" sz="2000" b="1" i="0" u="none" strike="noStrike" cap="none" dirty="0">
                <a:solidFill>
                  <a:srgbClr val="000000"/>
                </a:solidFill>
                <a:latin typeface="Century Gothic"/>
                <a:ea typeface="Century Gothic"/>
                <a:cs typeface="Century Gothic"/>
                <a:sym typeface="Century Gothic"/>
              </a:rPr>
              <a:t>ctured Notes graphic organizer</a:t>
            </a:r>
            <a:r>
              <a:rPr lang="en" sz="2000" b="0" i="0" u="none" strike="noStrike" cap="none" dirty="0">
                <a:solidFill>
                  <a:srgbClr val="000000"/>
                </a:solidFill>
                <a:latin typeface="Century Gothic"/>
                <a:ea typeface="Century Gothic"/>
                <a:cs typeface="Century Gothic"/>
                <a:sym typeface="Century Gothic"/>
              </a:rPr>
              <a:t>. Focus on the strongest evidence that reveals how Ha is being turned “inside out” plus vocabulary that helps you understand her challenges and responses</a:t>
            </a:r>
            <a:r>
              <a:rPr lang="en" sz="2400" b="0" i="0" u="none" strike="noStrike" cap="none" dirty="0">
                <a:solidFill>
                  <a:srgbClr val="000000"/>
                </a:solidFill>
                <a:latin typeface="Century Gothic"/>
                <a:ea typeface="Century Gothic"/>
                <a:cs typeface="Century Gothic"/>
                <a:sym typeface="Century Gothic"/>
              </a:rPr>
              <a:t>. </a:t>
            </a:r>
            <a:endParaRPr dirty="0"/>
          </a:p>
          <a:p>
            <a:pPr marL="285750" marR="0" lvl="0" indent="-171450" algn="l" rtl="0">
              <a:lnSpc>
                <a:spcPct val="100000"/>
              </a:lnSpc>
              <a:spcBef>
                <a:spcPts val="0"/>
              </a:spcBef>
              <a:spcAft>
                <a:spcPts val="0"/>
              </a:spcAft>
              <a:buClr>
                <a:srgbClr val="000000"/>
              </a:buClr>
              <a:buSzPts val="1800"/>
              <a:buFont typeface="Century Gothic"/>
              <a:buNone/>
            </a:pPr>
            <a:endParaRPr sz="2400" b="0" i="0" u="none" strike="noStrike" cap="none" dirty="0">
              <a:solidFill>
                <a:srgbClr val="000000"/>
              </a:solidFill>
              <a:latin typeface="Century Gothic"/>
              <a:ea typeface="Century Gothic"/>
              <a:cs typeface="Century Gothic"/>
              <a:sym typeface="Century Gothic"/>
            </a:endParaRPr>
          </a:p>
        </p:txBody>
      </p:sp>
      <p:pic>
        <p:nvPicPr>
          <p:cNvPr id="5" name="Google Shape;167;p31"/>
          <p:cNvPicPr preferRelativeResize="0"/>
          <p:nvPr/>
        </p:nvPicPr>
        <p:blipFill>
          <a:blip r:embed="rId3">
            <a:alphaModFix/>
          </a:blip>
          <a:stretch>
            <a:fillRect/>
          </a:stretch>
        </p:blipFill>
        <p:spPr>
          <a:xfrm>
            <a:off x="7946571" y="187575"/>
            <a:ext cx="885729" cy="1115396"/>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623888" y="1601810"/>
            <a:ext cx="7886700" cy="734096"/>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4500"/>
              <a:buFont typeface="Overlock"/>
              <a:buNone/>
            </a:pPr>
            <a:r>
              <a:rPr lang="en" sz="3800" dirty="0">
                <a:latin typeface="Century Gothic"/>
                <a:ea typeface="Century Gothic"/>
                <a:cs typeface="Century Gothic"/>
                <a:sym typeface="Century Gothic"/>
              </a:rPr>
              <a:t>Small Group Block</a:t>
            </a:r>
            <a:endParaRPr sz="3800" i="0" u="none" strike="noStrike" cap="none" dirty="0">
              <a:solidFill>
                <a:schemeClr val="dk1"/>
              </a:solidFill>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623888" y="2807594"/>
            <a:ext cx="7886700" cy="837126"/>
          </a:xfrm>
          <a:prstGeom prst="rect">
            <a:avLst/>
          </a:prstGeom>
          <a:noFill/>
          <a:ln>
            <a:noFill/>
          </a:ln>
        </p:spPr>
        <p:txBody>
          <a:bodyPr spcFirstLastPara="1" wrap="square" lIns="68575" tIns="34275" rIns="68575" bIns="34275" anchor="t" anchorCtr="0">
            <a:noAutofit/>
          </a:bodyPr>
          <a:lstStyle/>
          <a:p>
            <a:pPr marL="0" marR="0" lvl="0" indent="0" algn="ctr" rtl="0">
              <a:lnSpc>
                <a:spcPct val="90000"/>
              </a:lnSpc>
              <a:spcBef>
                <a:spcPts val="0"/>
              </a:spcBef>
              <a:spcAft>
                <a:spcPts val="0"/>
              </a:spcAft>
              <a:buClr>
                <a:schemeClr val="dk1"/>
              </a:buClr>
              <a:buSzPts val="2700"/>
              <a:buFont typeface="Arial"/>
              <a:buNone/>
            </a:pPr>
            <a:r>
              <a:rPr lang="en" sz="3200" b="1" dirty="0">
                <a:solidFill>
                  <a:schemeClr val="dk1"/>
                </a:solidFill>
                <a:latin typeface="Century Gothic"/>
                <a:ea typeface="Century Gothic"/>
                <a:cs typeface="Century Gothic"/>
                <a:sym typeface="Century Gothic"/>
              </a:rPr>
              <a:t>Fluency and Reading Ahead</a:t>
            </a:r>
            <a:endParaRPr sz="3200" b="1" i="0" u="none" strike="noStrike" cap="none"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03D54E1B-42F0-41BF-AD68-866200E96230}"/>
              </a:ext>
            </a:extLst>
          </p:cNvPr>
          <p:cNvPicPr>
            <a:picLocks noChangeAspect="1"/>
          </p:cNvPicPr>
          <p:nvPr/>
        </p:nvPicPr>
        <p:blipFill>
          <a:blip r:embed="rId3"/>
          <a:stretch>
            <a:fillRect/>
          </a:stretch>
        </p:blipFill>
        <p:spPr>
          <a:xfrm>
            <a:off x="3498328" y="224013"/>
            <a:ext cx="2147344" cy="986910"/>
          </a:xfrm>
          <a:prstGeom prst="rect">
            <a:avLst/>
          </a:prstGeom>
        </p:spPr>
      </p:pic>
    </p:spTree>
    <p:extLst>
      <p:ext uri="{BB962C8B-B14F-4D97-AF65-F5344CB8AC3E}">
        <p14:creationId xmlns:p14="http://schemas.microsoft.com/office/powerpoint/2010/main" val="42194907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6"/>
          <p:cNvSpPr txBox="1">
            <a:spLocks noGrp="1"/>
          </p:cNvSpPr>
          <p:nvPr>
            <p:ph type="body" idx="1"/>
          </p:nvPr>
        </p:nvSpPr>
        <p:spPr>
          <a:xfrm>
            <a:off x="628650" y="1357950"/>
            <a:ext cx="8124300" cy="3263400"/>
          </a:xfrm>
          <a:prstGeom prst="rect">
            <a:avLst/>
          </a:prstGeom>
          <a:noFill/>
          <a:ln>
            <a:noFill/>
          </a:ln>
        </p:spPr>
        <p:txBody>
          <a:bodyPr spcFirstLastPara="1" wrap="square" lIns="68575" tIns="34275" rIns="68575" bIns="34275" anchor="t" anchorCtr="0">
            <a:noAutofit/>
          </a:bodyPr>
          <a:lstStyle/>
          <a:p>
            <a:pPr marL="0" marR="0" lvl="0" indent="0" rtl="0">
              <a:lnSpc>
                <a:spcPct val="90000"/>
              </a:lnSpc>
              <a:spcBef>
                <a:spcPts val="0"/>
              </a:spcBef>
              <a:spcAft>
                <a:spcPts val="0"/>
              </a:spcAft>
              <a:buClr>
                <a:schemeClr val="dk1"/>
              </a:buClr>
              <a:buSzPts val="2200"/>
              <a:buFont typeface="Arial"/>
              <a:buNone/>
            </a:pPr>
            <a:r>
              <a:rPr lang="en" sz="1900" i="0" u="none" strike="noStrike" cap="none" dirty="0">
                <a:solidFill>
                  <a:schemeClr val="dk1"/>
                </a:solidFill>
                <a:latin typeface="Century Gothic"/>
                <a:ea typeface="Century Gothic"/>
                <a:cs typeface="Century Gothic"/>
                <a:sym typeface="Century Gothic"/>
              </a:rPr>
              <a:t>Here’s what we’ll do:</a:t>
            </a:r>
            <a:endParaRPr sz="1900" i="0" u="none" strike="noStrike" cap="none" dirty="0">
              <a:solidFill>
                <a:schemeClr val="dk1"/>
              </a:solidFill>
              <a:latin typeface="Century Gothic"/>
              <a:ea typeface="Century Gothic"/>
              <a:cs typeface="Century Gothic"/>
              <a:sym typeface="Century Gothic"/>
            </a:endParaRPr>
          </a:p>
          <a:p>
            <a:pPr marL="0" marR="0" lvl="0" indent="0" rtl="0">
              <a:lnSpc>
                <a:spcPct val="90000"/>
              </a:lnSpc>
              <a:spcBef>
                <a:spcPts val="0"/>
              </a:spcBef>
              <a:spcAft>
                <a:spcPts val="0"/>
              </a:spcAft>
              <a:buClr>
                <a:schemeClr val="dk1"/>
              </a:buClr>
              <a:buSzPts val="2200"/>
              <a:buFont typeface="Arial"/>
              <a:buNone/>
            </a:pPr>
            <a:endParaRPr sz="1900" dirty="0">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I’m going to read aloud </a:t>
            </a:r>
            <a:r>
              <a:rPr lang="en" sz="1900" dirty="0">
                <a:latin typeface="Century Gothic"/>
                <a:ea typeface="Century Gothic"/>
                <a:cs typeface="Century Gothic"/>
                <a:sym typeface="Century Gothic"/>
              </a:rPr>
              <a:t>a section of our text we’ll be reading carefully in our next class.</a:t>
            </a:r>
            <a:endParaRPr sz="1900" dirty="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You will read in your head while I read, following along with a pencil in your hand.</a:t>
            </a:r>
            <a:endParaRPr sz="1900" dirty="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Every now and then, I’ll say “Put a dot lightly over this word.”</a:t>
            </a:r>
            <a:endParaRPr sz="1900" dirty="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I’ll continue reading aloud, while you read with me in your head and get ready for the next dot. </a:t>
            </a:r>
            <a:endParaRPr sz="1900" i="0" u="none" strike="noStrike" cap="none" dirty="0">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1900"/>
              <a:buFont typeface="Arial"/>
              <a:buNone/>
            </a:pPr>
            <a:endParaRPr sz="1900" i="0" u="none" strike="noStrike" cap="none" dirty="0">
              <a:solidFill>
                <a:schemeClr val="dk1"/>
              </a:solidFill>
              <a:latin typeface="Century Gothic"/>
              <a:ea typeface="Century Gothic"/>
              <a:cs typeface="Century Gothic"/>
              <a:sym typeface="Century Gothic"/>
            </a:endParaRPr>
          </a:p>
        </p:txBody>
      </p:sp>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40589073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7"/>
          <p:cNvSpPr txBox="1">
            <a:spLocks noGrp="1"/>
          </p:cNvSpPr>
          <p:nvPr>
            <p:ph type="body" idx="1"/>
          </p:nvPr>
        </p:nvSpPr>
        <p:spPr>
          <a:xfrm>
            <a:off x="628650" y="1369219"/>
            <a:ext cx="8135700" cy="28944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dirty="0">
                <a:latin typeface="Century Gothic"/>
                <a:ea typeface="Century Gothic"/>
                <a:cs typeface="Century Gothic"/>
                <a:sym typeface="Century Gothic"/>
              </a:rPr>
              <a:t>Let’s see if you dotted the right words.</a:t>
            </a:r>
            <a:endParaRPr sz="2000" dirty="0">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Now, we’re going to read that passage again…</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BUT this time we’re going to think about what the gist of the passage is.</a:t>
            </a:r>
            <a:endParaRPr sz="2000" i="0" u="none" strike="noStrike" cap="none" dirty="0">
              <a:solidFill>
                <a:schemeClr val="dk1"/>
              </a:solidFill>
              <a:latin typeface="Century Gothic"/>
              <a:ea typeface="Century Gothic"/>
              <a:cs typeface="Century Gothic"/>
              <a:sym typeface="Century Gothic"/>
            </a:endParaRPr>
          </a:p>
        </p:txBody>
      </p:sp>
      <p:sp>
        <p:nvSpPr>
          <p:cNvPr id="145" name="Google Shape;145;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2163919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628650" y="1369219"/>
            <a:ext cx="7886700" cy="27366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What’s the gist?</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Turn and talk with your partner</a:t>
            </a:r>
            <a:r>
              <a:rPr lang="en" sz="2000" dirty="0">
                <a:latin typeface="Century Gothic"/>
                <a:ea typeface="Century Gothic"/>
                <a:cs typeface="Century Gothic"/>
                <a:sym typeface="Century Gothic"/>
              </a:rPr>
              <a:t> about </a:t>
            </a:r>
            <a:r>
              <a:rPr lang="en" sz="2000" i="0" u="none" strike="noStrike" cap="none" dirty="0">
                <a:solidFill>
                  <a:schemeClr val="dk1"/>
                </a:solidFill>
                <a:latin typeface="Century Gothic"/>
                <a:ea typeface="Century Gothic"/>
                <a:cs typeface="Century Gothic"/>
                <a:sym typeface="Century Gothic"/>
              </a:rPr>
              <a:t>what the gist of this </a:t>
            </a:r>
            <a:r>
              <a:rPr lang="en" sz="2000" dirty="0">
                <a:latin typeface="Century Gothic"/>
                <a:ea typeface="Century Gothic"/>
                <a:cs typeface="Century Gothic"/>
                <a:sym typeface="Century Gothic"/>
              </a:rPr>
              <a:t>section</a:t>
            </a:r>
            <a:r>
              <a:rPr lang="en" sz="2000" i="0" u="none" strike="noStrike" cap="none" dirty="0">
                <a:solidFill>
                  <a:schemeClr val="dk1"/>
                </a:solidFill>
                <a:latin typeface="Century Gothic"/>
                <a:ea typeface="Century Gothic"/>
                <a:cs typeface="Century Gothic"/>
                <a:sym typeface="Century Gothic"/>
              </a:rPr>
              <a:t> seems to be.</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Finally, let’s talk as a class about that gist of the passage.</a:t>
            </a:r>
            <a:endParaRPr sz="2000" i="0" u="none" strike="noStrike" cap="none" dirty="0">
              <a:solidFill>
                <a:schemeClr val="dk1"/>
              </a:solidFill>
              <a:latin typeface="Century Gothic"/>
              <a:ea typeface="Century Gothic"/>
              <a:cs typeface="Century Gothic"/>
              <a:sym typeface="Century Gothic"/>
            </a:endParaRPr>
          </a:p>
        </p:txBody>
      </p:sp>
      <p:sp>
        <p:nvSpPr>
          <p:cNvPr id="152" name="Google Shape;152;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D41F5FE8-C202-4864-9B92-3F7CBC7CB637}"/>
              </a:ext>
            </a:extLst>
          </p:cNvPr>
          <p:cNvPicPr>
            <a:picLocks noChangeAspect="1"/>
          </p:cNvPicPr>
          <p:nvPr/>
        </p:nvPicPr>
        <p:blipFill>
          <a:blip r:embed="rId3"/>
          <a:stretch>
            <a:fillRect/>
          </a:stretch>
        </p:blipFill>
        <p:spPr>
          <a:xfrm>
            <a:off x="8323385" y="4443036"/>
            <a:ext cx="592236" cy="585307"/>
          </a:xfrm>
          <a:prstGeom prst="rect">
            <a:avLst/>
          </a:prstGeom>
        </p:spPr>
      </p:pic>
    </p:spTree>
    <p:extLst>
      <p:ext uri="{BB962C8B-B14F-4D97-AF65-F5344CB8AC3E}">
        <p14:creationId xmlns:p14="http://schemas.microsoft.com/office/powerpoint/2010/main" val="24892954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9"/>
          <p:cNvSpPr txBox="1">
            <a:spLocks noGrp="1"/>
          </p:cNvSpPr>
          <p:nvPr>
            <p:ph type="body" idx="1"/>
          </p:nvPr>
        </p:nvSpPr>
        <p:spPr>
          <a:xfrm>
            <a:off x="628650" y="1268125"/>
            <a:ext cx="8027400" cy="3263400"/>
          </a:xfrm>
          <a:prstGeom prst="rect">
            <a:avLst/>
          </a:prstGeom>
          <a:noFill/>
          <a:ln>
            <a:noFill/>
          </a:ln>
        </p:spPr>
        <p:txBody>
          <a:bodyPr spcFirstLastPara="1" wrap="square" lIns="68575" tIns="34275" rIns="68575" bIns="34275" anchor="t" anchorCtr="0">
            <a:noAutofit/>
          </a:bodyPr>
          <a:lstStyle/>
          <a:p>
            <a:pPr marL="12700" marR="0" lvl="0" indent="0" algn="l" rtl="0">
              <a:lnSpc>
                <a:spcPct val="90000"/>
              </a:lnSpc>
              <a:spcBef>
                <a:spcPts val="0"/>
              </a:spcBef>
              <a:spcAft>
                <a:spcPts val="0"/>
              </a:spcAft>
              <a:buClr>
                <a:schemeClr val="dk1"/>
              </a:buClr>
              <a:buSzPts val="2100"/>
              <a:buFont typeface="Arial"/>
              <a:buNone/>
            </a:pPr>
            <a:r>
              <a:rPr lang="en" sz="1900" b="1" i="0" u="none" strike="noStrike" cap="none">
                <a:solidFill>
                  <a:schemeClr val="dk1"/>
                </a:solidFill>
                <a:latin typeface="Century Gothic"/>
                <a:ea typeface="Century Gothic"/>
                <a:cs typeface="Century Gothic"/>
                <a:sym typeface="Century Gothic"/>
              </a:rPr>
              <a:t>Now it’s your turn to read this same passage</a:t>
            </a:r>
            <a:r>
              <a:rPr lang="en" sz="1900" i="0" u="none" strike="noStrike" cap="none">
                <a:solidFill>
                  <a:schemeClr val="dk1"/>
                </a:solidFill>
                <a:latin typeface="Century Gothic"/>
                <a:ea typeface="Century Gothic"/>
                <a:cs typeface="Century Gothic"/>
                <a:sym typeface="Century Gothic"/>
              </a:rPr>
              <a:t>. </a:t>
            </a:r>
            <a:r>
              <a:rPr lang="en" sz="1900" b="1" i="0" u="none" strike="noStrike" cap="none">
                <a:solidFill>
                  <a:schemeClr val="dk1"/>
                </a:solidFill>
                <a:latin typeface="Century Gothic"/>
                <a:ea typeface="Century Gothic"/>
                <a:cs typeface="Century Gothic"/>
                <a:sym typeface="Century Gothic"/>
              </a:rPr>
              <a:t>Here’s what you’ll do:</a:t>
            </a:r>
            <a:endParaRPr sz="1900" b="1" i="0" u="none" strike="noStrike" cap="none">
              <a:solidFill>
                <a:schemeClr val="dk1"/>
              </a:solidFill>
              <a:latin typeface="Century Gothic"/>
              <a:ea typeface="Century Gothic"/>
              <a:cs typeface="Century Gothic"/>
              <a:sym typeface="Century Gothic"/>
            </a:endParaRPr>
          </a:p>
          <a:p>
            <a:pPr marL="12700" marR="0" lvl="0" indent="0" algn="l" rtl="0">
              <a:lnSpc>
                <a:spcPct val="90000"/>
              </a:lnSpc>
              <a:spcBef>
                <a:spcPts val="0"/>
              </a:spcBef>
              <a:spcAft>
                <a:spcPts val="0"/>
              </a:spcAft>
              <a:buClr>
                <a:schemeClr val="dk1"/>
              </a:buClr>
              <a:buSzPts val="2100"/>
              <a:buFont typeface="Arial"/>
              <a:buNone/>
            </a:pPr>
            <a:endParaRPr sz="1900" b="1">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Read the passage to yourself in a whisper. </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Now, read the same passage out loud to your partner – while your partner reads in their head. (Read </a:t>
            </a:r>
            <a:r>
              <a:rPr lang="en" sz="1900" b="1" i="1" u="none" strike="noStrike" cap="none">
                <a:solidFill>
                  <a:schemeClr val="dk1"/>
                </a:solidFill>
                <a:latin typeface="Century Gothic"/>
                <a:ea typeface="Century Gothic"/>
                <a:cs typeface="Century Gothic"/>
                <a:sym typeface="Century Gothic"/>
              </a:rPr>
              <a:t>softly</a:t>
            </a:r>
            <a:r>
              <a:rPr lang="en" sz="1900" i="0" u="none" strike="noStrike" cap="none">
                <a:solidFill>
                  <a:schemeClr val="dk1"/>
                </a:solidFill>
                <a:latin typeface="Century Gothic"/>
                <a:ea typeface="Century Gothic"/>
                <a:cs typeface="Century Gothic"/>
                <a:sym typeface="Century Gothic"/>
              </a:rPr>
              <a:t> – lots of people will be talking!)</a:t>
            </a:r>
            <a:endParaRPr sz="1900">
              <a:latin typeface="Century Gothic"/>
              <a:ea typeface="Century Gothic"/>
              <a:cs typeface="Century Gothic"/>
              <a:sym typeface="Century Gothic"/>
            </a:endParaRPr>
          </a:p>
          <a:p>
            <a:pPr marL="342900" lvl="0" indent="-349250" rtl="0">
              <a:spcBef>
                <a:spcPts val="1000"/>
              </a:spcBef>
              <a:spcAft>
                <a:spcPts val="100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Switch – this time, your partner reads aloud while you read in your head.</a:t>
            </a:r>
            <a:endParaRPr sz="1900" i="0" u="none" strike="noStrike" cap="none">
              <a:solidFill>
                <a:schemeClr val="dk1"/>
              </a:solidFill>
              <a:latin typeface="Century Gothic"/>
              <a:ea typeface="Century Gothic"/>
              <a:cs typeface="Century Gothic"/>
              <a:sym typeface="Century Gothic"/>
            </a:endParaRPr>
          </a:p>
        </p:txBody>
      </p:sp>
      <p:sp>
        <p:nvSpPr>
          <p:cNvPr id="159" name="Google Shape;159;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23289015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Grade 8: Module 1: Unit 2: Lesson 6 </a:t>
            </a: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81" name="Google Shape;181;p38"/>
          <p:cNvSpPr txBox="1">
            <a:spLocks noGrp="1"/>
          </p:cNvSpPr>
          <p:nvPr>
            <p:ph type="body" idx="1"/>
          </p:nvPr>
        </p:nvSpPr>
        <p:spPr>
          <a:xfrm>
            <a:off x="311700" y="144922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2200" b="1" i="0" u="none" strike="noStrike" cap="none" dirty="0">
                <a:solidFill>
                  <a:schemeClr val="dk1"/>
                </a:solidFill>
                <a:sym typeface="Century Gothic"/>
              </a:rPr>
              <a:t>Preparing for Lesson 6</a:t>
            </a:r>
            <a:br>
              <a:rPr lang="en" sz="2200" b="1" i="0" u="none" strike="noStrike" cap="none" dirty="0">
                <a:solidFill>
                  <a:schemeClr val="dk1"/>
                </a:solidFill>
                <a:sym typeface="Century Gothic"/>
              </a:rPr>
            </a:br>
            <a:endParaRPr sz="2200" b="1" i="0" u="none" strike="noStrike" cap="none" dirty="0">
              <a:solidFill>
                <a:schemeClr val="dk1"/>
              </a:solidFill>
              <a:sym typeface="Century Gothic"/>
            </a:endParaRPr>
          </a:p>
          <a:p>
            <a:pPr marL="342900" marR="0" lvl="0" indent="-342900" algn="l" rtl="0">
              <a:lnSpc>
                <a:spcPct val="90000"/>
              </a:lnSpc>
              <a:spcBef>
                <a:spcPts val="0"/>
              </a:spcBef>
              <a:spcAft>
                <a:spcPts val="0"/>
              </a:spcAft>
              <a:buClr>
                <a:schemeClr val="dk1"/>
              </a:buClr>
              <a:buSzPts val="2500"/>
              <a:buFont typeface="Century Gothic"/>
              <a:buChar char="●"/>
            </a:pPr>
            <a:r>
              <a:rPr lang="en" sz="2200" b="0" i="0" u="none" strike="noStrike" cap="none" dirty="0">
                <a:solidFill>
                  <a:schemeClr val="dk1"/>
                </a:solidFill>
                <a:sym typeface="Century Gothic"/>
              </a:rPr>
              <a:t>Read “Children of War” </a:t>
            </a:r>
            <a:endParaRPr sz="2200" b="0" i="0" u="none" strike="noStrike" cap="none" dirty="0">
              <a:solidFill>
                <a:schemeClr val="dk1"/>
              </a:solidFill>
              <a:sym typeface="Century Gothic"/>
            </a:endParaRPr>
          </a:p>
          <a:p>
            <a:pPr marL="342900" marR="0" lvl="0" indent="-342900" algn="l" rtl="0">
              <a:lnSpc>
                <a:spcPct val="90000"/>
              </a:lnSpc>
              <a:spcBef>
                <a:spcPts val="0"/>
              </a:spcBef>
              <a:spcAft>
                <a:spcPts val="0"/>
              </a:spcAft>
              <a:buClr>
                <a:schemeClr val="dk1"/>
              </a:buClr>
              <a:buSzPts val="2500"/>
              <a:buFont typeface="Century Gothic"/>
              <a:buChar char="●"/>
            </a:pPr>
            <a:r>
              <a:rPr lang="en" sz="2200" b="0" i="0" u="none" strike="noStrike" cap="none" dirty="0">
                <a:solidFill>
                  <a:schemeClr val="dk1"/>
                </a:solidFill>
                <a:sym typeface="Century Gothic"/>
              </a:rPr>
              <a:t>Review Sentence Strips: Claims from “Refugees: Who, Where, Why”  </a:t>
            </a:r>
            <a:r>
              <a:rPr lang="en-US" sz="2200" b="0" i="0" u="none" strike="noStrike" cap="none" dirty="0">
                <a:solidFill>
                  <a:schemeClr val="dk1"/>
                </a:solidFill>
                <a:sym typeface="Century Gothic"/>
              </a:rPr>
              <a:t>and</a:t>
            </a:r>
            <a:r>
              <a:rPr lang="en" sz="2200" b="0" i="0" u="none" strike="noStrike" cap="none" dirty="0">
                <a:solidFill>
                  <a:schemeClr val="dk1"/>
                </a:solidFill>
                <a:sym typeface="Century Gothic"/>
              </a:rPr>
              <a:t>  </a:t>
            </a:r>
            <a:r>
              <a:rPr lang="en" sz="2200" b="1" i="0" u="none" strike="noStrike" cap="none" dirty="0">
                <a:solidFill>
                  <a:schemeClr val="dk1"/>
                </a:solidFill>
                <a:sym typeface="Century Gothic"/>
              </a:rPr>
              <a:t>Quote Cards: Evidence from “Children of War” </a:t>
            </a:r>
            <a:endParaRPr sz="2200" b="1" i="0" u="none" strike="noStrike" cap="none" dirty="0">
              <a:solidFill>
                <a:schemeClr val="dk1"/>
              </a:solidFill>
              <a:sym typeface="Century Gothic"/>
            </a:endParaRPr>
          </a:p>
          <a:p>
            <a:pPr marL="342900" marR="0" lvl="0" indent="-336550" algn="l" rtl="0">
              <a:lnSpc>
                <a:spcPct val="90000"/>
              </a:lnSpc>
              <a:spcBef>
                <a:spcPts val="0"/>
              </a:spcBef>
              <a:spcAft>
                <a:spcPts val="0"/>
              </a:spcAft>
              <a:buClr>
                <a:schemeClr val="dk1"/>
              </a:buClr>
              <a:buSzPts val="2400"/>
              <a:buFont typeface="Century Gothic"/>
              <a:buChar char="●"/>
            </a:pPr>
            <a:r>
              <a:rPr lang="en" sz="2200" dirty="0">
                <a:solidFill>
                  <a:schemeClr val="dk1"/>
                </a:solidFill>
              </a:rPr>
              <a:t>Review student summaries during Work Time A.</a:t>
            </a:r>
            <a:endParaRPr sz="2200" dirty="0">
              <a:solidFill>
                <a:schemeClr val="dk1"/>
              </a:solidFill>
            </a:endParaRPr>
          </a:p>
          <a:p>
            <a:pPr marL="342900" marR="0" lvl="0" indent="-336550" algn="l" rtl="0">
              <a:lnSpc>
                <a:spcPct val="90000"/>
              </a:lnSpc>
              <a:spcBef>
                <a:spcPts val="0"/>
              </a:spcBef>
              <a:spcAft>
                <a:spcPts val="0"/>
              </a:spcAft>
              <a:buClr>
                <a:schemeClr val="dk1"/>
              </a:buClr>
              <a:buSzPts val="2400"/>
              <a:buFont typeface="Century Gothic"/>
              <a:buChar char="●"/>
            </a:pPr>
            <a:r>
              <a:rPr lang="en" sz="2200" dirty="0">
                <a:solidFill>
                  <a:schemeClr val="dk1"/>
                </a:solidFill>
              </a:rPr>
              <a:t>Reread pages 180–195 from </a:t>
            </a:r>
            <a:r>
              <a:rPr lang="en" sz="2200" i="1" dirty="0">
                <a:solidFill>
                  <a:schemeClr val="dk1"/>
                </a:solidFill>
              </a:rPr>
              <a:t>Inside Out and Back Again </a:t>
            </a:r>
            <a:r>
              <a:rPr lang="en" sz="2200" dirty="0">
                <a:solidFill>
                  <a:schemeClr val="dk1"/>
                </a:solidFill>
              </a:rPr>
              <a:t>in preparation for homework</a:t>
            </a:r>
            <a:endParaRPr sz="2200" dirty="0">
              <a:solidFill>
                <a:schemeClr val="dk1"/>
              </a:solidFill>
            </a:endParaRPr>
          </a:p>
          <a:p>
            <a:pPr marL="0" marR="0" lvl="0" indent="0" algn="l" rtl="0">
              <a:lnSpc>
                <a:spcPct val="90000"/>
              </a:lnSpc>
              <a:spcBef>
                <a:spcPts val="0"/>
              </a:spcBef>
              <a:spcAft>
                <a:spcPts val="0"/>
              </a:spcAft>
              <a:buClr>
                <a:schemeClr val="dk1"/>
              </a:buClr>
              <a:buSzPts val="2500"/>
              <a:buFont typeface="Arial"/>
              <a:buNone/>
            </a:pPr>
            <a:endParaRPr sz="2200" b="0" i="0" u="none" strike="noStrike" cap="none" dirty="0">
              <a:solidFill>
                <a:schemeClr val="dk1"/>
              </a:solidFill>
              <a:sym typeface="Century Gothic"/>
            </a:endParaRPr>
          </a:p>
          <a:p>
            <a:pPr marL="342900" marR="0" lvl="0" indent="-184150" algn="l" rtl="0">
              <a:lnSpc>
                <a:spcPct val="90000"/>
              </a:lnSpc>
              <a:spcBef>
                <a:spcPts val="0"/>
              </a:spcBef>
              <a:spcAft>
                <a:spcPts val="0"/>
              </a:spcAft>
              <a:buClr>
                <a:schemeClr val="dk1"/>
              </a:buClr>
              <a:buSzPts val="2500"/>
              <a:buFont typeface="Century Gothic"/>
              <a:buNone/>
            </a:pPr>
            <a:endParaRPr sz="2200" b="0" i="1" u="none" strike="noStrike" cap="none" dirty="0">
              <a:solidFill>
                <a:schemeClr val="dk1"/>
              </a:solidFill>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spcBef>
                <a:spcPts val="0"/>
              </a:spcBef>
              <a:spcAft>
                <a:spcPts val="0"/>
              </a:spcAft>
              <a:buNone/>
            </a:pPr>
            <a:endParaRPr sz="3200">
              <a:latin typeface="Century Gothic"/>
              <a:ea typeface="Century Gothic"/>
              <a:cs typeface="Century Gothic"/>
              <a:sym typeface="Century Gothic"/>
            </a:endParaRPr>
          </a:p>
          <a:p>
            <a:pPr marL="0" lvl="0" indent="0">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When you finish the fluency practice...	</a:t>
            </a:r>
            <a:endParaRPr/>
          </a:p>
        </p:txBody>
      </p:sp>
      <p:sp>
        <p:nvSpPr>
          <p:cNvPr id="165" name="Google Shape;165;p30"/>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Autofit/>
          </a:bodyPr>
          <a:lstStyle/>
          <a:p>
            <a:pPr marL="0" lvl="0" indent="0" rtl="0">
              <a:spcBef>
                <a:spcPts val="800"/>
              </a:spcBef>
              <a:spcAft>
                <a:spcPts val="0"/>
              </a:spcAft>
              <a:buNone/>
            </a:pPr>
            <a:r>
              <a:rPr lang="en" dirty="0">
                <a:latin typeface="Century Gothic"/>
                <a:ea typeface="Century Gothic"/>
                <a:cs typeface="Century Gothic"/>
                <a:sym typeface="Century Gothic"/>
              </a:rPr>
              <a:t>You can do one of two things with the rest of the time:</a:t>
            </a:r>
            <a:endParaRPr dirty="0">
              <a:latin typeface="Century Gothic"/>
              <a:ea typeface="Century Gothic"/>
              <a:cs typeface="Century Gothic"/>
              <a:sym typeface="Century Gothic"/>
            </a:endParaRPr>
          </a:p>
          <a:p>
            <a:pPr marL="914400" lvl="0" indent="0" rtl="0">
              <a:spcBef>
                <a:spcPts val="800"/>
              </a:spcBef>
              <a:spcAft>
                <a:spcPts val="0"/>
              </a:spcAft>
              <a:buNone/>
            </a:pPr>
            <a:endParaRPr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Follow along while your teacher keeps reading the selection you’ll be reading closely during the next class.</a:t>
            </a:r>
          </a:p>
          <a:p>
            <a:pPr marL="457200" lvl="0" indent="-361950" rtl="0">
              <a:spcBef>
                <a:spcPts val="800"/>
              </a:spcBef>
              <a:spcAft>
                <a:spcPts val="0"/>
              </a:spcAft>
              <a:buSzPts val="2100"/>
              <a:buFont typeface="Century Gothic"/>
              <a:buAutoNum type="arabicPeriod"/>
            </a:pPr>
            <a:endParaRPr lang="en"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Read the selection for the next class to yourself.</a:t>
            </a:r>
            <a:endParaRPr dirty="0">
              <a:latin typeface="Century Gothic"/>
              <a:ea typeface="Century Gothic"/>
              <a:cs typeface="Century Gothic"/>
              <a:sym typeface="Century Gothic"/>
            </a:endParaRPr>
          </a:p>
        </p:txBody>
      </p:sp>
    </p:spTree>
    <p:extLst>
      <p:ext uri="{BB962C8B-B14F-4D97-AF65-F5344CB8AC3E}">
        <p14:creationId xmlns:p14="http://schemas.microsoft.com/office/powerpoint/2010/main" val="866024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Grade 8: Module 1: Unit 2: Lesson 6 </a:t>
            </a: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87" name="Google Shape;187;p39"/>
          <p:cNvSpPr txBox="1">
            <a:spLocks noGrp="1"/>
          </p:cNvSpPr>
          <p:nvPr>
            <p:ph type="body" idx="1"/>
          </p:nvPr>
        </p:nvSpPr>
        <p:spPr>
          <a:xfrm>
            <a:off x="311700" y="1307805"/>
            <a:ext cx="8520600" cy="3557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2000" b="1" i="0" u="none" strike="noStrike" cap="none" dirty="0">
                <a:solidFill>
                  <a:schemeClr val="dk1"/>
                </a:solidFill>
                <a:latin typeface="Century Gothic"/>
                <a:ea typeface="Century Gothic"/>
                <a:cs typeface="Century Gothic"/>
                <a:sym typeface="Century Gothic"/>
              </a:rPr>
              <a:t>Preparing for Lesson 6: </a:t>
            </a:r>
            <a:r>
              <a:rPr lang="en" sz="2000" b="0" i="1" u="none" strike="noStrike" cap="none" dirty="0">
                <a:solidFill>
                  <a:schemeClr val="dk1"/>
                </a:solidFill>
                <a:latin typeface="Century Gothic"/>
                <a:ea typeface="Century Gothic"/>
                <a:cs typeface="Century Gothic"/>
                <a:sym typeface="Century Gothic"/>
              </a:rPr>
              <a:t>Materials and Student Pairings</a:t>
            </a:r>
            <a:endParaRPr sz="20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r>
              <a:rPr lang="en" sz="2000" b="0" i="0" u="none" strike="noStrike" cap="none" dirty="0">
                <a:solidFill>
                  <a:schemeClr val="dk1"/>
                </a:solidFill>
                <a:latin typeface="Century Gothic"/>
                <a:ea typeface="Century Gothic"/>
                <a:cs typeface="Century Gothic"/>
                <a:sym typeface="Century Gothic"/>
              </a:rPr>
              <a:t>Please have the following materials prepared prior to the lesson.</a:t>
            </a:r>
            <a:endParaRPr dirty="0"/>
          </a:p>
          <a:p>
            <a:pPr marL="342900" marR="0" lvl="0" indent="-342900" algn="l" rtl="0">
              <a:lnSpc>
                <a:spcPct val="90000"/>
              </a:lnSpc>
              <a:spcBef>
                <a:spcPts val="1000"/>
              </a:spcBef>
              <a:spcAft>
                <a:spcPts val="0"/>
              </a:spcAft>
              <a:buClr>
                <a:srgbClr val="000000"/>
              </a:buClr>
              <a:buSzPts val="1800"/>
              <a:buFont typeface="Arial"/>
              <a:buAutoNum type="arabicPeriod"/>
            </a:pPr>
            <a:r>
              <a:rPr lang="en" sz="1800" b="0" i="0" u="none" strike="noStrike" cap="none" dirty="0">
                <a:solidFill>
                  <a:schemeClr val="dk1"/>
                </a:solidFill>
                <a:latin typeface="Century Gothic"/>
                <a:ea typeface="Century Gothic"/>
                <a:cs typeface="Century Gothic"/>
                <a:sym typeface="Century Gothic"/>
              </a:rPr>
              <a:t>“Children of War” (one per student) </a:t>
            </a:r>
            <a:endParaRPr dirty="0"/>
          </a:p>
          <a:p>
            <a:pPr marL="342900" marR="0" lvl="0" indent="-342900" algn="l" rtl="0">
              <a:lnSpc>
                <a:spcPct val="90000"/>
              </a:lnSpc>
              <a:spcBef>
                <a:spcPts val="1000"/>
              </a:spcBef>
              <a:spcAft>
                <a:spcPts val="0"/>
              </a:spcAft>
              <a:buClr>
                <a:srgbClr val="000000"/>
              </a:buClr>
              <a:buSzPts val="1800"/>
              <a:buFont typeface="Arial"/>
              <a:buAutoNum type="arabicPeriod"/>
            </a:pPr>
            <a:r>
              <a:rPr lang="en" sz="1800" b="1" i="0" u="none" strike="noStrike" cap="none" dirty="0">
                <a:solidFill>
                  <a:schemeClr val="dk1"/>
                </a:solidFill>
                <a:latin typeface="Century Gothic"/>
                <a:ea typeface="Century Gothic"/>
                <a:cs typeface="Century Gothic"/>
                <a:sym typeface="Century Gothic"/>
              </a:rPr>
              <a:t>Summary Writing graphic organizer: “Children of War” </a:t>
            </a:r>
            <a:r>
              <a:rPr lang="en" sz="1800" b="0" i="0" u="none" strike="noStrike" cap="none" dirty="0">
                <a:solidFill>
                  <a:schemeClr val="dk1"/>
                </a:solidFill>
                <a:latin typeface="Century Gothic"/>
                <a:ea typeface="Century Gothic"/>
                <a:cs typeface="Century Gothic"/>
                <a:sym typeface="Century Gothic"/>
              </a:rPr>
              <a:t>(one per student)</a:t>
            </a:r>
            <a:endParaRPr dirty="0"/>
          </a:p>
          <a:p>
            <a:pPr marL="342900" marR="0" lvl="0" indent="-342900" algn="l" rtl="0">
              <a:lnSpc>
                <a:spcPct val="90000"/>
              </a:lnSpc>
              <a:spcBef>
                <a:spcPts val="1000"/>
              </a:spcBef>
              <a:spcAft>
                <a:spcPts val="0"/>
              </a:spcAft>
              <a:buClr>
                <a:srgbClr val="000000"/>
              </a:buClr>
              <a:buSzPts val="1800"/>
              <a:buFont typeface="Arial"/>
              <a:buAutoNum type="arabicPeriod"/>
            </a:pPr>
            <a:r>
              <a:rPr lang="en" sz="1800" b="0" i="0" u="none" strike="noStrike" cap="none" dirty="0">
                <a:solidFill>
                  <a:schemeClr val="dk1"/>
                </a:solidFill>
                <a:latin typeface="Century Gothic"/>
                <a:ea typeface="Century Gothic"/>
                <a:cs typeface="Century Gothic"/>
                <a:sym typeface="Century Gothic"/>
              </a:rPr>
              <a:t>Sentence Strips: Claims from “Refugees: Who, Where, Why” (one set per group)</a:t>
            </a:r>
            <a:endParaRPr dirty="0"/>
          </a:p>
          <a:p>
            <a:pPr marL="342900" marR="0" lvl="0" indent="-342900" algn="l" rtl="0">
              <a:lnSpc>
                <a:spcPct val="90000"/>
              </a:lnSpc>
              <a:spcBef>
                <a:spcPts val="1000"/>
              </a:spcBef>
              <a:spcAft>
                <a:spcPts val="0"/>
              </a:spcAft>
              <a:buClr>
                <a:srgbClr val="000000"/>
              </a:buClr>
              <a:buSzPts val="1800"/>
              <a:buFont typeface="Arial"/>
              <a:buAutoNum type="arabicPeriod"/>
            </a:pPr>
            <a:r>
              <a:rPr lang="en" sz="1800" b="1" i="0" u="none" strike="noStrike" cap="none" dirty="0">
                <a:solidFill>
                  <a:schemeClr val="dk1"/>
                </a:solidFill>
                <a:latin typeface="Century Gothic"/>
                <a:ea typeface="Century Gothic"/>
                <a:cs typeface="Century Gothic"/>
                <a:sym typeface="Century Gothic"/>
              </a:rPr>
              <a:t>Quote Cards: Evidence from “Children of War”</a:t>
            </a:r>
            <a:r>
              <a:rPr lang="en" sz="1800" b="0" i="0" u="none" strike="noStrike" cap="none" dirty="0">
                <a:solidFill>
                  <a:schemeClr val="dk1"/>
                </a:solidFill>
                <a:latin typeface="Century Gothic"/>
                <a:ea typeface="Century Gothic"/>
                <a:cs typeface="Century Gothic"/>
                <a:sym typeface="Century Gothic"/>
              </a:rPr>
              <a:t> (one set per group)</a:t>
            </a:r>
            <a:endParaRPr dirty="0"/>
          </a:p>
          <a:p>
            <a:pPr marL="342900" marR="0" lvl="0" indent="-228600" algn="l" rtl="0">
              <a:lnSpc>
                <a:spcPct val="90000"/>
              </a:lnSpc>
              <a:spcBef>
                <a:spcPts val="1000"/>
              </a:spcBef>
              <a:spcAft>
                <a:spcPts val="0"/>
              </a:spcAft>
              <a:buClr>
                <a:srgbClr val="000000"/>
              </a:buClr>
              <a:buSzPts val="1800"/>
              <a:buFont typeface="Arial"/>
              <a:buNone/>
            </a:pPr>
            <a:endParaRPr sz="18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40"/>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None/>
            </a:pPr>
            <a:r>
              <a:rPr lang="en" sz="4000" b="1" i="0" u="none" strike="noStrike" cap="none">
                <a:solidFill>
                  <a:srgbClr val="000000"/>
                </a:solidFill>
                <a:latin typeface="Century Gothic"/>
                <a:ea typeface="Century Gothic"/>
                <a:cs typeface="Century Gothic"/>
                <a:sym typeface="Century Gothic"/>
              </a:rPr>
              <a:t>Grade 8: Module 1: Unit 2: Lesson 6 </a:t>
            </a:r>
            <a:endParaRPr sz="4000" b="1" i="0" u="none" strike="noStrike" cap="none">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30BA83E6-1CAC-4C2D-B7C8-1B866C543EA8}"/>
              </a:ext>
            </a:extLst>
          </p:cNvPr>
          <p:cNvPicPr>
            <a:picLocks noChangeAspect="1"/>
          </p:cNvPicPr>
          <p:nvPr/>
        </p:nvPicPr>
        <p:blipFill>
          <a:blip r:embed="rId3"/>
          <a:stretch>
            <a:fillRect/>
          </a:stretch>
        </p:blipFill>
        <p:spPr>
          <a:xfrm>
            <a:off x="3581202" y="206201"/>
            <a:ext cx="1981596" cy="910733"/>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4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sz="3600" b="1" i="0" u="none" strike="noStrike" cap="none" dirty="0">
                <a:solidFill>
                  <a:schemeClr val="dk1"/>
                </a:solidFill>
                <a:latin typeface="Century Gothic"/>
                <a:ea typeface="Century Gothic"/>
                <a:cs typeface="Century Gothic"/>
                <a:sym typeface="Century Gothic"/>
              </a:rPr>
              <a:t>Hello, Students!</a:t>
            </a:r>
            <a:endParaRPr sz="3600" b="1" i="0" u="none" strike="noStrike" cap="none" dirty="0">
              <a:solidFill>
                <a:schemeClr val="dk1"/>
              </a:solidFill>
              <a:latin typeface="Century Gothic"/>
              <a:ea typeface="Century Gothic"/>
              <a:cs typeface="Century Gothic"/>
              <a:sym typeface="Century Gothic"/>
            </a:endParaRPr>
          </a:p>
        </p:txBody>
      </p:sp>
      <p:sp>
        <p:nvSpPr>
          <p:cNvPr id="199" name="Google Shape;199;p4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dirty="0">
                <a:solidFill>
                  <a:srgbClr val="000000"/>
                </a:solidFill>
                <a:latin typeface="Century Gothic"/>
                <a:ea typeface="Century Gothic"/>
                <a:cs typeface="Century Gothic"/>
                <a:sym typeface="Century Gothic"/>
              </a:rPr>
              <a:t>Today, you’ll continue to explore the universal  </a:t>
            </a:r>
            <a:br>
              <a:rPr lang="en" sz="2400" b="0" i="0" u="none" strike="noStrike" cap="none" dirty="0">
                <a:solidFill>
                  <a:srgbClr val="000000"/>
                </a:solidFill>
                <a:latin typeface="Century Gothic"/>
                <a:ea typeface="Century Gothic"/>
                <a:cs typeface="Century Gothic"/>
                <a:sym typeface="Century Gothic"/>
              </a:rPr>
            </a:br>
            <a:r>
              <a:rPr lang="en" sz="2400" b="0" i="0" u="none" strike="noStrike" cap="none" dirty="0">
                <a:solidFill>
                  <a:srgbClr val="000000"/>
                </a:solidFill>
                <a:latin typeface="Century Gothic"/>
                <a:ea typeface="Century Gothic"/>
                <a:cs typeface="Century Gothic"/>
                <a:sym typeface="Century Gothic"/>
              </a:rPr>
              <a:t>refugee experience by reading a new informational text, “Children of War.”                             </a:t>
            </a:r>
            <a:endParaRPr dirty="0"/>
          </a:p>
          <a:p>
            <a:pPr marL="0" marR="0" lvl="0" indent="0" algn="l" rtl="0">
              <a:lnSpc>
                <a:spcPct val="100000"/>
              </a:lnSpc>
              <a:spcBef>
                <a:spcPts val="0"/>
              </a:spcBef>
              <a:spcAft>
                <a:spcPts val="0"/>
              </a:spcAft>
              <a:buClr>
                <a:srgbClr val="000000"/>
              </a:buClr>
              <a:buSzPts val="1800"/>
              <a:buFont typeface="Century Gothic"/>
              <a:buNone/>
            </a:pPr>
            <a:endParaRPr sz="22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2200" b="0" i="0" u="none" strike="noStrike" cap="none" dirty="0">
                <a:solidFill>
                  <a:srgbClr val="000000"/>
                </a:solidFill>
                <a:latin typeface="Century Gothic"/>
                <a:ea typeface="Century Gothic"/>
                <a:cs typeface="Century Gothic"/>
                <a:sym typeface="Century Gothic"/>
              </a:rPr>
              <a:t>Here is what you’ll do today:</a:t>
            </a:r>
            <a:endParaRPr dirty="0"/>
          </a:p>
          <a:p>
            <a:pPr marL="342900" marR="0" lvl="0" indent="-342900" algn="l" rtl="0">
              <a:lnSpc>
                <a:spcPct val="100000"/>
              </a:lnSpc>
              <a:spcBef>
                <a:spcPts val="0"/>
              </a:spcBef>
              <a:spcAft>
                <a:spcPts val="0"/>
              </a:spcAft>
              <a:buClr>
                <a:srgbClr val="000000"/>
              </a:buClr>
              <a:buSzPct val="100000"/>
              <a:buFont typeface="Century Gothic"/>
              <a:buChar char="●"/>
            </a:pPr>
            <a:r>
              <a:rPr lang="en" sz="2200" b="0" i="0" u="none" strike="noStrike" cap="none" dirty="0">
                <a:solidFill>
                  <a:srgbClr val="000000"/>
                </a:solidFill>
                <a:latin typeface="Century Gothic"/>
                <a:ea typeface="Century Gothic"/>
                <a:cs typeface="Century Gothic"/>
                <a:sym typeface="Century Gothic"/>
              </a:rPr>
              <a:t>Review your homework</a:t>
            </a:r>
            <a:endParaRPr dirty="0"/>
          </a:p>
          <a:p>
            <a:pPr marL="342900" marR="0" lvl="0" indent="-342900" algn="l" rtl="0">
              <a:lnSpc>
                <a:spcPct val="100000"/>
              </a:lnSpc>
              <a:spcBef>
                <a:spcPts val="0"/>
              </a:spcBef>
              <a:spcAft>
                <a:spcPts val="0"/>
              </a:spcAft>
              <a:buClr>
                <a:srgbClr val="000000"/>
              </a:buClr>
              <a:buSzPct val="100000"/>
              <a:buFont typeface="Century Gothic"/>
              <a:buChar char="●"/>
            </a:pPr>
            <a:r>
              <a:rPr lang="en" sz="2200" b="0" i="0" u="none" strike="noStrike" cap="none" dirty="0">
                <a:solidFill>
                  <a:srgbClr val="000000"/>
                </a:solidFill>
                <a:latin typeface="Century Gothic"/>
                <a:ea typeface="Century Gothic"/>
                <a:cs typeface="Century Gothic"/>
                <a:sym typeface="Century Gothic"/>
              </a:rPr>
              <a:t>Independently read and annotate the text “Children of War”</a:t>
            </a:r>
            <a:endParaRPr dirty="0"/>
          </a:p>
          <a:p>
            <a:pPr marL="285750" marR="0" lvl="0" indent="-285750" algn="l" rtl="0">
              <a:lnSpc>
                <a:spcPct val="100000"/>
              </a:lnSpc>
              <a:spcBef>
                <a:spcPts val="0"/>
              </a:spcBef>
              <a:spcAft>
                <a:spcPts val="0"/>
              </a:spcAft>
              <a:buClr>
                <a:srgbClr val="000000"/>
              </a:buClr>
              <a:buSzPct val="100000"/>
              <a:buFont typeface="Century Gothic"/>
              <a:buChar char="●"/>
            </a:pPr>
            <a:r>
              <a:rPr lang="en" sz="2200" b="0" i="0" u="none" strike="noStrike" cap="none" dirty="0">
                <a:solidFill>
                  <a:srgbClr val="000000"/>
                </a:solidFill>
                <a:latin typeface="Century Gothic"/>
                <a:ea typeface="Century Gothic"/>
                <a:cs typeface="Century Gothic"/>
                <a:sym typeface="Century Gothic"/>
              </a:rPr>
              <a:t>Add to the </a:t>
            </a:r>
            <a:r>
              <a:rPr lang="en" sz="2200" b="1" i="0" u="none" strike="noStrike" cap="none" dirty="0">
                <a:solidFill>
                  <a:srgbClr val="000000"/>
                </a:solidFill>
                <a:sym typeface="Century Gothic"/>
              </a:rPr>
              <a:t>Fleeing Home and Finding Home Anchor Charts</a:t>
            </a:r>
            <a:endParaRPr b="1" dirty="0"/>
          </a:p>
          <a:p>
            <a:pPr marL="285750" marR="0" lvl="0" indent="-285750" algn="l" rtl="0">
              <a:lnSpc>
                <a:spcPct val="100000"/>
              </a:lnSpc>
              <a:spcBef>
                <a:spcPts val="0"/>
              </a:spcBef>
              <a:spcAft>
                <a:spcPts val="0"/>
              </a:spcAft>
              <a:buClr>
                <a:srgbClr val="000000"/>
              </a:buClr>
              <a:buSzPct val="100000"/>
              <a:buFont typeface="Century Gothic"/>
              <a:buChar char="●"/>
            </a:pPr>
            <a:r>
              <a:rPr lang="en" sz="2200" b="0" i="0" u="none" strike="noStrike" cap="none" dirty="0">
                <a:solidFill>
                  <a:srgbClr val="000000"/>
                </a:solidFill>
                <a:latin typeface="Century Gothic"/>
                <a:ea typeface="Century Gothic"/>
                <a:cs typeface="Century Gothic"/>
                <a:sym typeface="Century Gothic"/>
              </a:rPr>
              <a:t>Complete an </a:t>
            </a:r>
            <a:r>
              <a:rPr lang="en" sz="2200" dirty="0"/>
              <a:t>E</a:t>
            </a:r>
            <a:r>
              <a:rPr lang="en" sz="2200" b="0" i="0" u="none" strike="noStrike" cap="none" dirty="0">
                <a:solidFill>
                  <a:srgbClr val="000000"/>
                </a:solidFill>
                <a:latin typeface="Century Gothic"/>
                <a:ea typeface="Century Gothic"/>
                <a:cs typeface="Century Gothic"/>
                <a:sym typeface="Century Gothic"/>
              </a:rPr>
              <a:t>vidence </a:t>
            </a:r>
            <a:r>
              <a:rPr lang="en" sz="2200" dirty="0"/>
              <a:t>S</a:t>
            </a:r>
            <a:r>
              <a:rPr lang="en" sz="2200" b="0" i="0" u="none" strike="noStrike" cap="none" dirty="0">
                <a:solidFill>
                  <a:srgbClr val="000000"/>
                </a:solidFill>
                <a:latin typeface="Century Gothic"/>
                <a:ea typeface="Century Gothic"/>
                <a:cs typeface="Century Gothic"/>
                <a:sym typeface="Century Gothic"/>
              </a:rPr>
              <a:t>ort</a:t>
            </a:r>
            <a:endParaRPr dirty="0"/>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p:txBody>
      </p:sp>
      <p:pic>
        <p:nvPicPr>
          <p:cNvPr id="5" name="Google Shape;167;p31"/>
          <p:cNvPicPr preferRelativeResize="0"/>
          <p:nvPr/>
        </p:nvPicPr>
        <p:blipFill>
          <a:blip r:embed="rId3">
            <a:alphaModFix/>
          </a:blip>
          <a:stretch>
            <a:fillRect/>
          </a:stretch>
        </p:blipFill>
        <p:spPr>
          <a:xfrm>
            <a:off x="7946571" y="187575"/>
            <a:ext cx="885729" cy="111539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42"/>
          <p:cNvSpPr txBox="1">
            <a:spLocks noGrp="1"/>
          </p:cNvSpPr>
          <p:nvPr>
            <p:ph type="title"/>
          </p:nvPr>
        </p:nvSpPr>
        <p:spPr>
          <a:xfrm>
            <a:off x="311700" y="334175"/>
            <a:ext cx="8520600" cy="1356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Let’s Review Our Homework</a:t>
            </a:r>
            <a:endParaRPr sz="3600" b="0" i="0" u="none" strike="noStrike" cap="none">
              <a:solidFill>
                <a:schemeClr val="dk1"/>
              </a:solidFill>
              <a:latin typeface="Century Gothic"/>
              <a:ea typeface="Century Gothic"/>
              <a:cs typeface="Century Gothic"/>
              <a:sym typeface="Century Gothic"/>
            </a:endParaRPr>
          </a:p>
        </p:txBody>
      </p:sp>
      <p:sp>
        <p:nvSpPr>
          <p:cNvPr id="206" name="Google Shape;206;p42"/>
          <p:cNvSpPr txBox="1">
            <a:spLocks noGrp="1"/>
          </p:cNvSpPr>
          <p:nvPr>
            <p:ph type="body" idx="1"/>
          </p:nvPr>
        </p:nvSpPr>
        <p:spPr>
          <a:xfrm>
            <a:off x="311699" y="1496000"/>
            <a:ext cx="8355225" cy="2932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None/>
            </a:pPr>
            <a:r>
              <a:rPr lang="en" sz="2400" b="0" i="0" u="none" strike="noStrike" cap="none" dirty="0">
                <a:solidFill>
                  <a:srgbClr val="000000"/>
                </a:solidFill>
                <a:latin typeface="Century Gothic"/>
                <a:ea typeface="Century Gothic"/>
                <a:cs typeface="Century Gothic"/>
                <a:sym typeface="Century Gothic"/>
              </a:rPr>
              <a:t>Is Ha’s life still ‘inside out?</a:t>
            </a:r>
            <a:r>
              <a:rPr lang="en-US" sz="2400" b="0" i="0" u="none" strike="noStrike" cap="none" dirty="0">
                <a:solidFill>
                  <a:srgbClr val="000000"/>
                </a:solidFill>
                <a:latin typeface="Century Gothic"/>
                <a:ea typeface="Century Gothic"/>
                <a:cs typeface="Century Gothic"/>
                <a:sym typeface="Century Gothic"/>
              </a:rPr>
              <a:t>’</a:t>
            </a:r>
            <a:r>
              <a:rPr lang="en" sz="2400" b="0" i="0" u="none" strike="noStrike" cap="none" dirty="0">
                <a:solidFill>
                  <a:srgbClr val="000000"/>
                </a:solidFill>
                <a:latin typeface="Century Gothic"/>
                <a:ea typeface="Century Gothic"/>
                <a:cs typeface="Century Gothic"/>
                <a:sym typeface="Century Gothic"/>
              </a:rPr>
              <a:t> </a:t>
            </a:r>
            <a:br>
              <a:rPr lang="en" sz="2400" b="0" i="0" u="none" strike="noStrike" cap="none" dirty="0">
                <a:solidFill>
                  <a:srgbClr val="000000"/>
                </a:solidFill>
                <a:latin typeface="Century Gothic"/>
                <a:ea typeface="Century Gothic"/>
                <a:cs typeface="Century Gothic"/>
                <a:sym typeface="Century Gothic"/>
              </a:rPr>
            </a:br>
            <a:endParaRPr sz="2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2400"/>
              <a:buNone/>
            </a:pPr>
            <a:r>
              <a:rPr lang="en" sz="2400" b="0" i="0" u="none" strike="noStrike" cap="none" dirty="0">
                <a:solidFill>
                  <a:srgbClr val="000000"/>
                </a:solidFill>
                <a:latin typeface="Century Gothic"/>
                <a:ea typeface="Century Gothic"/>
                <a:cs typeface="Century Gothic"/>
                <a:sym typeface="Century Gothic"/>
              </a:rPr>
              <a:t>What is the strongest evidence from your reading last night?”</a:t>
            </a:r>
            <a:endParaRPr sz="2400" dirty="0"/>
          </a:p>
        </p:txBody>
      </p:sp>
      <p:pic>
        <p:nvPicPr>
          <p:cNvPr id="5" name="Google Shape;167;p31"/>
          <p:cNvPicPr preferRelativeResize="0"/>
          <p:nvPr/>
        </p:nvPicPr>
        <p:blipFill>
          <a:blip r:embed="rId3">
            <a:alphaModFix/>
          </a:blip>
          <a:stretch>
            <a:fillRect/>
          </a:stretch>
        </p:blipFill>
        <p:spPr>
          <a:xfrm>
            <a:off x="7946571" y="187575"/>
            <a:ext cx="885729" cy="1115396"/>
          </a:xfrm>
          <a:prstGeom prst="rect">
            <a:avLst/>
          </a:prstGeom>
          <a:noFill/>
          <a:ln>
            <a:noFill/>
          </a:ln>
        </p:spPr>
      </p:pic>
      <p:pic>
        <p:nvPicPr>
          <p:cNvPr id="1026" name="Picture 2" descr="https://lh6.googleusercontent.com/0ooutCVAEyGCK8WHqfNCncL0xc4yf34O8D2MW_h7W2qA481O439vQ-9lN6moDzBqNRo6AL-lEX4YZ6FDU66aSiwoRDwhJKWZOmppeocS1cAytajU9M3Vwqmisx1V56AOvAkSbX9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34266" y="4487415"/>
            <a:ext cx="521213" cy="5212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4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Let’s Review Our Learning Targets</a:t>
            </a:r>
            <a:endParaRPr sz="3600" b="0" i="0" u="none" strike="noStrike" cap="none">
              <a:solidFill>
                <a:schemeClr val="dk1"/>
              </a:solidFill>
              <a:latin typeface="Century Gothic"/>
              <a:ea typeface="Century Gothic"/>
              <a:cs typeface="Century Gothic"/>
              <a:sym typeface="Century Gothic"/>
            </a:endParaRPr>
          </a:p>
        </p:txBody>
      </p:sp>
      <p:sp>
        <p:nvSpPr>
          <p:cNvPr id="213" name="Google Shape;213;p43"/>
          <p:cNvSpPr txBox="1">
            <a:spLocks noGrp="1"/>
          </p:cNvSpPr>
          <p:nvPr>
            <p:ph type="body" idx="1"/>
          </p:nvPr>
        </p:nvSpPr>
        <p:spPr>
          <a:xfrm>
            <a:off x="237958" y="1152475"/>
            <a:ext cx="8520600" cy="3416400"/>
          </a:xfrm>
          <a:prstGeom prst="rect">
            <a:avLst/>
          </a:prstGeom>
          <a:noFill/>
          <a:ln>
            <a:noFill/>
          </a:ln>
        </p:spPr>
        <p:txBody>
          <a:bodyPr spcFirstLastPara="1" wrap="square" lIns="91425" tIns="91425" rIns="91425" bIns="91425" anchor="t" anchorCtr="0">
            <a:noAutofit/>
          </a:bodyPr>
          <a:lstStyle/>
          <a:p>
            <a:pPr marL="457200" marR="0" lvl="0" indent="-457200" algn="l" rtl="0">
              <a:lnSpc>
                <a:spcPct val="100000"/>
              </a:lnSpc>
              <a:spcBef>
                <a:spcPts val="0"/>
              </a:spcBef>
              <a:spcAft>
                <a:spcPts val="0"/>
              </a:spcAft>
              <a:buClr>
                <a:srgbClr val="000000"/>
              </a:buClr>
              <a:buSzPct val="100000"/>
              <a:buFont typeface="Arial"/>
              <a:buAutoNum type="arabicPeriod"/>
            </a:pPr>
            <a:r>
              <a:rPr lang="en" sz="2200" b="0" i="0" u="none" strike="noStrike" cap="none" dirty="0">
                <a:solidFill>
                  <a:srgbClr val="000000"/>
                </a:solidFill>
                <a:latin typeface="Century Gothic"/>
                <a:ea typeface="Century Gothic"/>
                <a:cs typeface="Century Gothic"/>
                <a:sym typeface="Century Gothic"/>
              </a:rPr>
              <a:t>I can identify the strongest evidence in the text           “Children of War” that helps me explain what challenges refugees face when fleeing home.</a:t>
            </a:r>
            <a:br>
              <a:rPr lang="en" sz="2200" b="0" i="0" u="none" strike="noStrike" cap="none" dirty="0">
                <a:solidFill>
                  <a:srgbClr val="000000"/>
                </a:solidFill>
                <a:latin typeface="Century Gothic"/>
                <a:ea typeface="Century Gothic"/>
                <a:cs typeface="Century Gothic"/>
                <a:sym typeface="Century Gothic"/>
              </a:rPr>
            </a:br>
            <a:endParaRPr sz="2200" b="0" i="0" u="none" strike="noStrike" cap="none" dirty="0">
              <a:solidFill>
                <a:srgbClr val="000000"/>
              </a:solidFill>
              <a:latin typeface="Century Gothic"/>
              <a:ea typeface="Century Gothic"/>
              <a:cs typeface="Century Gothic"/>
              <a:sym typeface="Century Gothic"/>
            </a:endParaRPr>
          </a:p>
          <a:p>
            <a:pPr marL="457200" marR="0" lvl="0" indent="-457200" algn="l" rtl="0">
              <a:lnSpc>
                <a:spcPct val="100000"/>
              </a:lnSpc>
              <a:spcBef>
                <a:spcPts val="0"/>
              </a:spcBef>
              <a:spcAft>
                <a:spcPts val="0"/>
              </a:spcAft>
              <a:buClr>
                <a:srgbClr val="000000"/>
              </a:buClr>
              <a:buSzPct val="100000"/>
              <a:buFont typeface="Arial"/>
              <a:buAutoNum type="arabicPeriod"/>
            </a:pPr>
            <a:r>
              <a:rPr lang="en" sz="2200" b="0" i="0" u="none" strike="noStrike" cap="none" dirty="0">
                <a:solidFill>
                  <a:srgbClr val="000000"/>
                </a:solidFill>
                <a:latin typeface="Century Gothic"/>
                <a:ea typeface="Century Gothic"/>
                <a:cs typeface="Century Gothic"/>
                <a:sym typeface="Century Gothic"/>
              </a:rPr>
              <a:t>I can identify the strongest evidence in the text “Children of War” that helps me explain challenges refugees face finding home.</a:t>
            </a:r>
            <a:br>
              <a:rPr lang="en" sz="2200" b="0" i="0" u="none" strike="noStrike" cap="none" dirty="0">
                <a:solidFill>
                  <a:srgbClr val="000000"/>
                </a:solidFill>
                <a:latin typeface="Century Gothic"/>
                <a:ea typeface="Century Gothic"/>
                <a:cs typeface="Century Gothic"/>
                <a:sym typeface="Century Gothic"/>
              </a:rPr>
            </a:br>
            <a:endParaRPr sz="2200" b="0" i="0" u="none" strike="noStrike" cap="none" dirty="0">
              <a:solidFill>
                <a:srgbClr val="000000"/>
              </a:solidFill>
              <a:latin typeface="Century Gothic"/>
              <a:ea typeface="Century Gothic"/>
              <a:cs typeface="Century Gothic"/>
              <a:sym typeface="Century Gothic"/>
            </a:endParaRPr>
          </a:p>
          <a:p>
            <a:pPr marL="457200" marR="0" lvl="0" indent="-457200" algn="l" rtl="0">
              <a:lnSpc>
                <a:spcPct val="100000"/>
              </a:lnSpc>
              <a:spcBef>
                <a:spcPts val="0"/>
              </a:spcBef>
              <a:spcAft>
                <a:spcPts val="0"/>
              </a:spcAft>
              <a:buClr>
                <a:srgbClr val="000000"/>
              </a:buClr>
              <a:buSzPct val="100000"/>
              <a:buFont typeface="Arial"/>
              <a:buAutoNum type="arabicPeriod"/>
            </a:pPr>
            <a:r>
              <a:rPr lang="en" sz="2200" b="0" i="0" u="none" strike="noStrike" cap="none" dirty="0">
                <a:solidFill>
                  <a:srgbClr val="000000"/>
                </a:solidFill>
                <a:latin typeface="Century Gothic"/>
                <a:ea typeface="Century Gothic"/>
                <a:cs typeface="Century Gothic"/>
                <a:sym typeface="Century Gothic"/>
              </a:rPr>
              <a:t>I can identify common themes that connect the universal refugee experience.</a:t>
            </a:r>
            <a:endParaRPr dirty="0"/>
          </a:p>
          <a:p>
            <a:pPr marL="457200" marR="0" lvl="0" indent="-342900" algn="l" rtl="0">
              <a:lnSpc>
                <a:spcPct val="100000"/>
              </a:lnSpc>
              <a:spcBef>
                <a:spcPts val="0"/>
              </a:spcBef>
              <a:spcAft>
                <a:spcPts val="0"/>
              </a:spcAft>
              <a:buClr>
                <a:srgbClr val="000000"/>
              </a:buClr>
              <a:buSzPts val="1800"/>
              <a:buFont typeface="Arial"/>
              <a:buNone/>
            </a:pPr>
            <a:endParaRPr sz="2200" b="0" i="0" u="none" strike="noStrike" cap="none" dirty="0">
              <a:solidFill>
                <a:srgbClr val="000000"/>
              </a:solidFill>
              <a:latin typeface="Century Gothic"/>
              <a:ea typeface="Century Gothic"/>
              <a:cs typeface="Century Gothic"/>
              <a:sym typeface="Century Gothic"/>
            </a:endParaRPr>
          </a:p>
          <a:p>
            <a:pPr marL="342900" marR="0" lvl="0" indent="-228600" algn="l" rtl="0">
              <a:lnSpc>
                <a:spcPct val="100000"/>
              </a:lnSpc>
              <a:spcBef>
                <a:spcPts val="0"/>
              </a:spcBef>
              <a:spcAft>
                <a:spcPts val="0"/>
              </a:spcAft>
              <a:buClr>
                <a:srgbClr val="000000"/>
              </a:buClr>
              <a:buSzPts val="1800"/>
              <a:buFont typeface="Arial"/>
              <a:buNone/>
            </a:pPr>
            <a:endParaRPr sz="2200" b="0" i="0" u="none" strike="noStrike" cap="none" dirty="0">
              <a:solidFill>
                <a:srgbClr val="000000"/>
              </a:solidFill>
              <a:latin typeface="Century Gothic"/>
              <a:ea typeface="Century Gothic"/>
              <a:cs typeface="Century Gothic"/>
              <a:sym typeface="Century Gothic"/>
            </a:endParaRPr>
          </a:p>
          <a:p>
            <a:pPr marL="342900" marR="0" lvl="0" indent="-22860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Century Gothic"/>
              <a:ea typeface="Century Gothic"/>
              <a:cs typeface="Century Gothic"/>
              <a:sym typeface="Century Gothic"/>
            </a:endParaRPr>
          </a:p>
        </p:txBody>
      </p:sp>
      <p:pic>
        <p:nvPicPr>
          <p:cNvPr id="5" name="Google Shape;167;p31"/>
          <p:cNvPicPr preferRelativeResize="0"/>
          <p:nvPr/>
        </p:nvPicPr>
        <p:blipFill>
          <a:blip r:embed="rId3">
            <a:alphaModFix/>
          </a:blip>
          <a:stretch>
            <a:fillRect/>
          </a:stretch>
        </p:blipFill>
        <p:spPr>
          <a:xfrm>
            <a:off x="7946571" y="187575"/>
            <a:ext cx="885729" cy="1115396"/>
          </a:xfrm>
          <a:prstGeom prst="rect">
            <a:avLst/>
          </a:prstGeom>
          <a:noFill/>
          <a:ln>
            <a:noFill/>
          </a:ln>
        </p:spPr>
      </p:pic>
      <p:pic>
        <p:nvPicPr>
          <p:cNvPr id="2" name="Picture 2">
            <a:extLst>
              <a:ext uri="{FF2B5EF4-FFF2-40B4-BE49-F238E27FC236}">
                <a16:creationId xmlns:a16="http://schemas.microsoft.com/office/drawing/2014/main" id="{E4C39498-1B78-4693-B200-437FA7F7767F}"/>
              </a:ext>
            </a:extLst>
          </p:cNvPr>
          <p:cNvPicPr>
            <a:picLocks noChangeAspect="1"/>
          </p:cNvPicPr>
          <p:nvPr/>
        </p:nvPicPr>
        <p:blipFill>
          <a:blip r:embed="rId4"/>
          <a:stretch>
            <a:fillRect/>
          </a:stretch>
        </p:blipFill>
        <p:spPr>
          <a:xfrm>
            <a:off x="8043504" y="4331988"/>
            <a:ext cx="788418" cy="620203"/>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4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Let’s Preview the Text</a:t>
            </a:r>
            <a:endParaRPr sz="3600" b="0" i="0" u="none" strike="noStrike" cap="none">
              <a:solidFill>
                <a:schemeClr val="dk1"/>
              </a:solidFill>
              <a:latin typeface="Century Gothic"/>
              <a:ea typeface="Century Gothic"/>
              <a:cs typeface="Century Gothic"/>
              <a:sym typeface="Century Gothic"/>
            </a:endParaRPr>
          </a:p>
        </p:txBody>
      </p:sp>
      <p:sp>
        <p:nvSpPr>
          <p:cNvPr id="220" name="Google Shape;220;p4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457200" marR="0" lvl="0" indent="-381000" algn="l" rtl="0">
              <a:lnSpc>
                <a:spcPct val="100000"/>
              </a:lnSpc>
              <a:spcBef>
                <a:spcPts val="0"/>
              </a:spcBef>
              <a:spcAft>
                <a:spcPts val="0"/>
              </a:spcAft>
              <a:buClr>
                <a:srgbClr val="000000"/>
              </a:buClr>
              <a:buSzPts val="2400"/>
              <a:buFont typeface="Century Gothic"/>
              <a:buChar char="●"/>
            </a:pPr>
            <a:r>
              <a:rPr lang="en" sz="2400" b="0" i="0" u="none" strike="noStrike" cap="none">
                <a:solidFill>
                  <a:srgbClr val="000000"/>
                </a:solidFill>
                <a:latin typeface="Century Gothic"/>
                <a:ea typeface="Century Gothic"/>
                <a:cs typeface="Century Gothic"/>
                <a:sym typeface="Century Gothic"/>
              </a:rPr>
              <a:t>How is this informational text different from the        one we read in Lesson 3?</a:t>
            </a:r>
            <a:br>
              <a:rPr lang="en" sz="2400" b="0" i="0" u="none" strike="noStrike" cap="none">
                <a:solidFill>
                  <a:srgbClr val="000000"/>
                </a:solidFill>
                <a:latin typeface="Century Gothic"/>
                <a:ea typeface="Century Gothic"/>
                <a:cs typeface="Century Gothic"/>
                <a:sym typeface="Century Gothic"/>
              </a:rPr>
            </a:br>
            <a:endParaRPr/>
          </a:p>
          <a:p>
            <a:pPr marL="457200" marR="0" lvl="0" indent="-381000" algn="l" rtl="0">
              <a:lnSpc>
                <a:spcPct val="100000"/>
              </a:lnSpc>
              <a:spcBef>
                <a:spcPts val="0"/>
              </a:spcBef>
              <a:spcAft>
                <a:spcPts val="0"/>
              </a:spcAft>
              <a:buClr>
                <a:srgbClr val="000000"/>
              </a:buClr>
              <a:buSzPts val="2400"/>
              <a:buFont typeface="Century Gothic"/>
              <a:buChar char="●"/>
            </a:pPr>
            <a:r>
              <a:rPr lang="en" sz="2400" b="0" i="0" u="none" strike="noStrike" cap="none">
                <a:solidFill>
                  <a:srgbClr val="000000"/>
                </a:solidFill>
                <a:latin typeface="Century Gothic"/>
                <a:ea typeface="Century Gothic"/>
                <a:cs typeface="Century Gothic"/>
                <a:sym typeface="Century Gothic"/>
              </a:rPr>
              <a:t>What year was this article written?</a:t>
            </a:r>
            <a:br>
              <a:rPr lang="en" sz="2400" b="0" i="0" u="none" strike="noStrike" cap="none">
                <a:solidFill>
                  <a:srgbClr val="000000"/>
                </a:solidFill>
                <a:latin typeface="Century Gothic"/>
                <a:ea typeface="Century Gothic"/>
                <a:cs typeface="Century Gothic"/>
                <a:sym typeface="Century Gothic"/>
              </a:rPr>
            </a:br>
            <a:endParaRPr sz="2400" b="0" i="0" u="none" strike="noStrike" cap="none">
              <a:solidFill>
                <a:srgbClr val="000000"/>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SzPts val="2400"/>
              <a:buChar char="●"/>
            </a:pPr>
            <a:r>
              <a:rPr lang="en" sz="2400"/>
              <a:t>What are some key vocabulary words we need to understand the text?</a:t>
            </a:r>
            <a:endParaRPr sz="2400"/>
          </a:p>
          <a:p>
            <a:pPr marL="342900" marR="0" lvl="0" indent="-228600" algn="l" rtl="0">
              <a:lnSpc>
                <a:spcPct val="100000"/>
              </a:lnSpc>
              <a:spcBef>
                <a:spcPts val="0"/>
              </a:spcBef>
              <a:spcAft>
                <a:spcPts val="0"/>
              </a:spcAft>
              <a:buClr>
                <a:srgbClr val="000000"/>
              </a:buClr>
              <a:buSzPts val="1800"/>
              <a:buFont typeface="Century Gothic"/>
              <a:buNone/>
            </a:pP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p:txBody>
      </p:sp>
      <p:pic>
        <p:nvPicPr>
          <p:cNvPr id="5" name="Google Shape;167;p31"/>
          <p:cNvPicPr preferRelativeResize="0"/>
          <p:nvPr/>
        </p:nvPicPr>
        <p:blipFill>
          <a:blip r:embed="rId3">
            <a:alphaModFix/>
          </a:blip>
          <a:stretch>
            <a:fillRect/>
          </a:stretch>
        </p:blipFill>
        <p:spPr>
          <a:xfrm>
            <a:off x="7946571" y="187575"/>
            <a:ext cx="885729" cy="111539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4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Let’s Read and Annotate</a:t>
            </a:r>
            <a:endParaRPr sz="3400" b="0" i="0" u="none" strike="noStrike" cap="none">
              <a:solidFill>
                <a:schemeClr val="dk1"/>
              </a:solidFill>
              <a:latin typeface="Century Gothic"/>
              <a:ea typeface="Century Gothic"/>
              <a:cs typeface="Century Gothic"/>
              <a:sym typeface="Century Gothic"/>
            </a:endParaRPr>
          </a:p>
        </p:txBody>
      </p:sp>
      <p:sp>
        <p:nvSpPr>
          <p:cNvPr id="227" name="Google Shape;227;p45"/>
          <p:cNvSpPr txBox="1">
            <a:spLocks noGrp="1"/>
          </p:cNvSpPr>
          <p:nvPr>
            <p:ph type="body" idx="1"/>
          </p:nvPr>
        </p:nvSpPr>
        <p:spPr>
          <a:xfrm>
            <a:off x="311700" y="1253613"/>
            <a:ext cx="8520600" cy="3315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dirty="0">
                <a:solidFill>
                  <a:srgbClr val="000000"/>
                </a:solidFill>
                <a:latin typeface="Century Gothic"/>
                <a:ea typeface="Century Gothic"/>
                <a:cs typeface="Century Gothic"/>
                <a:sym typeface="Century Gothic"/>
              </a:rPr>
              <a:t>As you read, </a:t>
            </a:r>
            <a:r>
              <a:rPr lang="en" sz="2400" b="0" i="0" u="sng" strike="noStrike" cap="none" dirty="0">
                <a:solidFill>
                  <a:srgbClr val="000000"/>
                </a:solidFill>
                <a:latin typeface="Century Gothic"/>
                <a:ea typeface="Century Gothic"/>
                <a:cs typeface="Century Gothic"/>
                <a:sym typeface="Century Gothic"/>
              </a:rPr>
              <a:t>underline</a:t>
            </a:r>
            <a:r>
              <a:rPr lang="en" sz="2400" b="0" i="0" u="none" strike="noStrike" cap="none" dirty="0">
                <a:solidFill>
                  <a:srgbClr val="000000"/>
                </a:solidFill>
                <a:latin typeface="Century Gothic"/>
                <a:ea typeface="Century Gothic"/>
                <a:cs typeface="Century Gothic"/>
                <a:sym typeface="Century Gothic"/>
              </a:rPr>
              <a:t> the strongest evidence in          the text to answer the following questions:</a:t>
            </a:r>
            <a:br>
              <a:rPr lang="en" sz="2400" b="0" i="0" u="none" strike="noStrike" cap="none" dirty="0">
                <a:solidFill>
                  <a:srgbClr val="000000"/>
                </a:solidFill>
                <a:latin typeface="Century Gothic"/>
                <a:ea typeface="Century Gothic"/>
                <a:cs typeface="Century Gothic"/>
                <a:sym typeface="Century Gothic"/>
              </a:rPr>
            </a:br>
            <a:endParaRPr sz="2400" b="0" i="0" u="none" strike="noStrike" cap="none" dirty="0">
              <a:solidFill>
                <a:srgbClr val="000000"/>
              </a:solidFill>
              <a:latin typeface="Century Gothic"/>
              <a:ea typeface="Century Gothic"/>
              <a:cs typeface="Century Gothic"/>
              <a:sym typeface="Century Gothic"/>
            </a:endParaRPr>
          </a:p>
          <a:p>
            <a:pPr marL="457200" marR="0" lvl="0" indent="-457200" algn="l" rtl="0">
              <a:lnSpc>
                <a:spcPct val="100000"/>
              </a:lnSpc>
              <a:spcBef>
                <a:spcPts val="0"/>
              </a:spcBef>
              <a:spcAft>
                <a:spcPts val="0"/>
              </a:spcAft>
              <a:buClr>
                <a:srgbClr val="000000"/>
              </a:buClr>
              <a:buSzPct val="100000"/>
              <a:buFont typeface="Arial"/>
              <a:buAutoNum type="arabicPeriod"/>
            </a:pPr>
            <a:r>
              <a:rPr lang="en" sz="2400" b="0" i="0" u="none" strike="noStrike" cap="none" dirty="0">
                <a:solidFill>
                  <a:srgbClr val="000000"/>
                </a:solidFill>
                <a:latin typeface="Century Gothic"/>
                <a:ea typeface="Century Gothic"/>
                <a:cs typeface="Century Gothic"/>
                <a:sym typeface="Century Gothic"/>
              </a:rPr>
              <a:t>What challenges did the Bosnian refugees face as they fled home? </a:t>
            </a:r>
            <a:br>
              <a:rPr lang="en" sz="2400" b="0" i="0" u="none" strike="noStrike" cap="none" dirty="0">
                <a:solidFill>
                  <a:srgbClr val="000000"/>
                </a:solidFill>
                <a:latin typeface="Century Gothic"/>
                <a:ea typeface="Century Gothic"/>
                <a:cs typeface="Century Gothic"/>
                <a:sym typeface="Century Gothic"/>
              </a:rPr>
            </a:br>
            <a:endParaRPr sz="2400" b="0" i="0" u="none" strike="noStrike" cap="none" dirty="0">
              <a:solidFill>
                <a:srgbClr val="000000"/>
              </a:solidFill>
              <a:latin typeface="Century Gothic"/>
              <a:ea typeface="Century Gothic"/>
              <a:cs typeface="Century Gothic"/>
              <a:sym typeface="Century Gothic"/>
            </a:endParaRPr>
          </a:p>
          <a:p>
            <a:pPr marL="457200" marR="0" lvl="0" indent="-457200" algn="l" rtl="0">
              <a:lnSpc>
                <a:spcPct val="100000"/>
              </a:lnSpc>
              <a:spcBef>
                <a:spcPts val="0"/>
              </a:spcBef>
              <a:spcAft>
                <a:spcPts val="0"/>
              </a:spcAft>
              <a:buClr>
                <a:srgbClr val="000000"/>
              </a:buClr>
              <a:buSzPct val="100000"/>
              <a:buFont typeface="Arial"/>
              <a:buAutoNum type="arabicPeriod"/>
            </a:pPr>
            <a:r>
              <a:rPr lang="en" sz="2400" b="0" i="0" u="none" strike="noStrike" cap="none" dirty="0">
                <a:solidFill>
                  <a:srgbClr val="000000"/>
                </a:solidFill>
                <a:latin typeface="Century Gothic"/>
                <a:ea typeface="Century Gothic"/>
                <a:cs typeface="Century Gothic"/>
                <a:sym typeface="Century Gothic"/>
              </a:rPr>
              <a:t>What challenges did they face in the United States?</a:t>
            </a:r>
            <a:endParaRPr dirty="0"/>
          </a:p>
          <a:p>
            <a:pPr marL="457200" marR="0" lvl="0" indent="-342900" algn="l" rtl="0">
              <a:lnSpc>
                <a:spcPct val="100000"/>
              </a:lnSpc>
              <a:spcBef>
                <a:spcPts val="0"/>
              </a:spcBef>
              <a:spcAft>
                <a:spcPts val="0"/>
              </a:spcAft>
              <a:buClr>
                <a:srgbClr val="000000"/>
              </a:buClr>
              <a:buSzPts val="1800"/>
              <a:buFont typeface="Arial"/>
              <a:buNone/>
            </a:pPr>
            <a:endParaRPr sz="2400" b="0" i="0" u="none" strike="noStrike" cap="none" dirty="0">
              <a:solidFill>
                <a:srgbClr val="000000"/>
              </a:solidFill>
              <a:latin typeface="Century Gothic"/>
              <a:ea typeface="Century Gothic"/>
              <a:cs typeface="Century Gothic"/>
              <a:sym typeface="Century Gothic"/>
            </a:endParaRPr>
          </a:p>
        </p:txBody>
      </p:sp>
      <p:pic>
        <p:nvPicPr>
          <p:cNvPr id="5" name="Google Shape;167;p31"/>
          <p:cNvPicPr preferRelativeResize="0"/>
          <p:nvPr/>
        </p:nvPicPr>
        <p:blipFill>
          <a:blip r:embed="rId3">
            <a:alphaModFix/>
          </a:blip>
          <a:stretch>
            <a:fillRect/>
          </a:stretch>
        </p:blipFill>
        <p:spPr>
          <a:xfrm>
            <a:off x="7946571" y="187575"/>
            <a:ext cx="885729" cy="1115396"/>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4CD2EDE-B45C-4E48-8A8B-DF30A3BE3E61}">
  <ds:schemaRefs>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02a6a75b-8925-4bc7-8b21-b87d4a90d0a3"/>
    <ds:schemaRef ds:uri="http://purl.org/dc/dcmitype/"/>
    <ds:schemaRef ds:uri="a1502afc-75e6-4a80-976c-76583f90c737"/>
    <ds:schemaRef ds:uri="http://www.w3.org/XML/1998/namespace"/>
  </ds:schemaRefs>
</ds:datastoreItem>
</file>

<file path=customXml/itemProps2.xml><?xml version="1.0" encoding="utf-8"?>
<ds:datastoreItem xmlns:ds="http://schemas.openxmlformats.org/officeDocument/2006/customXml" ds:itemID="{2176184F-11A8-4480-AE78-348C7E2E522C}">
  <ds:schemaRefs>
    <ds:schemaRef ds:uri="http://schemas.microsoft.com/sharepoint/v3/contenttype/forms"/>
  </ds:schemaRefs>
</ds:datastoreItem>
</file>

<file path=customXml/itemProps3.xml><?xml version="1.0" encoding="utf-8"?>
<ds:datastoreItem xmlns:ds="http://schemas.openxmlformats.org/officeDocument/2006/customXml" ds:itemID="{1AF2E17E-F45E-424A-8681-58B06D16293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121</TotalTime>
  <Words>2966</Words>
  <Application>Microsoft Office PowerPoint</Application>
  <PresentationFormat>On-screen Show (16:9)</PresentationFormat>
  <Paragraphs>415</Paragraphs>
  <Slides>20</Slides>
  <Notes>20</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20</vt:i4>
      </vt:variant>
    </vt:vector>
  </HeadingPairs>
  <TitlesOfParts>
    <vt:vector size="27" baseType="lpstr">
      <vt:lpstr>Arial</vt:lpstr>
      <vt:lpstr>Overlock</vt:lpstr>
      <vt:lpstr>Century Gothic</vt:lpstr>
      <vt:lpstr>Calibri</vt:lpstr>
      <vt:lpstr>Simple Light</vt:lpstr>
      <vt:lpstr>Simple Light</vt:lpstr>
      <vt:lpstr>Office Theme</vt:lpstr>
      <vt:lpstr>Grade 8: Module 1: Unit 2: Lesson 6  Teacher slide, before teaching.</vt:lpstr>
      <vt:lpstr>Grade 8: Module 1: Unit 2: Lesson 6 Teacher slide, before teaching.</vt:lpstr>
      <vt:lpstr>Grade 8: Module 1: Unit 2: Lesson 6 Teacher slide, before teaching.</vt:lpstr>
      <vt:lpstr>PowerPoint Presentation</vt:lpstr>
      <vt:lpstr>Hello, Students!</vt:lpstr>
      <vt:lpstr>Let’s Review Our Homework</vt:lpstr>
      <vt:lpstr>Let’s Review Our Learning Targets</vt:lpstr>
      <vt:lpstr>Let’s Preview the Text</vt:lpstr>
      <vt:lpstr>Let’s Read and Annotate</vt:lpstr>
      <vt:lpstr>Let’s Add to Our Anchor Charts</vt:lpstr>
      <vt:lpstr>Let’s Reread to Summarize</vt:lpstr>
      <vt:lpstr>Let’s Sort Evidence </vt:lpstr>
      <vt:lpstr>Let’s Review A Learning Target</vt:lpstr>
      <vt:lpstr>Homework</vt:lpstr>
      <vt:lpstr>Small Group Block</vt:lpstr>
      <vt:lpstr>Fluent Reading Work</vt:lpstr>
      <vt:lpstr>Fluent Reading Work</vt:lpstr>
      <vt:lpstr>Fluent Reading Work</vt:lpstr>
      <vt:lpstr>Fluent Reading Work</vt:lpstr>
      <vt:lpstr> When you finish the fluency practice...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1: Unit 2: Lesson 6  Teacher slide, before teaching.</dc:title>
  <dc:creator>nbravo</dc:creator>
  <cp:lastModifiedBy>Natalie Ivey</cp:lastModifiedBy>
  <cp:revision>15</cp:revision>
  <dcterms:modified xsi:type="dcterms:W3CDTF">2018-09-07T15:13:21Z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