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7.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2.xml" ContentType="application/vnd.openxmlformats-officedocument.presentationml.slideLayout+xml"/>
  <Override PartName="/ppt/slideLayouts/slideLayout23.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8.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notesSlides/notesSlide9.xml" ContentType="application/vnd.openxmlformats-officedocument.presentationml.notesSlide+xml"/>
  <Override PartName="/ppt/slideLayouts/slideLayout4.xml" ContentType="application/vnd.openxmlformats-officedocument.presentationml.slideLayout+xml"/>
  <Override PartName="/ppt/notesSlides/notesSlide10.xml" ContentType="application/vnd.openxmlformats-officedocument.presentationml.notesSlide+xml"/>
  <Override PartName="/ppt/notesSlides/notesSlide5.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608041A6-F12C-4443-9545-4CAA3BE83D4F}">
  <a:tblStyle styleId="{608041A6-F12C-4443-9545-4CAA3BE83D4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2461" autoAdjust="0"/>
  </p:normalViewPr>
  <p:slideViewPr>
    <p:cSldViewPr snapToGrid="0">
      <p:cViewPr varScale="1">
        <p:scale>
          <a:sx n="91" d="100"/>
          <a:sy n="91" d="100"/>
        </p:scale>
        <p:origin x="-1608"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 Target="slides/slide1.xml"/><Relationship Id="rId25"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notesMaster" Target="notesMasters/notesMaster1.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viewProps" Target="view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esProps" Target="pres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7514832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8"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first-person point of view narratives.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2596646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3b729f8c1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dirty="0" smtClean="0">
                <a:latin typeface="Calibri"/>
                <a:ea typeface="Calibri"/>
                <a:cs typeface="Calibri"/>
                <a:sym typeface="Calibri"/>
              </a:rPr>
              <a:t>10</a:t>
            </a:r>
            <a:r>
              <a:rPr lang="en-US" sz="1200" b="1" dirty="0" smtClean="0">
                <a:latin typeface="Calibri"/>
                <a:ea typeface="Calibri"/>
                <a:cs typeface="Calibri"/>
                <a:sym typeface="Calibri"/>
              </a:rPr>
              <a:t>-12</a:t>
            </a:r>
            <a:r>
              <a:rPr lang="en" sz="1200" b="1" dirty="0" smtClean="0">
                <a:latin typeface="Calibri"/>
                <a:ea typeface="Calibri"/>
                <a:cs typeface="Calibri"/>
                <a:sym typeface="Calibri"/>
              </a:rPr>
              <a:t> </a:t>
            </a:r>
            <a:r>
              <a:rPr lang="en" sz="1200" b="1"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Slide has animations that appear upon click.</a:t>
            </a:r>
            <a:endParaRPr sz="1200" dirty="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paper. Invite students to retrieve their copies of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their </a:t>
            </a:r>
            <a:r>
              <a:rPr lang="en" sz="1200" b="1" dirty="0">
                <a:latin typeface="Calibri"/>
                <a:ea typeface="Calibri"/>
                <a:cs typeface="Calibri"/>
                <a:sym typeface="Calibri"/>
              </a:rPr>
              <a:t>Opinion Writing Planning graphic organizer</a:t>
            </a:r>
            <a:r>
              <a:rPr lang="en" sz="1200" dirty="0">
                <a:latin typeface="Calibri"/>
                <a:ea typeface="Calibri"/>
                <a:cs typeface="Calibri"/>
                <a:sym typeface="Calibri"/>
              </a:rPr>
              <a:t>, and the </a:t>
            </a:r>
            <a:r>
              <a:rPr lang="en" sz="1200" b="1" dirty="0">
                <a:latin typeface="Calibri"/>
                <a:ea typeface="Calibri"/>
                <a:cs typeface="Calibri"/>
                <a:sym typeface="Calibri"/>
              </a:rPr>
              <a:t>Patriot broadside</a:t>
            </a:r>
            <a:r>
              <a:rPr lang="en" sz="1200" dirty="0">
                <a:latin typeface="Calibri"/>
                <a:ea typeface="Calibri"/>
                <a:cs typeface="Calibri"/>
                <a:sym typeface="Calibri"/>
              </a:rPr>
              <a:t> they started in the previous lesson and follow the same routine from Work Time B of Lesson 7 (routine follows) to guide them through writing this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Discuss the following characteristics on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adding to the </a:t>
            </a:r>
            <a:r>
              <a:rPr lang="en" sz="1200" b="1" dirty="0">
                <a:latin typeface="Calibri"/>
                <a:ea typeface="Calibri"/>
                <a:cs typeface="Calibri"/>
                <a:sym typeface="Calibri"/>
              </a:rPr>
              <a:t>Characteristics of My Broadside</a:t>
            </a:r>
            <a:r>
              <a:rPr lang="en" sz="1200" dirty="0">
                <a:latin typeface="Calibri"/>
                <a:ea typeface="Calibri"/>
                <a:cs typeface="Calibri"/>
                <a:sym typeface="Calibri"/>
              </a:rPr>
              <a:t> column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“W.4.1a: Information is well organized to make my argument clear and convincing.”</a:t>
            </a:r>
            <a:endParaRPr sz="120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“W.4.1b: I give the reasons for my opinion and support them with facts and details.”</a:t>
            </a:r>
            <a:endParaRPr sz="120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“W.4.1c: I use linking words to connect my opinion and reasons.”</a:t>
            </a:r>
            <a:endParaRPr sz="120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“L.4.3a, L.4.3c, L.4.6: I effectively use examples, description, statistics, quotations, or other information to explain my thinking and support my opinion.”</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Review the </a:t>
            </a:r>
            <a:r>
              <a:rPr lang="en" sz="1200" b="1" dirty="0">
                <a:latin typeface="Calibri"/>
                <a:ea typeface="Calibri"/>
                <a:cs typeface="Calibri"/>
                <a:sym typeface="Calibri"/>
              </a:rPr>
              <a:t>Prepositional Phrases handout</a:t>
            </a:r>
            <a:r>
              <a:rPr lang="en" sz="1200" dirty="0">
                <a:latin typeface="Calibri"/>
                <a:ea typeface="Calibri"/>
                <a:cs typeface="Calibri"/>
                <a:sym typeface="Calibri"/>
              </a:rPr>
              <a:t> and </a:t>
            </a:r>
            <a:r>
              <a:rPr lang="en" sz="1200" b="1" dirty="0">
                <a:latin typeface="Calibri"/>
                <a:ea typeface="Calibri"/>
                <a:cs typeface="Calibri"/>
                <a:sym typeface="Calibri"/>
              </a:rPr>
              <a:t>Writing Complete Sentences handout </a:t>
            </a:r>
            <a:r>
              <a:rPr lang="en" sz="1200" dirty="0">
                <a:latin typeface="Calibri"/>
                <a:ea typeface="Calibri"/>
                <a:cs typeface="Calibri"/>
                <a:sym typeface="Calibri"/>
              </a:rPr>
              <a:t>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read their </a:t>
            </a:r>
            <a:r>
              <a:rPr lang="en" sz="1200" b="1" dirty="0">
                <a:latin typeface="Calibri"/>
                <a:ea typeface="Calibri"/>
                <a:cs typeface="Calibri"/>
                <a:sym typeface="Calibri"/>
              </a:rPr>
              <a:t>Opinion Writing Planning graphic organizer</a:t>
            </a:r>
            <a:r>
              <a:rPr lang="en" sz="1200" dirty="0">
                <a:latin typeface="Calibri"/>
                <a:ea typeface="Calibri"/>
                <a:cs typeface="Calibri"/>
                <a:sym typeface="Calibri"/>
              </a:rPr>
              <a:t> and their introductory paragraphs to remind them of their opinion and the reasons they chose for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refer to the </a:t>
            </a:r>
            <a:r>
              <a:rPr lang="en" sz="1200" b="1" dirty="0">
                <a:latin typeface="Calibri"/>
                <a:ea typeface="Calibri"/>
                <a:cs typeface="Calibri"/>
                <a:sym typeface="Calibri"/>
              </a:rPr>
              <a:t>Model Broadside: Quaker Perspective</a:t>
            </a:r>
            <a:r>
              <a:rPr lang="en" sz="1200" dirty="0">
                <a:latin typeface="Calibri"/>
                <a:ea typeface="Calibri"/>
                <a:cs typeface="Calibri"/>
                <a:sym typeface="Calibri"/>
              </a:rPr>
              <a:t>, the criteria on the </a:t>
            </a:r>
            <a:r>
              <a:rPr lang="en" sz="1200" b="1" dirty="0">
                <a:latin typeface="Calibri"/>
                <a:ea typeface="Calibri"/>
                <a:cs typeface="Calibri"/>
                <a:sym typeface="Calibri"/>
              </a:rPr>
              <a:t>Characteristics of Broadsides anchor chart</a:t>
            </a:r>
            <a:r>
              <a:rPr lang="en" sz="1200" dirty="0">
                <a:latin typeface="Calibri"/>
                <a:ea typeface="Calibri"/>
                <a:cs typeface="Calibri"/>
                <a:sym typeface="Calibri"/>
              </a:rPr>
              <a:t>, the</a:t>
            </a:r>
            <a:r>
              <a:rPr lang="en" sz="1200" b="1" dirty="0">
                <a:latin typeface="Calibri"/>
                <a:ea typeface="Calibri"/>
                <a:cs typeface="Calibri"/>
                <a:sym typeface="Calibri"/>
              </a:rPr>
              <a:t> Opinion Writing Checklist</a:t>
            </a:r>
            <a:r>
              <a:rPr lang="en" sz="1200" dirty="0">
                <a:latin typeface="Calibri"/>
                <a:ea typeface="Calibri"/>
                <a:cs typeface="Calibri"/>
                <a:sym typeface="Calibri"/>
              </a:rPr>
              <a:t>, and the </a:t>
            </a:r>
            <a:r>
              <a:rPr lang="en" sz="1200" b="1" dirty="0">
                <a:latin typeface="Calibri"/>
                <a:ea typeface="Calibri"/>
                <a:cs typeface="Calibri"/>
                <a:sym typeface="Calibri"/>
              </a:rPr>
              <a:t>Domain-Specific Word Wall</a:t>
            </a:r>
            <a:r>
              <a:rPr lang="en" sz="1200" dirty="0">
                <a:latin typeface="Calibri"/>
                <a:ea typeface="Calibri"/>
                <a:cs typeface="Calibri"/>
                <a:sym typeface="Calibri"/>
              </a:rPr>
              <a:t> to write </a:t>
            </a:r>
            <a:r>
              <a:rPr lang="en" sz="1200" b="0" dirty="0">
                <a:latin typeface="Calibri"/>
                <a:ea typeface="Calibri"/>
                <a:cs typeface="Calibri"/>
                <a:sym typeface="Calibri"/>
              </a:rPr>
              <a:t>Proof Paragraph 1.</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write and to identify common issues to use as whole group teaching points. Refer to the </a:t>
            </a:r>
            <a:r>
              <a:rPr lang="en" sz="1200" b="1" dirty="0">
                <a:latin typeface="Calibri"/>
                <a:ea typeface="Calibri"/>
                <a:cs typeface="Calibri"/>
                <a:sym typeface="Calibri"/>
              </a:rPr>
              <a:t>Patriot broadside (example, for teacher reference)</a:t>
            </a:r>
            <a:r>
              <a:rPr lang="en" sz="1200" dirty="0">
                <a:latin typeface="Calibri"/>
                <a:ea typeface="Calibri"/>
                <a:cs typeface="Calibri"/>
                <a:sym typeface="Calibri"/>
              </a:rPr>
              <a:t> as necessary. Remind students that as they draft this proof paragraph, they should elaborate on the focus of their essay, or explain how the evidence they have chosen supports their opinion that colonists should support the American Revolution.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whole group and invite students to record “Y” for “Yes” and the date in the final column of their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if they feel the criteria marked on their checklists have been achieved in their writing in this lesson.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should be adding evidence to the </a:t>
            </a:r>
            <a:r>
              <a:rPr lang="en" sz="1200" b="0" dirty="0">
                <a:latin typeface="Calibri"/>
                <a:ea typeface="Calibri"/>
                <a:cs typeface="Calibri"/>
                <a:sym typeface="Calibri"/>
              </a:rPr>
              <a:t>writing checklist.</a:t>
            </a:r>
            <a:endParaRPr sz="1200" b="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in building writing stamina: Consider offering built-in breaks, during which students can choose an activity such as getting water or stretching. Reduce the </a:t>
            </a:r>
            <a:r>
              <a:rPr lang="en" sz="1200" b="0" dirty="0">
                <a:latin typeface="Calibri"/>
                <a:ea typeface="Calibri"/>
                <a:cs typeface="Calibri"/>
                <a:sym typeface="Calibri"/>
              </a:rPr>
              <a:t>number of these breaks over time as students increase their stamina.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(Opinions/Reasons/Evidence Chart: Using Linking Phrases</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Invite students to use the linking phrases listed under the Evidence column of the Opinions/Reasons/Evidence chart to state the evidence that supports their reason. Encourage students to vary the linking words and phrases they use from one sentence to the next.</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(Prepositional Phrase Practice</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Invite students to practice using prepositional phrases by playing the question/preposition game introduced in Lesson 7. Challenge students to see how many prepositional phrases they can </a:t>
            </a:r>
            <a:r>
              <a:rPr lang="en" sz="1200" dirty="0">
                <a:latin typeface="Calibri"/>
                <a:ea typeface="Calibri"/>
                <a:cs typeface="Calibri"/>
                <a:sym typeface="Calibri"/>
              </a:rPr>
              <a:t>use in 50 seconds.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(Verbal Writing Practice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Give students an opportunity to verbally recount a reason and supporting evidence for their opinion from their </a:t>
            </a:r>
            <a:r>
              <a:rPr lang="en" sz="1200" b="1" dirty="0">
                <a:latin typeface="Calibri"/>
                <a:ea typeface="Calibri"/>
                <a:cs typeface="Calibri"/>
                <a:sym typeface="Calibri"/>
              </a:rPr>
              <a:t>Opinion Writing Planning graphic organizer</a:t>
            </a:r>
            <a:r>
              <a:rPr lang="en" sz="1200" dirty="0">
                <a:latin typeface="Calibri"/>
                <a:ea typeface="Calibri"/>
                <a:cs typeface="Calibri"/>
                <a:sym typeface="Calibri"/>
              </a:rPr>
              <a:t> and to rehearse their sentences with a partner before writing.</a:t>
            </a: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238" name="Google Shape;238;g43b729f8c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06798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5139e5a60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Student 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preparing a checklist to record observations during protocol.</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protocol for students to self-assess against the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 of students who may need support with learning target in the future. (Use checklist.)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
        <p:nvSpPr>
          <p:cNvPr id="249" name="Google Shape;249;g45139e5a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82372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5139e5a60_0_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US" sz="1200" b="1" i="0" u="none" strike="noStrike" cap="none" dirty="0" smtClean="0">
                <a:latin typeface="Calibri"/>
                <a:ea typeface="Calibri"/>
                <a:cs typeface="Calibri"/>
                <a:sym typeface="Calibri"/>
              </a:rPr>
              <a:t>13-</a:t>
            </a:r>
            <a:r>
              <a:rPr lang="en" sz="1200" b="1" dirty="0" smtClean="0">
                <a:latin typeface="Calibri"/>
                <a:ea typeface="Calibri"/>
                <a:cs typeface="Calibri"/>
                <a:sym typeface="Calibri"/>
              </a:rPr>
              <a:t>15 </a:t>
            </a:r>
            <a:r>
              <a:rPr lang="en" sz="1200" b="1"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a:t>
            </a:r>
            <a:r>
              <a:rPr lang="en" sz="1200" b="1" dirty="0">
                <a:latin typeface="Calibri"/>
                <a:ea typeface="Calibri"/>
                <a:cs typeface="Calibri"/>
                <a:sym typeface="Calibri"/>
              </a:rPr>
              <a:t>/Pairs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a:t>
            </a:r>
            <a:r>
              <a:rPr lang="en" sz="1200" dirty="0">
                <a:latin typeface="Calibri"/>
                <a:ea typeface="Calibri"/>
                <a:cs typeface="Calibri"/>
                <a:sym typeface="Calibri"/>
              </a:rPr>
              <a:t>  None.</a:t>
            </a:r>
            <a:endParaRPr sz="1200" dirty="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Move students into pairs and invite them to label themselves A and B. </a:t>
            </a:r>
            <a:r>
              <a:rPr lang="en" sz="1200" b="0" dirty="0">
                <a:latin typeface="Calibri"/>
                <a:ea typeface="Calibri"/>
                <a:cs typeface="Calibri"/>
                <a:sym typeface="Calibri"/>
              </a:rPr>
              <a:t>Distribute sticky notes.</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specifically </a:t>
            </a:r>
            <a:r>
              <a:rPr lang="en" sz="1200" i="1" dirty="0">
                <a:latin typeface="Calibri"/>
                <a:ea typeface="Calibri"/>
                <a:cs typeface="Calibri"/>
                <a:sym typeface="Calibri"/>
              </a:rPr>
              <a:t>respect</a:t>
            </a:r>
            <a:r>
              <a:rPr lang="en" sz="1200" dirty="0">
                <a:latin typeface="Calibri"/>
                <a:ea typeface="Calibri"/>
                <a:cs typeface="Calibri"/>
                <a:sym typeface="Calibri"/>
              </a:rPr>
              <a:t>. Remind students that because they will give a critique to their partner, they will need to show respect to one another.</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again on their copies of the</a:t>
            </a:r>
            <a:r>
              <a:rPr lang="en" sz="1200" b="1" dirty="0">
                <a:latin typeface="Calibri"/>
                <a:ea typeface="Calibri"/>
                <a:cs typeface="Calibri"/>
                <a:sym typeface="Calibri"/>
              </a:rPr>
              <a:t> Opinion Writing Checklist</a:t>
            </a:r>
            <a:r>
              <a:rPr lang="en" sz="1200" dirty="0">
                <a:latin typeface="Calibri"/>
                <a:ea typeface="Calibri"/>
                <a:cs typeface="Calibri"/>
                <a:sym typeface="Calibri"/>
              </a:rPr>
              <a:t>. Tell them they are now going to participate in </a:t>
            </a:r>
            <a:r>
              <a:rPr lang="en" sz="1200" b="0" dirty="0">
                <a:latin typeface="Calibri"/>
                <a:ea typeface="Calibri"/>
                <a:cs typeface="Calibri"/>
                <a:sym typeface="Calibri"/>
              </a:rPr>
              <a:t>the Peer Critique protocol to give and receive feedback on their Proof Paragraph 1. Remind students that they used this protocol in Lesson </a:t>
            </a:r>
            <a:r>
              <a:rPr lang="en" sz="1200" dirty="0">
                <a:latin typeface="Calibri"/>
                <a:ea typeface="Calibri"/>
                <a:cs typeface="Calibri"/>
                <a:sym typeface="Calibri"/>
              </a:rPr>
              <a:t>6 and review as necessary using the </a:t>
            </a:r>
            <a:r>
              <a:rPr lang="en" sz="1200" b="1" dirty="0">
                <a:latin typeface="Calibri"/>
                <a:ea typeface="Calibri"/>
                <a:cs typeface="Calibri"/>
                <a:sym typeface="Calibri"/>
              </a:rPr>
              <a:t>Peer Critique anchor chart</a:t>
            </a:r>
            <a:r>
              <a:rPr lang="en" sz="1200" dirty="0">
                <a:latin typeface="Calibri"/>
                <a:ea typeface="Calibri"/>
                <a:cs typeface="Calibri"/>
                <a:sym typeface="Calibri"/>
              </a:rPr>
              <a:t>. Refer to the </a:t>
            </a:r>
            <a:r>
              <a:rPr lang="en" sz="1200" b="1" dirty="0">
                <a:latin typeface="Calibri"/>
                <a:ea typeface="Calibri"/>
                <a:cs typeface="Calibri"/>
                <a:sym typeface="Calibri"/>
              </a:rPr>
              <a:t>Classroom Protocols document </a:t>
            </a:r>
            <a:r>
              <a:rPr lang="en" sz="1200" dirty="0">
                <a:latin typeface="Calibri"/>
                <a:ea typeface="Calibri"/>
                <a:cs typeface="Calibri"/>
                <a:sym typeface="Calibri"/>
              </a:rPr>
              <a:t>for the full version of the protocol.</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the Directions for Peer Critique to guide students through the protocol (directions follow):</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Partner A reads his or her work aloud to partner B.</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Partner B listens carefully while looking at the criteria for the work.</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Partner B provides kind, specific, and helpful feedback based on criteria.</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Partner A responds to the feedback.</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Partners switch roles and repeat </a:t>
            </a:r>
            <a:r>
              <a:rPr lang="en" sz="1200" dirty="0" smtClean="0">
                <a:latin typeface="Calibri"/>
                <a:ea typeface="Calibri"/>
                <a:cs typeface="Calibri"/>
                <a:sym typeface="Calibri"/>
              </a:rPr>
              <a:t>steps.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should be adding evidence to </a:t>
            </a:r>
            <a:r>
              <a:rPr lang="en" sz="1200" b="0" i="0" dirty="0">
                <a:latin typeface="Calibri"/>
                <a:ea typeface="Calibri"/>
                <a:cs typeface="Calibri"/>
                <a:sym typeface="Calibri"/>
              </a:rPr>
              <a:t>the writing checklist.</a:t>
            </a:r>
            <a:endParaRPr sz="1200" b="0" i="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latin typeface="Calibri"/>
                <a:ea typeface="Calibri"/>
                <a:cs typeface="Calibri"/>
                <a:sym typeface="Calibri"/>
              </a:rPr>
              <a:t>Support for Any Students Who Need It:</a:t>
            </a:r>
            <a:r>
              <a:rPr lang="en" sz="1200" b="0" i="0" dirty="0">
                <a:latin typeface="Calibri"/>
                <a:ea typeface="Calibri"/>
                <a:cs typeface="Calibri"/>
                <a:sym typeface="Calibri"/>
              </a:rPr>
              <a:t> </a:t>
            </a:r>
            <a:endParaRPr sz="1200" b="0" i="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i="0" dirty="0">
                <a:latin typeface="Calibri"/>
                <a:ea typeface="Calibri"/>
                <a:cs typeface="Calibri"/>
                <a:sym typeface="Calibri"/>
              </a:rPr>
              <a:t>Provide differentiated mentors by purposefully selecting partners. Consider meeting with the mentors in advance to encourage them to share their thought processes with their partner. </a:t>
            </a:r>
            <a:endParaRPr sz="1200" b="0" i="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i="0" dirty="0">
                <a:latin typeface="Calibri"/>
                <a:ea typeface="Calibri"/>
                <a:cs typeface="Calibri"/>
                <a:sym typeface="Calibri"/>
              </a:rPr>
              <a:t>(Sentence Starters</a:t>
            </a:r>
            <a:r>
              <a:rPr lang="en" sz="1200" b="0" i="0" dirty="0" smtClean="0">
                <a:latin typeface="Calibri"/>
                <a:ea typeface="Calibri"/>
                <a:cs typeface="Calibri"/>
                <a:sym typeface="Calibri"/>
              </a:rPr>
              <a:t>)</a:t>
            </a:r>
            <a:r>
              <a:rPr lang="en-US" sz="1200" b="0" i="0" dirty="0" smtClean="0">
                <a:latin typeface="Calibri"/>
                <a:ea typeface="Calibri"/>
                <a:cs typeface="Calibri"/>
                <a:sym typeface="Calibri"/>
              </a:rPr>
              <a:t>.</a:t>
            </a:r>
            <a:r>
              <a:rPr lang="en" sz="1200" b="0" i="0" dirty="0" smtClean="0">
                <a:latin typeface="Calibri"/>
                <a:ea typeface="Calibri"/>
                <a:cs typeface="Calibri"/>
                <a:sym typeface="Calibri"/>
              </a:rPr>
              <a:t> </a:t>
            </a:r>
            <a:r>
              <a:rPr lang="en" sz="1200" b="0" i="0" dirty="0">
                <a:latin typeface="Calibri"/>
                <a:ea typeface="Calibri"/>
                <a:cs typeface="Calibri"/>
                <a:sym typeface="Calibri"/>
              </a:rPr>
              <a:t>Provide sentence starters on the sticky notes for students to complete during the peer critique. (Example: “One thing you did well was _____.” “Have you thought about _____?”)</a:t>
            </a:r>
            <a:endParaRPr sz="1200" b="0" i="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257" name="Google Shape;257;g45139e5a60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552332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5139e5a60_0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Student 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preparing a checklist to record observations during protocol.</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protocol for students to self-assess against the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 of students who may need support with learning target in the future. (Use checklist.)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
        <p:nvSpPr>
          <p:cNvPr id="264" name="Google Shape;264;g45139e5a60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26141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3b729f8c1_0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Group/Small Groups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whole group. Post the following directions and review them with students. Answer clarifying questions:</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Char char="○"/>
            </a:pPr>
            <a:r>
              <a:rPr lang="en" sz="1200" dirty="0">
                <a:latin typeface="Calibri"/>
                <a:ea typeface="Calibri"/>
                <a:cs typeface="Calibri"/>
                <a:sym typeface="Calibri"/>
              </a:rPr>
              <a:t>Based on peer feedback or new learning, decide where to add a revision note.</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Char char="○"/>
            </a:pPr>
            <a:r>
              <a:rPr lang="en" sz="1200" dirty="0">
                <a:latin typeface="Calibri"/>
                <a:ea typeface="Calibri"/>
                <a:cs typeface="Calibri"/>
                <a:sym typeface="Calibri"/>
              </a:rPr>
              <a:t>Write your revision note in the space above the information you want to change.</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Char char="○"/>
            </a:pPr>
            <a:r>
              <a:rPr lang="en" sz="1200" dirty="0">
                <a:latin typeface="Calibri"/>
                <a:ea typeface="Calibri"/>
                <a:cs typeface="Calibri"/>
                <a:sym typeface="Calibri"/>
              </a:rPr>
              <a:t>Read through your entire draft and continue to add revision notes.</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Char char="○"/>
            </a:pPr>
            <a:r>
              <a:rPr lang="en" sz="1200" dirty="0">
                <a:latin typeface="Calibri"/>
                <a:ea typeface="Calibri"/>
                <a:cs typeface="Calibri"/>
                <a:sym typeface="Calibri"/>
              </a:rPr>
              <a:t>Review your revision notes to be sure they make sense.</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making revision notes. Circulate to confer and support students as needed.</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and be sure students are annotating the drafts and not making the corrections.  They will be using annotations to make corrections to the drafts in the </a:t>
            </a:r>
            <a:r>
              <a:rPr lang="en" sz="1200" b="1" dirty="0">
                <a:solidFill>
                  <a:schemeClr val="dk1"/>
                </a:solidFill>
                <a:latin typeface="Calibri"/>
                <a:ea typeface="Calibri"/>
                <a:cs typeface="Calibri"/>
                <a:sym typeface="Calibri"/>
              </a:rPr>
              <a:t>End-of-Unit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self-regulation: When you give students a warning before the transition to cleanup, provide a clear routine for what to do with unfinished work and use a visual timer.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(Modeling and Thinking Aloud: Revision Notes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Model and think aloud adding a revision note to a draft paragraph before asking students to do so.</a:t>
            </a: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
        <p:nvSpPr>
          <p:cNvPr id="272" name="Google Shape;272;g43b729f8c1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94708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3b150cf70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0" name="Google Shape;280;g43b150cf70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70015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3b150cf70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g43b150cf70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976729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3b150cf70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g43b150cf70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3</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95" name="Google Shape;295;g43b150cf70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2566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http://curriculum.eleducation.org/curriculum/ela/grade-4/module-3/unit-3/lesson-8</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smtClean="0">
                <a:solidFill>
                  <a:srgbClr val="000000"/>
                </a:solidFill>
                <a:latin typeface="Calibri"/>
                <a:ea typeface="Calibri"/>
                <a:cs typeface="Calibri"/>
                <a:sym typeface="Calibri"/>
              </a:rPr>
              <a:t>Additional </a:t>
            </a:r>
            <a:r>
              <a:rPr lang="en" sz="1200" i="0" u="none" strike="noStrike" cap="none" dirty="0">
                <a:solidFill>
                  <a:srgbClr val="000000"/>
                </a:solidFill>
                <a:latin typeface="Calibri"/>
                <a:ea typeface="Calibri"/>
                <a:cs typeface="Calibri"/>
                <a:sym typeface="Calibri"/>
              </a:rPr>
              <a:t>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538759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b="0" dirty="0">
                <a:solidFill>
                  <a:schemeClr val="dk1"/>
                </a:solidFill>
                <a:latin typeface="Calibri"/>
                <a:ea typeface="Calibri"/>
                <a:cs typeface="Calibri"/>
                <a:sym typeface="Calibri"/>
              </a:rPr>
              <a:t>Sticky notes (two per student)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(lined; one piece per student)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Colored pencils </a:t>
            </a:r>
            <a:r>
              <a:rPr lang="en" sz="1200" dirty="0">
                <a:solidFill>
                  <a:schemeClr val="dk1"/>
                </a:solidFill>
                <a:latin typeface="Calibri"/>
                <a:ea typeface="Calibri"/>
                <a:cs typeface="Calibri"/>
                <a:sym typeface="Calibri"/>
              </a:rPr>
              <a:t>(purple and orange; one of each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Organizing the Model: Proof Paragraph 1 strips </a:t>
            </a:r>
            <a:r>
              <a:rPr lang="en" sz="1200" dirty="0">
                <a:solidFill>
                  <a:schemeClr val="dk1"/>
                </a:solidFill>
                <a:latin typeface="Calibri"/>
                <a:ea typeface="Calibri"/>
                <a:cs typeface="Calibri"/>
                <a:sym typeface="Calibri"/>
              </a:rPr>
              <a:t>(one strip per pair)</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Painted Essay® template </a:t>
            </a:r>
            <a:r>
              <a:rPr lang="en" sz="1200" dirty="0">
                <a:solidFill>
                  <a:schemeClr val="dk1"/>
                </a:solidFill>
                <a:latin typeface="Calibri"/>
                <a:ea typeface="Calibri"/>
                <a:cs typeface="Calibri"/>
                <a:sym typeface="Calibri"/>
              </a:rPr>
              <a:t>(from Module 1, Unit 2, Lesson 9;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Broadside: Quaker Perspective </a:t>
            </a:r>
            <a:r>
              <a:rPr lang="en" sz="1200" dirty="0">
                <a:solidFill>
                  <a:schemeClr val="dk1"/>
                </a:solidFill>
                <a:latin typeface="Calibri"/>
                <a:ea typeface="Calibri"/>
                <a:cs typeface="Calibri"/>
                <a:sym typeface="Calibri"/>
              </a:rPr>
              <a:t>(from Lesson 5;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Broadsides anchor chart (</a:t>
            </a:r>
            <a:r>
              <a:rPr lang="en" sz="1200" dirty="0">
                <a:solidFill>
                  <a:schemeClr val="dk1"/>
                </a:solidFill>
                <a:latin typeface="Calibri"/>
                <a:ea typeface="Calibri"/>
                <a:cs typeface="Calibri"/>
                <a:sym typeface="Calibri"/>
              </a:rPr>
              <a:t>begun in Lesson 3; added to during Opening A; see supporting Materials)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Broadsides anchor chart (example, for teacher reference)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Broadside </a:t>
            </a:r>
            <a:r>
              <a:rPr lang="en" sz="1200" dirty="0">
                <a:solidFill>
                  <a:schemeClr val="dk1"/>
                </a:solidFill>
                <a:latin typeface="Calibri"/>
                <a:ea typeface="Calibri"/>
                <a:cs typeface="Calibri"/>
                <a:sym typeface="Calibri"/>
              </a:rPr>
              <a:t>(from Lesson 5;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Opinion Writing Checklist </a:t>
            </a:r>
            <a:r>
              <a:rPr lang="en" sz="1200" dirty="0">
                <a:solidFill>
                  <a:schemeClr val="dk1"/>
                </a:solidFill>
                <a:latin typeface="Calibri"/>
                <a:ea typeface="Calibri"/>
                <a:cs typeface="Calibri"/>
                <a:sym typeface="Calibri"/>
              </a:rPr>
              <a:t>(from Lesson 5; one per student and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Opinion Writing Planning graphic organizer </a:t>
            </a:r>
            <a:r>
              <a:rPr lang="en" sz="1200" dirty="0">
                <a:solidFill>
                  <a:schemeClr val="dk1"/>
                </a:solidFill>
                <a:latin typeface="Calibri"/>
                <a:ea typeface="Calibri"/>
                <a:cs typeface="Calibri"/>
                <a:sym typeface="Calibri"/>
              </a:rPr>
              <a:t>(from Lesson 6; one per student and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Patriot broadside </a:t>
            </a:r>
            <a:r>
              <a:rPr lang="en" sz="1200" dirty="0">
                <a:solidFill>
                  <a:schemeClr val="dk1"/>
                </a:solidFill>
                <a:latin typeface="Calibri"/>
                <a:ea typeface="Calibri"/>
                <a:cs typeface="Calibri"/>
                <a:sym typeface="Calibri"/>
              </a:rPr>
              <a:t>(begun in Lesson 7; added to during Work Time A;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Prepositional Phrases handout </a:t>
            </a:r>
            <a:r>
              <a:rPr lang="en" sz="1200" dirty="0">
                <a:solidFill>
                  <a:schemeClr val="dk1"/>
                </a:solidFill>
                <a:latin typeface="Calibri"/>
                <a:ea typeface="Calibri"/>
                <a:cs typeface="Calibri"/>
                <a:sym typeface="Calibri"/>
              </a:rPr>
              <a:t>(from Lesson 7; one per student and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Complete Sentences handout </a:t>
            </a:r>
            <a:r>
              <a:rPr lang="en" sz="1200" dirty="0">
                <a:solidFill>
                  <a:schemeClr val="dk1"/>
                </a:solidFill>
                <a:latin typeface="Calibri"/>
                <a:ea typeface="Calibri"/>
                <a:cs typeface="Calibri"/>
                <a:sym typeface="Calibri"/>
              </a:rPr>
              <a:t>(from Module 1; one per student and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Patriot broadside </a:t>
            </a:r>
            <a:r>
              <a:rPr lang="en" sz="1200" dirty="0">
                <a:solidFill>
                  <a:schemeClr val="dk1"/>
                </a:solidFill>
                <a:latin typeface="Calibri"/>
                <a:ea typeface="Calibri"/>
                <a:cs typeface="Calibri"/>
                <a:sym typeface="Calibri"/>
              </a:rPr>
              <a:t>(from Lesson 7; </a:t>
            </a:r>
            <a:r>
              <a:rPr lang="en" sz="1200" b="1" dirty="0">
                <a:solidFill>
                  <a:schemeClr val="dk1"/>
                </a:solidFill>
                <a:latin typeface="Calibri"/>
                <a:ea typeface="Calibri"/>
                <a:cs typeface="Calibri"/>
                <a:sym typeface="Calibri"/>
              </a:rPr>
              <a:t>example, for teacher reference)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Peer Critique </a:t>
            </a:r>
            <a:r>
              <a:rPr lang="en" sz="1200" dirty="0">
                <a:solidFill>
                  <a:schemeClr val="dk1"/>
                </a:solidFill>
                <a:latin typeface="Calibri"/>
                <a:ea typeface="Calibri"/>
                <a:cs typeface="Calibri"/>
                <a:sym typeface="Calibri"/>
              </a:rPr>
              <a:t>(from Module 1; one per student and one to display)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the:  sorting and color-coding Proof Paragraph 1 in Opening A and Peer Critique protocol in Work Time B.</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7491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Peer Critique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27685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Additional Support Considerations</a:t>
            </a:r>
            <a:r>
              <a:rPr lang="en" sz="1200" i="0" u="none" strike="noStrike" cap="none" dirty="0" smtClean="0">
                <a:latin typeface="Calibri"/>
                <a:ea typeface="Calibri"/>
                <a:cs typeface="Calibri"/>
                <a:sym typeface="Calibri"/>
              </a:rPr>
              <a:t>:</a:t>
            </a:r>
            <a:endParaRPr lang="en-US" sz="1200" i="0" u="none" strike="noStrike" cap="none" dirty="0" smtClean="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1" dirty="0">
              <a:latin typeface="Calibri"/>
              <a:ea typeface="Calibri"/>
              <a:cs typeface="Calibri"/>
              <a:sym typeface="Calibri"/>
            </a:endParaRPr>
          </a:p>
          <a:p>
            <a:pPr marL="0" lvl="0" indent="0" algn="l" rtl="0">
              <a:lnSpc>
                <a:spcPct val="100000"/>
              </a:lnSpc>
              <a:spcBef>
                <a:spcPts val="1700"/>
              </a:spcBef>
              <a:spcAft>
                <a:spcPts val="0"/>
              </a:spcAft>
              <a:buClr>
                <a:schemeClr val="dk1"/>
              </a:buClr>
              <a:buSzPts val="1100"/>
              <a:buFont typeface="Arial"/>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Before providing sentence frames or additional modeling during Work Time A, observe student interaction and allow students to grapple. Provide supportive frames and demonstrations only after students have grappled with the task. Observe the areas in which they struggle to target appropriate support</a:t>
            </a:r>
            <a:r>
              <a:rPr lang="en" sz="1200" dirty="0" smtClean="0">
                <a:latin typeface="Calibri"/>
                <a:ea typeface="Calibri"/>
                <a:cs typeface="Calibri"/>
                <a:sym typeface="Calibri"/>
              </a:rPr>
              <a:t>.</a:t>
            </a:r>
            <a:endParaRPr lang="en-US" sz="1200" dirty="0" smtClean="0">
              <a:latin typeface="Calibri"/>
              <a:ea typeface="Calibri"/>
              <a:cs typeface="Calibri"/>
              <a:sym typeface="Calibri"/>
            </a:endParaRPr>
          </a:p>
          <a:p>
            <a:pPr marL="152400" lvl="0" indent="0" algn="l" rtl="0">
              <a:lnSpc>
                <a:spcPct val="100000"/>
              </a:lnSpc>
              <a:spcBef>
                <a:spcPts val="0"/>
              </a:spcBef>
              <a:spcAft>
                <a:spcPts val="0"/>
              </a:spcAft>
              <a:buSzPts val="1200"/>
              <a:buFont typeface="Calibri"/>
              <a:buNone/>
            </a:pPr>
            <a:endParaRPr sz="1200" dirty="0">
              <a:latin typeface="Calibri"/>
              <a:ea typeface="Calibri"/>
              <a:cs typeface="Calibri"/>
              <a:sym typeface="Calibri"/>
            </a:endParaRPr>
          </a:p>
          <a:p>
            <a:pPr marL="0" lvl="0" indent="0" algn="l" rtl="0">
              <a:lnSpc>
                <a:spcPct val="100000"/>
              </a:lnSpc>
              <a:spcBef>
                <a:spcPts val="1700"/>
              </a:spcBef>
              <a:spcAft>
                <a:spcPts val="0"/>
              </a:spcAft>
              <a:buClr>
                <a:schemeClr val="dk1"/>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creating a practice worksheet that has sentences with blanks for linking words. Provide a word bank with several options and have students match the appropriate linking word to the sentence, preparing them for writing their own sentences with linking words during Work Time A.</a:t>
            </a:r>
            <a:endParaRPr sz="1200" dirty="0">
              <a:latin typeface="Calibri"/>
              <a:ea typeface="Calibri"/>
              <a:cs typeface="Calibri"/>
              <a:sym typeface="Calibri"/>
            </a:endParaRPr>
          </a:p>
          <a:p>
            <a:pPr marL="0" lvl="0" indent="0" algn="l" rtl="0">
              <a:lnSpc>
                <a:spcPct val="100000"/>
              </a:lnSpc>
              <a:spcBef>
                <a:spcPts val="1700"/>
              </a:spcBef>
              <a:spcAft>
                <a:spcPts val="0"/>
              </a:spcAft>
              <a:buNone/>
            </a:pPr>
            <a:endParaRPr sz="1200" i="1" dirty="0">
              <a:latin typeface="Calibri"/>
              <a:ea typeface="Calibri"/>
              <a:cs typeface="Calibri"/>
              <a:sym typeface="Calibri"/>
            </a:endParaRPr>
          </a:p>
          <a:p>
            <a:pPr marL="0" lvl="0" indent="0" algn="l" rtl="0">
              <a:lnSpc>
                <a:spcPct val="100000"/>
              </a:lnSpc>
              <a:spcBef>
                <a:spcPts val="170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638825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9" name="Google Shape;20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35227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agenda for today.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0640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r>
              <a:rPr lang="en" sz="1200" b="1" dirty="0">
                <a:solidFill>
                  <a:schemeClr val="dk1"/>
                </a:solidFill>
                <a:latin typeface="Calibri"/>
                <a:ea typeface="Calibri"/>
                <a:cs typeface="Calibri"/>
                <a:sym typeface="Calibri"/>
              </a:rPr>
              <a:t>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a:t>
            </a:r>
            <a:r>
              <a:rPr lang="en" sz="1200" b="0" dirty="0">
                <a:solidFill>
                  <a:schemeClr val="dk1"/>
                </a:solidFill>
                <a:latin typeface="Calibri"/>
                <a:ea typeface="Calibri"/>
                <a:cs typeface="Calibri"/>
                <a:sym typeface="Calibri"/>
              </a:rPr>
              <a:t>colored pencils.</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a copy of the </a:t>
            </a:r>
            <a:r>
              <a:rPr lang="en" sz="1200" b="1" dirty="0">
                <a:solidFill>
                  <a:schemeClr val="dk1"/>
                </a:solidFill>
                <a:latin typeface="Calibri"/>
                <a:ea typeface="Calibri"/>
                <a:cs typeface="Calibri"/>
                <a:sym typeface="Calibri"/>
              </a:rPr>
              <a:t>Refer to the Characteristics of Broadsides anchor chart (example, for teacher reference)</a:t>
            </a:r>
            <a:r>
              <a:rPr lang="en" sz="1200" dirty="0">
                <a:solidFill>
                  <a:schemeClr val="dk1"/>
                </a:solidFill>
                <a:latin typeface="Calibri"/>
                <a:ea typeface="Calibri"/>
                <a:cs typeface="Calibri"/>
                <a:sym typeface="Calibri"/>
              </a:rPr>
              <a:t> during the lesson.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Move students into pre-determined pairs and invite them to label themselves A and B.</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Guide students through the same routine from Opening A of Lesson 7 to sort and color-code the parts of Proof Paragraph 1 (routine follows here):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Distribute </a:t>
            </a:r>
            <a:r>
              <a:rPr lang="en" sz="1200" b="0" dirty="0">
                <a:latin typeface="Calibri"/>
                <a:ea typeface="Calibri"/>
                <a:cs typeface="Calibri"/>
                <a:sym typeface="Calibri"/>
              </a:rPr>
              <a:t>colored pencils </a:t>
            </a:r>
            <a:r>
              <a:rPr lang="en" sz="1200" dirty="0">
                <a:latin typeface="Calibri"/>
                <a:ea typeface="Calibri"/>
                <a:cs typeface="Calibri"/>
                <a:sym typeface="Calibri"/>
              </a:rPr>
              <a:t>and the </a:t>
            </a:r>
            <a:r>
              <a:rPr lang="en" sz="1200" b="1" dirty="0">
                <a:latin typeface="Calibri"/>
                <a:ea typeface="Calibri"/>
                <a:cs typeface="Calibri"/>
                <a:sym typeface="Calibri"/>
              </a:rPr>
              <a:t>Organizing the Model: Proof Paragraph 1</a:t>
            </a:r>
            <a:r>
              <a:rPr lang="en" sz="1200" dirty="0">
                <a:latin typeface="Calibri"/>
                <a:ea typeface="Calibri"/>
                <a:cs typeface="Calibri"/>
                <a:sym typeface="Calibri"/>
              </a:rPr>
              <a:t> strips.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Invite students to refer to the </a:t>
            </a:r>
            <a:r>
              <a:rPr lang="en" sz="1200" b="1" dirty="0">
                <a:latin typeface="Calibri"/>
                <a:ea typeface="Calibri"/>
                <a:cs typeface="Calibri"/>
                <a:sym typeface="Calibri"/>
              </a:rPr>
              <a:t>Painted Essay® template</a:t>
            </a:r>
            <a:r>
              <a:rPr lang="en" sz="1200" dirty="0">
                <a:latin typeface="Calibri"/>
                <a:ea typeface="Calibri"/>
                <a:cs typeface="Calibri"/>
                <a:sym typeface="Calibri"/>
              </a:rPr>
              <a:t> to recall the parts of a proof paragraph.</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Invite pairs to put the strips in the correct order.</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Direct pairs to use the </a:t>
            </a:r>
            <a:r>
              <a:rPr lang="en" sz="1200" b="0" dirty="0">
                <a:latin typeface="Calibri"/>
                <a:ea typeface="Calibri"/>
                <a:cs typeface="Calibri"/>
                <a:sym typeface="Calibri"/>
              </a:rPr>
              <a:t>template and colored pencils </a:t>
            </a:r>
            <a:r>
              <a:rPr lang="en" sz="1200" dirty="0">
                <a:latin typeface="Calibri"/>
                <a:ea typeface="Calibri"/>
                <a:cs typeface="Calibri"/>
                <a:sym typeface="Calibri"/>
              </a:rPr>
              <a:t>to color-code the paragraph: purple for the reason and orange for evidence supporting that reason.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Invite pairs to check their work against the </a:t>
            </a:r>
            <a:r>
              <a:rPr lang="en" sz="1200" b="1" dirty="0">
                <a:latin typeface="Calibri"/>
                <a:ea typeface="Calibri"/>
                <a:cs typeface="Calibri"/>
                <a:sym typeface="Calibri"/>
              </a:rPr>
              <a:t>Model Broadside: Quaker Perspective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help you record the parts of </a:t>
            </a:r>
            <a:r>
              <a:rPr lang="en" sz="1200" b="0" dirty="0">
                <a:latin typeface="Calibri"/>
                <a:ea typeface="Calibri"/>
                <a:cs typeface="Calibri"/>
                <a:sym typeface="Calibri"/>
              </a:rPr>
              <a:t>Proof Paragraph 1 </a:t>
            </a:r>
            <a:r>
              <a:rPr lang="en" sz="1200" dirty="0">
                <a:latin typeface="Calibri"/>
                <a:ea typeface="Calibri"/>
                <a:cs typeface="Calibri"/>
                <a:sym typeface="Calibri"/>
              </a:rPr>
              <a:t>on the </a:t>
            </a:r>
            <a:r>
              <a:rPr lang="en" sz="1200" b="1" dirty="0">
                <a:latin typeface="Calibri"/>
                <a:ea typeface="Calibri"/>
                <a:cs typeface="Calibri"/>
                <a:sym typeface="Calibri"/>
              </a:rPr>
              <a:t>Characteristics of Broadsides anchor chart</a:t>
            </a:r>
            <a:r>
              <a:rPr lang="en" sz="1200" dirty="0">
                <a:latin typeface="Calibri"/>
                <a:ea typeface="Calibri"/>
                <a:cs typeface="Calibri"/>
                <a:sym typeface="Calibri"/>
              </a:rPr>
              <a:t>. Refer to the C</a:t>
            </a:r>
            <a:r>
              <a:rPr lang="en" sz="1200" b="1" dirty="0">
                <a:latin typeface="Calibri"/>
                <a:ea typeface="Calibri"/>
                <a:cs typeface="Calibri"/>
                <a:sym typeface="Calibri"/>
              </a:rPr>
              <a:t>haracteristics of Broadsides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that within this proof paragraph the author has elaborated on the focus of the writing, or explained how the evidence he or she has chosen supports the focus statement.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working with partners to correctly order the sentence strips.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Provide differentiated mentors by purposefully pre-selecting student partnerships. Consider meeting with the mentors in advance to encourage them to share their thought processes with their partner.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t>
            </a:r>
            <a:r>
              <a:rPr lang="en" sz="1200" b="1" dirty="0">
                <a:latin typeface="Calibri"/>
                <a:ea typeface="Calibri"/>
                <a:cs typeface="Calibri"/>
                <a:sym typeface="Calibri"/>
              </a:rPr>
              <a:t>Enlarged Model Broadside</a:t>
            </a:r>
            <a:r>
              <a:rPr lang="en" sz="1200" dirty="0">
                <a:latin typeface="Calibri"/>
                <a:ea typeface="Calibri"/>
                <a:cs typeface="Calibri"/>
                <a:sym typeface="Calibri"/>
              </a:rPr>
              <a:t>: Referencing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refer to the enlarged model broadside as they check their work. After doing so, invite students to chorally </a:t>
            </a:r>
            <a:r>
              <a:rPr lang="en" sz="1200" b="0" dirty="0">
                <a:latin typeface="Calibri"/>
                <a:ea typeface="Calibri"/>
                <a:cs typeface="Calibri"/>
                <a:sym typeface="Calibri"/>
              </a:rPr>
              <a:t>read Proof Paragraph 1 and to</a:t>
            </a:r>
            <a:r>
              <a:rPr lang="en" sz="1200" dirty="0">
                <a:latin typeface="Calibri"/>
                <a:ea typeface="Calibri"/>
                <a:cs typeface="Calibri"/>
                <a:sym typeface="Calibri"/>
              </a:rPr>
              <a:t> explain the function of each sentence in the paragraph. (Example: </a:t>
            </a:r>
            <a:r>
              <a:rPr lang="en" sz="1200" b="0" dirty="0">
                <a:latin typeface="Calibri"/>
                <a:ea typeface="Calibri"/>
                <a:cs typeface="Calibri"/>
                <a:sym typeface="Calibri"/>
              </a:rPr>
              <a:t>“The first sentence states the reason for an opinion, and the rest of the sentences support this reason with evidence.”)</a:t>
            </a:r>
            <a:endParaRPr sz="1200" b="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224" name="Google Shape;22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96903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3b729f8c1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Working to Become Effective Learners anchor chart.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b="1" i="0" dirty="0">
                <a:latin typeface="Calibri"/>
                <a:ea typeface="Calibri"/>
                <a:cs typeface="Calibri"/>
                <a:sym typeface="Calibri"/>
              </a:rPr>
              <a:t>“I can write Proof Paragraph 1 of my broadside using evidence from the text to support a reason for my opinion.”</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b="1" i="0" dirty="0">
                <a:latin typeface="Calibri"/>
                <a:ea typeface="Calibri"/>
                <a:cs typeface="Calibri"/>
                <a:sym typeface="Calibri"/>
              </a:rPr>
              <a:t>“I can give kind, helpful, and specific feedback to my partner.”</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refer to their </a:t>
            </a:r>
            <a:r>
              <a:rPr lang="en" sz="1200" b="1" dirty="0">
                <a:latin typeface="Calibri"/>
                <a:ea typeface="Calibri"/>
                <a:cs typeface="Calibri"/>
                <a:sym typeface="Calibri"/>
              </a:rPr>
              <a:t>Painted Essay® template</a:t>
            </a:r>
            <a:r>
              <a:rPr lang="en" sz="1200" dirty="0">
                <a:latin typeface="Calibri"/>
                <a:ea typeface="Calibri"/>
                <a:cs typeface="Calibri"/>
                <a:sym typeface="Calibri"/>
              </a:rPr>
              <a:t> to see what it says about </a:t>
            </a:r>
            <a:r>
              <a:rPr lang="en" sz="1200" b="0" dirty="0">
                <a:latin typeface="Calibri"/>
                <a:ea typeface="Calibri"/>
                <a:cs typeface="Calibri"/>
                <a:sym typeface="Calibri"/>
              </a:rPr>
              <a:t>Proof Paragraph 1.</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the word </a:t>
            </a:r>
            <a:r>
              <a:rPr lang="en" sz="1200" i="1" dirty="0">
                <a:latin typeface="Calibri"/>
                <a:ea typeface="Calibri"/>
                <a:cs typeface="Calibri"/>
                <a:sym typeface="Calibri"/>
              </a:rPr>
              <a:t>evidence</a:t>
            </a:r>
            <a:r>
              <a:rPr lang="en" sz="1200" dirty="0">
                <a:latin typeface="Calibri"/>
                <a:ea typeface="Calibri"/>
                <a:cs typeface="Calibri"/>
                <a:sym typeface="Calibri"/>
              </a:rPr>
              <a:t> and review what it means </a:t>
            </a:r>
            <a:r>
              <a:rPr lang="en" sz="1200" b="1" dirty="0">
                <a:latin typeface="Calibri"/>
                <a:ea typeface="Calibri"/>
                <a:cs typeface="Calibri"/>
                <a:sym typeface="Calibri"/>
              </a:rPr>
              <a:t>(facts or information to prove that something is true)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the words </a:t>
            </a:r>
            <a:r>
              <a:rPr lang="en" sz="1200" i="1" dirty="0">
                <a:latin typeface="Calibri"/>
                <a:ea typeface="Calibri"/>
                <a:cs typeface="Calibri"/>
                <a:sym typeface="Calibri"/>
              </a:rPr>
              <a:t>proof paragraph</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a:t>
            </a:r>
            <a:r>
              <a:rPr lang="en" sz="1200" i="1" dirty="0">
                <a:latin typeface="Calibri"/>
                <a:ea typeface="Calibri"/>
                <a:cs typeface="Calibri"/>
                <a:sym typeface="Calibri"/>
              </a:rPr>
              <a:t>What is the purpose of Proof Paragraph 1?</a:t>
            </a:r>
            <a:r>
              <a:rPr lang="en" sz="1200" dirty="0">
                <a:latin typeface="Calibri"/>
                <a:ea typeface="Calibri"/>
                <a:cs typeface="Calibri"/>
                <a:sym typeface="Calibri"/>
              </a:rPr>
              <a:t>” </a:t>
            </a:r>
            <a:r>
              <a:rPr lang="en" sz="1200" b="1" dirty="0">
                <a:latin typeface="Calibri"/>
                <a:ea typeface="Calibri"/>
                <a:cs typeface="Calibri"/>
                <a:sym typeface="Calibri"/>
              </a:rPr>
              <a:t>(It gives evidence and reasons to support Reason 1.)</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Directions for Broadside</a:t>
            </a:r>
            <a:r>
              <a:rPr lang="en" sz="1200" dirty="0">
                <a:latin typeface="Calibri"/>
                <a:ea typeface="Calibri"/>
                <a:cs typeface="Calibri"/>
                <a:sym typeface="Calibri"/>
              </a:rPr>
              <a:t> and to chorally read the prompt aloud with you.</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and engagement: Invite students to share one way that they provided kind, helpful, and specific feedback to a partner in previous lessons.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t>
            </a:r>
            <a:r>
              <a:rPr lang="en" sz="1200" b="0" dirty="0">
                <a:latin typeface="Calibri"/>
                <a:ea typeface="Calibri"/>
                <a:cs typeface="Calibri"/>
                <a:sym typeface="Calibri"/>
              </a:rPr>
              <a:t>Opinions/Reasons/Evidence Chart: Citing Evidence</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After reviewing what evidence means, invite students to turn to an elbow partner and cite evidence listed on the Opinions/Reasons/Evidence chart. Encourage students to use linking words and phrases listed under the Evidence column to do so.</a:t>
            </a:r>
            <a:endParaRPr sz="1200" b="0" dirty="0">
              <a:latin typeface="Calibri"/>
              <a:ea typeface="Calibri"/>
              <a:cs typeface="Calibri"/>
              <a:sym typeface="Calibri"/>
            </a:endParaRPr>
          </a:p>
          <a:p>
            <a:pPr marL="457200" marR="0" lvl="0" indent="0" algn="l" rtl="0">
              <a:lnSpc>
                <a:spcPct val="100000"/>
              </a:lnSpc>
              <a:spcBef>
                <a:spcPts val="0"/>
              </a:spcBef>
              <a:spcAft>
                <a:spcPts val="0"/>
              </a:spcAft>
              <a:buNone/>
            </a:pPr>
            <a:endParaRPr sz="1200" b="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
        <p:nvSpPr>
          <p:cNvPr id="231" name="Google Shape;231;g43b729f8c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77312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3/lesson-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393575" y="273850"/>
            <a:ext cx="81219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393575" y="1178225"/>
            <a:ext cx="8237700" cy="32091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None/>
            </a:pPr>
            <a:r>
              <a:rPr lang="en" sz="1400" i="0" u="none" strike="noStrike" cap="none" dirty="0">
                <a:solidFill>
                  <a:srgbClr val="000000"/>
                </a:solidFill>
                <a:latin typeface="Century Gothic"/>
                <a:ea typeface="Century Gothic"/>
                <a:cs typeface="Century Gothic"/>
                <a:sym typeface="Century Gothic"/>
              </a:rPr>
              <a:t>This lesson will take approximately </a:t>
            </a:r>
            <a:r>
              <a:rPr lang="en" sz="1400" dirty="0" smtClean="0">
                <a:solidFill>
                  <a:srgbClr val="000000"/>
                </a:solidFill>
                <a:latin typeface="Century Gothic"/>
                <a:ea typeface="Century Gothic"/>
                <a:cs typeface="Century Gothic"/>
                <a:sym typeface="Century Gothic"/>
              </a:rPr>
              <a:t>60</a:t>
            </a:r>
            <a:r>
              <a:rPr lang="en" sz="1400" i="0" u="none" strike="noStrike" cap="none" dirty="0" smtClean="0">
                <a:solidFill>
                  <a:srgbClr val="000000"/>
                </a:solidFill>
                <a:latin typeface="Century Gothic"/>
                <a:ea typeface="Century Gothic"/>
                <a:cs typeface="Century Gothic"/>
                <a:sym typeface="Century Gothic"/>
              </a:rPr>
              <a:t>-</a:t>
            </a:r>
            <a:r>
              <a:rPr lang="en" sz="1400" dirty="0" smtClean="0">
                <a:solidFill>
                  <a:srgbClr val="000000"/>
                </a:solidFill>
                <a:latin typeface="Century Gothic"/>
                <a:ea typeface="Century Gothic"/>
                <a:cs typeface="Century Gothic"/>
                <a:sym typeface="Century Gothic"/>
              </a:rPr>
              <a:t>65</a:t>
            </a:r>
            <a:r>
              <a:rPr lang="en" sz="1400" i="0" u="none" strike="noStrike" cap="none" dirty="0" smtClean="0">
                <a:solidFill>
                  <a:srgbClr val="000000"/>
                </a:solidFill>
                <a:latin typeface="Century Gothic"/>
                <a:ea typeface="Century Gothic"/>
                <a:cs typeface="Century Gothic"/>
                <a:sym typeface="Century Gothic"/>
              </a:rPr>
              <a:t> </a:t>
            </a:r>
            <a:r>
              <a:rPr lang="en" sz="1400" i="0" u="none" strike="noStrike" cap="none" dirty="0">
                <a:solidFill>
                  <a:srgbClr val="000000"/>
                </a:solidFill>
                <a:latin typeface="Century Gothic"/>
                <a:ea typeface="Century Gothic"/>
                <a:cs typeface="Century Gothic"/>
                <a:sym typeface="Century Gothic"/>
              </a:rPr>
              <a:t>minutes to complete. </a:t>
            </a:r>
            <a:endParaRPr sz="1400" i="0" u="none" strike="noStrike" cap="none" dirty="0">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40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Char char="•"/>
            </a:pPr>
            <a:r>
              <a:rPr lang="en" sz="1400" dirty="0">
                <a:solidFill>
                  <a:srgbClr val="000000"/>
                </a:solidFill>
                <a:latin typeface="Century Gothic"/>
                <a:ea typeface="Century Gothic"/>
                <a:cs typeface="Century Gothic"/>
                <a:sym typeface="Century Gothic"/>
              </a:rPr>
              <a:t>The Opening and Work Times A and B contain repeated routines from Lessons 6–7. Refer to those lessons for more detail, as necessary.</a:t>
            </a:r>
            <a:endParaRPr sz="1400"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Char char="•"/>
            </a:pPr>
            <a:r>
              <a:rPr lang="en" sz="1400" dirty="0">
                <a:solidFill>
                  <a:srgbClr val="000000"/>
                </a:solidFill>
                <a:latin typeface="Century Gothic"/>
                <a:ea typeface="Century Gothic"/>
                <a:cs typeface="Century Gothic"/>
                <a:sym typeface="Century Gothic"/>
              </a:rPr>
              <a:t>In this lesson, students write the first proof paragraph for their broadsides. Then, students give and receive peer feedback focused on supporting an opinion with reasons and evidence.  If time permits, consider allowing more time for peer review focused on common issues students may be struggling with.</a:t>
            </a:r>
            <a:endParaRPr sz="14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400" i="0" u="none" strike="noStrike" cap="none" dirty="0">
                <a:solidFill>
                  <a:srgbClr val="000000"/>
                </a:solidFill>
                <a:latin typeface="Century Gothic"/>
                <a:ea typeface="Century Gothic"/>
                <a:cs typeface="Century Gothic"/>
                <a:sym typeface="Century Gothic"/>
              </a:rPr>
              <a:t>The Learning Targets for students today are: </a:t>
            </a:r>
            <a:endParaRPr sz="1400" dirty="0">
              <a:solidFill>
                <a:srgbClr val="000000"/>
              </a:solidFill>
              <a:latin typeface="Century Gothic"/>
              <a:ea typeface="Century Gothic"/>
              <a:cs typeface="Century Gothic"/>
              <a:sym typeface="Century Gothic"/>
            </a:endParaRPr>
          </a:p>
          <a:p>
            <a:pPr marL="457200" lvl="0" indent="-317500" algn="l" rtl="0">
              <a:lnSpc>
                <a:spcPct val="100000"/>
              </a:lnSpc>
              <a:spcBef>
                <a:spcPts val="1700"/>
              </a:spcBef>
              <a:spcAft>
                <a:spcPts val="0"/>
              </a:spcAft>
              <a:buClr>
                <a:srgbClr val="000000"/>
              </a:buClr>
              <a:buSzPts val="1400"/>
              <a:buFont typeface="Century Gothic"/>
              <a:buChar char="•"/>
            </a:pPr>
            <a:r>
              <a:rPr lang="en" sz="1400" dirty="0">
                <a:solidFill>
                  <a:srgbClr val="000000"/>
                </a:solidFill>
                <a:latin typeface="Century Gothic"/>
                <a:ea typeface="Century Gothic"/>
                <a:cs typeface="Century Gothic"/>
                <a:sym typeface="Century Gothic"/>
              </a:rPr>
              <a:t>I can write Proof Paragraph 1 of my broadside using evidence from the text to support a reason for my opinion. </a:t>
            </a:r>
            <a:endParaRPr sz="1400" b="1" dirty="0">
              <a:solidFill>
                <a:srgbClr val="000000"/>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dirty="0">
                <a:solidFill>
                  <a:srgbClr val="000000"/>
                </a:solidFill>
                <a:latin typeface="Century Gothic"/>
                <a:ea typeface="Century Gothic"/>
                <a:cs typeface="Century Gothic"/>
                <a:sym typeface="Century Gothic"/>
              </a:rPr>
              <a:t>I can give kind, helpful, and specific feedback to my partner.</a:t>
            </a:r>
            <a:endParaRPr sz="1400" dirty="0">
              <a:solidFill>
                <a:srgbClr val="000000"/>
              </a:solidFill>
              <a:latin typeface="Century Gothic"/>
              <a:ea typeface="Century Gothic"/>
              <a:cs typeface="Century Gothic"/>
              <a:sym typeface="Century Gothic"/>
            </a:endParaRPr>
          </a:p>
          <a:p>
            <a:pPr marL="457200" lvl="0" indent="0" algn="l" rtl="0">
              <a:lnSpc>
                <a:spcPct val="100000"/>
              </a:lnSpc>
              <a:spcBef>
                <a:spcPts val="1700"/>
              </a:spcBef>
              <a:spcAft>
                <a:spcPts val="0"/>
              </a:spcAft>
              <a:buNone/>
            </a:pPr>
            <a:endParaRPr sz="1400" dirty="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pic>
        <p:nvPicPr>
          <p:cNvPr id="240" name="Google Shape;240;p35"/>
          <p:cNvPicPr preferRelativeResize="0"/>
          <p:nvPr/>
        </p:nvPicPr>
        <p:blipFill>
          <a:blip r:embed="rId3">
            <a:alphaModFix/>
          </a:blip>
          <a:stretch>
            <a:fillRect/>
          </a:stretch>
        </p:blipFill>
        <p:spPr>
          <a:xfrm>
            <a:off x="4568375" y="1353451"/>
            <a:ext cx="3893850" cy="916225"/>
          </a:xfrm>
          <a:prstGeom prst="rect">
            <a:avLst/>
          </a:prstGeom>
          <a:noFill/>
          <a:ln>
            <a:noFill/>
          </a:ln>
        </p:spPr>
      </p:pic>
      <p:sp>
        <p:nvSpPr>
          <p:cNvPr id="241" name="Google Shape;241;p35"/>
          <p:cNvSpPr txBox="1">
            <a:spLocks noGrp="1"/>
          </p:cNvSpPr>
          <p:nvPr>
            <p:ph type="title"/>
          </p:nvPr>
        </p:nvSpPr>
        <p:spPr>
          <a:xfrm>
            <a:off x="184350" y="406200"/>
            <a:ext cx="8775300" cy="76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800">
                <a:solidFill>
                  <a:srgbClr val="000000"/>
                </a:solidFill>
                <a:latin typeface="Century Gothic"/>
                <a:ea typeface="Century Gothic"/>
                <a:cs typeface="Century Gothic"/>
                <a:sym typeface="Century Gothic"/>
              </a:rPr>
              <a:t>Independent Writing: Drafting Proof Paragraph 1</a:t>
            </a:r>
            <a:endParaRPr sz="28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2800">
              <a:solidFill>
                <a:srgbClr val="000000"/>
              </a:solidFill>
              <a:latin typeface="Century Gothic"/>
              <a:ea typeface="Century Gothic"/>
              <a:cs typeface="Century Gothic"/>
              <a:sym typeface="Century Gothic"/>
            </a:endParaRPr>
          </a:p>
        </p:txBody>
      </p:sp>
      <p:pic>
        <p:nvPicPr>
          <p:cNvPr id="242" name="Google Shape;242;p35"/>
          <p:cNvPicPr preferRelativeResize="0"/>
          <p:nvPr/>
        </p:nvPicPr>
        <p:blipFill>
          <a:blip r:embed="rId4">
            <a:alphaModFix/>
          </a:blip>
          <a:stretch>
            <a:fillRect/>
          </a:stretch>
        </p:blipFill>
        <p:spPr>
          <a:xfrm>
            <a:off x="943774" y="936900"/>
            <a:ext cx="3376917" cy="4003000"/>
          </a:xfrm>
          <a:prstGeom prst="rect">
            <a:avLst/>
          </a:prstGeom>
          <a:noFill/>
          <a:ln>
            <a:noFill/>
          </a:ln>
        </p:spPr>
      </p:pic>
      <p:sp>
        <p:nvSpPr>
          <p:cNvPr id="243" name="Google Shape;243;p35"/>
          <p:cNvSpPr/>
          <p:nvPr/>
        </p:nvSpPr>
        <p:spPr>
          <a:xfrm>
            <a:off x="851325" y="2933172"/>
            <a:ext cx="622800" cy="4965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35"/>
          <p:cNvSpPr/>
          <p:nvPr/>
        </p:nvSpPr>
        <p:spPr>
          <a:xfrm>
            <a:off x="851325" y="3539997"/>
            <a:ext cx="622800" cy="4965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35"/>
          <p:cNvSpPr/>
          <p:nvPr/>
        </p:nvSpPr>
        <p:spPr>
          <a:xfrm>
            <a:off x="851325" y="4146822"/>
            <a:ext cx="622800" cy="4965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35"/>
          <p:cNvSpPr/>
          <p:nvPr/>
        </p:nvSpPr>
        <p:spPr>
          <a:xfrm>
            <a:off x="4485975" y="1255352"/>
            <a:ext cx="622800" cy="7665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3"/>
                                        </p:tgtEl>
                                        <p:attrNameLst>
                                          <p:attrName>style.visibility</p:attrName>
                                        </p:attrNameLst>
                                      </p:cBhvr>
                                      <p:to>
                                        <p:strVal val="visible"/>
                                      </p:to>
                                    </p:set>
                                    <p:animEffect transition="in" filter="fade">
                                      <p:cBhvr>
                                        <p:cTn id="7" dur="1000"/>
                                        <p:tgtEl>
                                          <p:spTgt spid="2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4"/>
                                        </p:tgtEl>
                                        <p:attrNameLst>
                                          <p:attrName>style.visibility</p:attrName>
                                        </p:attrNameLst>
                                      </p:cBhvr>
                                      <p:to>
                                        <p:strVal val="visible"/>
                                      </p:to>
                                    </p:set>
                                    <p:animEffect transition="in" filter="fade">
                                      <p:cBhvr>
                                        <p:cTn id="12" dur="1000"/>
                                        <p:tgtEl>
                                          <p:spTgt spid="2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5"/>
                                        </p:tgtEl>
                                        <p:attrNameLst>
                                          <p:attrName>style.visibility</p:attrName>
                                        </p:attrNameLst>
                                      </p:cBhvr>
                                      <p:to>
                                        <p:strVal val="visible"/>
                                      </p:to>
                                    </p:set>
                                    <p:animEffect transition="in" filter="fade">
                                      <p:cBhvr>
                                        <p:cTn id="17" dur="1000"/>
                                        <p:tgtEl>
                                          <p:spTgt spid="24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6"/>
                                        </p:tgtEl>
                                        <p:attrNameLst>
                                          <p:attrName>style.visibility</p:attrName>
                                        </p:attrNameLst>
                                      </p:cBhvr>
                                      <p:to>
                                        <p:strVal val="visible"/>
                                      </p:to>
                                    </p:set>
                                    <p:animEffect transition="in" filter="fade">
                                      <p:cBhvr>
                                        <p:cTn id="22" dur="1000"/>
                                        <p:tgtEl>
                                          <p:spTgt spid="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Reflecting on Learning Targets</a:t>
            </a:r>
            <a:endParaRPr sz="3200" u="none" strike="noStrike" cap="none">
              <a:solidFill>
                <a:srgbClr val="000000"/>
              </a:solidFill>
              <a:latin typeface="Century Gothic"/>
              <a:ea typeface="Century Gothic"/>
              <a:cs typeface="Century Gothic"/>
              <a:sym typeface="Century Gothic"/>
            </a:endParaRPr>
          </a:p>
        </p:txBody>
      </p:sp>
      <p:sp>
        <p:nvSpPr>
          <p:cNvPr id="252" name="Google Shape;252;p36"/>
          <p:cNvSpPr txBox="1">
            <a:spLocks noGrp="1"/>
          </p:cNvSpPr>
          <p:nvPr>
            <p:ph type="body" idx="1"/>
          </p:nvPr>
        </p:nvSpPr>
        <p:spPr>
          <a:xfrm>
            <a:off x="916125" y="1465050"/>
            <a:ext cx="7886700" cy="2516700"/>
          </a:xfrm>
          <a:prstGeom prst="rect">
            <a:avLst/>
          </a:prstGeom>
          <a:noFill/>
          <a:ln>
            <a:noFill/>
          </a:ln>
        </p:spPr>
        <p:txBody>
          <a:bodyPr spcFirstLastPara="1" wrap="square" lIns="68575" tIns="34275" rIns="68575" bIns="34275" anchor="t" anchorCtr="0">
            <a:noAutofit/>
          </a:bodyPr>
          <a:lstStyle/>
          <a:p>
            <a:pPr marL="45720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I can write Proof Paragraph 1 of my broadside using evidence from the text to support a reason for my opinion.</a:t>
            </a:r>
            <a:endParaRPr sz="30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p:txBody>
      </p:sp>
      <p:pic>
        <p:nvPicPr>
          <p:cNvPr id="6" name="Google Shape;257;p37"/>
          <p:cNvPicPr preferRelativeResize="0"/>
          <p:nvPr/>
        </p:nvPicPr>
        <p:blipFill rotWithShape="1">
          <a:blip r:embed="rId3">
            <a:alphaModFix/>
          </a:blip>
          <a:srcRect/>
          <a:stretch/>
        </p:blipFill>
        <p:spPr>
          <a:xfrm>
            <a:off x="7855364" y="4370047"/>
            <a:ext cx="538996" cy="561750"/>
          </a:xfrm>
          <a:prstGeom prst="rect">
            <a:avLst/>
          </a:prstGeom>
          <a:noFill/>
          <a:ln>
            <a:noFill/>
          </a:ln>
        </p:spPr>
      </p:pic>
      <p:pic>
        <p:nvPicPr>
          <p:cNvPr id="7" name="Google Shape;258;p37"/>
          <p:cNvPicPr preferRelativeResize="0"/>
          <p:nvPr/>
        </p:nvPicPr>
        <p:blipFill>
          <a:blip r:embed="rId4">
            <a:alphaModFix/>
          </a:blip>
          <a:stretch>
            <a:fillRect/>
          </a:stretch>
        </p:blipFill>
        <p:spPr>
          <a:xfrm>
            <a:off x="8416132" y="4391819"/>
            <a:ext cx="601361" cy="52909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368700" y="417086"/>
            <a:ext cx="8775300" cy="76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solidFill>
                  <a:srgbClr val="000000"/>
                </a:solidFill>
                <a:latin typeface="Century Gothic"/>
                <a:ea typeface="Century Gothic"/>
                <a:cs typeface="Century Gothic"/>
                <a:sym typeface="Century Gothic"/>
              </a:rPr>
              <a:t>Peer </a:t>
            </a:r>
            <a:r>
              <a:rPr lang="en" sz="3000" dirty="0" smtClean="0">
                <a:solidFill>
                  <a:srgbClr val="000000"/>
                </a:solidFill>
                <a:latin typeface="Century Gothic"/>
                <a:ea typeface="Century Gothic"/>
                <a:cs typeface="Century Gothic"/>
                <a:sym typeface="Century Gothic"/>
              </a:rPr>
              <a:t>Critique</a:t>
            </a:r>
            <a:endParaRPr sz="3000" dirty="0">
              <a:solidFill>
                <a:srgbClr val="000000"/>
              </a:solidFill>
              <a:latin typeface="Century Gothic"/>
              <a:ea typeface="Century Gothic"/>
              <a:cs typeface="Century Gothic"/>
              <a:sym typeface="Century Gothic"/>
            </a:endParaRPr>
          </a:p>
        </p:txBody>
      </p:sp>
      <p:pic>
        <p:nvPicPr>
          <p:cNvPr id="260" name="Google Shape;260;p37" descr="https://d30y9cdsu7xlg0.cloudfront.net/png/419920-200.png"/>
          <p:cNvPicPr preferRelativeResize="0"/>
          <p:nvPr/>
        </p:nvPicPr>
        <p:blipFill>
          <a:blip r:embed="rId3">
            <a:alphaModFix/>
          </a:blip>
          <a:stretch>
            <a:fillRect/>
          </a:stretch>
        </p:blipFill>
        <p:spPr>
          <a:xfrm>
            <a:off x="8403771" y="4376057"/>
            <a:ext cx="580739" cy="543536"/>
          </a:xfrm>
          <a:prstGeom prst="rect">
            <a:avLst/>
          </a:prstGeom>
          <a:noFill/>
          <a:ln>
            <a:noFill/>
          </a:ln>
        </p:spPr>
      </p:pic>
      <p:sp>
        <p:nvSpPr>
          <p:cNvPr id="261" name="Google Shape;261;p37"/>
          <p:cNvSpPr txBox="1"/>
          <p:nvPr/>
        </p:nvSpPr>
        <p:spPr>
          <a:xfrm>
            <a:off x="368700" y="1340200"/>
            <a:ext cx="7618175" cy="234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Directions:</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Meet with your partner.</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Read your partner’s Proof Paragraph 1.</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Use sticky notes to give your partner feedback that is kind, specific and helpful. </a:t>
            </a:r>
            <a:endParaRPr sz="24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Reflecting on Learning Targets</a:t>
            </a:r>
            <a:endParaRPr sz="3200" u="none" strike="noStrike" cap="none">
              <a:solidFill>
                <a:srgbClr val="000000"/>
              </a:solidFill>
              <a:latin typeface="Century Gothic"/>
              <a:ea typeface="Century Gothic"/>
              <a:cs typeface="Century Gothic"/>
              <a:sym typeface="Century Gothic"/>
            </a:endParaRPr>
          </a:p>
        </p:txBody>
      </p:sp>
      <p:sp>
        <p:nvSpPr>
          <p:cNvPr id="267" name="Google Shape;267;p38"/>
          <p:cNvSpPr txBox="1">
            <a:spLocks noGrp="1"/>
          </p:cNvSpPr>
          <p:nvPr>
            <p:ph type="body" idx="1"/>
          </p:nvPr>
        </p:nvSpPr>
        <p:spPr>
          <a:xfrm>
            <a:off x="916125" y="1465050"/>
            <a:ext cx="7886700" cy="2516700"/>
          </a:xfrm>
          <a:prstGeom prst="rect">
            <a:avLst/>
          </a:prstGeom>
          <a:noFill/>
          <a:ln>
            <a:noFill/>
          </a:ln>
        </p:spPr>
        <p:txBody>
          <a:bodyPr spcFirstLastPara="1" wrap="square" lIns="68575" tIns="34275" rIns="68575" bIns="34275" anchor="t" anchorCtr="0">
            <a:noAutofit/>
          </a:bodyPr>
          <a:lstStyle/>
          <a:p>
            <a:pPr marL="45720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3000">
                <a:solidFill>
                  <a:srgbClr val="000000"/>
                </a:solidFill>
                <a:latin typeface="Century Gothic"/>
                <a:ea typeface="Century Gothic"/>
                <a:cs typeface="Century Gothic"/>
                <a:sym typeface="Century Gothic"/>
              </a:rPr>
              <a:t>I can give kind, helpful, and specific feedback to my partner.</a:t>
            </a:r>
            <a:endParaRPr sz="30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a:solidFill>
                <a:srgbClr val="000000"/>
              </a:solidFill>
              <a:latin typeface="Century Gothic"/>
              <a:ea typeface="Century Gothic"/>
              <a:cs typeface="Century Gothic"/>
              <a:sym typeface="Century Gothic"/>
            </a:endParaRPr>
          </a:p>
        </p:txBody>
      </p:sp>
      <p:pic>
        <p:nvPicPr>
          <p:cNvPr id="6" name="Google Shape;257;p37"/>
          <p:cNvPicPr preferRelativeResize="0"/>
          <p:nvPr/>
        </p:nvPicPr>
        <p:blipFill rotWithShape="1">
          <a:blip r:embed="rId3">
            <a:alphaModFix/>
          </a:blip>
          <a:srcRect/>
          <a:stretch/>
        </p:blipFill>
        <p:spPr>
          <a:xfrm>
            <a:off x="7855364" y="4370047"/>
            <a:ext cx="538996" cy="561750"/>
          </a:xfrm>
          <a:prstGeom prst="rect">
            <a:avLst/>
          </a:prstGeom>
          <a:noFill/>
          <a:ln>
            <a:noFill/>
          </a:ln>
        </p:spPr>
      </p:pic>
      <p:pic>
        <p:nvPicPr>
          <p:cNvPr id="7" name="Google Shape;258;p37"/>
          <p:cNvPicPr preferRelativeResize="0"/>
          <p:nvPr/>
        </p:nvPicPr>
        <p:blipFill>
          <a:blip r:embed="rId4">
            <a:alphaModFix/>
          </a:blip>
          <a:stretch>
            <a:fillRect/>
          </a:stretch>
        </p:blipFill>
        <p:spPr>
          <a:xfrm>
            <a:off x="8416132" y="4391819"/>
            <a:ext cx="601361" cy="52909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9"/>
          <p:cNvSpPr txBox="1">
            <a:spLocks noGrp="1"/>
          </p:cNvSpPr>
          <p:nvPr>
            <p:ph type="title"/>
          </p:nvPr>
        </p:nvSpPr>
        <p:spPr>
          <a:xfrm>
            <a:off x="432825" y="236182"/>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dirty="0">
                <a:solidFill>
                  <a:srgbClr val="000000"/>
                </a:solidFill>
                <a:latin typeface="Century Gothic"/>
                <a:ea typeface="Century Gothic"/>
                <a:cs typeface="Century Gothic"/>
                <a:sym typeface="Century Gothic"/>
              </a:rPr>
              <a:t>Annotating Drafts for Revisions</a:t>
            </a:r>
            <a:endParaRPr sz="3200" u="none" strike="noStrike" cap="none" dirty="0">
              <a:solidFill>
                <a:srgbClr val="000000"/>
              </a:solidFill>
              <a:latin typeface="Century Gothic"/>
              <a:ea typeface="Century Gothic"/>
              <a:cs typeface="Century Gothic"/>
              <a:sym typeface="Century Gothic"/>
            </a:endParaRPr>
          </a:p>
        </p:txBody>
      </p:sp>
      <p:sp>
        <p:nvSpPr>
          <p:cNvPr id="275" name="Google Shape;275;p39"/>
          <p:cNvSpPr txBox="1">
            <a:spLocks noGrp="1"/>
          </p:cNvSpPr>
          <p:nvPr>
            <p:ph type="body" idx="1"/>
          </p:nvPr>
        </p:nvSpPr>
        <p:spPr>
          <a:xfrm>
            <a:off x="432825" y="1334421"/>
            <a:ext cx="8370000" cy="25167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dirty="0">
                <a:solidFill>
                  <a:srgbClr val="000000"/>
                </a:solidFill>
                <a:latin typeface="Century Gothic"/>
                <a:ea typeface="Century Gothic"/>
                <a:cs typeface="Century Gothic"/>
                <a:sym typeface="Century Gothic"/>
              </a:rPr>
              <a:t>Directions:</a:t>
            </a:r>
            <a:endParaRPr sz="2400" dirty="0">
              <a:solidFill>
                <a:srgbClr val="000000"/>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Clr>
                <a:srgbClr val="000000"/>
              </a:buClr>
              <a:buSzPts val="2400"/>
              <a:buFont typeface="Century Gothic"/>
              <a:buChar char="•"/>
            </a:pPr>
            <a:r>
              <a:rPr lang="en" sz="2400" dirty="0">
                <a:solidFill>
                  <a:srgbClr val="000000"/>
                </a:solidFill>
                <a:latin typeface="Century Gothic"/>
                <a:ea typeface="Century Gothic"/>
                <a:cs typeface="Century Gothic"/>
                <a:sym typeface="Century Gothic"/>
              </a:rPr>
              <a:t>Based on peer feedback or new learning, decide where to add a revision note.</a:t>
            </a:r>
            <a:endParaRPr sz="2400" dirty="0">
              <a:solidFill>
                <a:srgbClr val="000000"/>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Clr>
                <a:srgbClr val="000000"/>
              </a:buClr>
              <a:buSzPts val="2400"/>
              <a:buFont typeface="Century Gothic"/>
              <a:buChar char="•"/>
            </a:pPr>
            <a:r>
              <a:rPr lang="en" sz="2400" dirty="0">
                <a:solidFill>
                  <a:srgbClr val="000000"/>
                </a:solidFill>
                <a:latin typeface="Century Gothic"/>
                <a:ea typeface="Century Gothic"/>
                <a:cs typeface="Century Gothic"/>
                <a:sym typeface="Century Gothic"/>
              </a:rPr>
              <a:t>Write your revision note in the space above the information you want to change.</a:t>
            </a:r>
            <a:endParaRPr sz="2400" dirty="0">
              <a:solidFill>
                <a:srgbClr val="000000"/>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Clr>
                <a:srgbClr val="000000"/>
              </a:buClr>
              <a:buSzPts val="2400"/>
              <a:buFont typeface="Century Gothic"/>
              <a:buChar char="•"/>
            </a:pPr>
            <a:r>
              <a:rPr lang="en" sz="2400" dirty="0">
                <a:solidFill>
                  <a:srgbClr val="000000"/>
                </a:solidFill>
                <a:latin typeface="Century Gothic"/>
                <a:ea typeface="Century Gothic"/>
                <a:cs typeface="Century Gothic"/>
                <a:sym typeface="Century Gothic"/>
              </a:rPr>
              <a:t>Read through your entire draft and continue to add revision notes.</a:t>
            </a:r>
            <a:endParaRPr sz="2400" dirty="0">
              <a:solidFill>
                <a:srgbClr val="000000"/>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Clr>
                <a:srgbClr val="000000"/>
              </a:buClr>
              <a:buSzPts val="2400"/>
              <a:buFont typeface="Century Gothic"/>
              <a:buChar char="•"/>
            </a:pPr>
            <a:r>
              <a:rPr lang="en" sz="2400" dirty="0">
                <a:solidFill>
                  <a:srgbClr val="000000"/>
                </a:solidFill>
                <a:latin typeface="Century Gothic"/>
                <a:ea typeface="Century Gothic"/>
                <a:cs typeface="Century Gothic"/>
                <a:sym typeface="Century Gothic"/>
              </a:rPr>
              <a:t>Review your revision notes to be sure they make sense.</a:t>
            </a:r>
            <a:endParaRPr sz="2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solidFill>
                <a:srgbClr val="000000"/>
              </a:solidFill>
              <a:latin typeface="Century Gothic"/>
              <a:ea typeface="Century Gothic"/>
              <a:cs typeface="Century Gothic"/>
              <a:sym typeface="Century Gothic"/>
            </a:endParaRPr>
          </a:p>
        </p:txBody>
      </p:sp>
      <p:pic>
        <p:nvPicPr>
          <p:cNvPr id="6" name="Google Shape;257;p37"/>
          <p:cNvPicPr preferRelativeResize="0"/>
          <p:nvPr/>
        </p:nvPicPr>
        <p:blipFill rotWithShape="1">
          <a:blip r:embed="rId3">
            <a:alphaModFix/>
          </a:blip>
          <a:srcRect/>
          <a:stretch/>
        </p:blipFill>
        <p:spPr>
          <a:xfrm>
            <a:off x="7855364" y="4370047"/>
            <a:ext cx="538996" cy="561750"/>
          </a:xfrm>
          <a:prstGeom prst="rect">
            <a:avLst/>
          </a:prstGeom>
          <a:noFill/>
          <a:ln>
            <a:noFill/>
          </a:ln>
        </p:spPr>
      </p:pic>
      <p:pic>
        <p:nvPicPr>
          <p:cNvPr id="7" name="Google Shape;258;p37"/>
          <p:cNvPicPr preferRelativeResize="0"/>
          <p:nvPr/>
        </p:nvPicPr>
        <p:blipFill>
          <a:blip r:embed="rId4">
            <a:alphaModFix/>
          </a:blip>
          <a:stretch>
            <a:fillRect/>
          </a:stretch>
        </p:blipFill>
        <p:spPr>
          <a:xfrm>
            <a:off x="8416132" y="4391819"/>
            <a:ext cx="601361" cy="52909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83" name="Google Shape;283;p40"/>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444444"/>
              </a:solidFill>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Complete the </a:t>
            </a:r>
            <a:r>
              <a:rPr lang="en" sz="1800" b="1" i="0" u="none" strike="noStrike" cap="none" dirty="0">
                <a:solidFill>
                  <a:schemeClr val="tx1"/>
                </a:solidFill>
                <a:latin typeface="Century Gothic"/>
                <a:ea typeface="Century Gothic"/>
                <a:cs typeface="Century Gothic"/>
                <a:sym typeface="Century Gothic"/>
              </a:rPr>
              <a:t>Prepositional Phrases II practice </a:t>
            </a:r>
            <a:r>
              <a:rPr lang="en" sz="1800" b="0" i="0" u="none" strike="noStrike" cap="none" dirty="0">
                <a:solidFill>
                  <a:schemeClr val="tx1"/>
                </a:solidFill>
                <a:latin typeface="Century Gothic"/>
                <a:ea typeface="Century Gothic"/>
                <a:cs typeface="Century Gothic"/>
                <a:sym typeface="Century Gothic"/>
              </a:rPr>
              <a:t>in your Unit 3 homework.</a:t>
            </a: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84" name="Google Shape;284;p40"/>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1"/>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90" name="Google Shape;290;p41"/>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91" name="Google Shape;291;p41"/>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98" name="Google Shape;298;p42"/>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99" name="Google Shape;299;p42"/>
          <p:cNvGraphicFramePr/>
          <p:nvPr/>
        </p:nvGraphicFramePr>
        <p:xfrm>
          <a:off x="952500" y="2822000"/>
          <a:ext cx="7239000" cy="1859219"/>
        </p:xfrm>
        <a:graphic>
          <a:graphicData uri="http://schemas.openxmlformats.org/drawingml/2006/table">
            <a:tbl>
              <a:tblPr>
                <a:noFill/>
                <a:tableStyleId>{608041A6-F12C-4443-9545-4CAA3BE83D4F}</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8</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2129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8</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600"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a:t>
            </a:r>
            <a:r>
              <a:rPr lang="en" sz="1700" dirty="0">
                <a:latin typeface="Century Gothic"/>
                <a:ea typeface="Century Gothic"/>
                <a:cs typeface="Century Gothic"/>
                <a:sym typeface="Century Gothic"/>
              </a:rPr>
              <a:t>8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7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a:latin typeface="Century Gothic"/>
                <a:ea typeface="Century Gothic"/>
                <a:cs typeface="Century Gothic"/>
                <a:sym typeface="Century Gothic"/>
              </a:rPr>
              <a:t>In 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US" sz="1700" dirty="0" smtClean="0">
                <a:latin typeface="Century Gothic"/>
                <a:ea typeface="Century Gothic"/>
                <a:cs typeface="Century Gothic"/>
                <a:sym typeface="Century Gothic"/>
              </a:rPr>
              <a:t>Using the</a:t>
            </a:r>
            <a:r>
              <a:rPr lang="en" sz="1700" dirty="0" smtClean="0">
                <a:latin typeface="Century Gothic"/>
                <a:ea typeface="Century Gothic"/>
                <a:cs typeface="Century Gothic"/>
                <a:sym typeface="Century Gothic"/>
              </a:rPr>
              <a:t> </a:t>
            </a:r>
            <a:r>
              <a:rPr lang="en" sz="1700" dirty="0">
                <a:latin typeface="Century Gothic"/>
                <a:ea typeface="Century Gothic"/>
                <a:cs typeface="Century Gothic"/>
                <a:sym typeface="Century Gothic"/>
              </a:rPr>
              <a:t>Painted Essay®:  Sorting and Color-Coding the Parts of Proof Paragraph 1</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Independent Writing:  Drafting Proof Paragraph</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a Peer Critique:  Proof Paragraph 1</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Annotating Drafts for Revision</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8</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700">
                <a:latin typeface="Century Gothic"/>
                <a:ea typeface="Century Gothic"/>
                <a:cs typeface="Century Gothic"/>
                <a:sym typeface="Century Gothic"/>
              </a:rPr>
              <a:t>Post: Learning targets and applicable anchor charts (see Materials list).</a:t>
            </a:r>
            <a:endParaRPr sz="180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8</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2 </a:t>
            </a:r>
            <a:r>
              <a:rPr lang="en" sz="2400" b="0" i="0" u="none" strike="noStrike" cap="none">
                <a:solidFill>
                  <a:schemeClr val="dk1"/>
                </a:solidFill>
                <a:latin typeface="Century Gothic"/>
                <a:ea typeface="Century Gothic"/>
                <a:cs typeface="Century Gothic"/>
                <a:sym typeface="Century Gothic"/>
              </a:rPr>
              <a:t>protocols:</a:t>
            </a:r>
            <a:r>
              <a:rPr lang="en" sz="2400">
                <a:latin typeface="Century Gothic"/>
                <a:ea typeface="Century Gothic"/>
                <a:cs typeface="Century Gothic"/>
                <a:sym typeface="Century Gothic"/>
              </a:rPr>
              <a:t>  Peer Critique and Thumb-O-Meter.</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384725" y="4313337"/>
            <a:ext cx="496500" cy="496500"/>
          </a:xfrm>
          <a:prstGeom prst="rect">
            <a:avLst/>
          </a:prstGeom>
          <a:noFill/>
          <a:ln>
            <a:noFill/>
          </a:ln>
        </p:spPr>
      </p:pic>
      <p:pic>
        <p:nvPicPr>
          <p:cNvPr id="197" name="Google Shape;197;p29" descr="https://d30y9cdsu7xlg0.cloudfront.net/png/419920-200.png"/>
          <p:cNvPicPr preferRelativeResize="0"/>
          <p:nvPr/>
        </p:nvPicPr>
        <p:blipFill>
          <a:blip r:embed="rId4">
            <a:alphaModFix/>
          </a:blip>
          <a:stretch>
            <a:fillRect/>
          </a:stretch>
        </p:blipFill>
        <p:spPr>
          <a:xfrm>
            <a:off x="7608800" y="4313313"/>
            <a:ext cx="638175" cy="638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0"/>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03" name="Google Shape;203;p30"/>
          <p:cNvSpPr txBox="1">
            <a:spLocks noGrp="1"/>
          </p:cNvSpPr>
          <p:nvPr>
            <p:ph type="body" idx="1"/>
          </p:nvPr>
        </p:nvSpPr>
        <p:spPr>
          <a:xfrm>
            <a:off x="628650" y="113316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8</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Students may require additional support writing their proof paragraphs. Consider grouping those students for a teacher-led discussion that will guide them in determining a reason to support their opinion and finding evidence to support their reason.</a:t>
            </a:r>
            <a:endParaRPr sz="180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rgbClr val="000000"/>
              </a:buClr>
              <a:buSzPts val="1800"/>
              <a:buFont typeface="Century Gothic"/>
              <a:buChar char="•"/>
            </a:pPr>
            <a:r>
              <a:rPr lang="en" sz="1800">
                <a:solidFill>
                  <a:srgbClr val="000000"/>
                </a:solidFill>
                <a:latin typeface="Century Gothic"/>
                <a:ea typeface="Century Gothic"/>
                <a:cs typeface="Century Gothic"/>
                <a:sym typeface="Century Gothic"/>
              </a:rPr>
              <a:t>Note that sentence frames are not provided for all students to use when writing in this module. Refer back to the writing lessons in Module 1 if students need this additional support.</a:t>
            </a:r>
            <a:endParaRPr sz="18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140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204" name="Google Shape;204;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0"/>
        <p:cNvGrpSpPr/>
        <p:nvPr/>
      </p:nvGrpSpPr>
      <p:grpSpPr>
        <a:xfrm>
          <a:off x="0" y="0"/>
          <a:ext cx="0" cy="0"/>
          <a:chOff x="0" y="0"/>
          <a:chExt cx="0" cy="0"/>
        </a:xfrm>
      </p:grpSpPr>
      <p:pic>
        <p:nvPicPr>
          <p:cNvPr id="211" name="Google Shape;211;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2" name="Google Shape;212;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3" name="Google Shape;213;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8</a:t>
            </a:r>
            <a:endParaRPr sz="3000" b="0" i="0" u="none" strike="noStrike" cap="none">
              <a:solidFill>
                <a:srgbClr val="404040"/>
              </a:solidFill>
              <a:latin typeface="Calibri"/>
              <a:ea typeface="Calibri"/>
              <a:cs typeface="Calibri"/>
              <a:sym typeface="Calibri"/>
            </a:endParaRPr>
          </a:p>
        </p:txBody>
      </p:sp>
      <p:pic>
        <p:nvPicPr>
          <p:cNvPr id="214" name="Google Shape;214;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5" name="Google Shape;215;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1" name="Google Shape;221;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What are we learning and doing today?</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dirty="0" smtClean="0">
                <a:latin typeface="Century Gothic"/>
                <a:ea typeface="Century Gothic"/>
                <a:cs typeface="Century Gothic"/>
                <a:sym typeface="Century Gothic"/>
              </a:rPr>
              <a:t>Using </a:t>
            </a:r>
            <a:r>
              <a:rPr lang="en-US" sz="1800" dirty="0">
                <a:latin typeface="Century Gothic"/>
                <a:ea typeface="Century Gothic"/>
                <a:cs typeface="Century Gothic"/>
                <a:sym typeface="Century Gothic"/>
              </a:rPr>
              <a:t>t</a:t>
            </a:r>
            <a:r>
              <a:rPr lang="en" sz="1800" dirty="0" smtClean="0">
                <a:latin typeface="Century Gothic"/>
                <a:ea typeface="Century Gothic"/>
                <a:cs typeface="Century Gothic"/>
                <a:sym typeface="Century Gothic"/>
              </a:rPr>
              <a:t>he </a:t>
            </a:r>
            <a:r>
              <a:rPr lang="en" sz="1800" dirty="0">
                <a:latin typeface="Century Gothic"/>
                <a:ea typeface="Century Gothic"/>
                <a:cs typeface="Century Gothic"/>
                <a:sym typeface="Century Gothic"/>
              </a:rPr>
              <a:t>Painted Essay®:  Sorting and Color-Coding the Parts of Proof Paragraph 1</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Reviewing Learning Targets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Independent Writing:  Drafting Proof Paragraph</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Participating in a Peer Critique:  Proof Paragraph 1</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Annotating Drafts for Revision</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Reviewing Homework.</a:t>
            </a:r>
            <a:endParaRPr sz="1800" dirty="0">
              <a:solidFill>
                <a:srgbClr val="000000"/>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The Painted Essay®</a:t>
            </a:r>
            <a:endParaRPr sz="3200" u="none" strike="noStrike" cap="none">
              <a:solidFill>
                <a:srgbClr val="000000"/>
              </a:solidFill>
              <a:latin typeface="Century Gothic"/>
              <a:ea typeface="Century Gothic"/>
              <a:cs typeface="Century Gothic"/>
              <a:sym typeface="Century Gothic"/>
            </a:endParaRPr>
          </a:p>
        </p:txBody>
      </p:sp>
      <p:pic>
        <p:nvPicPr>
          <p:cNvPr id="227" name="Google Shape;227;p33"/>
          <p:cNvPicPr preferRelativeResize="0"/>
          <p:nvPr/>
        </p:nvPicPr>
        <p:blipFill>
          <a:blip r:embed="rId3">
            <a:alphaModFix/>
          </a:blip>
          <a:stretch>
            <a:fillRect/>
          </a:stretch>
        </p:blipFill>
        <p:spPr>
          <a:xfrm>
            <a:off x="4907725" y="273850"/>
            <a:ext cx="3347069" cy="4304800"/>
          </a:xfrm>
          <a:prstGeom prst="rect">
            <a:avLst/>
          </a:prstGeom>
          <a:noFill/>
          <a:ln>
            <a:noFill/>
          </a:ln>
        </p:spPr>
      </p:pic>
      <p:sp>
        <p:nvSpPr>
          <p:cNvPr id="228" name="Google Shape;228;p33"/>
          <p:cNvSpPr txBox="1"/>
          <p:nvPr/>
        </p:nvSpPr>
        <p:spPr>
          <a:xfrm>
            <a:off x="398175" y="1405975"/>
            <a:ext cx="4255500" cy="270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With your partner:</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Put your strips in the correct order</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Use the template and colored pencils to color-code the paragraph:  </a:t>
            </a:r>
            <a:r>
              <a:rPr lang="en" dirty="0">
                <a:solidFill>
                  <a:srgbClr val="9900FF"/>
                </a:solidFill>
                <a:latin typeface="Century Gothic"/>
                <a:ea typeface="Century Gothic"/>
                <a:cs typeface="Century Gothic"/>
                <a:sym typeface="Century Gothic"/>
              </a:rPr>
              <a:t>purple</a:t>
            </a:r>
            <a:r>
              <a:rPr lang="en" dirty="0">
                <a:latin typeface="Century Gothic"/>
                <a:ea typeface="Century Gothic"/>
                <a:cs typeface="Century Gothic"/>
                <a:sym typeface="Century Gothic"/>
              </a:rPr>
              <a:t> for the reason and </a:t>
            </a:r>
            <a:r>
              <a:rPr lang="en" dirty="0">
                <a:solidFill>
                  <a:schemeClr val="accent2"/>
                </a:solidFill>
                <a:latin typeface="Century Gothic"/>
                <a:ea typeface="Century Gothic"/>
                <a:cs typeface="Century Gothic"/>
                <a:sym typeface="Century Gothic"/>
              </a:rPr>
              <a:t>orange</a:t>
            </a:r>
            <a:r>
              <a:rPr lang="en" dirty="0">
                <a:latin typeface="Century Gothic"/>
                <a:ea typeface="Century Gothic"/>
                <a:cs typeface="Century Gothic"/>
                <a:sym typeface="Century Gothic"/>
              </a:rPr>
              <a:t> for evidence supporting that evidence</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Check your work against the </a:t>
            </a:r>
            <a:r>
              <a:rPr lang="en" b="1" dirty="0">
                <a:latin typeface="Century Gothic"/>
                <a:ea typeface="Century Gothic"/>
                <a:cs typeface="Century Gothic"/>
                <a:sym typeface="Century Gothic"/>
              </a:rPr>
              <a:t>Model Broadside:  Quaker Perspective</a:t>
            </a:r>
            <a:endParaRPr b="1"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Reviewing Learning Targets</a:t>
            </a:r>
            <a:endParaRPr sz="3200" u="none" strike="noStrike" cap="none">
              <a:solidFill>
                <a:srgbClr val="000000"/>
              </a:solidFill>
              <a:latin typeface="Century Gothic"/>
              <a:ea typeface="Century Gothic"/>
              <a:cs typeface="Century Gothic"/>
              <a:sym typeface="Century Gothic"/>
            </a:endParaRPr>
          </a:p>
        </p:txBody>
      </p:sp>
      <p:sp>
        <p:nvSpPr>
          <p:cNvPr id="234" name="Google Shape;234;p34"/>
          <p:cNvSpPr txBox="1">
            <a:spLocks noGrp="1"/>
          </p:cNvSpPr>
          <p:nvPr>
            <p:ph type="body" idx="1"/>
          </p:nvPr>
        </p:nvSpPr>
        <p:spPr>
          <a:xfrm>
            <a:off x="432825" y="1465050"/>
            <a:ext cx="8370000" cy="25167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Clr>
                <a:srgbClr val="000000"/>
              </a:buClr>
              <a:buSzPts val="2400"/>
              <a:buFont typeface="Century Gothic"/>
              <a:buAutoNum type="arabicPeriod"/>
            </a:pPr>
            <a:r>
              <a:rPr lang="en" sz="2400">
                <a:solidFill>
                  <a:srgbClr val="000000"/>
                </a:solidFill>
                <a:latin typeface="Century Gothic"/>
                <a:ea typeface="Century Gothic"/>
                <a:cs typeface="Century Gothic"/>
                <a:sym typeface="Century Gothic"/>
              </a:rPr>
              <a:t>I can write </a:t>
            </a:r>
            <a:r>
              <a:rPr lang="en" sz="2400" u="sng">
                <a:solidFill>
                  <a:srgbClr val="000000"/>
                </a:solidFill>
                <a:latin typeface="Century Gothic"/>
                <a:ea typeface="Century Gothic"/>
                <a:cs typeface="Century Gothic"/>
                <a:sym typeface="Century Gothic"/>
              </a:rPr>
              <a:t>Proof Paragraph</a:t>
            </a:r>
            <a:r>
              <a:rPr lang="en" sz="2400">
                <a:solidFill>
                  <a:srgbClr val="000000"/>
                </a:solidFill>
                <a:latin typeface="Century Gothic"/>
                <a:ea typeface="Century Gothic"/>
                <a:cs typeface="Century Gothic"/>
                <a:sym typeface="Century Gothic"/>
              </a:rPr>
              <a:t> 1 of my broadside using </a:t>
            </a:r>
            <a:r>
              <a:rPr lang="en" sz="2400" u="sng">
                <a:solidFill>
                  <a:srgbClr val="000000"/>
                </a:solidFill>
                <a:latin typeface="Century Gothic"/>
                <a:ea typeface="Century Gothic"/>
                <a:cs typeface="Century Gothic"/>
                <a:sym typeface="Century Gothic"/>
              </a:rPr>
              <a:t>evidence</a:t>
            </a:r>
            <a:r>
              <a:rPr lang="en" sz="2400">
                <a:solidFill>
                  <a:srgbClr val="000000"/>
                </a:solidFill>
                <a:latin typeface="Century Gothic"/>
                <a:ea typeface="Century Gothic"/>
                <a:cs typeface="Century Gothic"/>
                <a:sym typeface="Century Gothic"/>
              </a:rPr>
              <a:t> from the text to support a reason for my opinion.</a:t>
            </a:r>
            <a:endParaRPr sz="2400">
              <a:solidFill>
                <a:srgbClr val="000000"/>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Clr>
                <a:srgbClr val="000000"/>
              </a:buClr>
              <a:buSzPts val="2400"/>
              <a:buFont typeface="Century Gothic"/>
              <a:buAutoNum type="arabicPeriod"/>
            </a:pPr>
            <a:r>
              <a:rPr lang="en" sz="2400">
                <a:solidFill>
                  <a:srgbClr val="000000"/>
                </a:solidFill>
                <a:latin typeface="Century Gothic"/>
                <a:ea typeface="Century Gothic"/>
                <a:cs typeface="Century Gothic"/>
                <a:sym typeface="Century Gothic"/>
              </a:rPr>
              <a:t>I can give kind, helpful, and specific feedback to my partner.</a:t>
            </a:r>
            <a:endParaRPr sz="24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4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4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4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solidFill>
                <a:srgbClr val="000000"/>
              </a:solidFill>
              <a:latin typeface="Century Gothic"/>
              <a:ea typeface="Century Gothic"/>
              <a:cs typeface="Century Gothic"/>
              <a:sym typeface="Century Gothic"/>
            </a:endParaRPr>
          </a:p>
        </p:txBody>
      </p:sp>
      <p:pic>
        <p:nvPicPr>
          <p:cNvPr id="235" name="Google Shape;235;p34"/>
          <p:cNvPicPr preferRelativeResize="0"/>
          <p:nvPr/>
        </p:nvPicPr>
        <p:blipFill>
          <a:blip r:embed="rId3">
            <a:alphaModFix/>
          </a:blip>
          <a:stretch>
            <a:fillRect/>
          </a:stretch>
        </p:blipFill>
        <p:spPr>
          <a:xfrm>
            <a:off x="8403772" y="4342042"/>
            <a:ext cx="594996" cy="5620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4942E75-4CB6-4C71-8F97-82FB046E0ED4}"/>
</file>

<file path=customXml/itemProps2.xml><?xml version="1.0" encoding="utf-8"?>
<ds:datastoreItem xmlns:ds="http://schemas.openxmlformats.org/officeDocument/2006/customXml" ds:itemID="{9A0E961F-AF6E-4784-8328-C31D8730FB03}"/>
</file>

<file path=customXml/itemProps3.xml><?xml version="1.0" encoding="utf-8"?>
<ds:datastoreItem xmlns:ds="http://schemas.openxmlformats.org/officeDocument/2006/customXml" ds:itemID="{9A869B8E-B807-436D-ABC9-5A7632DFF764}"/>
</file>

<file path=docProps/app.xml><?xml version="1.0" encoding="utf-8"?>
<Properties xmlns="http://schemas.openxmlformats.org/officeDocument/2006/extended-properties" xmlns:vt="http://schemas.openxmlformats.org/officeDocument/2006/docPropsVTypes">
  <TotalTime>14</TotalTime>
  <Words>4185</Words>
  <Application>Microsoft Macintosh PowerPoint</Application>
  <PresentationFormat>On-screen Show (16:9)</PresentationFormat>
  <Paragraphs>377</Paragraphs>
  <Slides>17</Slides>
  <Notes>17</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17</vt:i4>
      </vt:variant>
    </vt:vector>
  </HeadingPairs>
  <TitlesOfParts>
    <vt:vector size="21" baseType="lpstr">
      <vt:lpstr>Calibri</vt:lpstr>
      <vt:lpstr>Century Gothic</vt:lpstr>
      <vt:lpstr>Office Theme</vt:lpstr>
      <vt:lpstr>Office Theme</vt:lpstr>
      <vt:lpstr>Grade 4: Module 3: Unit 3: Lesson 8 Teacher slide, before teaching.</vt:lpstr>
      <vt:lpstr>Grade 4: Module 3: Unit 3: Lesson 8 Teacher slide, before teaching.</vt:lpstr>
      <vt:lpstr>Grade 4: Module 3: Unit 3: Lesson 8 Teacher slide, before teaching.</vt:lpstr>
      <vt:lpstr>Grade 4: Module 3: Unit 3: Lesson 8 Teacher slide, before teaching.</vt:lpstr>
      <vt:lpstr>Grade 4: Module 3: Unit 3: Lesson 8 Teacher slide, before teaching. </vt:lpstr>
      <vt:lpstr>Grade 4: Module 3:  Unit 3: Lesson 8</vt:lpstr>
      <vt:lpstr>Hello, Students!</vt:lpstr>
      <vt:lpstr>The Painted Essay®</vt:lpstr>
      <vt:lpstr>Reviewing Learning Targets</vt:lpstr>
      <vt:lpstr>Independent Writing: Drafting Proof Paragraph 1 </vt:lpstr>
      <vt:lpstr>Reflecting on Learning Targets</vt:lpstr>
      <vt:lpstr>Peer Critique</vt:lpstr>
      <vt:lpstr>Reflecting on Learning Targets</vt:lpstr>
      <vt:lpstr>Annotating Drafts for Revisions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8 Teacher slide, before teaching.</dc:title>
  <dc:creator>nbravo</dc:creator>
  <cp:lastModifiedBy>Alexander Specht</cp:lastModifiedBy>
  <cp:revision>6</cp:revision>
  <dcterms:modified xsi:type="dcterms:W3CDTF">2018-11-03T14:47:37Z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