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4"/>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x="9144000" cy="5143500" type="screen16x9"/>
  <p:notesSz cx="6858000" cy="9144000"/>
  <p:embeddedFontLst>
    <p:embeddedFont>
      <p:font typeface="Calibri" panose="020F050202020403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
      <p:font typeface="Overlock" panose="020B0604020202020204"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4C35D8-978B-49A7-A712-924BCDDB7BF2}" v="30" dt="2018-09-07T14:34:46.4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664" autoAdjust="0"/>
  </p:normalViewPr>
  <p:slideViewPr>
    <p:cSldViewPr snapToGrid="0">
      <p:cViewPr varScale="1">
        <p:scale>
          <a:sx n="153" d="100"/>
          <a:sy n="153" d="100"/>
        </p:scale>
        <p:origin x="414" y="12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2.fntdata"/><Relationship Id="rId39" Type="http://schemas.openxmlformats.org/officeDocument/2006/relationships/theme" Target="theme/theme1.xml"/><Relationship Id="rId21" Type="http://schemas.openxmlformats.org/officeDocument/2006/relationships/slide" Target="slides/slide16.xml"/><Relationship Id="rId34" Type="http://schemas.openxmlformats.org/officeDocument/2006/relationships/font" Target="fonts/font10.fntdata"/><Relationship Id="rId42"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5.fntdata"/><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7.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32B03AD2-AA48-46DE-AFA4-41D9152A5053}"/>
    <pc:docChg chg="modSld">
      <pc:chgData name="" userId="" providerId="" clId="Web-{32B03AD2-AA48-46DE-AFA4-41D9152A5053}" dt="2018-08-10T00:10:58.041" v="5" actId="14100"/>
      <pc:docMkLst>
        <pc:docMk/>
      </pc:docMkLst>
      <pc:sldChg chg="addSp modSp">
        <pc:chgData name="" userId="" providerId="" clId="Web-{32B03AD2-AA48-46DE-AFA4-41D9152A5053}" dt="2018-08-10T00:04:21.599" v="2" actId="14100"/>
        <pc:sldMkLst>
          <pc:docMk/>
          <pc:sldMk cId="0" sldId="260"/>
        </pc:sldMkLst>
        <pc:picChg chg="add mod">
          <ac:chgData name="" userId="" providerId="" clId="Web-{32B03AD2-AA48-46DE-AFA4-41D9152A5053}" dt="2018-08-10T00:04:21.599" v="2" actId="14100"/>
          <ac:picMkLst>
            <pc:docMk/>
            <pc:sldMk cId="0" sldId="260"/>
            <ac:picMk id="2" creationId="{2B6E142A-C836-468C-93AA-06B93C95E0C9}"/>
          </ac:picMkLst>
        </pc:picChg>
      </pc:sldChg>
      <pc:sldChg chg="addSp modSp">
        <pc:chgData name="" userId="" providerId="" clId="Web-{32B03AD2-AA48-46DE-AFA4-41D9152A5053}" dt="2018-08-10T00:10:58.041" v="5" actId="14100"/>
        <pc:sldMkLst>
          <pc:docMk/>
          <pc:sldMk cId="67513703" sldId="271"/>
        </pc:sldMkLst>
        <pc:picChg chg="add mod">
          <ac:chgData name="" userId="" providerId="" clId="Web-{32B03AD2-AA48-46DE-AFA4-41D9152A5053}" dt="2018-08-10T00:10:58.041" v="5" actId="14100"/>
          <ac:picMkLst>
            <pc:docMk/>
            <pc:sldMk cId="67513703" sldId="271"/>
            <ac:picMk id="2" creationId="{4900A3CF-4196-4CC7-B612-034D05AD1195}"/>
          </ac:picMkLst>
        </pc:picChg>
      </pc:sldChg>
    </pc:docChg>
  </pc:docChgLst>
  <pc:docChgLst>
    <pc:chgData name="April Imperio" userId="S::april.imperio@detroitk12.org::016b43d7-eba5-4d9b-8296-c2a9482fb2a0" providerId="AD" clId="Web-{4606B68B-25E8-06B6-8348-FC1300C32CD7}"/>
    <pc:docChg chg="addSld">
      <pc:chgData name="April Imperio" userId="S::april.imperio@detroitk12.org::016b43d7-eba5-4d9b-8296-c2a9482fb2a0" providerId="AD" clId="Web-{4606B68B-25E8-06B6-8348-FC1300C32CD7}" dt="2019-03-26T00:36:36.081" v="0"/>
      <pc:docMkLst>
        <pc:docMk/>
      </pc:docMkLst>
      <pc:sldChg chg="add">
        <pc:chgData name="April Imperio" userId="S::april.imperio@detroitk12.org::016b43d7-eba5-4d9b-8296-c2a9482fb2a0" providerId="AD" clId="Web-{4606B68B-25E8-06B6-8348-FC1300C32CD7}" dt="2019-03-26T00:36:36.081" v="0"/>
        <pc:sldMkLst>
          <pc:docMk/>
          <pc:sldMk cId="2473812038" sldId="273"/>
        </pc:sldMkLst>
      </pc:sldChg>
    </pc:docChg>
  </pc:docChgLst>
  <pc:docChgLst>
    <pc:chgData name="Natalie Ivey" userId="2c81a4b0-7596-4a42-b4da-e7aac4dfeff9" providerId="ADAL" clId="{C84C35D8-978B-49A7-A712-924BCDDB7BF2}"/>
    <pc:docChg chg="modSld modMainMaster">
      <pc:chgData name="Natalie Ivey" userId="2c81a4b0-7596-4a42-b4da-e7aac4dfeff9" providerId="ADAL" clId="{C84C35D8-978B-49A7-A712-924BCDDB7BF2}" dt="2018-09-07T14:34:46.433" v="29" actId="14100"/>
      <pc:docMkLst>
        <pc:docMk/>
      </pc:docMkLst>
      <pc:sldChg chg="addSp modSp">
        <pc:chgData name="Natalie Ivey" userId="2c81a4b0-7596-4a42-b4da-e7aac4dfeff9" providerId="ADAL" clId="{C84C35D8-978B-49A7-A712-924BCDDB7BF2}" dt="2018-09-07T14:29:23.933" v="3" actId="1076"/>
        <pc:sldMkLst>
          <pc:docMk/>
          <pc:sldMk cId="0" sldId="258"/>
        </pc:sldMkLst>
        <pc:picChg chg="add mod">
          <ac:chgData name="Natalie Ivey" userId="2c81a4b0-7596-4a42-b4da-e7aac4dfeff9" providerId="ADAL" clId="{C84C35D8-978B-49A7-A712-924BCDDB7BF2}" dt="2018-09-07T14:29:23.933" v="3" actId="1076"/>
          <ac:picMkLst>
            <pc:docMk/>
            <pc:sldMk cId="0" sldId="258"/>
            <ac:picMk id="3" creationId="{8142FD24-D8AF-4591-891B-7BBD9213E675}"/>
          </ac:picMkLst>
        </pc:picChg>
      </pc:sldChg>
      <pc:sldChg chg="modSp">
        <pc:chgData name="Natalie Ivey" userId="2c81a4b0-7596-4a42-b4da-e7aac4dfeff9" providerId="ADAL" clId="{C84C35D8-978B-49A7-A712-924BCDDB7BF2}" dt="2018-09-07T14:34:46.433" v="29" actId="14100"/>
        <pc:sldMkLst>
          <pc:docMk/>
          <pc:sldMk cId="0" sldId="262"/>
        </pc:sldMkLst>
        <pc:picChg chg="mod">
          <ac:chgData name="Natalie Ivey" userId="2c81a4b0-7596-4a42-b4da-e7aac4dfeff9" providerId="ADAL" clId="{C84C35D8-978B-49A7-A712-924BCDDB7BF2}" dt="2018-09-07T14:34:46.433" v="29" actId="14100"/>
          <ac:picMkLst>
            <pc:docMk/>
            <pc:sldMk cId="0" sldId="262"/>
            <ac:picMk id="178" creationId="{00000000-0000-0000-0000-000000000000}"/>
          </ac:picMkLst>
        </pc:picChg>
      </pc:sldChg>
      <pc:sldChg chg="modSp">
        <pc:chgData name="Natalie Ivey" userId="2c81a4b0-7596-4a42-b4da-e7aac4dfeff9" providerId="ADAL" clId="{C84C35D8-978B-49A7-A712-924BCDDB7BF2}" dt="2018-09-07T14:34:32.334" v="27" actId="14100"/>
        <pc:sldMkLst>
          <pc:docMk/>
          <pc:sldMk cId="0" sldId="263"/>
        </pc:sldMkLst>
        <pc:picChg chg="mod">
          <ac:chgData name="Natalie Ivey" userId="2c81a4b0-7596-4a42-b4da-e7aac4dfeff9" providerId="ADAL" clId="{C84C35D8-978B-49A7-A712-924BCDDB7BF2}" dt="2018-09-07T14:34:32.334" v="27" actId="14100"/>
          <ac:picMkLst>
            <pc:docMk/>
            <pc:sldMk cId="0" sldId="263"/>
            <ac:picMk id="188" creationId="{00000000-0000-0000-0000-000000000000}"/>
          </ac:picMkLst>
        </pc:picChg>
      </pc:sldChg>
      <pc:sldChg chg="addSp modSp">
        <pc:chgData name="Natalie Ivey" userId="2c81a4b0-7596-4a42-b4da-e7aac4dfeff9" providerId="ADAL" clId="{C84C35D8-978B-49A7-A712-924BCDDB7BF2}" dt="2018-09-07T14:32:35.327" v="12" actId="1076"/>
        <pc:sldMkLst>
          <pc:docMk/>
          <pc:sldMk cId="895228059" sldId="268"/>
        </pc:sldMkLst>
        <pc:spChg chg="mod">
          <ac:chgData name="Natalie Ivey" userId="2c81a4b0-7596-4a42-b4da-e7aac4dfeff9" providerId="ADAL" clId="{C84C35D8-978B-49A7-A712-924BCDDB7BF2}" dt="2018-09-07T14:29:39.833" v="7" actId="14100"/>
          <ac:spMkLst>
            <pc:docMk/>
            <pc:sldMk cId="895228059" sldId="268"/>
            <ac:spMk id="130" creationId="{00000000-0000-0000-0000-000000000000}"/>
          </ac:spMkLst>
        </pc:spChg>
        <pc:spChg chg="mod">
          <ac:chgData name="Natalie Ivey" userId="2c81a4b0-7596-4a42-b4da-e7aac4dfeff9" providerId="ADAL" clId="{C84C35D8-978B-49A7-A712-924BCDDB7BF2}" dt="2018-09-07T14:29:35.233" v="5" actId="14100"/>
          <ac:spMkLst>
            <pc:docMk/>
            <pc:sldMk cId="895228059" sldId="268"/>
            <ac:spMk id="131" creationId="{00000000-0000-0000-0000-000000000000}"/>
          </ac:spMkLst>
        </pc:spChg>
        <pc:picChg chg="add mod">
          <ac:chgData name="Natalie Ivey" userId="2c81a4b0-7596-4a42-b4da-e7aac4dfeff9" providerId="ADAL" clId="{C84C35D8-978B-49A7-A712-924BCDDB7BF2}" dt="2018-09-07T14:32:35.327" v="12" actId="1076"/>
          <ac:picMkLst>
            <pc:docMk/>
            <pc:sldMk cId="895228059" sldId="268"/>
            <ac:picMk id="3" creationId="{1E712748-CF3C-4A61-8F6E-EA75DBB7945F}"/>
          </ac:picMkLst>
        </pc:picChg>
      </pc:sldChg>
      <pc:sldMasterChg chg="addSp modSp">
        <pc:chgData name="Natalie Ivey" userId="2c81a4b0-7596-4a42-b4da-e7aac4dfeff9" providerId="ADAL" clId="{C84C35D8-978B-49A7-A712-924BCDDB7BF2}" dt="2018-09-07T14:33:25.984" v="19" actId="1076"/>
        <pc:sldMasterMkLst>
          <pc:docMk/>
          <pc:sldMasterMk cId="0" sldId="2147483670"/>
        </pc:sldMasterMkLst>
        <pc:picChg chg="add mod">
          <ac:chgData name="Natalie Ivey" userId="2c81a4b0-7596-4a42-b4da-e7aac4dfeff9" providerId="ADAL" clId="{C84C35D8-978B-49A7-A712-924BCDDB7BF2}" dt="2018-09-07T14:33:02.517" v="14" actId="1076"/>
          <ac:picMkLst>
            <pc:docMk/>
            <pc:sldMasterMk cId="0" sldId="2147483670"/>
            <ac:picMk id="3" creationId="{BBA1C91E-60F7-4906-BD6B-9E534EACB2EC}"/>
          </ac:picMkLst>
        </pc:picChg>
        <pc:picChg chg="add mod">
          <ac:chgData name="Natalie Ivey" userId="2c81a4b0-7596-4a42-b4da-e7aac4dfeff9" providerId="ADAL" clId="{C84C35D8-978B-49A7-A712-924BCDDB7BF2}" dt="2018-09-07T14:33:16.231" v="17" actId="1076"/>
          <ac:picMkLst>
            <pc:docMk/>
            <pc:sldMasterMk cId="0" sldId="2147483670"/>
            <ac:picMk id="5" creationId="{EF9366FD-C3C4-4C92-B8B2-6016E65EA965}"/>
          </ac:picMkLst>
        </pc:picChg>
        <pc:picChg chg="add mod">
          <ac:chgData name="Natalie Ivey" userId="2c81a4b0-7596-4a42-b4da-e7aac4dfeff9" providerId="ADAL" clId="{C84C35D8-978B-49A7-A712-924BCDDB7BF2}" dt="2018-09-07T14:33:25.984" v="19" actId="1076"/>
          <ac:picMkLst>
            <pc:docMk/>
            <pc:sldMasterMk cId="0" sldId="2147483670"/>
            <ac:picMk id="10" creationId="{3718EF74-5616-426E-A2AC-60770E8040A3}"/>
          </ac:picMkLst>
        </pc:picChg>
      </pc:sldMasterChg>
      <pc:sldMasterChg chg="addSp modSp">
        <pc:chgData name="Natalie Ivey" userId="2c81a4b0-7596-4a42-b4da-e7aac4dfeff9" providerId="ADAL" clId="{C84C35D8-978B-49A7-A712-924BCDDB7BF2}" dt="2018-09-07T14:34:19.284" v="26" actId="1076"/>
        <pc:sldMasterMkLst>
          <pc:docMk/>
          <pc:sldMasterMk cId="0" sldId="2147483671"/>
        </pc:sldMasterMkLst>
        <pc:picChg chg="add mod">
          <ac:chgData name="Natalie Ivey" userId="2c81a4b0-7596-4a42-b4da-e7aac4dfeff9" providerId="ADAL" clId="{C84C35D8-978B-49A7-A712-924BCDDB7BF2}" dt="2018-09-07T14:33:57.551" v="21" actId="1076"/>
          <ac:picMkLst>
            <pc:docMk/>
            <pc:sldMasterMk cId="0" sldId="2147483671"/>
            <ac:picMk id="3" creationId="{2D7D90A5-3107-41EE-9750-B84EA316A881}"/>
          </ac:picMkLst>
        </pc:picChg>
        <pc:picChg chg="add mod">
          <ac:chgData name="Natalie Ivey" userId="2c81a4b0-7596-4a42-b4da-e7aac4dfeff9" providerId="ADAL" clId="{C84C35D8-978B-49A7-A712-924BCDDB7BF2}" dt="2018-09-07T14:34:10.544" v="24" actId="1076"/>
          <ac:picMkLst>
            <pc:docMk/>
            <pc:sldMasterMk cId="0" sldId="2147483671"/>
            <ac:picMk id="5" creationId="{135E901F-3393-47DE-85C7-B22ABABF56AE}"/>
          </ac:picMkLst>
        </pc:picChg>
        <pc:picChg chg="add mod">
          <ac:chgData name="Natalie Ivey" userId="2c81a4b0-7596-4a42-b4da-e7aac4dfeff9" providerId="ADAL" clId="{C84C35D8-978B-49A7-A712-924BCDDB7BF2}" dt="2018-09-07T14:34:19.284" v="26" actId="1076"/>
          <ac:picMkLst>
            <pc:docMk/>
            <pc:sldMasterMk cId="0" sldId="2147483671"/>
            <ac:picMk id="7" creationId="{6B87E43E-676B-4AF5-A6A6-98F13546C053}"/>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27686288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8377bab1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8377bab1_1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continues the scaffolding for the literary essay students will draft in Lesson 16. To begin the lesson, students continue to clarify vocabulary and meaning in the second criterion of the </a:t>
            </a:r>
            <a:r>
              <a:rPr lang="en" sz="1200" b="1" dirty="0">
                <a:solidFill>
                  <a:schemeClr val="dk1"/>
                </a:solidFill>
                <a:latin typeface="Calibri"/>
                <a:ea typeface="Calibri"/>
                <a:cs typeface="Calibri"/>
                <a:sym typeface="Calibri"/>
              </a:rPr>
              <a:t>Grade 6–8 Expository Writing rubric</a:t>
            </a:r>
            <a:r>
              <a:rPr lang="en" sz="1200" dirty="0">
                <a:solidFill>
                  <a:schemeClr val="dk1"/>
                </a:solidFill>
                <a:latin typeface="Calibri"/>
                <a:ea typeface="Calibri"/>
                <a:cs typeface="Calibri"/>
                <a:sym typeface="Calibri"/>
              </a:rPr>
              <a:t>. Working through the rubric as they are building the information for their essays should help them to see the connection between their work and the expectations for their writing.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wonder about the repetition with the model essay, but it will help students improve their own writing. You will find that students are reading the model so much (looking for different rubric descriptors each time) that they come close to memorizing it. This is OK! It is the full model—a sort of anchor text, if you want to think of it that way—that helps the kids much more than a rubric. The best of both worlds is when the model is so familiar and so well-annotated with rubric language by the end that kids really do understand the rubric-defined elements of strong writing—because they have a strong example entrenched in their heads.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also complete the </a:t>
            </a:r>
            <a:r>
              <a:rPr lang="en" sz="1200" b="1" dirty="0">
                <a:solidFill>
                  <a:schemeClr val="dk1"/>
                </a:solidFill>
                <a:latin typeface="Calibri"/>
                <a:ea typeface="Calibri"/>
                <a:cs typeface="Calibri"/>
                <a:sym typeface="Calibri"/>
              </a:rPr>
              <a:t>Forming Evidence-Based Claims graphic organizer </a:t>
            </a:r>
            <a:r>
              <a:rPr lang="en" sz="1200" dirty="0">
                <a:solidFill>
                  <a:schemeClr val="dk1"/>
                </a:solidFill>
                <a:latin typeface="Calibri"/>
                <a:ea typeface="Calibri"/>
                <a:cs typeface="Calibri"/>
                <a:sym typeface="Calibri"/>
              </a:rPr>
              <a:t>they started in Lesson 10. This organizer will help them to make connections between their details in order to come to a clear thesis for their essay.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Before students continue to work on this organizer, you will model the thinking needed to complete it. You began this modeling in Lesson 10 by filling in the first row of the organizer.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your example, use the survival factors that help Nya meet challenges. Students will be writing about Salva only, but the method and information will be similar for both.</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prepare to model using the </a:t>
            </a:r>
            <a:r>
              <a:rPr lang="en" sz="1200" b="1" dirty="0">
                <a:solidFill>
                  <a:schemeClr val="dk1"/>
                </a:solidFill>
                <a:latin typeface="Calibri"/>
                <a:ea typeface="Calibri"/>
                <a:cs typeface="Calibri"/>
                <a:sym typeface="Calibri"/>
              </a:rPr>
              <a:t>Forming Evidence-Based Claims graphic organizer</a:t>
            </a:r>
            <a:r>
              <a:rPr lang="en" sz="1200" dirty="0">
                <a:solidFill>
                  <a:schemeClr val="dk1"/>
                </a:solidFill>
                <a:latin typeface="Calibri"/>
                <a:ea typeface="Calibri"/>
                <a:cs typeface="Calibri"/>
                <a:sym typeface="Calibri"/>
              </a:rPr>
              <a:t>. On the task line at the top, fill in “What factors helped Nya survive?” Then fill in the first row by adding three good details, quotes, and page references that would illustrate factors that helped Nya survive. Think about how you will fill in the rest of the organizer because you will be showing and explaining it to students.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Writer’s Glossary </a:t>
            </a:r>
            <a:r>
              <a:rPr lang="en" sz="1200" dirty="0">
                <a:solidFill>
                  <a:schemeClr val="dk1"/>
                </a:solidFill>
                <a:latin typeface="Calibri"/>
                <a:ea typeface="Calibri"/>
                <a:cs typeface="Calibri"/>
                <a:sym typeface="Calibri"/>
              </a:rPr>
              <a:t>and be prepared to provide simple definitions. (This glossary is provided as a part of the Unit 2 overview; the specific words for Lesson 13 are also included in the supporting materials, below). Based on the needs of your class, determine whether to spend more or less time on the academic vocabulary in the rubric. Students will revisit this vocabulary throughout the year. As noted in Lesson 12, consider creating an Interactive Word Wall to reinforce these terms. </a:t>
            </a:r>
            <a:endParaRPr sz="1200" dirty="0">
              <a:latin typeface="Calibri"/>
              <a:ea typeface="Calibri"/>
              <a:cs typeface="Calibri"/>
              <a:sym typeface="Calibri"/>
            </a:endParaRPr>
          </a:p>
        </p:txBody>
      </p:sp>
    </p:spTree>
    <p:extLst>
      <p:ext uri="{BB962C8B-B14F-4D97-AF65-F5344CB8AC3E}">
        <p14:creationId xmlns:p14="http://schemas.microsoft.com/office/powerpoint/2010/main" val="25209602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d86d019e2_0_2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2" name="Google Shape;202;g3d86d019e2_0_2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Suggested slide pacing: 15</a:t>
            </a:r>
            <a:r>
              <a:rPr lang="en-US" sz="1200" b="1" dirty="0">
                <a:latin typeface="Calibri"/>
                <a:ea typeface="Calibri"/>
                <a:cs typeface="Calibri"/>
                <a:sym typeface="Calibri"/>
              </a:rPr>
              <a:t>-17</a:t>
            </a:r>
            <a:r>
              <a:rPr lang="en" sz="1200" b="1" dirty="0">
                <a:latin typeface="Calibri"/>
                <a:ea typeface="Calibri"/>
                <a:cs typeface="Calibri"/>
                <a:sym typeface="Calibri"/>
              </a:rPr>
              <a:t> minutes</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Whole Group, partners</a:t>
            </a:r>
            <a:endParaRPr sz="1200" b="1"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Work Time B. Preparing evidence, part 2  </a:t>
            </a:r>
            <a:endParaRPr sz="1200"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Since students will be writing their own essay in a few days about Salva, </a:t>
            </a:r>
            <a:r>
              <a:rPr lang="en-US" sz="1200" dirty="0">
                <a:latin typeface="Calibri"/>
                <a:ea typeface="Calibri"/>
                <a:cs typeface="Calibri"/>
                <a:sym typeface="Calibri"/>
              </a:rPr>
              <a:t>they should </a:t>
            </a:r>
            <a:r>
              <a:rPr lang="en" sz="1200" dirty="0">
                <a:latin typeface="Calibri"/>
                <a:ea typeface="Calibri"/>
                <a:cs typeface="Calibri"/>
                <a:sym typeface="Calibri"/>
              </a:rPr>
              <a:t>now spend some time with evidence about Salva. Some of the evidence about Salva has already been used in the model essay, so if possible, students should look at other evidence </a:t>
            </a:r>
            <a:r>
              <a:rPr lang="en-US" sz="1200" dirty="0">
                <a:latin typeface="Calibri"/>
                <a:ea typeface="Calibri"/>
                <a:cs typeface="Calibri"/>
                <a:sym typeface="Calibri"/>
              </a:rPr>
              <a:t>(</a:t>
            </a:r>
            <a:r>
              <a:rPr lang="en" sz="1200" dirty="0">
                <a:latin typeface="Calibri"/>
                <a:ea typeface="Calibri"/>
                <a:cs typeface="Calibri"/>
                <a:sym typeface="Calibri"/>
              </a:rPr>
              <a:t>though it could certainly lead to the same factor for survival as named in the model essay</a:t>
            </a:r>
            <a:r>
              <a:rPr lang="en-US" sz="1200" dirty="0">
                <a:latin typeface="Calibri"/>
                <a:ea typeface="Calibri"/>
                <a:cs typeface="Calibri"/>
                <a:sym typeface="Calibri"/>
              </a:rPr>
              <a: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Make sure students have their copy of </a:t>
            </a:r>
            <a:r>
              <a:rPr lang="en" sz="1200" i="1" dirty="0">
                <a:latin typeface="Calibri"/>
                <a:ea typeface="Calibri"/>
                <a:cs typeface="Calibri"/>
                <a:sym typeface="Calibri"/>
              </a:rPr>
              <a:t>A Long Walk to Water, </a:t>
            </a:r>
            <a:r>
              <a:rPr lang="en" sz="1200" dirty="0">
                <a:latin typeface="Calibri"/>
                <a:ea typeface="Calibri"/>
                <a:cs typeface="Calibri"/>
                <a:sym typeface="Calibri"/>
              </a:rPr>
              <a:t>since they may need to go back to check for evidence.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Read the slide aloud.</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Remind students of the task here - choosing evidence from the graphic organizer about the best evidence to answer the question about factors that helped Salva survive.</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Invite students to  look at their own organizers and fill in the first box of Row 2 by explaining how their detail in Row 1 relates to the factors of survival for Salva.</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After filling in this first box in Row 2, have students discuss with a partner and feel free to revise if needed.</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all or most are done with Row 2, check to see if any of them have questions and give them specific instructions on how to write a claim/thesis statement in Row 3. Refer them to your model about Nya.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students have not finished this, tell them they can finish for homework.</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Calibri"/>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latin typeface="Calibri"/>
                <a:ea typeface="Calibri"/>
                <a:cs typeface="Calibri"/>
                <a:sym typeface="Calibri"/>
              </a:rPr>
              <a:t>Student Look-</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/Listen-</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a:t>
            </a:r>
            <a:r>
              <a:rPr lang="en-US" sz="1200" dirty="0">
                <a:latin typeface="Calibri"/>
                <a:ea typeface="Calibri"/>
                <a:cs typeface="Calibri"/>
                <a:sym typeface="Calibri"/>
              </a:rPr>
              <a:t> </a:t>
            </a: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will work with a partner to fill in the graphic organizer.</a:t>
            </a:r>
            <a:endParaRPr sz="1200" dirty="0">
              <a:latin typeface="Calibri"/>
              <a:ea typeface="Calibri"/>
              <a:cs typeface="Calibri"/>
              <a:sym typeface="Calibri"/>
            </a:endParaRPr>
          </a:p>
          <a:p>
            <a:pPr marL="45720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If many students seem confused, consider slowing this whole process down considerably. You may even want to take another lesson for it so you can guide each step of filling in the graphic organizer about Nya.</a:t>
            </a:r>
            <a:endParaRPr sz="1200" dirty="0">
              <a:latin typeface="Calibri"/>
              <a:ea typeface="Calibri"/>
              <a:cs typeface="Calibri"/>
              <a:sym typeface="Calibri"/>
            </a:endParaRPr>
          </a:p>
        </p:txBody>
      </p:sp>
      <p:sp>
        <p:nvSpPr>
          <p:cNvPr id="203" name="Google Shape;203;g3d86d019e2_0_22: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10</a:t>
            </a:fld>
            <a:endParaRPr/>
          </a:p>
        </p:txBody>
      </p:sp>
    </p:spTree>
    <p:extLst>
      <p:ext uri="{BB962C8B-B14F-4D97-AF65-F5344CB8AC3E}">
        <p14:creationId xmlns:p14="http://schemas.microsoft.com/office/powerpoint/2010/main" val="40835332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3d86d019e2_0_63: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3" name="Google Shape;213;g3d86d019e2_0_6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Suggested slide pacing: 5-10 minutes</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Whole Group, partners</a:t>
            </a:r>
            <a:endParaRPr sz="1200" b="1"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Closing  </a:t>
            </a:r>
            <a:endParaRPr sz="1200"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Half the students will address one question, and the other half will address the second question, then they will share.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Read the slide aloud.</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each student a </a:t>
            </a:r>
            <a:r>
              <a:rPr lang="en" sz="1200" b="0" dirty="0">
                <a:solidFill>
                  <a:schemeClr val="dk1"/>
                </a:solidFill>
                <a:latin typeface="Calibri"/>
                <a:ea typeface="Calibri"/>
                <a:cs typeface="Calibri"/>
                <a:sym typeface="Calibri"/>
              </a:rPr>
              <a:t>half-sheet of paper for an exit ticket. </a:t>
            </a:r>
            <a:r>
              <a:rPr lang="en" sz="1200" dirty="0">
                <a:solidFill>
                  <a:schemeClr val="dk1"/>
                </a:solidFill>
                <a:latin typeface="Calibri"/>
                <a:ea typeface="Calibri"/>
                <a:cs typeface="Calibri"/>
                <a:sym typeface="Calibri"/>
              </a:rPr>
              <a:t>Students will refer to the posted learning targets for the day.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half the class write an explanation of how they worked on the first learning target today. Have the other half of the class write an explanation of how they worked on the second learning target.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Pair each student with someone who explained the opposite learning target and have them explain to each other the connections between the target and the work today.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Finally, ask students if today’s work has given them any more ideas that they should add to </a:t>
            </a:r>
            <a:r>
              <a:rPr lang="en" sz="1200" b="1" dirty="0">
                <a:solidFill>
                  <a:schemeClr val="dk1"/>
                </a:solidFill>
                <a:latin typeface="Calibri"/>
                <a:ea typeface="Calibri"/>
                <a:cs typeface="Calibri"/>
                <a:sym typeface="Calibri"/>
              </a:rPr>
              <a:t>What Makes a Literary Analysis Essay Effective? anchor chart.</a:t>
            </a:r>
            <a:r>
              <a:rPr lang="en" sz="1200"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0" lvl="0" indent="0">
              <a:spcBef>
                <a:spcPts val="0"/>
              </a:spcBef>
              <a:spcAft>
                <a:spcPts val="0"/>
              </a:spcAft>
              <a:buClr>
                <a:schemeClr val="dk1"/>
              </a:buClr>
              <a:buSzPts val="1200"/>
              <a:buFont typeface="Calibri"/>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latin typeface="Calibri"/>
                <a:ea typeface="Calibri"/>
                <a:cs typeface="Calibri"/>
                <a:sym typeface="Calibri"/>
              </a:rPr>
              <a:t>Student Look-</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/Listen-</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a:t>
            </a:r>
            <a:r>
              <a:rPr lang="en-US" sz="1200" dirty="0">
                <a:latin typeface="Calibri"/>
                <a:ea typeface="Calibri"/>
                <a:cs typeface="Calibri"/>
                <a:sym typeface="Calibri"/>
              </a:rPr>
              <a:t> </a:t>
            </a: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They might add something like: “The claim needs to have evidence to support it,” “The evidence needs to include some quotes,” or “The details in the evidence have to be explained.” (If there is not enough time to add to the anchor chart, students will be able to add to it in the next two lessons as well.)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Again, if many students seem confused, consider slowing this whole process down considerably. You may even want to take another lesson for it so you can help students understand these targets.</a:t>
            </a:r>
            <a:endParaRPr sz="1200" dirty="0">
              <a:latin typeface="Calibri"/>
              <a:ea typeface="Calibri"/>
              <a:cs typeface="Calibri"/>
              <a:sym typeface="Calibri"/>
            </a:endParaRPr>
          </a:p>
        </p:txBody>
      </p:sp>
      <p:sp>
        <p:nvSpPr>
          <p:cNvPr id="214" name="Google Shape;214;g3d86d019e2_0_63: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11</a:t>
            </a:fld>
            <a:endParaRPr/>
          </a:p>
        </p:txBody>
      </p:sp>
    </p:spTree>
    <p:extLst>
      <p:ext uri="{BB962C8B-B14F-4D97-AF65-F5344CB8AC3E}">
        <p14:creationId xmlns:p14="http://schemas.microsoft.com/office/powerpoint/2010/main" val="36045451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3d86d019e2_0_7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3" name="Google Shape;223;g3d86d019e2_0_76: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Whole Group</a:t>
            </a:r>
            <a:endParaRPr sz="1200" b="1"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Closing  </a:t>
            </a:r>
            <a:endParaRPr sz="1200"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If students seem to be confused, take time the next day to complete this.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Also, </a:t>
            </a:r>
            <a:r>
              <a:rPr lang="en" sz="1200" dirty="0">
                <a:solidFill>
                  <a:schemeClr val="dk1"/>
                </a:solidFill>
                <a:latin typeface="Calibri"/>
                <a:ea typeface="Calibri"/>
                <a:cs typeface="Calibri"/>
                <a:sym typeface="Calibri"/>
              </a:rPr>
              <a:t>Be sure to read through the third row of criteria on the </a:t>
            </a:r>
            <a:r>
              <a:rPr lang="en" sz="1200" b="1" dirty="0">
                <a:solidFill>
                  <a:schemeClr val="dk1"/>
                </a:solidFill>
                <a:latin typeface="Calibri"/>
                <a:ea typeface="Calibri"/>
                <a:cs typeface="Calibri"/>
                <a:sym typeface="Calibri"/>
              </a:rPr>
              <a:t>Expository Writing Evaluation rubric</a:t>
            </a:r>
            <a:r>
              <a:rPr lang="en" sz="1200" dirty="0">
                <a:solidFill>
                  <a:schemeClr val="dk1"/>
                </a:solidFill>
                <a:latin typeface="Calibri"/>
                <a:ea typeface="Calibri"/>
                <a:cs typeface="Calibri"/>
                <a:sym typeface="Calibri"/>
              </a:rPr>
              <a:t> for the next lesson. The concepts and vocabulary are complex, and you will need to prepare for how to explain them to students.</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dirty="0">
              <a:latin typeface="Calibri"/>
              <a:ea typeface="Calibri"/>
              <a:cs typeface="Calibri"/>
              <a:sym typeface="Calibri"/>
            </a:endParaRPr>
          </a:p>
        </p:txBody>
      </p:sp>
      <p:sp>
        <p:nvSpPr>
          <p:cNvPr id="224" name="Google Shape;224;g3d86d019e2_0_76: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12</a:t>
            </a:fld>
            <a:endParaRPr/>
          </a:p>
        </p:txBody>
      </p:sp>
    </p:spTree>
    <p:extLst>
      <p:ext uri="{BB962C8B-B14F-4D97-AF65-F5344CB8AC3E}">
        <p14:creationId xmlns:p14="http://schemas.microsoft.com/office/powerpoint/2010/main" val="41052849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052838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Google Shape;134;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By the end of Unit 2, you will really know your students. At this point, you will be ready to introduce more activities to rotate students through during the small group block time daily.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Separate your students into three groups.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The students who still need to work on fluency will stay with you and continue to hear the text read aloud as they follow along</a:t>
            </a:r>
            <a:r>
              <a:rPr lang="en" sz="1200" i="1" dirty="0">
                <a:latin typeface="Calibri"/>
                <a:ea typeface="Calibri"/>
                <a:cs typeface="Calibri"/>
                <a:sym typeface="Calibri"/>
              </a:rPr>
              <a:t> </a:t>
            </a:r>
            <a:r>
              <a:rPr lang="en" sz="1200" dirty="0">
                <a:latin typeface="Calibri"/>
                <a:ea typeface="Calibri"/>
                <a:cs typeface="Calibri"/>
                <a:sym typeface="Calibri"/>
              </a:rPr>
              <a:t>with a pencil. Continue the dot technique if you need to to hold students accountable for following along.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Make sure you are reading at a pace the students can keep up with. Make sure you are using the selection for the next day for fluency practice, both following along and for student repeated practice.</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Another group of students, who are more fluent but have trouble completing homework, should read the selection for the next day’s lesson to themselves.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The third group of students can start picking and reading the Scholastic books during this time. This will grow their knowledge and vocabulary since the books are connected to topics they’ve been studying.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9980694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Student Grouping: three differentiated groups</a:t>
            </a:r>
            <a:endParaRPr sz="1200" b="1">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Get your independent reading groups organized and then bring the students who need fluency work and to hear the reading for the next lesson read aloud together near you.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and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t>
            </a:r>
            <a:r>
              <a:rPr lang="en" sz="1200" i="0" u="none" strike="noStrike" cap="none">
                <a:solidFill>
                  <a:schemeClr val="dk1"/>
                </a:solidFill>
                <a:latin typeface="Calibri"/>
                <a:ea typeface="Calibri"/>
                <a:cs typeface="Calibri"/>
                <a:sym typeface="Calibri"/>
              </a:rPr>
              <a:t>ake sure everyone is following along. Stop once in the beginning, once in middle and once toward the end</a:t>
            </a:r>
            <a:r>
              <a:rPr lang="en" sz="1200">
                <a:solidFill>
                  <a:schemeClr val="dk1"/>
                </a:solidFill>
                <a:latin typeface="Calibri"/>
                <a:ea typeface="Calibri"/>
                <a:cs typeface="Calibri"/>
                <a:sym typeface="Calibri"/>
              </a:rPr>
              <a:t> to make sure</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at some point,</a:t>
            </a:r>
            <a:r>
              <a:rPr lang="en" sz="1200" i="0" u="none" strike="noStrike" cap="none">
                <a:solidFill>
                  <a:schemeClr val="dk1"/>
                </a:solidFill>
                <a:latin typeface="Calibri"/>
                <a:ea typeface="Calibri"/>
                <a:cs typeface="Calibri"/>
                <a:sym typeface="Calibri"/>
              </a:rPr>
              <a:t> students will learn to follow along and will generally find it satisfying. Remind them every </a:t>
            </a:r>
            <a:r>
              <a:rPr lang="en" sz="1200">
                <a:solidFill>
                  <a:schemeClr val="dk1"/>
                </a:solidFill>
                <a:latin typeface="Calibri"/>
                <a:ea typeface="Calibri"/>
                <a:cs typeface="Calibri"/>
                <a:sym typeface="Calibri"/>
              </a:rPr>
              <a:t>few days</a:t>
            </a:r>
            <a:r>
              <a:rPr lang="en" sz="1200" i="0" u="none" strike="noStrike" cap="none">
                <a:solidFill>
                  <a:schemeClr val="dk1"/>
                </a:solidFill>
                <a:latin typeface="Calibri"/>
                <a:ea typeface="Calibri"/>
                <a:cs typeface="Calibri"/>
                <a:sym typeface="Calibri"/>
              </a:rPr>
              <a:t> how this helps them get fluent and how fluency helps them understand).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you need to,</a:t>
            </a:r>
            <a:r>
              <a:rPr lang="en" sz="1200" i="0" u="none" strike="noStrike" cap="none">
                <a:solidFill>
                  <a:schemeClr val="dk1"/>
                </a:solidFill>
                <a:latin typeface="Calibri"/>
                <a:ea typeface="Calibri"/>
                <a:cs typeface="Calibri"/>
                <a:sym typeface="Calibri"/>
              </a:rPr>
              <a:t> cold call on students to s</a:t>
            </a:r>
            <a:r>
              <a:rPr lang="en" sz="1200">
                <a:solidFill>
                  <a:schemeClr val="dk1"/>
                </a:solidFill>
                <a:latin typeface="Calibri"/>
                <a:ea typeface="Calibri"/>
                <a:cs typeface="Calibri"/>
                <a:sym typeface="Calibri"/>
              </a:rPr>
              <a:t>ay what the next word is in the reading</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Student have to learn they are accountable to be following exactly where the reader is or they will not improve their fluency.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I’ll repeat what I just read,</a:t>
            </a:r>
            <a:r>
              <a:rPr lang="en" sz="1200" i="1" u="none" strike="noStrike" cap="none">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and</a:t>
            </a:r>
            <a:r>
              <a:rPr lang="en" sz="1200" i="1" u="none" strike="noStrike" cap="none">
                <a:solidFill>
                  <a:schemeClr val="dk1"/>
                </a:solidFill>
                <a:latin typeface="Calibri"/>
                <a:ea typeface="Calibri"/>
                <a:cs typeface="Calibri"/>
                <a:sym typeface="Calibri"/>
              </a:rPr>
              <a: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Make sure students are tracking with you while you are reading. Otherwise, they will not improve their reading fluency.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p:txBody>
      </p:sp>
      <p:sp>
        <p:nvSpPr>
          <p:cNvPr id="141" name="Google Shape;141;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737684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the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faster with these activities.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8" name="Google Shape;148;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658804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5</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Student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 this only once each small group block, now that you have your smaller group. That way you will be able to move through more of the reading for the next class and students will get more time following along in their heads while a fluent reader reads aloud. </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Remind students as needed to practice “whisper reading” before they read aloud so the room doesn’t get too noisy.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Monitor your group to make sure students are on task and taking turns reading for fluency.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55" name="Google Shape;155;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581796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d8377bab1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d8377bab1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 sz="1200" dirty="0">
                <a:latin typeface="Calibri"/>
                <a:ea typeface="Calibri"/>
                <a:cs typeface="Calibri"/>
                <a:sym typeface="Calibri"/>
              </a:rPr>
              <a:t>New Materials to Prepare in Advance: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Writers Glossary Page</a:t>
            </a:r>
            <a:endParaRPr sz="1200" b="1" dirty="0">
              <a:latin typeface="Calibri"/>
              <a:ea typeface="Calibri"/>
              <a:cs typeface="Calibri"/>
              <a:sym typeface="Calibri"/>
            </a:endParaRPr>
          </a:p>
          <a:p>
            <a:pPr marL="45720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Materials to Gather from Previous Lessons:</a:t>
            </a:r>
            <a:endParaRPr sz="1200" dirty="0">
              <a:latin typeface="Calibri"/>
              <a:ea typeface="Calibri"/>
              <a:cs typeface="Calibri"/>
              <a:sym typeface="Calibri"/>
            </a:endParaRPr>
          </a:p>
          <a:p>
            <a:pPr marL="457200" lvl="0" indent="-304800" rtl="0">
              <a:lnSpc>
                <a:spcPct val="90000"/>
              </a:lnSpc>
              <a:spcBef>
                <a:spcPts val="80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Essay: “Challenges Facing a Lost Boy of Sudan” </a:t>
            </a:r>
            <a:r>
              <a:rPr lang="en" sz="1200" dirty="0">
                <a:solidFill>
                  <a:schemeClr val="dk1"/>
                </a:solidFill>
                <a:latin typeface="Calibri"/>
                <a:ea typeface="Calibri"/>
                <a:cs typeface="Calibri"/>
                <a:sym typeface="Calibri"/>
              </a:rPr>
              <a:t>(from Lesson 11; one per student)</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Grade 6–8 Expository Writing Evaluation rubric </a:t>
            </a:r>
            <a:r>
              <a:rPr lang="en" sz="1200" dirty="0">
                <a:solidFill>
                  <a:schemeClr val="dk1"/>
                </a:solidFill>
                <a:latin typeface="Calibri"/>
                <a:ea typeface="Calibri"/>
                <a:cs typeface="Calibri"/>
                <a:sym typeface="Calibri"/>
              </a:rPr>
              <a:t>(from Lesson 12; one per student)</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Forming Evidence-Based Claims graphic organizer </a:t>
            </a:r>
            <a:r>
              <a:rPr lang="en" sz="1200" dirty="0">
                <a:solidFill>
                  <a:schemeClr val="dk1"/>
                </a:solidFill>
                <a:latin typeface="Calibri"/>
                <a:ea typeface="Calibri"/>
                <a:cs typeface="Calibri"/>
                <a:sym typeface="Calibri"/>
              </a:rPr>
              <a:t>(from Lesson 10; one per student)</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if available</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Survival anchor chart </a:t>
            </a:r>
            <a:r>
              <a:rPr lang="en" sz="1200" dirty="0">
                <a:solidFill>
                  <a:schemeClr val="dk1"/>
                </a:solidFill>
                <a:latin typeface="Calibri"/>
                <a:ea typeface="Calibri"/>
                <a:cs typeface="Calibri"/>
                <a:sym typeface="Calibri"/>
              </a:rPr>
              <a:t>(from Lesson 1)</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 Long Walk to Water</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Makes a Literary Analysis Essay Effective? anchor chart </a:t>
            </a:r>
            <a:r>
              <a:rPr lang="en" sz="1200" dirty="0">
                <a:solidFill>
                  <a:schemeClr val="dk1"/>
                </a:solidFill>
                <a:latin typeface="Calibri"/>
                <a:ea typeface="Calibri"/>
                <a:cs typeface="Calibri"/>
                <a:sym typeface="Calibri"/>
              </a:rPr>
              <a:t>(from  Lesson 11)</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dirty="0">
                <a:latin typeface="Calibri"/>
                <a:ea typeface="Calibri"/>
                <a:cs typeface="Calibri"/>
                <a:sym typeface="Calibri"/>
              </a:rPr>
              <a:t>Protocols to review: None</a:t>
            </a:r>
            <a:endParaRPr sz="1200" dirty="0">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chemeClr val="dk1"/>
                </a:solidFill>
                <a:latin typeface="Calibri"/>
                <a:ea typeface="Calibri"/>
                <a:cs typeface="Calibri"/>
                <a:sym typeface="Calibri"/>
              </a:rPr>
              <a:t>Prepare classroom systems for active learning:</a:t>
            </a:r>
            <a:endParaRPr sz="1200" i="0" u="none" strike="noStrike" cap="none" dirty="0">
              <a:solidFill>
                <a:schemeClr val="dk1"/>
              </a:solidFill>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Classroom divided into three sections, with each having enough room for one-third of the class to sit at tables in small groups of three (triads)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Table card prompts (with tables in each section having the same question and each section having a different question)</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One recording char</a:t>
            </a:r>
            <a:r>
              <a:rPr lang="en-US" sz="1200" dirty="0">
                <a:latin typeface="Calibri"/>
                <a:ea typeface="Calibri"/>
                <a:cs typeface="Calibri"/>
                <a:sym typeface="Calibri"/>
              </a:rPr>
              <a:t>t</a:t>
            </a:r>
            <a:r>
              <a:rPr lang="en" sz="1200" dirty="0">
                <a:latin typeface="Calibri"/>
                <a:ea typeface="Calibri"/>
                <a:cs typeface="Calibri"/>
                <a:sym typeface="Calibri"/>
              </a:rPr>
              <a:t> and marker for each triad</a:t>
            </a:r>
            <a:endParaRPr sz="1200" dirty="0">
              <a:latin typeface="Calibri"/>
              <a:ea typeface="Calibri"/>
              <a:cs typeface="Calibri"/>
              <a:sym typeface="Calibri"/>
            </a:endParaRPr>
          </a:p>
          <a:p>
            <a:pPr marL="457200" lvl="0" indent="0" rtl="0">
              <a:spcBef>
                <a:spcPts val="1000"/>
              </a:spcBef>
              <a:spcAft>
                <a:spcPts val="0"/>
              </a:spcAft>
              <a:buNone/>
            </a:pPr>
            <a:endParaRPr dirty="0"/>
          </a:p>
        </p:txBody>
      </p:sp>
      <p:sp>
        <p:nvSpPr>
          <p:cNvPr id="134" name="Google Shape;134;g3d8377bab1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055571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8377bab1_0_81: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0" name="Google Shape;140;g3d8377bab1_0_81: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457200" lvl="0" indent="-304800" rtl="0">
              <a:spcBef>
                <a:spcPts val="0"/>
              </a:spcBef>
              <a:spcAft>
                <a:spcPts val="0"/>
              </a:spcAft>
              <a:buSzPts val="1200"/>
              <a:buFont typeface="Calibri"/>
              <a:buChar char="●"/>
            </a:pPr>
            <a:r>
              <a:rPr lang="en" sz="1200">
                <a:latin typeface="Calibri"/>
                <a:ea typeface="Calibri"/>
                <a:cs typeface="Calibri"/>
                <a:sym typeface="Calibri"/>
              </a:rPr>
              <a:t>Display this slide as students enter the classroom.</a:t>
            </a:r>
            <a:endParaRPr sz="1200">
              <a:latin typeface="Calibri"/>
              <a:ea typeface="Calibri"/>
              <a:cs typeface="Calibri"/>
              <a:sym typeface="Calibri"/>
            </a:endParaRPr>
          </a:p>
        </p:txBody>
      </p:sp>
      <p:sp>
        <p:nvSpPr>
          <p:cNvPr id="141" name="Google Shape;141;g3d8377bab1_0_81: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3</a:t>
            </a:fld>
            <a:endParaRPr/>
          </a:p>
        </p:txBody>
      </p:sp>
    </p:spTree>
    <p:extLst>
      <p:ext uri="{BB962C8B-B14F-4D97-AF65-F5344CB8AC3E}">
        <p14:creationId xmlns:p14="http://schemas.microsoft.com/office/powerpoint/2010/main" val="3458123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d84c05011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Google Shape;146;g3d84c05011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will continue work today with the model. They will also work closely with the </a:t>
            </a:r>
            <a:r>
              <a:rPr lang="en" sz="1200" b="1" dirty="0">
                <a:latin typeface="Calibri"/>
                <a:ea typeface="Calibri"/>
                <a:cs typeface="Calibri"/>
                <a:sym typeface="Calibri"/>
              </a:rPr>
              <a:t>Evidence-Based Graphic Organizer </a:t>
            </a:r>
            <a:r>
              <a:rPr lang="en" sz="1200" dirty="0">
                <a:latin typeface="Calibri"/>
                <a:ea typeface="Calibri"/>
                <a:cs typeface="Calibri"/>
                <a:sym typeface="Calibri"/>
              </a:rPr>
              <a:t>they have been using for several lessons.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Read the slide aloud – explain as needed.</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Student Look-fors/Listen-fors:</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Students will direct their attention towards the slide. </a:t>
            </a:r>
            <a:r>
              <a:rPr lang="en" sz="1200" i="0" u="none" strike="noStrike" cap="none" dirty="0">
                <a:solidFill>
                  <a:schemeClr val="dk1"/>
                </a:solidFill>
                <a:latin typeface="Calibri"/>
                <a:ea typeface="Calibri"/>
                <a:cs typeface="Calibri"/>
                <a:sym typeface="Calibri"/>
              </a:rPr>
              <a:t>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p:txBody>
      </p:sp>
      <p:sp>
        <p:nvSpPr>
          <p:cNvPr id="147" name="Google Shape;147;g3d84c05011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690546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84c05011_0_8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4" name="Google Shape;154;g3d84c05011_0_8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Suggested slide pacing: 5-7 minutes</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Whole Group</a:t>
            </a:r>
            <a:endParaRPr sz="1200" b="1"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Opening  A. Introducing Learning Targets  </a:t>
            </a:r>
            <a:endParaRPr sz="1200"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endParaRPr sz="1200" b="1" dirty="0">
              <a:latin typeface="Calibri"/>
              <a:ea typeface="Calibri"/>
              <a:cs typeface="Calibri"/>
              <a:sym typeface="Calibri"/>
            </a:endParaRPr>
          </a:p>
          <a:p>
            <a:pPr marL="0" lvl="0" indent="0">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Writing the targets themselve helps students pay attention to what the learning targets say.</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Read the slide aloud.</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reread the learning targets silently and write down what they think they will be doing in this class based on those targets.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students to briefly turn and talk with their partner about what they think they will be working on today, based on these learning targets.</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latin typeface="Calibri"/>
                <a:ea typeface="Calibri"/>
                <a:cs typeface="Calibri"/>
                <a:sym typeface="Calibri"/>
              </a:rPr>
              <a:t>Student Look-</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/Listen-</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a:t>
            </a:r>
            <a:r>
              <a:rPr lang="en-US" sz="1200" dirty="0">
                <a:latin typeface="Calibri"/>
                <a:ea typeface="Calibri"/>
                <a:cs typeface="Calibri"/>
                <a:sym typeface="Calibri"/>
              </a:rPr>
              <a:t> </a:t>
            </a: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will focus their attention on the slide, write, and discuss</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p:txBody>
      </p:sp>
      <p:sp>
        <p:nvSpPr>
          <p:cNvPr id="155" name="Google Shape;155;g3d84c05011_0_82: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5</a:t>
            </a:fld>
            <a:endParaRPr/>
          </a:p>
        </p:txBody>
      </p:sp>
    </p:spTree>
    <p:extLst>
      <p:ext uri="{BB962C8B-B14F-4D97-AF65-F5344CB8AC3E}">
        <p14:creationId xmlns:p14="http://schemas.microsoft.com/office/powerpoint/2010/main" val="9542725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4c05011_0_16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4c05011_0_169: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Suggested slide pacing: 7- 10 minutes</a:t>
            </a:r>
            <a:endParaRPr sz="1200" dirty="0">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Whole Group</a:t>
            </a:r>
            <a:endParaRPr sz="1200" b="1"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latin typeface="Calibri"/>
                <a:ea typeface="Calibri"/>
                <a:cs typeface="Calibri"/>
                <a:sym typeface="Calibri"/>
              </a:rPr>
              <a:t>Work Time A</a:t>
            </a:r>
            <a:endParaRPr sz="1200" b="1"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It’s nearly impossible to work with the model essay too much. The more students work with it, along with the rubric, the more they “own” the language of the rubric and can apply to their own writing.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Assign students a Discussion Appointments partner</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Read the slide aloud.</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Tell students </a:t>
            </a:r>
            <a:r>
              <a:rPr lang="en" sz="1200" i="1" dirty="0">
                <a:latin typeface="Calibri"/>
                <a:ea typeface="Calibri"/>
                <a:cs typeface="Calibri"/>
                <a:sym typeface="Calibri"/>
              </a:rPr>
              <a:t>“ </a:t>
            </a:r>
            <a:r>
              <a:rPr lang="en" sz="1200" i="1" dirty="0">
                <a:solidFill>
                  <a:schemeClr val="dk1"/>
                </a:solidFill>
                <a:latin typeface="Calibri"/>
                <a:ea typeface="Calibri"/>
                <a:cs typeface="Calibri"/>
                <a:sym typeface="Calibri"/>
              </a:rPr>
              <a:t>Yesterday we looked at the model essay to see how the writer introduced the topic and showed us that he or she understood the book. Today we are going to see how well the writer proved the claim made in the first paragraph.” </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 student to read aloud the last sentence from the first paragraph: </a:t>
            </a:r>
            <a:r>
              <a:rPr lang="en" sz="1200" b="1" dirty="0">
                <a:solidFill>
                  <a:schemeClr val="dk1"/>
                </a:solidFill>
                <a:latin typeface="Calibri"/>
                <a:ea typeface="Calibri"/>
                <a:cs typeface="Calibri"/>
                <a:sym typeface="Calibri"/>
              </a:rPr>
              <a:t>“Park’s main character, Salva, is based on a real person who did survive this long journey </a:t>
            </a:r>
            <a:r>
              <a:rPr lang="en" sz="1200" b="1" i="1" dirty="0">
                <a:solidFill>
                  <a:schemeClr val="dk1"/>
                </a:solidFill>
                <a:latin typeface="Calibri"/>
                <a:ea typeface="Calibri"/>
                <a:cs typeface="Calibri"/>
                <a:sym typeface="Calibri"/>
              </a:rPr>
              <a:t>despite</a:t>
            </a:r>
            <a:r>
              <a:rPr lang="en" sz="1200" b="1" dirty="0">
                <a:solidFill>
                  <a:schemeClr val="dk1"/>
                </a:solidFill>
                <a:latin typeface="Calibri"/>
                <a:ea typeface="Calibri"/>
                <a:cs typeface="Calibri"/>
                <a:sym typeface="Calibri"/>
              </a:rPr>
              <a:t> the challenges of the war, the loss of his family, and the </a:t>
            </a:r>
            <a:r>
              <a:rPr lang="en" sz="1200" b="1" i="1" dirty="0">
                <a:solidFill>
                  <a:schemeClr val="dk1"/>
                </a:solidFill>
                <a:latin typeface="Calibri"/>
                <a:ea typeface="Calibri"/>
                <a:cs typeface="Calibri"/>
                <a:sym typeface="Calibri"/>
              </a:rPr>
              <a:t>hostile</a:t>
            </a:r>
            <a:r>
              <a:rPr lang="en" sz="1200" b="1" dirty="0">
                <a:solidFill>
                  <a:schemeClr val="dk1"/>
                </a:solidFill>
                <a:latin typeface="Calibri"/>
                <a:ea typeface="Calibri"/>
                <a:cs typeface="Calibri"/>
                <a:sym typeface="Calibri"/>
              </a:rPr>
              <a:t> environment of Southern Sudan.” </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“What are the three challenges that the writer points out?” </a:t>
            </a:r>
            <a:r>
              <a:rPr lang="en" sz="1200" dirty="0">
                <a:solidFill>
                  <a:schemeClr val="dk1"/>
                </a:solidFill>
                <a:latin typeface="Calibri"/>
                <a:ea typeface="Calibri"/>
                <a:cs typeface="Calibri"/>
                <a:sym typeface="Calibri"/>
              </a:rPr>
              <a:t>Have a student state these and ask all to number the three challenges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war, losing family, and the environment.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work with their partner to look for where and how the writer illustrated these challenges. Encourage them to underline one detail per challenge.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pair for each challenge and have them share one detail that supports the challenge. Then ask students to give a thumbs-up/-down to show if they think the writer supported the claim with good details.</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200"/>
              <a:buFont typeface="Calibri"/>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latin typeface="Calibri"/>
                <a:ea typeface="Calibri"/>
                <a:cs typeface="Calibri"/>
                <a:sym typeface="Calibri"/>
              </a:rPr>
              <a:t>Student Look-</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/Listen-</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a:t>
            </a:r>
            <a:r>
              <a:rPr lang="en-US" sz="1200" dirty="0">
                <a:latin typeface="Calibri"/>
                <a:ea typeface="Calibri"/>
                <a:cs typeface="Calibri"/>
                <a:sym typeface="Calibri"/>
              </a:rPr>
              <a:t> </a:t>
            </a: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will focus their attention on the slide, and name the three challenges: war, losing family, environment</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will underline details in the model essay</a:t>
            </a:r>
            <a:r>
              <a:rPr lang="en-US" sz="1200" dirty="0">
                <a:latin typeface="Calibri"/>
                <a:ea typeface="Calibri"/>
                <a:cs typeface="Calibri"/>
                <a:sym typeface="Calibri"/>
              </a:rPr>
              <a:t>.</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If students seem unsure about working with the model essay, consider choral reading the entire essay with them before beginning</a:t>
            </a:r>
            <a:r>
              <a:rPr lang="en-US" sz="1200" dirty="0">
                <a:latin typeface="Calibri"/>
                <a:ea typeface="Calibri"/>
                <a:cs typeface="Calibri"/>
                <a:sym typeface="Calibri"/>
              </a:rPr>
              <a:t>.</a:t>
            </a:r>
            <a:endParaRPr sz="1200" dirty="0">
              <a:latin typeface="Calibri"/>
              <a:ea typeface="Calibri"/>
              <a:cs typeface="Calibri"/>
              <a:sym typeface="Calibri"/>
            </a:endParaRPr>
          </a:p>
        </p:txBody>
      </p:sp>
      <p:sp>
        <p:nvSpPr>
          <p:cNvPr id="163" name="Google Shape;163;g3d84c05011_0_169: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6</a:t>
            </a:fld>
            <a:endParaRPr/>
          </a:p>
        </p:txBody>
      </p:sp>
    </p:spTree>
    <p:extLst>
      <p:ext uri="{BB962C8B-B14F-4D97-AF65-F5344CB8AC3E}">
        <p14:creationId xmlns:p14="http://schemas.microsoft.com/office/powerpoint/2010/main" val="36840656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d84c05011_0_18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1" name="Google Shape;171;g3d84c05011_0_18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200"/>
              <a:buFont typeface="Calibri"/>
              <a:buNone/>
            </a:pPr>
            <a:r>
              <a:rPr lang="en" b="1" dirty="0"/>
              <a:t>S</a:t>
            </a:r>
            <a:r>
              <a:rPr lang="en" sz="1200" b="1" dirty="0">
                <a:latin typeface="Calibri"/>
                <a:ea typeface="Calibri"/>
                <a:cs typeface="Calibri"/>
                <a:sym typeface="Calibri"/>
              </a:rPr>
              <a:t>uggested slide pacing: 7-10 minutes</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Whole Group, partners</a:t>
            </a:r>
            <a:endParaRPr sz="1200" b="1"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Work Time  A  </a:t>
            </a:r>
            <a:endParaRPr sz="1200"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The language on the rubric is quite technical. Taking the time to go over it, in the context of the model (which essentially illustrates the rubric) will be helpful for students</a:t>
            </a:r>
            <a:r>
              <a:rPr lang="en-US" sz="1200" dirty="0">
                <a:latin typeface="Calibri"/>
                <a:ea typeface="Calibri"/>
                <a:cs typeface="Calibri"/>
                <a:sym typeface="Calibri"/>
              </a:rPr>
              <a:t>.</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Read the slide aloud.</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Distribute the </a:t>
            </a:r>
            <a:r>
              <a:rPr lang="en" sz="1200" b="1" dirty="0">
                <a:latin typeface="Calibri"/>
                <a:ea typeface="Calibri"/>
                <a:cs typeface="Calibri"/>
                <a:sym typeface="Calibri"/>
              </a:rPr>
              <a:t>Writer’s Glossary </a:t>
            </a:r>
            <a:r>
              <a:rPr lang="en" sz="1200" dirty="0">
                <a:latin typeface="Calibri"/>
                <a:ea typeface="Calibri"/>
                <a:cs typeface="Calibri"/>
                <a:sym typeface="Calibri"/>
              </a:rPr>
              <a:t>to students</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students to work with their partners to check the words that they circled</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Now, go through the glossary sheet with the class, adding any explanations you think will be helpful</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Connect to the columns and explain that these columns show different levels (the degree to which the writing fulfills the criteria)</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Model for students how to </a:t>
            </a:r>
            <a:r>
              <a:rPr lang="en" sz="1200" dirty="0">
                <a:solidFill>
                  <a:schemeClr val="dk1"/>
                </a:solidFill>
                <a:latin typeface="Calibri"/>
                <a:ea typeface="Calibri"/>
                <a:cs typeface="Calibri"/>
                <a:sym typeface="Calibri"/>
              </a:rPr>
              <a:t>put one of the descriptor boxes (where Row 2 meets a column) into their own words</a:t>
            </a:r>
            <a:r>
              <a:rPr lang="en-US" sz="1200"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students to work with a partner to do this (put one of the descriptor boxes (where Row 2 meets a column) into their own words)</a:t>
            </a:r>
            <a:r>
              <a:rPr lang="en-US" sz="1200" dirty="0">
                <a:latin typeface="Calibri"/>
                <a:ea typeface="Calibri"/>
                <a:cs typeface="Calibri"/>
                <a:sym typeface="Calibri"/>
              </a:rPr>
              <a:t>.</a:t>
            </a:r>
            <a:endParaRPr sz="1200"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latin typeface="Calibri"/>
                <a:ea typeface="Calibri"/>
                <a:cs typeface="Calibri"/>
                <a:sym typeface="Calibri"/>
              </a:rPr>
              <a:t>Student Look-</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/Listen-</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a:t>
            </a:r>
            <a:r>
              <a:rPr lang="en-US" sz="1200" dirty="0">
                <a:latin typeface="Calibri"/>
                <a:ea typeface="Calibri"/>
                <a:cs typeface="Calibri"/>
                <a:sym typeface="Calibri"/>
              </a:rPr>
              <a:t> </a:t>
            </a: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will work with a partner to put into their own words. </a:t>
            </a:r>
            <a:endParaRPr sz="1200" dirty="0">
              <a:latin typeface="Calibri"/>
              <a:ea typeface="Calibri"/>
              <a:cs typeface="Calibri"/>
              <a:sym typeface="Calibri"/>
            </a:endParaRPr>
          </a:p>
          <a:p>
            <a:pPr marL="45720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If students seem unsure about step 7, consider modeling </a:t>
            </a:r>
            <a:r>
              <a:rPr lang="en-US" sz="1200" dirty="0">
                <a:latin typeface="Calibri"/>
                <a:ea typeface="Calibri"/>
                <a:cs typeface="Calibri"/>
                <a:sym typeface="Calibri"/>
              </a:rPr>
              <a:t>it </a:t>
            </a:r>
            <a:r>
              <a:rPr lang="en" sz="1200" dirty="0">
                <a:latin typeface="Calibri"/>
                <a:ea typeface="Calibri"/>
                <a:cs typeface="Calibri"/>
                <a:sym typeface="Calibri"/>
              </a:rPr>
              <a:t>yourself. </a:t>
            </a:r>
            <a:endParaRPr sz="1200" dirty="0">
              <a:latin typeface="Calibri"/>
              <a:ea typeface="Calibri"/>
              <a:cs typeface="Calibri"/>
              <a:sym typeface="Calibri"/>
            </a:endParaRPr>
          </a:p>
        </p:txBody>
      </p:sp>
      <p:sp>
        <p:nvSpPr>
          <p:cNvPr id="172" name="Google Shape;172;g3d84c05011_0_182: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7</a:t>
            </a:fld>
            <a:endParaRPr/>
          </a:p>
        </p:txBody>
      </p:sp>
    </p:spTree>
    <p:extLst>
      <p:ext uri="{BB962C8B-B14F-4D97-AF65-F5344CB8AC3E}">
        <p14:creationId xmlns:p14="http://schemas.microsoft.com/office/powerpoint/2010/main" val="30383938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3d86d019e2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1" name="Google Shape;181;g3d86d019e2_0_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Suggested slide pacing: 5-7 minutes</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Whole Group, partners</a:t>
            </a:r>
            <a:endParaRPr sz="1200" b="1"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Work Time  A </a:t>
            </a:r>
            <a:endParaRPr sz="1200"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It’s important for students to look again at the essay as a whole.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Read the slide aloud.</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students to work with their partners to discuss what they noticed from their work today about what makes an essay effective.</a:t>
            </a:r>
            <a:endParaRPr sz="1200"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latin typeface="Calibri"/>
                <a:ea typeface="Calibri"/>
                <a:cs typeface="Calibri"/>
                <a:sym typeface="Calibri"/>
              </a:rPr>
              <a:t>Student Look-</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/Listen-</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a:t>
            </a:r>
            <a:r>
              <a:rPr lang="en-US" sz="1200" dirty="0">
                <a:latin typeface="Calibri"/>
                <a:ea typeface="Calibri"/>
                <a:cs typeface="Calibri"/>
                <a:sym typeface="Calibri"/>
              </a:rPr>
              <a:t> </a:t>
            </a: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will point out such ideas as “quotes should support the claim” and “the evidence should come right from the book and not be made up” or “ the evidence makes sense</a:t>
            </a:r>
            <a:r>
              <a:rPr lang="en-US" sz="1200" dirty="0">
                <a:latin typeface="Calibri"/>
                <a:ea typeface="Calibri"/>
                <a:cs typeface="Calibri"/>
                <a:sym typeface="Calibri"/>
              </a:rPr>
              <a: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If students need prompting, consider pointing them directly to the evidence and the claim and help them see the connection. </a:t>
            </a:r>
            <a:endParaRPr sz="1200" dirty="0">
              <a:latin typeface="Calibri"/>
              <a:ea typeface="Calibri"/>
              <a:cs typeface="Calibri"/>
              <a:sym typeface="Calibri"/>
            </a:endParaRPr>
          </a:p>
        </p:txBody>
      </p:sp>
      <p:sp>
        <p:nvSpPr>
          <p:cNvPr id="182" name="Google Shape;182;g3d86d019e2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8</a:t>
            </a:fld>
            <a:endParaRPr/>
          </a:p>
        </p:txBody>
      </p:sp>
    </p:spTree>
    <p:extLst>
      <p:ext uri="{BB962C8B-B14F-4D97-AF65-F5344CB8AC3E}">
        <p14:creationId xmlns:p14="http://schemas.microsoft.com/office/powerpoint/2010/main" val="18388306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d86d019e2_0_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1" name="Google Shape;191;g3d86d019e2_0_9: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Suggested slide pacing: 7-10 minutes</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Whole Group, partners</a:t>
            </a:r>
            <a:endParaRPr sz="1200" b="1"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Work Time B. Preparing evidence, part 1  </a:t>
            </a:r>
            <a:endParaRPr sz="1200"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Since students will be writing their own essay in a few days about Salva, the modeling you do today will be about Nya. You began this in Lesson 10, when you modeled thinking about Nya.</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Think ahead of time about which details about Nya you want to use today for this graphic organizer</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Read the slide aloud.</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Remind students of the task here - choosing evidence from the graphic organizer about the best evidence to answer the question about factors that helped Nya survive.</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Explain to students that you will show them how you, as a writer, would choose which evidence about Nya would best show factors that helped Nya survive.</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 you show which details you have chosen, be sure to explain your thinking: why was this detail so helpful for Nya’s survival?</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Now go the third row of the graphic organizer, and model the claim that this evidence has led you to. Use the language of the “Salva model” to help you come up with your claim about Nya here.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AutoNum type="arabicPeriod"/>
            </a:pPr>
            <a:r>
              <a:rPr lang="en" sz="1200" dirty="0">
                <a:latin typeface="Calibri"/>
                <a:ea typeface="Calibri"/>
                <a:cs typeface="Calibri"/>
                <a:sym typeface="Calibri"/>
              </a:rPr>
              <a:t>Say to students, </a:t>
            </a:r>
            <a:r>
              <a:rPr lang="en" sz="1200" i="1" dirty="0">
                <a:latin typeface="Calibri"/>
                <a:ea typeface="Calibri"/>
                <a:cs typeface="Calibri"/>
                <a:sym typeface="Calibri"/>
              </a:rPr>
              <a:t>“</a:t>
            </a:r>
            <a:r>
              <a:rPr lang="en" sz="1200" i="1" dirty="0">
                <a:solidFill>
                  <a:schemeClr val="dk1"/>
                </a:solidFill>
                <a:latin typeface="Calibri"/>
                <a:ea typeface="Calibri"/>
                <a:cs typeface="Calibri"/>
                <a:sym typeface="Calibri"/>
              </a:rPr>
              <a:t>The claim that I have here will be my thesis, or main message, to the readers of my essay.  I will use the details I have to support my idea about what helped Nya survive. Then I’ll be sure to explain my thinking about how the evidence I chose supports my claim/thesis/focus.”</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the modeling you did about making a claim about Nya’s survival with a partner.</a:t>
            </a:r>
            <a:endParaRPr sz="1200"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latin typeface="Calibri"/>
                <a:ea typeface="Calibri"/>
                <a:cs typeface="Calibri"/>
                <a:sym typeface="Calibri"/>
              </a:rPr>
              <a:t>Student Look-</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/Listen-</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a:t>
            </a:r>
            <a:r>
              <a:rPr lang="en-US" sz="1200" dirty="0">
                <a:latin typeface="Calibri"/>
                <a:ea typeface="Calibri"/>
                <a:cs typeface="Calibri"/>
                <a:sym typeface="Calibri"/>
              </a:rPr>
              <a:t> </a:t>
            </a: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will work with a partner to discuss.</a:t>
            </a:r>
            <a:endParaRPr sz="1200" dirty="0">
              <a:latin typeface="Calibri"/>
              <a:ea typeface="Calibri"/>
              <a:cs typeface="Calibri"/>
              <a:sym typeface="Calibri"/>
            </a:endParaRPr>
          </a:p>
          <a:p>
            <a:pPr marL="45720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If many students seem confused, consider modeling your thinking again for them, slowing it down and checking for understanding after each step.</a:t>
            </a:r>
            <a:endParaRPr sz="1200" dirty="0">
              <a:latin typeface="Calibri"/>
              <a:ea typeface="Calibri"/>
              <a:cs typeface="Calibri"/>
              <a:sym typeface="Calibri"/>
            </a:endParaRPr>
          </a:p>
        </p:txBody>
      </p:sp>
      <p:sp>
        <p:nvSpPr>
          <p:cNvPr id="192" name="Google Shape;192;g3d86d019e2_0_9: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9</a:t>
            </a:fld>
            <a:endParaRPr/>
          </a:p>
        </p:txBody>
      </p:sp>
    </p:spTree>
    <p:extLst>
      <p:ext uri="{BB962C8B-B14F-4D97-AF65-F5344CB8AC3E}">
        <p14:creationId xmlns:p14="http://schemas.microsoft.com/office/powerpoint/2010/main" val="34015349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BBA1C91E-60F7-4906-BD6B-9E534EACB2EC}"/>
              </a:ext>
            </a:extLst>
          </p:cNvPr>
          <p:cNvPicPr>
            <a:picLocks noChangeAspect="1"/>
          </p:cNvPicPr>
          <p:nvPr userDrawn="1"/>
        </p:nvPicPr>
        <p:blipFill>
          <a:blip r:embed="rId13"/>
          <a:stretch>
            <a:fillRect/>
          </a:stretch>
        </p:blipFill>
        <p:spPr>
          <a:xfrm>
            <a:off x="8305800" y="4936645"/>
            <a:ext cx="762000" cy="142875"/>
          </a:xfrm>
          <a:prstGeom prst="rect">
            <a:avLst/>
          </a:prstGeom>
        </p:spPr>
      </p:pic>
      <p:pic>
        <p:nvPicPr>
          <p:cNvPr id="5" name="Picture 4">
            <a:extLst>
              <a:ext uri="{FF2B5EF4-FFF2-40B4-BE49-F238E27FC236}">
                <a16:creationId xmlns:a16="http://schemas.microsoft.com/office/drawing/2014/main" id="{EF9366FD-C3C4-4C92-B8B2-6016E65EA965}"/>
              </a:ext>
            </a:extLst>
          </p:cNvPr>
          <p:cNvPicPr>
            <a:picLocks noChangeAspect="1"/>
          </p:cNvPicPr>
          <p:nvPr userDrawn="1"/>
        </p:nvPicPr>
        <p:blipFill>
          <a:blip r:embed="rId14"/>
          <a:stretch>
            <a:fillRect/>
          </a:stretch>
        </p:blipFill>
        <p:spPr>
          <a:xfrm>
            <a:off x="4265269" y="4632282"/>
            <a:ext cx="613462" cy="511218"/>
          </a:xfrm>
          <a:prstGeom prst="rect">
            <a:avLst/>
          </a:prstGeom>
        </p:spPr>
      </p:pic>
      <p:pic>
        <p:nvPicPr>
          <p:cNvPr id="10" name="Picture 9">
            <a:extLst>
              <a:ext uri="{FF2B5EF4-FFF2-40B4-BE49-F238E27FC236}">
                <a16:creationId xmlns:a16="http://schemas.microsoft.com/office/drawing/2014/main" id="{3718EF74-5616-426E-A2AC-60770E8040A3}"/>
              </a:ext>
            </a:extLst>
          </p:cNvPr>
          <p:cNvPicPr>
            <a:picLocks noChangeAspect="1"/>
          </p:cNvPicPr>
          <p:nvPr userDrawn="1"/>
        </p:nvPicPr>
        <p:blipFill>
          <a:blip r:embed="rId15"/>
          <a:stretch>
            <a:fillRect/>
          </a:stretch>
        </p:blipFill>
        <p:spPr>
          <a:xfrm>
            <a:off x="0" y="452473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2D7D90A5-3107-41EE-9750-B84EA316A881}"/>
              </a:ext>
            </a:extLst>
          </p:cNvPr>
          <p:cNvPicPr>
            <a:picLocks noChangeAspect="1"/>
          </p:cNvPicPr>
          <p:nvPr userDrawn="1"/>
        </p:nvPicPr>
        <p:blipFill>
          <a:blip r:embed="rId13"/>
          <a:stretch>
            <a:fillRect/>
          </a:stretch>
        </p:blipFill>
        <p:spPr>
          <a:xfrm>
            <a:off x="7898704" y="4969725"/>
            <a:ext cx="762000" cy="142875"/>
          </a:xfrm>
          <a:prstGeom prst="rect">
            <a:avLst/>
          </a:prstGeom>
        </p:spPr>
      </p:pic>
      <p:pic>
        <p:nvPicPr>
          <p:cNvPr id="5" name="Picture 4">
            <a:extLst>
              <a:ext uri="{FF2B5EF4-FFF2-40B4-BE49-F238E27FC236}">
                <a16:creationId xmlns:a16="http://schemas.microsoft.com/office/drawing/2014/main" id="{135E901F-3393-47DE-85C7-B22ABABF56AE}"/>
              </a:ext>
            </a:extLst>
          </p:cNvPr>
          <p:cNvPicPr>
            <a:picLocks noChangeAspect="1"/>
          </p:cNvPicPr>
          <p:nvPr userDrawn="1"/>
        </p:nvPicPr>
        <p:blipFill>
          <a:blip r:embed="rId14"/>
          <a:stretch>
            <a:fillRect/>
          </a:stretch>
        </p:blipFill>
        <p:spPr>
          <a:xfrm>
            <a:off x="4308953" y="4659652"/>
            <a:ext cx="526093" cy="438411"/>
          </a:xfrm>
          <a:prstGeom prst="rect">
            <a:avLst/>
          </a:prstGeom>
        </p:spPr>
      </p:pic>
      <p:pic>
        <p:nvPicPr>
          <p:cNvPr id="7" name="Picture 6">
            <a:extLst>
              <a:ext uri="{FF2B5EF4-FFF2-40B4-BE49-F238E27FC236}">
                <a16:creationId xmlns:a16="http://schemas.microsoft.com/office/drawing/2014/main" id="{6B87E43E-676B-4AF5-A6A6-98F13546C053}"/>
              </a:ext>
            </a:extLst>
          </p:cNvPr>
          <p:cNvPicPr>
            <a:picLocks noChangeAspect="1"/>
          </p:cNvPicPr>
          <p:nvPr userDrawn="1"/>
        </p:nvPicPr>
        <p:blipFill>
          <a:blip r:embed="rId15"/>
          <a:stretch>
            <a:fillRect/>
          </a:stretch>
        </p:blipFill>
        <p:spPr>
          <a:xfrm>
            <a:off x="38182" y="4543279"/>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530138" y="175631"/>
            <a:ext cx="7886700" cy="994200"/>
          </a:xfrm>
          <a:prstGeom prst="rect">
            <a:avLst/>
          </a:prstGeom>
          <a:noFill/>
          <a:ln>
            <a:noFill/>
          </a:ln>
        </p:spPr>
        <p:txBody>
          <a:bodyPr spcFirstLastPara="1" wrap="square" lIns="68575" tIns="34275" rIns="68575" bIns="34275" anchor="ctr" anchorCtr="0">
            <a:noAutofit/>
          </a:bodyPr>
          <a:lstStyle/>
          <a:p>
            <a:pPr marL="0" lvl="0" indent="0" rtl="0">
              <a:spcBef>
                <a:spcPts val="0"/>
              </a:spcBef>
              <a:spcAft>
                <a:spcPts val="0"/>
              </a:spcAft>
              <a:buClr>
                <a:schemeClr val="dk1"/>
              </a:buClr>
              <a:buSzPts val="3400"/>
              <a:buFont typeface="Overlock"/>
              <a:buNone/>
            </a:pPr>
            <a:r>
              <a:rPr lang="en" sz="3400" dirty="0">
                <a:latin typeface="Century Gothic"/>
                <a:ea typeface="Century Gothic"/>
                <a:cs typeface="Century Gothic"/>
                <a:sym typeface="Century Gothic"/>
              </a:rPr>
              <a:t>Grade 7: Module 1: Unit 2: Lesson 13</a:t>
            </a:r>
            <a:endParaRPr sz="3400" dirty="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1600" b="1" dirty="0">
                <a:latin typeface="Century Gothic"/>
                <a:ea typeface="Century Gothic"/>
                <a:cs typeface="Century Gothic"/>
                <a:sym typeface="Century Gothic"/>
              </a:rPr>
              <a:t>Teacher slide, before teaching.</a:t>
            </a:r>
            <a:endParaRPr sz="3200" dirty="0">
              <a:latin typeface="Century Gothic"/>
              <a:ea typeface="Century Gothic"/>
              <a:cs typeface="Century Gothic"/>
              <a:sym typeface="Century Gothic"/>
            </a:endParaRPr>
          </a:p>
        </p:txBody>
      </p:sp>
      <p:sp>
        <p:nvSpPr>
          <p:cNvPr id="130" name="Google Shape;130;p25"/>
          <p:cNvSpPr txBox="1">
            <a:spLocks noGrp="1"/>
          </p:cNvSpPr>
          <p:nvPr>
            <p:ph type="body" idx="1"/>
          </p:nvPr>
        </p:nvSpPr>
        <p:spPr>
          <a:xfrm>
            <a:off x="530138" y="1320656"/>
            <a:ext cx="8224200" cy="3686100"/>
          </a:xfrm>
          <a:prstGeom prst="rect">
            <a:avLst/>
          </a:prstGeom>
          <a:noFill/>
          <a:ln>
            <a:noFill/>
          </a:ln>
        </p:spPr>
        <p:txBody>
          <a:bodyPr spcFirstLastPara="1" wrap="square" lIns="68575" tIns="34275" rIns="68575" bIns="34275" anchor="t" anchorCtr="0">
            <a:noAutofit/>
          </a:bodyPr>
          <a:lstStyle/>
          <a:p>
            <a:pPr marL="342900" marR="0" lvl="0" indent="-292100" algn="l" rtl="0">
              <a:lnSpc>
                <a:spcPct val="90000"/>
              </a:lnSpc>
              <a:spcBef>
                <a:spcPts val="0"/>
              </a:spcBef>
              <a:spcAft>
                <a:spcPts val="0"/>
              </a:spcAft>
              <a:buClr>
                <a:schemeClr val="dk1"/>
              </a:buClr>
              <a:buSzPts val="2000"/>
              <a:buFont typeface="Century Gothic"/>
              <a:buChar char="•"/>
            </a:pPr>
            <a:r>
              <a:rPr lang="en" sz="1800" i="0" u="none" strike="noStrike" cap="none" dirty="0">
                <a:solidFill>
                  <a:schemeClr val="dk1"/>
                </a:solidFill>
                <a:latin typeface="Century Gothic" panose="020B0502020202020204" pitchFamily="34" charset="0"/>
                <a:ea typeface="Century Gothic"/>
                <a:cs typeface="Century Gothic"/>
                <a:sym typeface="Century Gothic"/>
              </a:rPr>
              <a:t>This lesson will take approximately </a:t>
            </a:r>
            <a:r>
              <a:rPr lang="en" sz="1800" dirty="0">
                <a:latin typeface="Century Gothic" panose="020B0502020202020204" pitchFamily="34" charset="0"/>
                <a:ea typeface="Century Gothic"/>
                <a:cs typeface="Century Gothic"/>
                <a:sym typeface="Century Gothic"/>
              </a:rPr>
              <a:t>50- 75 </a:t>
            </a:r>
            <a:r>
              <a:rPr lang="en" sz="1800" i="0" u="none" strike="noStrike" cap="none" dirty="0">
                <a:solidFill>
                  <a:schemeClr val="dk1"/>
                </a:solidFill>
                <a:latin typeface="Century Gothic" panose="020B0502020202020204" pitchFamily="34" charset="0"/>
                <a:ea typeface="Century Gothic"/>
                <a:cs typeface="Century Gothic"/>
                <a:sym typeface="Century Gothic"/>
              </a:rPr>
              <a:t>minutes to complete. </a:t>
            </a:r>
            <a:endParaRPr sz="1800" i="0" u="none" strike="noStrike" cap="none" dirty="0">
              <a:solidFill>
                <a:schemeClr val="dk1"/>
              </a:solidFill>
              <a:latin typeface="Century Gothic" panose="020B0502020202020204" pitchFamily="34" charset="0"/>
              <a:ea typeface="Century Gothic"/>
              <a:cs typeface="Century Gothic"/>
              <a:sym typeface="Century Gothic"/>
            </a:endParaRPr>
          </a:p>
          <a:p>
            <a:pPr marL="342900" marR="0" lvl="0" indent="-292100" algn="l" rtl="0">
              <a:lnSpc>
                <a:spcPct val="90000"/>
              </a:lnSpc>
              <a:spcBef>
                <a:spcPts val="800"/>
              </a:spcBef>
              <a:spcAft>
                <a:spcPts val="0"/>
              </a:spcAft>
              <a:buClr>
                <a:schemeClr val="dk1"/>
              </a:buClr>
              <a:buSzPts val="2000"/>
              <a:buFont typeface="Century Gothic"/>
              <a:buChar char="•"/>
            </a:pPr>
            <a:r>
              <a:rPr lang="en" sz="1800" i="0" u="none" strike="noStrike" cap="none" dirty="0">
                <a:solidFill>
                  <a:schemeClr val="dk1"/>
                </a:solidFill>
                <a:latin typeface="Century Gothic" panose="020B0502020202020204" pitchFamily="34" charset="0"/>
                <a:ea typeface="Century Gothic"/>
                <a:cs typeface="Century Gothic"/>
                <a:sym typeface="Century Gothic"/>
              </a:rPr>
              <a:t>The purpose of today’s lesson i</a:t>
            </a:r>
            <a:r>
              <a:rPr lang="en" sz="1800" dirty="0">
                <a:latin typeface="Century Gothic" panose="020B0502020202020204" pitchFamily="34" charset="0"/>
                <a:ea typeface="Century Gothic"/>
                <a:cs typeface="Century Gothic"/>
                <a:sym typeface="Century Gothic"/>
              </a:rPr>
              <a:t>s</a:t>
            </a:r>
            <a:r>
              <a:rPr lang="en" sz="1800" i="0" u="none" strike="noStrike" cap="none" dirty="0">
                <a:solidFill>
                  <a:schemeClr val="dk1"/>
                </a:solidFill>
                <a:latin typeface="Century Gothic" panose="020B0502020202020204" pitchFamily="34" charset="0"/>
                <a:ea typeface="Century Gothic"/>
                <a:cs typeface="Century Gothic"/>
                <a:sym typeface="Century Gothic"/>
              </a:rPr>
              <a:t> to</a:t>
            </a:r>
            <a:r>
              <a:rPr lang="en" sz="1800" dirty="0">
                <a:latin typeface="Century Gothic" panose="020B0502020202020204" pitchFamily="34" charset="0"/>
                <a:ea typeface="Century Gothic"/>
                <a:cs typeface="Century Gothic"/>
                <a:sym typeface="Century Gothic"/>
              </a:rPr>
              <a:t> recognize and write about how and why the author used and altered history in the novel, </a:t>
            </a:r>
            <a:r>
              <a:rPr lang="en" sz="1800" i="1" dirty="0">
                <a:latin typeface="Century Gothic" panose="020B0502020202020204" pitchFamily="34" charset="0"/>
                <a:ea typeface="Century Gothic"/>
                <a:cs typeface="Century Gothic"/>
                <a:sym typeface="Century Gothic"/>
              </a:rPr>
              <a:t>A Long Walk to Water.</a:t>
            </a:r>
          </a:p>
          <a:p>
            <a:pPr marL="50800" marR="0" lvl="0" indent="0" algn="l" rtl="0">
              <a:lnSpc>
                <a:spcPct val="90000"/>
              </a:lnSpc>
              <a:spcBef>
                <a:spcPts val="800"/>
              </a:spcBef>
              <a:spcAft>
                <a:spcPts val="0"/>
              </a:spcAft>
              <a:buClr>
                <a:schemeClr val="dk1"/>
              </a:buClr>
              <a:buSzPts val="2000"/>
              <a:buNone/>
            </a:pPr>
            <a:endParaRPr sz="1800" i="1" dirty="0">
              <a:latin typeface="Century Gothic" panose="020B0502020202020204" pitchFamily="34" charset="0"/>
              <a:ea typeface="Century Gothic"/>
              <a:cs typeface="Century Gothic"/>
              <a:sym typeface="Century Gothic"/>
            </a:endParaRPr>
          </a:p>
          <a:p>
            <a:pPr marL="0" marR="0" lvl="0" indent="0" algn="l" rtl="0">
              <a:lnSpc>
                <a:spcPct val="90000"/>
              </a:lnSpc>
              <a:spcBef>
                <a:spcPts val="800"/>
              </a:spcBef>
              <a:spcAft>
                <a:spcPts val="0"/>
              </a:spcAft>
              <a:buNone/>
            </a:pPr>
            <a:r>
              <a:rPr lang="en" sz="1800" i="0" u="none" strike="noStrike" cap="none" dirty="0">
                <a:solidFill>
                  <a:schemeClr val="dk1"/>
                </a:solidFill>
                <a:latin typeface="Century Gothic" panose="020B0502020202020204" pitchFamily="34" charset="0"/>
                <a:ea typeface="Century Gothic"/>
                <a:cs typeface="Century Gothic"/>
                <a:sym typeface="Century Gothic"/>
              </a:rPr>
              <a:t>The Learning Targets</a:t>
            </a:r>
            <a:r>
              <a:rPr lang="en" sz="1800" dirty="0">
                <a:latin typeface="Century Gothic" panose="020B0502020202020204" pitchFamily="34" charset="0"/>
                <a:ea typeface="Century Gothic"/>
                <a:cs typeface="Century Gothic"/>
                <a:sym typeface="Century Gothic"/>
              </a:rPr>
              <a:t> </a:t>
            </a:r>
            <a:r>
              <a:rPr lang="en" sz="1800" i="0" u="none" strike="noStrike" cap="none" dirty="0">
                <a:solidFill>
                  <a:schemeClr val="dk1"/>
                </a:solidFill>
                <a:latin typeface="Century Gothic" panose="020B0502020202020204" pitchFamily="34" charset="0"/>
                <a:ea typeface="Century Gothic"/>
                <a:cs typeface="Century Gothic"/>
                <a:sym typeface="Century Gothic"/>
              </a:rPr>
              <a:t>for students today </a:t>
            </a:r>
            <a:r>
              <a:rPr lang="en" sz="1800" dirty="0">
                <a:latin typeface="Century Gothic" panose="020B0502020202020204" pitchFamily="34" charset="0"/>
                <a:ea typeface="Century Gothic"/>
                <a:cs typeface="Century Gothic"/>
                <a:sym typeface="Century Gothic"/>
              </a:rPr>
              <a:t>are</a:t>
            </a:r>
            <a:r>
              <a:rPr lang="en" sz="1800" i="0" u="none" strike="noStrike" cap="none" dirty="0">
                <a:solidFill>
                  <a:schemeClr val="dk1"/>
                </a:solidFill>
                <a:latin typeface="Century Gothic" panose="020B0502020202020204" pitchFamily="34" charset="0"/>
                <a:ea typeface="Century Gothic"/>
                <a:cs typeface="Century Gothic"/>
                <a:sym typeface="Century Gothic"/>
              </a:rPr>
              <a:t>:</a:t>
            </a:r>
          </a:p>
          <a:p>
            <a:pPr marL="342900" indent="-342900">
              <a:buSzPct val="100000"/>
              <a:buFont typeface="+mj-lt"/>
              <a:buAutoNum type="arabicPeriod"/>
            </a:pPr>
            <a:r>
              <a:rPr lang="en" sz="1800" b="1" dirty="0">
                <a:latin typeface="Century Gothic" panose="020B0502020202020204" pitchFamily="34" charset="0"/>
                <a:ea typeface="Arial"/>
                <a:cs typeface="Arial"/>
                <a:sym typeface="Arial"/>
              </a:rPr>
              <a:t>I can make connections between details in </a:t>
            </a:r>
            <a:r>
              <a:rPr lang="en" sz="1800" b="1" i="1" dirty="0">
                <a:latin typeface="Century Gothic" panose="020B0502020202020204" pitchFamily="34" charset="0"/>
                <a:ea typeface="Arial"/>
                <a:cs typeface="Arial"/>
                <a:sym typeface="Arial"/>
              </a:rPr>
              <a:t>A Long Walk to Water</a:t>
            </a:r>
            <a:r>
              <a:rPr lang="en" sz="1800" b="1" dirty="0">
                <a:latin typeface="Century Gothic" panose="020B0502020202020204" pitchFamily="34" charset="0"/>
                <a:ea typeface="Arial"/>
                <a:cs typeface="Arial"/>
                <a:sym typeface="Arial"/>
              </a:rPr>
              <a:t>.</a:t>
            </a:r>
            <a:endParaRPr sz="1800" b="1" dirty="0">
              <a:latin typeface="Century Gothic" panose="020B0502020202020204" pitchFamily="34" charset="0"/>
              <a:ea typeface="Arial"/>
              <a:cs typeface="Arial"/>
              <a:sym typeface="Arial"/>
            </a:endParaRPr>
          </a:p>
          <a:p>
            <a:pPr marL="342900" indent="-342900">
              <a:buSzPct val="100000"/>
              <a:buFont typeface="+mj-lt"/>
              <a:buAutoNum type="arabicPeriod"/>
            </a:pPr>
            <a:r>
              <a:rPr lang="en" sz="1800" b="1" dirty="0">
                <a:latin typeface="Century Gothic" panose="020B0502020202020204" pitchFamily="34" charset="0"/>
                <a:ea typeface="Arial"/>
                <a:cs typeface="Arial"/>
                <a:sym typeface="Arial"/>
              </a:rPr>
              <a:t>I can describe how these details support the theme of survival in </a:t>
            </a:r>
            <a:r>
              <a:rPr lang="en" sz="1800" b="1" i="1" dirty="0">
                <a:latin typeface="Century Gothic" panose="020B0502020202020204" pitchFamily="34" charset="0"/>
                <a:ea typeface="Arial"/>
                <a:cs typeface="Arial"/>
                <a:sym typeface="Arial"/>
              </a:rPr>
              <a:t>A Long Walk to Wate</a:t>
            </a:r>
            <a:r>
              <a:rPr lang="en" sz="1800" b="1" dirty="0">
                <a:latin typeface="Century Gothic" panose="020B0502020202020204" pitchFamily="34" charset="0"/>
                <a:ea typeface="Arial"/>
                <a:cs typeface="Arial"/>
                <a:sym typeface="Arial"/>
              </a:rPr>
              <a:t>r.</a:t>
            </a:r>
          </a:p>
          <a:p>
            <a:pPr marL="342900" indent="-342900">
              <a:buSzPct val="100000"/>
              <a:buFont typeface="+mj-lt"/>
              <a:buAutoNum type="arabicPeriod"/>
            </a:pPr>
            <a:r>
              <a:rPr lang="en" sz="1800" b="1" dirty="0">
                <a:latin typeface="Century Gothic" panose="020B0502020202020204" pitchFamily="34" charset="0"/>
                <a:ea typeface="Times New Roman"/>
                <a:cs typeface="Times New Roman"/>
                <a:sym typeface="Times New Roman"/>
              </a:rPr>
              <a:t>I</a:t>
            </a:r>
            <a:r>
              <a:rPr lang="en" sz="1800" b="1" dirty="0">
                <a:latin typeface="Century Gothic" panose="020B0502020202020204" pitchFamily="34" charset="0"/>
                <a:ea typeface="Century Gothic"/>
                <a:cs typeface="Century Gothic"/>
                <a:sym typeface="Century Gothic"/>
              </a:rPr>
              <a:t> can discuss new vocabulary from the Grade 6–8 Expository Writing Evaluation rubric</a:t>
            </a:r>
            <a:r>
              <a:rPr lang="en" sz="1800" b="1" dirty="0">
                <a:latin typeface="Century Gothic" panose="020B0502020202020204" pitchFamily="34" charset="0"/>
                <a:ea typeface="Times New Roman"/>
                <a:cs typeface="Times New Roman"/>
                <a:sym typeface="Times New Roman"/>
              </a:rPr>
              <a:t>. </a:t>
            </a:r>
            <a:endParaRPr sz="1800" b="1" dirty="0">
              <a:latin typeface="Century Gothic" panose="020B0502020202020204" pitchFamily="34" charset="0"/>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4"/>
          <p:cNvSpPr txBox="1">
            <a:spLocks noGrp="1"/>
          </p:cNvSpPr>
          <p:nvPr>
            <p:ph type="title" idx="4294967295"/>
          </p:nvPr>
        </p:nvSpPr>
        <p:spPr>
          <a:xfrm>
            <a:off x="227633" y="379059"/>
            <a:ext cx="7579200"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3400" dirty="0">
                <a:latin typeface="Century Gothic"/>
                <a:ea typeface="Century Gothic"/>
                <a:cs typeface="Century Gothic"/>
                <a:sym typeface="Century Gothic"/>
              </a:rPr>
              <a:t>Now, it’s your turn to work with the graphic organizer </a:t>
            </a:r>
            <a:endParaRPr sz="3400" i="0" u="none" strike="noStrike" cap="none" dirty="0">
              <a:solidFill>
                <a:schemeClr val="dk1"/>
              </a:solidFill>
              <a:latin typeface="Century Gothic"/>
              <a:ea typeface="Century Gothic"/>
              <a:cs typeface="Century Gothic"/>
              <a:sym typeface="Century Gothic"/>
            </a:endParaRPr>
          </a:p>
        </p:txBody>
      </p:sp>
      <p:sp>
        <p:nvSpPr>
          <p:cNvPr id="206" name="Google Shape;206;p34"/>
          <p:cNvSpPr txBox="1">
            <a:spLocks noGrp="1"/>
          </p:cNvSpPr>
          <p:nvPr>
            <p:ph type="body" idx="4294967295"/>
          </p:nvPr>
        </p:nvSpPr>
        <p:spPr>
          <a:xfrm>
            <a:off x="227633" y="1495258"/>
            <a:ext cx="4806300" cy="3254575"/>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Arial"/>
              <a:buNone/>
            </a:pPr>
            <a:r>
              <a:rPr lang="en" sz="1800" dirty="0">
                <a:latin typeface="Century Gothic"/>
                <a:ea typeface="Century Gothic"/>
                <a:cs typeface="Century Gothic"/>
                <a:sym typeface="Century Gothic"/>
              </a:rPr>
              <a:t>Now, you will use the </a:t>
            </a:r>
            <a:r>
              <a:rPr lang="en" sz="1800" b="1" dirty="0">
                <a:latin typeface="Century Gothic"/>
                <a:ea typeface="Century Gothic"/>
                <a:cs typeface="Century Gothic"/>
                <a:sym typeface="Century Gothic"/>
              </a:rPr>
              <a:t>Forming Evidence- Based Claims graphic organizer </a:t>
            </a:r>
            <a:r>
              <a:rPr lang="en" sz="1800" dirty="0">
                <a:latin typeface="Century Gothic"/>
                <a:ea typeface="Century Gothic"/>
                <a:cs typeface="Century Gothic"/>
                <a:sym typeface="Century Gothic"/>
              </a:rPr>
              <a:t>to work with your evidence about Salva.</a:t>
            </a:r>
            <a:endParaRPr sz="1800"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1800"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r>
              <a:rPr lang="en" sz="1800" dirty="0">
                <a:latin typeface="Century Gothic"/>
                <a:ea typeface="Century Gothic"/>
                <a:cs typeface="Century Gothic"/>
                <a:sym typeface="Century Gothic"/>
              </a:rPr>
              <a:t>This will help you prepare for writing your own essay about Salva and what factors helped him survive.</a:t>
            </a:r>
            <a:endParaRPr sz="1800" dirty="0">
              <a:latin typeface="Century Gothic"/>
              <a:ea typeface="Century Gothic"/>
              <a:cs typeface="Century Gothic"/>
              <a:sym typeface="Century Gothic"/>
            </a:endParaRPr>
          </a:p>
        </p:txBody>
      </p:sp>
      <p:pic>
        <p:nvPicPr>
          <p:cNvPr id="208" name="Google Shape;208;p34"/>
          <p:cNvPicPr preferRelativeResize="0"/>
          <p:nvPr/>
        </p:nvPicPr>
        <p:blipFill>
          <a:blip r:embed="rId3">
            <a:alphaModFix/>
          </a:blip>
          <a:stretch>
            <a:fillRect/>
          </a:stretch>
        </p:blipFill>
        <p:spPr>
          <a:xfrm>
            <a:off x="5201700" y="1199209"/>
            <a:ext cx="28575" cy="57150"/>
          </a:xfrm>
          <a:prstGeom prst="rect">
            <a:avLst/>
          </a:prstGeom>
          <a:noFill/>
          <a:ln>
            <a:noFill/>
          </a:ln>
        </p:spPr>
      </p:pic>
      <p:pic>
        <p:nvPicPr>
          <p:cNvPr id="209" name="Google Shape;209;p34"/>
          <p:cNvPicPr preferRelativeResize="0"/>
          <p:nvPr/>
        </p:nvPicPr>
        <p:blipFill>
          <a:blip r:embed="rId3">
            <a:alphaModFix/>
          </a:blip>
          <a:stretch>
            <a:fillRect/>
          </a:stretch>
        </p:blipFill>
        <p:spPr>
          <a:xfrm>
            <a:off x="5382675" y="1199209"/>
            <a:ext cx="28575" cy="57150"/>
          </a:xfrm>
          <a:prstGeom prst="rect">
            <a:avLst/>
          </a:prstGeom>
          <a:noFill/>
          <a:ln>
            <a:noFill/>
          </a:ln>
        </p:spPr>
      </p:pic>
      <p:pic>
        <p:nvPicPr>
          <p:cNvPr id="210" name="Google Shape;210;p34"/>
          <p:cNvPicPr preferRelativeResize="0"/>
          <p:nvPr/>
        </p:nvPicPr>
        <p:blipFill>
          <a:blip r:embed="rId4">
            <a:alphaModFix/>
          </a:blip>
          <a:stretch>
            <a:fillRect/>
          </a:stretch>
        </p:blipFill>
        <p:spPr>
          <a:xfrm>
            <a:off x="5201700" y="1495258"/>
            <a:ext cx="3789899" cy="2502942"/>
          </a:xfrm>
          <a:prstGeom prst="rect">
            <a:avLst/>
          </a:prstGeom>
          <a:noFill/>
          <a:ln>
            <a:noFill/>
          </a:ln>
        </p:spPr>
      </p:pic>
      <p:pic>
        <p:nvPicPr>
          <p:cNvPr id="8" name="Google Shape;151;p28"/>
          <p:cNvPicPr preferRelativeResize="0"/>
          <p:nvPr/>
        </p:nvPicPr>
        <p:blipFill rotWithShape="1">
          <a:blip r:embed="rId5">
            <a:alphaModFix/>
          </a:blip>
          <a:srcRect/>
          <a:stretch/>
        </p:blipFill>
        <p:spPr>
          <a:xfrm>
            <a:off x="8099047" y="139462"/>
            <a:ext cx="817245" cy="104679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5"/>
          <p:cNvSpPr txBox="1">
            <a:spLocks noGrp="1"/>
          </p:cNvSpPr>
          <p:nvPr>
            <p:ph type="title" idx="4294967295"/>
          </p:nvPr>
        </p:nvSpPr>
        <p:spPr>
          <a:xfrm>
            <a:off x="243000" y="342227"/>
            <a:ext cx="7579200"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3400" dirty="0">
                <a:latin typeface="Century Gothic"/>
                <a:ea typeface="Century Gothic"/>
                <a:cs typeface="Century Gothic"/>
                <a:sym typeface="Century Gothic"/>
              </a:rPr>
              <a:t>Time for an Exit Ticket</a:t>
            </a:r>
            <a:endParaRPr sz="3400" i="0" u="none" strike="noStrike" cap="none" dirty="0">
              <a:solidFill>
                <a:schemeClr val="dk1"/>
              </a:solidFill>
              <a:latin typeface="Century Gothic"/>
              <a:ea typeface="Century Gothic"/>
              <a:cs typeface="Century Gothic"/>
              <a:sym typeface="Century Gothic"/>
            </a:endParaRPr>
          </a:p>
        </p:txBody>
      </p:sp>
      <p:sp>
        <p:nvSpPr>
          <p:cNvPr id="217" name="Google Shape;217;p35"/>
          <p:cNvSpPr txBox="1">
            <a:spLocks noGrp="1"/>
          </p:cNvSpPr>
          <p:nvPr>
            <p:ph type="body" idx="4294967295"/>
          </p:nvPr>
        </p:nvSpPr>
        <p:spPr>
          <a:xfrm>
            <a:off x="243000" y="1197875"/>
            <a:ext cx="8461500" cy="37740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Arial"/>
              <a:buNone/>
            </a:pPr>
            <a:r>
              <a:rPr lang="en" sz="1800" dirty="0">
                <a:latin typeface="Century Gothic"/>
                <a:ea typeface="Century Gothic"/>
                <a:cs typeface="Century Gothic"/>
                <a:sym typeface="Century Gothic"/>
              </a:rPr>
              <a:t>Half of you will think again about our first learning target for today.</a:t>
            </a:r>
            <a:endParaRPr sz="1800"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1100"/>
              <a:buFont typeface="Arial"/>
              <a:buNone/>
            </a:pPr>
            <a:r>
              <a:rPr lang="en" sz="1800" b="1" dirty="0">
                <a:latin typeface="Century Gothic"/>
                <a:ea typeface="Century Gothic"/>
                <a:cs typeface="Century Gothic"/>
                <a:sym typeface="Century Gothic"/>
              </a:rPr>
              <a:t>I can make connections between details in </a:t>
            </a:r>
            <a:r>
              <a:rPr lang="en" sz="1800" b="1" i="1" dirty="0">
                <a:latin typeface="Century Gothic"/>
                <a:ea typeface="Century Gothic"/>
                <a:cs typeface="Century Gothic"/>
                <a:sym typeface="Century Gothic"/>
              </a:rPr>
              <a:t>A Long Walk to Water</a:t>
            </a:r>
            <a:r>
              <a:rPr lang="en" sz="1800" b="1" dirty="0">
                <a:latin typeface="Century Gothic"/>
                <a:ea typeface="Century Gothic"/>
                <a:cs typeface="Century Gothic"/>
                <a:sym typeface="Century Gothic"/>
              </a:rPr>
              <a:t>.</a:t>
            </a:r>
            <a:endParaRPr sz="1800" b="1"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1800" b="1"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r>
              <a:rPr lang="en" sz="1800" dirty="0">
                <a:latin typeface="Century Gothic"/>
                <a:ea typeface="Century Gothic"/>
                <a:cs typeface="Century Gothic"/>
                <a:sym typeface="Century Gothic"/>
              </a:rPr>
              <a:t>The other half of you will think again about our second learning target</a:t>
            </a:r>
            <a:endParaRPr sz="1800"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1100"/>
              <a:buFont typeface="Arial"/>
              <a:buNone/>
            </a:pPr>
            <a:r>
              <a:rPr lang="en" sz="1800" b="1" dirty="0">
                <a:latin typeface="Century Gothic"/>
                <a:ea typeface="Century Gothic"/>
                <a:cs typeface="Century Gothic"/>
                <a:sym typeface="Century Gothic"/>
              </a:rPr>
              <a:t>I can describe how these details support the theme of survival in </a:t>
            </a:r>
            <a:r>
              <a:rPr lang="en" sz="1800" b="1" i="1" dirty="0">
                <a:latin typeface="Century Gothic"/>
                <a:ea typeface="Century Gothic"/>
                <a:cs typeface="Century Gothic"/>
                <a:sym typeface="Century Gothic"/>
              </a:rPr>
              <a:t>A Long Walk to Wate</a:t>
            </a:r>
            <a:r>
              <a:rPr lang="en" sz="1800" b="1" dirty="0">
                <a:latin typeface="Century Gothic"/>
                <a:ea typeface="Century Gothic"/>
                <a:cs typeface="Century Gothic"/>
                <a:sym typeface="Century Gothic"/>
              </a:rPr>
              <a:t>r.</a:t>
            </a:r>
            <a:endParaRPr sz="1800" b="1"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1800"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r>
              <a:rPr lang="en" sz="1800" dirty="0">
                <a:latin typeface="Century Gothic"/>
                <a:ea typeface="Century Gothic"/>
                <a:cs typeface="Century Gothic"/>
                <a:sym typeface="Century Gothic"/>
              </a:rPr>
              <a:t>Finally, we’ll all add to </a:t>
            </a:r>
            <a:r>
              <a:rPr lang="en" sz="1800" b="1" dirty="0">
                <a:latin typeface="Century Gothic"/>
                <a:ea typeface="Century Gothic"/>
                <a:cs typeface="Century Gothic"/>
                <a:sym typeface="Century Gothic"/>
              </a:rPr>
              <a:t>What Makes a LIterary Analysis Effective anchor chart</a:t>
            </a: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p:txBody>
      </p:sp>
      <p:pic>
        <p:nvPicPr>
          <p:cNvPr id="219" name="Google Shape;219;p35"/>
          <p:cNvPicPr preferRelativeResize="0"/>
          <p:nvPr/>
        </p:nvPicPr>
        <p:blipFill>
          <a:blip r:embed="rId3">
            <a:alphaModFix/>
          </a:blip>
          <a:stretch>
            <a:fillRect/>
          </a:stretch>
        </p:blipFill>
        <p:spPr>
          <a:xfrm>
            <a:off x="5201700" y="1199209"/>
            <a:ext cx="28575" cy="57150"/>
          </a:xfrm>
          <a:prstGeom prst="rect">
            <a:avLst/>
          </a:prstGeom>
          <a:noFill/>
          <a:ln>
            <a:noFill/>
          </a:ln>
        </p:spPr>
      </p:pic>
      <p:pic>
        <p:nvPicPr>
          <p:cNvPr id="220" name="Google Shape;220;p35"/>
          <p:cNvPicPr preferRelativeResize="0"/>
          <p:nvPr/>
        </p:nvPicPr>
        <p:blipFill>
          <a:blip r:embed="rId3">
            <a:alphaModFix/>
          </a:blip>
          <a:stretch>
            <a:fillRect/>
          </a:stretch>
        </p:blipFill>
        <p:spPr>
          <a:xfrm>
            <a:off x="5382675" y="1199209"/>
            <a:ext cx="28575" cy="57150"/>
          </a:xfrm>
          <a:prstGeom prst="rect">
            <a:avLst/>
          </a:prstGeom>
          <a:noFill/>
          <a:ln>
            <a:noFill/>
          </a:ln>
        </p:spPr>
      </p:pic>
      <p:pic>
        <p:nvPicPr>
          <p:cNvPr id="7" name="Google Shape;151;p28"/>
          <p:cNvPicPr preferRelativeResize="0"/>
          <p:nvPr/>
        </p:nvPicPr>
        <p:blipFill rotWithShape="1">
          <a:blip r:embed="rId4">
            <a:alphaModFix/>
          </a:blip>
          <a:srcRect/>
          <a:stretch/>
        </p:blipFill>
        <p:spPr>
          <a:xfrm>
            <a:off x="8099047" y="139462"/>
            <a:ext cx="817245" cy="104679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6"/>
          <p:cNvSpPr txBox="1">
            <a:spLocks noGrp="1"/>
          </p:cNvSpPr>
          <p:nvPr>
            <p:ph type="title" idx="4294967295"/>
          </p:nvPr>
        </p:nvSpPr>
        <p:spPr>
          <a:xfrm>
            <a:off x="243000" y="382309"/>
            <a:ext cx="7579200"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3400" dirty="0">
                <a:latin typeface="Century Gothic"/>
                <a:ea typeface="Century Gothic"/>
                <a:cs typeface="Century Gothic"/>
                <a:sym typeface="Century Gothic"/>
              </a:rPr>
              <a:t>Homework</a:t>
            </a:r>
            <a:endParaRPr sz="3400" i="0" u="none" strike="noStrike" cap="none" dirty="0">
              <a:solidFill>
                <a:schemeClr val="dk1"/>
              </a:solidFill>
              <a:latin typeface="Century Gothic"/>
              <a:ea typeface="Century Gothic"/>
              <a:cs typeface="Century Gothic"/>
              <a:sym typeface="Century Gothic"/>
            </a:endParaRPr>
          </a:p>
        </p:txBody>
      </p:sp>
      <p:sp>
        <p:nvSpPr>
          <p:cNvPr id="227" name="Google Shape;227;p36"/>
          <p:cNvSpPr txBox="1">
            <a:spLocks noGrp="1"/>
          </p:cNvSpPr>
          <p:nvPr>
            <p:ph type="body" idx="4294967295"/>
          </p:nvPr>
        </p:nvSpPr>
        <p:spPr>
          <a:xfrm>
            <a:off x="243000" y="1446433"/>
            <a:ext cx="8461500" cy="37740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Arial"/>
              <a:buNone/>
            </a:pPr>
            <a:r>
              <a:rPr lang="en" sz="2400" dirty="0">
                <a:latin typeface="Century Gothic"/>
                <a:ea typeface="Century Gothic"/>
                <a:cs typeface="Century Gothic"/>
                <a:sym typeface="Century Gothic"/>
              </a:rPr>
              <a:t>If you did not finish filling out your organizer, please finish it tonight. </a:t>
            </a:r>
            <a:endParaRPr sz="2400" dirty="0">
              <a:latin typeface="Century Gothic"/>
              <a:ea typeface="Century Gothic"/>
              <a:cs typeface="Century Gothic"/>
              <a:sym typeface="Century Gothic"/>
            </a:endParaRPr>
          </a:p>
        </p:txBody>
      </p:sp>
      <p:pic>
        <p:nvPicPr>
          <p:cNvPr id="229" name="Google Shape;229;p36"/>
          <p:cNvPicPr preferRelativeResize="0"/>
          <p:nvPr/>
        </p:nvPicPr>
        <p:blipFill>
          <a:blip r:embed="rId3">
            <a:alphaModFix/>
          </a:blip>
          <a:stretch>
            <a:fillRect/>
          </a:stretch>
        </p:blipFill>
        <p:spPr>
          <a:xfrm>
            <a:off x="5201700" y="1199209"/>
            <a:ext cx="28575" cy="57150"/>
          </a:xfrm>
          <a:prstGeom prst="rect">
            <a:avLst/>
          </a:prstGeom>
          <a:noFill/>
          <a:ln>
            <a:noFill/>
          </a:ln>
        </p:spPr>
      </p:pic>
      <p:pic>
        <p:nvPicPr>
          <p:cNvPr id="230" name="Google Shape;230;p36"/>
          <p:cNvPicPr preferRelativeResize="0"/>
          <p:nvPr/>
        </p:nvPicPr>
        <p:blipFill>
          <a:blip r:embed="rId3">
            <a:alphaModFix/>
          </a:blip>
          <a:stretch>
            <a:fillRect/>
          </a:stretch>
        </p:blipFill>
        <p:spPr>
          <a:xfrm>
            <a:off x="5382675" y="1199209"/>
            <a:ext cx="28575" cy="57150"/>
          </a:xfrm>
          <a:prstGeom prst="rect">
            <a:avLst/>
          </a:prstGeom>
          <a:noFill/>
          <a:ln>
            <a:noFill/>
          </a:ln>
        </p:spPr>
      </p:pic>
      <p:pic>
        <p:nvPicPr>
          <p:cNvPr id="7" name="Google Shape;151;p28"/>
          <p:cNvPicPr preferRelativeResize="0"/>
          <p:nvPr/>
        </p:nvPicPr>
        <p:blipFill rotWithShape="1">
          <a:blip r:embed="rId4">
            <a:alphaModFix/>
          </a:blip>
          <a:srcRect/>
          <a:stretch/>
        </p:blipFill>
        <p:spPr>
          <a:xfrm>
            <a:off x="8099047" y="139462"/>
            <a:ext cx="817245" cy="104679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249447"/>
            <a:ext cx="7886700" cy="739896"/>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462360"/>
            <a:ext cx="7886700" cy="1244100"/>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Reading Ahead and Independent Reading</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1E712748-CF3C-4A61-8F6E-EA75DBB7945F}"/>
              </a:ext>
            </a:extLst>
          </p:cNvPr>
          <p:cNvPicPr>
            <a:picLocks noChangeAspect="1"/>
          </p:cNvPicPr>
          <p:nvPr/>
        </p:nvPicPr>
        <p:blipFill>
          <a:blip r:embed="rId3"/>
          <a:stretch>
            <a:fillRect/>
          </a:stretch>
        </p:blipFill>
        <p:spPr>
          <a:xfrm>
            <a:off x="3503307" y="262819"/>
            <a:ext cx="1773688" cy="815179"/>
          </a:xfrm>
          <a:prstGeom prst="rect">
            <a:avLst/>
          </a:prstGeom>
        </p:spPr>
      </p:pic>
    </p:spTree>
    <p:extLst>
      <p:ext uri="{BB962C8B-B14F-4D97-AF65-F5344CB8AC3E}">
        <p14:creationId xmlns:p14="http://schemas.microsoft.com/office/powerpoint/2010/main" val="8952280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Small Group Block - Doing the Work We Each Need to Do	</a:t>
            </a:r>
            <a:endParaRPr/>
          </a:p>
        </p:txBody>
      </p:sp>
      <p:sp>
        <p:nvSpPr>
          <p:cNvPr id="137" name="Google Shape;137;p26"/>
          <p:cNvSpPr txBox="1">
            <a:spLocks noGrp="1"/>
          </p:cNvSpPr>
          <p:nvPr>
            <p:ph type="body" idx="1"/>
          </p:nvPr>
        </p:nvSpPr>
        <p:spPr>
          <a:xfrm>
            <a:off x="628650" y="1369225"/>
            <a:ext cx="80778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sz="2000" dirty="0">
                <a:latin typeface="Century Gothic"/>
                <a:ea typeface="Century Gothic"/>
                <a:cs typeface="Century Gothic"/>
                <a:sym typeface="Century Gothic"/>
              </a:rPr>
              <a:t>Your teacher is going to be placing you into smaller, rotating groups. </a:t>
            </a:r>
            <a:endParaRPr sz="2000" dirty="0">
              <a:latin typeface="Century Gothic"/>
              <a:ea typeface="Century Gothic"/>
              <a:cs typeface="Century Gothic"/>
              <a:sym typeface="Century Gothic"/>
            </a:endParaRPr>
          </a:p>
          <a:p>
            <a:pPr lvl="0" indent="-355600" rtl="0">
              <a:spcBef>
                <a:spcPts val="800"/>
              </a:spcBef>
              <a:spcAft>
                <a:spcPts val="0"/>
              </a:spcAft>
              <a:buSzPts val="2000"/>
              <a:buFont typeface="Century Gothic"/>
              <a:buAutoNum type="arabicPeriod"/>
            </a:pPr>
            <a:r>
              <a:rPr lang="en" sz="2000" dirty="0">
                <a:latin typeface="Century Gothic"/>
                <a:ea typeface="Century Gothic"/>
                <a:cs typeface="Century Gothic"/>
                <a:sym typeface="Century Gothic"/>
              </a:rPr>
              <a:t>One group will still be working on fluency for much of the small group time. </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read the selection for the next class to yourselves.</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be choosing and reading the Scholastic Library books connected to what you’ve been studying.</a:t>
            </a:r>
            <a:endParaRPr sz="2000" dirty="0">
              <a:latin typeface="Century Gothic"/>
              <a:ea typeface="Century Gothic"/>
              <a:cs typeface="Century Gothic"/>
              <a:sym typeface="Century Gothic"/>
            </a:endParaRPr>
          </a:p>
          <a:p>
            <a:pPr lvl="0" indent="-35560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Groups will start to rotate through two of these activities daily.</a:t>
            </a:r>
            <a:endParaRPr sz="2000" dirty="0">
              <a:latin typeface="Century Gothic"/>
              <a:ea typeface="Century Gothic"/>
              <a:cs typeface="Century Gothic"/>
              <a:sym typeface="Century Gothic"/>
            </a:endParaRPr>
          </a:p>
        </p:txBody>
      </p:sp>
    </p:spTree>
    <p:extLst>
      <p:ext uri="{BB962C8B-B14F-4D97-AF65-F5344CB8AC3E}">
        <p14:creationId xmlns:p14="http://schemas.microsoft.com/office/powerpoint/2010/main" val="892671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2000" i="0" u="none" strike="noStrike" cap="none">
                <a:solidFill>
                  <a:schemeClr val="dk1"/>
                </a:solidFill>
                <a:latin typeface="Century Gothic"/>
                <a:ea typeface="Century Gothic"/>
                <a:cs typeface="Century Gothic"/>
                <a:sym typeface="Century Gothic"/>
              </a:rPr>
              <a:t>Here’s what we’ll do:</a:t>
            </a:r>
            <a:endParaRPr sz="20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2000">
              <a:latin typeface="Century Gothic"/>
              <a:ea typeface="Century Gothic"/>
              <a:cs typeface="Century Gothic"/>
              <a:sym typeface="Century Gothic"/>
            </a:endParaRPr>
          </a:p>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I’m going to read aloud </a:t>
            </a:r>
            <a:r>
              <a:rPr lang="en" sz="2000">
                <a:latin typeface="Century Gothic"/>
                <a:ea typeface="Century Gothic"/>
                <a:cs typeface="Century Gothic"/>
                <a:sym typeface="Century Gothic"/>
              </a:rPr>
              <a:t>a section of the text we’ll be focusing on in our next class.</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I’ll continue reading aloud</a:t>
            </a:r>
            <a:r>
              <a:rPr lang="en" sz="2000">
                <a:latin typeface="Century Gothic"/>
                <a:ea typeface="Century Gothic"/>
                <a:cs typeface="Century Gothic"/>
                <a:sym typeface="Century Gothic"/>
              </a:rPr>
              <a:t>;</a:t>
            </a:r>
            <a:r>
              <a:rPr lang="en" sz="2000" i="0" u="none" strike="noStrike" cap="none">
                <a:solidFill>
                  <a:schemeClr val="dk1"/>
                </a:solidFill>
                <a:latin typeface="Century Gothic"/>
                <a:ea typeface="Century Gothic"/>
                <a:cs typeface="Century Gothic"/>
                <a:sym typeface="Century Gothic"/>
              </a:rPr>
              <a:t> </a:t>
            </a:r>
            <a:r>
              <a:rPr lang="en" sz="2000">
                <a:latin typeface="Century Gothic"/>
                <a:ea typeface="Century Gothic"/>
                <a:cs typeface="Century Gothic"/>
                <a:sym typeface="Century Gothic"/>
              </a:rPr>
              <a:t>I’m going to stop and check you’re following once in awhile!</a:t>
            </a:r>
            <a:endParaRPr sz="20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800" i="0" u="none" strike="noStrike" cap="none">
              <a:solidFill>
                <a:schemeClr val="dk1"/>
              </a:solidFill>
              <a:latin typeface="Century Gothic"/>
              <a:ea typeface="Century Gothic"/>
              <a:cs typeface="Century Gothic"/>
              <a:sym typeface="Century Gothic"/>
            </a:endParaRPr>
          </a:p>
        </p:txBody>
      </p:sp>
      <p:sp>
        <p:nvSpPr>
          <p:cNvPr id="144" name="Google Shape;144;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2715414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body" idx="1"/>
          </p:nvPr>
        </p:nvSpPr>
        <p:spPr>
          <a:xfrm>
            <a:off x="628650" y="1369227"/>
            <a:ext cx="7886700" cy="34347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a:latin typeface="Century Gothic"/>
                <a:ea typeface="Century Gothic"/>
                <a:cs typeface="Century Gothic"/>
                <a:sym typeface="Century Gothic"/>
              </a:rPr>
              <a:t>Then</a:t>
            </a:r>
            <a:r>
              <a:rPr lang="en" sz="2000" i="0" u="none" strike="noStrike" cap="none">
                <a:solidFill>
                  <a:schemeClr val="dk1"/>
                </a:solidFill>
                <a:latin typeface="Century Gothic"/>
                <a:ea typeface="Century Gothic"/>
                <a:cs typeface="Century Gothic"/>
                <a:sym typeface="Century Gothic"/>
              </a:rPr>
              <a:t>, let’s talk as a </a:t>
            </a:r>
            <a:r>
              <a:rPr lang="en" sz="2000">
                <a:latin typeface="Century Gothic"/>
                <a:ea typeface="Century Gothic"/>
                <a:cs typeface="Century Gothic"/>
                <a:sym typeface="Century Gothic"/>
              </a:rPr>
              <a:t>group</a:t>
            </a:r>
            <a:r>
              <a:rPr lang="en" sz="2000" i="0" u="none" strike="noStrike" cap="none">
                <a:solidFill>
                  <a:schemeClr val="dk1"/>
                </a:solidFill>
                <a:latin typeface="Century Gothic"/>
                <a:ea typeface="Century Gothic"/>
                <a:cs typeface="Century Gothic"/>
                <a:sym typeface="Century Gothic"/>
              </a:rPr>
              <a:t> about that gist of the passage.</a:t>
            </a: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a:latin typeface="Century Gothic"/>
                <a:ea typeface="Century Gothic"/>
                <a:cs typeface="Century Gothic"/>
                <a:sym typeface="Century Gothic"/>
              </a:rPr>
              <a:t>We’ll get as much of the reading done for next class as we can.</a:t>
            </a:r>
            <a:endParaRPr sz="2000">
              <a:latin typeface="Century Gothic"/>
              <a:ea typeface="Century Gothic"/>
              <a:cs typeface="Century Gothic"/>
              <a:sym typeface="Century Gothic"/>
            </a:endParaRPr>
          </a:p>
        </p:txBody>
      </p:sp>
      <p:sp>
        <p:nvSpPr>
          <p:cNvPr id="151" name="Google Shape;151;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4900A3CF-4196-4CC7-B612-034D05AD1195}"/>
              </a:ext>
            </a:extLst>
          </p:cNvPr>
          <p:cNvPicPr>
            <a:picLocks noChangeAspect="1"/>
          </p:cNvPicPr>
          <p:nvPr/>
        </p:nvPicPr>
        <p:blipFill>
          <a:blip r:embed="rId3"/>
          <a:stretch>
            <a:fillRect/>
          </a:stretch>
        </p:blipFill>
        <p:spPr>
          <a:xfrm>
            <a:off x="8292146" y="4480560"/>
            <a:ext cx="590186" cy="584192"/>
          </a:xfrm>
          <a:prstGeom prst="rect">
            <a:avLst/>
          </a:prstGeom>
        </p:spPr>
      </p:pic>
    </p:spTree>
    <p:extLst>
      <p:ext uri="{BB962C8B-B14F-4D97-AF65-F5344CB8AC3E}">
        <p14:creationId xmlns:p14="http://schemas.microsoft.com/office/powerpoint/2010/main" val="675137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628650" y="1268125"/>
            <a:ext cx="80526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900" b="1">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8" name="Google Shape;158;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0914368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2473812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subTitle" idx="1"/>
          </p:nvPr>
        </p:nvSpPr>
        <p:spPr>
          <a:xfrm>
            <a:off x="184794" y="1344398"/>
            <a:ext cx="8959206" cy="3706719"/>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550" b="1" i="0" u="none" strike="noStrike" cap="none" dirty="0">
                <a:solidFill>
                  <a:schemeClr val="dk1"/>
                </a:solidFill>
                <a:latin typeface="Century Gothic"/>
                <a:ea typeface="Century Gothic"/>
                <a:cs typeface="Century Gothic"/>
                <a:sym typeface="Century Gothic"/>
              </a:rPr>
              <a:t>Preparing for Unit</a:t>
            </a:r>
            <a:r>
              <a:rPr lang="en" sz="1550" b="1" dirty="0">
                <a:latin typeface="Century Gothic"/>
                <a:ea typeface="Century Gothic"/>
                <a:cs typeface="Century Gothic"/>
                <a:sym typeface="Century Gothic"/>
              </a:rPr>
              <a:t> 2</a:t>
            </a:r>
            <a:r>
              <a:rPr lang="en" sz="1550" b="1" i="0" u="none" strike="noStrike" cap="none" dirty="0">
                <a:solidFill>
                  <a:schemeClr val="dk1"/>
                </a:solidFill>
                <a:latin typeface="Century Gothic"/>
                <a:ea typeface="Century Gothic"/>
                <a:cs typeface="Century Gothic"/>
                <a:sym typeface="Century Gothic"/>
              </a:rPr>
              <a:t>: Lesson </a:t>
            </a:r>
            <a:r>
              <a:rPr lang="en" sz="1550" b="1" dirty="0">
                <a:latin typeface="Century Gothic"/>
                <a:ea typeface="Century Gothic"/>
                <a:cs typeface="Century Gothic"/>
                <a:sym typeface="Century Gothic"/>
              </a:rPr>
              <a:t>13</a:t>
            </a:r>
            <a:r>
              <a:rPr lang="en" sz="1550" b="1" i="0" u="none" strike="noStrike" cap="none" dirty="0">
                <a:solidFill>
                  <a:schemeClr val="dk1"/>
                </a:solidFill>
                <a:latin typeface="Century Gothic"/>
                <a:ea typeface="Century Gothic"/>
                <a:cs typeface="Century Gothic"/>
                <a:sym typeface="Century Gothic"/>
              </a:rPr>
              <a:t>: </a:t>
            </a:r>
            <a:r>
              <a:rPr lang="en" sz="1550" i="1" u="none" strike="noStrike" cap="none" dirty="0">
                <a:solidFill>
                  <a:schemeClr val="dk1"/>
                </a:solidFill>
                <a:latin typeface="Century Gothic"/>
                <a:ea typeface="Century Gothic"/>
                <a:cs typeface="Century Gothic"/>
                <a:sym typeface="Century Gothic"/>
              </a:rPr>
              <a:t>Materials and Student Pairings</a:t>
            </a:r>
          </a:p>
          <a:p>
            <a:pPr marL="0" marR="0" lvl="0" indent="0" algn="l" rtl="0">
              <a:lnSpc>
                <a:spcPct val="90000"/>
              </a:lnSpc>
              <a:spcBef>
                <a:spcPts val="0"/>
              </a:spcBef>
              <a:spcAft>
                <a:spcPts val="0"/>
              </a:spcAft>
              <a:buClr>
                <a:schemeClr val="dk1"/>
              </a:buClr>
              <a:buSzPts val="2500"/>
              <a:buFont typeface="Arial"/>
              <a:buNone/>
            </a:pPr>
            <a:endParaRPr lang="en" sz="1550" dirty="0">
              <a:latin typeface="Century Gothic"/>
              <a:ea typeface="Century Gothic"/>
              <a:cs typeface="Century Gothic"/>
              <a:sym typeface="Century Gothic"/>
            </a:endParaRPr>
          </a:p>
          <a:p>
            <a:pPr marL="285750" marR="0" lvl="0" indent="-285750" algn="l" rtl="0">
              <a:lnSpc>
                <a:spcPct val="100000"/>
              </a:lnSpc>
              <a:spcBef>
                <a:spcPts val="0"/>
              </a:spcBef>
              <a:spcAft>
                <a:spcPts val="0"/>
              </a:spcAft>
              <a:buClr>
                <a:schemeClr val="dk1"/>
              </a:buClr>
              <a:buSzPts val="2500"/>
              <a:buFont typeface="Arial" panose="020B0604020202020204" pitchFamily="34" charset="0"/>
              <a:buChar char="•"/>
            </a:pPr>
            <a:r>
              <a:rPr lang="en" sz="1550" b="1" dirty="0">
                <a:latin typeface="Century Gothic"/>
                <a:ea typeface="Century Gothic"/>
                <a:cs typeface="Century Gothic"/>
                <a:sym typeface="Century Gothic"/>
              </a:rPr>
              <a:t>Model Essay: “Challenges Facing a Lost Boy of Sudan” </a:t>
            </a:r>
            <a:r>
              <a:rPr lang="en" sz="1550" dirty="0">
                <a:latin typeface="Century Gothic"/>
                <a:ea typeface="Century Gothic"/>
                <a:cs typeface="Century Gothic"/>
                <a:sym typeface="Century Gothic"/>
              </a:rPr>
              <a:t>(from Lesson 11; one per student)</a:t>
            </a:r>
            <a:endParaRPr lang="en-US" sz="1550" dirty="0">
              <a:latin typeface="Century Gothic"/>
              <a:ea typeface="Century Gothic"/>
              <a:cs typeface="Century Gothic"/>
              <a:sym typeface="Century Gothic"/>
            </a:endParaRPr>
          </a:p>
          <a:p>
            <a:pPr marL="285750" marR="0" lvl="0" indent="-285750" algn="l" rtl="0">
              <a:lnSpc>
                <a:spcPct val="150000"/>
              </a:lnSpc>
              <a:spcBef>
                <a:spcPts val="0"/>
              </a:spcBef>
              <a:spcAft>
                <a:spcPts val="0"/>
              </a:spcAft>
              <a:buClr>
                <a:schemeClr val="dk1"/>
              </a:buClr>
              <a:buSzPts val="2500"/>
              <a:buFont typeface="Arial" panose="020B0604020202020204" pitchFamily="34" charset="0"/>
              <a:buChar char="•"/>
            </a:pPr>
            <a:r>
              <a:rPr lang="en-US" sz="1550" b="1" dirty="0">
                <a:latin typeface="Century Gothic"/>
                <a:ea typeface="Century Gothic"/>
                <a:cs typeface="Century Gothic"/>
                <a:sym typeface="Century Gothic"/>
              </a:rPr>
              <a:t>Grade 6–8 Expository Writing Evaluation rubric </a:t>
            </a:r>
            <a:r>
              <a:rPr lang="en-US" sz="1550" dirty="0">
                <a:latin typeface="Century Gothic"/>
                <a:ea typeface="Century Gothic"/>
                <a:cs typeface="Century Gothic"/>
                <a:sym typeface="Century Gothic"/>
              </a:rPr>
              <a:t>(from Lesson 12; one per student)</a:t>
            </a:r>
          </a:p>
          <a:p>
            <a:pPr marL="285750" marR="0" lvl="0" indent="-285750" algn="l" rtl="0">
              <a:lnSpc>
                <a:spcPct val="150000"/>
              </a:lnSpc>
              <a:spcBef>
                <a:spcPts val="0"/>
              </a:spcBef>
              <a:spcAft>
                <a:spcPts val="0"/>
              </a:spcAft>
              <a:buClr>
                <a:schemeClr val="dk1"/>
              </a:buClr>
              <a:buSzPts val="2500"/>
              <a:buFont typeface="Arial" panose="020B0604020202020204" pitchFamily="34" charset="0"/>
              <a:buChar char="•"/>
            </a:pPr>
            <a:r>
              <a:rPr lang="en" sz="1550" b="1" dirty="0">
                <a:latin typeface="Century Gothic"/>
                <a:ea typeface="Century Gothic"/>
                <a:cs typeface="Century Gothic"/>
                <a:sym typeface="Century Gothic"/>
              </a:rPr>
              <a:t>Writer’s Glossary page from Row 2 of the Rubric </a:t>
            </a:r>
            <a:r>
              <a:rPr lang="en" sz="1550" dirty="0">
                <a:latin typeface="Century Gothic"/>
                <a:ea typeface="Century Gothic"/>
                <a:cs typeface="Century Gothic"/>
                <a:sym typeface="Century Gothic"/>
              </a:rPr>
              <a:t>(one per student)</a:t>
            </a:r>
            <a:endParaRPr lang="en-US" sz="1550" dirty="0">
              <a:latin typeface="Century Gothic"/>
              <a:ea typeface="Century Gothic"/>
              <a:cs typeface="Century Gothic"/>
              <a:sym typeface="Century Gothic"/>
            </a:endParaRPr>
          </a:p>
          <a:p>
            <a:pPr marL="285750" marR="0" lvl="0" indent="-285750" algn="l" rtl="0">
              <a:lnSpc>
                <a:spcPct val="150000"/>
              </a:lnSpc>
              <a:spcBef>
                <a:spcPts val="0"/>
              </a:spcBef>
              <a:spcAft>
                <a:spcPts val="0"/>
              </a:spcAft>
              <a:buClr>
                <a:schemeClr val="dk1"/>
              </a:buClr>
              <a:buSzPts val="2500"/>
              <a:buFont typeface="Arial" panose="020B0604020202020204" pitchFamily="34" charset="0"/>
              <a:buChar char="•"/>
            </a:pPr>
            <a:r>
              <a:rPr lang="en-US" sz="1550" b="1" dirty="0">
                <a:latin typeface="Century Gothic"/>
                <a:ea typeface="Century Gothic"/>
                <a:cs typeface="Century Gothic"/>
                <a:sym typeface="Century Gothic"/>
              </a:rPr>
              <a:t>Forming Evidence-Based Claims graphic organizer </a:t>
            </a:r>
            <a:r>
              <a:rPr lang="en-US" sz="1550" dirty="0">
                <a:latin typeface="Century Gothic"/>
                <a:ea typeface="Century Gothic"/>
                <a:cs typeface="Century Gothic"/>
                <a:sym typeface="Century Gothic"/>
              </a:rPr>
              <a:t>(from Lesson 10; one per student)</a:t>
            </a:r>
          </a:p>
          <a:p>
            <a:pPr marL="285750" marR="0" lvl="0" indent="-285750" algn="l" rtl="0">
              <a:lnSpc>
                <a:spcPct val="150000"/>
              </a:lnSpc>
              <a:spcBef>
                <a:spcPts val="0"/>
              </a:spcBef>
              <a:spcAft>
                <a:spcPts val="0"/>
              </a:spcAft>
              <a:buClr>
                <a:schemeClr val="dk1"/>
              </a:buClr>
              <a:buSzPts val="2500"/>
              <a:buFont typeface="Arial" panose="020B0604020202020204" pitchFamily="34" charset="0"/>
              <a:buChar char="•"/>
            </a:pPr>
            <a:r>
              <a:rPr lang="en" sz="1550" dirty="0">
                <a:latin typeface="Century Gothic"/>
                <a:ea typeface="Century Gothic"/>
                <a:cs typeface="Century Gothic"/>
                <a:sym typeface="Century Gothic"/>
              </a:rPr>
              <a:t>Document camera, if available</a:t>
            </a:r>
          </a:p>
          <a:p>
            <a:pPr marL="285750" marR="0" lvl="0" indent="-285750" algn="l" rtl="0">
              <a:lnSpc>
                <a:spcPct val="150000"/>
              </a:lnSpc>
              <a:spcBef>
                <a:spcPts val="0"/>
              </a:spcBef>
              <a:spcAft>
                <a:spcPts val="0"/>
              </a:spcAft>
              <a:buClr>
                <a:schemeClr val="dk1"/>
              </a:buClr>
              <a:buSzPts val="2500"/>
              <a:buFont typeface="Arial" panose="020B0604020202020204" pitchFamily="34" charset="0"/>
              <a:buChar char="•"/>
            </a:pPr>
            <a:r>
              <a:rPr lang="en" sz="1550" b="1" dirty="0">
                <a:latin typeface="Century Gothic"/>
                <a:ea typeface="Century Gothic"/>
                <a:cs typeface="Century Gothic"/>
                <a:sym typeface="Century Gothic"/>
              </a:rPr>
              <a:t>Survival anchor chart </a:t>
            </a:r>
            <a:r>
              <a:rPr lang="en" sz="1550" dirty="0">
                <a:latin typeface="Century Gothic"/>
                <a:ea typeface="Century Gothic"/>
                <a:cs typeface="Century Gothic"/>
                <a:sym typeface="Century Gothic"/>
              </a:rPr>
              <a:t>(from Lesson 1)</a:t>
            </a:r>
          </a:p>
          <a:p>
            <a:pPr marL="285750" marR="0" lvl="0" indent="-285750" algn="l" rtl="0">
              <a:lnSpc>
                <a:spcPct val="150000"/>
              </a:lnSpc>
              <a:spcBef>
                <a:spcPts val="0"/>
              </a:spcBef>
              <a:spcAft>
                <a:spcPts val="0"/>
              </a:spcAft>
              <a:buClr>
                <a:schemeClr val="dk1"/>
              </a:buClr>
              <a:buSzPts val="2500"/>
              <a:buFont typeface="Arial" panose="020B0604020202020204" pitchFamily="34" charset="0"/>
              <a:buChar char="•"/>
            </a:pPr>
            <a:r>
              <a:rPr lang="en" sz="1550" i="1" dirty="0">
                <a:latin typeface="Century Gothic"/>
                <a:ea typeface="Century Gothic"/>
                <a:cs typeface="Century Gothic"/>
                <a:sym typeface="Century Gothic"/>
              </a:rPr>
              <a:t>A Long Walk to Water</a:t>
            </a:r>
            <a:r>
              <a:rPr lang="en" sz="1550" dirty="0">
                <a:latin typeface="Century Gothic"/>
                <a:ea typeface="Century Gothic"/>
                <a:cs typeface="Century Gothic"/>
                <a:sym typeface="Century Gothic"/>
              </a:rPr>
              <a:t> (book; one per student)</a:t>
            </a:r>
          </a:p>
          <a:p>
            <a:pPr marL="285750" marR="0" lvl="0" indent="-285750" algn="l" rtl="0">
              <a:lnSpc>
                <a:spcPct val="150000"/>
              </a:lnSpc>
              <a:spcBef>
                <a:spcPts val="0"/>
              </a:spcBef>
              <a:spcAft>
                <a:spcPts val="0"/>
              </a:spcAft>
              <a:buClr>
                <a:schemeClr val="dk1"/>
              </a:buClr>
              <a:buSzPts val="2500"/>
              <a:buFont typeface="Arial" panose="020B0604020202020204" pitchFamily="34" charset="0"/>
              <a:buChar char="•"/>
            </a:pPr>
            <a:r>
              <a:rPr lang="en" sz="1550" b="1" dirty="0">
                <a:latin typeface="Century Gothic"/>
                <a:ea typeface="Century Gothic"/>
                <a:cs typeface="Century Gothic"/>
                <a:sym typeface="Century Gothic"/>
              </a:rPr>
              <a:t>What Makes a Literary Analysis Essay Effective? anchor chart </a:t>
            </a:r>
            <a:r>
              <a:rPr lang="en" sz="1550" dirty="0">
                <a:latin typeface="Century Gothic"/>
                <a:ea typeface="Century Gothic"/>
                <a:cs typeface="Century Gothic"/>
                <a:sym typeface="Century Gothic"/>
              </a:rPr>
              <a:t>(from  Lesson 11)</a:t>
            </a:r>
          </a:p>
          <a:p>
            <a:pPr marL="285750" marR="0" lvl="0" indent="-285750" algn="l" rtl="0">
              <a:lnSpc>
                <a:spcPct val="150000"/>
              </a:lnSpc>
              <a:spcBef>
                <a:spcPts val="0"/>
              </a:spcBef>
              <a:spcAft>
                <a:spcPts val="0"/>
              </a:spcAft>
              <a:buClr>
                <a:schemeClr val="dk1"/>
              </a:buClr>
              <a:buSzPts val="2500"/>
              <a:buFont typeface="Arial" panose="020B0604020202020204" pitchFamily="34" charset="0"/>
              <a:buChar char="•"/>
            </a:pPr>
            <a:r>
              <a:rPr lang="en" sz="1550" dirty="0">
                <a:latin typeface="Century Gothic"/>
                <a:ea typeface="Century Gothic"/>
                <a:cs typeface="Century Gothic"/>
                <a:sym typeface="Century Gothic"/>
              </a:rPr>
              <a:t>Half-sheet of paper for exit ticket (one per student) </a:t>
            </a:r>
            <a:endParaRPr sz="1550" dirty="0">
              <a:latin typeface="Century Gothic"/>
              <a:ea typeface="Century Gothic"/>
              <a:cs typeface="Century Gothic"/>
              <a:sym typeface="Century Gothic"/>
            </a:endParaRPr>
          </a:p>
        </p:txBody>
      </p:sp>
      <p:sp>
        <p:nvSpPr>
          <p:cNvPr id="137" name="Google Shape;137;p26"/>
          <p:cNvSpPr txBox="1">
            <a:spLocks noGrp="1"/>
          </p:cNvSpPr>
          <p:nvPr>
            <p:ph type="title" idx="4294967295"/>
          </p:nvPr>
        </p:nvSpPr>
        <p:spPr>
          <a:xfrm>
            <a:off x="184794" y="175631"/>
            <a:ext cx="7886700" cy="994200"/>
          </a:xfrm>
          <a:prstGeom prst="rect">
            <a:avLst/>
          </a:prstGeom>
          <a:noFill/>
          <a:ln>
            <a:noFill/>
          </a:ln>
        </p:spPr>
        <p:txBody>
          <a:bodyPr spcFirstLastPara="1" wrap="square" lIns="68575" tIns="34275" rIns="68575" bIns="34275" anchor="ctr" anchorCtr="0">
            <a:noAutofit/>
          </a:bodyPr>
          <a:lstStyle/>
          <a:p>
            <a:pPr marL="0" lvl="0" indent="0" rtl="0">
              <a:spcBef>
                <a:spcPts val="0"/>
              </a:spcBef>
              <a:spcAft>
                <a:spcPts val="0"/>
              </a:spcAft>
              <a:buClr>
                <a:schemeClr val="dk1"/>
              </a:buClr>
              <a:buSzPts val="3400"/>
              <a:buFont typeface="Overlock"/>
              <a:buNone/>
            </a:pPr>
            <a:r>
              <a:rPr lang="en" sz="3200" dirty="0">
                <a:latin typeface="Century Gothic"/>
                <a:ea typeface="Century Gothic"/>
                <a:cs typeface="Century Gothic"/>
                <a:sym typeface="Century Gothic"/>
              </a:rPr>
              <a:t>Grade 7: Module 1: Unit 2: Lesson 13</a:t>
            </a:r>
            <a:endParaRPr sz="3200" dirty="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1600" b="1" dirty="0">
                <a:latin typeface="Century Gothic"/>
                <a:ea typeface="Century Gothic"/>
                <a:cs typeface="Century Gothic"/>
                <a:sym typeface="Century Gothic"/>
              </a:rPr>
              <a:t>Teacher slide, before teaching.</a:t>
            </a:r>
            <a:endParaRPr sz="32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ctrTitle"/>
          </p:nvPr>
        </p:nvSpPr>
        <p:spPr>
          <a:xfrm>
            <a:off x="1143000" y="1813949"/>
            <a:ext cx="6858000" cy="1515600"/>
          </a:xfrm>
          <a:prstGeom prst="rect">
            <a:avLst/>
          </a:prstGeom>
        </p:spPr>
        <p:txBody>
          <a:bodyPr spcFirstLastPara="1" wrap="square" lIns="68575" tIns="34275" rIns="68575" bIns="34275" anchor="t" anchorCtr="0">
            <a:noAutofit/>
          </a:bodyPr>
          <a:lstStyle/>
          <a:p>
            <a:pPr marL="0" lvl="0" indent="0" rtl="0">
              <a:spcBef>
                <a:spcPts val="0"/>
              </a:spcBef>
              <a:spcAft>
                <a:spcPts val="0"/>
              </a:spcAft>
              <a:buNone/>
            </a:pPr>
            <a:r>
              <a:rPr lang="en" sz="4200" b="1">
                <a:latin typeface="Century Gothic"/>
                <a:ea typeface="Century Gothic"/>
                <a:cs typeface="Century Gothic"/>
                <a:sym typeface="Century Gothic"/>
              </a:rPr>
              <a:t>Grade 7: Module 1: </a:t>
            </a:r>
            <a:endParaRPr sz="4200" b="1">
              <a:latin typeface="Century Gothic"/>
              <a:ea typeface="Century Gothic"/>
              <a:cs typeface="Century Gothic"/>
              <a:sym typeface="Century Gothic"/>
            </a:endParaRPr>
          </a:p>
          <a:p>
            <a:pPr marL="0" lvl="0" indent="0" rtl="0">
              <a:spcBef>
                <a:spcPts val="0"/>
              </a:spcBef>
              <a:spcAft>
                <a:spcPts val="0"/>
              </a:spcAft>
              <a:buClr>
                <a:schemeClr val="dk1"/>
              </a:buClr>
              <a:buSzPts val="3400"/>
              <a:buFont typeface="Overlock"/>
              <a:buNone/>
            </a:pPr>
            <a:r>
              <a:rPr lang="en" sz="4200" b="1">
                <a:latin typeface="Century Gothic"/>
                <a:ea typeface="Century Gothic"/>
                <a:cs typeface="Century Gothic"/>
                <a:sym typeface="Century Gothic"/>
              </a:rPr>
              <a:t>Unit 2: Lesson 13</a:t>
            </a:r>
            <a:endParaRPr sz="4200" b="1"/>
          </a:p>
        </p:txBody>
      </p:sp>
      <p:pic>
        <p:nvPicPr>
          <p:cNvPr id="3" name="Picture 2">
            <a:extLst>
              <a:ext uri="{FF2B5EF4-FFF2-40B4-BE49-F238E27FC236}">
                <a16:creationId xmlns:a16="http://schemas.microsoft.com/office/drawing/2014/main" id="{8142FD24-D8AF-4591-891B-7BBD9213E675}"/>
              </a:ext>
            </a:extLst>
          </p:cNvPr>
          <p:cNvPicPr>
            <a:picLocks noChangeAspect="1"/>
          </p:cNvPicPr>
          <p:nvPr/>
        </p:nvPicPr>
        <p:blipFill>
          <a:blip r:embed="rId3"/>
          <a:stretch>
            <a:fillRect/>
          </a:stretch>
        </p:blipFill>
        <p:spPr>
          <a:xfrm>
            <a:off x="3813476" y="356580"/>
            <a:ext cx="1517048" cy="69722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8"/>
          <p:cNvSpPr txBox="1">
            <a:spLocks noGrp="1"/>
          </p:cNvSpPr>
          <p:nvPr>
            <p:ph type="ctrTitle"/>
          </p:nvPr>
        </p:nvSpPr>
        <p:spPr>
          <a:xfrm>
            <a:off x="1154848" y="279619"/>
            <a:ext cx="6858000" cy="766500"/>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3300"/>
              <a:buFont typeface="Overlock"/>
              <a:buNone/>
            </a:pPr>
            <a:r>
              <a:rPr lang="en" sz="3400" b="1" dirty="0">
                <a:latin typeface="Century Gothic"/>
                <a:ea typeface="Century Gothic"/>
                <a:cs typeface="Century Gothic"/>
                <a:sym typeface="Century Gothic"/>
              </a:rPr>
              <a:t>Hello</a:t>
            </a:r>
            <a:r>
              <a:rPr lang="en" sz="3400" b="1" i="0" u="none" strike="noStrike" cap="none" dirty="0">
                <a:solidFill>
                  <a:schemeClr val="dk1"/>
                </a:solidFill>
                <a:latin typeface="Century Gothic"/>
                <a:ea typeface="Century Gothic"/>
                <a:cs typeface="Century Gothic"/>
                <a:sym typeface="Century Gothic"/>
              </a:rPr>
              <a:t>, </a:t>
            </a:r>
            <a:r>
              <a:rPr lang="en-US" sz="3400" b="1" i="0" u="none" strike="noStrike" cap="none" dirty="0">
                <a:solidFill>
                  <a:schemeClr val="dk1"/>
                </a:solidFill>
                <a:latin typeface="Century Gothic"/>
                <a:ea typeface="Century Gothic"/>
                <a:cs typeface="Century Gothic"/>
                <a:sym typeface="Century Gothic"/>
              </a:rPr>
              <a:t>S</a:t>
            </a:r>
            <a:r>
              <a:rPr lang="en" sz="3400" b="1" i="0" u="none" strike="noStrike" cap="none" dirty="0">
                <a:solidFill>
                  <a:schemeClr val="dk1"/>
                </a:solidFill>
                <a:latin typeface="Century Gothic"/>
                <a:ea typeface="Century Gothic"/>
                <a:cs typeface="Century Gothic"/>
                <a:sym typeface="Century Gothic"/>
              </a:rPr>
              <a:t>tudents!</a:t>
            </a:r>
            <a:endParaRPr sz="3400" b="1" i="0" u="none" strike="noStrike" cap="none" dirty="0">
              <a:solidFill>
                <a:schemeClr val="dk1"/>
              </a:solidFill>
              <a:latin typeface="Century Gothic"/>
              <a:ea typeface="Century Gothic"/>
              <a:cs typeface="Century Gothic"/>
              <a:sym typeface="Century Gothic"/>
            </a:endParaRPr>
          </a:p>
        </p:txBody>
      </p:sp>
      <p:sp>
        <p:nvSpPr>
          <p:cNvPr id="150" name="Google Shape;150;p28"/>
          <p:cNvSpPr txBox="1">
            <a:spLocks noGrp="1"/>
          </p:cNvSpPr>
          <p:nvPr>
            <p:ph type="subTitle" idx="1"/>
          </p:nvPr>
        </p:nvSpPr>
        <p:spPr>
          <a:xfrm>
            <a:off x="339152" y="1514241"/>
            <a:ext cx="8489392" cy="3140700"/>
          </a:xfrm>
          <a:prstGeom prst="rect">
            <a:avLst/>
          </a:prstGeom>
          <a:noFill/>
          <a:ln>
            <a:noFill/>
          </a:ln>
        </p:spPr>
        <p:txBody>
          <a:bodyPr spcFirstLastPara="1" wrap="square" lIns="68575" tIns="34275" rIns="68575" bIns="34275" anchor="t" anchorCtr="0">
            <a:noAutofit/>
          </a:bodyPr>
          <a:lstStyle/>
          <a:p>
            <a:pPr marL="0" marR="0" lvl="0" indent="0" algn="l" rtl="0">
              <a:lnSpc>
                <a:spcPct val="80000"/>
              </a:lnSpc>
              <a:spcBef>
                <a:spcPts val="0"/>
              </a:spcBef>
              <a:spcAft>
                <a:spcPts val="0"/>
              </a:spcAft>
              <a:buClr>
                <a:schemeClr val="dk1"/>
              </a:buClr>
              <a:buSzPts val="2200"/>
              <a:buFont typeface="Arial"/>
              <a:buNone/>
            </a:pPr>
            <a:r>
              <a:rPr lang="en" dirty="0">
                <a:latin typeface="Century Gothic"/>
                <a:ea typeface="Century Gothic"/>
                <a:cs typeface="Century Gothic"/>
                <a:sym typeface="Century Gothic"/>
              </a:rPr>
              <a:t>Today you will continue to prepare to write an essay about </a:t>
            </a:r>
            <a:r>
              <a:rPr lang="en" i="1" dirty="0">
                <a:latin typeface="Century Gothic"/>
                <a:ea typeface="Century Gothic"/>
                <a:cs typeface="Century Gothic"/>
                <a:sym typeface="Century Gothic"/>
              </a:rPr>
              <a:t>A Long Walk to Water</a:t>
            </a:r>
            <a:r>
              <a:rPr lang="en" dirty="0">
                <a:latin typeface="Century Gothic"/>
                <a:ea typeface="Century Gothic"/>
                <a:cs typeface="Century Gothic"/>
                <a:sym typeface="Century Gothic"/>
              </a:rPr>
              <a:t>, which you will do a few lessons from now.</a:t>
            </a:r>
          </a:p>
          <a:p>
            <a:pPr marL="0" marR="0" lvl="0" indent="0" algn="l" rtl="0">
              <a:lnSpc>
                <a:spcPct val="80000"/>
              </a:lnSpc>
              <a:spcBef>
                <a:spcPts val="0"/>
              </a:spcBef>
              <a:spcAft>
                <a:spcPts val="0"/>
              </a:spcAft>
              <a:buClr>
                <a:schemeClr val="dk1"/>
              </a:buClr>
              <a:buSzPts val="2200"/>
              <a:buFont typeface="Arial"/>
              <a:buNone/>
            </a:pPr>
            <a:endParaRPr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200"/>
              <a:buFont typeface="Arial"/>
              <a:buNone/>
            </a:pPr>
            <a:endParaRPr sz="800" dirty="0">
              <a:latin typeface="Arial"/>
              <a:ea typeface="Arial"/>
              <a:cs typeface="Arial"/>
              <a:sym typeface="Arial"/>
            </a:endParaRPr>
          </a:p>
          <a:p>
            <a:pPr marL="0" marR="0" lvl="0" indent="0" algn="l" rtl="0">
              <a:lnSpc>
                <a:spcPct val="80000"/>
              </a:lnSpc>
              <a:spcBef>
                <a:spcPts val="0"/>
              </a:spcBef>
              <a:spcAft>
                <a:spcPts val="0"/>
              </a:spcAft>
              <a:buClr>
                <a:schemeClr val="dk1"/>
              </a:buClr>
              <a:buSzPts val="2200"/>
              <a:buFont typeface="Arial"/>
              <a:buNone/>
            </a:pPr>
            <a:endParaRPr sz="800" dirty="0">
              <a:latin typeface="Arial"/>
              <a:ea typeface="Arial"/>
              <a:cs typeface="Arial"/>
              <a:sym typeface="Arial"/>
            </a:endParaRPr>
          </a:p>
          <a:p>
            <a:pPr marL="0" marR="0" lvl="0" indent="0" algn="l" rtl="0">
              <a:lnSpc>
                <a:spcPct val="80000"/>
              </a:lnSpc>
              <a:spcBef>
                <a:spcPts val="0"/>
              </a:spcBef>
              <a:spcAft>
                <a:spcPts val="0"/>
              </a:spcAft>
              <a:buClr>
                <a:schemeClr val="dk1"/>
              </a:buClr>
              <a:buSzPts val="2200"/>
              <a:buFont typeface="Arial"/>
              <a:buNone/>
            </a:pPr>
            <a:r>
              <a:rPr lang="en" i="0" u="none" strike="noStrike" cap="none" dirty="0">
                <a:solidFill>
                  <a:schemeClr val="dk1"/>
                </a:solidFill>
                <a:latin typeface="Century Gothic"/>
                <a:ea typeface="Century Gothic"/>
                <a:cs typeface="Century Gothic"/>
                <a:sym typeface="Century Gothic"/>
              </a:rPr>
              <a:t>Here is what you’ll do today:</a:t>
            </a:r>
            <a:endParaRPr dirty="0">
              <a:latin typeface="Century Gothic"/>
              <a:ea typeface="Century Gothic"/>
              <a:cs typeface="Century Gothic"/>
              <a:sym typeface="Century Gothic"/>
            </a:endParaRPr>
          </a:p>
          <a:p>
            <a:pPr marL="342900" marR="0" lvl="0" indent="-279400" algn="l" rtl="0">
              <a:lnSpc>
                <a:spcPct val="80000"/>
              </a:lnSpc>
              <a:spcBef>
                <a:spcPts val="800"/>
              </a:spcBef>
              <a:spcAft>
                <a:spcPts val="0"/>
              </a:spcAft>
              <a:buClr>
                <a:schemeClr val="dk1"/>
              </a:buClr>
              <a:buSzPts val="1800"/>
              <a:buFont typeface="Century Gothic"/>
              <a:buChar char="●"/>
            </a:pPr>
            <a:r>
              <a:rPr lang="en" dirty="0">
                <a:latin typeface="Century Gothic"/>
                <a:ea typeface="Century Gothic"/>
                <a:cs typeface="Century Gothic"/>
                <a:sym typeface="Century Gothic"/>
              </a:rPr>
              <a:t>Review learning targets for this lesson</a:t>
            </a:r>
            <a:endParaRPr dirty="0">
              <a:latin typeface="Century Gothic"/>
              <a:ea typeface="Century Gothic"/>
              <a:cs typeface="Century Gothic"/>
              <a:sym typeface="Century Gothic"/>
            </a:endParaRPr>
          </a:p>
          <a:p>
            <a:pPr marL="342900" marR="0" lvl="0" indent="-279400" algn="l" rtl="0">
              <a:lnSpc>
                <a:spcPct val="80000"/>
              </a:lnSpc>
              <a:spcBef>
                <a:spcPts val="800"/>
              </a:spcBef>
              <a:spcAft>
                <a:spcPts val="0"/>
              </a:spcAft>
              <a:buSzPts val="1800"/>
              <a:buFont typeface="Century Gothic"/>
              <a:buChar char="●"/>
            </a:pPr>
            <a:r>
              <a:rPr lang="en" dirty="0">
                <a:latin typeface="Century Gothic"/>
                <a:ea typeface="Century Gothic"/>
                <a:cs typeface="Century Gothic"/>
                <a:sym typeface="Century Gothic"/>
              </a:rPr>
              <a:t>Continue working with the </a:t>
            </a:r>
            <a:r>
              <a:rPr lang="en" b="1" dirty="0">
                <a:latin typeface="Century Gothic"/>
                <a:ea typeface="Century Gothic"/>
                <a:cs typeface="Century Gothic"/>
                <a:sym typeface="Century Gothic"/>
              </a:rPr>
              <a:t>Forming Evidence-Based Graphic Organizer</a:t>
            </a:r>
            <a:endParaRPr b="1" dirty="0">
              <a:latin typeface="Century Gothic"/>
              <a:ea typeface="Century Gothic"/>
              <a:cs typeface="Century Gothic"/>
              <a:sym typeface="Century Gothic"/>
            </a:endParaRPr>
          </a:p>
          <a:p>
            <a:pPr marL="0" marR="0" lvl="0" indent="0" algn="l" rtl="0">
              <a:lnSpc>
                <a:spcPct val="80000"/>
              </a:lnSpc>
              <a:spcBef>
                <a:spcPts val="800"/>
              </a:spcBef>
              <a:spcAft>
                <a:spcPts val="0"/>
              </a:spcAft>
              <a:buNone/>
            </a:pPr>
            <a:endParaRPr dirty="0">
              <a:latin typeface="Century Gothic"/>
              <a:ea typeface="Century Gothic"/>
              <a:cs typeface="Century Gothic"/>
              <a:sym typeface="Century Gothic"/>
            </a:endParaRPr>
          </a:p>
          <a:p>
            <a:pPr marL="342900" marR="0" lvl="0" indent="0" algn="l" rtl="0">
              <a:lnSpc>
                <a:spcPct val="80000"/>
              </a:lnSpc>
              <a:spcBef>
                <a:spcPts val="800"/>
              </a:spcBef>
              <a:spcAft>
                <a:spcPts val="0"/>
              </a:spcAft>
              <a:buNone/>
            </a:pPr>
            <a:endParaRPr dirty="0">
              <a:latin typeface="Century Gothic"/>
              <a:ea typeface="Century Gothic"/>
              <a:cs typeface="Century Gothic"/>
              <a:sym typeface="Century Gothic"/>
            </a:endParaRPr>
          </a:p>
          <a:p>
            <a:pPr marL="0" marR="0" lvl="0" indent="0" algn="l" rtl="0">
              <a:lnSpc>
                <a:spcPct val="80000"/>
              </a:lnSpc>
              <a:spcBef>
                <a:spcPts val="800"/>
              </a:spcBef>
              <a:spcAft>
                <a:spcPts val="800"/>
              </a:spcAft>
              <a:buNone/>
            </a:pPr>
            <a:endParaRPr i="0" u="none" strike="noStrike" cap="none" dirty="0">
              <a:solidFill>
                <a:schemeClr val="dk1"/>
              </a:solidFill>
              <a:latin typeface="Century Gothic"/>
              <a:ea typeface="Century Gothic"/>
              <a:cs typeface="Century Gothic"/>
              <a:sym typeface="Century Gothic"/>
            </a:endParaRPr>
          </a:p>
        </p:txBody>
      </p:sp>
      <p:pic>
        <p:nvPicPr>
          <p:cNvPr id="151" name="Google Shape;151;p28"/>
          <p:cNvPicPr preferRelativeResize="0"/>
          <p:nvPr/>
        </p:nvPicPr>
        <p:blipFill rotWithShape="1">
          <a:blip r:embed="rId3">
            <a:alphaModFix/>
          </a:blip>
          <a:srcRect/>
          <a:stretch/>
        </p:blipFill>
        <p:spPr>
          <a:xfrm>
            <a:off x="8099047" y="139462"/>
            <a:ext cx="817245" cy="104679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title" idx="4294967295"/>
          </p:nvPr>
        </p:nvSpPr>
        <p:spPr>
          <a:xfrm>
            <a:off x="519919" y="375038"/>
            <a:ext cx="7579200"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3400" dirty="0">
                <a:latin typeface="Century Gothic"/>
                <a:ea typeface="Century Gothic"/>
                <a:cs typeface="Century Gothic"/>
                <a:sym typeface="Century Gothic"/>
              </a:rPr>
              <a:t>Let’s look at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58" name="Google Shape;158;p29"/>
          <p:cNvSpPr txBox="1">
            <a:spLocks noGrp="1"/>
          </p:cNvSpPr>
          <p:nvPr>
            <p:ph type="body" idx="4294967295"/>
          </p:nvPr>
        </p:nvSpPr>
        <p:spPr>
          <a:xfrm>
            <a:off x="519919" y="1197863"/>
            <a:ext cx="8396400" cy="37740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Arial"/>
              <a:buNone/>
            </a:pPr>
            <a:r>
              <a:rPr lang="en" sz="1800" dirty="0">
                <a:latin typeface="Century Gothic"/>
                <a:ea typeface="Century Gothic"/>
                <a:cs typeface="Century Gothic"/>
                <a:sym typeface="Century Gothic"/>
              </a:rPr>
              <a:t>Today’s learning targets are:</a:t>
            </a:r>
            <a:endParaRPr sz="1800" dirty="0">
              <a:latin typeface="Century Gothic"/>
              <a:ea typeface="Century Gothic"/>
              <a:cs typeface="Century Gothic"/>
              <a:sym typeface="Century Gothic"/>
            </a:endParaRPr>
          </a:p>
          <a:p>
            <a:pPr marL="0" lvl="0" indent="0" rtl="0">
              <a:spcBef>
                <a:spcPts val="0"/>
              </a:spcBef>
              <a:spcAft>
                <a:spcPts val="0"/>
              </a:spcAft>
              <a:buClr>
                <a:schemeClr val="dk1"/>
              </a:buClr>
              <a:buSzPts val="800"/>
              <a:buFont typeface="Arial"/>
              <a:buNone/>
            </a:pPr>
            <a:endParaRPr sz="2000" b="1" dirty="0">
              <a:latin typeface="Century Gothic"/>
              <a:ea typeface="Century Gothic"/>
              <a:cs typeface="Century Gothic"/>
              <a:sym typeface="Century Gothic"/>
            </a:endParaRPr>
          </a:p>
          <a:p>
            <a:pPr lvl="0" indent="-457200">
              <a:spcBef>
                <a:spcPts val="1000"/>
              </a:spcBef>
              <a:buSzPct val="100000"/>
              <a:buFont typeface="+mj-lt"/>
              <a:buAutoNum type="arabicPeriod"/>
            </a:pPr>
            <a:r>
              <a:rPr lang="en-US" sz="2400" b="1" dirty="0">
                <a:latin typeface="Century Gothic"/>
                <a:ea typeface="Century Gothic"/>
                <a:cs typeface="Century Gothic"/>
                <a:sym typeface="Century Gothic"/>
              </a:rPr>
              <a:t>I can make connections from the text ‘Sudanese Tribes Confront Modern War’ to the novel </a:t>
            </a:r>
            <a:r>
              <a:rPr lang="en-US" sz="2400" b="1" i="1" dirty="0">
                <a:latin typeface="Century Gothic"/>
                <a:ea typeface="Century Gothic"/>
                <a:cs typeface="Century Gothic"/>
                <a:sym typeface="Century Gothic"/>
              </a:rPr>
              <a:t>A Long Walk to Water.</a:t>
            </a:r>
            <a:endParaRPr lang="en-US" sz="2400" b="1" dirty="0">
              <a:latin typeface="Century Gothic"/>
              <a:ea typeface="Century Gothic"/>
              <a:cs typeface="Century Gothic"/>
              <a:sym typeface="Century Gothic"/>
            </a:endParaRPr>
          </a:p>
          <a:p>
            <a:pPr lvl="0" indent="-457200">
              <a:spcBef>
                <a:spcPts val="1000"/>
              </a:spcBef>
              <a:buSzPct val="100000"/>
              <a:buFont typeface="+mj-lt"/>
              <a:buAutoNum type="arabicPeriod"/>
            </a:pPr>
            <a:r>
              <a:rPr lang="en-US" sz="2400" b="1" dirty="0">
                <a:latin typeface="Century Gothic"/>
                <a:ea typeface="Century Gothic"/>
                <a:cs typeface="Century Gothic"/>
                <a:sym typeface="Century Gothic"/>
              </a:rPr>
              <a:t>I can use context clues to determine word meanings.</a:t>
            </a:r>
          </a:p>
          <a:p>
            <a:pPr lvl="0" indent="-457200">
              <a:spcBef>
                <a:spcPts val="1000"/>
              </a:spcBef>
              <a:buSzPct val="100000"/>
              <a:buFont typeface="+mj-lt"/>
              <a:buAutoNum type="arabicPeriod"/>
            </a:pPr>
            <a:r>
              <a:rPr lang="en-US" sz="2400" b="1" dirty="0">
                <a:latin typeface="Century Gothic"/>
                <a:ea typeface="Century Gothic"/>
                <a:cs typeface="Century Gothic"/>
                <a:sym typeface="Century Gothic"/>
              </a:rPr>
              <a:t>I can cite several pieces of text-based evidence to support an analysis of excerpts from the article ‘Sudanese Tribes Confront Modern War.’</a:t>
            </a:r>
          </a:p>
          <a:p>
            <a:pPr marL="0" marR="0" lvl="0" indent="0" algn="l" rtl="0">
              <a:lnSpc>
                <a:spcPct val="90000"/>
              </a:lnSpc>
              <a:spcBef>
                <a:spcPts val="800"/>
              </a:spcBef>
              <a:spcAft>
                <a:spcPts val="0"/>
              </a:spcAft>
              <a:buClr>
                <a:schemeClr val="dk1"/>
              </a:buClr>
              <a:buSzPts val="2100"/>
              <a:buFont typeface="Arial"/>
              <a:buNone/>
            </a:pPr>
            <a:endParaRPr sz="1800" dirty="0">
              <a:latin typeface="Century Gothic"/>
              <a:ea typeface="Century Gothic"/>
              <a:cs typeface="Century Gothic"/>
              <a:sym typeface="Century Gothic"/>
            </a:endParaRPr>
          </a:p>
        </p:txBody>
      </p:sp>
      <p:pic>
        <p:nvPicPr>
          <p:cNvPr id="5" name="Google Shape;151;p28"/>
          <p:cNvPicPr preferRelativeResize="0"/>
          <p:nvPr/>
        </p:nvPicPr>
        <p:blipFill rotWithShape="1">
          <a:blip r:embed="rId3">
            <a:alphaModFix/>
          </a:blip>
          <a:srcRect/>
          <a:stretch/>
        </p:blipFill>
        <p:spPr>
          <a:xfrm>
            <a:off x="8099047" y="139462"/>
            <a:ext cx="817245" cy="1046797"/>
          </a:xfrm>
          <a:prstGeom prst="rect">
            <a:avLst/>
          </a:prstGeom>
          <a:noFill/>
          <a:ln>
            <a:noFill/>
          </a:ln>
        </p:spPr>
      </p:pic>
      <p:pic>
        <p:nvPicPr>
          <p:cNvPr id="2" name="Picture 2">
            <a:extLst>
              <a:ext uri="{FF2B5EF4-FFF2-40B4-BE49-F238E27FC236}">
                <a16:creationId xmlns:a16="http://schemas.microsoft.com/office/drawing/2014/main" id="{2B6E142A-C836-468C-93AA-06B93C95E0C9}"/>
              </a:ext>
            </a:extLst>
          </p:cNvPr>
          <p:cNvPicPr>
            <a:picLocks noChangeAspect="1"/>
          </p:cNvPicPr>
          <p:nvPr/>
        </p:nvPicPr>
        <p:blipFill>
          <a:blip r:embed="rId4"/>
          <a:stretch>
            <a:fillRect/>
          </a:stretch>
        </p:blipFill>
        <p:spPr>
          <a:xfrm>
            <a:off x="8288955" y="4488551"/>
            <a:ext cx="627337" cy="49491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0"/>
          <p:cNvSpPr txBox="1">
            <a:spLocks noGrp="1"/>
          </p:cNvSpPr>
          <p:nvPr>
            <p:ph type="title" idx="4294967295"/>
          </p:nvPr>
        </p:nvSpPr>
        <p:spPr>
          <a:xfrm>
            <a:off x="495205" y="375038"/>
            <a:ext cx="7579200"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3400" dirty="0">
                <a:latin typeface="Century Gothic"/>
                <a:ea typeface="Century Gothic"/>
                <a:cs typeface="Century Gothic"/>
                <a:sym typeface="Century Gothic"/>
              </a:rPr>
              <a:t>Let’s look at our model essay again</a:t>
            </a:r>
            <a:endParaRPr sz="3400" i="0" u="none" strike="noStrike" cap="none" dirty="0">
              <a:solidFill>
                <a:schemeClr val="dk1"/>
              </a:solidFill>
              <a:latin typeface="Century Gothic"/>
              <a:ea typeface="Century Gothic"/>
              <a:cs typeface="Century Gothic"/>
              <a:sym typeface="Century Gothic"/>
            </a:endParaRPr>
          </a:p>
        </p:txBody>
      </p:sp>
      <p:sp>
        <p:nvSpPr>
          <p:cNvPr id="166" name="Google Shape;166;p30"/>
          <p:cNvSpPr txBox="1">
            <a:spLocks noGrp="1"/>
          </p:cNvSpPr>
          <p:nvPr>
            <p:ph type="body" idx="4294967295"/>
          </p:nvPr>
        </p:nvSpPr>
        <p:spPr>
          <a:xfrm>
            <a:off x="495208" y="1197875"/>
            <a:ext cx="4529400" cy="37740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Arial"/>
              <a:buNone/>
            </a:pPr>
            <a:r>
              <a:rPr lang="en" sz="1800" dirty="0">
                <a:latin typeface="Century Gothic"/>
                <a:ea typeface="Century Gothic"/>
                <a:cs typeface="Century Gothic"/>
                <a:sym typeface="Century Gothic"/>
              </a:rPr>
              <a:t>To begin our work, you will need two things: </a:t>
            </a:r>
            <a:endParaRPr sz="1800"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1800" dirty="0">
              <a:latin typeface="Century Gothic"/>
              <a:ea typeface="Century Gothic"/>
              <a:cs typeface="Century Gothic"/>
              <a:sym typeface="Century Gothic"/>
            </a:endParaRPr>
          </a:p>
          <a:p>
            <a:pPr marL="457200" marR="0" lvl="0" indent="-342900" algn="l" rtl="0">
              <a:lnSpc>
                <a:spcPct val="90000"/>
              </a:lnSpc>
              <a:spcBef>
                <a:spcPts val="800"/>
              </a:spcBef>
              <a:spcAft>
                <a:spcPts val="0"/>
              </a:spcAft>
              <a:buSzPts val="1800"/>
              <a:buFont typeface="Century Gothic"/>
              <a:buChar char="●"/>
            </a:pPr>
            <a:r>
              <a:rPr lang="en" sz="1800" dirty="0">
                <a:latin typeface="Century Gothic"/>
                <a:ea typeface="Century Gothic"/>
                <a:cs typeface="Century Gothic"/>
                <a:sym typeface="Century Gothic"/>
              </a:rPr>
              <a:t>your model essay “Challenges Facing a Lost Boy of Sudan”</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the grade 6-8 expository writing rubric</a:t>
            </a:r>
            <a:endParaRPr sz="1800" dirty="0">
              <a:latin typeface="Century Gothic"/>
              <a:ea typeface="Century Gothic"/>
              <a:cs typeface="Century Gothic"/>
              <a:sym typeface="Century Gothic"/>
            </a:endParaRPr>
          </a:p>
          <a:p>
            <a:pPr marL="0" marR="0" lvl="0" indent="0" algn="l" rtl="0">
              <a:lnSpc>
                <a:spcPct val="90000"/>
              </a:lnSpc>
              <a:spcBef>
                <a:spcPts val="800"/>
              </a:spcBef>
              <a:spcAft>
                <a:spcPts val="0"/>
              </a:spcAft>
              <a:buNone/>
            </a:pPr>
            <a:endParaRPr sz="1800" dirty="0">
              <a:latin typeface="Century Gothic"/>
              <a:ea typeface="Century Gothic"/>
              <a:cs typeface="Century Gothic"/>
              <a:sym typeface="Century Gothic"/>
            </a:endParaRPr>
          </a:p>
          <a:p>
            <a:pPr marL="0" marR="0" lvl="0" indent="0" algn="l" rtl="0">
              <a:lnSpc>
                <a:spcPct val="90000"/>
              </a:lnSpc>
              <a:spcBef>
                <a:spcPts val="800"/>
              </a:spcBef>
              <a:spcAft>
                <a:spcPts val="0"/>
              </a:spcAft>
              <a:buNone/>
            </a:pPr>
            <a:r>
              <a:rPr lang="en" sz="1800" dirty="0">
                <a:latin typeface="Century Gothic"/>
                <a:ea typeface="Century Gothic"/>
                <a:cs typeface="Century Gothic"/>
                <a:sym typeface="Century Gothic"/>
              </a:rPr>
              <a:t>First, let’s look at the essay (even though we’ve read this essay before, it will help to read it again!)</a:t>
            </a:r>
            <a:endParaRPr sz="1800" dirty="0">
              <a:latin typeface="Century Gothic"/>
              <a:ea typeface="Century Gothic"/>
              <a:cs typeface="Century Gothic"/>
              <a:sym typeface="Century Gothic"/>
            </a:endParaRPr>
          </a:p>
        </p:txBody>
      </p:sp>
      <p:pic>
        <p:nvPicPr>
          <p:cNvPr id="168" name="Google Shape;168;p30"/>
          <p:cNvPicPr preferRelativeResize="0"/>
          <p:nvPr/>
        </p:nvPicPr>
        <p:blipFill>
          <a:blip r:embed="rId3">
            <a:alphaModFix/>
          </a:blip>
          <a:stretch>
            <a:fillRect/>
          </a:stretch>
        </p:blipFill>
        <p:spPr>
          <a:xfrm>
            <a:off x="5182522" y="1949259"/>
            <a:ext cx="3789878" cy="2163224"/>
          </a:xfrm>
          <a:prstGeom prst="rect">
            <a:avLst/>
          </a:prstGeom>
          <a:noFill/>
          <a:ln>
            <a:noFill/>
          </a:ln>
        </p:spPr>
      </p:pic>
      <p:pic>
        <p:nvPicPr>
          <p:cNvPr id="6" name="Google Shape;151;p28"/>
          <p:cNvPicPr preferRelativeResize="0"/>
          <p:nvPr/>
        </p:nvPicPr>
        <p:blipFill rotWithShape="1">
          <a:blip r:embed="rId4">
            <a:alphaModFix/>
          </a:blip>
          <a:srcRect/>
          <a:stretch/>
        </p:blipFill>
        <p:spPr>
          <a:xfrm>
            <a:off x="8099047" y="139462"/>
            <a:ext cx="817245" cy="104679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1"/>
          <p:cNvSpPr txBox="1">
            <a:spLocks noGrp="1"/>
          </p:cNvSpPr>
          <p:nvPr>
            <p:ph type="title" idx="4294967295"/>
          </p:nvPr>
        </p:nvSpPr>
        <p:spPr>
          <a:xfrm>
            <a:off x="243000" y="413686"/>
            <a:ext cx="7579200"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3400" dirty="0">
                <a:latin typeface="Century Gothic"/>
                <a:ea typeface="Century Gothic"/>
                <a:cs typeface="Century Gothic"/>
                <a:sym typeface="Century Gothic"/>
              </a:rPr>
              <a:t>Now, let’s look at that writing rubric</a:t>
            </a:r>
            <a:endParaRPr sz="3400" i="0" u="none" strike="noStrike" cap="none" dirty="0">
              <a:solidFill>
                <a:schemeClr val="dk1"/>
              </a:solidFill>
              <a:latin typeface="Century Gothic"/>
              <a:ea typeface="Century Gothic"/>
              <a:cs typeface="Century Gothic"/>
              <a:sym typeface="Century Gothic"/>
            </a:endParaRPr>
          </a:p>
        </p:txBody>
      </p:sp>
      <p:sp>
        <p:nvSpPr>
          <p:cNvPr id="175" name="Google Shape;175;p31"/>
          <p:cNvSpPr txBox="1">
            <a:spLocks noGrp="1"/>
          </p:cNvSpPr>
          <p:nvPr>
            <p:ph type="body" idx="4294967295"/>
          </p:nvPr>
        </p:nvSpPr>
        <p:spPr>
          <a:xfrm>
            <a:off x="243000" y="1197875"/>
            <a:ext cx="4806300" cy="37740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Arial"/>
              <a:buNone/>
            </a:pPr>
            <a:r>
              <a:rPr lang="en" sz="1800" dirty="0">
                <a:latin typeface="Century Gothic"/>
                <a:ea typeface="Century Gothic"/>
                <a:cs typeface="Century Gothic"/>
                <a:sym typeface="Century Gothic"/>
              </a:rPr>
              <a:t>We need to see if the model’s writer met the criteria for “good evidence”</a:t>
            </a:r>
            <a:endParaRPr sz="1800" dirty="0">
              <a:latin typeface="Century Gothic"/>
              <a:ea typeface="Century Gothic"/>
              <a:cs typeface="Century Gothic"/>
              <a:sym typeface="Century Gothic"/>
            </a:endParaRPr>
          </a:p>
          <a:p>
            <a:pPr marL="457200" marR="0" lvl="0" indent="-342900" algn="l" rtl="0">
              <a:lnSpc>
                <a:spcPct val="90000"/>
              </a:lnSpc>
              <a:spcBef>
                <a:spcPts val="800"/>
              </a:spcBef>
              <a:spcAft>
                <a:spcPts val="0"/>
              </a:spcAft>
              <a:buSzPts val="1800"/>
              <a:buFont typeface="Century Gothic"/>
              <a:buChar char="●"/>
            </a:pPr>
            <a:r>
              <a:rPr lang="en" sz="1800" dirty="0">
                <a:latin typeface="Century Gothic"/>
                <a:ea typeface="Century Gothic"/>
                <a:cs typeface="Century Gothic"/>
                <a:sym typeface="Century Gothic"/>
              </a:rPr>
              <a:t>Read the second row of the </a:t>
            </a:r>
            <a:r>
              <a:rPr lang="en" sz="1800" b="1" dirty="0">
                <a:latin typeface="Century Gothic"/>
                <a:ea typeface="Century Gothic"/>
                <a:cs typeface="Century Gothic"/>
                <a:sym typeface="Century Gothic"/>
              </a:rPr>
              <a:t>rubric</a:t>
            </a:r>
            <a:endParaRPr sz="1800" b="1"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Circle any words in that row that you have questions about</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Now, check the </a:t>
            </a:r>
            <a:r>
              <a:rPr lang="en" sz="1800" b="1" dirty="0">
                <a:latin typeface="Century Gothic"/>
                <a:ea typeface="Century Gothic"/>
                <a:cs typeface="Century Gothic"/>
                <a:sym typeface="Century Gothic"/>
              </a:rPr>
              <a:t>Writer’s Glossary </a:t>
            </a:r>
            <a:r>
              <a:rPr lang="en" sz="1800" dirty="0">
                <a:latin typeface="Century Gothic"/>
                <a:ea typeface="Century Gothic"/>
                <a:cs typeface="Century Gothic"/>
                <a:sym typeface="Century Gothic"/>
              </a:rPr>
              <a:t>to figure out what those words mean</a:t>
            </a:r>
            <a:endParaRPr sz="1800" dirty="0">
              <a:latin typeface="Century Gothic"/>
              <a:ea typeface="Century Gothic"/>
              <a:cs typeface="Century Gothic"/>
              <a:sym typeface="Century Gothic"/>
            </a:endParaRPr>
          </a:p>
        </p:txBody>
      </p:sp>
      <p:pic>
        <p:nvPicPr>
          <p:cNvPr id="177" name="Google Shape;177;p31"/>
          <p:cNvPicPr preferRelativeResize="0"/>
          <p:nvPr/>
        </p:nvPicPr>
        <p:blipFill>
          <a:blip r:embed="rId3">
            <a:alphaModFix/>
          </a:blip>
          <a:stretch>
            <a:fillRect/>
          </a:stretch>
        </p:blipFill>
        <p:spPr>
          <a:xfrm>
            <a:off x="5201722" y="1175486"/>
            <a:ext cx="3789877" cy="2237196"/>
          </a:xfrm>
          <a:prstGeom prst="rect">
            <a:avLst/>
          </a:prstGeom>
          <a:noFill/>
          <a:ln>
            <a:noFill/>
          </a:ln>
        </p:spPr>
      </p:pic>
      <p:pic>
        <p:nvPicPr>
          <p:cNvPr id="178" name="Google Shape;178;p31"/>
          <p:cNvPicPr preferRelativeResize="0"/>
          <p:nvPr/>
        </p:nvPicPr>
        <p:blipFill>
          <a:blip r:embed="rId4">
            <a:alphaModFix/>
          </a:blip>
          <a:stretch>
            <a:fillRect/>
          </a:stretch>
        </p:blipFill>
        <p:spPr>
          <a:xfrm>
            <a:off x="2031355" y="3458794"/>
            <a:ext cx="4958050" cy="1225940"/>
          </a:xfrm>
          <a:prstGeom prst="rect">
            <a:avLst/>
          </a:prstGeom>
          <a:noFill/>
          <a:ln>
            <a:noFill/>
          </a:ln>
        </p:spPr>
      </p:pic>
      <p:pic>
        <p:nvPicPr>
          <p:cNvPr id="7" name="Google Shape;151;p28"/>
          <p:cNvPicPr preferRelativeResize="0"/>
          <p:nvPr/>
        </p:nvPicPr>
        <p:blipFill rotWithShape="1">
          <a:blip r:embed="rId5">
            <a:alphaModFix/>
          </a:blip>
          <a:srcRect/>
          <a:stretch/>
        </p:blipFill>
        <p:spPr>
          <a:xfrm>
            <a:off x="8099047" y="139462"/>
            <a:ext cx="817245" cy="104679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32"/>
          <p:cNvSpPr txBox="1">
            <a:spLocks noGrp="1"/>
          </p:cNvSpPr>
          <p:nvPr>
            <p:ph type="title" idx="4294967295"/>
          </p:nvPr>
        </p:nvSpPr>
        <p:spPr>
          <a:xfrm>
            <a:off x="242999" y="375059"/>
            <a:ext cx="7856047"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3400" dirty="0">
                <a:latin typeface="Century Gothic"/>
                <a:ea typeface="Century Gothic"/>
                <a:cs typeface="Century Gothic"/>
                <a:sym typeface="Century Gothic"/>
              </a:rPr>
              <a:t>Now, let’s add to the Effective Essay anchor chart</a:t>
            </a:r>
            <a:endParaRPr sz="3400" i="0" u="none" strike="noStrike" cap="none" dirty="0">
              <a:solidFill>
                <a:schemeClr val="dk1"/>
              </a:solidFill>
              <a:latin typeface="Century Gothic"/>
              <a:ea typeface="Century Gothic"/>
              <a:cs typeface="Century Gothic"/>
              <a:sym typeface="Century Gothic"/>
            </a:endParaRPr>
          </a:p>
        </p:txBody>
      </p:sp>
      <p:sp>
        <p:nvSpPr>
          <p:cNvPr id="185" name="Google Shape;185;p32"/>
          <p:cNvSpPr txBox="1">
            <a:spLocks noGrp="1"/>
          </p:cNvSpPr>
          <p:nvPr>
            <p:ph type="body" idx="4294967295"/>
          </p:nvPr>
        </p:nvSpPr>
        <p:spPr>
          <a:xfrm>
            <a:off x="243000" y="1197875"/>
            <a:ext cx="4806300" cy="37740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None/>
            </a:pPr>
            <a:r>
              <a:rPr lang="en" sz="1800" dirty="0">
                <a:latin typeface="Century Gothic"/>
                <a:ea typeface="Century Gothic"/>
                <a:cs typeface="Century Gothic"/>
                <a:sym typeface="Century Gothic"/>
              </a:rPr>
              <a:t>Reading this model essay can help us understand what makes an effective essay.</a:t>
            </a:r>
            <a:endParaRPr sz="1800" dirty="0">
              <a:latin typeface="Century Gothic"/>
              <a:ea typeface="Century Gothic"/>
              <a:cs typeface="Century Gothic"/>
              <a:sym typeface="Century Gothic"/>
            </a:endParaRPr>
          </a:p>
          <a:p>
            <a:pPr marL="457200" marR="0" lvl="0" indent="-342900" algn="l" rtl="0">
              <a:lnSpc>
                <a:spcPct val="90000"/>
              </a:lnSpc>
              <a:spcBef>
                <a:spcPts val="800"/>
              </a:spcBef>
              <a:spcAft>
                <a:spcPts val="0"/>
              </a:spcAft>
              <a:buSzPts val="1800"/>
              <a:buFont typeface="Century Gothic"/>
              <a:buChar char="●"/>
            </a:pPr>
            <a:r>
              <a:rPr lang="en" sz="1800" dirty="0">
                <a:latin typeface="Century Gothic"/>
                <a:ea typeface="Century Gothic"/>
                <a:cs typeface="Century Gothic"/>
                <a:sym typeface="Century Gothic"/>
              </a:rPr>
              <a:t>Talk with your partner and discuss what we should add to our </a:t>
            </a:r>
            <a:r>
              <a:rPr lang="en" sz="1800" b="1" dirty="0">
                <a:latin typeface="Century Gothic"/>
                <a:ea typeface="Century Gothic"/>
                <a:cs typeface="Century Gothic"/>
                <a:sym typeface="Century Gothic"/>
              </a:rPr>
              <a:t>“What Makes an Effective Essay” anchor chart</a:t>
            </a:r>
            <a:endParaRPr sz="1800" b="1" dirty="0">
              <a:latin typeface="Century Gothic"/>
              <a:ea typeface="Century Gothic"/>
              <a:cs typeface="Century Gothic"/>
              <a:sym typeface="Century Gothic"/>
            </a:endParaRPr>
          </a:p>
          <a:p>
            <a:pPr marL="457200" marR="0" lvl="0" indent="0" algn="l" rtl="0">
              <a:lnSpc>
                <a:spcPct val="90000"/>
              </a:lnSpc>
              <a:spcBef>
                <a:spcPts val="800"/>
              </a:spcBef>
              <a:spcAft>
                <a:spcPts val="0"/>
              </a:spcAft>
              <a:buNone/>
            </a:pPr>
            <a:endParaRPr sz="1800" dirty="0">
              <a:latin typeface="Century Gothic"/>
              <a:ea typeface="Century Gothic"/>
              <a:cs typeface="Century Gothic"/>
              <a:sym typeface="Century Gothic"/>
            </a:endParaRPr>
          </a:p>
        </p:txBody>
      </p:sp>
      <p:pic>
        <p:nvPicPr>
          <p:cNvPr id="187" name="Google Shape;187;p32"/>
          <p:cNvPicPr preferRelativeResize="0"/>
          <p:nvPr/>
        </p:nvPicPr>
        <p:blipFill>
          <a:blip r:embed="rId3">
            <a:alphaModFix/>
          </a:blip>
          <a:stretch>
            <a:fillRect/>
          </a:stretch>
        </p:blipFill>
        <p:spPr>
          <a:xfrm>
            <a:off x="4855734" y="1197874"/>
            <a:ext cx="3693356" cy="2165955"/>
          </a:xfrm>
          <a:prstGeom prst="rect">
            <a:avLst/>
          </a:prstGeom>
          <a:noFill/>
          <a:ln>
            <a:noFill/>
          </a:ln>
        </p:spPr>
      </p:pic>
      <p:pic>
        <p:nvPicPr>
          <p:cNvPr id="188" name="Google Shape;188;p32"/>
          <p:cNvPicPr preferRelativeResize="0"/>
          <p:nvPr/>
        </p:nvPicPr>
        <p:blipFill>
          <a:blip r:embed="rId4">
            <a:alphaModFix/>
          </a:blip>
          <a:stretch>
            <a:fillRect/>
          </a:stretch>
        </p:blipFill>
        <p:spPr>
          <a:xfrm>
            <a:off x="1889405" y="3388544"/>
            <a:ext cx="4958050" cy="1314979"/>
          </a:xfrm>
          <a:prstGeom prst="rect">
            <a:avLst/>
          </a:prstGeom>
          <a:noFill/>
          <a:ln>
            <a:noFill/>
          </a:ln>
        </p:spPr>
      </p:pic>
      <p:pic>
        <p:nvPicPr>
          <p:cNvPr id="7" name="Google Shape;151;p28"/>
          <p:cNvPicPr preferRelativeResize="0"/>
          <p:nvPr/>
        </p:nvPicPr>
        <p:blipFill rotWithShape="1">
          <a:blip r:embed="rId5">
            <a:alphaModFix/>
          </a:blip>
          <a:srcRect/>
          <a:stretch/>
        </p:blipFill>
        <p:spPr>
          <a:xfrm>
            <a:off x="8099047" y="139462"/>
            <a:ext cx="817245" cy="104679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33"/>
          <p:cNvSpPr txBox="1">
            <a:spLocks noGrp="1"/>
          </p:cNvSpPr>
          <p:nvPr>
            <p:ph type="title" idx="4294967295"/>
          </p:nvPr>
        </p:nvSpPr>
        <p:spPr>
          <a:xfrm>
            <a:off x="243000" y="389471"/>
            <a:ext cx="7579200"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3400" dirty="0">
                <a:latin typeface="Century Gothic"/>
                <a:ea typeface="Century Gothic"/>
                <a:cs typeface="Century Gothic"/>
                <a:sym typeface="Century Gothic"/>
              </a:rPr>
              <a:t>Our graphic organizer can be helpful</a:t>
            </a:r>
            <a:endParaRPr sz="3400" i="0" u="none" strike="noStrike" cap="none" dirty="0">
              <a:solidFill>
                <a:schemeClr val="dk1"/>
              </a:solidFill>
              <a:latin typeface="Century Gothic"/>
              <a:ea typeface="Century Gothic"/>
              <a:cs typeface="Century Gothic"/>
              <a:sym typeface="Century Gothic"/>
            </a:endParaRPr>
          </a:p>
        </p:txBody>
      </p:sp>
      <p:sp>
        <p:nvSpPr>
          <p:cNvPr id="195" name="Google Shape;195;p33"/>
          <p:cNvSpPr txBox="1">
            <a:spLocks noGrp="1"/>
          </p:cNvSpPr>
          <p:nvPr>
            <p:ph type="body" idx="4294967295"/>
          </p:nvPr>
        </p:nvSpPr>
        <p:spPr>
          <a:xfrm>
            <a:off x="243000" y="1581753"/>
            <a:ext cx="4806300" cy="3390121"/>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Arial"/>
              <a:buNone/>
            </a:pPr>
            <a:r>
              <a:rPr lang="en" sz="1800" dirty="0">
                <a:latin typeface="Century Gothic"/>
                <a:ea typeface="Century Gothic"/>
                <a:cs typeface="Century Gothic"/>
                <a:sym typeface="Century Gothic"/>
              </a:rPr>
              <a:t>We are going to return to the </a:t>
            </a:r>
            <a:r>
              <a:rPr lang="en" sz="1800" b="1" dirty="0">
                <a:latin typeface="Century Gothic"/>
                <a:ea typeface="Century Gothic"/>
                <a:cs typeface="Century Gothic"/>
                <a:sym typeface="Century Gothic"/>
              </a:rPr>
              <a:t>Forming Evidence- Based Claims graphic organizer.</a:t>
            </a:r>
            <a:endParaRPr sz="1800" b="1"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1800"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r>
              <a:rPr lang="en" sz="1800" dirty="0">
                <a:latin typeface="Century Gothic"/>
                <a:ea typeface="Century Gothic"/>
                <a:cs typeface="Century Gothic"/>
                <a:sym typeface="Century Gothic"/>
              </a:rPr>
              <a:t>Today, we’ll work with the organizer to see how collecting evidence can lead us to a claim, or main point of the essay.</a:t>
            </a:r>
            <a:endParaRPr sz="1800" dirty="0">
              <a:latin typeface="Century Gothic"/>
              <a:ea typeface="Century Gothic"/>
              <a:cs typeface="Century Gothic"/>
              <a:sym typeface="Century Gothic"/>
            </a:endParaRPr>
          </a:p>
        </p:txBody>
      </p:sp>
      <p:pic>
        <p:nvPicPr>
          <p:cNvPr id="197" name="Google Shape;197;p33"/>
          <p:cNvPicPr preferRelativeResize="0"/>
          <p:nvPr/>
        </p:nvPicPr>
        <p:blipFill>
          <a:blip r:embed="rId3">
            <a:alphaModFix/>
          </a:blip>
          <a:stretch>
            <a:fillRect/>
          </a:stretch>
        </p:blipFill>
        <p:spPr>
          <a:xfrm>
            <a:off x="5201700" y="1199209"/>
            <a:ext cx="28575" cy="57150"/>
          </a:xfrm>
          <a:prstGeom prst="rect">
            <a:avLst/>
          </a:prstGeom>
          <a:noFill/>
          <a:ln>
            <a:noFill/>
          </a:ln>
        </p:spPr>
      </p:pic>
      <p:pic>
        <p:nvPicPr>
          <p:cNvPr id="198" name="Google Shape;198;p33"/>
          <p:cNvPicPr preferRelativeResize="0"/>
          <p:nvPr/>
        </p:nvPicPr>
        <p:blipFill>
          <a:blip r:embed="rId3">
            <a:alphaModFix/>
          </a:blip>
          <a:stretch>
            <a:fillRect/>
          </a:stretch>
        </p:blipFill>
        <p:spPr>
          <a:xfrm>
            <a:off x="5382675" y="1199209"/>
            <a:ext cx="28575" cy="57150"/>
          </a:xfrm>
          <a:prstGeom prst="rect">
            <a:avLst/>
          </a:prstGeom>
          <a:noFill/>
          <a:ln>
            <a:noFill/>
          </a:ln>
        </p:spPr>
      </p:pic>
      <p:pic>
        <p:nvPicPr>
          <p:cNvPr id="199" name="Google Shape;199;p33"/>
          <p:cNvPicPr preferRelativeResize="0"/>
          <p:nvPr/>
        </p:nvPicPr>
        <p:blipFill>
          <a:blip r:embed="rId4">
            <a:alphaModFix/>
          </a:blip>
          <a:stretch>
            <a:fillRect/>
          </a:stretch>
        </p:blipFill>
        <p:spPr>
          <a:xfrm>
            <a:off x="5126468" y="1581754"/>
            <a:ext cx="3789899" cy="2502942"/>
          </a:xfrm>
          <a:prstGeom prst="rect">
            <a:avLst/>
          </a:prstGeom>
          <a:noFill/>
          <a:ln>
            <a:noFill/>
          </a:ln>
        </p:spPr>
      </p:pic>
      <p:pic>
        <p:nvPicPr>
          <p:cNvPr id="8" name="Google Shape;151;p28"/>
          <p:cNvPicPr preferRelativeResize="0"/>
          <p:nvPr/>
        </p:nvPicPr>
        <p:blipFill rotWithShape="1">
          <a:blip r:embed="rId5">
            <a:alphaModFix/>
          </a:blip>
          <a:srcRect/>
          <a:stretch/>
        </p:blipFill>
        <p:spPr>
          <a:xfrm>
            <a:off x="8099047" y="139462"/>
            <a:ext cx="817245" cy="1046797"/>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05C8582-61D2-4965-9BF6-522CC75268D9}"/>
</file>

<file path=customXml/itemProps2.xml><?xml version="1.0" encoding="utf-8"?>
<ds:datastoreItem xmlns:ds="http://schemas.openxmlformats.org/officeDocument/2006/customXml" ds:itemID="{6DB49A9E-5810-4878-8873-D8EE9F8417DF}">
  <ds:schemaRefs>
    <ds:schemaRef ds:uri="http://purl.org/dc/terms/"/>
    <ds:schemaRef ds:uri="http://schemas.microsoft.com/office/2006/documentManagement/typ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a1502afc-75e6-4a80-976c-76583f90c737"/>
    <ds:schemaRef ds:uri="http://www.w3.org/XML/1998/namespace"/>
  </ds:schemaRefs>
</ds:datastoreItem>
</file>

<file path=customXml/itemProps3.xml><?xml version="1.0" encoding="utf-8"?>
<ds:datastoreItem xmlns:ds="http://schemas.openxmlformats.org/officeDocument/2006/customXml" ds:itemID="{1D8D79B3-EB72-45FB-BA74-A91DBA005A4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36</TotalTime>
  <Words>4375</Words>
  <Application>Microsoft Office PowerPoint</Application>
  <PresentationFormat>On-screen Show (16:9)</PresentationFormat>
  <Paragraphs>356</Paragraphs>
  <Slides>18</Slides>
  <Notes>17</Notes>
  <HiddenSlides>0</HiddenSlides>
  <MMClips>0</MMClips>
  <ScaleCrop>false</ScaleCrop>
  <HeadingPairs>
    <vt:vector size="4" baseType="variant">
      <vt:variant>
        <vt:lpstr>Theme</vt:lpstr>
      </vt:variant>
      <vt:variant>
        <vt:i4>2</vt:i4>
      </vt:variant>
      <vt:variant>
        <vt:lpstr>Slide Titles</vt:lpstr>
      </vt:variant>
      <vt:variant>
        <vt:i4>18</vt:i4>
      </vt:variant>
    </vt:vector>
  </HeadingPairs>
  <TitlesOfParts>
    <vt:vector size="20" baseType="lpstr">
      <vt:lpstr>Simple Light</vt:lpstr>
      <vt:lpstr>Office Theme</vt:lpstr>
      <vt:lpstr>Grade 7: Module 1: Unit 2: Lesson 13 Teacher slide, before teaching.</vt:lpstr>
      <vt:lpstr>Grade 7: Module 1: Unit 2: Lesson 13 Teacher slide, before teaching.</vt:lpstr>
      <vt:lpstr>Grade 7: Module 1:  Unit 2: Lesson 13</vt:lpstr>
      <vt:lpstr>Hello, Students!</vt:lpstr>
      <vt:lpstr>Let’s look at our learning targets</vt:lpstr>
      <vt:lpstr>Let’s look at our model essay again</vt:lpstr>
      <vt:lpstr>Now, let’s look at that writing rubric</vt:lpstr>
      <vt:lpstr>Now, let’s add to the Effective Essay anchor chart</vt:lpstr>
      <vt:lpstr>Our graphic organizer can be helpful</vt:lpstr>
      <vt:lpstr>Now, it’s your turn to work with the graphic organizer </vt:lpstr>
      <vt:lpstr>Time for an Exit Ticket</vt:lpstr>
      <vt:lpstr>Homework</vt:lpstr>
      <vt:lpstr>Small Group Block</vt:lpstr>
      <vt:lpstr>Small Group Block - Doing the Work We Each Need to Do </vt:lpstr>
      <vt:lpstr>Fluent Reading Work</vt:lpstr>
      <vt:lpstr>Fluent Reading Work</vt:lpstr>
      <vt:lpstr>Fluent Reading 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2: Lesson 13 Teacher slide, before teaching.</dc:title>
  <dc:creator>tfiller</dc:creator>
  <cp:lastModifiedBy>Natalie Ivey</cp:lastModifiedBy>
  <cp:revision>21</cp:revision>
  <dcterms:modified xsi:type="dcterms:W3CDTF">2019-03-26T00:36:37Z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536">
    <vt:lpwstr>14</vt:lpwstr>
  </property>
</Properties>
</file>