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59" r:id="rId4"/>
  </p:sldMasterIdLst>
  <p:notesMasterIdLst>
    <p:notesMasterId r:id="rId27"/>
  </p:notes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 id="271" r:id="rId20"/>
    <p:sldId id="272" r:id="rId21"/>
    <p:sldId id="273" r:id="rId22"/>
    <p:sldId id="274" r:id="rId23"/>
    <p:sldId id="275" r:id="rId24"/>
    <p:sldId id="276" r:id="rId25"/>
    <p:sldId id="277" r:id="rId26"/>
  </p:sldIdLst>
  <p:sldSz cx="12192000" cy="6858000"/>
  <p:notesSz cx="6858000" cy="9144000"/>
  <p:embeddedFontLst>
    <p:embeddedFont>
      <p:font typeface="Calibri" panose="020F0502020204030204" pitchFamily="34" charset="0"/>
      <p:regular r:id="rId28"/>
      <p:bold r:id="rId29"/>
      <p:italic r:id="rId30"/>
      <p:boldItalic r:id="rId31"/>
    </p:embeddedFont>
    <p:embeddedFont>
      <p:font typeface="Century Gothic" panose="020B0502020202020204" pitchFamily="34" charset="0"/>
      <p:regular r:id="rId32"/>
      <p:bold r:id="rId33"/>
      <p:italic r:id="rId34"/>
      <p:boldItalic r:id="rId35"/>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1382" autoAdjust="0"/>
  </p:normalViewPr>
  <p:slideViewPr>
    <p:cSldViewPr snapToGrid="0">
      <p:cViewPr varScale="1">
        <p:scale>
          <a:sx n="62" d="100"/>
          <a:sy n="62" d="100"/>
        </p:scale>
        <p:origin x="78" y="234"/>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tableStyles" Target="tableStyles.xml"/><Relationship Id="rId21" Type="http://schemas.openxmlformats.org/officeDocument/2006/relationships/slide" Target="slides/slide17.xml"/><Relationship Id="rId34" Type="http://schemas.openxmlformats.org/officeDocument/2006/relationships/font" Target="fonts/font7.fntdata"/><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font" Target="fonts/font6.fntdata"/><Relationship Id="rId38"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font" Target="fonts/font2.fntdata"/><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font" Target="fonts/font5.fntdata"/><Relationship Id="rId37" Type="http://schemas.openxmlformats.org/officeDocument/2006/relationships/viewProps" Target="viewProps.xml"/><Relationship Id="rId40" Type="http://schemas.microsoft.com/office/2016/11/relationships/changesInfo" Target="changesInfos/changesInfo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font" Target="fonts/font1.fntdata"/><Relationship Id="rId36" Type="http://schemas.openxmlformats.org/officeDocument/2006/relationships/presProps" Target="pres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font" Target="fonts/font4.fntdata"/><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notesMaster" Target="notesMasters/notesMaster1.xml"/><Relationship Id="rId30" Type="http://schemas.openxmlformats.org/officeDocument/2006/relationships/font" Target="fonts/font3.fntdata"/><Relationship Id="rId35" Type="http://schemas.openxmlformats.org/officeDocument/2006/relationships/font" Target="fonts/font8.fntdata"/><Relationship Id="rId8" Type="http://schemas.openxmlformats.org/officeDocument/2006/relationships/slide" Target="slides/slide4.xml"/><Relationship Id="rId3" Type="http://schemas.openxmlformats.org/officeDocument/2006/relationships/customXml" Target="../customXml/item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Natalie Ivey" userId="2c81a4b0-7596-4a42-b4da-e7aac4dfeff9" providerId="ADAL" clId="{2A8C1E18-F34E-416D-B3BD-5972DFD14EEB}"/>
    <pc:docChg chg="modSld modMainMaster">
      <pc:chgData name="Natalie Ivey" userId="2c81a4b0-7596-4a42-b4da-e7aac4dfeff9" providerId="ADAL" clId="{2A8C1E18-F34E-416D-B3BD-5972DFD14EEB}" dt="2018-09-02T13:30:17.370" v="23" actId="1076"/>
      <pc:docMkLst>
        <pc:docMk/>
      </pc:docMkLst>
      <pc:sldChg chg="addSp modSp">
        <pc:chgData name="Natalie Ivey" userId="2c81a4b0-7596-4a42-b4da-e7aac4dfeff9" providerId="ADAL" clId="{2A8C1E18-F34E-416D-B3BD-5972DFD14EEB}" dt="2018-09-02T13:29:24.222" v="14" actId="1076"/>
        <pc:sldMkLst>
          <pc:docMk/>
          <pc:sldMk cId="0" sldId="258"/>
        </pc:sldMkLst>
        <pc:picChg chg="add mod">
          <ac:chgData name="Natalie Ivey" userId="2c81a4b0-7596-4a42-b4da-e7aac4dfeff9" providerId="ADAL" clId="{2A8C1E18-F34E-416D-B3BD-5972DFD14EEB}" dt="2018-09-02T13:29:24.222" v="14" actId="1076"/>
          <ac:picMkLst>
            <pc:docMk/>
            <pc:sldMk cId="0" sldId="258"/>
            <ac:picMk id="3" creationId="{6FE1D607-C587-4B71-BC61-821D5C2E412F}"/>
          </ac:picMkLst>
        </pc:picChg>
      </pc:sldChg>
      <pc:sldChg chg="addSp modSp">
        <pc:chgData name="Natalie Ivey" userId="2c81a4b0-7596-4a42-b4da-e7aac4dfeff9" providerId="ADAL" clId="{2A8C1E18-F34E-416D-B3BD-5972DFD14EEB}" dt="2018-09-02T13:30:17.370" v="23" actId="1076"/>
        <pc:sldMkLst>
          <pc:docMk/>
          <pc:sldMk cId="344480131" sldId="271"/>
        </pc:sldMkLst>
        <pc:spChg chg="mod">
          <ac:chgData name="Natalie Ivey" userId="2c81a4b0-7596-4a42-b4da-e7aac4dfeff9" providerId="ADAL" clId="{2A8C1E18-F34E-416D-B3BD-5972DFD14EEB}" dt="2018-09-02T13:30:01.686" v="19" actId="14100"/>
          <ac:spMkLst>
            <pc:docMk/>
            <pc:sldMk cId="344480131" sldId="271"/>
            <ac:spMk id="130" creationId="{00000000-0000-0000-0000-000000000000}"/>
          </ac:spMkLst>
        </pc:spChg>
        <pc:spChg chg="mod">
          <ac:chgData name="Natalie Ivey" userId="2c81a4b0-7596-4a42-b4da-e7aac4dfeff9" providerId="ADAL" clId="{2A8C1E18-F34E-416D-B3BD-5972DFD14EEB}" dt="2018-09-02T13:29:37.527" v="16" actId="14100"/>
          <ac:spMkLst>
            <pc:docMk/>
            <pc:sldMk cId="344480131" sldId="271"/>
            <ac:spMk id="131" creationId="{00000000-0000-0000-0000-000000000000}"/>
          </ac:spMkLst>
        </pc:spChg>
        <pc:picChg chg="add mod">
          <ac:chgData name="Natalie Ivey" userId="2c81a4b0-7596-4a42-b4da-e7aac4dfeff9" providerId="ADAL" clId="{2A8C1E18-F34E-416D-B3BD-5972DFD14EEB}" dt="2018-09-02T13:30:17.370" v="23" actId="1076"/>
          <ac:picMkLst>
            <pc:docMk/>
            <pc:sldMk cId="344480131" sldId="271"/>
            <ac:picMk id="3" creationId="{EF142139-E9A0-41AF-B48F-D3CA42286049}"/>
          </ac:picMkLst>
        </pc:picChg>
      </pc:sldChg>
      <pc:sldMasterChg chg="addSp modSp">
        <pc:chgData name="Natalie Ivey" userId="2c81a4b0-7596-4a42-b4da-e7aac4dfeff9" providerId="ADAL" clId="{2A8C1E18-F34E-416D-B3BD-5972DFD14EEB}" dt="2018-09-02T13:28:55.858" v="9" actId="1076"/>
        <pc:sldMasterMkLst>
          <pc:docMk/>
          <pc:sldMasterMk cId="0" sldId="2147483659"/>
        </pc:sldMasterMkLst>
        <pc:picChg chg="add mod">
          <ac:chgData name="Natalie Ivey" userId="2c81a4b0-7596-4a42-b4da-e7aac4dfeff9" providerId="ADAL" clId="{2A8C1E18-F34E-416D-B3BD-5972DFD14EEB}" dt="2018-09-02T13:28:18.284" v="1" actId="1076"/>
          <ac:picMkLst>
            <pc:docMk/>
            <pc:sldMasterMk cId="0" sldId="2147483659"/>
            <ac:picMk id="3" creationId="{03710AA5-A524-4A24-AEAD-A2D9F2966175}"/>
          </ac:picMkLst>
        </pc:picChg>
        <pc:picChg chg="add mod">
          <ac:chgData name="Natalie Ivey" userId="2c81a4b0-7596-4a42-b4da-e7aac4dfeff9" providerId="ADAL" clId="{2A8C1E18-F34E-416D-B3BD-5972DFD14EEB}" dt="2018-09-02T13:28:40.743" v="7" actId="1076"/>
          <ac:picMkLst>
            <pc:docMk/>
            <pc:sldMasterMk cId="0" sldId="2147483659"/>
            <ac:picMk id="5" creationId="{0376D512-FAD4-4881-9040-9FF659A32EAA}"/>
          </ac:picMkLst>
        </pc:picChg>
        <pc:picChg chg="add mod">
          <ac:chgData name="Natalie Ivey" userId="2c81a4b0-7596-4a42-b4da-e7aac4dfeff9" providerId="ADAL" clId="{2A8C1E18-F34E-416D-B3BD-5972DFD14EEB}" dt="2018-09-02T13:28:55.858" v="9" actId="1076"/>
          <ac:picMkLst>
            <pc:docMk/>
            <pc:sldMasterMk cId="0" sldId="2147483659"/>
            <ac:picMk id="7" creationId="{E34F43E8-B76E-4DBD-A297-69D0C40DB88C}"/>
          </ac:picMkLst>
        </pc:picChg>
      </pc:sldMasterChg>
    </pc:docChg>
  </pc:docChgLst>
  <pc:docChgLst>
    <pc:chgData clId="Web-{C4BC73A2-E339-4D63-9014-834F78B65E02}"/>
    <pc:docChg chg="modSld">
      <pc:chgData name="" userId="" providerId="" clId="Web-{C4BC73A2-E339-4D63-9014-834F78B65E02}" dt="2018-08-09T00:04:51.239" v="9" actId="14100"/>
      <pc:docMkLst>
        <pc:docMk/>
      </pc:docMkLst>
      <pc:sldChg chg="addSp modSp">
        <pc:chgData name="" userId="" providerId="" clId="Web-{C4BC73A2-E339-4D63-9014-834F78B65E02}" dt="2018-08-09T00:02:43.083" v="2" actId="14100"/>
        <pc:sldMkLst>
          <pc:docMk/>
          <pc:sldMk cId="0" sldId="260"/>
        </pc:sldMkLst>
        <pc:picChg chg="add mod">
          <ac:chgData name="" userId="" providerId="" clId="Web-{C4BC73A2-E339-4D63-9014-834F78B65E02}" dt="2018-08-09T00:02:43.083" v="2" actId="14100"/>
          <ac:picMkLst>
            <pc:docMk/>
            <pc:sldMk cId="0" sldId="260"/>
            <ac:picMk id="2" creationId="{247BCD7F-E9AA-4526-B813-F0793AC29CC1}"/>
          </ac:picMkLst>
        </pc:picChg>
      </pc:sldChg>
      <pc:sldChg chg="addSp modSp">
        <pc:chgData name="" userId="" providerId="" clId="Web-{C4BC73A2-E339-4D63-9014-834F78B65E02}" dt="2018-08-09T00:03:59.302" v="6" actId="14100"/>
        <pc:sldMkLst>
          <pc:docMk/>
          <pc:sldMk cId="0" sldId="265"/>
        </pc:sldMkLst>
        <pc:picChg chg="add mod">
          <ac:chgData name="" userId="" providerId="" clId="Web-{C4BC73A2-E339-4D63-9014-834F78B65E02}" dt="2018-08-09T00:03:59.302" v="6" actId="14100"/>
          <ac:picMkLst>
            <pc:docMk/>
            <pc:sldMk cId="0" sldId="265"/>
            <ac:picMk id="2" creationId="{65330A10-640D-4056-B0DB-AC54F1339B1F}"/>
          </ac:picMkLst>
        </pc:picChg>
        <pc:picChg chg="mod">
          <ac:chgData name="" userId="" providerId="" clId="Web-{C4BC73A2-E339-4D63-9014-834F78B65E02}" dt="2018-08-09T00:03:52.677" v="4" actId="14100"/>
          <ac:picMkLst>
            <pc:docMk/>
            <pc:sldMk cId="0" sldId="265"/>
            <ac:picMk id="162" creationId="{00000000-0000-0000-0000-000000000000}"/>
          </ac:picMkLst>
        </pc:picChg>
      </pc:sldChg>
      <pc:sldChg chg="addSp modSp">
        <pc:chgData name="" userId="" providerId="" clId="Web-{C4BC73A2-E339-4D63-9014-834F78B65E02}" dt="2018-08-09T00:04:51.239" v="9" actId="14100"/>
        <pc:sldMkLst>
          <pc:docMk/>
          <pc:sldMk cId="2751748615" sldId="274"/>
        </pc:sldMkLst>
        <pc:picChg chg="add mod">
          <ac:chgData name="" userId="" providerId="" clId="Web-{C4BC73A2-E339-4D63-9014-834F78B65E02}" dt="2018-08-09T00:04:51.239" v="9" actId="14100"/>
          <ac:picMkLst>
            <pc:docMk/>
            <pc:sldMk cId="2751748615" sldId="274"/>
            <ac:picMk id="2" creationId="{68D7C884-8AAF-47CB-B43A-8C7676D5593F}"/>
          </ac:picMkLst>
        </pc:picChg>
      </pc:sldChg>
    </pc:docChg>
  </pc:docChgLst>
  <pc:docChgLst>
    <pc:chgData name="April Imperio" userId="S::april.imperio@detroitk12.org::016b43d7-eba5-4d9b-8296-c2a9482fb2a0" providerId="AD" clId="Web-{CF2D1F60-7B36-FD39-0E39-48E550458345}"/>
    <pc:docChg chg="addSld modSld sldOrd">
      <pc:chgData name="April Imperio" userId="S::april.imperio@detroitk12.org::016b43d7-eba5-4d9b-8296-c2a9482fb2a0" providerId="AD" clId="Web-{CF2D1F60-7B36-FD39-0E39-48E550458345}" dt="2019-03-26T00:31:42.355" v="2" actId="20577"/>
      <pc:docMkLst>
        <pc:docMk/>
      </pc:docMkLst>
      <pc:sldChg chg="modSp add ord">
        <pc:chgData name="April Imperio" userId="S::april.imperio@detroitk12.org::016b43d7-eba5-4d9b-8296-c2a9482fb2a0" providerId="AD" clId="Web-{CF2D1F60-7B36-FD39-0E39-48E550458345}" dt="2019-03-26T00:31:42.355" v="2" actId="20577"/>
        <pc:sldMkLst>
          <pc:docMk/>
          <pc:sldMk cId="1756881705" sldId="277"/>
        </pc:sldMkLst>
        <pc:spChg chg="mod">
          <ac:chgData name="April Imperio" userId="S::april.imperio@detroitk12.org::016b43d7-eba5-4d9b-8296-c2a9482fb2a0" providerId="AD" clId="Web-{CF2D1F60-7B36-FD39-0E39-48E550458345}" dt="2019-03-26T00:31:42.355" v="2" actId="20577"/>
          <ac:spMkLst>
            <pc:docMk/>
            <pc:sldMk cId="1756881705" sldId="277"/>
            <ac:spMk id="3" creationId="{61003DAB-0F87-47B7-ABA2-F61BA08B460E}"/>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Shape 3"/>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4" name="Shape 4"/>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lstStyle>
            <a:lvl1pPr marR="0" lvl="0" algn="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 name="Shape 5"/>
          <p:cNvSpPr>
            <a:spLocks noGrp="1" noRot="1" noChangeAspect="1"/>
          </p:cNvSpPr>
          <p:nvPr>
            <p:ph type="sldImg" idx="3"/>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Shape 6"/>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lstStyle>
            <a:lvl1pPr marL="457200" marR="0" lvl="0"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2pPr>
            <a:lvl3pPr marL="1371600" marR="0" lvl="2"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4pPr>
            <a:lvl5pPr marL="2286000" marR="0" lvl="4"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5pPr>
            <a:lvl6pPr marL="2743200" marR="0" lvl="5"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6pPr>
            <a:lvl7pPr marL="3200400" marR="0" lvl="6"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7pPr>
            <a:lvl8pPr marL="3657600" marR="0" lvl="7"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8pPr>
            <a:lvl9pPr marL="4114800" marR="0" lvl="8"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7" name="Shape 7"/>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8" name="Shape 8"/>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363491162"/>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
        <p:cNvGrpSpPr/>
        <p:nvPr/>
      </p:nvGrpSpPr>
      <p:grpSpPr>
        <a:xfrm>
          <a:off x="0" y="0"/>
          <a:ext cx="0" cy="0"/>
          <a:chOff x="0" y="0"/>
          <a:chExt cx="0" cy="0"/>
        </a:xfrm>
      </p:grpSpPr>
      <p:sp>
        <p:nvSpPr>
          <p:cNvPr id="85" name="Shape 85"/>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6" name="Shape 86"/>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457200" lvl="0" indent="-304800" rtl="0">
              <a:spcBef>
                <a:spcPts val="0"/>
              </a:spcBef>
              <a:spcAft>
                <a:spcPts val="0"/>
              </a:spcAft>
              <a:buSzPts val="1200"/>
              <a:buFont typeface="Calibri"/>
              <a:buChar char="●"/>
            </a:pPr>
            <a:r>
              <a:rPr lang="en-US" dirty="0"/>
              <a:t>This lesson follows the basic pattern of Lessons 10 and 11, continuing to build students’ close reading skills as well as their background knowledge about the </a:t>
            </a:r>
            <a:r>
              <a:rPr lang="en-US" dirty="0" err="1"/>
              <a:t>Dinka</a:t>
            </a:r>
            <a:r>
              <a:rPr lang="en-US" dirty="0"/>
              <a:t> and </a:t>
            </a:r>
            <a:r>
              <a:rPr lang="en-US" dirty="0" err="1"/>
              <a:t>Nuer</a:t>
            </a:r>
            <a:r>
              <a:rPr lang="en-US" dirty="0"/>
              <a:t> Tribes with a new article: </a:t>
            </a:r>
            <a:r>
              <a:rPr lang="en-US" b="0" dirty="0"/>
              <a:t>“Loss of Culturally Vital Cattle Leaves </a:t>
            </a:r>
            <a:r>
              <a:rPr lang="en-US" b="0" dirty="0" err="1"/>
              <a:t>Dinka</a:t>
            </a:r>
            <a:r>
              <a:rPr lang="en-US" b="0" dirty="0"/>
              <a:t> Tribe Adrift in Refugee Camps.”</a:t>
            </a:r>
            <a:endParaRPr b="0" dirty="0"/>
          </a:p>
          <a:p>
            <a:pPr marL="457200" lvl="0" indent="-304800" rtl="0">
              <a:spcBef>
                <a:spcPts val="0"/>
              </a:spcBef>
              <a:spcAft>
                <a:spcPts val="0"/>
              </a:spcAft>
              <a:buSzPts val="1200"/>
              <a:buFont typeface="Calibri"/>
              <a:buChar char="●"/>
            </a:pPr>
            <a:r>
              <a:rPr lang="en-US" dirty="0"/>
              <a:t>Note that paragraph 6 of this excerpt is more challenging; be prepared to give students more guided practice if needed.</a:t>
            </a:r>
            <a:endParaRPr dirty="0"/>
          </a:p>
          <a:p>
            <a:pPr marL="457200" lvl="0" indent="-304800" rtl="0">
              <a:spcBef>
                <a:spcPts val="0"/>
              </a:spcBef>
              <a:spcAft>
                <a:spcPts val="0"/>
              </a:spcAft>
              <a:buSzPts val="1200"/>
              <a:buFont typeface="Calibri"/>
              <a:buChar char="●"/>
            </a:pPr>
            <a:r>
              <a:rPr lang="en-US" dirty="0"/>
              <a:t>The end of Work Time Part C includes guided practice summarizing. Continue to reinforce the connection between their early preliminary “gist” annotations and this more formal summary of the main idea. During Unit 2, students will continue to build their ability to summarize independently. Summaries are still very short (summary statements).</a:t>
            </a:r>
            <a:endParaRPr dirty="0"/>
          </a:p>
          <a:p>
            <a:pPr marL="457200" lvl="0" indent="-304800" rtl="0">
              <a:spcBef>
                <a:spcPts val="0"/>
              </a:spcBef>
              <a:spcAft>
                <a:spcPts val="0"/>
              </a:spcAft>
              <a:buSzPts val="1200"/>
              <a:buFont typeface="Calibri"/>
              <a:buChar char="●"/>
            </a:pPr>
            <a:r>
              <a:rPr lang="en-US" dirty="0"/>
              <a:t>In this lesson, students also continue to develop their ability to cite evidence in their writing. They practice gathering and using evidence in a full response to a constructed response question; in Lesson 14, students </a:t>
            </a:r>
            <a:r>
              <a:rPr lang="en-US" u="none" dirty="0"/>
              <a:t>will</a:t>
            </a:r>
            <a:r>
              <a:rPr lang="en-US" u="sng" dirty="0"/>
              <a:t> </a:t>
            </a:r>
            <a:r>
              <a:rPr lang="en-US" dirty="0"/>
              <a:t>complete this writing task as part of an End of Unit Assessment. Note, however, that the writing focus is more broadly on W.7.9, “writing about reading”; Unit 2 will go much more in depth to address the key aspects of W.7.2 (including adding a fourth step to the graphic organizer, so students have more scaffolding for more formal writing). </a:t>
            </a:r>
            <a:endParaRPr dirty="0"/>
          </a:p>
          <a:p>
            <a:pPr marL="457200" lvl="0" indent="-304800" rtl="0">
              <a:spcBef>
                <a:spcPts val="0"/>
              </a:spcBef>
              <a:spcAft>
                <a:spcPts val="0"/>
              </a:spcAft>
              <a:buSzPts val="1200"/>
              <a:buFont typeface="Calibri"/>
              <a:buChar char="●"/>
            </a:pPr>
            <a:r>
              <a:rPr lang="en-US" dirty="0"/>
              <a:t>Students can figure out most vocabulary in context. Four words (</a:t>
            </a:r>
            <a:r>
              <a:rPr lang="en-US" i="1" dirty="0"/>
              <a:t>ululating, compound, dowry, </a:t>
            </a:r>
            <a:r>
              <a:rPr lang="en-US" dirty="0"/>
              <a:t>and </a:t>
            </a:r>
            <a:r>
              <a:rPr lang="en-US" i="1" dirty="0"/>
              <a:t>primarily</a:t>
            </a:r>
            <a:r>
              <a:rPr lang="en-US" dirty="0"/>
              <a:t>) that can be explained quickly are previewed before the read-aloud. To save time, consider posting these four words and definitions in advance. Keep this vocabulary preview brief; students need to engage directly with the text. </a:t>
            </a:r>
            <a:endParaRPr dirty="0"/>
          </a:p>
          <a:p>
            <a:pPr marL="457200" lvl="0" indent="-304800" rtl="0">
              <a:spcBef>
                <a:spcPts val="0"/>
              </a:spcBef>
              <a:spcAft>
                <a:spcPts val="0"/>
              </a:spcAft>
              <a:buSzPts val="1200"/>
              <a:buFont typeface="Calibri"/>
              <a:buChar char="●"/>
            </a:pPr>
            <a:r>
              <a:rPr lang="en-US" dirty="0"/>
              <a:t>Students will continue to work with this text in Lesson 14. </a:t>
            </a:r>
            <a:endParaRPr dirty="0"/>
          </a:p>
          <a:p>
            <a:pPr marL="457200" lvl="0" indent="-304800" rtl="0">
              <a:spcBef>
                <a:spcPts val="0"/>
              </a:spcBef>
              <a:spcAft>
                <a:spcPts val="0"/>
              </a:spcAft>
              <a:buSzPts val="1200"/>
              <a:buFont typeface="Calibri"/>
              <a:buChar char="●"/>
            </a:pPr>
            <a:r>
              <a:rPr lang="en-US" dirty="0"/>
              <a:t>Students again briefly review the </a:t>
            </a:r>
            <a:r>
              <a:rPr lang="en-US" b="1" dirty="0"/>
              <a:t>Things Close Readers Do anchor chart </a:t>
            </a:r>
            <a:r>
              <a:rPr lang="en-US" dirty="0"/>
              <a:t>(during the Closing). If you haven’t displayed it already, please consider putting the information from your brainstorms with students on chart paper displayed in the room. In Unit 2, students work with a resource that gives them even more details about close reading, and will refer back to the chart they helped to build.</a:t>
            </a:r>
            <a:endParaRPr dirty="0"/>
          </a:p>
        </p:txBody>
      </p:sp>
    </p:spTree>
    <p:extLst>
      <p:ext uri="{BB962C8B-B14F-4D97-AF65-F5344CB8AC3E}">
        <p14:creationId xmlns:p14="http://schemas.microsoft.com/office/powerpoint/2010/main" val="118817179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4"/>
        <p:cNvGrpSpPr/>
        <p:nvPr/>
      </p:nvGrpSpPr>
      <p:grpSpPr>
        <a:xfrm>
          <a:off x="0" y="0"/>
          <a:ext cx="0" cy="0"/>
          <a:chOff x="0" y="0"/>
          <a:chExt cx="0" cy="0"/>
        </a:xfrm>
      </p:grpSpPr>
      <p:sp>
        <p:nvSpPr>
          <p:cNvPr id="155" name="Shape 155"/>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56" name="Shape 156"/>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US" b="1" dirty="0"/>
              <a:t>Suggested slide pacing</a:t>
            </a:r>
            <a:r>
              <a:rPr lang="en-US" b="1" i="0" u="none" strike="noStrike" cap="none" dirty="0">
                <a:solidFill>
                  <a:schemeClr val="dk1"/>
                </a:solidFill>
              </a:rPr>
              <a:t>: </a:t>
            </a:r>
            <a:r>
              <a:rPr lang="en-US" b="1" dirty="0"/>
              <a:t>10  - 15</a:t>
            </a:r>
            <a:r>
              <a:rPr lang="en-US" b="1" i="0" u="none" strike="noStrike" cap="none" dirty="0">
                <a:solidFill>
                  <a:schemeClr val="dk1"/>
                </a:solidFill>
              </a:rPr>
              <a:t> minutes</a:t>
            </a:r>
            <a:endParaRPr dirty="0"/>
          </a:p>
          <a:p>
            <a:pPr marL="0" marR="0" lvl="0" indent="0" algn="l" rtl="0">
              <a:lnSpc>
                <a:spcPct val="100000"/>
              </a:lnSpc>
              <a:spcBef>
                <a:spcPts val="0"/>
              </a:spcBef>
              <a:spcAft>
                <a:spcPts val="0"/>
              </a:spcAft>
              <a:buClr>
                <a:schemeClr val="dk1"/>
              </a:buClr>
              <a:buSzPts val="1200"/>
              <a:buFont typeface="Calibri"/>
              <a:buNone/>
            </a:pPr>
            <a:r>
              <a:rPr lang="en-US" b="1" i="0" u="none" strike="noStrike" cap="none" dirty="0">
                <a:solidFill>
                  <a:schemeClr val="dk1"/>
                </a:solidFill>
              </a:rPr>
              <a:t>Student Grouping: Student Pairs </a:t>
            </a:r>
            <a:r>
              <a:rPr lang="en-US" b="1" dirty="0"/>
              <a:t>(A-Day) and</a:t>
            </a:r>
            <a:r>
              <a:rPr lang="en-US" b="1" i="0" u="none" strike="noStrike" cap="none" dirty="0">
                <a:solidFill>
                  <a:schemeClr val="dk1"/>
                </a:solidFill>
              </a:rPr>
              <a:t> </a:t>
            </a:r>
            <a:r>
              <a:rPr lang="en-US" b="1" dirty="0"/>
              <a:t>Whole Group</a:t>
            </a:r>
            <a:endParaRPr b="1" i="0" u="none" strike="noStrike" cap="none" dirty="0">
              <a:solidFill>
                <a:schemeClr val="dk1"/>
              </a:solidFill>
            </a:endParaRPr>
          </a:p>
          <a:p>
            <a:pPr marL="0" marR="0" lvl="0" indent="0" algn="l" rtl="0">
              <a:lnSpc>
                <a:spcPct val="100000"/>
              </a:lnSpc>
              <a:spcBef>
                <a:spcPts val="0"/>
              </a:spcBef>
              <a:spcAft>
                <a:spcPts val="0"/>
              </a:spcAft>
              <a:buClr>
                <a:schemeClr val="dk1"/>
              </a:buClr>
              <a:buSzPts val="1200"/>
              <a:buFont typeface="Calibri"/>
              <a:buNone/>
            </a:pPr>
            <a:endParaRPr b="1" dirty="0"/>
          </a:p>
          <a:p>
            <a:pPr marL="0" lvl="0" indent="0">
              <a:spcBef>
                <a:spcPts val="0"/>
              </a:spcBef>
              <a:spcAft>
                <a:spcPts val="0"/>
              </a:spcAft>
              <a:buClr>
                <a:schemeClr val="dk1"/>
              </a:buClr>
              <a:buSzPts val="1200"/>
              <a:buFont typeface="Calibri"/>
              <a:buNone/>
            </a:pPr>
            <a:r>
              <a:rPr lang="en-US" b="1" dirty="0"/>
              <a:t>Work Time  C. Read Aloud and Annotating for Gist: Excerpt 1 </a:t>
            </a:r>
            <a:endParaRPr b="1" i="1" dirty="0"/>
          </a:p>
          <a:p>
            <a:pPr marL="0" lvl="0" indent="0" rtl="0">
              <a:spcBef>
                <a:spcPts val="0"/>
              </a:spcBef>
              <a:spcAft>
                <a:spcPts val="0"/>
              </a:spcAft>
              <a:buClr>
                <a:schemeClr val="dk1"/>
              </a:buClr>
              <a:buSzPts val="1200"/>
              <a:buFont typeface="Calibri"/>
              <a:buNone/>
            </a:pPr>
            <a:endParaRPr b="1" dirty="0"/>
          </a:p>
          <a:p>
            <a:pPr marL="0" marR="0" lvl="0" indent="0" algn="l" rtl="0">
              <a:lnSpc>
                <a:spcPct val="100000"/>
              </a:lnSpc>
              <a:spcBef>
                <a:spcPts val="0"/>
              </a:spcBef>
              <a:spcAft>
                <a:spcPts val="0"/>
              </a:spcAft>
              <a:buClr>
                <a:schemeClr val="dk1"/>
              </a:buClr>
              <a:buSzPts val="1200"/>
              <a:buFont typeface="Calibri"/>
              <a:buNone/>
            </a:pPr>
            <a:r>
              <a:rPr lang="en-US" dirty="0"/>
              <a:t>Teaching Notes</a:t>
            </a:r>
            <a:r>
              <a:rPr lang="en-US" i="0" u="none" strike="noStrike" cap="none" dirty="0">
                <a:solidFill>
                  <a:schemeClr val="dk1"/>
                </a:solidFill>
              </a:rPr>
              <a:t>:</a:t>
            </a:r>
            <a:endParaRPr dirty="0"/>
          </a:p>
          <a:p>
            <a:pPr marL="457200" marR="0" lvl="0" indent="-304800" algn="l" rtl="0">
              <a:lnSpc>
                <a:spcPct val="100000"/>
              </a:lnSpc>
              <a:spcBef>
                <a:spcPts val="0"/>
              </a:spcBef>
              <a:spcAft>
                <a:spcPts val="0"/>
              </a:spcAft>
              <a:buSzPts val="1200"/>
              <a:buFont typeface="Calibri"/>
              <a:buChar char="●"/>
            </a:pPr>
            <a:r>
              <a:rPr lang="en-US" dirty="0"/>
              <a:t>Students have already skimmed the article, but rereading and annotating are important skills to emphasize on the </a:t>
            </a:r>
            <a:r>
              <a:rPr lang="en-US" b="1" dirty="0"/>
              <a:t>Things Close Readers Do anchor chart.</a:t>
            </a:r>
            <a:endParaRPr b="1" dirty="0"/>
          </a:p>
          <a:p>
            <a:pPr marL="0" marR="0" lvl="0" indent="0" algn="l" rtl="0">
              <a:lnSpc>
                <a:spcPct val="100000"/>
              </a:lnSpc>
              <a:spcBef>
                <a:spcPts val="0"/>
              </a:spcBef>
              <a:spcAft>
                <a:spcPts val="0"/>
              </a:spcAft>
              <a:buClr>
                <a:schemeClr val="dk1"/>
              </a:buClr>
              <a:buSzPts val="1200"/>
              <a:buFont typeface="Calibri"/>
              <a:buNone/>
            </a:pPr>
            <a:endParaRPr i="0" u="none" strike="noStrike" cap="none" dirty="0">
              <a:solidFill>
                <a:schemeClr val="dk1"/>
              </a:solidFill>
            </a:endParaRPr>
          </a:p>
          <a:p>
            <a:pPr marL="0" marR="0" lvl="0" indent="0" algn="l" rtl="0">
              <a:lnSpc>
                <a:spcPct val="100000"/>
              </a:lnSpc>
              <a:spcBef>
                <a:spcPts val="0"/>
              </a:spcBef>
              <a:spcAft>
                <a:spcPts val="0"/>
              </a:spcAft>
              <a:buClr>
                <a:schemeClr val="dk1"/>
              </a:buClr>
              <a:buSzPts val="1200"/>
              <a:buFont typeface="Calibri"/>
              <a:buNone/>
            </a:pPr>
            <a:r>
              <a:rPr lang="en-US" i="0" u="none" strike="noStrike" cap="none" dirty="0">
                <a:solidFill>
                  <a:schemeClr val="dk1"/>
                </a:solidFill>
              </a:rPr>
              <a:t>Teacher Actions:</a:t>
            </a:r>
            <a:endParaRPr i="0" u="none" strike="noStrike" cap="none" dirty="0">
              <a:solidFill>
                <a:schemeClr val="dk1"/>
              </a:solidFill>
            </a:endParaRPr>
          </a:p>
          <a:p>
            <a:pPr marL="457200" marR="0" lvl="0" indent="-304800" algn="l" rtl="0">
              <a:lnSpc>
                <a:spcPct val="100000"/>
              </a:lnSpc>
              <a:spcBef>
                <a:spcPts val="0"/>
              </a:spcBef>
              <a:spcAft>
                <a:spcPts val="0"/>
              </a:spcAft>
              <a:buSzPts val="1200"/>
              <a:buFont typeface="Calibri"/>
              <a:buAutoNum type="arabicPeriod"/>
            </a:pPr>
            <a:r>
              <a:rPr lang="en-US" dirty="0"/>
              <a:t>Read the first paragraph on the slide.</a:t>
            </a:r>
            <a:endParaRPr dirty="0"/>
          </a:p>
          <a:p>
            <a:pPr marL="457200" marR="0" lvl="0" indent="-304800" algn="l" rtl="0">
              <a:lnSpc>
                <a:spcPct val="100000"/>
              </a:lnSpc>
              <a:spcBef>
                <a:spcPts val="0"/>
              </a:spcBef>
              <a:spcAft>
                <a:spcPts val="0"/>
              </a:spcAft>
              <a:buSzPts val="1200"/>
              <a:buFont typeface="Calibri"/>
              <a:buAutoNum type="arabicPeriod"/>
            </a:pPr>
            <a:r>
              <a:rPr lang="en-US" dirty="0"/>
              <a:t>Read one paragraph at a time, and stop for students to jot notes.</a:t>
            </a:r>
            <a:endParaRPr dirty="0"/>
          </a:p>
          <a:p>
            <a:pPr marL="457200" marR="0" lvl="0" indent="-304800" algn="l" rtl="0">
              <a:lnSpc>
                <a:spcPct val="100000"/>
              </a:lnSpc>
              <a:spcBef>
                <a:spcPts val="0"/>
              </a:spcBef>
              <a:spcAft>
                <a:spcPts val="0"/>
              </a:spcAft>
              <a:buSzPts val="1200"/>
              <a:buFont typeface="Calibri"/>
              <a:buAutoNum type="arabicPeriod"/>
            </a:pPr>
            <a:r>
              <a:rPr lang="en-US" dirty="0"/>
              <a:t>After reading all eight paragraphs, invite students to turn and talk with a partner about their annotations.</a:t>
            </a:r>
            <a:endParaRPr dirty="0"/>
          </a:p>
          <a:p>
            <a:pPr marL="0" marR="0" lvl="0" indent="0" algn="l" rtl="0">
              <a:lnSpc>
                <a:spcPct val="100000"/>
              </a:lnSpc>
              <a:spcBef>
                <a:spcPts val="0"/>
              </a:spcBef>
              <a:spcAft>
                <a:spcPts val="0"/>
              </a:spcAft>
              <a:buNone/>
            </a:pPr>
            <a:endParaRPr dirty="0"/>
          </a:p>
          <a:p>
            <a:pPr marL="0" marR="0" lvl="0" indent="0" algn="l" rtl="0">
              <a:lnSpc>
                <a:spcPct val="100000"/>
              </a:lnSpc>
              <a:spcBef>
                <a:spcPts val="0"/>
              </a:spcBef>
              <a:spcAft>
                <a:spcPts val="0"/>
              </a:spcAft>
              <a:buClr>
                <a:srgbClr val="000000"/>
              </a:buClr>
              <a:buSzPts val="1400"/>
              <a:buFont typeface="Arial"/>
              <a:buNone/>
            </a:pPr>
            <a:r>
              <a:rPr lang="en-US" sz="1200" i="0" u="none" strike="noStrike" cap="none" dirty="0">
                <a:solidFill>
                  <a:schemeClr val="dk1"/>
                </a:solidFill>
              </a:rPr>
              <a:t>Student Look-</a:t>
            </a:r>
            <a:r>
              <a:rPr lang="en-US" sz="1200" i="0" u="none" strike="noStrike" cap="none" dirty="0" err="1">
                <a:solidFill>
                  <a:schemeClr val="dk1"/>
                </a:solidFill>
              </a:rPr>
              <a:t>Fors</a:t>
            </a:r>
            <a:r>
              <a:rPr lang="en-US" sz="1200" i="0" u="none" strike="noStrike" cap="none" dirty="0">
                <a:solidFill>
                  <a:schemeClr val="dk1"/>
                </a:solidFill>
              </a:rPr>
              <a:t>/Listen-</a:t>
            </a:r>
            <a:r>
              <a:rPr lang="en-US" sz="1200" i="0" u="none" strike="noStrike" cap="none" dirty="0" err="1">
                <a:solidFill>
                  <a:schemeClr val="dk1"/>
                </a:solidFill>
              </a:rPr>
              <a:t>Fors</a:t>
            </a:r>
            <a:r>
              <a:rPr lang="en-US" sz="1200" i="0" u="none" strike="noStrike" cap="none" dirty="0">
                <a:solidFill>
                  <a:schemeClr val="dk1"/>
                </a:solidFill>
              </a:rPr>
              <a:t>:</a:t>
            </a:r>
            <a:r>
              <a:rPr lang="en-US" dirty="0"/>
              <a:t> </a:t>
            </a:r>
          </a:p>
          <a:p>
            <a:pPr marL="457200" marR="0" lvl="0" indent="-304800" algn="l" rtl="0">
              <a:lnSpc>
                <a:spcPct val="100000"/>
              </a:lnSpc>
              <a:spcBef>
                <a:spcPts val="0"/>
              </a:spcBef>
              <a:spcAft>
                <a:spcPts val="0"/>
              </a:spcAft>
              <a:buSzPts val="1200"/>
              <a:buFont typeface="Calibri"/>
              <a:buChar char="●"/>
            </a:pPr>
            <a:r>
              <a:rPr lang="en-US" dirty="0"/>
              <a:t>When you pause your reading, students should annotate their papers. </a:t>
            </a:r>
            <a:endParaRPr dirty="0"/>
          </a:p>
          <a:p>
            <a:pPr marL="457200" marR="0" lvl="0" indent="0" algn="l" rtl="0">
              <a:lnSpc>
                <a:spcPct val="100000"/>
              </a:lnSpc>
              <a:spcBef>
                <a:spcPts val="0"/>
              </a:spcBef>
              <a:spcAft>
                <a:spcPts val="0"/>
              </a:spcAft>
              <a:buNone/>
            </a:pPr>
            <a:endParaRPr dirty="0"/>
          </a:p>
          <a:p>
            <a:pPr marL="0" lvl="0" indent="0" rtl="0">
              <a:spcBef>
                <a:spcPts val="0"/>
              </a:spcBef>
              <a:spcAft>
                <a:spcPts val="0"/>
              </a:spcAft>
              <a:buNone/>
            </a:pPr>
            <a:r>
              <a:rPr lang="en-US" dirty="0"/>
              <a:t>Support for Any Students Who Need It:</a:t>
            </a:r>
            <a:endParaRPr dirty="0"/>
          </a:p>
          <a:p>
            <a:pPr marL="457200" lvl="0" indent="-304800" rtl="0">
              <a:spcBef>
                <a:spcPts val="0"/>
              </a:spcBef>
              <a:spcAft>
                <a:spcPts val="0"/>
              </a:spcAft>
              <a:buClr>
                <a:schemeClr val="dk1"/>
              </a:buClr>
              <a:buSzPts val="1200"/>
              <a:buFont typeface="Calibri"/>
              <a:buChar char="●"/>
            </a:pPr>
            <a:r>
              <a:rPr lang="en-US" dirty="0"/>
              <a:t>If students struggle with what to annotate, you might ask: </a:t>
            </a:r>
            <a:r>
              <a:rPr lang="en-US" i="1" dirty="0"/>
              <a:t>“What seemed important in this passage?”</a:t>
            </a:r>
            <a:r>
              <a:rPr lang="en-US" dirty="0"/>
              <a:t> or </a:t>
            </a:r>
            <a:r>
              <a:rPr lang="en-US" i="1" dirty="0"/>
              <a:t>“What did you learn that was new in this passage?”</a:t>
            </a:r>
            <a:r>
              <a:rPr lang="en-US" dirty="0"/>
              <a:t> or </a:t>
            </a:r>
            <a:r>
              <a:rPr lang="en-US" i="1" dirty="0"/>
              <a:t>“What questions do you have about this passage?”</a:t>
            </a:r>
            <a:endParaRPr i="1" dirty="0"/>
          </a:p>
          <a:p>
            <a:pPr marL="457200" lvl="0" indent="-304800" rtl="0">
              <a:spcBef>
                <a:spcPts val="0"/>
              </a:spcBef>
              <a:spcAft>
                <a:spcPts val="0"/>
              </a:spcAft>
              <a:buClr>
                <a:schemeClr val="dk1"/>
              </a:buClr>
              <a:buSzPts val="1200"/>
              <a:buFont typeface="Calibri"/>
              <a:buChar char="●"/>
            </a:pPr>
            <a:r>
              <a:rPr lang="en-US" dirty="0"/>
              <a:t>Consider partnering ELL students who speak the same home language when discussion of complex content is required. This can allow students to have more meaningful discussions and clarify points in their native language.</a:t>
            </a:r>
            <a:endParaRPr dirty="0"/>
          </a:p>
          <a:p>
            <a:pPr marL="0" lvl="0" indent="0" rtl="0">
              <a:spcBef>
                <a:spcPts val="0"/>
              </a:spcBef>
              <a:spcAft>
                <a:spcPts val="0"/>
              </a:spcAft>
              <a:buNone/>
            </a:pPr>
            <a:endParaRPr dirty="0"/>
          </a:p>
        </p:txBody>
      </p:sp>
      <p:sp>
        <p:nvSpPr>
          <p:cNvPr id="157" name="Shape 157"/>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10</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87076802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3"/>
        <p:cNvGrpSpPr/>
        <p:nvPr/>
      </p:nvGrpSpPr>
      <p:grpSpPr>
        <a:xfrm>
          <a:off x="0" y="0"/>
          <a:ext cx="0" cy="0"/>
          <a:chOff x="0" y="0"/>
          <a:chExt cx="0" cy="0"/>
        </a:xfrm>
      </p:grpSpPr>
      <p:sp>
        <p:nvSpPr>
          <p:cNvPr id="164" name="Shape 164"/>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65" name="Shape 165"/>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rtl="0">
              <a:spcBef>
                <a:spcPts val="0"/>
              </a:spcBef>
              <a:spcAft>
                <a:spcPts val="0"/>
              </a:spcAft>
              <a:buClr>
                <a:schemeClr val="dk1"/>
              </a:buClr>
              <a:buSzPts val="1200"/>
              <a:buFont typeface="Calibri"/>
              <a:buNone/>
            </a:pPr>
            <a:r>
              <a:rPr lang="en-US" b="1" dirty="0"/>
              <a:t>Suggested slide pacing: 12-15 minutes</a:t>
            </a:r>
            <a:endParaRPr dirty="0"/>
          </a:p>
          <a:p>
            <a:pPr marL="0" lvl="0" indent="0" rtl="0">
              <a:spcBef>
                <a:spcPts val="0"/>
              </a:spcBef>
              <a:spcAft>
                <a:spcPts val="0"/>
              </a:spcAft>
              <a:buClr>
                <a:schemeClr val="dk1"/>
              </a:buClr>
              <a:buSzPts val="1200"/>
              <a:buFont typeface="Calibri"/>
              <a:buNone/>
            </a:pPr>
            <a:r>
              <a:rPr lang="en-US" b="1" dirty="0"/>
              <a:t>Student Grouping: Whole Group</a:t>
            </a:r>
            <a:endParaRPr b="1" dirty="0"/>
          </a:p>
          <a:p>
            <a:pPr marL="0" lvl="0" indent="0" rtl="0">
              <a:spcBef>
                <a:spcPts val="0"/>
              </a:spcBef>
              <a:spcAft>
                <a:spcPts val="0"/>
              </a:spcAft>
              <a:buClr>
                <a:schemeClr val="dk1"/>
              </a:buClr>
              <a:buSzPts val="1200"/>
              <a:buFont typeface="Calibri"/>
              <a:buNone/>
            </a:pPr>
            <a:endParaRPr b="1" dirty="0"/>
          </a:p>
          <a:p>
            <a:pPr marL="0" lvl="0" indent="0" rtl="0">
              <a:spcBef>
                <a:spcPts val="0"/>
              </a:spcBef>
              <a:spcAft>
                <a:spcPts val="0"/>
              </a:spcAft>
              <a:buClr>
                <a:schemeClr val="dk1"/>
              </a:buClr>
              <a:buSzPts val="1200"/>
              <a:buFont typeface="Calibri"/>
              <a:buNone/>
            </a:pPr>
            <a:r>
              <a:rPr lang="en-US" b="1" dirty="0"/>
              <a:t>Work Time  C. Read Aloud and Annotating for Gist: Excerpt 1 </a:t>
            </a:r>
            <a:r>
              <a:rPr lang="en-US" dirty="0"/>
              <a:t>(continued)</a:t>
            </a:r>
            <a:endParaRPr i="1" dirty="0"/>
          </a:p>
          <a:p>
            <a:pPr marL="0" lvl="0" indent="0" rtl="0">
              <a:spcBef>
                <a:spcPts val="0"/>
              </a:spcBef>
              <a:spcAft>
                <a:spcPts val="0"/>
              </a:spcAft>
              <a:buClr>
                <a:schemeClr val="dk1"/>
              </a:buClr>
              <a:buSzPts val="1200"/>
              <a:buFont typeface="Calibri"/>
              <a:buNone/>
            </a:pPr>
            <a:endParaRPr b="1" dirty="0"/>
          </a:p>
          <a:p>
            <a:pPr marL="0" lvl="0" indent="0" rtl="0">
              <a:spcBef>
                <a:spcPts val="0"/>
              </a:spcBef>
              <a:spcAft>
                <a:spcPts val="0"/>
              </a:spcAft>
              <a:buClr>
                <a:schemeClr val="dk1"/>
              </a:buClr>
              <a:buSzPts val="1200"/>
              <a:buFont typeface="Calibri"/>
              <a:buNone/>
            </a:pPr>
            <a:r>
              <a:rPr lang="en-US" dirty="0"/>
              <a:t>Teaching Notes:</a:t>
            </a:r>
            <a:endParaRPr dirty="0"/>
          </a:p>
          <a:p>
            <a:pPr marL="457200" lvl="0" indent="-304800" rtl="0">
              <a:spcBef>
                <a:spcPts val="0"/>
              </a:spcBef>
              <a:spcAft>
                <a:spcPts val="0"/>
              </a:spcAft>
              <a:buClr>
                <a:schemeClr val="dk1"/>
              </a:buClr>
              <a:buSzPts val="1200"/>
              <a:buFont typeface="Calibri"/>
              <a:buChar char="●"/>
            </a:pPr>
            <a:r>
              <a:rPr lang="en-US" dirty="0"/>
              <a:t>Text-dependent questions can be answered only by referring explicitly to the text being read. This encourages students to reread the text for further analysis and allows for a deeper understanding. Encourage students throughout this portion of the lesson to reference the text directly. </a:t>
            </a:r>
            <a:endParaRPr dirty="0"/>
          </a:p>
          <a:p>
            <a:pPr marL="0" lvl="0" indent="0" rtl="0">
              <a:spcBef>
                <a:spcPts val="0"/>
              </a:spcBef>
              <a:spcAft>
                <a:spcPts val="0"/>
              </a:spcAft>
              <a:buClr>
                <a:schemeClr val="dk1"/>
              </a:buClr>
              <a:buSzPts val="1200"/>
              <a:buFont typeface="Calibri"/>
              <a:buNone/>
            </a:pPr>
            <a:endParaRPr dirty="0"/>
          </a:p>
          <a:p>
            <a:pPr marL="0" lvl="0" indent="0" rtl="0">
              <a:spcBef>
                <a:spcPts val="0"/>
              </a:spcBef>
              <a:spcAft>
                <a:spcPts val="0"/>
              </a:spcAft>
              <a:buClr>
                <a:schemeClr val="dk1"/>
              </a:buClr>
              <a:buSzPts val="1200"/>
              <a:buFont typeface="Calibri"/>
              <a:buNone/>
            </a:pPr>
            <a:r>
              <a:rPr lang="en-US" dirty="0"/>
              <a:t>Teacher Actions:</a:t>
            </a:r>
            <a:endParaRPr dirty="0"/>
          </a:p>
          <a:p>
            <a:pPr marL="457200" lvl="0" indent="-304800" rtl="0">
              <a:spcBef>
                <a:spcPts val="0"/>
              </a:spcBef>
              <a:spcAft>
                <a:spcPts val="0"/>
              </a:spcAft>
              <a:buClr>
                <a:schemeClr val="dk1"/>
              </a:buClr>
              <a:buSzPts val="1200"/>
              <a:buFont typeface="Calibri"/>
              <a:buAutoNum type="arabicPeriod"/>
            </a:pPr>
            <a:r>
              <a:rPr lang="en-US" dirty="0"/>
              <a:t>Gather the attention of the whole class. Read the first 3 sentences on the slide. Point out that the vocabulary definitions are there to help remind students of the unfamiliar words.</a:t>
            </a:r>
            <a:endParaRPr dirty="0"/>
          </a:p>
          <a:p>
            <a:pPr marL="457200" lvl="0" indent="-304800" rtl="0">
              <a:spcBef>
                <a:spcPts val="0"/>
              </a:spcBef>
              <a:spcAft>
                <a:spcPts val="0"/>
              </a:spcAft>
              <a:buClr>
                <a:schemeClr val="dk1"/>
              </a:buClr>
              <a:buSzPts val="1200"/>
              <a:buFont typeface="Calibri"/>
              <a:buAutoNum type="arabicPeriod"/>
            </a:pPr>
            <a:r>
              <a:rPr lang="en-US" dirty="0"/>
              <a:t>Cold call a student to share the gist for paragraph 1. Probe, asking</a:t>
            </a:r>
            <a:r>
              <a:rPr lang="en-US" i="1" dirty="0"/>
              <a:t>, “What words in this paragraph signaled to you that it was mostly about a celebration?”</a:t>
            </a:r>
            <a:endParaRPr i="1" dirty="0"/>
          </a:p>
          <a:p>
            <a:pPr marL="457200" lvl="0" indent="-304800" rtl="0">
              <a:spcBef>
                <a:spcPts val="0"/>
              </a:spcBef>
              <a:spcAft>
                <a:spcPts val="0"/>
              </a:spcAft>
              <a:buClr>
                <a:schemeClr val="dk1"/>
              </a:buClr>
              <a:buSzPts val="1200"/>
              <a:buFont typeface="Calibri"/>
              <a:buAutoNum type="arabicPeriod"/>
            </a:pPr>
            <a:r>
              <a:rPr lang="en-US" dirty="0"/>
              <a:t>Give students a moment to turn and talk, then invite a few to share out. </a:t>
            </a:r>
            <a:endParaRPr dirty="0"/>
          </a:p>
          <a:p>
            <a:pPr marL="457200" lvl="0" indent="-304800" rtl="0">
              <a:spcBef>
                <a:spcPts val="0"/>
              </a:spcBef>
              <a:spcAft>
                <a:spcPts val="0"/>
              </a:spcAft>
              <a:buClr>
                <a:schemeClr val="dk1"/>
              </a:buClr>
              <a:buSzPts val="1200"/>
              <a:buFont typeface="Calibri"/>
              <a:buAutoNum type="arabicPeriod"/>
            </a:pPr>
            <a:r>
              <a:rPr lang="en-US" dirty="0"/>
              <a:t>Repeat with paragraph 2, cold calling a new student to share out the gist. Remind students that they were told that a dowry is a gift given to celebrate a marriage. Probe, asking, </a:t>
            </a:r>
            <a:r>
              <a:rPr lang="en-US" i="1" dirty="0"/>
              <a:t>“How do you know what the dowry was supposed to be?”</a:t>
            </a:r>
            <a:endParaRPr i="1" dirty="0"/>
          </a:p>
          <a:p>
            <a:pPr marL="457200" lvl="0" indent="-304800" rtl="0">
              <a:spcBef>
                <a:spcPts val="0"/>
              </a:spcBef>
              <a:spcAft>
                <a:spcPts val="0"/>
              </a:spcAft>
              <a:buClr>
                <a:schemeClr val="dk1"/>
              </a:buClr>
              <a:buSzPts val="1200"/>
              <a:buFont typeface="Calibri"/>
              <a:buAutoNum type="arabicPeriod"/>
            </a:pPr>
            <a:r>
              <a:rPr lang="en-US" dirty="0"/>
              <a:t>Repeat with paragraphs 3–4, 5–6, and 7–8, cold calling a new student to share out the gist of each paragraph selection. (Note that paragraph 6 is the most challenging, so allocate time accordingly). </a:t>
            </a:r>
            <a:endParaRPr dirty="0"/>
          </a:p>
          <a:p>
            <a:pPr marL="457200" lvl="0" indent="-304800" rtl="0">
              <a:spcBef>
                <a:spcPts val="0"/>
              </a:spcBef>
              <a:spcAft>
                <a:spcPts val="0"/>
              </a:spcAft>
              <a:buClr>
                <a:schemeClr val="dk1"/>
              </a:buClr>
              <a:buSzPts val="1200"/>
              <a:buFont typeface="Calibri"/>
              <a:buAutoNum type="arabicPeriod"/>
            </a:pPr>
            <a:r>
              <a:rPr lang="en-US" dirty="0"/>
              <a:t>Support students in identifying the following “gist” ideas:</a:t>
            </a:r>
            <a:endParaRPr dirty="0"/>
          </a:p>
          <a:p>
            <a:pPr marL="914400" lvl="0" indent="-304800" rtl="0">
              <a:spcBef>
                <a:spcPts val="0"/>
              </a:spcBef>
              <a:spcAft>
                <a:spcPts val="0"/>
              </a:spcAft>
              <a:buSzPts val="1200"/>
              <a:buFont typeface="Calibri"/>
              <a:buChar char="●"/>
            </a:pPr>
            <a:r>
              <a:rPr lang="en-US" dirty="0"/>
              <a:t>Paragraphs 3–4: The family (the </a:t>
            </a:r>
            <a:r>
              <a:rPr lang="en-US" dirty="0" err="1"/>
              <a:t>Duk</a:t>
            </a:r>
            <a:r>
              <a:rPr lang="en-US" dirty="0"/>
              <a:t>-Fuels) can only promise cattle because the war has taken the cattle away.</a:t>
            </a:r>
            <a:endParaRPr dirty="0"/>
          </a:p>
          <a:p>
            <a:pPr marL="914400" lvl="0" indent="-304800" rtl="0">
              <a:spcBef>
                <a:spcPts val="0"/>
              </a:spcBef>
              <a:spcAft>
                <a:spcPts val="0"/>
              </a:spcAft>
              <a:buSzPts val="1200"/>
              <a:buFont typeface="Calibri"/>
              <a:buChar char="●"/>
            </a:pPr>
            <a:r>
              <a:rPr lang="en-US" dirty="0"/>
              <a:t>Paragraphs 5–6: Men negotiate dowries for the marriages of women, and they used to offer numerous cattle in a process like “competitive bidding.”</a:t>
            </a:r>
            <a:endParaRPr dirty="0"/>
          </a:p>
          <a:p>
            <a:pPr marL="914400" lvl="0" indent="-304800" rtl="0">
              <a:spcBef>
                <a:spcPts val="0"/>
              </a:spcBef>
              <a:spcAft>
                <a:spcPts val="0"/>
              </a:spcAft>
              <a:buSzPts val="1200"/>
              <a:buFont typeface="Calibri"/>
              <a:buChar char="●"/>
            </a:pPr>
            <a:r>
              <a:rPr lang="en-US" dirty="0"/>
              <a:t>Paragraphs 7–8: The dowry ceremony happens without cattle now, only a handshake, and this reminds the Dinka that they have no land.</a:t>
            </a:r>
            <a:endParaRPr dirty="0"/>
          </a:p>
          <a:p>
            <a:pPr marL="0" lvl="0" indent="0" rtl="0">
              <a:spcBef>
                <a:spcPts val="0"/>
              </a:spcBef>
              <a:spcAft>
                <a:spcPts val="0"/>
              </a:spcAft>
              <a:buClr>
                <a:schemeClr val="dk1"/>
              </a:buClr>
              <a:buSzPts val="1100"/>
              <a:buFont typeface="Arial"/>
              <a:buNone/>
            </a:pPr>
            <a:endParaRPr dirty="0"/>
          </a:p>
          <a:p>
            <a:pPr marL="0" marR="0" lvl="0" indent="0" algn="l" rtl="0">
              <a:lnSpc>
                <a:spcPct val="100000"/>
              </a:lnSpc>
              <a:spcBef>
                <a:spcPts val="0"/>
              </a:spcBef>
              <a:spcAft>
                <a:spcPts val="0"/>
              </a:spcAft>
              <a:buClr>
                <a:srgbClr val="000000"/>
              </a:buClr>
              <a:buSzPts val="1400"/>
              <a:buFont typeface="Arial"/>
              <a:buNone/>
            </a:pPr>
            <a:r>
              <a:rPr lang="en-US" sz="1200" i="0" u="none" strike="noStrike" cap="none" dirty="0">
                <a:solidFill>
                  <a:schemeClr val="dk1"/>
                </a:solidFill>
              </a:rPr>
              <a:t>Student Look-</a:t>
            </a:r>
            <a:r>
              <a:rPr lang="en-US" sz="1200" i="0" u="none" strike="noStrike" cap="none" dirty="0" err="1">
                <a:solidFill>
                  <a:schemeClr val="dk1"/>
                </a:solidFill>
              </a:rPr>
              <a:t>Fors</a:t>
            </a:r>
            <a:r>
              <a:rPr lang="en-US" sz="1200" i="0" u="none" strike="noStrike" cap="none" dirty="0">
                <a:solidFill>
                  <a:schemeClr val="dk1"/>
                </a:solidFill>
              </a:rPr>
              <a:t>/Listen-</a:t>
            </a:r>
            <a:r>
              <a:rPr lang="en-US" sz="1200" i="0" u="none" strike="noStrike" cap="none" dirty="0" err="1">
                <a:solidFill>
                  <a:schemeClr val="dk1"/>
                </a:solidFill>
              </a:rPr>
              <a:t>Fors</a:t>
            </a:r>
            <a:r>
              <a:rPr lang="en-US" sz="1200" i="0" u="none" strike="noStrike" cap="none" dirty="0">
                <a:solidFill>
                  <a:schemeClr val="dk1"/>
                </a:solidFill>
              </a:rPr>
              <a:t>:</a:t>
            </a:r>
            <a:r>
              <a:rPr lang="en-US" dirty="0"/>
              <a:t> </a:t>
            </a:r>
          </a:p>
          <a:p>
            <a:pPr marL="457200" lvl="0" indent="-304800" rtl="0">
              <a:spcBef>
                <a:spcPts val="0"/>
              </a:spcBef>
              <a:spcAft>
                <a:spcPts val="0"/>
              </a:spcAft>
              <a:buClr>
                <a:schemeClr val="dk1"/>
              </a:buClr>
              <a:buSzPts val="1200"/>
              <a:buFont typeface="Calibri"/>
              <a:buChar char="●"/>
            </a:pPr>
            <a:r>
              <a:rPr lang="en-US" dirty="0"/>
              <a:t>In Teacher Action 2, listen for students to say something like “People are celebrating.” </a:t>
            </a:r>
            <a:endParaRPr dirty="0"/>
          </a:p>
          <a:p>
            <a:pPr marL="457200" lvl="0" indent="-304800" rtl="0">
              <a:spcBef>
                <a:spcPts val="0"/>
              </a:spcBef>
              <a:spcAft>
                <a:spcPts val="0"/>
              </a:spcAft>
              <a:buClr>
                <a:schemeClr val="dk1"/>
              </a:buClr>
              <a:buSzPts val="1200"/>
              <a:buChar char="●"/>
            </a:pPr>
            <a:r>
              <a:rPr lang="en-US" dirty="0"/>
              <a:t>In Teacher Action 3, listen for students to notice the words “dancing, song, chanting, </a:t>
            </a:r>
            <a:r>
              <a:rPr lang="en-US" i="1" dirty="0"/>
              <a:t>ululating</a:t>
            </a:r>
            <a:r>
              <a:rPr lang="en-US" dirty="0"/>
              <a:t>…” </a:t>
            </a:r>
            <a:endParaRPr dirty="0"/>
          </a:p>
          <a:p>
            <a:pPr marL="457200" lvl="0" indent="-304800" rtl="0">
              <a:spcBef>
                <a:spcPts val="0"/>
              </a:spcBef>
              <a:spcAft>
                <a:spcPts val="0"/>
              </a:spcAft>
              <a:buClr>
                <a:schemeClr val="dk1"/>
              </a:buClr>
              <a:buSzPts val="1200"/>
              <a:buFont typeface="Calibri"/>
              <a:buChar char="●"/>
            </a:pPr>
            <a:r>
              <a:rPr lang="en-US" dirty="0"/>
              <a:t>In Teacher Action 4, listen for students to say something like “The celebration is for a </a:t>
            </a:r>
            <a:r>
              <a:rPr lang="en-US" i="1" dirty="0"/>
              <a:t>dowry</a:t>
            </a:r>
            <a:r>
              <a:rPr lang="en-US" dirty="0"/>
              <a:t>, but there are no cattle to give.” </a:t>
            </a:r>
            <a:endParaRPr dirty="0"/>
          </a:p>
          <a:p>
            <a:pPr marL="457200" lvl="0" indent="0" rtl="0">
              <a:spcBef>
                <a:spcPts val="0"/>
              </a:spcBef>
              <a:spcAft>
                <a:spcPts val="0"/>
              </a:spcAft>
              <a:buClr>
                <a:schemeClr val="dk1"/>
              </a:buClr>
              <a:buSzPts val="1100"/>
              <a:buFont typeface="Arial"/>
              <a:buNone/>
            </a:pPr>
            <a:endParaRPr dirty="0"/>
          </a:p>
          <a:p>
            <a:pPr marL="0" lvl="0" indent="0" rtl="0">
              <a:spcBef>
                <a:spcPts val="0"/>
              </a:spcBef>
              <a:spcAft>
                <a:spcPts val="0"/>
              </a:spcAft>
              <a:buClr>
                <a:schemeClr val="dk1"/>
              </a:buClr>
              <a:buSzPts val="1100"/>
              <a:buFont typeface="Arial"/>
              <a:buNone/>
            </a:pPr>
            <a:r>
              <a:rPr lang="en-US" dirty="0"/>
              <a:t>Support for Any Students Who Need It:</a:t>
            </a:r>
            <a:endParaRPr dirty="0"/>
          </a:p>
          <a:p>
            <a:pPr marL="457200" lvl="0" indent="-304800" rtl="0">
              <a:spcBef>
                <a:spcPts val="0"/>
              </a:spcBef>
              <a:spcAft>
                <a:spcPts val="0"/>
              </a:spcAft>
              <a:buClr>
                <a:schemeClr val="dk1"/>
              </a:buClr>
              <a:buSzPts val="1200"/>
              <a:buFont typeface="Calibri"/>
              <a:buChar char="●"/>
            </a:pPr>
            <a:r>
              <a:rPr lang="en-US" dirty="0"/>
              <a:t>To further encourage students to refer to the text, have students point out where in the displayed text they found evidence for their answers.</a:t>
            </a:r>
            <a:endParaRPr dirty="0"/>
          </a:p>
        </p:txBody>
      </p:sp>
      <p:sp>
        <p:nvSpPr>
          <p:cNvPr id="166" name="Shape 166"/>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spcBef>
                <a:spcPts val="0"/>
              </a:spcBef>
              <a:spcAft>
                <a:spcPts val="0"/>
              </a:spcAft>
              <a:buClr>
                <a:srgbClr val="000000"/>
              </a:buClr>
              <a:buSzPts val="1200"/>
              <a:buFont typeface="Arial"/>
              <a:buNone/>
            </a:pPr>
            <a:fld id="{00000000-1234-1234-1234-123412341234}" type="slidenum">
              <a:rPr lang="en-US"/>
              <a:t>11</a:t>
            </a:fld>
            <a:endParaRPr/>
          </a:p>
        </p:txBody>
      </p:sp>
    </p:spTree>
    <p:extLst>
      <p:ext uri="{BB962C8B-B14F-4D97-AF65-F5344CB8AC3E}">
        <p14:creationId xmlns:p14="http://schemas.microsoft.com/office/powerpoint/2010/main" val="245909217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2"/>
        <p:cNvGrpSpPr/>
        <p:nvPr/>
      </p:nvGrpSpPr>
      <p:grpSpPr>
        <a:xfrm>
          <a:off x="0" y="0"/>
          <a:ext cx="0" cy="0"/>
          <a:chOff x="0" y="0"/>
          <a:chExt cx="0" cy="0"/>
        </a:xfrm>
      </p:grpSpPr>
      <p:sp>
        <p:nvSpPr>
          <p:cNvPr id="173" name="Shape 173"/>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74" name="Shape 174"/>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rtl="0">
              <a:spcBef>
                <a:spcPts val="0"/>
              </a:spcBef>
              <a:spcAft>
                <a:spcPts val="0"/>
              </a:spcAft>
              <a:buClr>
                <a:schemeClr val="dk1"/>
              </a:buClr>
              <a:buSzPts val="1100"/>
              <a:buFont typeface="Arial"/>
              <a:buNone/>
            </a:pPr>
            <a:r>
              <a:rPr lang="en-US" b="1" dirty="0"/>
              <a:t>Suggested slide pacing: 7-10 minutes</a:t>
            </a:r>
            <a:endParaRPr dirty="0"/>
          </a:p>
          <a:p>
            <a:pPr marL="0" lvl="0" indent="0" rtl="0">
              <a:spcBef>
                <a:spcPts val="0"/>
              </a:spcBef>
              <a:spcAft>
                <a:spcPts val="0"/>
              </a:spcAft>
              <a:buClr>
                <a:schemeClr val="dk1"/>
              </a:buClr>
              <a:buSzPts val="1100"/>
              <a:buFont typeface="Arial"/>
              <a:buNone/>
            </a:pPr>
            <a:r>
              <a:rPr lang="en-US" b="1" dirty="0"/>
              <a:t>Student Grouping: Whole Group</a:t>
            </a:r>
            <a:endParaRPr b="1" dirty="0"/>
          </a:p>
          <a:p>
            <a:pPr marL="0" lvl="0" indent="0" rtl="0">
              <a:spcBef>
                <a:spcPts val="0"/>
              </a:spcBef>
              <a:spcAft>
                <a:spcPts val="0"/>
              </a:spcAft>
              <a:buClr>
                <a:schemeClr val="dk1"/>
              </a:buClr>
              <a:buSzPts val="1100"/>
              <a:buFont typeface="Arial"/>
              <a:buNone/>
            </a:pPr>
            <a:endParaRPr b="1" dirty="0"/>
          </a:p>
          <a:p>
            <a:pPr marL="0" lvl="0" indent="0" rtl="0">
              <a:spcBef>
                <a:spcPts val="0"/>
              </a:spcBef>
              <a:spcAft>
                <a:spcPts val="0"/>
              </a:spcAft>
              <a:buClr>
                <a:schemeClr val="dk1"/>
              </a:buClr>
              <a:buSzPts val="1100"/>
              <a:buFont typeface="Arial"/>
              <a:buNone/>
            </a:pPr>
            <a:r>
              <a:rPr lang="en-US" b="1" dirty="0"/>
              <a:t>Work Time  C. Read Aloud and Annotating for Gist: Excerpt 1 </a:t>
            </a:r>
            <a:r>
              <a:rPr lang="en-US" dirty="0"/>
              <a:t>(continued)</a:t>
            </a:r>
            <a:endParaRPr i="1" dirty="0"/>
          </a:p>
          <a:p>
            <a:pPr marL="0" lvl="0" indent="0" rtl="0">
              <a:spcBef>
                <a:spcPts val="0"/>
              </a:spcBef>
              <a:spcAft>
                <a:spcPts val="0"/>
              </a:spcAft>
              <a:buClr>
                <a:schemeClr val="dk1"/>
              </a:buClr>
              <a:buSzPts val="1100"/>
              <a:buFont typeface="Arial"/>
              <a:buNone/>
            </a:pPr>
            <a:endParaRPr b="1" dirty="0"/>
          </a:p>
          <a:p>
            <a:pPr marL="0" lvl="0" indent="0" rtl="0">
              <a:spcBef>
                <a:spcPts val="0"/>
              </a:spcBef>
              <a:spcAft>
                <a:spcPts val="0"/>
              </a:spcAft>
              <a:buClr>
                <a:schemeClr val="dk1"/>
              </a:buClr>
              <a:buSzPts val="1100"/>
              <a:buFont typeface="Arial"/>
              <a:buNone/>
            </a:pPr>
            <a:r>
              <a:rPr lang="en-US" dirty="0"/>
              <a:t>Teaching Notes:</a:t>
            </a:r>
            <a:endParaRPr dirty="0"/>
          </a:p>
          <a:p>
            <a:pPr marL="457200" lvl="0" indent="-304800" rtl="0">
              <a:spcBef>
                <a:spcPts val="0"/>
              </a:spcBef>
              <a:spcAft>
                <a:spcPts val="0"/>
              </a:spcAft>
              <a:buClr>
                <a:schemeClr val="dk1"/>
              </a:buClr>
              <a:buSzPts val="1200"/>
              <a:buFont typeface="Calibri"/>
              <a:buChar char="●"/>
            </a:pPr>
            <a:r>
              <a:rPr lang="en-US" dirty="0"/>
              <a:t>In the last lesson, we provided the summary already written on the slide. In the interest of having students increase independence and contribute their own ideas, we are leaving the pre-written summary off of the slide. However, if you think students will need to have the summary written for them ahead of time, feel free to add it to this slide before teaching: </a:t>
            </a:r>
            <a:r>
              <a:rPr lang="en-US" b="0" dirty="0"/>
              <a:t>“The Dinka use cattle as dowry to celebrate weddings, but since the Dinka have no land and have no cattle because of the war, they can only make promises to give cattle in the future.”</a:t>
            </a:r>
            <a:endParaRPr b="0" dirty="0"/>
          </a:p>
          <a:p>
            <a:pPr marL="0" lvl="0" indent="0" rtl="0">
              <a:spcBef>
                <a:spcPts val="0"/>
              </a:spcBef>
              <a:spcAft>
                <a:spcPts val="0"/>
              </a:spcAft>
              <a:buClr>
                <a:schemeClr val="dk1"/>
              </a:buClr>
              <a:buSzPts val="1100"/>
              <a:buFont typeface="Arial"/>
              <a:buNone/>
            </a:pPr>
            <a:endParaRPr dirty="0"/>
          </a:p>
          <a:p>
            <a:pPr marL="0" lvl="0" indent="0" rtl="0">
              <a:spcBef>
                <a:spcPts val="0"/>
              </a:spcBef>
              <a:spcAft>
                <a:spcPts val="0"/>
              </a:spcAft>
              <a:buClr>
                <a:schemeClr val="dk1"/>
              </a:buClr>
              <a:buSzPts val="1100"/>
              <a:buFont typeface="Arial"/>
              <a:buNone/>
            </a:pPr>
            <a:r>
              <a:rPr lang="en-US" dirty="0"/>
              <a:t>Teacher Actions:</a:t>
            </a:r>
            <a:endParaRPr dirty="0"/>
          </a:p>
          <a:p>
            <a:pPr marL="457200" lvl="0" indent="-304800" rtl="0">
              <a:spcBef>
                <a:spcPts val="0"/>
              </a:spcBef>
              <a:spcAft>
                <a:spcPts val="0"/>
              </a:spcAft>
              <a:buSzPts val="1200"/>
              <a:buFont typeface="Calibri"/>
              <a:buAutoNum type="arabicPeriod"/>
            </a:pPr>
            <a:r>
              <a:rPr lang="en-US" dirty="0"/>
              <a:t>Remind students that their annotations are about the “gist”—the general sense of what a chunk of text is mostly about. Tell them that, as in previous lessons, now that they have spent more time rereading and thinking about this excerpt, they will more formally summarize this section. </a:t>
            </a:r>
            <a:endParaRPr dirty="0"/>
          </a:p>
          <a:p>
            <a:pPr marL="457200" lvl="0" indent="-304800" rtl="0">
              <a:spcBef>
                <a:spcPts val="0"/>
              </a:spcBef>
              <a:spcAft>
                <a:spcPts val="0"/>
              </a:spcAft>
              <a:buSzPts val="1200"/>
              <a:buFont typeface="Calibri"/>
              <a:buAutoNum type="arabicPeriod"/>
            </a:pPr>
            <a:r>
              <a:rPr lang="en-US" dirty="0"/>
              <a:t>Ask students to think about this question: </a:t>
            </a:r>
            <a:r>
              <a:rPr lang="en-US" i="1" dirty="0"/>
              <a:t>“What is the main idea?”</a:t>
            </a:r>
            <a:endParaRPr i="1" dirty="0"/>
          </a:p>
          <a:p>
            <a:pPr marL="457200" lvl="0" indent="-304800" rtl="0">
              <a:spcBef>
                <a:spcPts val="0"/>
              </a:spcBef>
              <a:spcAft>
                <a:spcPts val="0"/>
              </a:spcAft>
              <a:buSzPts val="1200"/>
              <a:buFont typeface="Calibri"/>
              <a:buAutoNum type="arabicPeriod"/>
            </a:pPr>
            <a:r>
              <a:rPr lang="en-US" dirty="0"/>
              <a:t>As guided practice, invite students to contribute to this summary. Model writing the summary on the top of the article if using a document camera, or in the space on the slide with a marker or by typing. </a:t>
            </a:r>
            <a:endParaRPr dirty="0"/>
          </a:p>
          <a:p>
            <a:pPr marL="457200" lvl="0" indent="-304800" rtl="0">
              <a:spcBef>
                <a:spcPts val="0"/>
              </a:spcBef>
              <a:spcAft>
                <a:spcPts val="0"/>
              </a:spcAft>
              <a:buSzPts val="1200"/>
              <a:buFont typeface="Arial"/>
              <a:buAutoNum type="arabicPeriod"/>
            </a:pPr>
            <a:r>
              <a:rPr lang="en-US" dirty="0"/>
              <a:t>Arrive at a summary that is similar to, or the same as, this one: </a:t>
            </a:r>
            <a:r>
              <a:rPr lang="en-US" b="0" dirty="0"/>
              <a:t>“The Dinka use cattle as dowry to celebrate weddings, but since the Dinka have no land and have no cattle because of the war, they can only make promises to give cattle in the future.”</a:t>
            </a:r>
            <a:endParaRPr b="0" dirty="0"/>
          </a:p>
          <a:p>
            <a:pPr marL="457200" lvl="0" indent="-304800" rtl="0">
              <a:spcBef>
                <a:spcPts val="0"/>
              </a:spcBef>
              <a:spcAft>
                <a:spcPts val="0"/>
              </a:spcAft>
              <a:buSzPts val="1200"/>
              <a:buFont typeface="Calibri"/>
              <a:buAutoNum type="arabicPeriod"/>
            </a:pPr>
            <a:r>
              <a:rPr lang="en-US" dirty="0"/>
              <a:t>Ask students to copy this summary onto their own article. Reiterate that annotating for gist helped you think about what was most important, which in turn helped you summarize the main idea. Tell students that in the next unit, they will work more on summarizing complex text.</a:t>
            </a:r>
            <a:endParaRPr dirty="0"/>
          </a:p>
          <a:p>
            <a:pPr marL="914400" lvl="0" indent="0" rtl="0">
              <a:spcBef>
                <a:spcPts val="0"/>
              </a:spcBef>
              <a:spcAft>
                <a:spcPts val="0"/>
              </a:spcAft>
              <a:buNone/>
            </a:pPr>
            <a:endParaRPr dirty="0"/>
          </a:p>
          <a:p>
            <a:pPr marL="0" marR="0" lvl="0" indent="0" algn="l" rtl="0">
              <a:lnSpc>
                <a:spcPct val="100000"/>
              </a:lnSpc>
              <a:spcBef>
                <a:spcPts val="0"/>
              </a:spcBef>
              <a:spcAft>
                <a:spcPts val="0"/>
              </a:spcAft>
              <a:buClr>
                <a:srgbClr val="000000"/>
              </a:buClr>
              <a:buSzPts val="1400"/>
              <a:buFont typeface="Arial"/>
              <a:buNone/>
            </a:pPr>
            <a:r>
              <a:rPr lang="en-US" sz="1200" i="0" u="none" strike="noStrike" cap="none" dirty="0">
                <a:solidFill>
                  <a:schemeClr val="dk1"/>
                </a:solidFill>
              </a:rPr>
              <a:t>Student Look-</a:t>
            </a:r>
            <a:r>
              <a:rPr lang="en-US" sz="1200" i="0" u="none" strike="noStrike" cap="none" dirty="0" err="1">
                <a:solidFill>
                  <a:schemeClr val="dk1"/>
                </a:solidFill>
              </a:rPr>
              <a:t>Fors</a:t>
            </a:r>
            <a:r>
              <a:rPr lang="en-US" sz="1200" i="0" u="none" strike="noStrike" cap="none" dirty="0">
                <a:solidFill>
                  <a:schemeClr val="dk1"/>
                </a:solidFill>
              </a:rPr>
              <a:t>/Listen-</a:t>
            </a:r>
            <a:r>
              <a:rPr lang="en-US" sz="1200" i="0" u="none" strike="noStrike" cap="none" dirty="0" err="1">
                <a:solidFill>
                  <a:schemeClr val="dk1"/>
                </a:solidFill>
              </a:rPr>
              <a:t>Fors</a:t>
            </a:r>
            <a:r>
              <a:rPr lang="en-US" sz="1200" i="0" u="none" strike="noStrike" cap="none" dirty="0">
                <a:solidFill>
                  <a:schemeClr val="dk1"/>
                </a:solidFill>
              </a:rPr>
              <a:t>:</a:t>
            </a:r>
            <a:r>
              <a:rPr lang="en-US" dirty="0"/>
              <a:t> </a:t>
            </a:r>
          </a:p>
          <a:p>
            <a:pPr marL="457200" lvl="0" indent="-304800" rtl="0">
              <a:spcBef>
                <a:spcPts val="0"/>
              </a:spcBef>
              <a:spcAft>
                <a:spcPts val="0"/>
              </a:spcAft>
              <a:buClr>
                <a:schemeClr val="dk1"/>
              </a:buClr>
              <a:buSzPts val="1200"/>
              <a:buFont typeface="Calibri"/>
              <a:buChar char="●"/>
            </a:pPr>
            <a:r>
              <a:rPr lang="en-US" dirty="0"/>
              <a:t>Students should be listening to your explanations, alternating between looking up at the board to copy the summary and looking at their papers as they write. </a:t>
            </a:r>
            <a:endParaRPr dirty="0"/>
          </a:p>
          <a:p>
            <a:pPr marL="457200" lvl="0" indent="0" rtl="0">
              <a:spcBef>
                <a:spcPts val="0"/>
              </a:spcBef>
              <a:spcAft>
                <a:spcPts val="0"/>
              </a:spcAft>
              <a:buNone/>
            </a:pPr>
            <a:endParaRPr dirty="0"/>
          </a:p>
          <a:p>
            <a:pPr marL="0" lvl="0" indent="0" rtl="0">
              <a:spcBef>
                <a:spcPts val="0"/>
              </a:spcBef>
              <a:spcAft>
                <a:spcPts val="0"/>
              </a:spcAft>
              <a:buClr>
                <a:srgbClr val="000000"/>
              </a:buClr>
              <a:buSzPts val="1100"/>
              <a:buFont typeface="Arial"/>
              <a:buNone/>
            </a:pPr>
            <a:r>
              <a:rPr lang="en-US" dirty="0"/>
              <a:t>Support or Any Students Who Need It:</a:t>
            </a:r>
            <a:endParaRPr dirty="0"/>
          </a:p>
          <a:p>
            <a:pPr marL="457200" lvl="0" indent="-304800" rtl="0">
              <a:spcBef>
                <a:spcPts val="0"/>
              </a:spcBef>
              <a:spcAft>
                <a:spcPts val="0"/>
              </a:spcAft>
              <a:buClr>
                <a:schemeClr val="dk1"/>
              </a:buClr>
              <a:buSzPts val="1200"/>
              <a:buFont typeface="Calibri"/>
              <a:buChar char="●"/>
            </a:pPr>
            <a:r>
              <a:rPr lang="en-US" dirty="0"/>
              <a:t>If you have many students with slower processing speeds, consider reading the summary first, then doing the think-aloud, then having students take time to record the summary. </a:t>
            </a:r>
            <a:endParaRPr dirty="0"/>
          </a:p>
          <a:p>
            <a:pPr marL="457200" lvl="0" indent="-304800" rtl="0">
              <a:spcBef>
                <a:spcPts val="0"/>
              </a:spcBef>
              <a:spcAft>
                <a:spcPts val="0"/>
              </a:spcAft>
              <a:buClr>
                <a:schemeClr val="dk1"/>
              </a:buClr>
              <a:buSzPts val="1200"/>
              <a:buFont typeface="Calibri"/>
              <a:buChar char="●"/>
            </a:pPr>
            <a:r>
              <a:rPr lang="en-US" dirty="0"/>
              <a:t>If some students are not finished copying by the time you are ready to move on, suggest that they finish copying the summary from their partner’s paper.</a:t>
            </a:r>
            <a:endParaRPr dirty="0"/>
          </a:p>
        </p:txBody>
      </p:sp>
      <p:sp>
        <p:nvSpPr>
          <p:cNvPr id="175" name="Shape 175"/>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spcBef>
                <a:spcPts val="0"/>
              </a:spcBef>
              <a:spcAft>
                <a:spcPts val="0"/>
              </a:spcAft>
              <a:buClr>
                <a:srgbClr val="000000"/>
              </a:buClr>
              <a:buSzPts val="1200"/>
              <a:buFont typeface="Arial"/>
              <a:buNone/>
            </a:pPr>
            <a:fld id="{00000000-1234-1234-1234-123412341234}" type="slidenum">
              <a:rPr lang="en-US"/>
              <a:t>12</a:t>
            </a:fld>
            <a:endParaRPr/>
          </a:p>
        </p:txBody>
      </p:sp>
    </p:spTree>
    <p:extLst>
      <p:ext uri="{BB962C8B-B14F-4D97-AF65-F5344CB8AC3E}">
        <p14:creationId xmlns:p14="http://schemas.microsoft.com/office/powerpoint/2010/main" val="151374637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0"/>
        <p:cNvGrpSpPr/>
        <p:nvPr/>
      </p:nvGrpSpPr>
      <p:grpSpPr>
        <a:xfrm>
          <a:off x="0" y="0"/>
          <a:ext cx="0" cy="0"/>
          <a:chOff x="0" y="0"/>
          <a:chExt cx="0" cy="0"/>
        </a:xfrm>
      </p:grpSpPr>
      <p:sp>
        <p:nvSpPr>
          <p:cNvPr id="181" name="Shape 181"/>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82" name="Shape 182"/>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US" b="1" dirty="0"/>
              <a:t>Suggested slide pacing</a:t>
            </a:r>
            <a:r>
              <a:rPr lang="en-US" b="1" i="0" u="none" strike="noStrike" cap="none" dirty="0">
                <a:solidFill>
                  <a:schemeClr val="dk1"/>
                </a:solidFill>
              </a:rPr>
              <a:t>: </a:t>
            </a:r>
            <a:r>
              <a:rPr lang="en-US" b="1" dirty="0"/>
              <a:t>7-10 </a:t>
            </a:r>
            <a:r>
              <a:rPr lang="en-US" b="1" i="0" u="none" strike="noStrike" cap="none" dirty="0">
                <a:solidFill>
                  <a:schemeClr val="dk1"/>
                </a:solidFill>
              </a:rPr>
              <a:t>minutes</a:t>
            </a:r>
            <a:endParaRPr i="0" u="none" strike="noStrike" cap="none" dirty="0">
              <a:solidFill>
                <a:schemeClr val="dk1"/>
              </a:solidFill>
            </a:endParaRPr>
          </a:p>
          <a:p>
            <a:pPr marL="0" marR="0" lvl="0" indent="0" algn="l" rtl="0">
              <a:lnSpc>
                <a:spcPct val="100000"/>
              </a:lnSpc>
              <a:spcBef>
                <a:spcPts val="0"/>
              </a:spcBef>
              <a:spcAft>
                <a:spcPts val="0"/>
              </a:spcAft>
              <a:buClr>
                <a:srgbClr val="000000"/>
              </a:buClr>
              <a:buSzPts val="1400"/>
              <a:buFont typeface="Arial"/>
              <a:buNone/>
            </a:pPr>
            <a:r>
              <a:rPr lang="en-US" b="1" i="0" u="none" strike="noStrike" cap="none" dirty="0">
                <a:solidFill>
                  <a:schemeClr val="dk1"/>
                </a:solidFill>
              </a:rPr>
              <a:t>Student Grouping: </a:t>
            </a:r>
            <a:r>
              <a:rPr lang="en-US" b="1" dirty="0"/>
              <a:t>Whole Group</a:t>
            </a:r>
            <a:endParaRPr dirty="0"/>
          </a:p>
          <a:p>
            <a:pPr marL="0" marR="0" lvl="0" indent="0" algn="l" rtl="0">
              <a:lnSpc>
                <a:spcPct val="100000"/>
              </a:lnSpc>
              <a:spcBef>
                <a:spcPts val="0"/>
              </a:spcBef>
              <a:spcAft>
                <a:spcPts val="0"/>
              </a:spcAft>
              <a:buClr>
                <a:srgbClr val="000000"/>
              </a:buClr>
              <a:buSzPts val="1400"/>
              <a:buFont typeface="Arial"/>
              <a:buNone/>
            </a:pPr>
            <a:endParaRPr b="1" dirty="0"/>
          </a:p>
          <a:p>
            <a:pPr marL="0" lvl="0" indent="0" rtl="0">
              <a:spcBef>
                <a:spcPts val="0"/>
              </a:spcBef>
              <a:spcAft>
                <a:spcPts val="0"/>
              </a:spcAft>
              <a:buClr>
                <a:schemeClr val="dk1"/>
              </a:buClr>
              <a:buSzPts val="1200"/>
              <a:buFont typeface="Calibri"/>
              <a:buNone/>
            </a:pPr>
            <a:r>
              <a:rPr lang="en-US" b="1" dirty="0"/>
              <a:t>Closing and Assessment A: Revisit Learning Targets and Read Aloud Paragraph 9 </a:t>
            </a:r>
            <a:endParaRPr b="1" dirty="0"/>
          </a:p>
          <a:p>
            <a:pPr marL="0" lvl="0" indent="0" rtl="0">
              <a:spcBef>
                <a:spcPts val="0"/>
              </a:spcBef>
              <a:spcAft>
                <a:spcPts val="0"/>
              </a:spcAft>
              <a:buClr>
                <a:schemeClr val="dk1"/>
              </a:buClr>
              <a:buSzPts val="1200"/>
              <a:buFont typeface="Calibri"/>
              <a:buNone/>
            </a:pPr>
            <a:endParaRPr b="1" dirty="0"/>
          </a:p>
          <a:p>
            <a:pPr marL="0" marR="0" lvl="0" indent="0" algn="l" rtl="0">
              <a:lnSpc>
                <a:spcPct val="100000"/>
              </a:lnSpc>
              <a:spcBef>
                <a:spcPts val="0"/>
              </a:spcBef>
              <a:spcAft>
                <a:spcPts val="0"/>
              </a:spcAft>
              <a:buClr>
                <a:schemeClr val="dk1"/>
              </a:buClr>
              <a:buSzPts val="1200"/>
              <a:buFont typeface="Calibri"/>
              <a:buNone/>
            </a:pPr>
            <a:r>
              <a:rPr lang="en-US" dirty="0"/>
              <a:t>Teaching Notes</a:t>
            </a:r>
            <a:r>
              <a:rPr lang="en-US" i="0" u="none" strike="noStrike" cap="none" dirty="0">
                <a:solidFill>
                  <a:schemeClr val="dk1"/>
                </a:solidFill>
              </a:rPr>
              <a:t>:</a:t>
            </a:r>
            <a:endParaRPr dirty="0"/>
          </a:p>
          <a:p>
            <a:pPr marL="457200" lvl="0" indent="-304800" rtl="0">
              <a:spcBef>
                <a:spcPts val="0"/>
              </a:spcBef>
              <a:spcAft>
                <a:spcPts val="0"/>
              </a:spcAft>
              <a:buSzPts val="1200"/>
              <a:buFont typeface="Calibri"/>
              <a:buChar char="●"/>
            </a:pPr>
            <a:r>
              <a:rPr lang="en-US" dirty="0"/>
              <a:t>This is a good time to remind students of the value of listening to complex text being read aloud while reading in their heads, and also of rereading complex text.</a:t>
            </a:r>
            <a:endParaRPr dirty="0"/>
          </a:p>
          <a:p>
            <a:pPr marL="0" marR="0" lvl="0" indent="0" algn="l" rtl="0">
              <a:lnSpc>
                <a:spcPct val="100000"/>
              </a:lnSpc>
              <a:spcBef>
                <a:spcPts val="0"/>
              </a:spcBef>
              <a:spcAft>
                <a:spcPts val="0"/>
              </a:spcAft>
              <a:buClr>
                <a:schemeClr val="dk1"/>
              </a:buClr>
              <a:buSzPts val="1200"/>
              <a:buFont typeface="Calibri"/>
              <a:buNone/>
            </a:pPr>
            <a:endParaRPr b="1" i="0" u="none" strike="noStrike" cap="none" dirty="0">
              <a:solidFill>
                <a:schemeClr val="dk1"/>
              </a:solidFill>
            </a:endParaRPr>
          </a:p>
          <a:p>
            <a:pPr marL="0" marR="0" lvl="0" indent="0" algn="l" rtl="0">
              <a:lnSpc>
                <a:spcPct val="100000"/>
              </a:lnSpc>
              <a:spcBef>
                <a:spcPts val="0"/>
              </a:spcBef>
              <a:spcAft>
                <a:spcPts val="0"/>
              </a:spcAft>
              <a:buClr>
                <a:schemeClr val="dk1"/>
              </a:buClr>
              <a:buSzPts val="1200"/>
              <a:buFont typeface="Calibri"/>
              <a:buNone/>
            </a:pPr>
            <a:r>
              <a:rPr lang="en-US" i="0" u="none" strike="noStrike" cap="none" dirty="0">
                <a:solidFill>
                  <a:schemeClr val="dk1"/>
                </a:solidFill>
              </a:rPr>
              <a:t>Teacher Actions: </a:t>
            </a:r>
            <a:endParaRPr dirty="0"/>
          </a:p>
          <a:p>
            <a:pPr marL="457200" lvl="0" indent="-304800" rtl="0">
              <a:lnSpc>
                <a:spcPct val="100000"/>
              </a:lnSpc>
              <a:spcBef>
                <a:spcPts val="0"/>
              </a:spcBef>
              <a:spcAft>
                <a:spcPts val="0"/>
              </a:spcAft>
              <a:buSzPts val="1200"/>
              <a:buFont typeface="Calibri"/>
              <a:buAutoNum type="arabicPeriod"/>
            </a:pPr>
            <a:r>
              <a:rPr lang="en-US" dirty="0"/>
              <a:t>Read #1 on the slide. Elicit ideas related to selecting evidence from the text to use in writing.</a:t>
            </a:r>
            <a:endParaRPr dirty="0"/>
          </a:p>
          <a:p>
            <a:pPr marL="457200" lvl="0" indent="-304800" rtl="0">
              <a:lnSpc>
                <a:spcPct val="100000"/>
              </a:lnSpc>
              <a:spcBef>
                <a:spcPts val="0"/>
              </a:spcBef>
              <a:spcAft>
                <a:spcPts val="0"/>
              </a:spcAft>
              <a:buSzPts val="1200"/>
              <a:buFont typeface="Calibri"/>
              <a:buAutoNum type="arabicPeriod"/>
            </a:pPr>
            <a:r>
              <a:rPr lang="en-US" dirty="0"/>
              <a:t>Distribute the exit ticket and give students a few minutes to reflect on the questions from the ticket. Read #2 on the slide.</a:t>
            </a:r>
            <a:endParaRPr dirty="0"/>
          </a:p>
          <a:p>
            <a:pPr marL="457200" lvl="0" indent="-304800" rtl="0">
              <a:lnSpc>
                <a:spcPct val="100000"/>
              </a:lnSpc>
              <a:spcBef>
                <a:spcPts val="0"/>
              </a:spcBef>
              <a:spcAft>
                <a:spcPts val="0"/>
              </a:spcAft>
              <a:buSzPts val="1200"/>
              <a:buFont typeface="Calibri"/>
              <a:buAutoNum type="arabicPeriod"/>
            </a:pPr>
            <a:r>
              <a:rPr lang="en-US" dirty="0"/>
              <a:t>Point out to students that as in previous lessons, they will reread this excerpt as a part of their homework. Tell students that in Lesson 14, they will complete a Gathering Evidence and Selecting Evidence graphic organizer on the excerpts from the article “Loss of Culturally Vital Cattle Leaves Dinka Tribe Adrift in Refugee Camps.” They will then use these notes to help them write a response, just as they practiced today.</a:t>
            </a:r>
            <a:endParaRPr dirty="0"/>
          </a:p>
          <a:p>
            <a:pPr marL="457200" lvl="0" indent="-304800" rtl="0">
              <a:lnSpc>
                <a:spcPct val="100000"/>
              </a:lnSpc>
              <a:spcBef>
                <a:spcPts val="0"/>
              </a:spcBef>
              <a:spcAft>
                <a:spcPts val="0"/>
              </a:spcAft>
              <a:buSzPts val="1200"/>
              <a:buFont typeface="Calibri"/>
              <a:buAutoNum type="arabicPeriod"/>
            </a:pPr>
            <a:r>
              <a:rPr lang="en-US" dirty="0"/>
              <a:t>Remind students that with complex text, it often helps to hear it read aloud while reading silently in one’s head. Focus students on Excerpt 2. Read #3 on the slide. </a:t>
            </a:r>
            <a:endParaRPr dirty="0"/>
          </a:p>
          <a:p>
            <a:pPr marL="457200" lvl="0" indent="-304800" rtl="0">
              <a:lnSpc>
                <a:spcPct val="100000"/>
              </a:lnSpc>
              <a:spcBef>
                <a:spcPts val="0"/>
              </a:spcBef>
              <a:spcAft>
                <a:spcPts val="0"/>
              </a:spcAft>
              <a:buSzPts val="1200"/>
              <a:buFont typeface="Calibri"/>
              <a:buAutoNum type="arabicPeriod"/>
            </a:pPr>
            <a:r>
              <a:rPr lang="en-US" dirty="0"/>
              <a:t>Read aloud Paragraph 9: </a:t>
            </a:r>
            <a:r>
              <a:rPr lang="en-US" i="1" dirty="0"/>
              <a:t>“Before war caused institutions to collapse…. They were the south’s richest and proudest tribe.”</a:t>
            </a:r>
            <a:endParaRPr i="1" dirty="0"/>
          </a:p>
          <a:p>
            <a:pPr marL="0" lvl="0" indent="0" rtl="0">
              <a:lnSpc>
                <a:spcPct val="100000"/>
              </a:lnSpc>
              <a:spcBef>
                <a:spcPts val="0"/>
              </a:spcBef>
              <a:spcAft>
                <a:spcPts val="0"/>
              </a:spcAft>
              <a:buNone/>
            </a:pPr>
            <a:endParaRPr dirty="0"/>
          </a:p>
          <a:p>
            <a:pPr marL="0" marR="0" lvl="0" indent="0" algn="l" rtl="0">
              <a:lnSpc>
                <a:spcPct val="100000"/>
              </a:lnSpc>
              <a:spcBef>
                <a:spcPts val="0"/>
              </a:spcBef>
              <a:spcAft>
                <a:spcPts val="0"/>
              </a:spcAft>
              <a:buClr>
                <a:srgbClr val="000000"/>
              </a:buClr>
              <a:buSzPts val="1400"/>
              <a:buFont typeface="Arial"/>
              <a:buNone/>
            </a:pPr>
            <a:r>
              <a:rPr lang="en-US" sz="1200" i="0" u="none" strike="noStrike" cap="none" dirty="0">
                <a:solidFill>
                  <a:schemeClr val="dk1"/>
                </a:solidFill>
              </a:rPr>
              <a:t>Student Look-</a:t>
            </a:r>
            <a:r>
              <a:rPr lang="en-US" sz="1200" i="0" u="none" strike="noStrike" cap="none" dirty="0" err="1">
                <a:solidFill>
                  <a:schemeClr val="dk1"/>
                </a:solidFill>
              </a:rPr>
              <a:t>Fors</a:t>
            </a:r>
            <a:r>
              <a:rPr lang="en-US" sz="1200" i="0" u="none" strike="noStrike" cap="none" dirty="0">
                <a:solidFill>
                  <a:schemeClr val="dk1"/>
                </a:solidFill>
              </a:rPr>
              <a:t>/Listen-</a:t>
            </a:r>
            <a:r>
              <a:rPr lang="en-US" sz="1200" i="0" u="none" strike="noStrike" cap="none" dirty="0" err="1">
                <a:solidFill>
                  <a:schemeClr val="dk1"/>
                </a:solidFill>
              </a:rPr>
              <a:t>Fors</a:t>
            </a:r>
            <a:r>
              <a:rPr lang="en-US" sz="1200" i="0" u="none" strike="noStrike" cap="none" dirty="0">
                <a:solidFill>
                  <a:schemeClr val="dk1"/>
                </a:solidFill>
              </a:rPr>
              <a:t>:</a:t>
            </a:r>
            <a:r>
              <a:rPr lang="en-US" dirty="0"/>
              <a:t> </a:t>
            </a:r>
          </a:p>
          <a:p>
            <a:pPr marL="457200" marR="0" lvl="0" indent="-304800" algn="l" rtl="0">
              <a:lnSpc>
                <a:spcPct val="100000"/>
              </a:lnSpc>
              <a:spcBef>
                <a:spcPts val="0"/>
              </a:spcBef>
              <a:spcAft>
                <a:spcPts val="0"/>
              </a:spcAft>
              <a:buSzPts val="1200"/>
              <a:buFont typeface="Calibri"/>
              <a:buChar char="●"/>
            </a:pPr>
            <a:r>
              <a:rPr lang="en-US" dirty="0"/>
              <a:t>Students will focus their attention on the slide.</a:t>
            </a:r>
            <a:endParaRPr dirty="0"/>
          </a:p>
          <a:p>
            <a:pPr marL="0" marR="0" lvl="0" indent="0" algn="l" rtl="0">
              <a:lnSpc>
                <a:spcPct val="100000"/>
              </a:lnSpc>
              <a:spcBef>
                <a:spcPts val="0"/>
              </a:spcBef>
              <a:spcAft>
                <a:spcPts val="0"/>
              </a:spcAft>
              <a:buNone/>
            </a:pPr>
            <a:endParaRPr dirty="0"/>
          </a:p>
          <a:p>
            <a:pPr marL="0" lvl="0" indent="0" rtl="0">
              <a:spcBef>
                <a:spcPts val="0"/>
              </a:spcBef>
              <a:spcAft>
                <a:spcPts val="0"/>
              </a:spcAft>
              <a:buNone/>
            </a:pPr>
            <a:r>
              <a:rPr lang="en-US" dirty="0"/>
              <a:t>Support for Students Who Need It:</a:t>
            </a:r>
            <a:r>
              <a:rPr lang="en-US" baseline="0" dirty="0"/>
              <a:t> </a:t>
            </a:r>
            <a:r>
              <a:rPr lang="en-US" dirty="0"/>
              <a:t>None</a:t>
            </a:r>
            <a:endParaRPr dirty="0"/>
          </a:p>
        </p:txBody>
      </p:sp>
      <p:sp>
        <p:nvSpPr>
          <p:cNvPr id="183" name="Shape 183"/>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13</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92633878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0"/>
        <p:cNvGrpSpPr/>
        <p:nvPr/>
      </p:nvGrpSpPr>
      <p:grpSpPr>
        <a:xfrm>
          <a:off x="0" y="0"/>
          <a:ext cx="0" cy="0"/>
          <a:chOff x="0" y="0"/>
          <a:chExt cx="0" cy="0"/>
        </a:xfrm>
      </p:grpSpPr>
      <p:sp>
        <p:nvSpPr>
          <p:cNvPr id="191" name="Shape 191"/>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92" name="Shape 192"/>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rtl="0">
              <a:spcBef>
                <a:spcPts val="0"/>
              </a:spcBef>
              <a:spcAft>
                <a:spcPts val="0"/>
              </a:spcAft>
              <a:buClr>
                <a:schemeClr val="dk1"/>
              </a:buClr>
              <a:buSzPts val="1200"/>
              <a:buFont typeface="Calibri"/>
              <a:buNone/>
            </a:pPr>
            <a:r>
              <a:rPr lang="en-US" b="1" dirty="0"/>
              <a:t>Suggested slide pacing:  2-3 minutes</a:t>
            </a:r>
            <a:endParaRPr dirty="0"/>
          </a:p>
          <a:p>
            <a:pPr marL="0" lvl="0" indent="0" rtl="0">
              <a:spcBef>
                <a:spcPts val="0"/>
              </a:spcBef>
              <a:spcAft>
                <a:spcPts val="0"/>
              </a:spcAft>
              <a:buClr>
                <a:schemeClr val="dk1"/>
              </a:buClr>
              <a:buSzPts val="1200"/>
              <a:buFont typeface="Calibri"/>
              <a:buNone/>
            </a:pPr>
            <a:r>
              <a:rPr lang="en-US" b="1" dirty="0"/>
              <a:t>Student Grouping: Whole Group, Pairs (B-Day), Individual</a:t>
            </a:r>
            <a:endParaRPr dirty="0"/>
          </a:p>
          <a:p>
            <a:pPr marL="0" lvl="0" indent="0" rtl="0">
              <a:spcBef>
                <a:spcPts val="0"/>
              </a:spcBef>
              <a:spcAft>
                <a:spcPts val="0"/>
              </a:spcAft>
              <a:buClr>
                <a:schemeClr val="dk1"/>
              </a:buClr>
              <a:buSzPts val="1200"/>
              <a:buFont typeface="Arial"/>
              <a:buNone/>
            </a:pPr>
            <a:endParaRPr b="1" dirty="0"/>
          </a:p>
          <a:p>
            <a:pPr marL="0" lvl="0" indent="0" rtl="0">
              <a:spcBef>
                <a:spcPts val="0"/>
              </a:spcBef>
              <a:spcAft>
                <a:spcPts val="0"/>
              </a:spcAft>
              <a:buClr>
                <a:schemeClr val="dk1"/>
              </a:buClr>
              <a:buSzPts val="1200"/>
              <a:buFont typeface="Calibri"/>
              <a:buNone/>
            </a:pPr>
            <a:r>
              <a:rPr lang="en-US" b="1" dirty="0"/>
              <a:t>Closing and Assessment A: Exit Ticket </a:t>
            </a:r>
            <a:endParaRPr b="1" dirty="0"/>
          </a:p>
          <a:p>
            <a:pPr marL="457200" lvl="1" indent="0" rtl="0">
              <a:spcBef>
                <a:spcPts val="0"/>
              </a:spcBef>
              <a:spcAft>
                <a:spcPts val="0"/>
              </a:spcAft>
              <a:buClr>
                <a:schemeClr val="dk1"/>
              </a:buClr>
              <a:buSzPts val="1200"/>
              <a:buFont typeface="Arial"/>
              <a:buNone/>
            </a:pPr>
            <a:r>
              <a:rPr lang="en-US" dirty="0"/>
              <a:t> </a:t>
            </a:r>
            <a:endParaRPr dirty="0"/>
          </a:p>
          <a:p>
            <a:pPr marL="0" lvl="0" indent="0" rtl="0">
              <a:spcBef>
                <a:spcPts val="0"/>
              </a:spcBef>
              <a:spcAft>
                <a:spcPts val="0"/>
              </a:spcAft>
              <a:buClr>
                <a:schemeClr val="dk1"/>
              </a:buClr>
              <a:buSzPts val="1400"/>
              <a:buFont typeface="Arial"/>
              <a:buNone/>
            </a:pPr>
            <a:r>
              <a:rPr lang="en-US" dirty="0"/>
              <a:t>Teaching Notes: None </a:t>
            </a:r>
          </a:p>
          <a:p>
            <a:pPr marL="0" lvl="0" indent="0" rtl="0">
              <a:spcBef>
                <a:spcPts val="0"/>
              </a:spcBef>
              <a:spcAft>
                <a:spcPts val="0"/>
              </a:spcAft>
              <a:buClr>
                <a:schemeClr val="dk1"/>
              </a:buClr>
              <a:buSzPts val="1400"/>
              <a:buFont typeface="Arial"/>
              <a:buNone/>
            </a:pPr>
            <a:endParaRPr dirty="0"/>
          </a:p>
          <a:p>
            <a:pPr marL="0" lvl="0" indent="0" rtl="0">
              <a:lnSpc>
                <a:spcPct val="90000"/>
              </a:lnSpc>
              <a:spcBef>
                <a:spcPts val="1000"/>
              </a:spcBef>
              <a:spcAft>
                <a:spcPts val="0"/>
              </a:spcAft>
              <a:buNone/>
            </a:pPr>
            <a:r>
              <a:rPr lang="en-US" dirty="0"/>
              <a:t>Teacher Actions:</a:t>
            </a:r>
            <a:endParaRPr dirty="0"/>
          </a:p>
          <a:p>
            <a:pPr marL="457200" lvl="0" indent="-304800" rtl="0">
              <a:spcBef>
                <a:spcPts val="0"/>
              </a:spcBef>
              <a:spcAft>
                <a:spcPts val="0"/>
              </a:spcAft>
              <a:buSzPts val="1200"/>
              <a:buFont typeface="Calibri"/>
              <a:buAutoNum type="arabicPeriod"/>
            </a:pPr>
            <a:r>
              <a:rPr lang="en-US" dirty="0"/>
              <a:t>Collect the exit tickets to use to get a sense of what students need</a:t>
            </a:r>
            <a:endParaRPr dirty="0"/>
          </a:p>
          <a:p>
            <a:pPr marL="457200" lvl="0" indent="0" rtl="0">
              <a:spcBef>
                <a:spcPts val="0"/>
              </a:spcBef>
              <a:spcAft>
                <a:spcPts val="0"/>
              </a:spcAft>
              <a:buNone/>
            </a:pPr>
            <a:endParaRPr dirty="0"/>
          </a:p>
          <a:p>
            <a:pPr marL="0" marR="0" lvl="0" indent="0" algn="l" defTabSz="914400" rtl="0" eaLnBrk="1" fontAlgn="auto" latinLnBrk="0" hangingPunct="1">
              <a:lnSpc>
                <a:spcPct val="100000"/>
              </a:lnSpc>
              <a:spcBef>
                <a:spcPts val="0"/>
              </a:spcBef>
              <a:spcAft>
                <a:spcPts val="0"/>
              </a:spcAft>
              <a:buClr>
                <a:schemeClr val="dk1"/>
              </a:buClr>
              <a:buSzPts val="1200"/>
              <a:buFont typeface="Arial"/>
              <a:buNone/>
              <a:tabLst/>
              <a:defRPr/>
            </a:pPr>
            <a:r>
              <a:rPr lang="en-US" sz="1200" i="0" u="none" strike="noStrike" cap="none" dirty="0">
                <a:solidFill>
                  <a:schemeClr val="dk1"/>
                </a:solidFill>
              </a:rPr>
              <a:t>Student Look-</a:t>
            </a:r>
            <a:r>
              <a:rPr lang="en-US" sz="1200" i="0" u="none" strike="noStrike" cap="none" dirty="0" err="1">
                <a:solidFill>
                  <a:schemeClr val="dk1"/>
                </a:solidFill>
              </a:rPr>
              <a:t>Fors</a:t>
            </a:r>
            <a:r>
              <a:rPr lang="en-US" sz="1200" i="0" u="none" strike="noStrike" cap="none" dirty="0">
                <a:solidFill>
                  <a:schemeClr val="dk1"/>
                </a:solidFill>
              </a:rPr>
              <a:t>/Listen-</a:t>
            </a:r>
            <a:r>
              <a:rPr lang="en-US" sz="1200" i="0" u="none" strike="noStrike" cap="none" dirty="0" err="1">
                <a:solidFill>
                  <a:schemeClr val="dk1"/>
                </a:solidFill>
              </a:rPr>
              <a:t>Fors</a:t>
            </a:r>
            <a:r>
              <a:rPr lang="en-US" sz="1200" i="0" u="none" strike="noStrike" cap="none" dirty="0">
                <a:solidFill>
                  <a:schemeClr val="dk1"/>
                </a:solidFill>
              </a:rPr>
              <a:t>:</a:t>
            </a:r>
            <a:r>
              <a:rPr lang="en-US" dirty="0"/>
              <a:t> </a:t>
            </a:r>
            <a:r>
              <a:rPr lang="en-US" baseline="0" dirty="0"/>
              <a:t> </a:t>
            </a:r>
            <a:r>
              <a:rPr lang="en-US" dirty="0"/>
              <a:t>None</a:t>
            </a:r>
            <a:endParaRPr dirty="0"/>
          </a:p>
          <a:p>
            <a:pPr marL="0" lvl="0" indent="0" rtl="0">
              <a:spcBef>
                <a:spcPts val="0"/>
              </a:spcBef>
              <a:spcAft>
                <a:spcPts val="0"/>
              </a:spcAft>
              <a:buNone/>
            </a:pPr>
            <a:endParaRPr dirty="0"/>
          </a:p>
          <a:p>
            <a:pPr marL="0" lvl="0" indent="0" rtl="0">
              <a:spcBef>
                <a:spcPts val="0"/>
              </a:spcBef>
              <a:spcAft>
                <a:spcPts val="0"/>
              </a:spcAft>
              <a:buNone/>
            </a:pPr>
            <a:r>
              <a:rPr lang="en-US" dirty="0"/>
              <a:t>Support for Any Students Who Need It: None </a:t>
            </a:r>
            <a:endParaRPr dirty="0"/>
          </a:p>
          <a:p>
            <a:pPr marL="0" lvl="0" indent="0" rtl="0">
              <a:spcBef>
                <a:spcPts val="0"/>
              </a:spcBef>
              <a:spcAft>
                <a:spcPts val="0"/>
              </a:spcAft>
              <a:buClr>
                <a:schemeClr val="dk1"/>
              </a:buClr>
              <a:buSzPts val="1100"/>
              <a:buFont typeface="Arial"/>
              <a:buNone/>
            </a:pPr>
            <a:endParaRPr dirty="0"/>
          </a:p>
          <a:p>
            <a:pPr marL="0" lvl="0" indent="0" rtl="0">
              <a:spcBef>
                <a:spcPts val="0"/>
              </a:spcBef>
              <a:spcAft>
                <a:spcPts val="0"/>
              </a:spcAft>
              <a:buNone/>
            </a:pPr>
            <a:endParaRPr dirty="0"/>
          </a:p>
        </p:txBody>
      </p:sp>
      <p:sp>
        <p:nvSpPr>
          <p:cNvPr id="193" name="Shape 193"/>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rtl="0">
              <a:spcBef>
                <a:spcPts val="0"/>
              </a:spcBef>
              <a:spcAft>
                <a:spcPts val="0"/>
              </a:spcAft>
              <a:buClr>
                <a:srgbClr val="000000"/>
              </a:buClr>
              <a:buSzPts val="1200"/>
              <a:buFont typeface="Arial"/>
              <a:buNone/>
            </a:pPr>
            <a:fld id="{00000000-1234-1234-1234-123412341234}" type="slidenum">
              <a:rPr lang="en-US"/>
              <a:t>14</a:t>
            </a:fld>
            <a:endParaRPr/>
          </a:p>
        </p:txBody>
      </p:sp>
    </p:spTree>
    <p:extLst>
      <p:ext uri="{BB962C8B-B14F-4D97-AF65-F5344CB8AC3E}">
        <p14:creationId xmlns:p14="http://schemas.microsoft.com/office/powerpoint/2010/main" val="288623727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8"/>
        <p:cNvGrpSpPr/>
        <p:nvPr/>
      </p:nvGrpSpPr>
      <p:grpSpPr>
        <a:xfrm>
          <a:off x="0" y="0"/>
          <a:ext cx="0" cy="0"/>
          <a:chOff x="0" y="0"/>
          <a:chExt cx="0" cy="0"/>
        </a:xfrm>
      </p:grpSpPr>
      <p:sp>
        <p:nvSpPr>
          <p:cNvPr id="199" name="Shape 199"/>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00" name="Shape 200"/>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spcBef>
                <a:spcPts val="0"/>
              </a:spcBef>
              <a:spcAft>
                <a:spcPts val="0"/>
              </a:spcAft>
              <a:buClr>
                <a:schemeClr val="dk1"/>
              </a:buClr>
              <a:buSzPts val="1100"/>
              <a:buFont typeface="Arial"/>
              <a:buNone/>
            </a:pPr>
            <a:r>
              <a:rPr lang="en-US" b="1" dirty="0"/>
              <a:t>Student Grouping: Whole Group</a:t>
            </a:r>
            <a:endParaRPr dirty="0"/>
          </a:p>
          <a:p>
            <a:pPr marL="0" lvl="0" indent="0">
              <a:spcBef>
                <a:spcPts val="0"/>
              </a:spcBef>
              <a:spcAft>
                <a:spcPts val="0"/>
              </a:spcAft>
              <a:buClr>
                <a:schemeClr val="dk1"/>
              </a:buClr>
              <a:buSzPts val="1100"/>
              <a:buFont typeface="Arial"/>
              <a:buNone/>
            </a:pPr>
            <a:endParaRPr b="1" dirty="0"/>
          </a:p>
          <a:p>
            <a:pPr marL="0" lvl="0" indent="0">
              <a:spcBef>
                <a:spcPts val="0"/>
              </a:spcBef>
              <a:spcAft>
                <a:spcPts val="0"/>
              </a:spcAft>
              <a:buClr>
                <a:schemeClr val="dk1"/>
              </a:buClr>
              <a:buSzPts val="1100"/>
              <a:buFont typeface="Arial"/>
              <a:buNone/>
            </a:pPr>
            <a:r>
              <a:rPr lang="en-US" dirty="0"/>
              <a:t>Teaching Notes:</a:t>
            </a:r>
            <a:r>
              <a:rPr lang="en-US" baseline="0" dirty="0"/>
              <a:t> </a:t>
            </a:r>
            <a:r>
              <a:rPr lang="en-US" dirty="0"/>
              <a:t>None</a:t>
            </a:r>
            <a:endParaRPr dirty="0"/>
          </a:p>
          <a:p>
            <a:pPr marL="0" lvl="0" indent="0">
              <a:spcBef>
                <a:spcPts val="0"/>
              </a:spcBef>
              <a:spcAft>
                <a:spcPts val="0"/>
              </a:spcAft>
              <a:buClr>
                <a:schemeClr val="dk1"/>
              </a:buClr>
              <a:buSzPts val="1100"/>
              <a:buFont typeface="Arial"/>
              <a:buNone/>
            </a:pPr>
            <a:endParaRPr b="1" dirty="0"/>
          </a:p>
          <a:p>
            <a:pPr marL="0" lvl="0" indent="0">
              <a:spcBef>
                <a:spcPts val="0"/>
              </a:spcBef>
              <a:spcAft>
                <a:spcPts val="0"/>
              </a:spcAft>
              <a:buClr>
                <a:schemeClr val="dk1"/>
              </a:buClr>
              <a:buSzPts val="1100"/>
              <a:buFont typeface="Arial"/>
              <a:buNone/>
            </a:pPr>
            <a:r>
              <a:rPr lang="en-US" dirty="0"/>
              <a:t>Teacher Actions:</a:t>
            </a:r>
            <a:endParaRPr dirty="0"/>
          </a:p>
          <a:p>
            <a:pPr marL="457200" lvl="0" indent="-304800" rtl="0">
              <a:spcBef>
                <a:spcPts val="0"/>
              </a:spcBef>
              <a:spcAft>
                <a:spcPts val="0"/>
              </a:spcAft>
              <a:buClr>
                <a:schemeClr val="dk1"/>
              </a:buClr>
              <a:buSzPts val="1200"/>
              <a:buFont typeface="Calibri"/>
              <a:buAutoNum type="arabicPeriod"/>
            </a:pPr>
            <a:r>
              <a:rPr lang="en-US" dirty="0"/>
              <a:t>Read the slide.</a:t>
            </a:r>
            <a:endParaRPr dirty="0"/>
          </a:p>
          <a:p>
            <a:pPr marL="0" lvl="0" indent="0">
              <a:spcBef>
                <a:spcPts val="0"/>
              </a:spcBef>
              <a:spcAft>
                <a:spcPts val="0"/>
              </a:spcAft>
              <a:buClr>
                <a:schemeClr val="dk1"/>
              </a:buClr>
              <a:buSzPts val="1100"/>
              <a:buFont typeface="Arial"/>
              <a:buNone/>
            </a:pPr>
            <a:endParaRPr dirty="0"/>
          </a:p>
          <a:p>
            <a:pPr marL="0" marR="0" lvl="0" indent="0" algn="l" rtl="0">
              <a:lnSpc>
                <a:spcPct val="100000"/>
              </a:lnSpc>
              <a:spcBef>
                <a:spcPts val="0"/>
              </a:spcBef>
              <a:spcAft>
                <a:spcPts val="0"/>
              </a:spcAft>
              <a:buClr>
                <a:srgbClr val="000000"/>
              </a:buClr>
              <a:buSzPts val="1400"/>
              <a:buFont typeface="Arial"/>
              <a:buNone/>
            </a:pPr>
            <a:r>
              <a:rPr lang="en-US" sz="1200" i="0" u="none" strike="noStrike" cap="none" dirty="0">
                <a:solidFill>
                  <a:schemeClr val="dk1"/>
                </a:solidFill>
              </a:rPr>
              <a:t>Student Look-</a:t>
            </a:r>
            <a:r>
              <a:rPr lang="en-US" sz="1200" i="0" u="none" strike="noStrike" cap="none" dirty="0" err="1">
                <a:solidFill>
                  <a:schemeClr val="dk1"/>
                </a:solidFill>
              </a:rPr>
              <a:t>Fors</a:t>
            </a:r>
            <a:r>
              <a:rPr lang="en-US" sz="1200" i="0" u="none" strike="noStrike" cap="none" dirty="0">
                <a:solidFill>
                  <a:schemeClr val="dk1"/>
                </a:solidFill>
              </a:rPr>
              <a:t>/Listen-</a:t>
            </a:r>
            <a:r>
              <a:rPr lang="en-US" sz="1200" i="0" u="none" strike="noStrike" cap="none" dirty="0" err="1">
                <a:solidFill>
                  <a:schemeClr val="dk1"/>
                </a:solidFill>
              </a:rPr>
              <a:t>Fors</a:t>
            </a:r>
            <a:r>
              <a:rPr lang="en-US" sz="1200" i="0" u="none" strike="noStrike" cap="none" dirty="0">
                <a:solidFill>
                  <a:schemeClr val="dk1"/>
                </a:solidFill>
              </a:rPr>
              <a:t>:</a:t>
            </a:r>
            <a:r>
              <a:rPr lang="en-US" dirty="0"/>
              <a:t> </a:t>
            </a:r>
          </a:p>
          <a:p>
            <a:pPr marL="457200" lvl="0" indent="-304800" rtl="0">
              <a:spcBef>
                <a:spcPts val="0"/>
              </a:spcBef>
              <a:spcAft>
                <a:spcPts val="0"/>
              </a:spcAft>
              <a:buClr>
                <a:schemeClr val="dk1"/>
              </a:buClr>
              <a:buSzPts val="1200"/>
              <a:buFont typeface="Calibri"/>
              <a:buChar char="●"/>
            </a:pPr>
            <a:r>
              <a:rPr lang="en-US" dirty="0"/>
              <a:t>Students will focus their attention on the slide.</a:t>
            </a:r>
            <a:endParaRPr dirty="0"/>
          </a:p>
          <a:p>
            <a:pPr marL="0" lvl="0" indent="0">
              <a:spcBef>
                <a:spcPts val="0"/>
              </a:spcBef>
              <a:spcAft>
                <a:spcPts val="0"/>
              </a:spcAft>
              <a:buClr>
                <a:schemeClr val="dk1"/>
              </a:buClr>
              <a:buSzPts val="1100"/>
              <a:buFont typeface="Arial"/>
              <a:buNone/>
            </a:pPr>
            <a:endParaRPr dirty="0"/>
          </a:p>
          <a:p>
            <a:pPr marL="0" lvl="0" indent="0">
              <a:spcBef>
                <a:spcPts val="0"/>
              </a:spcBef>
              <a:spcAft>
                <a:spcPts val="0"/>
              </a:spcAft>
              <a:buClr>
                <a:schemeClr val="dk1"/>
              </a:buClr>
              <a:buSzPts val="1100"/>
              <a:buFont typeface="Arial"/>
              <a:buNone/>
            </a:pPr>
            <a:r>
              <a:rPr lang="en-US" dirty="0"/>
              <a:t>Support for Students Who Need </a:t>
            </a:r>
            <a:r>
              <a:rPr lang="en-US"/>
              <a:t>It:</a:t>
            </a:r>
            <a:r>
              <a:rPr lang="en-US" baseline="0" dirty="0"/>
              <a:t> </a:t>
            </a:r>
            <a:r>
              <a:rPr lang="en-US"/>
              <a:t>None</a:t>
            </a:r>
            <a:endParaRPr dirty="0"/>
          </a:p>
        </p:txBody>
      </p:sp>
      <p:sp>
        <p:nvSpPr>
          <p:cNvPr id="201" name="Shape 201"/>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spcBef>
                <a:spcPts val="0"/>
              </a:spcBef>
              <a:spcAft>
                <a:spcPts val="0"/>
              </a:spcAft>
              <a:buClr>
                <a:srgbClr val="000000"/>
              </a:buClr>
              <a:buSzPts val="1200"/>
              <a:buFont typeface="Arial"/>
              <a:buNone/>
            </a:pPr>
            <a:fld id="{00000000-1234-1234-1234-123412341234}" type="slidenum">
              <a:rPr lang="en-US"/>
              <a:t>15</a:t>
            </a:fld>
            <a:endParaRPr/>
          </a:p>
        </p:txBody>
      </p:sp>
    </p:spTree>
    <p:extLst>
      <p:ext uri="{BB962C8B-B14F-4D97-AF65-F5344CB8AC3E}">
        <p14:creationId xmlns:p14="http://schemas.microsoft.com/office/powerpoint/2010/main" val="413054745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5"/>
        <p:cNvGrpSpPr/>
        <p:nvPr/>
      </p:nvGrpSpPr>
      <p:grpSpPr>
        <a:xfrm>
          <a:off x="0" y="0"/>
          <a:ext cx="0" cy="0"/>
          <a:chOff x="0" y="0"/>
          <a:chExt cx="0" cy="0"/>
        </a:xfrm>
      </p:grpSpPr>
      <p:sp>
        <p:nvSpPr>
          <p:cNvPr id="126" name="Google Shape;126;g3d789fc548_0_0: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27" name="Google Shape;127;g3d789fc548_0_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rtl="0">
              <a:spcBef>
                <a:spcPts val="0"/>
              </a:spcBef>
              <a:spcAft>
                <a:spcPts val="0"/>
              </a:spcAft>
              <a:buClr>
                <a:schemeClr val="dk1"/>
              </a:buClr>
              <a:buSzPts val="1400"/>
              <a:buFont typeface="Arial"/>
              <a:buNone/>
            </a:pPr>
            <a:r>
              <a:rPr lang="en" sz="1200" b="1">
                <a:solidFill>
                  <a:schemeClr val="dk1"/>
                </a:solidFill>
                <a:latin typeface="Calibri"/>
                <a:ea typeface="Calibri"/>
                <a:cs typeface="Calibri"/>
                <a:sym typeface="Calibri"/>
              </a:rPr>
              <a:t>Suggested time needed: 30-45 minutes</a:t>
            </a: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400"/>
              <a:buFont typeface="Arial"/>
              <a:buNone/>
            </a:pPr>
            <a:r>
              <a:rPr lang="en" sz="1200" b="1">
                <a:solidFill>
                  <a:schemeClr val="dk1"/>
                </a:solidFill>
                <a:latin typeface="Calibri"/>
                <a:ea typeface="Calibri"/>
                <a:cs typeface="Calibri"/>
                <a:sym typeface="Calibri"/>
              </a:rPr>
              <a:t>Student Grouping: Whole Group/Pairs</a:t>
            </a:r>
            <a:endParaRPr sz="1200">
              <a:solidFill>
                <a:schemeClr val="dk1"/>
              </a:solidFill>
              <a:latin typeface="Calibri"/>
              <a:ea typeface="Calibri"/>
              <a:cs typeface="Calibri"/>
              <a:sym typeface="Calibri"/>
            </a:endParaRPr>
          </a:p>
        </p:txBody>
      </p:sp>
      <p:sp>
        <p:nvSpPr>
          <p:cNvPr id="128" name="Google Shape;128;g3d789fc548_0_0: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16</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46130402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2"/>
        <p:cNvGrpSpPr/>
        <p:nvPr/>
      </p:nvGrpSpPr>
      <p:grpSpPr>
        <a:xfrm>
          <a:off x="0" y="0"/>
          <a:ext cx="0" cy="0"/>
          <a:chOff x="0" y="0"/>
          <a:chExt cx="0" cy="0"/>
        </a:xfrm>
      </p:grpSpPr>
      <p:sp>
        <p:nvSpPr>
          <p:cNvPr id="133" name="Google Shape;133;g3d789fc548_0_20: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4" name="Google Shape;134;g3d789fc548_0_2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200" b="1">
                <a:latin typeface="Calibri"/>
                <a:ea typeface="Calibri"/>
                <a:cs typeface="Calibri"/>
                <a:sym typeface="Calibri"/>
              </a:rPr>
              <a:t>Suggested slide pacing</a:t>
            </a:r>
            <a:r>
              <a:rPr lang="en" sz="1200" b="1" i="0" u="none" strike="noStrike" cap="none">
                <a:solidFill>
                  <a:schemeClr val="dk1"/>
                </a:solidFill>
                <a:latin typeface="Calibri"/>
                <a:ea typeface="Calibri"/>
                <a:cs typeface="Calibri"/>
                <a:sym typeface="Calibri"/>
              </a:rPr>
              <a:t>: </a:t>
            </a:r>
            <a:r>
              <a:rPr lang="en" sz="1200" b="1">
                <a:solidFill>
                  <a:schemeClr val="dk1"/>
                </a:solidFill>
                <a:latin typeface="Calibri"/>
                <a:ea typeface="Calibri"/>
                <a:cs typeface="Calibri"/>
                <a:sym typeface="Calibri"/>
              </a:rPr>
              <a:t>6 </a:t>
            </a:r>
            <a:r>
              <a:rPr lang="en" sz="1200" b="1">
                <a:latin typeface="Calibri"/>
                <a:ea typeface="Calibri"/>
                <a:cs typeface="Calibri"/>
                <a:sym typeface="Calibri"/>
              </a:rPr>
              <a:t>-</a:t>
            </a:r>
            <a:r>
              <a:rPr lang="en" sz="1200" b="1" i="0" u="none" strike="noStrike" cap="none">
                <a:solidFill>
                  <a:schemeClr val="dk1"/>
                </a:solidFill>
                <a:latin typeface="Calibri"/>
                <a:ea typeface="Calibri"/>
                <a:cs typeface="Calibri"/>
                <a:sym typeface="Calibri"/>
              </a:rPr>
              <a:t> 1</a:t>
            </a:r>
            <a:r>
              <a:rPr lang="en" sz="1200" b="1">
                <a:solidFill>
                  <a:schemeClr val="dk1"/>
                </a:solidFill>
                <a:latin typeface="Calibri"/>
                <a:ea typeface="Calibri"/>
                <a:cs typeface="Calibri"/>
                <a:sym typeface="Calibri"/>
              </a:rPr>
              <a:t>2</a:t>
            </a:r>
            <a:r>
              <a:rPr lang="en" sz="1200" b="1" i="0" u="none" strike="noStrike" cap="none">
                <a:solidFill>
                  <a:schemeClr val="dk1"/>
                </a:solidFill>
                <a:latin typeface="Calibri"/>
                <a:ea typeface="Calibri"/>
                <a:cs typeface="Calibri"/>
                <a:sym typeface="Calibri"/>
              </a:rPr>
              <a:t> minutes</a:t>
            </a:r>
            <a:endParaRPr sz="1200">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b="1" i="0" u="none" strike="noStrike" cap="none">
                <a:solidFill>
                  <a:schemeClr val="dk1"/>
                </a:solidFill>
                <a:latin typeface="Calibri"/>
                <a:ea typeface="Calibri"/>
                <a:cs typeface="Calibri"/>
                <a:sym typeface="Calibri"/>
              </a:rPr>
              <a:t>Student Grouping: whole group and partnered work</a:t>
            </a:r>
            <a:endParaRPr sz="120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a:latin typeface="Calibri"/>
                <a:ea typeface="Calibri"/>
                <a:cs typeface="Calibri"/>
                <a:sym typeface="Calibri"/>
              </a:rPr>
              <a:t>Teaching Notes</a:t>
            </a:r>
            <a:r>
              <a:rPr lang="en" sz="1200" i="0" u="none" strike="noStrike" cap="none">
                <a:solidFill>
                  <a:schemeClr val="dk1"/>
                </a:solidFill>
                <a:latin typeface="Calibri"/>
                <a:ea typeface="Calibri"/>
                <a:cs typeface="Calibri"/>
                <a:sym typeface="Calibri"/>
              </a:rPr>
              <a:t>:</a:t>
            </a:r>
            <a:endParaRPr sz="120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i="0" u="none" strike="noStrike" cap="none">
                <a:solidFill>
                  <a:schemeClr val="dk1"/>
                </a:solidFill>
                <a:latin typeface="Calibri"/>
                <a:ea typeface="Calibri"/>
                <a:cs typeface="Calibri"/>
                <a:sym typeface="Calibri"/>
              </a:rPr>
              <a:t>Fluent reading work.</a:t>
            </a:r>
            <a:endParaRPr sz="120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i="0" u="none" strike="noStrike" cap="none">
                <a:solidFill>
                  <a:schemeClr val="dk1"/>
                </a:solidFill>
                <a:latin typeface="Calibri"/>
                <a:ea typeface="Calibri"/>
                <a:cs typeface="Calibri"/>
                <a:sym typeface="Calibri"/>
              </a:rPr>
              <a:t>If the teacher or DCPS feels the pencil or eraser marks will hurt the books, substitute instead a “cold call” procedure. This is exactly the same as the dot procedure except that instead of asking students to place a dot, the teacher will cold call specific students to repeat the last word </a:t>
            </a:r>
            <a:r>
              <a:rPr lang="en" sz="1200">
                <a:solidFill>
                  <a:schemeClr val="dk1"/>
                </a:solidFill>
                <a:latin typeface="Calibri"/>
                <a:ea typeface="Calibri"/>
                <a:cs typeface="Calibri"/>
                <a:sym typeface="Calibri"/>
              </a:rPr>
              <a:t>they</a:t>
            </a:r>
            <a:r>
              <a:rPr lang="en" sz="1200" i="0" u="none" strike="noStrike" cap="none">
                <a:solidFill>
                  <a:schemeClr val="dk1"/>
                </a:solidFill>
                <a:latin typeface="Calibri"/>
                <a:ea typeface="Calibri"/>
                <a:cs typeface="Calibri"/>
                <a:sym typeface="Calibri"/>
              </a:rPr>
              <a:t> read  before stopping at two or three points in the text. </a:t>
            </a:r>
            <a:r>
              <a:rPr lang="en" sz="1200">
                <a:solidFill>
                  <a:schemeClr val="dk1"/>
                </a:solidFill>
                <a:latin typeface="Calibri"/>
                <a:ea typeface="Calibri"/>
                <a:cs typeface="Calibri"/>
                <a:sym typeface="Calibri"/>
              </a:rPr>
              <a:t>Students will NOT improve if they are not following along carefully!</a:t>
            </a:r>
            <a:endParaRPr sz="120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i="0" u="none" strike="noStrike" cap="none">
                <a:solidFill>
                  <a:schemeClr val="dk1"/>
                </a:solidFill>
                <a:latin typeface="Calibri"/>
                <a:ea typeface="Calibri"/>
                <a:cs typeface="Calibri"/>
                <a:sym typeface="Calibri"/>
              </a:rPr>
              <a:t>Teacher Actions:</a:t>
            </a:r>
            <a:endParaRPr sz="120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Read aloud a short section (half a page) of the core text. Make sure every student has the right page open, has a pencil and is prepared to follow-along. </a:t>
            </a:r>
            <a:endParaRPr sz="120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i="0" u="none" strike="noStrike" cap="none">
                <a:solidFill>
                  <a:schemeClr val="dk1"/>
                </a:solidFill>
                <a:latin typeface="Calibri"/>
                <a:ea typeface="Calibri"/>
                <a:cs typeface="Calibri"/>
                <a:sym typeface="Calibri"/>
              </a:rPr>
              <a:t>Use the </a:t>
            </a:r>
            <a:r>
              <a:rPr lang="en" sz="1200">
                <a:solidFill>
                  <a:schemeClr val="dk1"/>
                </a:solidFill>
                <a:latin typeface="Calibri"/>
                <a:ea typeface="Calibri"/>
                <a:cs typeface="Calibri"/>
                <a:sym typeface="Calibri"/>
              </a:rPr>
              <a:t>d</a:t>
            </a:r>
            <a:r>
              <a:rPr lang="en" sz="1200" i="0" u="none" strike="noStrike" cap="none">
                <a:solidFill>
                  <a:schemeClr val="dk1"/>
                </a:solidFill>
                <a:latin typeface="Calibri"/>
                <a:ea typeface="Calibri"/>
                <a:cs typeface="Calibri"/>
                <a:sym typeface="Calibri"/>
              </a:rPr>
              <a:t>ot </a:t>
            </a:r>
            <a:r>
              <a:rPr lang="en" sz="1200">
                <a:solidFill>
                  <a:schemeClr val="dk1"/>
                </a:solidFill>
                <a:latin typeface="Calibri"/>
                <a:ea typeface="Calibri"/>
                <a:cs typeface="Calibri"/>
                <a:sym typeface="Calibri"/>
              </a:rPr>
              <a:t>p</a:t>
            </a:r>
            <a:r>
              <a:rPr lang="en" sz="1200" i="0" u="none" strike="noStrike" cap="none">
                <a:solidFill>
                  <a:schemeClr val="dk1"/>
                </a:solidFill>
                <a:latin typeface="Calibri"/>
                <a:ea typeface="Calibri"/>
                <a:cs typeface="Calibri"/>
                <a:sym typeface="Calibri"/>
              </a:rPr>
              <a:t>rocedure to make sure everyone is following along. Stop once in the beginning, once in middle and once toward the end. (After a brief time students will learn to follow along and will generally find it satisfying, then the dot procedure can be dropped.)</a:t>
            </a:r>
            <a:endParaRPr sz="120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i="0" u="none" strike="noStrike" cap="none">
                <a:solidFill>
                  <a:schemeClr val="dk1"/>
                </a:solidFill>
                <a:latin typeface="Calibri"/>
                <a:ea typeface="Calibri"/>
                <a:cs typeface="Calibri"/>
                <a:sym typeface="Calibri"/>
              </a:rPr>
              <a:t>After reading, cold call on students to share </a:t>
            </a:r>
            <a:r>
              <a:rPr lang="en" sz="1200">
                <a:solidFill>
                  <a:schemeClr val="dk1"/>
                </a:solidFill>
                <a:latin typeface="Calibri"/>
                <a:ea typeface="Calibri"/>
                <a:cs typeface="Calibri"/>
                <a:sym typeface="Calibri"/>
              </a:rPr>
              <a:t>each</a:t>
            </a:r>
            <a:r>
              <a:rPr lang="en" sz="1200" i="0" u="none" strike="noStrike" cap="none">
                <a:solidFill>
                  <a:schemeClr val="dk1"/>
                </a:solidFill>
                <a:latin typeface="Calibri"/>
                <a:ea typeface="Calibri"/>
                <a:cs typeface="Calibri"/>
                <a:sym typeface="Calibri"/>
              </a:rPr>
              <a:t> of the words they placed dots above. </a:t>
            </a:r>
            <a:r>
              <a:rPr lang="en" sz="1200">
                <a:solidFill>
                  <a:schemeClr val="dk1"/>
                </a:solidFill>
                <a:latin typeface="Calibri"/>
                <a:ea typeface="Calibri"/>
                <a:cs typeface="Calibri"/>
                <a:sym typeface="Calibri"/>
              </a:rPr>
              <a:t>Student have to learn they are accountable to be following exactly where the reader is! </a:t>
            </a:r>
            <a:r>
              <a:rPr lang="en" sz="1200" i="0" u="none" strike="noStrike" cap="none">
                <a:solidFill>
                  <a:schemeClr val="dk1"/>
                </a:solidFill>
                <a:latin typeface="Calibri"/>
                <a:ea typeface="Calibri"/>
                <a:cs typeface="Calibri"/>
                <a:sym typeface="Calibri"/>
              </a:rPr>
              <a:t>  </a:t>
            </a:r>
            <a:endParaRPr sz="120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i="0" u="none" strike="noStrike" cap="none">
                <a:solidFill>
                  <a:schemeClr val="dk1"/>
                </a:solidFill>
                <a:latin typeface="Calibri"/>
                <a:ea typeface="Calibri"/>
                <a:cs typeface="Calibri"/>
                <a:sym typeface="Calibri"/>
              </a:rPr>
              <a:t>Remind students: </a:t>
            </a:r>
            <a:r>
              <a:rPr lang="en" sz="1200" i="1" u="none" strike="noStrike" cap="none">
                <a:solidFill>
                  <a:schemeClr val="dk1"/>
                </a:solidFill>
                <a:latin typeface="Calibri"/>
                <a:ea typeface="Calibri"/>
                <a:cs typeface="Calibri"/>
                <a:sym typeface="Calibri"/>
              </a:rPr>
              <a:t>“We will repeat the same procedure but this time when finished I will ask you to think what the gist is of this excerpt.”</a:t>
            </a:r>
            <a:endParaRPr sz="1200" i="1">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i="0" u="none" strike="noStrike" cap="none">
                <a:solidFill>
                  <a:schemeClr val="dk1"/>
                </a:solidFill>
                <a:latin typeface="Calibri"/>
                <a:ea typeface="Calibri"/>
                <a:cs typeface="Calibri"/>
                <a:sym typeface="Calibri"/>
              </a:rPr>
              <a:t>Repeat the dot procedure, then ask students to do a Think Pair Share about the gist of the excerpt.</a:t>
            </a:r>
            <a:endParaRPr sz="120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i="0" u="none" strike="noStrike" cap="none">
                <a:solidFill>
                  <a:schemeClr val="dk1"/>
                </a:solidFill>
                <a:latin typeface="Calibri"/>
                <a:ea typeface="Calibri"/>
                <a:cs typeface="Calibri"/>
                <a:sym typeface="Calibri"/>
              </a:rPr>
              <a:t>Cold calls on different pairs to share what they saw as the gist and responding to the strength or weakness of the different responses.</a:t>
            </a:r>
            <a:endParaRPr sz="120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i="0" u="none" strike="noStrike" cap="none">
                <a:solidFill>
                  <a:schemeClr val="dk1"/>
                </a:solidFill>
                <a:latin typeface="Calibri"/>
                <a:ea typeface="Calibri"/>
                <a:cs typeface="Calibri"/>
                <a:sym typeface="Calibri"/>
              </a:rPr>
              <a:t>Tell students to: </a:t>
            </a:r>
            <a:r>
              <a:rPr lang="en" sz="1200" i="1" u="none" strike="noStrike" cap="none">
                <a:solidFill>
                  <a:schemeClr val="dk1"/>
                </a:solidFill>
                <a:latin typeface="Calibri"/>
                <a:ea typeface="Calibri"/>
                <a:cs typeface="Calibri"/>
                <a:sym typeface="Calibri"/>
              </a:rPr>
              <a:t>“Erase the dots at the end of the lesson.</a:t>
            </a:r>
            <a:r>
              <a:rPr lang="en" sz="1200" i="1">
                <a:solidFill>
                  <a:schemeClr val="dk1"/>
                </a:solidFill>
                <a:latin typeface="Calibri"/>
                <a:ea typeface="Calibri"/>
                <a:cs typeface="Calibri"/>
                <a:sym typeface="Calibri"/>
              </a:rPr>
              <a:t>”</a:t>
            </a:r>
            <a:endParaRPr sz="1200" i="1">
              <a:latin typeface="Calibri"/>
              <a:ea typeface="Calibri"/>
              <a:cs typeface="Calibri"/>
              <a:sym typeface="Calibri"/>
            </a:endParaRPr>
          </a:p>
          <a:p>
            <a:pPr marL="171450" marR="0" lvl="0" indent="-82550" algn="l" rtl="0">
              <a:lnSpc>
                <a:spcPct val="100000"/>
              </a:lnSpc>
              <a:spcBef>
                <a:spcPts val="0"/>
              </a:spcBef>
              <a:spcAft>
                <a:spcPts val="0"/>
              </a:spcAft>
              <a:buClr>
                <a:srgbClr val="000000"/>
              </a:buClr>
              <a:buSzPts val="1400"/>
              <a:buFont typeface="Arial"/>
              <a:buNone/>
            </a:pPr>
            <a:endParaRPr sz="120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a:solidFill>
                  <a:schemeClr val="dk1"/>
                </a:solidFill>
                <a:latin typeface="Calibri"/>
                <a:ea typeface="Calibri"/>
                <a:cs typeface="Calibri"/>
                <a:sym typeface="Calibri"/>
              </a:rPr>
              <a:t>Student Look-fors/Listen-fors:</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Check to be sure students are engaging with the text as you read both times, and with their partners on the gist discussion. </a:t>
            </a: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p:txBody>
      </p:sp>
      <p:sp>
        <p:nvSpPr>
          <p:cNvPr id="135" name="Google Shape;135;g3d789fc548_0_20: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17</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64515747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9"/>
        <p:cNvGrpSpPr/>
        <p:nvPr/>
      </p:nvGrpSpPr>
      <p:grpSpPr>
        <a:xfrm>
          <a:off x="0" y="0"/>
          <a:ext cx="0" cy="0"/>
          <a:chOff x="0" y="0"/>
          <a:chExt cx="0" cy="0"/>
        </a:xfrm>
      </p:grpSpPr>
      <p:sp>
        <p:nvSpPr>
          <p:cNvPr id="140" name="Google Shape;140;g3d789fc548_0_26: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41" name="Google Shape;141;g3d789fc548_0_26: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200" b="1">
                <a:latin typeface="Calibri"/>
                <a:ea typeface="Calibri"/>
                <a:cs typeface="Calibri"/>
                <a:sym typeface="Calibri"/>
              </a:rPr>
              <a:t>Suggested slide pacing</a:t>
            </a:r>
            <a:r>
              <a:rPr lang="en" sz="1200" b="1" i="0" u="none" strike="noStrike" cap="none">
                <a:solidFill>
                  <a:schemeClr val="dk1"/>
                </a:solidFill>
                <a:latin typeface="Calibri"/>
                <a:ea typeface="Calibri"/>
                <a:cs typeface="Calibri"/>
                <a:sym typeface="Calibri"/>
              </a:rPr>
              <a:t>: </a:t>
            </a:r>
            <a:r>
              <a:rPr lang="en" sz="1200" b="1">
                <a:solidFill>
                  <a:schemeClr val="dk1"/>
                </a:solidFill>
                <a:latin typeface="Calibri"/>
                <a:ea typeface="Calibri"/>
                <a:cs typeface="Calibri"/>
                <a:sym typeface="Calibri"/>
              </a:rPr>
              <a:t>3</a:t>
            </a:r>
            <a:r>
              <a:rPr lang="en" sz="1200" b="1">
                <a:latin typeface="Calibri"/>
                <a:ea typeface="Calibri"/>
                <a:cs typeface="Calibri"/>
                <a:sym typeface="Calibri"/>
              </a:rPr>
              <a:t>-</a:t>
            </a:r>
            <a:r>
              <a:rPr lang="en" sz="1200" b="1">
                <a:solidFill>
                  <a:schemeClr val="dk1"/>
                </a:solidFill>
                <a:latin typeface="Calibri"/>
                <a:ea typeface="Calibri"/>
                <a:cs typeface="Calibri"/>
                <a:sym typeface="Calibri"/>
              </a:rPr>
              <a:t>5</a:t>
            </a:r>
            <a:r>
              <a:rPr lang="en" sz="1200" b="1" i="0" u="none" strike="noStrike" cap="none">
                <a:solidFill>
                  <a:schemeClr val="dk1"/>
                </a:solidFill>
                <a:latin typeface="Calibri"/>
                <a:ea typeface="Calibri"/>
                <a:cs typeface="Calibri"/>
                <a:sym typeface="Calibri"/>
              </a:rPr>
              <a:t> minutes</a:t>
            </a:r>
            <a:endParaRPr sz="120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a:latin typeface="Calibri"/>
                <a:ea typeface="Calibri"/>
                <a:cs typeface="Calibri"/>
                <a:sym typeface="Calibri"/>
              </a:rPr>
              <a:t>Teaching Notes:</a:t>
            </a:r>
            <a:endParaRPr sz="1200" i="0" u="none" strike="noStrike" cap="none">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i="0" u="none" strike="noStrike" cap="none">
                <a:solidFill>
                  <a:schemeClr val="dk1"/>
                </a:solidFill>
                <a:latin typeface="Calibri"/>
                <a:ea typeface="Calibri"/>
                <a:cs typeface="Calibri"/>
                <a:sym typeface="Calibri"/>
              </a:rPr>
              <a:t> The purpose here is to hold students successfully accountable for the first task. They need to establish the habit right away of reading in their head while the teacher (or any reader) reads alou</a:t>
            </a:r>
            <a:r>
              <a:rPr lang="en" sz="1200">
                <a:solidFill>
                  <a:schemeClr val="dk1"/>
                </a:solidFill>
                <a:latin typeface="Calibri"/>
                <a:ea typeface="Calibri"/>
                <a:cs typeface="Calibri"/>
                <a:sym typeface="Calibri"/>
              </a:rPr>
              <a:t>d.</a:t>
            </a:r>
            <a:endParaRPr sz="1200" i="0" u="none" strike="noStrike" cap="none">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i="0" u="none" strike="noStrike" cap="none">
                <a:solidFill>
                  <a:schemeClr val="dk1"/>
                </a:solidFill>
                <a:latin typeface="Calibri"/>
                <a:ea typeface="Calibri"/>
                <a:cs typeface="Calibri"/>
                <a:sym typeface="Calibri"/>
              </a:rPr>
              <a:t>“Getting the gist” is the necessary next step – it moves students to focusing on getting meaning from the text, which of course is the purpose of reading!</a:t>
            </a:r>
            <a:endParaRPr sz="1200" i="0" u="none" strike="noStrike" cap="none">
              <a:solidFill>
                <a:schemeClr val="dk1"/>
              </a:solidFill>
              <a:latin typeface="Calibri"/>
              <a:ea typeface="Calibri"/>
              <a:cs typeface="Calibri"/>
              <a:sym typeface="Calibri"/>
            </a:endParaRPr>
          </a:p>
          <a:p>
            <a:pPr marL="1088390" marR="0" lvl="0" indent="0" algn="l" rtl="0">
              <a:lnSpc>
                <a:spcPct val="100000"/>
              </a:lnSpc>
              <a:spcBef>
                <a:spcPts val="0"/>
              </a:spcBef>
              <a:spcAft>
                <a:spcPts val="0"/>
              </a:spcAft>
              <a:buClr>
                <a:srgbClr val="000000"/>
              </a:buClr>
              <a:buSzPts val="1400"/>
              <a:buFont typeface="Arial"/>
              <a:buNone/>
            </a:pPr>
            <a:endParaRPr sz="120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a:solidFill>
                  <a:schemeClr val="dk1"/>
                </a:solidFill>
                <a:latin typeface="Calibri"/>
                <a:ea typeface="Calibri"/>
                <a:cs typeface="Calibri"/>
                <a:sym typeface="Calibri"/>
              </a:rPr>
              <a:t>Teacher Actions: None</a:t>
            </a:r>
            <a:endParaRPr sz="120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400"/>
              <a:buFont typeface="Arial"/>
              <a:buNone/>
            </a:pPr>
            <a:r>
              <a:rPr lang="en" sz="1200">
                <a:solidFill>
                  <a:schemeClr val="dk1"/>
                </a:solidFill>
                <a:latin typeface="Calibri"/>
                <a:ea typeface="Calibri"/>
                <a:cs typeface="Calibri"/>
                <a:sym typeface="Calibri"/>
              </a:rPr>
              <a:t>Student Look-fors/Listen-fors: None</a:t>
            </a: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p:txBody>
      </p:sp>
      <p:sp>
        <p:nvSpPr>
          <p:cNvPr id="142" name="Google Shape;142;g3d789fc548_0_26: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18</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01698262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6"/>
        <p:cNvGrpSpPr/>
        <p:nvPr/>
      </p:nvGrpSpPr>
      <p:grpSpPr>
        <a:xfrm>
          <a:off x="0" y="0"/>
          <a:ext cx="0" cy="0"/>
          <a:chOff x="0" y="0"/>
          <a:chExt cx="0" cy="0"/>
        </a:xfrm>
      </p:grpSpPr>
      <p:sp>
        <p:nvSpPr>
          <p:cNvPr id="147" name="Google Shape;147;g3d789fc548_0_32: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48" name="Google Shape;148;g3d789fc548_0_32: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200" b="1">
                <a:latin typeface="Calibri"/>
                <a:ea typeface="Calibri"/>
                <a:cs typeface="Calibri"/>
                <a:sym typeface="Calibri"/>
              </a:rPr>
              <a:t>Suggested slide pacing</a:t>
            </a:r>
            <a:r>
              <a:rPr lang="en" sz="1200" b="1" i="0" u="none" strike="noStrike" cap="none">
                <a:solidFill>
                  <a:schemeClr val="dk1"/>
                </a:solidFill>
                <a:latin typeface="Calibri"/>
                <a:ea typeface="Calibri"/>
                <a:cs typeface="Calibri"/>
                <a:sym typeface="Calibri"/>
              </a:rPr>
              <a:t>: 5-8 minutes</a:t>
            </a:r>
            <a:endParaRPr sz="1200">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b="1" i="0" u="none" strike="noStrike" cap="none">
                <a:solidFill>
                  <a:schemeClr val="dk1"/>
                </a:solidFill>
                <a:latin typeface="Calibri"/>
                <a:ea typeface="Calibri"/>
                <a:cs typeface="Calibri"/>
                <a:sym typeface="Calibri"/>
              </a:rPr>
              <a:t>Student Grouping: Student Pairs</a:t>
            </a:r>
            <a:endParaRPr sz="120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i="0" u="none" strike="noStrike" cap="none">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a:latin typeface="Calibri"/>
                <a:ea typeface="Calibri"/>
                <a:cs typeface="Calibri"/>
                <a:sym typeface="Calibri"/>
              </a:rPr>
              <a:t>Teaching Notes:</a:t>
            </a:r>
            <a:endParaRPr sz="120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i="0" u="none" strike="noStrike" cap="none">
                <a:solidFill>
                  <a:schemeClr val="dk1"/>
                </a:solidFill>
                <a:latin typeface="Calibri"/>
                <a:ea typeface="Calibri"/>
                <a:cs typeface="Calibri"/>
                <a:sym typeface="Calibri"/>
              </a:rPr>
              <a:t>This is establishing a daily routine – first fluency, then gist. </a:t>
            </a:r>
            <a:r>
              <a:rPr lang="en" sz="1200">
                <a:solidFill>
                  <a:schemeClr val="dk1"/>
                </a:solidFill>
                <a:latin typeface="Calibri"/>
                <a:ea typeface="Calibri"/>
                <a:cs typeface="Calibri"/>
                <a:sym typeface="Calibri"/>
              </a:rPr>
              <a:t>Reading fluently helps readers get the gist quickly. </a:t>
            </a:r>
            <a:endParaRPr sz="120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Over time, ask for student volunteers to do the reading aloud. This frees you to monitor student engagement.</a:t>
            </a:r>
            <a:endParaRPr sz="120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Be prepared to </a:t>
            </a:r>
            <a:r>
              <a:rPr lang="en" sz="1200" i="1">
                <a:solidFill>
                  <a:schemeClr val="dk1"/>
                </a:solidFill>
                <a:latin typeface="Calibri"/>
                <a:ea typeface="Calibri"/>
                <a:cs typeface="Calibri"/>
                <a:sym typeface="Calibri"/>
              </a:rPr>
              <a:t>repeatedly</a:t>
            </a:r>
            <a:r>
              <a:rPr lang="en" sz="1200">
                <a:solidFill>
                  <a:schemeClr val="dk1"/>
                </a:solidFill>
                <a:latin typeface="Calibri"/>
                <a:ea typeface="Calibri"/>
                <a:cs typeface="Calibri"/>
                <a:sym typeface="Calibri"/>
              </a:rPr>
              <a:t> insist that students are tracking the  reader by following along with pencils in hand. Fluency improves from both seeing and hearing the text. Just listening will not improve fluency.   </a:t>
            </a:r>
            <a:endParaRPr sz="120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endParaRPr sz="120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r>
              <a:rPr lang="en" sz="1200">
                <a:solidFill>
                  <a:schemeClr val="dk1"/>
                </a:solidFill>
                <a:latin typeface="Calibri"/>
                <a:ea typeface="Calibri"/>
                <a:cs typeface="Calibri"/>
                <a:sym typeface="Calibri"/>
              </a:rPr>
              <a:t>Teacher Actions:</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Repeat dot procedure, then ask students to do a “Think Pair Share” about the gist of the excerpt.</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Cold calls on different pairs to share what they saw as the gist and responding to the strength or weakness of the different responses.</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Tell students to erase the dots at the end of the lesson.</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Remind them that reading fluently allows them to get the gist more quickly and accurately. </a:t>
            </a:r>
            <a:endParaRPr sz="1200">
              <a:solidFill>
                <a:schemeClr val="dk1"/>
              </a:solidFill>
              <a:latin typeface="Calibri"/>
              <a:ea typeface="Calibri"/>
              <a:cs typeface="Calibri"/>
              <a:sym typeface="Calibri"/>
            </a:endParaRPr>
          </a:p>
          <a:p>
            <a:pPr marL="171450" lvl="0" indent="-82550" rtl="0">
              <a:spcBef>
                <a:spcPts val="0"/>
              </a:spcBef>
              <a:spcAft>
                <a:spcPts val="0"/>
              </a:spcAft>
              <a:buClr>
                <a:schemeClr val="dk1"/>
              </a:buClr>
              <a:buSzPts val="1400"/>
              <a:buFont typeface="Arial"/>
              <a:buNone/>
            </a:pPr>
            <a:endParaRPr sz="1200">
              <a:solidFill>
                <a:schemeClr val="dk1"/>
              </a:solidFill>
              <a:latin typeface="Calibri"/>
              <a:ea typeface="Calibri"/>
              <a:cs typeface="Calibri"/>
              <a:sym typeface="Calibri"/>
            </a:endParaRPr>
          </a:p>
          <a:p>
            <a:pPr marL="0" lvl="0" indent="0" rtl="0">
              <a:spcBef>
                <a:spcPts val="0"/>
              </a:spcBef>
              <a:spcAft>
                <a:spcPts val="0"/>
              </a:spcAft>
              <a:buNone/>
            </a:pPr>
            <a:r>
              <a:rPr lang="en" sz="1200">
                <a:solidFill>
                  <a:schemeClr val="dk1"/>
                </a:solidFill>
                <a:latin typeface="Calibri"/>
                <a:ea typeface="Calibri"/>
                <a:cs typeface="Calibri"/>
                <a:sym typeface="Calibri"/>
              </a:rPr>
              <a:t>Student Look-fors/Listen-fors:</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Check to be sure students are engaging with the text as you read both times, and with their partners on the gist discussion. </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Over a period of a few weeks, students should get more accurate and quick with these activities.</a:t>
            </a:r>
            <a:endParaRPr sz="1200">
              <a:solidFill>
                <a:schemeClr val="dk1"/>
              </a:solidFill>
              <a:latin typeface="Calibri"/>
              <a:ea typeface="Calibri"/>
              <a:cs typeface="Calibri"/>
              <a:sym typeface="Calibri"/>
            </a:endParaRPr>
          </a:p>
          <a:p>
            <a:pPr marL="0" lvl="0" indent="0" rtl="0">
              <a:spcBef>
                <a:spcPts val="0"/>
              </a:spcBef>
              <a:spcAft>
                <a:spcPts val="0"/>
              </a:spcAft>
              <a:buNone/>
            </a:pPr>
            <a:endParaRPr sz="120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endParaRPr sz="1200">
              <a:solidFill>
                <a:schemeClr val="dk1"/>
              </a:solidFill>
              <a:latin typeface="Calibri"/>
              <a:ea typeface="Calibri"/>
              <a:cs typeface="Calibri"/>
              <a:sym typeface="Calibri"/>
            </a:endParaRPr>
          </a:p>
        </p:txBody>
      </p:sp>
      <p:sp>
        <p:nvSpPr>
          <p:cNvPr id="149" name="Google Shape;149;g3d789fc548_0_32: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19</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28389312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0"/>
        <p:cNvGrpSpPr/>
        <p:nvPr/>
      </p:nvGrpSpPr>
      <p:grpSpPr>
        <a:xfrm>
          <a:off x="0" y="0"/>
          <a:ext cx="0" cy="0"/>
          <a:chOff x="0" y="0"/>
          <a:chExt cx="0" cy="0"/>
        </a:xfrm>
      </p:grpSpPr>
      <p:sp>
        <p:nvSpPr>
          <p:cNvPr id="91" name="Shape 91"/>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92" name="Shape 92"/>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rtl="0">
              <a:spcBef>
                <a:spcPts val="0"/>
              </a:spcBef>
              <a:spcAft>
                <a:spcPts val="0"/>
              </a:spcAft>
              <a:buNone/>
            </a:pPr>
            <a:r>
              <a:rPr lang="en-US" dirty="0"/>
              <a:t>New Materials to Prepare in Advance: </a:t>
            </a:r>
            <a:endParaRPr i="0" u="none" strike="noStrike" cap="none" dirty="0">
              <a:solidFill>
                <a:schemeClr val="dk1"/>
              </a:solidFill>
            </a:endParaRPr>
          </a:p>
          <a:p>
            <a:pPr marL="457200" marR="0" lvl="0" indent="-304800" algn="l" rtl="0">
              <a:lnSpc>
                <a:spcPct val="100000"/>
              </a:lnSpc>
              <a:spcBef>
                <a:spcPts val="0"/>
              </a:spcBef>
              <a:spcAft>
                <a:spcPts val="0"/>
              </a:spcAft>
              <a:buClr>
                <a:schemeClr val="dk1"/>
              </a:buClr>
              <a:buSzPts val="1200"/>
              <a:buFont typeface="Calibri"/>
              <a:buChar char="●"/>
            </a:pPr>
            <a:r>
              <a:rPr lang="en-US" dirty="0"/>
              <a:t>Excerpts from “Loss of Culturally Vital Cattle Leaves Dinka Tribe Adrift in Refugee Camps” (one per student)</a:t>
            </a:r>
          </a:p>
          <a:p>
            <a:pPr marL="457200" marR="0" lvl="0" indent="-304800" algn="l" rtl="0">
              <a:lnSpc>
                <a:spcPct val="100000"/>
              </a:lnSpc>
              <a:spcBef>
                <a:spcPts val="0"/>
              </a:spcBef>
              <a:spcAft>
                <a:spcPts val="0"/>
              </a:spcAft>
              <a:buClr>
                <a:schemeClr val="dk1"/>
              </a:buClr>
              <a:buSzPts val="1200"/>
              <a:buFont typeface="Calibri"/>
              <a:buChar char="●"/>
            </a:pPr>
            <a:r>
              <a:rPr lang="en-US" dirty="0"/>
              <a:t>Exit ticket (one per student)</a:t>
            </a:r>
            <a:endParaRPr dirty="0"/>
          </a:p>
          <a:p>
            <a:pPr marL="0" lvl="0" indent="0" rtl="0">
              <a:spcBef>
                <a:spcPts val="0"/>
              </a:spcBef>
              <a:spcAft>
                <a:spcPts val="0"/>
              </a:spcAft>
              <a:buNone/>
            </a:pPr>
            <a:endParaRPr dirty="0"/>
          </a:p>
          <a:p>
            <a:pPr marL="0" lvl="0" indent="0" rtl="0">
              <a:spcBef>
                <a:spcPts val="0"/>
              </a:spcBef>
              <a:spcAft>
                <a:spcPts val="0"/>
              </a:spcAft>
              <a:buNone/>
            </a:pPr>
            <a:r>
              <a:rPr lang="en-US" dirty="0"/>
              <a:t>Materials to Gather from Previous Lessons:</a:t>
            </a:r>
            <a:endParaRPr dirty="0"/>
          </a:p>
          <a:p>
            <a:pPr marL="457200" marR="0" lvl="0" indent="-304800" algn="l" rtl="0">
              <a:lnSpc>
                <a:spcPct val="100000"/>
              </a:lnSpc>
              <a:spcBef>
                <a:spcPts val="0"/>
              </a:spcBef>
              <a:spcAft>
                <a:spcPts val="0"/>
              </a:spcAft>
              <a:buSzPts val="1200"/>
              <a:buFont typeface="Calibri"/>
              <a:buChar char="●"/>
            </a:pPr>
            <a:r>
              <a:rPr lang="en-US" dirty="0"/>
              <a:t>“Sudanese Tribes Confront Modern War” (from Lesson 10; one per student; focus on Excerpt 2)</a:t>
            </a:r>
          </a:p>
          <a:p>
            <a:pPr marL="457200" marR="0" lvl="0" indent="-304800" algn="l" rtl="0">
              <a:lnSpc>
                <a:spcPct val="100000"/>
              </a:lnSpc>
              <a:spcBef>
                <a:spcPts val="0"/>
              </a:spcBef>
              <a:spcAft>
                <a:spcPts val="0"/>
              </a:spcAft>
              <a:buSzPts val="1200"/>
              <a:buFont typeface="Calibri"/>
              <a:buChar char="●"/>
            </a:pPr>
            <a:r>
              <a:rPr lang="en-US" dirty="0"/>
              <a:t>Selecting Evidence--Perspectives of the Dinka and the Nuer graphic organizer (one per student)</a:t>
            </a:r>
          </a:p>
          <a:p>
            <a:pPr marL="457200" marR="0" lvl="0" indent="-304800" algn="l" rtl="0">
              <a:lnSpc>
                <a:spcPct val="100000"/>
              </a:lnSpc>
              <a:spcBef>
                <a:spcPts val="0"/>
              </a:spcBef>
              <a:spcAft>
                <a:spcPts val="0"/>
              </a:spcAft>
              <a:buSzPts val="1200"/>
              <a:buFont typeface="Calibri"/>
              <a:buChar char="●"/>
            </a:pPr>
            <a:r>
              <a:rPr lang="en-US" dirty="0"/>
              <a:t>Document camera, if available</a:t>
            </a:r>
          </a:p>
          <a:p>
            <a:pPr marL="457200" marR="0" lvl="0" indent="-304800" algn="l" rtl="0">
              <a:lnSpc>
                <a:spcPct val="100000"/>
              </a:lnSpc>
              <a:spcBef>
                <a:spcPts val="0"/>
              </a:spcBef>
              <a:spcAft>
                <a:spcPts val="0"/>
              </a:spcAft>
              <a:buSzPts val="1200"/>
              <a:buFont typeface="Calibri"/>
              <a:buChar char="●"/>
            </a:pPr>
            <a:r>
              <a:rPr lang="en-US" b="1" dirty="0"/>
              <a:t>Things Close Readers Do anchor chart</a:t>
            </a:r>
            <a:endParaRPr b="1" dirty="0"/>
          </a:p>
          <a:p>
            <a:pPr marL="0" marR="0" lvl="0" indent="0" algn="l" rtl="0">
              <a:lnSpc>
                <a:spcPct val="100000"/>
              </a:lnSpc>
              <a:spcBef>
                <a:spcPts val="0"/>
              </a:spcBef>
              <a:spcAft>
                <a:spcPts val="0"/>
              </a:spcAft>
              <a:buClr>
                <a:srgbClr val="000000"/>
              </a:buClr>
              <a:buSzPts val="1400"/>
              <a:buFont typeface="Arial"/>
              <a:buNone/>
            </a:pPr>
            <a:endParaRPr dirty="0"/>
          </a:p>
          <a:p>
            <a:pPr marL="0" marR="0" lvl="0" indent="0" algn="l" rtl="0">
              <a:lnSpc>
                <a:spcPct val="100000"/>
              </a:lnSpc>
              <a:spcBef>
                <a:spcPts val="0"/>
              </a:spcBef>
              <a:spcAft>
                <a:spcPts val="0"/>
              </a:spcAft>
              <a:buNone/>
            </a:pPr>
            <a:r>
              <a:rPr lang="en-US" dirty="0"/>
              <a:t>Protocols to review:</a:t>
            </a:r>
            <a:endParaRPr dirty="0"/>
          </a:p>
          <a:p>
            <a:pPr marL="457200" marR="0" lvl="0" indent="-304800" algn="l" rtl="0">
              <a:lnSpc>
                <a:spcPct val="100000"/>
              </a:lnSpc>
              <a:spcBef>
                <a:spcPts val="0"/>
              </a:spcBef>
              <a:spcAft>
                <a:spcPts val="0"/>
              </a:spcAft>
              <a:buSzPts val="1200"/>
              <a:buFont typeface="Calibri"/>
              <a:buChar char="●"/>
            </a:pPr>
            <a:r>
              <a:rPr lang="en-US" dirty="0"/>
              <a:t>None</a:t>
            </a:r>
            <a:endParaRPr dirty="0"/>
          </a:p>
          <a:p>
            <a:pPr marL="0" marR="0" lvl="0" indent="0" algn="l" rtl="0">
              <a:lnSpc>
                <a:spcPct val="100000"/>
              </a:lnSpc>
              <a:spcBef>
                <a:spcPts val="0"/>
              </a:spcBef>
              <a:spcAft>
                <a:spcPts val="0"/>
              </a:spcAft>
              <a:buNone/>
            </a:pPr>
            <a:endParaRPr dirty="0"/>
          </a:p>
          <a:p>
            <a:pPr marL="0" marR="0" lvl="0" indent="0" algn="l" rtl="0">
              <a:lnSpc>
                <a:spcPct val="100000"/>
              </a:lnSpc>
              <a:spcBef>
                <a:spcPts val="0"/>
              </a:spcBef>
              <a:spcAft>
                <a:spcPts val="0"/>
              </a:spcAft>
              <a:buNone/>
            </a:pPr>
            <a:r>
              <a:rPr lang="en-US" i="0" u="none" strike="noStrike" cap="none" dirty="0">
                <a:solidFill>
                  <a:schemeClr val="dk1"/>
                </a:solidFill>
              </a:rPr>
              <a:t>Prepare classroom systems for active learning:</a:t>
            </a:r>
          </a:p>
          <a:p>
            <a:pPr marL="457200" marR="0" lvl="0" indent="-304800" algn="l" rtl="0">
              <a:lnSpc>
                <a:spcPct val="100000"/>
              </a:lnSpc>
              <a:spcBef>
                <a:spcPts val="0"/>
              </a:spcBef>
              <a:spcAft>
                <a:spcPts val="0"/>
              </a:spcAft>
              <a:buSzPts val="1200"/>
              <a:buFont typeface="Calibri"/>
              <a:buChar char="●"/>
            </a:pPr>
            <a:r>
              <a:rPr lang="en-US" dirty="0"/>
              <a:t>Students will continue to work with their A-Day partners.</a:t>
            </a:r>
            <a:endParaRPr dirty="0"/>
          </a:p>
        </p:txBody>
      </p:sp>
      <p:sp>
        <p:nvSpPr>
          <p:cNvPr id="93" name="Shape 93"/>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2</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93845047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3"/>
        <p:cNvGrpSpPr/>
        <p:nvPr/>
      </p:nvGrpSpPr>
      <p:grpSpPr>
        <a:xfrm>
          <a:off x="0" y="0"/>
          <a:ext cx="0" cy="0"/>
          <a:chOff x="0" y="0"/>
          <a:chExt cx="0" cy="0"/>
        </a:xfrm>
      </p:grpSpPr>
      <p:sp>
        <p:nvSpPr>
          <p:cNvPr id="154" name="Google Shape;154;g3d789fc548_0_38: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55" name="Google Shape;155;g3d789fc548_0_38: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200" b="1">
                <a:latin typeface="Calibri"/>
                <a:ea typeface="Calibri"/>
                <a:cs typeface="Calibri"/>
                <a:sym typeface="Calibri"/>
              </a:rPr>
              <a:t>Suggested slide pacing</a:t>
            </a:r>
            <a:r>
              <a:rPr lang="en" sz="1200" b="1" i="0" u="none" strike="noStrike" cap="none">
                <a:solidFill>
                  <a:schemeClr val="dk1"/>
                </a:solidFill>
                <a:latin typeface="Calibri"/>
                <a:ea typeface="Calibri"/>
                <a:cs typeface="Calibri"/>
                <a:sym typeface="Calibri"/>
              </a:rPr>
              <a:t>: 10-14 minutes</a:t>
            </a:r>
            <a:endParaRPr sz="1200">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b="1" i="0" u="none" strike="noStrike" cap="none">
                <a:solidFill>
                  <a:schemeClr val="dk1"/>
                </a:solidFill>
                <a:latin typeface="Calibri"/>
                <a:ea typeface="Calibri"/>
                <a:cs typeface="Calibri"/>
                <a:sym typeface="Calibri"/>
              </a:rPr>
              <a:t>Student Grouping: Student Pairs</a:t>
            </a:r>
            <a:endParaRPr sz="120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i="0" u="none" strike="noStrike" cap="none">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a:latin typeface="Calibri"/>
                <a:ea typeface="Calibri"/>
                <a:cs typeface="Calibri"/>
                <a:sym typeface="Calibri"/>
              </a:rPr>
              <a:t>Teaching Notes:</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Remind students as needed to practice</a:t>
            </a:r>
            <a:r>
              <a:rPr lang="en" sz="1200" i="0" u="none" strike="noStrike" cap="none">
                <a:solidFill>
                  <a:schemeClr val="dk1"/>
                </a:solidFill>
                <a:latin typeface="Calibri"/>
                <a:ea typeface="Calibri"/>
                <a:cs typeface="Calibri"/>
                <a:sym typeface="Calibri"/>
              </a:rPr>
              <a:t> “whisper reading” before </a:t>
            </a:r>
            <a:r>
              <a:rPr lang="en" sz="1200">
                <a:solidFill>
                  <a:schemeClr val="dk1"/>
                </a:solidFill>
                <a:latin typeface="Calibri"/>
                <a:ea typeface="Calibri"/>
                <a:cs typeface="Calibri"/>
                <a:sym typeface="Calibri"/>
              </a:rPr>
              <a:t>they</a:t>
            </a:r>
            <a:r>
              <a:rPr lang="en" sz="1200" i="0" u="none" strike="noStrike" cap="none">
                <a:solidFill>
                  <a:schemeClr val="dk1"/>
                </a:solidFill>
                <a:latin typeface="Calibri"/>
                <a:ea typeface="Calibri"/>
                <a:cs typeface="Calibri"/>
                <a:sym typeface="Calibri"/>
              </a:rPr>
              <a:t> read aloud</a:t>
            </a:r>
            <a:r>
              <a:rPr lang="en" sz="1200">
                <a:solidFill>
                  <a:schemeClr val="dk1"/>
                </a:solidFill>
                <a:latin typeface="Calibri"/>
                <a:ea typeface="Calibri"/>
                <a:cs typeface="Calibri"/>
                <a:sym typeface="Calibri"/>
              </a:rPr>
              <a:t> so the room doesn’t get too noisy. Rotate around the room to make sure students are on task and taking turns reading for fluency. </a:t>
            </a:r>
            <a:endParaRPr sz="1200">
              <a:solidFill>
                <a:schemeClr val="dk1"/>
              </a:solidFill>
              <a:latin typeface="Calibri"/>
              <a:ea typeface="Calibri"/>
              <a:cs typeface="Calibri"/>
              <a:sym typeface="Calibri"/>
            </a:endParaRPr>
          </a:p>
          <a:p>
            <a:pPr marL="0" lvl="0" indent="0" rtl="0">
              <a:spcBef>
                <a:spcPts val="0"/>
              </a:spcBef>
              <a:spcAft>
                <a:spcPts val="0"/>
              </a:spcAft>
              <a:buNone/>
            </a:pPr>
            <a:endParaRPr sz="1200">
              <a:solidFill>
                <a:schemeClr val="dk1"/>
              </a:solidFill>
              <a:latin typeface="Calibri"/>
              <a:ea typeface="Calibri"/>
              <a:cs typeface="Calibri"/>
              <a:sym typeface="Calibri"/>
            </a:endParaRPr>
          </a:p>
          <a:p>
            <a:pPr marL="0" lvl="0" indent="0" rtl="0">
              <a:spcBef>
                <a:spcPts val="0"/>
              </a:spcBef>
              <a:spcAft>
                <a:spcPts val="0"/>
              </a:spcAft>
              <a:buNone/>
            </a:pPr>
            <a:r>
              <a:rPr lang="en" sz="1200">
                <a:solidFill>
                  <a:schemeClr val="dk1"/>
                </a:solidFill>
                <a:latin typeface="Calibri"/>
                <a:ea typeface="Calibri"/>
                <a:cs typeface="Calibri"/>
                <a:sym typeface="Calibri"/>
              </a:rPr>
              <a:t>Teacher Actions: None</a:t>
            </a:r>
            <a:endParaRPr sz="1200">
              <a:solidFill>
                <a:schemeClr val="dk1"/>
              </a:solidFill>
              <a:latin typeface="Calibri"/>
              <a:ea typeface="Calibri"/>
              <a:cs typeface="Calibri"/>
              <a:sym typeface="Calibri"/>
            </a:endParaRPr>
          </a:p>
          <a:p>
            <a:pPr marL="0" lvl="0" indent="0" rtl="0">
              <a:spcBef>
                <a:spcPts val="0"/>
              </a:spcBef>
              <a:spcAft>
                <a:spcPts val="0"/>
              </a:spcAft>
              <a:buNone/>
            </a:pPr>
            <a:endParaRPr sz="1200">
              <a:solidFill>
                <a:schemeClr val="dk1"/>
              </a:solidFill>
              <a:latin typeface="Calibri"/>
              <a:ea typeface="Calibri"/>
              <a:cs typeface="Calibri"/>
              <a:sym typeface="Calibri"/>
            </a:endParaRPr>
          </a:p>
          <a:p>
            <a:pPr marL="0" lvl="0" indent="0" rtl="0">
              <a:spcBef>
                <a:spcPts val="0"/>
              </a:spcBef>
              <a:spcAft>
                <a:spcPts val="0"/>
              </a:spcAft>
              <a:buNone/>
            </a:pPr>
            <a:r>
              <a:rPr lang="en" sz="1200">
                <a:solidFill>
                  <a:schemeClr val="dk1"/>
                </a:solidFill>
                <a:latin typeface="Calibri"/>
                <a:ea typeface="Calibri"/>
                <a:cs typeface="Calibri"/>
                <a:sym typeface="Calibri"/>
              </a:rPr>
              <a:t>Student Look-fors/Listen-fors: None</a:t>
            </a: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p:txBody>
      </p:sp>
      <p:sp>
        <p:nvSpPr>
          <p:cNvPr id="156" name="Google Shape;156;g3d789fc548_0_38: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20</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68278230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0"/>
        <p:cNvGrpSpPr/>
        <p:nvPr/>
      </p:nvGrpSpPr>
      <p:grpSpPr>
        <a:xfrm>
          <a:off x="0" y="0"/>
          <a:ext cx="0" cy="0"/>
          <a:chOff x="0" y="0"/>
          <a:chExt cx="0" cy="0"/>
        </a:xfrm>
      </p:grpSpPr>
      <p:sp>
        <p:nvSpPr>
          <p:cNvPr id="161" name="Google Shape;161;g3d80123a0d_1_0: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62" name="Google Shape;162;g3d80123a0d_1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a:latin typeface="Calibri"/>
                <a:ea typeface="Calibri"/>
                <a:cs typeface="Calibri"/>
                <a:sym typeface="Calibri"/>
              </a:rPr>
              <a:t>Teaching Notes:</a:t>
            </a:r>
            <a:endParaRPr sz="120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a:latin typeface="Calibri"/>
                <a:ea typeface="Calibri"/>
                <a:cs typeface="Calibri"/>
                <a:sym typeface="Calibri"/>
              </a:rPr>
              <a:t>After a week or two, you will find you are getting through the fluency work much more quickly, in as little as 15 minutes. At that point, you should also recognize that some of your students are more fluent readers than others. </a:t>
            </a:r>
            <a:endParaRPr sz="120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a:latin typeface="Calibri"/>
                <a:ea typeface="Calibri"/>
                <a:cs typeface="Calibri"/>
                <a:sym typeface="Calibri"/>
              </a:rPr>
              <a:t>Separate your students into two groups. </a:t>
            </a:r>
            <a:endParaRPr sz="120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a:latin typeface="Calibri"/>
                <a:ea typeface="Calibri"/>
                <a:cs typeface="Calibri"/>
                <a:sym typeface="Calibri"/>
              </a:rPr>
              <a:t>Keep the less fluent readers with you and continue to read from the text aloud to them </a:t>
            </a:r>
            <a:r>
              <a:rPr lang="en" sz="1200" i="1">
                <a:latin typeface="Calibri"/>
                <a:ea typeface="Calibri"/>
                <a:cs typeface="Calibri"/>
                <a:sym typeface="Calibri"/>
              </a:rPr>
              <a:t>as they follow along </a:t>
            </a:r>
            <a:r>
              <a:rPr lang="en" sz="1200">
                <a:latin typeface="Calibri"/>
                <a:ea typeface="Calibri"/>
                <a:cs typeface="Calibri"/>
                <a:sym typeface="Calibri"/>
              </a:rPr>
              <a:t>with a pencil. Continue the dot technique if you need to to hold students accountable for following along. </a:t>
            </a:r>
            <a:endParaRPr sz="120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a:latin typeface="Calibri"/>
                <a:ea typeface="Calibri"/>
                <a:cs typeface="Calibri"/>
                <a:sym typeface="Calibri"/>
              </a:rPr>
              <a:t>Make sure you are reading at a pace the students can keep up with. </a:t>
            </a:r>
            <a:endParaRPr sz="120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a:latin typeface="Calibri"/>
                <a:ea typeface="Calibri"/>
                <a:cs typeface="Calibri"/>
                <a:sym typeface="Calibri"/>
              </a:rPr>
              <a:t>Let the group of students who read more fluently read to themselves at their own pace. </a:t>
            </a:r>
            <a:endParaRPr sz="120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a:latin typeface="Calibri"/>
                <a:ea typeface="Calibri"/>
                <a:cs typeface="Calibri"/>
                <a:sym typeface="Calibri"/>
              </a:rPr>
              <a:t>This will set them up for reading the Scholastic books a bit later on. </a:t>
            </a:r>
            <a:endParaRPr sz="1200">
              <a:latin typeface="Calibri"/>
              <a:ea typeface="Calibri"/>
              <a:cs typeface="Calibri"/>
              <a:sym typeface="Calibri"/>
            </a:endParaRPr>
          </a:p>
          <a:p>
            <a:pPr marL="0" lvl="0" indent="0" rtl="0">
              <a:spcBef>
                <a:spcPts val="0"/>
              </a:spcBef>
              <a:spcAft>
                <a:spcPts val="0"/>
              </a:spcAft>
              <a:buNone/>
            </a:pPr>
            <a:endParaRPr sz="1200">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Teacher Actions: None</a:t>
            </a: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Student Look-fors/Listen-fors: None</a:t>
            </a:r>
            <a:endParaRPr sz="1200">
              <a:solidFill>
                <a:schemeClr val="dk1"/>
              </a:solidFill>
              <a:latin typeface="Calibri"/>
              <a:ea typeface="Calibri"/>
              <a:cs typeface="Calibri"/>
              <a:sym typeface="Calibri"/>
            </a:endParaRPr>
          </a:p>
          <a:p>
            <a:pPr marL="0" lvl="0" indent="0">
              <a:spcBef>
                <a:spcPts val="0"/>
              </a:spcBef>
              <a:spcAft>
                <a:spcPts val="0"/>
              </a:spcAft>
              <a:buNone/>
            </a:pPr>
            <a:endParaRPr sz="1200">
              <a:latin typeface="Calibri"/>
              <a:ea typeface="Calibri"/>
              <a:cs typeface="Calibri"/>
              <a:sym typeface="Calibri"/>
            </a:endParaRPr>
          </a:p>
        </p:txBody>
      </p:sp>
    </p:spTree>
    <p:extLst>
      <p:ext uri="{BB962C8B-B14F-4D97-AF65-F5344CB8AC3E}">
        <p14:creationId xmlns:p14="http://schemas.microsoft.com/office/powerpoint/2010/main" val="196428285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7"/>
        <p:cNvGrpSpPr/>
        <p:nvPr/>
      </p:nvGrpSpPr>
      <p:grpSpPr>
        <a:xfrm>
          <a:off x="0" y="0"/>
          <a:ext cx="0" cy="0"/>
          <a:chOff x="0" y="0"/>
          <a:chExt cx="0" cy="0"/>
        </a:xfrm>
      </p:grpSpPr>
      <p:sp>
        <p:nvSpPr>
          <p:cNvPr id="98" name="Shape 98"/>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99" name="Shape 99"/>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457200" lvl="0" indent="-317500">
              <a:spcBef>
                <a:spcPts val="0"/>
              </a:spcBef>
              <a:spcAft>
                <a:spcPts val="0"/>
              </a:spcAft>
              <a:buSzPts val="1400"/>
              <a:buChar char="●"/>
            </a:pPr>
            <a:r>
              <a:rPr lang="en-US"/>
              <a:t>Display this slide as students enter the classroom.</a:t>
            </a:r>
            <a:endParaRPr/>
          </a:p>
        </p:txBody>
      </p:sp>
      <p:sp>
        <p:nvSpPr>
          <p:cNvPr id="100" name="Shape 100"/>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spcBef>
                <a:spcPts val="0"/>
              </a:spcBef>
              <a:spcAft>
                <a:spcPts val="0"/>
              </a:spcAft>
              <a:buClr>
                <a:srgbClr val="000000"/>
              </a:buClr>
              <a:buSzPts val="1200"/>
              <a:buFont typeface="Arial"/>
              <a:buNone/>
            </a:pPr>
            <a:fld id="{00000000-1234-1234-1234-123412341234}" type="slidenum">
              <a:rPr lang="en-US"/>
              <a:t>3</a:t>
            </a:fld>
            <a:endParaRPr/>
          </a:p>
        </p:txBody>
      </p:sp>
    </p:spTree>
    <p:extLst>
      <p:ext uri="{BB962C8B-B14F-4D97-AF65-F5344CB8AC3E}">
        <p14:creationId xmlns:p14="http://schemas.microsoft.com/office/powerpoint/2010/main" val="313673582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3"/>
        <p:cNvGrpSpPr/>
        <p:nvPr/>
      </p:nvGrpSpPr>
      <p:grpSpPr>
        <a:xfrm>
          <a:off x="0" y="0"/>
          <a:ext cx="0" cy="0"/>
          <a:chOff x="0" y="0"/>
          <a:chExt cx="0" cy="0"/>
        </a:xfrm>
      </p:grpSpPr>
      <p:sp>
        <p:nvSpPr>
          <p:cNvPr id="104" name="Shape 104"/>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05" name="Shape 105"/>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US" b="1" dirty="0"/>
              <a:t>Suggested slide pacing</a:t>
            </a:r>
            <a:r>
              <a:rPr lang="en-US" sz="1200" b="1" i="0" u="none" strike="noStrike" cap="none" dirty="0">
                <a:solidFill>
                  <a:schemeClr val="dk1"/>
                </a:solidFill>
                <a:latin typeface="Calibri"/>
                <a:ea typeface="Calibri"/>
                <a:cs typeface="Calibri"/>
                <a:sym typeface="Calibri"/>
              </a:rPr>
              <a:t>: 1-3 minutes</a:t>
            </a:r>
            <a:endParaRPr dirty="0"/>
          </a:p>
          <a:p>
            <a:pPr marL="0" marR="0" lvl="0" indent="0" algn="l" rtl="0">
              <a:lnSpc>
                <a:spcPct val="100000"/>
              </a:lnSpc>
              <a:spcBef>
                <a:spcPts val="0"/>
              </a:spcBef>
              <a:spcAft>
                <a:spcPts val="0"/>
              </a:spcAft>
              <a:buClr>
                <a:srgbClr val="000000"/>
              </a:buClr>
              <a:buSzPts val="1400"/>
              <a:buFont typeface="Arial"/>
              <a:buNone/>
            </a:pPr>
            <a:r>
              <a:rPr lang="en-US" sz="1200" b="1" i="0" u="none" strike="noStrike" cap="none" dirty="0">
                <a:solidFill>
                  <a:schemeClr val="dk1"/>
                </a:solidFill>
                <a:latin typeface="Calibri"/>
                <a:ea typeface="Calibri"/>
                <a:cs typeface="Calibri"/>
                <a:sym typeface="Calibri"/>
              </a:rPr>
              <a:t>Student Grouping: Whole Group</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US" dirty="0"/>
              <a:t>Teaching Notes</a:t>
            </a:r>
            <a:r>
              <a:rPr lang="en-US" sz="1200" i="0" u="none" strike="noStrike" cap="none" dirty="0">
                <a:solidFill>
                  <a:schemeClr val="dk1"/>
                </a:solidFill>
              </a:rPr>
              <a:t>:</a:t>
            </a:r>
            <a:r>
              <a:rPr lang="en-US" dirty="0"/>
              <a:t> None</a:t>
            </a:r>
            <a:endParaRPr dirty="0"/>
          </a:p>
          <a:p>
            <a:pPr marL="0" marR="0" lvl="0" indent="0" algn="l" rtl="0">
              <a:lnSpc>
                <a:spcPct val="100000"/>
              </a:lnSpc>
              <a:spcBef>
                <a:spcPts val="0"/>
              </a:spcBef>
              <a:spcAft>
                <a:spcPts val="0"/>
              </a:spcAft>
              <a:buClr>
                <a:srgbClr val="000000"/>
              </a:buClr>
              <a:buSzPts val="14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US" sz="1200" i="0" u="none" strike="noStrike" cap="none" dirty="0">
                <a:solidFill>
                  <a:schemeClr val="dk1"/>
                </a:solidFill>
              </a:rPr>
              <a:t>Teacher Actions:</a:t>
            </a:r>
            <a:endParaRPr sz="1200" i="0" u="none" strike="noStrike" cap="none" dirty="0">
              <a:solidFill>
                <a:schemeClr val="dk1"/>
              </a:solidFill>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US" sz="1200" b="0" i="0" u="none" strike="noStrike" cap="none" dirty="0">
                <a:solidFill>
                  <a:schemeClr val="dk1"/>
                </a:solidFill>
                <a:latin typeface="Calibri"/>
                <a:ea typeface="Calibri"/>
                <a:cs typeface="Calibri"/>
                <a:sym typeface="Calibri"/>
              </a:rPr>
              <a:t>Read the slide aloud – explain as needed.</a:t>
            </a:r>
            <a:endParaRPr dirty="0"/>
          </a:p>
          <a:p>
            <a:pPr marL="0" marR="0" lvl="0" indent="0" algn="l" rtl="0">
              <a:lnSpc>
                <a:spcPct val="100000"/>
              </a:lnSpc>
              <a:spcBef>
                <a:spcPts val="0"/>
              </a:spcBef>
              <a:spcAft>
                <a:spcPts val="0"/>
              </a:spcAft>
              <a:buClr>
                <a:srgbClr val="000000"/>
              </a:buClr>
              <a:buSzPts val="14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US" sz="1200" i="0" u="none" strike="noStrike" cap="none" dirty="0">
                <a:solidFill>
                  <a:schemeClr val="dk1"/>
                </a:solidFill>
              </a:rPr>
              <a:t>Student Look-</a:t>
            </a:r>
            <a:r>
              <a:rPr lang="en-US" sz="1200" i="0" u="none" strike="noStrike" cap="none" dirty="0" err="1">
                <a:solidFill>
                  <a:schemeClr val="dk1"/>
                </a:solidFill>
              </a:rPr>
              <a:t>Fors</a:t>
            </a:r>
            <a:r>
              <a:rPr lang="en-US" sz="1200" i="0" u="none" strike="noStrike" cap="none" dirty="0">
                <a:solidFill>
                  <a:schemeClr val="dk1"/>
                </a:solidFill>
              </a:rPr>
              <a:t>/Listen-</a:t>
            </a:r>
            <a:r>
              <a:rPr lang="en-US" sz="1200" i="0" u="none" strike="noStrike" cap="none" dirty="0" err="1">
                <a:solidFill>
                  <a:schemeClr val="dk1"/>
                </a:solidFill>
              </a:rPr>
              <a:t>Fors</a:t>
            </a:r>
            <a:r>
              <a:rPr lang="en-US" sz="1200" i="0" u="none" strike="noStrike" cap="none" dirty="0">
                <a:solidFill>
                  <a:schemeClr val="dk1"/>
                </a:solidFill>
              </a:rPr>
              <a:t>:</a:t>
            </a:r>
            <a:r>
              <a:rPr lang="en-US" dirty="0"/>
              <a:t> </a:t>
            </a:r>
            <a:endParaRPr dirty="0"/>
          </a:p>
          <a:p>
            <a:pPr marL="457200" marR="0" lvl="0" indent="-304800" algn="l" rtl="0">
              <a:lnSpc>
                <a:spcPct val="100000"/>
              </a:lnSpc>
              <a:spcBef>
                <a:spcPts val="0"/>
              </a:spcBef>
              <a:spcAft>
                <a:spcPts val="0"/>
              </a:spcAft>
              <a:buClr>
                <a:schemeClr val="dk1"/>
              </a:buClr>
              <a:buSzPts val="1200"/>
              <a:buFont typeface="Calibri"/>
              <a:buChar char="●"/>
            </a:pPr>
            <a:r>
              <a:rPr lang="en-US" dirty="0"/>
              <a:t>Students will direct their attention towards the slide. </a:t>
            </a:r>
            <a:r>
              <a:rPr lang="en-US" sz="1200" b="0" i="0" u="none" strike="noStrike" cap="none" dirty="0">
                <a:solidFill>
                  <a:schemeClr val="dk1"/>
                </a:solidFill>
                <a:latin typeface="Calibri"/>
                <a:ea typeface="Calibri"/>
                <a:cs typeface="Calibri"/>
                <a:sym typeface="Calibri"/>
              </a:rPr>
              <a:t>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endParaRPr dirty="0"/>
          </a:p>
          <a:p>
            <a:pPr marL="0" lvl="0" indent="0" rtl="0">
              <a:spcBef>
                <a:spcPts val="0"/>
              </a:spcBef>
              <a:spcAft>
                <a:spcPts val="0"/>
              </a:spcAft>
              <a:buClr>
                <a:schemeClr val="dk1"/>
              </a:buClr>
              <a:buSzPts val="1100"/>
              <a:buFont typeface="Arial"/>
              <a:buNone/>
            </a:pPr>
            <a:r>
              <a:rPr lang="en-US" dirty="0"/>
              <a:t>Support for Any Students Who Need It: None</a:t>
            </a:r>
            <a:endParaRPr dirty="0"/>
          </a:p>
          <a:p>
            <a:pPr marL="0" marR="0" lvl="0" indent="0" algn="l" rtl="0">
              <a:lnSpc>
                <a:spcPct val="100000"/>
              </a:lnSpc>
              <a:spcBef>
                <a:spcPts val="0"/>
              </a:spcBef>
              <a:spcAft>
                <a:spcPts val="0"/>
              </a:spcAft>
              <a:buNone/>
            </a:pPr>
            <a:endParaRPr dirty="0"/>
          </a:p>
        </p:txBody>
      </p:sp>
      <p:sp>
        <p:nvSpPr>
          <p:cNvPr id="106" name="Shape 106"/>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4</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36952010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
        <p:cNvGrpSpPr/>
        <p:nvPr/>
      </p:nvGrpSpPr>
      <p:grpSpPr>
        <a:xfrm>
          <a:off x="0" y="0"/>
          <a:ext cx="0" cy="0"/>
          <a:chOff x="0" y="0"/>
          <a:chExt cx="0" cy="0"/>
        </a:xfrm>
      </p:grpSpPr>
      <p:sp>
        <p:nvSpPr>
          <p:cNvPr id="112" name="Shape 112"/>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13" name="Shape 113"/>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spcBef>
                <a:spcPts val="0"/>
              </a:spcBef>
              <a:spcAft>
                <a:spcPts val="0"/>
              </a:spcAft>
              <a:buClr>
                <a:schemeClr val="dk1"/>
              </a:buClr>
              <a:buSzPts val="1200"/>
              <a:buFont typeface="Calibri"/>
              <a:buNone/>
            </a:pPr>
            <a:r>
              <a:rPr lang="en-US" b="1" dirty="0"/>
              <a:t>Suggested slide pacing: 3-5 minutes</a:t>
            </a:r>
            <a:endParaRPr dirty="0"/>
          </a:p>
          <a:p>
            <a:pPr marL="0" lvl="0" indent="0">
              <a:spcBef>
                <a:spcPts val="0"/>
              </a:spcBef>
              <a:spcAft>
                <a:spcPts val="0"/>
              </a:spcAft>
              <a:buClr>
                <a:schemeClr val="dk1"/>
              </a:buClr>
              <a:buSzPts val="1100"/>
              <a:buFont typeface="Arial"/>
              <a:buNone/>
            </a:pPr>
            <a:r>
              <a:rPr lang="en-US" b="1" dirty="0"/>
              <a:t>Student Grouping: Whole Group</a:t>
            </a:r>
            <a:endParaRPr b="1" dirty="0"/>
          </a:p>
          <a:p>
            <a:pPr marL="0" lvl="0" indent="0">
              <a:spcBef>
                <a:spcPts val="0"/>
              </a:spcBef>
              <a:spcAft>
                <a:spcPts val="0"/>
              </a:spcAft>
              <a:buClr>
                <a:schemeClr val="dk1"/>
              </a:buClr>
              <a:buSzPts val="1100"/>
              <a:buFont typeface="Arial"/>
              <a:buNone/>
            </a:pPr>
            <a:endParaRPr b="1" dirty="0"/>
          </a:p>
          <a:p>
            <a:pPr marL="0" lvl="0" indent="0">
              <a:spcBef>
                <a:spcPts val="0"/>
              </a:spcBef>
              <a:spcAft>
                <a:spcPts val="0"/>
              </a:spcAft>
              <a:buClr>
                <a:schemeClr val="dk1"/>
              </a:buClr>
              <a:buSzPts val="1200"/>
              <a:buFont typeface="Calibri"/>
              <a:buNone/>
            </a:pPr>
            <a:r>
              <a:rPr lang="en-US" b="1" dirty="0"/>
              <a:t>Opening  A. Introducing Learning Targets  </a:t>
            </a:r>
            <a:endParaRPr dirty="0"/>
          </a:p>
          <a:p>
            <a:pPr marL="0" lvl="0" indent="0">
              <a:spcBef>
                <a:spcPts val="0"/>
              </a:spcBef>
              <a:spcAft>
                <a:spcPts val="0"/>
              </a:spcAft>
              <a:buClr>
                <a:schemeClr val="dk1"/>
              </a:buClr>
              <a:buSzPts val="1200"/>
              <a:buFont typeface="Calibri"/>
              <a:buNone/>
            </a:pPr>
            <a:endParaRPr b="1" dirty="0"/>
          </a:p>
          <a:p>
            <a:pPr marL="0" lvl="0" indent="0">
              <a:spcBef>
                <a:spcPts val="0"/>
              </a:spcBef>
              <a:spcAft>
                <a:spcPts val="0"/>
              </a:spcAft>
              <a:buClr>
                <a:schemeClr val="dk1"/>
              </a:buClr>
              <a:buSzPts val="1200"/>
              <a:buFont typeface="Calibri"/>
              <a:buNone/>
            </a:pPr>
            <a:r>
              <a:rPr lang="en-US" dirty="0"/>
              <a:t>Teaching Notes:</a:t>
            </a:r>
            <a:endParaRPr dirty="0"/>
          </a:p>
          <a:p>
            <a:pPr marL="457200" lvl="0" indent="-304800" rtl="0">
              <a:spcBef>
                <a:spcPts val="0"/>
              </a:spcBef>
              <a:spcAft>
                <a:spcPts val="0"/>
              </a:spcAft>
              <a:buClr>
                <a:schemeClr val="dk1"/>
              </a:buClr>
              <a:buSzPts val="1200"/>
              <a:buFont typeface="Calibri"/>
              <a:buChar char="●"/>
            </a:pPr>
            <a:r>
              <a:rPr lang="en-US" dirty="0"/>
              <a:t>Students are continuing to practice the learning targets from Lesson 10.</a:t>
            </a:r>
            <a:endParaRPr dirty="0"/>
          </a:p>
          <a:p>
            <a:pPr marL="457200" lvl="0" indent="-304800" rtl="0">
              <a:spcBef>
                <a:spcPts val="0"/>
              </a:spcBef>
              <a:spcAft>
                <a:spcPts val="0"/>
              </a:spcAft>
              <a:buClr>
                <a:schemeClr val="dk1"/>
              </a:buClr>
              <a:buSzPts val="1200"/>
              <a:buFont typeface="Calibri"/>
              <a:buChar char="●"/>
            </a:pPr>
            <a:r>
              <a:rPr lang="en-US" dirty="0"/>
              <a:t>Remind students that they’ll practice our Partner Talk Expectations with these partners so that they can share ideas with different classmates.</a:t>
            </a:r>
            <a:endParaRPr dirty="0"/>
          </a:p>
          <a:p>
            <a:pPr marL="0" lvl="0" indent="0">
              <a:spcBef>
                <a:spcPts val="0"/>
              </a:spcBef>
              <a:spcAft>
                <a:spcPts val="0"/>
              </a:spcAft>
              <a:buClr>
                <a:schemeClr val="dk1"/>
              </a:buClr>
              <a:buSzPts val="1100"/>
              <a:buFont typeface="Arial"/>
              <a:buNone/>
            </a:pPr>
            <a:endParaRPr dirty="0"/>
          </a:p>
          <a:p>
            <a:pPr marL="0" lvl="0" indent="0" rtl="0">
              <a:spcBef>
                <a:spcPts val="0"/>
              </a:spcBef>
              <a:spcAft>
                <a:spcPts val="0"/>
              </a:spcAft>
              <a:buNone/>
            </a:pPr>
            <a:r>
              <a:rPr lang="en-US" dirty="0"/>
              <a:t>Teacher Actions:</a:t>
            </a:r>
            <a:endParaRPr dirty="0"/>
          </a:p>
          <a:p>
            <a:pPr marL="457200" lvl="0" indent="-304800" rtl="0">
              <a:spcBef>
                <a:spcPts val="0"/>
              </a:spcBef>
              <a:spcAft>
                <a:spcPts val="0"/>
              </a:spcAft>
              <a:buClr>
                <a:schemeClr val="dk1"/>
              </a:buClr>
              <a:buSzPts val="1200"/>
              <a:buFont typeface="Calibri"/>
              <a:buAutoNum type="arabicPeriod"/>
            </a:pPr>
            <a:r>
              <a:rPr lang="en-US" dirty="0"/>
              <a:t>Read the slide aloud.</a:t>
            </a:r>
            <a:endParaRPr dirty="0"/>
          </a:p>
          <a:p>
            <a:pPr marL="457200" lvl="0" indent="-304800" rtl="0">
              <a:spcBef>
                <a:spcPts val="0"/>
              </a:spcBef>
              <a:spcAft>
                <a:spcPts val="0"/>
              </a:spcAft>
              <a:buClr>
                <a:schemeClr val="dk1"/>
              </a:buClr>
              <a:buSzPts val="1200"/>
              <a:buFont typeface="Calibri"/>
              <a:buAutoNum type="arabicPeriod"/>
            </a:pPr>
            <a:r>
              <a:rPr lang="en-US" dirty="0"/>
              <a:t>Ask students to briefly turn and talk with their partner about what they think they will be working on today, based on these learning targets.</a:t>
            </a:r>
            <a:endParaRPr dirty="0"/>
          </a:p>
          <a:p>
            <a:pPr marL="457200" lvl="0" indent="-304800" rtl="0">
              <a:spcBef>
                <a:spcPts val="0"/>
              </a:spcBef>
              <a:spcAft>
                <a:spcPts val="0"/>
              </a:spcAft>
              <a:buClr>
                <a:schemeClr val="dk1"/>
              </a:buClr>
              <a:buSzPts val="1200"/>
              <a:buFont typeface="Calibri"/>
              <a:buAutoNum type="arabicPeriod"/>
            </a:pPr>
            <a:r>
              <a:rPr lang="en-US" dirty="0"/>
              <a:t>Focus students on the first target in particular: “I can select evidence from the article ‘Sudanese Tribes Confront Modern War’ to support analysis of the perspectives of the Nuer and Dinka tribes of Southern Sudan.”</a:t>
            </a:r>
            <a:endParaRPr dirty="0"/>
          </a:p>
          <a:p>
            <a:pPr marL="457200" lvl="0" indent="-304800" rtl="0">
              <a:spcBef>
                <a:spcPts val="0"/>
              </a:spcBef>
              <a:spcAft>
                <a:spcPts val="0"/>
              </a:spcAft>
              <a:buClr>
                <a:schemeClr val="dk1"/>
              </a:buClr>
              <a:buSzPts val="1200"/>
              <a:buFont typeface="Calibri"/>
              <a:buAutoNum type="arabicPeriod"/>
            </a:pPr>
            <a:r>
              <a:rPr lang="en-US" dirty="0"/>
              <a:t>Point out that they are becoming stronger with analyzing complex text and finding specific evidence. Today, they will practice selecting evidence for their writing. In Lesson 14, they will complete an End of Unit Assessment that checks their progress on these learning targets. </a:t>
            </a:r>
            <a:endParaRPr dirty="0"/>
          </a:p>
          <a:p>
            <a:pPr marL="457200" lvl="0" indent="-304800" rtl="0">
              <a:spcBef>
                <a:spcPts val="0"/>
              </a:spcBef>
              <a:spcAft>
                <a:spcPts val="0"/>
              </a:spcAft>
              <a:buClr>
                <a:schemeClr val="dk1"/>
              </a:buClr>
              <a:buSzPts val="1200"/>
              <a:buFont typeface="Calibri"/>
              <a:buAutoNum type="arabicPeriod"/>
            </a:pPr>
            <a:r>
              <a:rPr lang="en-US" dirty="0"/>
              <a:t>Tell students that they’ll practice our Partner Talk Expectations with their A-Day partners.</a:t>
            </a:r>
            <a:endParaRPr dirty="0"/>
          </a:p>
          <a:p>
            <a:pPr marL="0" lvl="0" indent="0">
              <a:spcBef>
                <a:spcPts val="0"/>
              </a:spcBef>
              <a:spcAft>
                <a:spcPts val="0"/>
              </a:spcAft>
              <a:buClr>
                <a:schemeClr val="dk1"/>
              </a:buClr>
              <a:buSzPts val="1100"/>
              <a:buFont typeface="Arial"/>
              <a:buNone/>
            </a:pPr>
            <a:endParaRPr dirty="0"/>
          </a:p>
          <a:p>
            <a:pPr marL="0" marR="0" lvl="0" indent="0" algn="l" rtl="0">
              <a:lnSpc>
                <a:spcPct val="100000"/>
              </a:lnSpc>
              <a:spcBef>
                <a:spcPts val="0"/>
              </a:spcBef>
              <a:spcAft>
                <a:spcPts val="0"/>
              </a:spcAft>
              <a:buClr>
                <a:srgbClr val="000000"/>
              </a:buClr>
              <a:buSzPts val="1400"/>
              <a:buFont typeface="Arial"/>
              <a:buNone/>
            </a:pPr>
            <a:r>
              <a:rPr lang="en-US" sz="1200" i="0" u="none" strike="noStrike" cap="none" dirty="0">
                <a:solidFill>
                  <a:schemeClr val="dk1"/>
                </a:solidFill>
              </a:rPr>
              <a:t>Student Look-</a:t>
            </a:r>
            <a:r>
              <a:rPr lang="en-US" sz="1200" i="0" u="none" strike="noStrike" cap="none" dirty="0" err="1">
                <a:solidFill>
                  <a:schemeClr val="dk1"/>
                </a:solidFill>
              </a:rPr>
              <a:t>Fors</a:t>
            </a:r>
            <a:r>
              <a:rPr lang="en-US" sz="1200" i="0" u="none" strike="noStrike" cap="none" dirty="0">
                <a:solidFill>
                  <a:schemeClr val="dk1"/>
                </a:solidFill>
              </a:rPr>
              <a:t>/Listen-</a:t>
            </a:r>
            <a:r>
              <a:rPr lang="en-US" sz="1200" i="0" u="none" strike="noStrike" cap="none" dirty="0" err="1">
                <a:solidFill>
                  <a:schemeClr val="dk1"/>
                </a:solidFill>
              </a:rPr>
              <a:t>Fors</a:t>
            </a:r>
            <a:r>
              <a:rPr lang="en-US" sz="1200" i="0" u="none" strike="noStrike" cap="none" dirty="0">
                <a:solidFill>
                  <a:schemeClr val="dk1"/>
                </a:solidFill>
              </a:rPr>
              <a:t>:</a:t>
            </a:r>
            <a:r>
              <a:rPr lang="en-US" dirty="0"/>
              <a:t> </a:t>
            </a:r>
          </a:p>
          <a:p>
            <a:pPr marL="457200" lvl="0" indent="-304800" rtl="0">
              <a:spcBef>
                <a:spcPts val="0"/>
              </a:spcBef>
              <a:spcAft>
                <a:spcPts val="0"/>
              </a:spcAft>
              <a:buClr>
                <a:schemeClr val="dk1"/>
              </a:buClr>
              <a:buSzPts val="1200"/>
              <a:buFont typeface="Calibri"/>
              <a:buChar char="●"/>
            </a:pPr>
            <a:r>
              <a:rPr lang="en-US" dirty="0"/>
              <a:t>Students will focus their attention on the slide.</a:t>
            </a:r>
            <a:endParaRPr dirty="0"/>
          </a:p>
          <a:p>
            <a:pPr marL="0" lvl="0" indent="0">
              <a:spcBef>
                <a:spcPts val="0"/>
              </a:spcBef>
              <a:spcAft>
                <a:spcPts val="0"/>
              </a:spcAft>
              <a:buClr>
                <a:schemeClr val="dk1"/>
              </a:buClr>
              <a:buSzPts val="1100"/>
              <a:buFont typeface="Arial"/>
              <a:buNone/>
            </a:pPr>
            <a:endParaRPr dirty="0"/>
          </a:p>
          <a:p>
            <a:pPr marL="0" lvl="0" indent="0" rtl="0">
              <a:spcBef>
                <a:spcPts val="0"/>
              </a:spcBef>
              <a:spcAft>
                <a:spcPts val="0"/>
              </a:spcAft>
              <a:buClr>
                <a:schemeClr val="dk1"/>
              </a:buClr>
              <a:buSzPts val="1100"/>
              <a:buFont typeface="Arial"/>
              <a:buNone/>
            </a:pPr>
            <a:r>
              <a:rPr lang="en-US" dirty="0"/>
              <a:t>Support for Any Students Who Need It: None</a:t>
            </a:r>
            <a:endParaRPr dirty="0"/>
          </a:p>
        </p:txBody>
      </p:sp>
      <p:sp>
        <p:nvSpPr>
          <p:cNvPr id="114" name="Shape 114"/>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spcBef>
                <a:spcPts val="0"/>
              </a:spcBef>
              <a:spcAft>
                <a:spcPts val="0"/>
              </a:spcAft>
              <a:buClr>
                <a:srgbClr val="000000"/>
              </a:buClr>
              <a:buSzPts val="1200"/>
              <a:buFont typeface="Arial"/>
              <a:buNone/>
            </a:pPr>
            <a:fld id="{00000000-1234-1234-1234-123412341234}" type="slidenum">
              <a:rPr lang="en-US"/>
              <a:t>5</a:t>
            </a:fld>
            <a:endParaRPr/>
          </a:p>
        </p:txBody>
      </p:sp>
    </p:spTree>
    <p:extLst>
      <p:ext uri="{BB962C8B-B14F-4D97-AF65-F5344CB8AC3E}">
        <p14:creationId xmlns:p14="http://schemas.microsoft.com/office/powerpoint/2010/main" val="199176885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9"/>
        <p:cNvGrpSpPr/>
        <p:nvPr/>
      </p:nvGrpSpPr>
      <p:grpSpPr>
        <a:xfrm>
          <a:off x="0" y="0"/>
          <a:ext cx="0" cy="0"/>
          <a:chOff x="0" y="0"/>
          <a:chExt cx="0" cy="0"/>
        </a:xfrm>
      </p:grpSpPr>
      <p:sp>
        <p:nvSpPr>
          <p:cNvPr id="120" name="Shape 120"/>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21" name="Shape 121"/>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US" b="1" dirty="0"/>
              <a:t>Suggested slide pacing</a:t>
            </a:r>
            <a:r>
              <a:rPr lang="en-US" b="1" i="0" u="none" strike="noStrike" cap="none" dirty="0">
                <a:solidFill>
                  <a:schemeClr val="dk1"/>
                </a:solidFill>
              </a:rPr>
              <a:t>: </a:t>
            </a:r>
            <a:r>
              <a:rPr lang="en-US" b="1" dirty="0"/>
              <a:t>5-7</a:t>
            </a:r>
            <a:r>
              <a:rPr lang="en-US" b="1" i="0" u="none" strike="noStrike" cap="none" dirty="0">
                <a:solidFill>
                  <a:schemeClr val="dk1"/>
                </a:solidFill>
              </a:rPr>
              <a:t> minutes</a:t>
            </a:r>
            <a:endParaRPr dirty="0"/>
          </a:p>
          <a:p>
            <a:pPr marL="0" marR="0" lvl="0" indent="0" algn="l" rtl="0">
              <a:lnSpc>
                <a:spcPct val="100000"/>
              </a:lnSpc>
              <a:spcBef>
                <a:spcPts val="0"/>
              </a:spcBef>
              <a:spcAft>
                <a:spcPts val="0"/>
              </a:spcAft>
              <a:buClr>
                <a:schemeClr val="dk1"/>
              </a:buClr>
              <a:buSzPts val="1200"/>
              <a:buFont typeface="Calibri"/>
              <a:buNone/>
            </a:pPr>
            <a:r>
              <a:rPr lang="en-US" b="1" i="0" u="none" strike="noStrike" cap="none" dirty="0">
                <a:solidFill>
                  <a:schemeClr val="dk1"/>
                </a:solidFill>
              </a:rPr>
              <a:t>Student Grouping: </a:t>
            </a:r>
            <a:r>
              <a:rPr lang="en-US" b="1" dirty="0"/>
              <a:t>Whole Group</a:t>
            </a:r>
            <a:endParaRPr dirty="0"/>
          </a:p>
          <a:p>
            <a:pPr marL="0" marR="0" lvl="0" indent="0" algn="l" rtl="0">
              <a:lnSpc>
                <a:spcPct val="100000"/>
              </a:lnSpc>
              <a:spcBef>
                <a:spcPts val="0"/>
              </a:spcBef>
              <a:spcAft>
                <a:spcPts val="0"/>
              </a:spcAft>
              <a:buClr>
                <a:schemeClr val="dk1"/>
              </a:buClr>
              <a:buSzPts val="1200"/>
              <a:buFont typeface="Calibri"/>
              <a:buNone/>
            </a:pPr>
            <a:endParaRPr i="0" u="none" strike="noStrike" cap="none" dirty="0">
              <a:solidFill>
                <a:schemeClr val="dk1"/>
              </a:solidFill>
            </a:endParaRPr>
          </a:p>
          <a:p>
            <a:pPr marL="0" marR="0" lvl="0" indent="0" algn="l" rtl="0">
              <a:lnSpc>
                <a:spcPct val="100000"/>
              </a:lnSpc>
              <a:spcBef>
                <a:spcPts val="0"/>
              </a:spcBef>
              <a:spcAft>
                <a:spcPts val="0"/>
              </a:spcAft>
              <a:buClr>
                <a:schemeClr val="dk1"/>
              </a:buClr>
              <a:buSzPts val="1200"/>
              <a:buFont typeface="Calibri"/>
              <a:buNone/>
            </a:pPr>
            <a:r>
              <a:rPr lang="en-US" b="1" dirty="0"/>
              <a:t>Work Time A. Selecting Evidence for Writing from “Sudanese Tribes Confront Modern War” </a:t>
            </a:r>
            <a:endParaRPr b="1" dirty="0"/>
          </a:p>
          <a:p>
            <a:pPr marL="0" marR="0" lvl="0" indent="0" algn="l" rtl="0">
              <a:lnSpc>
                <a:spcPct val="100000"/>
              </a:lnSpc>
              <a:spcBef>
                <a:spcPts val="0"/>
              </a:spcBef>
              <a:spcAft>
                <a:spcPts val="0"/>
              </a:spcAft>
              <a:buClr>
                <a:schemeClr val="dk1"/>
              </a:buClr>
              <a:buSzPts val="1200"/>
              <a:buFont typeface="Calibri"/>
              <a:buNone/>
            </a:pPr>
            <a:endParaRPr b="1" i="0" u="none" strike="noStrike" cap="none" dirty="0">
              <a:solidFill>
                <a:schemeClr val="dk1"/>
              </a:solidFill>
            </a:endParaRPr>
          </a:p>
          <a:p>
            <a:pPr marL="0" marR="0" lvl="0" indent="0" algn="l" rtl="0">
              <a:lnSpc>
                <a:spcPct val="100000"/>
              </a:lnSpc>
              <a:spcBef>
                <a:spcPts val="0"/>
              </a:spcBef>
              <a:spcAft>
                <a:spcPts val="0"/>
              </a:spcAft>
              <a:buClr>
                <a:schemeClr val="dk1"/>
              </a:buClr>
              <a:buSzPts val="1200"/>
              <a:buFont typeface="Calibri"/>
              <a:buNone/>
            </a:pPr>
            <a:r>
              <a:rPr lang="en-US" dirty="0"/>
              <a:t>Teaching Notes</a:t>
            </a:r>
            <a:r>
              <a:rPr lang="en-US" i="0" u="none" strike="noStrike" cap="none" dirty="0">
                <a:solidFill>
                  <a:schemeClr val="dk1"/>
                </a:solidFill>
              </a:rPr>
              <a:t>:</a:t>
            </a:r>
            <a:endParaRPr dirty="0"/>
          </a:p>
          <a:p>
            <a:pPr marL="457200" marR="0" lvl="0" indent="-304800" algn="l" rtl="0">
              <a:lnSpc>
                <a:spcPct val="100000"/>
              </a:lnSpc>
              <a:spcBef>
                <a:spcPts val="0"/>
              </a:spcBef>
              <a:spcAft>
                <a:spcPts val="0"/>
              </a:spcAft>
              <a:buClr>
                <a:schemeClr val="dk1"/>
              </a:buClr>
              <a:buSzPts val="1200"/>
              <a:buFont typeface="Calibri"/>
              <a:buChar char="●"/>
            </a:pPr>
            <a:r>
              <a:rPr lang="en-US" dirty="0"/>
              <a:t>Students first looked at this organizer at the end of yesterday’s lesson. Today they’ll revisit the organizer and work on page 2, which asks them to begin selecting evidence on their own.</a:t>
            </a:r>
          </a:p>
          <a:p>
            <a:pPr marL="457200" marR="0" lvl="0" indent="-304800" algn="l" rtl="0">
              <a:lnSpc>
                <a:spcPct val="100000"/>
              </a:lnSpc>
              <a:spcBef>
                <a:spcPts val="0"/>
              </a:spcBef>
              <a:spcAft>
                <a:spcPts val="0"/>
              </a:spcAft>
              <a:buClr>
                <a:schemeClr val="dk1"/>
              </a:buClr>
              <a:buSzPts val="1200"/>
              <a:buFont typeface="Calibri"/>
              <a:buChar char="●"/>
            </a:pPr>
            <a:r>
              <a:rPr lang="en-US" dirty="0"/>
              <a:t>It is helpful to be as explicit as possible when explaining why you would choose a certain piece of evidence in response to a question. For example, as part of Teacher Action 2, you might say: </a:t>
            </a:r>
            <a:r>
              <a:rPr lang="en-US" i="1" dirty="0"/>
              <a:t>“I am looking for ways that the coup in the rebel army affected the conflict between the Dinka and the Nuer.” </a:t>
            </a:r>
            <a:r>
              <a:rPr lang="en-US" dirty="0"/>
              <a:t>This piece of evidence from the text talking about the rebel officer says that when he tried and failed to topple, or overtake, the commander (who was Dinka), he escaped with people who were loyal to him which were mostly Nuer. So it seems like the rebel officer really </a:t>
            </a:r>
            <a:r>
              <a:rPr lang="en-US" i="0" dirty="0"/>
              <a:t>affected</a:t>
            </a:r>
            <a:r>
              <a:rPr lang="en-US" i="1" dirty="0"/>
              <a:t> </a:t>
            </a:r>
            <a:r>
              <a:rPr lang="en-US" dirty="0"/>
              <a:t>the conflict because he created a split between the Dinka commander and the Nuer rebels.” </a:t>
            </a:r>
            <a:endParaRPr dirty="0"/>
          </a:p>
          <a:p>
            <a:pPr marL="0" marR="0" lvl="0" indent="0" algn="l" rtl="0">
              <a:lnSpc>
                <a:spcPct val="100000"/>
              </a:lnSpc>
              <a:spcBef>
                <a:spcPts val="0"/>
              </a:spcBef>
              <a:spcAft>
                <a:spcPts val="0"/>
              </a:spcAft>
              <a:buClr>
                <a:schemeClr val="dk1"/>
              </a:buClr>
              <a:buSzPts val="1200"/>
              <a:buFont typeface="Calibri"/>
              <a:buNone/>
            </a:pPr>
            <a:endParaRPr dirty="0"/>
          </a:p>
          <a:p>
            <a:pPr marL="0" marR="0" lvl="0" indent="0" algn="l" rtl="0">
              <a:lnSpc>
                <a:spcPct val="100000"/>
              </a:lnSpc>
              <a:spcBef>
                <a:spcPts val="0"/>
              </a:spcBef>
              <a:spcAft>
                <a:spcPts val="0"/>
              </a:spcAft>
              <a:buClr>
                <a:schemeClr val="dk1"/>
              </a:buClr>
              <a:buSzPts val="1200"/>
              <a:buFont typeface="Calibri"/>
              <a:buNone/>
            </a:pPr>
            <a:r>
              <a:rPr lang="en-US" i="0" u="none" strike="noStrike" cap="none" dirty="0">
                <a:solidFill>
                  <a:schemeClr val="dk1"/>
                </a:solidFill>
              </a:rPr>
              <a:t>Teacher Actions:</a:t>
            </a:r>
            <a:endParaRPr i="0" u="none" strike="noStrike" cap="none" dirty="0">
              <a:solidFill>
                <a:schemeClr val="dk1"/>
              </a:solidFill>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US" dirty="0">
                <a:solidFill>
                  <a:srgbClr val="000000"/>
                </a:solidFill>
              </a:rPr>
              <a:t>Read the slide. </a:t>
            </a:r>
            <a:endParaRPr dirty="0">
              <a:solidFill>
                <a:srgbClr val="000000"/>
              </a:solidFill>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US" dirty="0"/>
              <a:t>“Think aloud” through the example given on the top half of the page for Selecting Evidence. </a:t>
            </a:r>
            <a:endParaRPr dirty="0"/>
          </a:p>
          <a:p>
            <a:pPr marL="0" marR="0" lvl="0" indent="0" algn="l" rtl="0">
              <a:lnSpc>
                <a:spcPct val="100000"/>
              </a:lnSpc>
              <a:spcBef>
                <a:spcPts val="0"/>
              </a:spcBef>
              <a:spcAft>
                <a:spcPts val="0"/>
              </a:spcAft>
              <a:buClr>
                <a:schemeClr val="dk1"/>
              </a:buClr>
              <a:buSzPts val="1200"/>
              <a:buFont typeface="Calibri"/>
              <a:buNone/>
            </a:pPr>
            <a:endParaRPr i="0" u="none" strike="noStrike" cap="none" dirty="0">
              <a:solidFill>
                <a:schemeClr val="dk1"/>
              </a:solidFill>
            </a:endParaRPr>
          </a:p>
          <a:p>
            <a:pPr marL="0" marR="0" lvl="0" indent="0" algn="l" rtl="0">
              <a:lnSpc>
                <a:spcPct val="100000"/>
              </a:lnSpc>
              <a:spcBef>
                <a:spcPts val="0"/>
              </a:spcBef>
              <a:spcAft>
                <a:spcPts val="0"/>
              </a:spcAft>
              <a:buClr>
                <a:srgbClr val="000000"/>
              </a:buClr>
              <a:buSzPts val="1400"/>
              <a:buFont typeface="Arial"/>
              <a:buNone/>
            </a:pPr>
            <a:r>
              <a:rPr lang="en-US" sz="1200" i="0" u="none" strike="noStrike" cap="none" dirty="0">
                <a:solidFill>
                  <a:schemeClr val="dk1"/>
                </a:solidFill>
              </a:rPr>
              <a:t>Student Look-</a:t>
            </a:r>
            <a:r>
              <a:rPr lang="en-US" sz="1200" i="0" u="none" strike="noStrike" cap="none" dirty="0" err="1">
                <a:solidFill>
                  <a:schemeClr val="dk1"/>
                </a:solidFill>
              </a:rPr>
              <a:t>Fors</a:t>
            </a:r>
            <a:r>
              <a:rPr lang="en-US" sz="1200" i="0" u="none" strike="noStrike" cap="none" dirty="0">
                <a:solidFill>
                  <a:schemeClr val="dk1"/>
                </a:solidFill>
              </a:rPr>
              <a:t>/Listen-</a:t>
            </a:r>
            <a:r>
              <a:rPr lang="en-US" sz="1200" i="0" u="none" strike="noStrike" cap="none" dirty="0" err="1">
                <a:solidFill>
                  <a:schemeClr val="dk1"/>
                </a:solidFill>
              </a:rPr>
              <a:t>Fors</a:t>
            </a:r>
            <a:r>
              <a:rPr lang="en-US" sz="1200" i="0" u="none" strike="noStrike" cap="none" dirty="0">
                <a:solidFill>
                  <a:schemeClr val="dk1"/>
                </a:solidFill>
              </a:rPr>
              <a:t>:</a:t>
            </a:r>
            <a:r>
              <a:rPr lang="en-US" dirty="0"/>
              <a:t> </a:t>
            </a:r>
          </a:p>
          <a:p>
            <a:pPr marL="457200" marR="0" lvl="0" indent="-304800" algn="l" rtl="0">
              <a:lnSpc>
                <a:spcPct val="100000"/>
              </a:lnSpc>
              <a:spcBef>
                <a:spcPts val="0"/>
              </a:spcBef>
              <a:spcAft>
                <a:spcPts val="0"/>
              </a:spcAft>
              <a:buClr>
                <a:schemeClr val="dk1"/>
              </a:buClr>
              <a:buSzPts val="1200"/>
              <a:buFont typeface="Calibri"/>
              <a:buChar char="●"/>
            </a:pPr>
            <a:r>
              <a:rPr lang="en-US" dirty="0"/>
              <a:t>Students will focus their attention on their own graphic organizers and articles as you “think aloud” through the text.</a:t>
            </a:r>
            <a:endParaRPr dirty="0"/>
          </a:p>
          <a:p>
            <a:pPr marL="0" marR="0" lvl="0" indent="0" algn="l" rtl="0">
              <a:lnSpc>
                <a:spcPct val="100000"/>
              </a:lnSpc>
              <a:spcBef>
                <a:spcPts val="0"/>
              </a:spcBef>
              <a:spcAft>
                <a:spcPts val="0"/>
              </a:spcAft>
              <a:buNone/>
            </a:pPr>
            <a:endParaRPr dirty="0"/>
          </a:p>
          <a:p>
            <a:pPr marL="0" lvl="0" indent="0" rtl="0">
              <a:spcBef>
                <a:spcPts val="0"/>
              </a:spcBef>
              <a:spcAft>
                <a:spcPts val="0"/>
              </a:spcAft>
              <a:buClr>
                <a:schemeClr val="dk1"/>
              </a:buClr>
              <a:buSzPts val="1100"/>
              <a:buFont typeface="Arial"/>
              <a:buNone/>
            </a:pPr>
            <a:r>
              <a:rPr lang="en-US" dirty="0"/>
              <a:t>Support for Any Students Who Need It:</a:t>
            </a:r>
            <a:endParaRPr dirty="0"/>
          </a:p>
          <a:p>
            <a:pPr marL="457200" marR="0" lvl="0" indent="-304800" algn="l" rtl="0">
              <a:lnSpc>
                <a:spcPct val="100000"/>
              </a:lnSpc>
              <a:spcBef>
                <a:spcPts val="0"/>
              </a:spcBef>
              <a:spcAft>
                <a:spcPts val="0"/>
              </a:spcAft>
              <a:buSzPts val="1200"/>
              <a:buFont typeface="Calibri"/>
              <a:buChar char="●"/>
            </a:pPr>
            <a:r>
              <a:rPr lang="en-US" dirty="0"/>
              <a:t>Students might need help with the words “affect,” “topple,” and perhaps “coup” as well if there was any confusion before. Please feel free to briefly define these words in context.</a:t>
            </a:r>
            <a:endParaRPr dirty="0"/>
          </a:p>
          <a:p>
            <a:pPr marL="0" marR="0" lvl="0" indent="0" algn="l" rtl="0">
              <a:lnSpc>
                <a:spcPct val="100000"/>
              </a:lnSpc>
              <a:spcBef>
                <a:spcPts val="0"/>
              </a:spcBef>
              <a:spcAft>
                <a:spcPts val="0"/>
              </a:spcAft>
              <a:buNone/>
            </a:pPr>
            <a:endParaRPr sz="1200" i="0" u="none" strike="noStrike" cap="none" dirty="0">
              <a:solidFill>
                <a:schemeClr val="dk1"/>
              </a:solidFill>
            </a:endParaRPr>
          </a:p>
        </p:txBody>
      </p:sp>
      <p:sp>
        <p:nvSpPr>
          <p:cNvPr id="122" name="Shape 122"/>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6</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7244072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8"/>
        <p:cNvGrpSpPr/>
        <p:nvPr/>
      </p:nvGrpSpPr>
      <p:grpSpPr>
        <a:xfrm>
          <a:off x="0" y="0"/>
          <a:ext cx="0" cy="0"/>
          <a:chOff x="0" y="0"/>
          <a:chExt cx="0" cy="0"/>
        </a:xfrm>
      </p:grpSpPr>
      <p:sp>
        <p:nvSpPr>
          <p:cNvPr id="129" name="Shape 129"/>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30" name="Shape 130"/>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spcBef>
                <a:spcPts val="0"/>
              </a:spcBef>
              <a:spcAft>
                <a:spcPts val="0"/>
              </a:spcAft>
              <a:buClr>
                <a:schemeClr val="dk1"/>
              </a:buClr>
              <a:buSzPts val="1200"/>
              <a:buFont typeface="Calibri"/>
              <a:buNone/>
            </a:pPr>
            <a:r>
              <a:rPr lang="en-US" b="1" dirty="0"/>
              <a:t>Suggested slide pacing: 5-7 minutes</a:t>
            </a:r>
            <a:endParaRPr dirty="0"/>
          </a:p>
          <a:p>
            <a:pPr marL="0" lvl="0" indent="0">
              <a:spcBef>
                <a:spcPts val="0"/>
              </a:spcBef>
              <a:spcAft>
                <a:spcPts val="0"/>
              </a:spcAft>
              <a:buClr>
                <a:schemeClr val="dk1"/>
              </a:buClr>
              <a:buSzPts val="1200"/>
              <a:buFont typeface="Calibri"/>
              <a:buNone/>
            </a:pPr>
            <a:r>
              <a:rPr lang="en-US" b="1" dirty="0"/>
              <a:t>Student Grouping: Individual</a:t>
            </a:r>
            <a:endParaRPr dirty="0"/>
          </a:p>
          <a:p>
            <a:pPr marL="0" lvl="0" indent="0">
              <a:spcBef>
                <a:spcPts val="0"/>
              </a:spcBef>
              <a:spcAft>
                <a:spcPts val="0"/>
              </a:spcAft>
              <a:buClr>
                <a:schemeClr val="dk1"/>
              </a:buClr>
              <a:buSzPts val="1200"/>
              <a:buFont typeface="Calibri"/>
              <a:buNone/>
            </a:pPr>
            <a:endParaRPr dirty="0"/>
          </a:p>
          <a:p>
            <a:pPr marL="0" lvl="0" indent="0">
              <a:spcBef>
                <a:spcPts val="0"/>
              </a:spcBef>
              <a:spcAft>
                <a:spcPts val="0"/>
              </a:spcAft>
              <a:buClr>
                <a:schemeClr val="dk1"/>
              </a:buClr>
              <a:buSzPts val="1200"/>
              <a:buFont typeface="Calibri"/>
              <a:buNone/>
            </a:pPr>
            <a:r>
              <a:rPr lang="en-US" b="1" dirty="0"/>
              <a:t>Work Time A. Selecting Evidence for Writing from “Sudanese Tribes Confront Modern War” </a:t>
            </a:r>
            <a:r>
              <a:rPr lang="en-US" dirty="0"/>
              <a:t>(continued)</a:t>
            </a:r>
            <a:endParaRPr dirty="0"/>
          </a:p>
          <a:p>
            <a:pPr marL="0" lvl="0" indent="0">
              <a:spcBef>
                <a:spcPts val="0"/>
              </a:spcBef>
              <a:spcAft>
                <a:spcPts val="0"/>
              </a:spcAft>
              <a:buClr>
                <a:schemeClr val="dk1"/>
              </a:buClr>
              <a:buSzPts val="1200"/>
              <a:buFont typeface="Calibri"/>
              <a:buNone/>
            </a:pPr>
            <a:endParaRPr b="1" dirty="0"/>
          </a:p>
          <a:p>
            <a:pPr marL="0" lvl="0" indent="0">
              <a:spcBef>
                <a:spcPts val="0"/>
              </a:spcBef>
              <a:spcAft>
                <a:spcPts val="0"/>
              </a:spcAft>
              <a:buClr>
                <a:schemeClr val="dk1"/>
              </a:buClr>
              <a:buSzPts val="1200"/>
              <a:buFont typeface="Calibri"/>
              <a:buNone/>
            </a:pPr>
            <a:r>
              <a:rPr lang="en-US" dirty="0"/>
              <a:t>Teaching Notes:</a:t>
            </a:r>
            <a:endParaRPr dirty="0"/>
          </a:p>
          <a:p>
            <a:pPr marL="457200" lvl="0" indent="-304800" rtl="0">
              <a:spcBef>
                <a:spcPts val="0"/>
              </a:spcBef>
              <a:spcAft>
                <a:spcPts val="0"/>
              </a:spcAft>
              <a:buClr>
                <a:schemeClr val="dk1"/>
              </a:buClr>
              <a:buSzPts val="1200"/>
              <a:buFont typeface="Calibri"/>
              <a:buChar char="●"/>
            </a:pPr>
            <a:r>
              <a:rPr lang="en-US" dirty="0"/>
              <a:t>If needed, help students see the connection between “gist” and “summary” by pointing out that a summary is a more formal, detailed explanation of the main idea, completed after one has had a chance to read, reread, and annotate.</a:t>
            </a:r>
            <a:endParaRPr dirty="0"/>
          </a:p>
          <a:p>
            <a:pPr marL="0" lvl="0" indent="0">
              <a:spcBef>
                <a:spcPts val="0"/>
              </a:spcBef>
              <a:spcAft>
                <a:spcPts val="0"/>
              </a:spcAft>
              <a:buClr>
                <a:schemeClr val="dk1"/>
              </a:buClr>
              <a:buSzPts val="1200"/>
              <a:buFont typeface="Calibri"/>
              <a:buNone/>
            </a:pPr>
            <a:endParaRPr dirty="0"/>
          </a:p>
          <a:p>
            <a:pPr marL="0" lvl="0" indent="0">
              <a:spcBef>
                <a:spcPts val="0"/>
              </a:spcBef>
              <a:spcAft>
                <a:spcPts val="0"/>
              </a:spcAft>
              <a:buClr>
                <a:schemeClr val="dk1"/>
              </a:buClr>
              <a:buSzPts val="1200"/>
              <a:buFont typeface="Calibri"/>
              <a:buNone/>
            </a:pPr>
            <a:r>
              <a:rPr lang="en-US" dirty="0"/>
              <a:t>Teacher Actions:</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US" dirty="0"/>
              <a:t>Read the slide aloud.</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US" dirty="0"/>
              <a:t>Circulate to support students as needed. Remind them that this process is just the next step of what they have been doing: they have been gathering evidence; now they just need to choose the best evidence they want to write about. </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US" dirty="0"/>
              <a:t>Collect students’ Selecting Evidence graphic organizer for review and feedback.</a:t>
            </a:r>
            <a:endParaRPr dirty="0"/>
          </a:p>
          <a:p>
            <a:pPr marL="0" lvl="0" indent="0">
              <a:spcBef>
                <a:spcPts val="0"/>
              </a:spcBef>
              <a:spcAft>
                <a:spcPts val="0"/>
              </a:spcAft>
              <a:buClr>
                <a:schemeClr val="dk1"/>
              </a:buClr>
              <a:buSzPts val="1200"/>
              <a:buFont typeface="Calibri"/>
              <a:buNone/>
            </a:pPr>
            <a:endParaRPr dirty="0"/>
          </a:p>
          <a:p>
            <a:pPr marL="0" marR="0" lvl="0" indent="0" algn="l" rtl="0">
              <a:lnSpc>
                <a:spcPct val="100000"/>
              </a:lnSpc>
              <a:spcBef>
                <a:spcPts val="0"/>
              </a:spcBef>
              <a:spcAft>
                <a:spcPts val="0"/>
              </a:spcAft>
              <a:buClr>
                <a:srgbClr val="000000"/>
              </a:buClr>
              <a:buSzPts val="1400"/>
              <a:buFont typeface="Arial"/>
              <a:buNone/>
            </a:pPr>
            <a:r>
              <a:rPr lang="en-US" sz="1200" i="0" u="none" strike="noStrike" cap="none" dirty="0">
                <a:solidFill>
                  <a:schemeClr val="dk1"/>
                </a:solidFill>
              </a:rPr>
              <a:t>Student Look-</a:t>
            </a:r>
            <a:r>
              <a:rPr lang="en-US" sz="1200" i="0" u="none" strike="noStrike" cap="none" dirty="0" err="1">
                <a:solidFill>
                  <a:schemeClr val="dk1"/>
                </a:solidFill>
              </a:rPr>
              <a:t>Fors</a:t>
            </a:r>
            <a:r>
              <a:rPr lang="en-US" sz="1200" i="0" u="none" strike="noStrike" cap="none" dirty="0">
                <a:solidFill>
                  <a:schemeClr val="dk1"/>
                </a:solidFill>
              </a:rPr>
              <a:t>/Listen-</a:t>
            </a:r>
            <a:r>
              <a:rPr lang="en-US" sz="1200" i="0" u="none" strike="noStrike" cap="none" dirty="0" err="1">
                <a:solidFill>
                  <a:schemeClr val="dk1"/>
                </a:solidFill>
              </a:rPr>
              <a:t>Fors</a:t>
            </a:r>
            <a:r>
              <a:rPr lang="en-US" sz="1200" i="0" u="none" strike="noStrike" cap="none" dirty="0">
                <a:solidFill>
                  <a:schemeClr val="dk1"/>
                </a:solidFill>
              </a:rPr>
              <a:t>:</a:t>
            </a:r>
            <a:r>
              <a:rPr lang="en-US" dirty="0"/>
              <a:t> </a:t>
            </a:r>
          </a:p>
          <a:p>
            <a:pPr marL="457200" lvl="0" indent="-304800" rtl="0">
              <a:spcBef>
                <a:spcPts val="0"/>
              </a:spcBef>
              <a:spcAft>
                <a:spcPts val="0"/>
              </a:spcAft>
              <a:buClr>
                <a:schemeClr val="dk1"/>
              </a:buClr>
              <a:buSzPts val="1200"/>
              <a:buFont typeface="Calibri"/>
              <a:buChar char="●"/>
            </a:pPr>
            <a:r>
              <a:rPr lang="en-US" dirty="0"/>
              <a:t>Students will work steadily on their graphic organizers, using previous annotations to help select evidence in response to the question.</a:t>
            </a:r>
            <a:endParaRPr dirty="0"/>
          </a:p>
          <a:p>
            <a:pPr marL="0" lvl="0" indent="0">
              <a:spcBef>
                <a:spcPts val="0"/>
              </a:spcBef>
              <a:spcAft>
                <a:spcPts val="0"/>
              </a:spcAft>
              <a:buClr>
                <a:schemeClr val="dk1"/>
              </a:buClr>
              <a:buSzPts val="1100"/>
              <a:buFont typeface="Arial"/>
              <a:buNone/>
            </a:pPr>
            <a:endParaRPr dirty="0"/>
          </a:p>
          <a:p>
            <a:pPr marL="0" lvl="0" indent="0">
              <a:spcBef>
                <a:spcPts val="0"/>
              </a:spcBef>
              <a:spcAft>
                <a:spcPts val="0"/>
              </a:spcAft>
              <a:buClr>
                <a:schemeClr val="dk1"/>
              </a:buClr>
              <a:buSzPts val="1100"/>
              <a:buFont typeface="Arial"/>
              <a:buNone/>
            </a:pPr>
            <a:r>
              <a:rPr lang="en-US" dirty="0"/>
              <a:t>Support or Any Students Who Need It:</a:t>
            </a:r>
            <a:endParaRPr dirty="0"/>
          </a:p>
          <a:p>
            <a:pPr marL="457200" lvl="0" indent="-304800" rtl="0">
              <a:spcBef>
                <a:spcPts val="0"/>
              </a:spcBef>
              <a:spcAft>
                <a:spcPts val="0"/>
              </a:spcAft>
              <a:buClr>
                <a:schemeClr val="dk1"/>
              </a:buClr>
              <a:buSzPts val="1200"/>
              <a:buFont typeface="Calibri"/>
              <a:buChar char="●"/>
            </a:pPr>
            <a:r>
              <a:rPr lang="en-US" dirty="0"/>
              <a:t>For students who struggle with following multiple-step directions, consider having them highlight the explicit steps in this graphic organizer once they have been discussed and identified by the class.</a:t>
            </a:r>
            <a:endParaRPr dirty="0"/>
          </a:p>
        </p:txBody>
      </p:sp>
      <p:sp>
        <p:nvSpPr>
          <p:cNvPr id="131" name="Shape 131"/>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spcBef>
                <a:spcPts val="0"/>
              </a:spcBef>
              <a:spcAft>
                <a:spcPts val="0"/>
              </a:spcAft>
              <a:buClr>
                <a:srgbClr val="000000"/>
              </a:buClr>
              <a:buSzPts val="1200"/>
              <a:buFont typeface="Arial"/>
              <a:buNone/>
            </a:pPr>
            <a:fld id="{00000000-1234-1234-1234-123412341234}" type="slidenum">
              <a:rPr lang="en-US"/>
              <a:t>7</a:t>
            </a:fld>
            <a:endParaRPr/>
          </a:p>
        </p:txBody>
      </p:sp>
    </p:spTree>
    <p:extLst>
      <p:ext uri="{BB962C8B-B14F-4D97-AF65-F5344CB8AC3E}">
        <p14:creationId xmlns:p14="http://schemas.microsoft.com/office/powerpoint/2010/main" val="34457409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7"/>
        <p:cNvGrpSpPr/>
        <p:nvPr/>
      </p:nvGrpSpPr>
      <p:grpSpPr>
        <a:xfrm>
          <a:off x="0" y="0"/>
          <a:ext cx="0" cy="0"/>
          <a:chOff x="0" y="0"/>
          <a:chExt cx="0" cy="0"/>
        </a:xfrm>
      </p:grpSpPr>
      <p:sp>
        <p:nvSpPr>
          <p:cNvPr id="138" name="Shape 138"/>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39" name="Shape 139"/>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rtl="0">
              <a:spcBef>
                <a:spcPts val="0"/>
              </a:spcBef>
              <a:spcAft>
                <a:spcPts val="0"/>
              </a:spcAft>
              <a:buClr>
                <a:schemeClr val="dk1"/>
              </a:buClr>
              <a:buSzPts val="1200"/>
              <a:buFont typeface="Calibri"/>
              <a:buNone/>
            </a:pPr>
            <a:r>
              <a:rPr lang="en-US" b="1" dirty="0"/>
              <a:t>Suggested slide pacing: 3-5 minutes</a:t>
            </a:r>
            <a:endParaRPr dirty="0"/>
          </a:p>
          <a:p>
            <a:pPr marL="0" lvl="0" indent="0" rtl="0">
              <a:spcBef>
                <a:spcPts val="0"/>
              </a:spcBef>
              <a:spcAft>
                <a:spcPts val="0"/>
              </a:spcAft>
              <a:buClr>
                <a:schemeClr val="dk1"/>
              </a:buClr>
              <a:buSzPts val="1200"/>
              <a:buFont typeface="Calibri"/>
              <a:buNone/>
            </a:pPr>
            <a:r>
              <a:rPr lang="en-US" b="1" dirty="0"/>
              <a:t>Student Grouping: Whole Group</a:t>
            </a:r>
            <a:endParaRPr dirty="0"/>
          </a:p>
          <a:p>
            <a:pPr marL="0" lvl="0" indent="0" rtl="0">
              <a:spcBef>
                <a:spcPts val="0"/>
              </a:spcBef>
              <a:spcAft>
                <a:spcPts val="0"/>
              </a:spcAft>
              <a:buClr>
                <a:schemeClr val="dk1"/>
              </a:buClr>
              <a:buSzPts val="1200"/>
              <a:buFont typeface="Calibri"/>
              <a:buNone/>
            </a:pPr>
            <a:endParaRPr dirty="0"/>
          </a:p>
          <a:p>
            <a:pPr marL="0" lvl="0" indent="0" rtl="0">
              <a:spcBef>
                <a:spcPts val="0"/>
              </a:spcBef>
              <a:spcAft>
                <a:spcPts val="0"/>
              </a:spcAft>
              <a:buClr>
                <a:schemeClr val="dk1"/>
              </a:buClr>
              <a:buSzPts val="1200"/>
              <a:buFont typeface="Calibri"/>
              <a:buNone/>
            </a:pPr>
            <a:r>
              <a:rPr lang="en-US" b="1" dirty="0"/>
              <a:t>Work Time B. Framing and Vocabulary Preview: Excerpt 1 of “Loss of Culturally Vital Cattle Leaves Dinka Tribe Adrift in Refugee Camps” </a:t>
            </a:r>
            <a:endParaRPr dirty="0"/>
          </a:p>
          <a:p>
            <a:pPr marL="0" lvl="0" indent="0" rtl="0">
              <a:spcBef>
                <a:spcPts val="0"/>
              </a:spcBef>
              <a:spcAft>
                <a:spcPts val="0"/>
              </a:spcAft>
              <a:buClr>
                <a:schemeClr val="dk1"/>
              </a:buClr>
              <a:buSzPts val="1200"/>
              <a:buFont typeface="Calibri"/>
              <a:buNone/>
            </a:pPr>
            <a:endParaRPr b="1" dirty="0"/>
          </a:p>
          <a:p>
            <a:pPr marL="0" lvl="0" indent="0" rtl="0">
              <a:spcBef>
                <a:spcPts val="0"/>
              </a:spcBef>
              <a:spcAft>
                <a:spcPts val="0"/>
              </a:spcAft>
              <a:buClr>
                <a:schemeClr val="dk1"/>
              </a:buClr>
              <a:buSzPts val="1200"/>
              <a:buFont typeface="Calibri"/>
              <a:buNone/>
            </a:pPr>
            <a:r>
              <a:rPr lang="en-US" dirty="0"/>
              <a:t>Teaching Notes:</a:t>
            </a:r>
            <a:endParaRPr dirty="0"/>
          </a:p>
          <a:p>
            <a:pPr marL="457200" lvl="0" indent="-304800" rtl="0">
              <a:spcBef>
                <a:spcPts val="0"/>
              </a:spcBef>
              <a:spcAft>
                <a:spcPts val="0"/>
              </a:spcAft>
              <a:buClr>
                <a:schemeClr val="dk1"/>
              </a:buClr>
              <a:buSzPts val="1200"/>
              <a:buFont typeface="Calibri"/>
              <a:buChar char="●"/>
            </a:pPr>
            <a:r>
              <a:rPr lang="en-US" dirty="0"/>
              <a:t>Asking students to reflect on the importance of cattle in </a:t>
            </a:r>
            <a:r>
              <a:rPr lang="en-US" dirty="0" err="1"/>
              <a:t>Salva’s</a:t>
            </a:r>
            <a:r>
              <a:rPr lang="en-US" dirty="0"/>
              <a:t> life provides an important connection between the novel and the article we’ll read next.  </a:t>
            </a:r>
            <a:endParaRPr dirty="0"/>
          </a:p>
          <a:p>
            <a:pPr marL="0" lvl="0" indent="0" rtl="0">
              <a:spcBef>
                <a:spcPts val="0"/>
              </a:spcBef>
              <a:spcAft>
                <a:spcPts val="0"/>
              </a:spcAft>
              <a:buClr>
                <a:schemeClr val="dk1"/>
              </a:buClr>
              <a:buSzPts val="1200"/>
              <a:buFont typeface="Calibri"/>
              <a:buNone/>
            </a:pPr>
            <a:endParaRPr dirty="0"/>
          </a:p>
          <a:p>
            <a:pPr marL="0" lvl="0" indent="0" rtl="0">
              <a:spcBef>
                <a:spcPts val="0"/>
              </a:spcBef>
              <a:spcAft>
                <a:spcPts val="0"/>
              </a:spcAft>
              <a:buNone/>
            </a:pPr>
            <a:r>
              <a:rPr lang="en-US" dirty="0"/>
              <a:t>Teacher Actions:</a:t>
            </a:r>
            <a:endParaRPr dirty="0"/>
          </a:p>
          <a:p>
            <a:pPr marL="457200" lvl="0" indent="-304800" rtl="0">
              <a:spcBef>
                <a:spcPts val="0"/>
              </a:spcBef>
              <a:spcAft>
                <a:spcPts val="0"/>
              </a:spcAft>
              <a:buClr>
                <a:schemeClr val="dk1"/>
              </a:buClr>
              <a:buSzPts val="1200"/>
              <a:buFont typeface="Calibri"/>
              <a:buAutoNum type="arabicPeriod"/>
            </a:pPr>
            <a:r>
              <a:rPr lang="en-US" dirty="0"/>
              <a:t>Read the first two sentences on the slide.</a:t>
            </a:r>
            <a:endParaRPr dirty="0"/>
          </a:p>
          <a:p>
            <a:pPr marL="457200" lvl="0" indent="-304800" rtl="0">
              <a:spcBef>
                <a:spcPts val="0"/>
              </a:spcBef>
              <a:spcAft>
                <a:spcPts val="0"/>
              </a:spcAft>
              <a:buClr>
                <a:schemeClr val="dk1"/>
              </a:buClr>
              <a:buSzPts val="1200"/>
              <a:buFont typeface="Calibri"/>
              <a:buAutoNum type="arabicPeriod"/>
            </a:pPr>
            <a:r>
              <a:rPr lang="en-US" dirty="0"/>
              <a:t>Read the bolded question on the slide and ask students to think about their answer.</a:t>
            </a:r>
            <a:endParaRPr dirty="0"/>
          </a:p>
          <a:p>
            <a:pPr marL="457200" lvl="0" indent="-304800" rtl="0">
              <a:spcBef>
                <a:spcPts val="0"/>
              </a:spcBef>
              <a:spcAft>
                <a:spcPts val="0"/>
              </a:spcAft>
              <a:buClr>
                <a:schemeClr val="dk1"/>
              </a:buClr>
              <a:buSzPts val="1200"/>
              <a:buFont typeface="Calibri"/>
              <a:buAutoNum type="arabicPeriod"/>
            </a:pPr>
            <a:r>
              <a:rPr lang="en-US" dirty="0"/>
              <a:t>Invite a few students to share their ideas.</a:t>
            </a:r>
            <a:endParaRPr dirty="0"/>
          </a:p>
          <a:p>
            <a:pPr marL="457200" lvl="0" indent="-304800" rtl="0">
              <a:spcBef>
                <a:spcPts val="0"/>
              </a:spcBef>
              <a:spcAft>
                <a:spcPts val="0"/>
              </a:spcAft>
              <a:buClr>
                <a:schemeClr val="dk1"/>
              </a:buClr>
              <a:buSzPts val="1200"/>
              <a:buFont typeface="Calibri"/>
              <a:buAutoNum type="arabicPeriod"/>
            </a:pPr>
            <a:r>
              <a:rPr lang="en-US" dirty="0"/>
              <a:t>Read the last sentence on the slide.</a:t>
            </a:r>
            <a:endParaRPr dirty="0"/>
          </a:p>
          <a:p>
            <a:pPr marL="0" lvl="0" indent="0" rtl="0">
              <a:spcBef>
                <a:spcPts val="0"/>
              </a:spcBef>
              <a:spcAft>
                <a:spcPts val="0"/>
              </a:spcAft>
              <a:buClr>
                <a:schemeClr val="dk1"/>
              </a:buClr>
              <a:buSzPts val="1200"/>
              <a:buFont typeface="Calibri"/>
              <a:buNone/>
            </a:pPr>
            <a:endParaRPr dirty="0"/>
          </a:p>
          <a:p>
            <a:pPr marL="0" marR="0" lvl="0" indent="0" algn="l" rtl="0">
              <a:lnSpc>
                <a:spcPct val="100000"/>
              </a:lnSpc>
              <a:spcBef>
                <a:spcPts val="0"/>
              </a:spcBef>
              <a:spcAft>
                <a:spcPts val="0"/>
              </a:spcAft>
              <a:buClr>
                <a:srgbClr val="000000"/>
              </a:buClr>
              <a:buSzPts val="1400"/>
              <a:buFont typeface="Arial"/>
              <a:buNone/>
            </a:pPr>
            <a:r>
              <a:rPr lang="en-US" sz="1200" i="0" u="none" strike="noStrike" cap="none" dirty="0">
                <a:solidFill>
                  <a:schemeClr val="dk1"/>
                </a:solidFill>
              </a:rPr>
              <a:t>Student Look-</a:t>
            </a:r>
            <a:r>
              <a:rPr lang="en-US" sz="1200" i="0" u="none" strike="noStrike" cap="none" dirty="0" err="1">
                <a:solidFill>
                  <a:schemeClr val="dk1"/>
                </a:solidFill>
              </a:rPr>
              <a:t>Fors</a:t>
            </a:r>
            <a:r>
              <a:rPr lang="en-US" sz="1200" i="0" u="none" strike="noStrike" cap="none" dirty="0">
                <a:solidFill>
                  <a:schemeClr val="dk1"/>
                </a:solidFill>
              </a:rPr>
              <a:t>/Listen-</a:t>
            </a:r>
            <a:r>
              <a:rPr lang="en-US" sz="1200" i="0" u="none" strike="noStrike" cap="none" dirty="0" err="1">
                <a:solidFill>
                  <a:schemeClr val="dk1"/>
                </a:solidFill>
              </a:rPr>
              <a:t>Fors</a:t>
            </a:r>
            <a:r>
              <a:rPr lang="en-US" sz="1200" i="0" u="none" strike="noStrike" cap="none" dirty="0">
                <a:solidFill>
                  <a:schemeClr val="dk1"/>
                </a:solidFill>
              </a:rPr>
              <a:t>:</a:t>
            </a:r>
            <a:r>
              <a:rPr lang="en-US" dirty="0"/>
              <a:t> </a:t>
            </a:r>
          </a:p>
          <a:p>
            <a:pPr marL="457200" lvl="0" indent="-304800" rtl="0">
              <a:spcBef>
                <a:spcPts val="0"/>
              </a:spcBef>
              <a:spcAft>
                <a:spcPts val="0"/>
              </a:spcAft>
              <a:buClr>
                <a:schemeClr val="dk1"/>
              </a:buClr>
              <a:buSzPts val="1200"/>
              <a:buFont typeface="Calibri"/>
              <a:buChar char="●"/>
            </a:pPr>
            <a:r>
              <a:rPr lang="en-US" dirty="0"/>
              <a:t>Students might say, “Cattle were very important in Salva’s community” or “If people had cattle, it showed they were wealthy.” They might say: “</a:t>
            </a:r>
            <a:r>
              <a:rPr lang="en-US" dirty="0" err="1"/>
              <a:t>Salva</a:t>
            </a:r>
            <a:r>
              <a:rPr lang="en-US" dirty="0"/>
              <a:t> knew he was part of a respected family” or “It must have been hard for </a:t>
            </a:r>
            <a:r>
              <a:rPr lang="en-US" dirty="0" err="1"/>
              <a:t>Salva</a:t>
            </a:r>
            <a:r>
              <a:rPr lang="en-US" dirty="0"/>
              <a:t> to go from having a lot of cattle to not having any at all.”</a:t>
            </a:r>
            <a:endParaRPr dirty="0"/>
          </a:p>
          <a:p>
            <a:pPr marL="0" lvl="0" indent="0" rtl="0">
              <a:spcBef>
                <a:spcPts val="0"/>
              </a:spcBef>
              <a:spcAft>
                <a:spcPts val="0"/>
              </a:spcAft>
              <a:buClr>
                <a:schemeClr val="dk1"/>
              </a:buClr>
              <a:buSzPts val="1100"/>
              <a:buFont typeface="Arial"/>
              <a:buNone/>
            </a:pPr>
            <a:endParaRPr dirty="0"/>
          </a:p>
          <a:p>
            <a:pPr marL="0" lvl="0" indent="0" rtl="0">
              <a:spcBef>
                <a:spcPts val="0"/>
              </a:spcBef>
              <a:spcAft>
                <a:spcPts val="0"/>
              </a:spcAft>
              <a:buClr>
                <a:schemeClr val="dk1"/>
              </a:buClr>
              <a:buSzPts val="1100"/>
              <a:buFont typeface="Arial"/>
              <a:buNone/>
            </a:pPr>
            <a:r>
              <a:rPr lang="en-US" dirty="0"/>
              <a:t>Support or Any Students Who Need It:</a:t>
            </a:r>
            <a:endParaRPr dirty="0"/>
          </a:p>
          <a:p>
            <a:pPr marL="457200" lvl="0" indent="-304800" rtl="0">
              <a:lnSpc>
                <a:spcPct val="115000"/>
              </a:lnSpc>
              <a:spcBef>
                <a:spcPts val="0"/>
              </a:spcBef>
              <a:spcAft>
                <a:spcPts val="0"/>
              </a:spcAft>
              <a:buClr>
                <a:schemeClr val="dk1"/>
              </a:buClr>
              <a:buSzPts val="1200"/>
              <a:buFont typeface="Calibri"/>
              <a:buChar char="●"/>
            </a:pPr>
            <a:r>
              <a:rPr lang="en-US" dirty="0">
                <a:solidFill>
                  <a:srgbClr val="000000"/>
                </a:solidFill>
              </a:rPr>
              <a:t>To further support students in thinking about this question, consider adding a Think-Pair-Share.</a:t>
            </a:r>
            <a:endParaRPr dirty="0"/>
          </a:p>
        </p:txBody>
      </p:sp>
      <p:sp>
        <p:nvSpPr>
          <p:cNvPr id="140" name="Shape 140"/>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spcBef>
                <a:spcPts val="0"/>
              </a:spcBef>
              <a:spcAft>
                <a:spcPts val="0"/>
              </a:spcAft>
              <a:buClr>
                <a:srgbClr val="000000"/>
              </a:buClr>
              <a:buSzPts val="1200"/>
              <a:buFont typeface="Arial"/>
              <a:buNone/>
            </a:pPr>
            <a:fld id="{00000000-1234-1234-1234-123412341234}" type="slidenum">
              <a:rPr lang="en-US"/>
              <a:t>8</a:t>
            </a:fld>
            <a:endParaRPr/>
          </a:p>
        </p:txBody>
      </p:sp>
    </p:spTree>
    <p:extLst>
      <p:ext uri="{BB962C8B-B14F-4D97-AF65-F5344CB8AC3E}">
        <p14:creationId xmlns:p14="http://schemas.microsoft.com/office/powerpoint/2010/main" val="173609308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5"/>
        <p:cNvGrpSpPr/>
        <p:nvPr/>
      </p:nvGrpSpPr>
      <p:grpSpPr>
        <a:xfrm>
          <a:off x="0" y="0"/>
          <a:ext cx="0" cy="0"/>
          <a:chOff x="0" y="0"/>
          <a:chExt cx="0" cy="0"/>
        </a:xfrm>
      </p:grpSpPr>
      <p:sp>
        <p:nvSpPr>
          <p:cNvPr id="146" name="Shape 146"/>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47" name="Shape 147"/>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rtl="0">
              <a:spcBef>
                <a:spcPts val="0"/>
              </a:spcBef>
              <a:spcAft>
                <a:spcPts val="0"/>
              </a:spcAft>
              <a:buClr>
                <a:schemeClr val="dk1"/>
              </a:buClr>
              <a:buSzPts val="1200"/>
              <a:buFont typeface="Calibri"/>
              <a:buNone/>
            </a:pPr>
            <a:r>
              <a:rPr lang="en-US" b="1" dirty="0"/>
              <a:t>Suggested slide pacing: 5-7 minutes</a:t>
            </a:r>
            <a:endParaRPr dirty="0"/>
          </a:p>
          <a:p>
            <a:pPr marL="0" lvl="0" indent="0" rtl="0">
              <a:spcBef>
                <a:spcPts val="0"/>
              </a:spcBef>
              <a:spcAft>
                <a:spcPts val="0"/>
              </a:spcAft>
              <a:buClr>
                <a:schemeClr val="dk1"/>
              </a:buClr>
              <a:buSzPts val="1200"/>
              <a:buFont typeface="Calibri"/>
              <a:buNone/>
            </a:pPr>
            <a:r>
              <a:rPr lang="en-US" b="1" dirty="0"/>
              <a:t>Student Grouping: Student Pairs (A-Day)</a:t>
            </a:r>
            <a:endParaRPr dirty="0"/>
          </a:p>
          <a:p>
            <a:pPr marL="0" lvl="0" indent="0" rtl="0">
              <a:spcBef>
                <a:spcPts val="0"/>
              </a:spcBef>
              <a:spcAft>
                <a:spcPts val="0"/>
              </a:spcAft>
              <a:buClr>
                <a:schemeClr val="dk1"/>
              </a:buClr>
              <a:buSzPts val="1200"/>
              <a:buFont typeface="Calibri"/>
              <a:buNone/>
            </a:pPr>
            <a:endParaRPr dirty="0"/>
          </a:p>
          <a:p>
            <a:pPr marL="0" lvl="0" indent="0" rtl="0">
              <a:spcBef>
                <a:spcPts val="0"/>
              </a:spcBef>
              <a:spcAft>
                <a:spcPts val="0"/>
              </a:spcAft>
              <a:buClr>
                <a:schemeClr val="dk1"/>
              </a:buClr>
              <a:buSzPts val="1200"/>
              <a:buFont typeface="Calibri"/>
              <a:buNone/>
            </a:pPr>
            <a:r>
              <a:rPr lang="en-US" b="1" dirty="0"/>
              <a:t>Work Time B. Framing and Vocabulary Preview: Excerpt 1 of “Loss of Culturally Vital Cattle Leaves Dinka Tribe Adrift in Refugee Camps” </a:t>
            </a:r>
            <a:r>
              <a:rPr lang="en-US" dirty="0"/>
              <a:t>(continued)</a:t>
            </a:r>
            <a:endParaRPr dirty="0"/>
          </a:p>
          <a:p>
            <a:pPr marL="0" lvl="0" indent="0" rtl="0">
              <a:spcBef>
                <a:spcPts val="0"/>
              </a:spcBef>
              <a:spcAft>
                <a:spcPts val="0"/>
              </a:spcAft>
              <a:buClr>
                <a:schemeClr val="dk1"/>
              </a:buClr>
              <a:buSzPts val="1200"/>
              <a:buFont typeface="Calibri"/>
              <a:buNone/>
            </a:pPr>
            <a:endParaRPr b="1" dirty="0"/>
          </a:p>
          <a:p>
            <a:pPr marL="0" lvl="0" indent="0" rtl="0">
              <a:spcBef>
                <a:spcPts val="0"/>
              </a:spcBef>
              <a:spcAft>
                <a:spcPts val="0"/>
              </a:spcAft>
              <a:buClr>
                <a:schemeClr val="dk1"/>
              </a:buClr>
              <a:buSzPts val="1200"/>
              <a:buFont typeface="Calibri"/>
              <a:buNone/>
            </a:pPr>
            <a:r>
              <a:rPr lang="en-US" dirty="0"/>
              <a:t>Teaching Notes:</a:t>
            </a:r>
            <a:endParaRPr dirty="0"/>
          </a:p>
          <a:p>
            <a:pPr marL="457200" lvl="0" indent="-304800" rtl="0">
              <a:spcBef>
                <a:spcPts val="0"/>
              </a:spcBef>
              <a:spcAft>
                <a:spcPts val="0"/>
              </a:spcAft>
              <a:buClr>
                <a:schemeClr val="dk1"/>
              </a:buClr>
              <a:buSzPts val="1200"/>
              <a:buFont typeface="Calibri"/>
              <a:buChar char="●"/>
            </a:pPr>
            <a:r>
              <a:rPr lang="en-US" dirty="0"/>
              <a:t>Asking students to skim the article gives them some ownership of reading. Don’t worry - you will read it aloud soon for everyone’s benefit.</a:t>
            </a:r>
            <a:endParaRPr dirty="0"/>
          </a:p>
          <a:p>
            <a:pPr marL="0" lvl="0" indent="0" rtl="0">
              <a:spcBef>
                <a:spcPts val="0"/>
              </a:spcBef>
              <a:spcAft>
                <a:spcPts val="0"/>
              </a:spcAft>
              <a:buNone/>
            </a:pPr>
            <a:endParaRPr dirty="0"/>
          </a:p>
          <a:p>
            <a:pPr marL="0" lvl="0" indent="0" rtl="0">
              <a:spcBef>
                <a:spcPts val="0"/>
              </a:spcBef>
              <a:spcAft>
                <a:spcPts val="0"/>
              </a:spcAft>
              <a:buNone/>
            </a:pPr>
            <a:r>
              <a:rPr lang="en-US" dirty="0"/>
              <a:t>Teacher Actions:</a:t>
            </a:r>
            <a:endParaRPr dirty="0"/>
          </a:p>
          <a:p>
            <a:pPr marL="457200" lvl="0" indent="-304800" rtl="0">
              <a:spcBef>
                <a:spcPts val="0"/>
              </a:spcBef>
              <a:spcAft>
                <a:spcPts val="0"/>
              </a:spcAft>
              <a:buClr>
                <a:schemeClr val="dk1"/>
              </a:buClr>
              <a:buSzPts val="1200"/>
              <a:buFont typeface="Calibri"/>
              <a:buAutoNum type="arabicPeriod"/>
            </a:pPr>
            <a:r>
              <a:rPr lang="en-US" dirty="0"/>
              <a:t>Read the first two sentences on the slide.</a:t>
            </a:r>
            <a:endParaRPr dirty="0"/>
          </a:p>
          <a:p>
            <a:pPr marL="457200" lvl="0" indent="-304800" rtl="0">
              <a:spcBef>
                <a:spcPts val="0"/>
              </a:spcBef>
              <a:spcAft>
                <a:spcPts val="0"/>
              </a:spcAft>
              <a:buClr>
                <a:schemeClr val="dk1"/>
              </a:buClr>
              <a:buSzPts val="1200"/>
              <a:buFont typeface="Calibri"/>
              <a:buAutoNum type="arabicPeriod"/>
            </a:pPr>
            <a:r>
              <a:rPr lang="en-US" dirty="0"/>
              <a:t>Read the bolded vocabulary words and definitions aloud.</a:t>
            </a:r>
            <a:endParaRPr dirty="0"/>
          </a:p>
          <a:p>
            <a:pPr marL="0" lvl="0" indent="0" rtl="0">
              <a:spcBef>
                <a:spcPts val="0"/>
              </a:spcBef>
              <a:spcAft>
                <a:spcPts val="0"/>
              </a:spcAft>
              <a:buClr>
                <a:schemeClr val="dk1"/>
              </a:buClr>
              <a:buSzPts val="1200"/>
              <a:buFont typeface="Calibri"/>
              <a:buNone/>
            </a:pPr>
            <a:endParaRPr dirty="0"/>
          </a:p>
          <a:p>
            <a:pPr marL="0" marR="0" lvl="0" indent="0" algn="l" rtl="0">
              <a:lnSpc>
                <a:spcPct val="100000"/>
              </a:lnSpc>
              <a:spcBef>
                <a:spcPts val="0"/>
              </a:spcBef>
              <a:spcAft>
                <a:spcPts val="0"/>
              </a:spcAft>
              <a:buClr>
                <a:srgbClr val="000000"/>
              </a:buClr>
              <a:buSzPts val="1400"/>
              <a:buFont typeface="Arial"/>
              <a:buNone/>
            </a:pPr>
            <a:r>
              <a:rPr lang="en-US" sz="1200" i="0" u="none" strike="noStrike" cap="none" dirty="0">
                <a:solidFill>
                  <a:schemeClr val="dk1"/>
                </a:solidFill>
              </a:rPr>
              <a:t>Student Look-</a:t>
            </a:r>
            <a:r>
              <a:rPr lang="en-US" sz="1200" i="0" u="none" strike="noStrike" cap="none" dirty="0" err="1">
                <a:solidFill>
                  <a:schemeClr val="dk1"/>
                </a:solidFill>
              </a:rPr>
              <a:t>Fors</a:t>
            </a:r>
            <a:r>
              <a:rPr lang="en-US" sz="1200" i="0" u="none" strike="noStrike" cap="none" dirty="0">
                <a:solidFill>
                  <a:schemeClr val="dk1"/>
                </a:solidFill>
              </a:rPr>
              <a:t>/Listen-</a:t>
            </a:r>
            <a:r>
              <a:rPr lang="en-US" sz="1200" i="0" u="none" strike="noStrike" cap="none" dirty="0" err="1">
                <a:solidFill>
                  <a:schemeClr val="dk1"/>
                </a:solidFill>
              </a:rPr>
              <a:t>Fors</a:t>
            </a:r>
            <a:r>
              <a:rPr lang="en-US" sz="1200" i="0" u="none" strike="noStrike" cap="none" dirty="0">
                <a:solidFill>
                  <a:schemeClr val="dk1"/>
                </a:solidFill>
              </a:rPr>
              <a:t>:</a:t>
            </a:r>
            <a:r>
              <a:rPr lang="en-US" dirty="0"/>
              <a:t> </a:t>
            </a:r>
          </a:p>
          <a:p>
            <a:pPr marL="457200" lvl="0" indent="-304800" rtl="0">
              <a:spcBef>
                <a:spcPts val="0"/>
              </a:spcBef>
              <a:spcAft>
                <a:spcPts val="0"/>
              </a:spcAft>
              <a:buClr>
                <a:schemeClr val="dk1"/>
              </a:buClr>
              <a:buSzPts val="1200"/>
              <a:buFont typeface="Calibri"/>
              <a:buChar char="●"/>
            </a:pPr>
            <a:r>
              <a:rPr lang="en-US" dirty="0"/>
              <a:t>Students will read quietly.</a:t>
            </a:r>
            <a:endParaRPr dirty="0"/>
          </a:p>
          <a:p>
            <a:pPr marL="0" lvl="0" indent="0" rtl="0">
              <a:spcBef>
                <a:spcPts val="0"/>
              </a:spcBef>
              <a:spcAft>
                <a:spcPts val="0"/>
              </a:spcAft>
              <a:buClr>
                <a:schemeClr val="dk1"/>
              </a:buClr>
              <a:buSzPts val="1100"/>
              <a:buFont typeface="Arial"/>
              <a:buNone/>
            </a:pPr>
            <a:endParaRPr dirty="0"/>
          </a:p>
          <a:p>
            <a:pPr marL="0" lvl="0" indent="0" rtl="0">
              <a:spcBef>
                <a:spcPts val="0"/>
              </a:spcBef>
              <a:spcAft>
                <a:spcPts val="0"/>
              </a:spcAft>
              <a:buClr>
                <a:schemeClr val="dk1"/>
              </a:buClr>
              <a:buSzPts val="1100"/>
              <a:buFont typeface="Arial"/>
              <a:buNone/>
            </a:pPr>
            <a:r>
              <a:rPr lang="en-US" dirty="0"/>
              <a:t>Support or Any Students Who Need It:</a:t>
            </a:r>
            <a:endParaRPr dirty="0"/>
          </a:p>
          <a:p>
            <a:pPr marL="457200" lvl="0" indent="-304800" rtl="0">
              <a:lnSpc>
                <a:spcPct val="100000"/>
              </a:lnSpc>
              <a:spcBef>
                <a:spcPts val="0"/>
              </a:spcBef>
              <a:spcAft>
                <a:spcPts val="0"/>
              </a:spcAft>
              <a:buClr>
                <a:schemeClr val="dk1"/>
              </a:buClr>
              <a:buSzPts val="1200"/>
              <a:buFont typeface="Calibri"/>
              <a:buChar char="●"/>
            </a:pPr>
            <a:r>
              <a:rPr lang="en-US" dirty="0"/>
              <a:t>If students have questions about other words in the article that they have a difficult time understanding, consider using a Turn-and-Talk or whole-class instruction about those words.</a:t>
            </a:r>
            <a:endParaRPr dirty="0"/>
          </a:p>
          <a:p>
            <a:pPr marL="457200" lvl="0" indent="-304800" rtl="0">
              <a:lnSpc>
                <a:spcPct val="100000"/>
              </a:lnSpc>
              <a:spcBef>
                <a:spcPts val="0"/>
              </a:spcBef>
              <a:spcAft>
                <a:spcPts val="0"/>
              </a:spcAft>
              <a:buClr>
                <a:schemeClr val="dk1"/>
              </a:buClr>
              <a:buSzPts val="1200"/>
              <a:buFont typeface="Calibri"/>
              <a:buChar char="●"/>
            </a:pPr>
            <a:r>
              <a:rPr lang="en-US" dirty="0"/>
              <a:t>Consider asking students to repeat vocabulary words aloud to practice pronunciation.</a:t>
            </a:r>
            <a:endParaRPr dirty="0"/>
          </a:p>
        </p:txBody>
      </p:sp>
      <p:sp>
        <p:nvSpPr>
          <p:cNvPr id="148" name="Shape 148"/>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spcBef>
                <a:spcPts val="0"/>
              </a:spcBef>
              <a:spcAft>
                <a:spcPts val="0"/>
              </a:spcAft>
              <a:buClr>
                <a:srgbClr val="000000"/>
              </a:buClr>
              <a:buSzPts val="1200"/>
              <a:buFont typeface="Arial"/>
              <a:buNone/>
            </a:pPr>
            <a:fld id="{00000000-1234-1234-1234-123412341234}" type="slidenum">
              <a:rPr lang="en-US"/>
              <a:t>9</a:t>
            </a:fld>
            <a:endParaRPr/>
          </a:p>
        </p:txBody>
      </p:sp>
    </p:spTree>
    <p:extLst>
      <p:ext uri="{BB962C8B-B14F-4D97-AF65-F5344CB8AC3E}">
        <p14:creationId xmlns:p14="http://schemas.microsoft.com/office/powerpoint/2010/main" val="315747340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5"/>
        <p:cNvGrpSpPr/>
        <p:nvPr/>
      </p:nvGrpSpPr>
      <p:grpSpPr>
        <a:xfrm>
          <a:off x="0" y="0"/>
          <a:ext cx="0" cy="0"/>
          <a:chOff x="0" y="0"/>
          <a:chExt cx="0" cy="0"/>
        </a:xfrm>
      </p:grpSpPr>
      <p:sp>
        <p:nvSpPr>
          <p:cNvPr id="16" name="Shape 16"/>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Overlock"/>
              <a:buNone/>
              <a:defRPr sz="4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17" name="Shape 17"/>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8" name="Shape 18"/>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19" name="Shape 19"/>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20" name="Shape 20"/>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78"/>
        <p:cNvGrpSpPr/>
        <p:nvPr/>
      </p:nvGrpSpPr>
      <p:grpSpPr>
        <a:xfrm>
          <a:off x="0" y="0"/>
          <a:ext cx="0" cy="0"/>
          <a:chOff x="0" y="0"/>
          <a:chExt cx="0" cy="0"/>
        </a:xfrm>
      </p:grpSpPr>
      <p:sp>
        <p:nvSpPr>
          <p:cNvPr id="79" name="Shape 79"/>
          <p:cNvSpPr txBox="1">
            <a:spLocks noGrp="1"/>
          </p:cNvSpPr>
          <p:nvPr>
            <p:ph type="title"/>
          </p:nvPr>
        </p:nvSpPr>
        <p:spPr>
          <a:xfrm rot="5400000">
            <a:off x="7133431" y="1956594"/>
            <a:ext cx="5811838" cy="26289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Overlock"/>
              <a:buNone/>
              <a:defRPr sz="4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80" name="Shape 80"/>
          <p:cNvSpPr txBox="1">
            <a:spLocks noGrp="1"/>
          </p:cNvSpPr>
          <p:nvPr>
            <p:ph type="body" idx="1"/>
          </p:nvPr>
        </p:nvSpPr>
        <p:spPr>
          <a:xfrm rot="5400000">
            <a:off x="1799431" y="-596106"/>
            <a:ext cx="5811838" cy="77343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81" name="Shape 8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82" name="Shape 82"/>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83" name="Shape 83"/>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Section Header" type="secHead">
  <p:cSld name="Section Header">
    <p:spTree>
      <p:nvGrpSpPr>
        <p:cNvPr id="1" name="Shape 68"/>
        <p:cNvGrpSpPr/>
        <p:nvPr/>
      </p:nvGrpSpPr>
      <p:grpSpPr>
        <a:xfrm>
          <a:off x="0" y="0"/>
          <a:ext cx="0" cy="0"/>
          <a:chOff x="0" y="0"/>
          <a:chExt cx="0" cy="0"/>
        </a:xfrm>
      </p:grpSpPr>
      <p:sp>
        <p:nvSpPr>
          <p:cNvPr id="69" name="Google Shape;69;p16"/>
          <p:cNvSpPr txBox="1">
            <a:spLocks noGrp="1"/>
          </p:cNvSpPr>
          <p:nvPr>
            <p:ph type="title"/>
          </p:nvPr>
        </p:nvSpPr>
        <p:spPr>
          <a:xfrm>
            <a:off x="831851" y="1709739"/>
            <a:ext cx="10515600" cy="28528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Overlock"/>
              <a:buNone/>
              <a:defRPr sz="60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867" b="0" i="0" u="none" strike="noStrike" cap="none">
                <a:solidFill>
                  <a:srgbClr val="000000"/>
                </a:solidFill>
                <a:latin typeface="Arial"/>
                <a:ea typeface="Arial"/>
                <a:cs typeface="Arial"/>
                <a:sym typeface="Arial"/>
              </a:defRPr>
            </a:lvl9pPr>
          </a:lstStyle>
          <a:p>
            <a:endParaRPr/>
          </a:p>
        </p:txBody>
      </p:sp>
      <p:sp>
        <p:nvSpPr>
          <p:cNvPr id="70" name="Google Shape;70;p16"/>
          <p:cNvSpPr txBox="1">
            <a:spLocks noGrp="1"/>
          </p:cNvSpPr>
          <p:nvPr>
            <p:ph type="body" idx="1"/>
          </p:nvPr>
        </p:nvSpPr>
        <p:spPr>
          <a:xfrm>
            <a:off x="831851" y="4589463"/>
            <a:ext cx="10515600" cy="1500400"/>
          </a:xfrm>
          <a:prstGeom prst="rect">
            <a:avLst/>
          </a:prstGeom>
          <a:noFill/>
          <a:ln>
            <a:noFill/>
          </a:ln>
        </p:spPr>
        <p:txBody>
          <a:bodyPr spcFirstLastPara="1" wrap="square" lIns="68575" tIns="34275" rIns="68575" bIns="34275" anchor="t" anchorCtr="0"/>
          <a:lstStyle>
            <a:lvl1pPr marL="609585" marR="0" lvl="0" indent="-304792" algn="l" rtl="0">
              <a:lnSpc>
                <a:spcPct val="90000"/>
              </a:lnSpc>
              <a:spcBef>
                <a:spcPts val="1067"/>
              </a:spcBef>
              <a:spcAft>
                <a:spcPts val="0"/>
              </a:spcAft>
              <a:buClr>
                <a:srgbClr val="888888"/>
              </a:buClr>
              <a:buSzPts val="1800"/>
              <a:buFont typeface="Arial"/>
              <a:buNone/>
              <a:defRPr sz="2400" b="0" i="0" u="none" strike="noStrike" cap="none">
                <a:solidFill>
                  <a:srgbClr val="888888"/>
                </a:solidFill>
                <a:latin typeface="Overlock"/>
                <a:ea typeface="Overlock"/>
                <a:cs typeface="Overlock"/>
                <a:sym typeface="Overlock"/>
              </a:defRPr>
            </a:lvl1pPr>
            <a:lvl2pPr marL="1219170" marR="0" lvl="1" indent="-304792" algn="l" rtl="0">
              <a:lnSpc>
                <a:spcPct val="90000"/>
              </a:lnSpc>
              <a:spcBef>
                <a:spcPts val="533"/>
              </a:spcBef>
              <a:spcAft>
                <a:spcPts val="0"/>
              </a:spcAft>
              <a:buClr>
                <a:srgbClr val="888888"/>
              </a:buClr>
              <a:buSzPts val="1500"/>
              <a:buFont typeface="Arial"/>
              <a:buNone/>
              <a:defRPr sz="2000" b="0" i="0" u="none" strike="noStrike" cap="none">
                <a:solidFill>
                  <a:srgbClr val="888888"/>
                </a:solidFill>
                <a:latin typeface="Overlock"/>
                <a:ea typeface="Overlock"/>
                <a:cs typeface="Overlock"/>
                <a:sym typeface="Overlock"/>
              </a:defRPr>
            </a:lvl2pPr>
            <a:lvl3pPr marL="1828754" marR="0" lvl="2" indent="-304792" algn="l" rtl="0">
              <a:lnSpc>
                <a:spcPct val="90000"/>
              </a:lnSpc>
              <a:spcBef>
                <a:spcPts val="533"/>
              </a:spcBef>
              <a:spcAft>
                <a:spcPts val="0"/>
              </a:spcAft>
              <a:buClr>
                <a:srgbClr val="888888"/>
              </a:buClr>
              <a:buSzPts val="1400"/>
              <a:buFont typeface="Arial"/>
              <a:buNone/>
              <a:defRPr sz="1867" b="0" i="0" u="none" strike="noStrike" cap="none">
                <a:solidFill>
                  <a:srgbClr val="888888"/>
                </a:solidFill>
                <a:latin typeface="Overlock"/>
                <a:ea typeface="Overlock"/>
                <a:cs typeface="Overlock"/>
                <a:sym typeface="Overlock"/>
              </a:defRPr>
            </a:lvl3pPr>
            <a:lvl4pPr marL="2438339" marR="0" lvl="3" indent="-304792" algn="l" rtl="0">
              <a:lnSpc>
                <a:spcPct val="90000"/>
              </a:lnSpc>
              <a:spcBef>
                <a:spcPts val="533"/>
              </a:spcBef>
              <a:spcAft>
                <a:spcPts val="0"/>
              </a:spcAft>
              <a:buClr>
                <a:srgbClr val="888888"/>
              </a:buClr>
              <a:buSzPts val="1200"/>
              <a:buFont typeface="Arial"/>
              <a:buNone/>
              <a:defRPr sz="1600" b="0" i="0" u="none" strike="noStrike" cap="none">
                <a:solidFill>
                  <a:srgbClr val="888888"/>
                </a:solidFill>
                <a:latin typeface="Overlock"/>
                <a:ea typeface="Overlock"/>
                <a:cs typeface="Overlock"/>
                <a:sym typeface="Overlock"/>
              </a:defRPr>
            </a:lvl4pPr>
            <a:lvl5pPr marL="3047924" marR="0" lvl="4" indent="-304792" algn="l" rtl="0">
              <a:lnSpc>
                <a:spcPct val="90000"/>
              </a:lnSpc>
              <a:spcBef>
                <a:spcPts val="533"/>
              </a:spcBef>
              <a:spcAft>
                <a:spcPts val="0"/>
              </a:spcAft>
              <a:buClr>
                <a:srgbClr val="888888"/>
              </a:buClr>
              <a:buSzPts val="1200"/>
              <a:buFont typeface="Arial"/>
              <a:buNone/>
              <a:defRPr sz="1600" b="0" i="0" u="none" strike="noStrike" cap="none">
                <a:solidFill>
                  <a:srgbClr val="888888"/>
                </a:solidFill>
                <a:latin typeface="Overlock"/>
                <a:ea typeface="Overlock"/>
                <a:cs typeface="Overlock"/>
                <a:sym typeface="Overlock"/>
              </a:defRPr>
            </a:lvl5pPr>
            <a:lvl6pPr marL="3657509" marR="0" lvl="5" indent="-304792" algn="l" rtl="0">
              <a:lnSpc>
                <a:spcPct val="90000"/>
              </a:lnSpc>
              <a:spcBef>
                <a:spcPts val="533"/>
              </a:spcBef>
              <a:spcAft>
                <a:spcPts val="0"/>
              </a:spcAft>
              <a:buClr>
                <a:srgbClr val="888888"/>
              </a:buClr>
              <a:buSzPts val="1200"/>
              <a:buFont typeface="Arial"/>
              <a:buNone/>
              <a:defRPr sz="1600" b="0" i="0" u="none" strike="noStrike" cap="none">
                <a:solidFill>
                  <a:srgbClr val="888888"/>
                </a:solidFill>
                <a:latin typeface="Calibri"/>
                <a:ea typeface="Calibri"/>
                <a:cs typeface="Calibri"/>
                <a:sym typeface="Calibri"/>
              </a:defRPr>
            </a:lvl6pPr>
            <a:lvl7pPr marL="4267093" marR="0" lvl="6" indent="-304792" algn="l" rtl="0">
              <a:lnSpc>
                <a:spcPct val="90000"/>
              </a:lnSpc>
              <a:spcBef>
                <a:spcPts val="533"/>
              </a:spcBef>
              <a:spcAft>
                <a:spcPts val="0"/>
              </a:spcAft>
              <a:buClr>
                <a:srgbClr val="888888"/>
              </a:buClr>
              <a:buSzPts val="1200"/>
              <a:buFont typeface="Arial"/>
              <a:buNone/>
              <a:defRPr sz="1600" b="0" i="0" u="none" strike="noStrike" cap="none">
                <a:solidFill>
                  <a:srgbClr val="888888"/>
                </a:solidFill>
                <a:latin typeface="Calibri"/>
                <a:ea typeface="Calibri"/>
                <a:cs typeface="Calibri"/>
                <a:sym typeface="Calibri"/>
              </a:defRPr>
            </a:lvl7pPr>
            <a:lvl8pPr marL="4876678" marR="0" lvl="7" indent="-304792" algn="l" rtl="0">
              <a:lnSpc>
                <a:spcPct val="90000"/>
              </a:lnSpc>
              <a:spcBef>
                <a:spcPts val="533"/>
              </a:spcBef>
              <a:spcAft>
                <a:spcPts val="0"/>
              </a:spcAft>
              <a:buClr>
                <a:srgbClr val="888888"/>
              </a:buClr>
              <a:buSzPts val="1200"/>
              <a:buFont typeface="Arial"/>
              <a:buNone/>
              <a:defRPr sz="1600" b="0" i="0" u="none" strike="noStrike" cap="none">
                <a:solidFill>
                  <a:srgbClr val="888888"/>
                </a:solidFill>
                <a:latin typeface="Calibri"/>
                <a:ea typeface="Calibri"/>
                <a:cs typeface="Calibri"/>
                <a:sym typeface="Calibri"/>
              </a:defRPr>
            </a:lvl8pPr>
            <a:lvl9pPr marL="5486263" marR="0" lvl="8" indent="-304792" algn="l" rtl="0">
              <a:lnSpc>
                <a:spcPct val="90000"/>
              </a:lnSpc>
              <a:spcBef>
                <a:spcPts val="533"/>
              </a:spcBef>
              <a:spcAft>
                <a:spcPts val="0"/>
              </a:spcAft>
              <a:buClr>
                <a:srgbClr val="888888"/>
              </a:buClr>
              <a:buSzPts val="1200"/>
              <a:buFont typeface="Arial"/>
              <a:buNone/>
              <a:defRPr sz="1600" b="0" i="0" u="none" strike="noStrike" cap="none">
                <a:solidFill>
                  <a:srgbClr val="888888"/>
                </a:solidFill>
                <a:latin typeface="Calibri"/>
                <a:ea typeface="Calibri"/>
                <a:cs typeface="Calibri"/>
                <a:sym typeface="Calibri"/>
              </a:defRPr>
            </a:lvl9pPr>
          </a:lstStyle>
          <a:p>
            <a:endParaRPr/>
          </a:p>
        </p:txBody>
      </p:sp>
      <p:sp>
        <p:nvSpPr>
          <p:cNvPr id="71" name="Google Shape;71;p16"/>
          <p:cNvSpPr txBox="1">
            <a:spLocks noGrp="1"/>
          </p:cNvSpPr>
          <p:nvPr>
            <p:ph type="dt" idx="10"/>
          </p:nvPr>
        </p:nvSpPr>
        <p:spPr>
          <a:xfrm>
            <a:off x="838200" y="6356351"/>
            <a:ext cx="2743200" cy="3652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867"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867"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867"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867"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867"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867"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867"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867" b="0" i="0" u="none" strike="noStrike" cap="none">
                <a:solidFill>
                  <a:schemeClr val="dk1"/>
                </a:solidFill>
                <a:latin typeface="Calibri"/>
                <a:ea typeface="Calibri"/>
                <a:cs typeface="Calibri"/>
                <a:sym typeface="Calibri"/>
              </a:defRPr>
            </a:lvl9pPr>
          </a:lstStyle>
          <a:p>
            <a:endParaRPr/>
          </a:p>
        </p:txBody>
      </p:sp>
      <p:sp>
        <p:nvSpPr>
          <p:cNvPr id="72" name="Google Shape;72;p16"/>
          <p:cNvSpPr txBox="1">
            <a:spLocks noGrp="1"/>
          </p:cNvSpPr>
          <p:nvPr>
            <p:ph type="ftr" idx="11"/>
          </p:nvPr>
        </p:nvSpPr>
        <p:spPr>
          <a:xfrm>
            <a:off x="4038600" y="6356351"/>
            <a:ext cx="4114800" cy="3652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867"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867"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867"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867"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867"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867"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867"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867" b="0" i="0" u="none" strike="noStrike" cap="none">
                <a:solidFill>
                  <a:schemeClr val="dk1"/>
                </a:solidFill>
                <a:latin typeface="Calibri"/>
                <a:ea typeface="Calibri"/>
                <a:cs typeface="Calibri"/>
                <a:sym typeface="Calibri"/>
              </a:defRPr>
            </a:lvl9pPr>
          </a:lstStyle>
          <a:p>
            <a:endParaRPr/>
          </a:p>
        </p:txBody>
      </p:sp>
      <p:sp>
        <p:nvSpPr>
          <p:cNvPr id="73" name="Google Shape;73;p16"/>
          <p:cNvSpPr txBox="1">
            <a:spLocks noGrp="1"/>
          </p:cNvSpPr>
          <p:nvPr>
            <p:ph type="sldNum" idx="12"/>
          </p:nvPr>
        </p:nvSpPr>
        <p:spPr>
          <a:xfrm>
            <a:off x="8610600" y="6356351"/>
            <a:ext cx="2743200" cy="3652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1200" b="0" i="0" u="none" strike="noStrike" cap="none">
                <a:solidFill>
                  <a:schemeClr val="dk1"/>
                </a:solidFill>
                <a:latin typeface="Overlock"/>
                <a:ea typeface="Overlock"/>
                <a:cs typeface="Overlock"/>
                <a:sym typeface="Overlock"/>
              </a:defRPr>
            </a:lvl9pPr>
          </a:lstStyle>
          <a:p>
            <a:fld id="{00000000-1234-1234-1234-123412341234}" type="slidenum">
              <a:rPr lang="en" smtClean="0"/>
              <a:pPr/>
              <a:t>‹#›</a:t>
            </a:fld>
            <a:endParaRPr lang="en"/>
          </a:p>
        </p:txBody>
      </p:sp>
    </p:spTree>
    <p:extLst>
      <p:ext uri="{BB962C8B-B14F-4D97-AF65-F5344CB8AC3E}">
        <p14:creationId xmlns:p14="http://schemas.microsoft.com/office/powerpoint/2010/main" val="133610728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21"/>
        <p:cNvGrpSpPr/>
        <p:nvPr/>
      </p:nvGrpSpPr>
      <p:grpSpPr>
        <a:xfrm>
          <a:off x="0" y="0"/>
          <a:ext cx="0" cy="0"/>
          <a:chOff x="0" y="0"/>
          <a:chExt cx="0" cy="0"/>
        </a:xfrm>
      </p:grpSpPr>
      <p:sp>
        <p:nvSpPr>
          <p:cNvPr id="22" name="Shape 22"/>
          <p:cNvSpPr txBox="1">
            <a:spLocks noGrp="1"/>
          </p:cNvSpPr>
          <p:nvPr>
            <p:ph type="ctrTitle"/>
          </p:nvPr>
        </p:nvSpPr>
        <p:spPr>
          <a:xfrm>
            <a:off x="1524000" y="1122363"/>
            <a:ext cx="9144000" cy="2387600"/>
          </a:xfrm>
          <a:prstGeom prst="rect">
            <a:avLst/>
          </a:prstGeom>
          <a:noFill/>
          <a:ln>
            <a:noFill/>
          </a:ln>
        </p:spPr>
        <p:txBody>
          <a:bodyPr spcFirstLastPara="1" wrap="square" lIns="91425" tIns="45700" rIns="91425" bIns="45700" anchor="b" anchorCtr="0"/>
          <a:lstStyle>
            <a:lvl1pPr marR="0" lvl="0" algn="ctr" rtl="0">
              <a:lnSpc>
                <a:spcPct val="90000"/>
              </a:lnSpc>
              <a:spcBef>
                <a:spcPts val="0"/>
              </a:spcBef>
              <a:spcAft>
                <a:spcPts val="0"/>
              </a:spcAft>
              <a:buClr>
                <a:schemeClr val="dk1"/>
              </a:buClr>
              <a:buSzPts val="6000"/>
              <a:buFont typeface="Overlock"/>
              <a:buNone/>
              <a:defRPr sz="60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23" name="Shape 23"/>
          <p:cNvSpPr txBox="1">
            <a:spLocks noGrp="1"/>
          </p:cNvSpPr>
          <p:nvPr>
            <p:ph type="subTitle" idx="1"/>
          </p:nvPr>
        </p:nvSpPr>
        <p:spPr>
          <a:xfrm>
            <a:off x="1524000" y="3602038"/>
            <a:ext cx="9144000" cy="1655762"/>
          </a:xfrm>
          <a:prstGeom prst="rect">
            <a:avLst/>
          </a:prstGeom>
          <a:noFill/>
          <a:ln>
            <a:noFill/>
          </a:ln>
        </p:spPr>
        <p:txBody>
          <a:bodyPr spcFirstLastPara="1" wrap="square" lIns="91425" tIns="45700" rIns="91425" bIns="45700" anchor="t" anchorCtr="0"/>
          <a:lstStyle>
            <a:lvl1pPr marR="0" lvl="0" algn="ctr" rtl="0">
              <a:lnSpc>
                <a:spcPct val="90000"/>
              </a:lnSpc>
              <a:spcBef>
                <a:spcPts val="1000"/>
              </a:spcBef>
              <a:spcAft>
                <a:spcPts val="0"/>
              </a:spcAft>
              <a:buClr>
                <a:schemeClr val="dk1"/>
              </a:buClr>
              <a:buSzPts val="2400"/>
              <a:buFont typeface="Arial"/>
              <a:buNone/>
              <a:defRPr sz="2400" b="0" i="0" u="none" strike="noStrike" cap="none">
                <a:solidFill>
                  <a:schemeClr val="dk1"/>
                </a:solidFill>
                <a:latin typeface="Overlock"/>
                <a:ea typeface="Overlock"/>
                <a:cs typeface="Overlock"/>
                <a:sym typeface="Overlock"/>
              </a:defRPr>
            </a:lvl1pPr>
            <a:lvl2pPr marR="0" lvl="1" algn="ctr"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Overlock"/>
                <a:ea typeface="Overlock"/>
                <a:cs typeface="Overlock"/>
                <a:sym typeface="Overlock"/>
              </a:defRPr>
            </a:lvl2pPr>
            <a:lvl3pPr marR="0" lvl="2" algn="ctr" rtl="0">
              <a:lnSpc>
                <a:spcPct val="90000"/>
              </a:lnSpc>
              <a:spcBef>
                <a:spcPts val="500"/>
              </a:spcBef>
              <a:spcAft>
                <a:spcPts val="0"/>
              </a:spcAft>
              <a:buClr>
                <a:schemeClr val="dk1"/>
              </a:buClr>
              <a:buSzPts val="1800"/>
              <a:buFont typeface="Arial"/>
              <a:buNone/>
              <a:defRPr sz="1800" b="0" i="0" u="none" strike="noStrike" cap="none">
                <a:solidFill>
                  <a:schemeClr val="dk1"/>
                </a:solidFill>
                <a:latin typeface="Overlock"/>
                <a:ea typeface="Overlock"/>
                <a:cs typeface="Overlock"/>
                <a:sym typeface="Overlock"/>
              </a:defRPr>
            </a:lvl3pPr>
            <a:lvl4pPr marR="0" lvl="3"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Overlock"/>
                <a:ea typeface="Overlock"/>
                <a:cs typeface="Overlock"/>
                <a:sym typeface="Overlock"/>
              </a:defRPr>
            </a:lvl4pPr>
            <a:lvl5pPr marR="0" lvl="4"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Overlock"/>
                <a:ea typeface="Overlock"/>
                <a:cs typeface="Overlock"/>
                <a:sym typeface="Overlock"/>
              </a:defRPr>
            </a:lvl5pPr>
            <a:lvl6pPr marR="0" lvl="5"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6pPr>
            <a:lvl7pPr marR="0" lvl="6"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7pPr>
            <a:lvl8pPr marR="0" lvl="7"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8pPr>
            <a:lvl9pPr marR="0" lvl="8"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9pPr>
          </a:lstStyle>
          <a:p>
            <a:endParaRPr/>
          </a:p>
        </p:txBody>
      </p:sp>
      <p:sp>
        <p:nvSpPr>
          <p:cNvPr id="24" name="Shape 24"/>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25" name="Shape 25"/>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26" name="Shape 26"/>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3"/>
        <p:cNvGrpSpPr/>
        <p:nvPr/>
      </p:nvGrpSpPr>
      <p:grpSpPr>
        <a:xfrm>
          <a:off x="0" y="0"/>
          <a:ext cx="0" cy="0"/>
          <a:chOff x="0" y="0"/>
          <a:chExt cx="0" cy="0"/>
        </a:xfrm>
      </p:grpSpPr>
      <p:sp>
        <p:nvSpPr>
          <p:cNvPr id="34" name="Shape 34"/>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Overlock"/>
              <a:buNone/>
              <a:defRPr sz="4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35" name="Shape 35"/>
          <p:cNvSpPr txBox="1">
            <a:spLocks noGrp="1"/>
          </p:cNvSpPr>
          <p:nvPr>
            <p:ph type="body" idx="1"/>
          </p:nvPr>
        </p:nvSpPr>
        <p:spPr>
          <a:xfrm>
            <a:off x="838200" y="1825625"/>
            <a:ext cx="5181600" cy="4351338"/>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36" name="Shape 36"/>
          <p:cNvSpPr txBox="1">
            <a:spLocks noGrp="1"/>
          </p:cNvSpPr>
          <p:nvPr>
            <p:ph type="body" idx="2"/>
          </p:nvPr>
        </p:nvSpPr>
        <p:spPr>
          <a:xfrm>
            <a:off x="6172200" y="1825625"/>
            <a:ext cx="5181600" cy="4351338"/>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37" name="Shape 37"/>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38" name="Shape 38"/>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39" name="Shape 39"/>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0"/>
        <p:cNvGrpSpPr/>
        <p:nvPr/>
      </p:nvGrpSpPr>
      <p:grpSpPr>
        <a:xfrm>
          <a:off x="0" y="0"/>
          <a:ext cx="0" cy="0"/>
          <a:chOff x="0" y="0"/>
          <a:chExt cx="0" cy="0"/>
        </a:xfrm>
      </p:grpSpPr>
      <p:sp>
        <p:nvSpPr>
          <p:cNvPr id="41" name="Shape 41"/>
          <p:cNvSpPr txBox="1">
            <a:spLocks noGrp="1"/>
          </p:cNvSpPr>
          <p:nvPr>
            <p:ph type="title"/>
          </p:nvPr>
        </p:nvSpPr>
        <p:spPr>
          <a:xfrm>
            <a:off x="839788" y="365125"/>
            <a:ext cx="10515600" cy="1325563"/>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Overlock"/>
              <a:buNone/>
              <a:defRPr sz="4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42" name="Shape 42"/>
          <p:cNvSpPr txBox="1">
            <a:spLocks noGrp="1"/>
          </p:cNvSpPr>
          <p:nvPr>
            <p:ph type="body" idx="1"/>
          </p:nvPr>
        </p:nvSpPr>
        <p:spPr>
          <a:xfrm>
            <a:off x="839788" y="1681163"/>
            <a:ext cx="5157787" cy="823912"/>
          </a:xfrm>
          <a:prstGeom prst="rect">
            <a:avLst/>
          </a:prstGeom>
          <a:noFill/>
          <a:ln>
            <a:noFill/>
          </a:ln>
        </p:spPr>
        <p:txBody>
          <a:bodyPr spcFirstLastPara="1" wrap="square" lIns="91425" tIns="45700" rIns="91425" bIns="45700" anchor="b" anchorCtr="0"/>
          <a:lstStyle>
            <a:lvl1pPr marL="457200" marR="0" lvl="0" indent="-228600" algn="l" rtl="0">
              <a:lnSpc>
                <a:spcPct val="90000"/>
              </a:lnSpc>
              <a:spcBef>
                <a:spcPts val="1000"/>
              </a:spcBef>
              <a:spcAft>
                <a:spcPts val="0"/>
              </a:spcAft>
              <a:buClr>
                <a:schemeClr val="dk1"/>
              </a:buClr>
              <a:buSzPts val="2400"/>
              <a:buFont typeface="Arial"/>
              <a:buNone/>
              <a:defRPr sz="2400" b="1"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500"/>
              </a:spcBef>
              <a:spcAft>
                <a:spcPts val="0"/>
              </a:spcAft>
              <a:buClr>
                <a:schemeClr val="dk1"/>
              </a:buClr>
              <a:buSzPts val="2000"/>
              <a:buFont typeface="Arial"/>
              <a:buNone/>
              <a:defRPr sz="2000" b="1"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500"/>
              </a:spcBef>
              <a:spcAft>
                <a:spcPts val="0"/>
              </a:spcAft>
              <a:buClr>
                <a:schemeClr val="dk1"/>
              </a:buClr>
              <a:buSzPts val="1800"/>
              <a:buFont typeface="Arial"/>
              <a:buNone/>
              <a:defRPr sz="1800" b="1"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43" name="Shape 43"/>
          <p:cNvSpPr txBox="1">
            <a:spLocks noGrp="1"/>
          </p:cNvSpPr>
          <p:nvPr>
            <p:ph type="body" idx="2"/>
          </p:nvPr>
        </p:nvSpPr>
        <p:spPr>
          <a:xfrm>
            <a:off x="839788" y="2505075"/>
            <a:ext cx="5157787" cy="3684588"/>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44" name="Shape 44"/>
          <p:cNvSpPr txBox="1">
            <a:spLocks noGrp="1"/>
          </p:cNvSpPr>
          <p:nvPr>
            <p:ph type="body" idx="3"/>
          </p:nvPr>
        </p:nvSpPr>
        <p:spPr>
          <a:xfrm>
            <a:off x="6172200" y="1681163"/>
            <a:ext cx="5183188" cy="823912"/>
          </a:xfrm>
          <a:prstGeom prst="rect">
            <a:avLst/>
          </a:prstGeom>
          <a:noFill/>
          <a:ln>
            <a:noFill/>
          </a:ln>
        </p:spPr>
        <p:txBody>
          <a:bodyPr spcFirstLastPara="1" wrap="square" lIns="91425" tIns="45700" rIns="91425" bIns="45700" anchor="b" anchorCtr="0"/>
          <a:lstStyle>
            <a:lvl1pPr marL="457200" marR="0" lvl="0" indent="-228600" algn="l" rtl="0">
              <a:lnSpc>
                <a:spcPct val="90000"/>
              </a:lnSpc>
              <a:spcBef>
                <a:spcPts val="1000"/>
              </a:spcBef>
              <a:spcAft>
                <a:spcPts val="0"/>
              </a:spcAft>
              <a:buClr>
                <a:schemeClr val="dk1"/>
              </a:buClr>
              <a:buSzPts val="2400"/>
              <a:buFont typeface="Arial"/>
              <a:buNone/>
              <a:defRPr sz="2400" b="1"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500"/>
              </a:spcBef>
              <a:spcAft>
                <a:spcPts val="0"/>
              </a:spcAft>
              <a:buClr>
                <a:schemeClr val="dk1"/>
              </a:buClr>
              <a:buSzPts val="2000"/>
              <a:buFont typeface="Arial"/>
              <a:buNone/>
              <a:defRPr sz="2000" b="1"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500"/>
              </a:spcBef>
              <a:spcAft>
                <a:spcPts val="0"/>
              </a:spcAft>
              <a:buClr>
                <a:schemeClr val="dk1"/>
              </a:buClr>
              <a:buSzPts val="1800"/>
              <a:buFont typeface="Arial"/>
              <a:buNone/>
              <a:defRPr sz="1800" b="1"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45" name="Shape 45"/>
          <p:cNvSpPr txBox="1">
            <a:spLocks noGrp="1"/>
          </p:cNvSpPr>
          <p:nvPr>
            <p:ph type="body" idx="4"/>
          </p:nvPr>
        </p:nvSpPr>
        <p:spPr>
          <a:xfrm>
            <a:off x="6172200" y="2505075"/>
            <a:ext cx="5183188" cy="3684588"/>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46" name="Shape 46"/>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47" name="Shape 47"/>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48" name="Shape 48"/>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49"/>
        <p:cNvGrpSpPr/>
        <p:nvPr/>
      </p:nvGrpSpPr>
      <p:grpSpPr>
        <a:xfrm>
          <a:off x="0" y="0"/>
          <a:ext cx="0" cy="0"/>
          <a:chOff x="0" y="0"/>
          <a:chExt cx="0" cy="0"/>
        </a:xfrm>
      </p:grpSpPr>
      <p:sp>
        <p:nvSpPr>
          <p:cNvPr id="50" name="Shape 50"/>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Overlock"/>
              <a:buNone/>
              <a:defRPr sz="4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51" name="Shape 5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2" name="Shape 52"/>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3" name="Shape 53"/>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54"/>
        <p:cNvGrpSpPr/>
        <p:nvPr/>
      </p:nvGrpSpPr>
      <p:grpSpPr>
        <a:xfrm>
          <a:off x="0" y="0"/>
          <a:ext cx="0" cy="0"/>
          <a:chOff x="0" y="0"/>
          <a:chExt cx="0" cy="0"/>
        </a:xfrm>
      </p:grpSpPr>
      <p:sp>
        <p:nvSpPr>
          <p:cNvPr id="55" name="Shape 55"/>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6" name="Shape 56"/>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7" name="Shape 57"/>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58"/>
        <p:cNvGrpSpPr/>
        <p:nvPr/>
      </p:nvGrpSpPr>
      <p:grpSpPr>
        <a:xfrm>
          <a:off x="0" y="0"/>
          <a:ext cx="0" cy="0"/>
          <a:chOff x="0" y="0"/>
          <a:chExt cx="0" cy="0"/>
        </a:xfrm>
      </p:grpSpPr>
      <p:sp>
        <p:nvSpPr>
          <p:cNvPr id="59" name="Shape 59"/>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3200"/>
              <a:buFont typeface="Overlock"/>
              <a:buNone/>
              <a:defRPr sz="3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60" name="Shape 60"/>
          <p:cNvSpPr txBox="1">
            <a:spLocks noGrp="1"/>
          </p:cNvSpPr>
          <p:nvPr>
            <p:ph type="body" idx="1"/>
          </p:nvPr>
        </p:nvSpPr>
        <p:spPr>
          <a:xfrm>
            <a:off x="5183188" y="987425"/>
            <a:ext cx="6172200" cy="4873625"/>
          </a:xfrm>
          <a:prstGeom prst="rect">
            <a:avLst/>
          </a:prstGeom>
          <a:noFill/>
          <a:ln>
            <a:noFill/>
          </a:ln>
        </p:spPr>
        <p:txBody>
          <a:bodyPr spcFirstLastPara="1" wrap="square" lIns="91425" tIns="45700" rIns="91425" bIns="45700" anchor="t" anchorCtr="0"/>
          <a:lstStyle>
            <a:lvl1pPr marL="457200" marR="0" lvl="0" indent="-431800" algn="l" rtl="0">
              <a:lnSpc>
                <a:spcPct val="90000"/>
              </a:lnSpc>
              <a:spcBef>
                <a:spcPts val="1000"/>
              </a:spcBef>
              <a:spcAft>
                <a:spcPts val="0"/>
              </a:spcAft>
              <a:buClr>
                <a:schemeClr val="dk1"/>
              </a:buClr>
              <a:buSzPts val="3200"/>
              <a:buFont typeface="Arial"/>
              <a:buChar char="•"/>
              <a:defRPr sz="3200" b="0" i="0" u="none" strike="noStrike" cap="none">
                <a:solidFill>
                  <a:schemeClr val="dk1"/>
                </a:solidFill>
                <a:latin typeface="Overlock"/>
                <a:ea typeface="Overlock"/>
                <a:cs typeface="Overlock"/>
                <a:sym typeface="Overlock"/>
              </a:defRPr>
            </a:lvl1pPr>
            <a:lvl2pPr marL="914400" marR="0" lvl="1" indent="-406400" algn="l" rtl="0">
              <a:lnSpc>
                <a:spcPct val="90000"/>
              </a:lnSpc>
              <a:spcBef>
                <a:spcPts val="5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2pPr>
            <a:lvl3pPr marL="1371600" marR="0" lvl="2"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3pPr>
            <a:lvl4pPr marL="1828800" marR="0" lvl="3"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4pPr>
            <a:lvl5pPr marL="2286000" marR="0" lvl="4"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5pPr>
            <a:lvl6pPr marL="2743200" marR="0" lvl="5"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6pPr>
            <a:lvl7pPr marL="3200400" marR="0" lvl="6"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L="3657600" marR="0" lvl="7"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L="4114800" marR="0" lvl="8"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61" name="Shape 61"/>
          <p:cNvSpPr txBox="1">
            <a:spLocks noGrp="1"/>
          </p:cNvSpPr>
          <p:nvPr>
            <p:ph type="body" idx="2"/>
          </p:nvPr>
        </p:nvSpPr>
        <p:spPr>
          <a:xfrm>
            <a:off x="839788" y="2057400"/>
            <a:ext cx="3932237" cy="3811588"/>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000"/>
              </a:spcBef>
              <a:spcAft>
                <a:spcPts val="0"/>
              </a:spcAft>
              <a:buClr>
                <a:schemeClr val="dk1"/>
              </a:buClr>
              <a:buSzPts val="1600"/>
              <a:buFont typeface="Arial"/>
              <a:buNone/>
              <a:defRPr sz="1600" b="0"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500"/>
              </a:spcBef>
              <a:spcAft>
                <a:spcPts val="0"/>
              </a:spcAft>
              <a:buClr>
                <a:schemeClr val="dk1"/>
              </a:buClr>
              <a:buSzPts val="1400"/>
              <a:buFont typeface="Arial"/>
              <a:buNone/>
              <a:defRPr sz="1400" b="0"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5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9pPr>
          </a:lstStyle>
          <a:p>
            <a:endParaRPr/>
          </a:p>
        </p:txBody>
      </p:sp>
      <p:sp>
        <p:nvSpPr>
          <p:cNvPr id="62" name="Shape 62"/>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63" name="Shape 63"/>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64" name="Shape 64"/>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65"/>
        <p:cNvGrpSpPr/>
        <p:nvPr/>
      </p:nvGrpSpPr>
      <p:grpSpPr>
        <a:xfrm>
          <a:off x="0" y="0"/>
          <a:ext cx="0" cy="0"/>
          <a:chOff x="0" y="0"/>
          <a:chExt cx="0" cy="0"/>
        </a:xfrm>
      </p:grpSpPr>
      <p:sp>
        <p:nvSpPr>
          <p:cNvPr id="66" name="Shape 66"/>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3200"/>
              <a:buFont typeface="Overlock"/>
              <a:buNone/>
              <a:defRPr sz="3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67" name="Shape 67"/>
          <p:cNvSpPr>
            <a:spLocks noGrp="1"/>
          </p:cNvSpPr>
          <p:nvPr>
            <p:ph type="pic" idx="2"/>
          </p:nvPr>
        </p:nvSpPr>
        <p:spPr>
          <a:xfrm>
            <a:off x="5183188" y="987425"/>
            <a:ext cx="6172200" cy="4873625"/>
          </a:xfrm>
          <a:prstGeom prst="rect">
            <a:avLst/>
          </a:prstGeom>
          <a:noFill/>
          <a:ln>
            <a:noFill/>
          </a:ln>
        </p:spPr>
        <p:txBody>
          <a:bodyPr spcFirstLastPara="1" wrap="square" lIns="91425" tIns="45700" rIns="91425" bIns="45700" anchor="t" anchorCtr="0"/>
          <a:lstStyle>
            <a:lvl1pPr marR="0" lvl="0" algn="l" rtl="0">
              <a:lnSpc>
                <a:spcPct val="90000"/>
              </a:lnSpc>
              <a:spcBef>
                <a:spcPts val="1000"/>
              </a:spcBef>
              <a:spcAft>
                <a:spcPts val="0"/>
              </a:spcAft>
              <a:buClr>
                <a:schemeClr val="dk1"/>
              </a:buClr>
              <a:buSzPts val="3200"/>
              <a:buFont typeface="Arial"/>
              <a:buNone/>
              <a:defRPr sz="3200" b="0" i="0" u="none" strike="noStrike" cap="none">
                <a:solidFill>
                  <a:schemeClr val="dk1"/>
                </a:solidFill>
                <a:latin typeface="Overlock"/>
                <a:ea typeface="Overlock"/>
                <a:cs typeface="Overlock"/>
                <a:sym typeface="Overlock"/>
              </a:defRPr>
            </a:lvl1pPr>
            <a:lvl2pPr marR="0" lvl="1" algn="l" rtl="0">
              <a:lnSpc>
                <a:spcPct val="90000"/>
              </a:lnSpc>
              <a:spcBef>
                <a:spcPts val="500"/>
              </a:spcBef>
              <a:spcAft>
                <a:spcPts val="0"/>
              </a:spcAft>
              <a:buClr>
                <a:schemeClr val="dk1"/>
              </a:buClr>
              <a:buSzPts val="2800"/>
              <a:buFont typeface="Arial"/>
              <a:buNone/>
              <a:defRPr sz="2800" b="0" i="0" u="none" strike="noStrike" cap="none">
                <a:solidFill>
                  <a:schemeClr val="dk1"/>
                </a:solidFill>
                <a:latin typeface="Overlock"/>
                <a:ea typeface="Overlock"/>
                <a:cs typeface="Overlock"/>
                <a:sym typeface="Overlock"/>
              </a:defRPr>
            </a:lvl2pPr>
            <a:lvl3pPr marR="0" lvl="2" algn="l" rtl="0">
              <a:lnSpc>
                <a:spcPct val="90000"/>
              </a:lnSpc>
              <a:spcBef>
                <a:spcPts val="500"/>
              </a:spcBef>
              <a:spcAft>
                <a:spcPts val="0"/>
              </a:spcAft>
              <a:buClr>
                <a:schemeClr val="dk1"/>
              </a:buClr>
              <a:buSzPts val="2400"/>
              <a:buFont typeface="Arial"/>
              <a:buNone/>
              <a:defRPr sz="2400" b="0" i="0" u="none" strike="noStrike" cap="none">
                <a:solidFill>
                  <a:schemeClr val="dk1"/>
                </a:solidFill>
                <a:latin typeface="Overlock"/>
                <a:ea typeface="Overlock"/>
                <a:cs typeface="Overlock"/>
                <a:sym typeface="Overlock"/>
              </a:defRPr>
            </a:lvl3pPr>
            <a:lvl4pPr marR="0" lvl="3"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Overlock"/>
                <a:ea typeface="Overlock"/>
                <a:cs typeface="Overlock"/>
                <a:sym typeface="Overlock"/>
              </a:defRPr>
            </a:lvl4pPr>
            <a:lvl5pPr marR="0" lvl="4"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Overlock"/>
                <a:ea typeface="Overlock"/>
                <a:cs typeface="Overlock"/>
                <a:sym typeface="Overlock"/>
              </a:defRPr>
            </a:lvl5pPr>
            <a:lvl6pPr marR="0" lvl="5"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6pPr>
            <a:lvl7pPr marR="0" lvl="6"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7pPr>
            <a:lvl8pPr marR="0" lvl="7"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8pPr>
            <a:lvl9pPr marR="0" lvl="8"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9pPr>
          </a:lstStyle>
          <a:p>
            <a:endParaRPr/>
          </a:p>
        </p:txBody>
      </p:sp>
      <p:sp>
        <p:nvSpPr>
          <p:cNvPr id="68" name="Shape 68"/>
          <p:cNvSpPr txBox="1">
            <a:spLocks noGrp="1"/>
          </p:cNvSpPr>
          <p:nvPr>
            <p:ph type="body" idx="1"/>
          </p:nvPr>
        </p:nvSpPr>
        <p:spPr>
          <a:xfrm>
            <a:off x="839788" y="2057400"/>
            <a:ext cx="3932237" cy="3811588"/>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000"/>
              </a:spcBef>
              <a:spcAft>
                <a:spcPts val="0"/>
              </a:spcAft>
              <a:buClr>
                <a:schemeClr val="dk1"/>
              </a:buClr>
              <a:buSzPts val="1600"/>
              <a:buFont typeface="Arial"/>
              <a:buNone/>
              <a:defRPr sz="1600" b="0"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500"/>
              </a:spcBef>
              <a:spcAft>
                <a:spcPts val="0"/>
              </a:spcAft>
              <a:buClr>
                <a:schemeClr val="dk1"/>
              </a:buClr>
              <a:buSzPts val="1400"/>
              <a:buFont typeface="Arial"/>
              <a:buNone/>
              <a:defRPr sz="1400" b="0"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5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9pPr>
          </a:lstStyle>
          <a:p>
            <a:endParaRPr/>
          </a:p>
        </p:txBody>
      </p:sp>
      <p:sp>
        <p:nvSpPr>
          <p:cNvPr id="69" name="Shape 69"/>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70" name="Shape 70"/>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71" name="Shape 7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72"/>
        <p:cNvGrpSpPr/>
        <p:nvPr/>
      </p:nvGrpSpPr>
      <p:grpSpPr>
        <a:xfrm>
          <a:off x="0" y="0"/>
          <a:ext cx="0" cy="0"/>
          <a:chOff x="0" y="0"/>
          <a:chExt cx="0" cy="0"/>
        </a:xfrm>
      </p:grpSpPr>
      <p:sp>
        <p:nvSpPr>
          <p:cNvPr id="73" name="Shape 73"/>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Overlock"/>
              <a:buNone/>
              <a:defRPr sz="4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74" name="Shape 74"/>
          <p:cNvSpPr txBox="1">
            <a:spLocks noGrp="1"/>
          </p:cNvSpPr>
          <p:nvPr>
            <p:ph type="body" idx="1"/>
          </p:nvPr>
        </p:nvSpPr>
        <p:spPr>
          <a:xfrm rot="5400000">
            <a:off x="3920331" y="-1256506"/>
            <a:ext cx="4351338" cy="105156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75" name="Shape 75"/>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76" name="Shape 76"/>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77" name="Shape 77"/>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Shape 10"/>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Overlock"/>
              <a:buNone/>
              <a:defRPr sz="4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11" name="Shape 11"/>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dirty="0"/>
          </a:p>
        </p:txBody>
      </p:sp>
      <p:sp>
        <p:nvSpPr>
          <p:cNvPr id="12" name="Shape 12"/>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13" name="Shape 13"/>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14" name="Shape 14"/>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pic>
        <p:nvPicPr>
          <p:cNvPr id="3" name="Picture 2">
            <a:extLst>
              <a:ext uri="{FF2B5EF4-FFF2-40B4-BE49-F238E27FC236}">
                <a16:creationId xmlns:a16="http://schemas.microsoft.com/office/drawing/2014/main" id="{03710AA5-A524-4A24-AEAD-A2D9F2966175}"/>
              </a:ext>
            </a:extLst>
          </p:cNvPr>
          <p:cNvPicPr>
            <a:picLocks noChangeAspect="1"/>
          </p:cNvPicPr>
          <p:nvPr userDrawn="1"/>
        </p:nvPicPr>
        <p:blipFill>
          <a:blip r:embed="rId13"/>
          <a:stretch>
            <a:fillRect/>
          </a:stretch>
        </p:blipFill>
        <p:spPr>
          <a:xfrm>
            <a:off x="10781675" y="6589843"/>
            <a:ext cx="762000" cy="142875"/>
          </a:xfrm>
          <a:prstGeom prst="rect">
            <a:avLst/>
          </a:prstGeom>
        </p:spPr>
      </p:pic>
      <p:pic>
        <p:nvPicPr>
          <p:cNvPr id="5" name="Picture 4">
            <a:extLst>
              <a:ext uri="{FF2B5EF4-FFF2-40B4-BE49-F238E27FC236}">
                <a16:creationId xmlns:a16="http://schemas.microsoft.com/office/drawing/2014/main" id="{0376D512-FAD4-4881-9040-9FF659A32EAA}"/>
              </a:ext>
            </a:extLst>
          </p:cNvPr>
          <p:cNvPicPr>
            <a:picLocks noChangeAspect="1"/>
          </p:cNvPicPr>
          <p:nvPr userDrawn="1"/>
        </p:nvPicPr>
        <p:blipFill>
          <a:blip r:embed="rId14"/>
          <a:stretch>
            <a:fillRect/>
          </a:stretch>
        </p:blipFill>
        <p:spPr>
          <a:xfrm>
            <a:off x="5631305" y="6083508"/>
            <a:ext cx="929390" cy="774492"/>
          </a:xfrm>
          <a:prstGeom prst="rect">
            <a:avLst/>
          </a:prstGeom>
        </p:spPr>
      </p:pic>
      <p:pic>
        <p:nvPicPr>
          <p:cNvPr id="7" name="Picture 6">
            <a:extLst>
              <a:ext uri="{FF2B5EF4-FFF2-40B4-BE49-F238E27FC236}">
                <a16:creationId xmlns:a16="http://schemas.microsoft.com/office/drawing/2014/main" id="{E34F43E8-B76E-4DBD-A297-69D0C40DB88C}"/>
              </a:ext>
            </a:extLst>
          </p:cNvPr>
          <p:cNvPicPr>
            <a:picLocks noChangeAspect="1"/>
          </p:cNvPicPr>
          <p:nvPr userDrawn="1"/>
        </p:nvPicPr>
        <p:blipFill>
          <a:blip r:embed="rId15"/>
          <a:stretch>
            <a:fillRect/>
          </a:stretch>
        </p:blipFill>
        <p:spPr>
          <a:xfrm>
            <a:off x="24984" y="6261520"/>
            <a:ext cx="1207113" cy="554784"/>
          </a:xfrm>
          <a:prstGeom prst="rect">
            <a:avLst/>
          </a:prstGeom>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60"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0.xml"/><Relationship Id="rId1" Type="http://schemas.openxmlformats.org/officeDocument/2006/relationships/slideLayout" Target="../slideLayouts/slideLayout1.xml"/><Relationship Id="rId5" Type="http://schemas.openxmlformats.org/officeDocument/2006/relationships/image" Target="../media/image11.png"/><Relationship Id="rId4" Type="http://schemas.openxmlformats.org/officeDocument/2006/relationships/image" Target="../media/image10.jpg"/></Relationships>
</file>

<file path=ppt/slides/_rels/slide11.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1.xml"/><Relationship Id="rId1" Type="http://schemas.openxmlformats.org/officeDocument/2006/relationships/slideLayout" Target="../slideLayouts/slideLayout1.xml"/><Relationship Id="rId4" Type="http://schemas.openxmlformats.org/officeDocument/2006/relationships/image" Target="../media/image10.jpg"/></Relationships>
</file>

<file path=ppt/slides/_rels/slide12.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3.xml"/><Relationship Id="rId1" Type="http://schemas.openxmlformats.org/officeDocument/2006/relationships/slideLayout" Target="../slideLayouts/slideLayout1.xml"/><Relationship Id="rId4" Type="http://schemas.openxmlformats.org/officeDocument/2006/relationships/image" Target="../media/image12.jpg"/></Relationships>
</file>

<file path=ppt/slides/_rels/slide14.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6.xml"/><Relationship Id="rId1" Type="http://schemas.openxmlformats.org/officeDocument/2006/relationships/slideLayout" Target="../slideLayouts/slideLayout1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5.xml"/><Relationship Id="rId1" Type="http://schemas.openxmlformats.org/officeDocument/2006/relationships/slideLayout" Target="../slideLayouts/slideLayout2.xml"/><Relationship Id="rId5" Type="http://schemas.openxmlformats.org/officeDocument/2006/relationships/image" Target="../media/image6.png"/><Relationship Id="rId4" Type="http://schemas.openxmlformats.org/officeDocument/2006/relationships/image" Target="../media/image5.png"/></Relationships>
</file>

<file path=ppt/slides/_rels/slide6.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6.xml"/><Relationship Id="rId1" Type="http://schemas.openxmlformats.org/officeDocument/2006/relationships/slideLayout" Target="../slideLayouts/slideLayout1.xml"/><Relationship Id="rId4" Type="http://schemas.openxmlformats.org/officeDocument/2006/relationships/image" Target="../media/image7.jpg"/></Relationships>
</file>

<file path=ppt/slides/_rels/slide7.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7.xml"/><Relationship Id="rId1" Type="http://schemas.openxmlformats.org/officeDocument/2006/relationships/slideLayout" Target="../slideLayouts/slideLayout1.xml"/><Relationship Id="rId4" Type="http://schemas.openxmlformats.org/officeDocument/2006/relationships/image" Target="../media/image8.jpg"/></Relationships>
</file>

<file path=ppt/slides/_rels/slide8.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8.xml"/><Relationship Id="rId1" Type="http://schemas.openxmlformats.org/officeDocument/2006/relationships/slideLayout" Target="../slideLayouts/slideLayout1.xml"/><Relationship Id="rId4" Type="http://schemas.openxmlformats.org/officeDocument/2006/relationships/image" Target="../media/image9.png"/></Relationships>
</file>

<file path=ppt/slides/_rels/slide9.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9.xml"/><Relationship Id="rId1" Type="http://schemas.openxmlformats.org/officeDocument/2006/relationships/slideLayout" Target="../slideLayouts/slideLayout1.xml"/><Relationship Id="rId4" Type="http://schemas.openxmlformats.org/officeDocument/2006/relationships/image" Target="../media/image10.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87"/>
        <p:cNvGrpSpPr/>
        <p:nvPr/>
      </p:nvGrpSpPr>
      <p:grpSpPr>
        <a:xfrm>
          <a:off x="0" y="0"/>
          <a:ext cx="0" cy="0"/>
          <a:chOff x="0" y="0"/>
          <a:chExt cx="0" cy="0"/>
        </a:xfrm>
      </p:grpSpPr>
      <p:sp>
        <p:nvSpPr>
          <p:cNvPr id="88" name="Shape 88"/>
          <p:cNvSpPr txBox="1">
            <a:spLocks noGrp="1"/>
          </p:cNvSpPr>
          <p:nvPr>
            <p:ph type="title"/>
          </p:nvPr>
        </p:nvSpPr>
        <p:spPr>
          <a:xfrm>
            <a:off x="706850" y="234175"/>
            <a:ext cx="10515600" cy="1325700"/>
          </a:xfrm>
          <a:prstGeom prst="rect">
            <a:avLst/>
          </a:prstGeom>
          <a:noFill/>
          <a:ln>
            <a:noFill/>
          </a:ln>
        </p:spPr>
        <p:txBody>
          <a:bodyPr spcFirstLastPara="1" wrap="square" lIns="91425" tIns="45700" rIns="91425" bIns="45700" anchor="ctr" anchorCtr="0">
            <a:noAutofit/>
          </a:bodyPr>
          <a:lstStyle/>
          <a:p>
            <a:pPr marL="0" lvl="0" indent="0" rtl="0">
              <a:spcBef>
                <a:spcPts val="0"/>
              </a:spcBef>
              <a:spcAft>
                <a:spcPts val="0"/>
              </a:spcAft>
              <a:buClr>
                <a:schemeClr val="dk1"/>
              </a:buClr>
              <a:buSzPts val="4500"/>
              <a:buFont typeface="Overlock"/>
              <a:buNone/>
            </a:pPr>
            <a:r>
              <a:rPr lang="en-US" sz="4200">
                <a:latin typeface="Century Gothic"/>
                <a:ea typeface="Century Gothic"/>
                <a:cs typeface="Century Gothic"/>
                <a:sym typeface="Century Gothic"/>
              </a:rPr>
              <a:t>Grade 7: Module 1: Unit 1: Lesson 13</a:t>
            </a:r>
            <a:endParaRPr sz="4200">
              <a:latin typeface="Century Gothic"/>
              <a:ea typeface="Century Gothic"/>
              <a:cs typeface="Century Gothic"/>
              <a:sym typeface="Century Gothic"/>
            </a:endParaRPr>
          </a:p>
          <a:p>
            <a:pPr marL="0" lvl="0" indent="0" rtl="0">
              <a:spcBef>
                <a:spcPts val="0"/>
              </a:spcBef>
              <a:spcAft>
                <a:spcPts val="0"/>
              </a:spcAft>
              <a:buClr>
                <a:schemeClr val="dk1"/>
              </a:buClr>
              <a:buSzPts val="1500"/>
              <a:buFont typeface="Arial"/>
              <a:buNone/>
            </a:pPr>
            <a:r>
              <a:rPr lang="en-US" sz="2100" b="1">
                <a:latin typeface="Century Gothic"/>
                <a:ea typeface="Century Gothic"/>
                <a:cs typeface="Century Gothic"/>
                <a:sym typeface="Century Gothic"/>
              </a:rPr>
              <a:t>Teacher slide, before teaching.</a:t>
            </a:r>
            <a:endParaRPr sz="4200">
              <a:latin typeface="Century Gothic"/>
              <a:ea typeface="Century Gothic"/>
              <a:cs typeface="Century Gothic"/>
              <a:sym typeface="Century Gothic"/>
            </a:endParaRPr>
          </a:p>
        </p:txBody>
      </p:sp>
      <p:sp>
        <p:nvSpPr>
          <p:cNvPr id="89" name="Shape 89"/>
          <p:cNvSpPr txBox="1">
            <a:spLocks noGrp="1"/>
          </p:cNvSpPr>
          <p:nvPr>
            <p:ph type="body" idx="1"/>
          </p:nvPr>
        </p:nvSpPr>
        <p:spPr>
          <a:xfrm>
            <a:off x="706850" y="1680200"/>
            <a:ext cx="10965600" cy="4914900"/>
          </a:xfrm>
          <a:prstGeom prst="rect">
            <a:avLst/>
          </a:prstGeom>
          <a:noFill/>
          <a:ln>
            <a:noFill/>
          </a:ln>
        </p:spPr>
        <p:txBody>
          <a:bodyPr spcFirstLastPara="1" wrap="square" lIns="91425" tIns="45700" rIns="91425" bIns="45700" anchor="t" anchorCtr="0">
            <a:noAutofit/>
          </a:bodyPr>
          <a:lstStyle/>
          <a:p>
            <a:pPr marL="457200" marR="0" lvl="0" indent="-393700" algn="l" rtl="0">
              <a:lnSpc>
                <a:spcPct val="90000"/>
              </a:lnSpc>
              <a:spcBef>
                <a:spcPts val="0"/>
              </a:spcBef>
              <a:spcAft>
                <a:spcPts val="0"/>
              </a:spcAft>
              <a:buClr>
                <a:schemeClr val="dk1"/>
              </a:buClr>
              <a:buSzPts val="2600"/>
              <a:buFont typeface="Century Gothic"/>
              <a:buChar char="•"/>
            </a:pPr>
            <a:r>
              <a:rPr lang="en-US" sz="2600" i="0" u="none" strike="noStrike" cap="none" dirty="0">
                <a:solidFill>
                  <a:schemeClr val="dk1"/>
                </a:solidFill>
                <a:latin typeface="Century Gothic"/>
                <a:ea typeface="Century Gothic"/>
                <a:cs typeface="Century Gothic"/>
                <a:sym typeface="Century Gothic"/>
              </a:rPr>
              <a:t>This lesson will take approximately </a:t>
            </a:r>
            <a:r>
              <a:rPr lang="en-US" sz="2600" dirty="0">
                <a:latin typeface="Century Gothic"/>
                <a:ea typeface="Century Gothic"/>
                <a:cs typeface="Century Gothic"/>
                <a:sym typeface="Century Gothic"/>
              </a:rPr>
              <a:t>50-75</a:t>
            </a:r>
            <a:r>
              <a:rPr lang="en-US" sz="2600" i="0" u="none" strike="noStrike" cap="none" dirty="0">
                <a:solidFill>
                  <a:schemeClr val="dk1"/>
                </a:solidFill>
                <a:latin typeface="Century Gothic"/>
                <a:ea typeface="Century Gothic"/>
                <a:cs typeface="Century Gothic"/>
                <a:sym typeface="Century Gothic"/>
              </a:rPr>
              <a:t> minutes to complete. </a:t>
            </a:r>
            <a:endParaRPr sz="2600" i="0" u="none" strike="noStrike" cap="none" dirty="0">
              <a:solidFill>
                <a:schemeClr val="dk1"/>
              </a:solidFill>
              <a:latin typeface="Century Gothic"/>
              <a:ea typeface="Century Gothic"/>
              <a:cs typeface="Century Gothic"/>
              <a:sym typeface="Century Gothic"/>
            </a:endParaRPr>
          </a:p>
          <a:p>
            <a:pPr marL="457200" marR="0" lvl="0" indent="-393700" algn="l" rtl="0">
              <a:lnSpc>
                <a:spcPct val="90000"/>
              </a:lnSpc>
              <a:spcBef>
                <a:spcPts val="1000"/>
              </a:spcBef>
              <a:spcAft>
                <a:spcPts val="0"/>
              </a:spcAft>
              <a:buClr>
                <a:schemeClr val="dk1"/>
              </a:buClr>
              <a:buSzPts val="2600"/>
              <a:buFont typeface="Century Gothic"/>
              <a:buChar char="•"/>
            </a:pPr>
            <a:r>
              <a:rPr lang="en-US" sz="2600" i="0" u="none" strike="noStrike" cap="none" dirty="0">
                <a:solidFill>
                  <a:schemeClr val="dk1"/>
                </a:solidFill>
                <a:latin typeface="Century Gothic"/>
                <a:ea typeface="Century Gothic"/>
                <a:cs typeface="Century Gothic"/>
                <a:sym typeface="Century Gothic"/>
              </a:rPr>
              <a:t>The purpose of today’s lesson i</a:t>
            </a:r>
            <a:r>
              <a:rPr lang="en-US" sz="2600" dirty="0">
                <a:latin typeface="Century Gothic"/>
                <a:ea typeface="Century Gothic"/>
                <a:cs typeface="Century Gothic"/>
                <a:sym typeface="Century Gothic"/>
              </a:rPr>
              <a:t>s</a:t>
            </a:r>
            <a:r>
              <a:rPr lang="en-US" sz="2600" i="0" u="none" strike="noStrike" cap="none" dirty="0">
                <a:solidFill>
                  <a:schemeClr val="dk1"/>
                </a:solidFill>
                <a:latin typeface="Century Gothic"/>
                <a:ea typeface="Century Gothic"/>
                <a:cs typeface="Century Gothic"/>
                <a:sym typeface="Century Gothic"/>
              </a:rPr>
              <a:t> to</a:t>
            </a:r>
            <a:r>
              <a:rPr lang="en-US" sz="2600" dirty="0">
                <a:latin typeface="Century Gothic"/>
                <a:ea typeface="Century Gothic"/>
                <a:cs typeface="Century Gothic"/>
                <a:sym typeface="Century Gothic"/>
              </a:rPr>
              <a:t> continue connecting informational text with the novel and preparing to write.</a:t>
            </a:r>
          </a:p>
          <a:p>
            <a:pPr marL="63500" marR="0" lvl="0" indent="0" algn="l" rtl="0">
              <a:lnSpc>
                <a:spcPct val="90000"/>
              </a:lnSpc>
              <a:spcBef>
                <a:spcPts val="1000"/>
              </a:spcBef>
              <a:spcAft>
                <a:spcPts val="0"/>
              </a:spcAft>
              <a:buClr>
                <a:schemeClr val="dk1"/>
              </a:buClr>
              <a:buSzPts val="2600"/>
              <a:buNone/>
            </a:pPr>
            <a:endParaRPr sz="2600" i="1" dirty="0">
              <a:latin typeface="Century Gothic"/>
              <a:ea typeface="Century Gothic"/>
              <a:cs typeface="Century Gothic"/>
              <a:sym typeface="Century Gothic"/>
            </a:endParaRPr>
          </a:p>
          <a:p>
            <a:pPr marL="0" marR="0" lvl="0" indent="0" algn="l" rtl="0">
              <a:lnSpc>
                <a:spcPct val="90000"/>
              </a:lnSpc>
              <a:spcBef>
                <a:spcPts val="1000"/>
              </a:spcBef>
              <a:spcAft>
                <a:spcPts val="0"/>
              </a:spcAft>
              <a:buNone/>
            </a:pPr>
            <a:r>
              <a:rPr lang="en-US" sz="2600" i="0" u="none" strike="noStrike" cap="none" dirty="0">
                <a:solidFill>
                  <a:schemeClr val="dk1"/>
                </a:solidFill>
                <a:latin typeface="Century Gothic"/>
                <a:ea typeface="Century Gothic"/>
                <a:cs typeface="Century Gothic"/>
                <a:sym typeface="Century Gothic"/>
              </a:rPr>
              <a:t>The Learning Targets</a:t>
            </a:r>
            <a:r>
              <a:rPr lang="en-US" sz="2600" dirty="0">
                <a:latin typeface="Century Gothic"/>
                <a:ea typeface="Century Gothic"/>
                <a:cs typeface="Century Gothic"/>
                <a:sym typeface="Century Gothic"/>
              </a:rPr>
              <a:t> </a:t>
            </a:r>
            <a:r>
              <a:rPr lang="en-US" sz="2600" i="0" u="none" strike="noStrike" cap="none" dirty="0">
                <a:solidFill>
                  <a:schemeClr val="dk1"/>
                </a:solidFill>
                <a:latin typeface="Century Gothic"/>
                <a:ea typeface="Century Gothic"/>
                <a:cs typeface="Century Gothic"/>
                <a:sym typeface="Century Gothic"/>
              </a:rPr>
              <a:t>for students today </a:t>
            </a:r>
            <a:r>
              <a:rPr lang="en-US" sz="2600" dirty="0">
                <a:latin typeface="Century Gothic"/>
                <a:ea typeface="Century Gothic"/>
                <a:cs typeface="Century Gothic"/>
                <a:sym typeface="Century Gothic"/>
              </a:rPr>
              <a:t>are</a:t>
            </a:r>
            <a:r>
              <a:rPr lang="en-US" sz="2600" i="0" u="none" strike="noStrike" cap="none" dirty="0">
                <a:solidFill>
                  <a:schemeClr val="dk1"/>
                </a:solidFill>
                <a:latin typeface="Century Gothic"/>
                <a:ea typeface="Century Gothic"/>
                <a:cs typeface="Century Gothic"/>
                <a:sym typeface="Century Gothic"/>
              </a:rPr>
              <a:t>:</a:t>
            </a:r>
            <a:endParaRPr sz="2600" dirty="0">
              <a:latin typeface="Century Gothic"/>
              <a:ea typeface="Century Gothic"/>
              <a:cs typeface="Century Gothic"/>
              <a:sym typeface="Century Gothic"/>
            </a:endParaRPr>
          </a:p>
          <a:p>
            <a:pPr marL="533400" marR="0" lvl="0" indent="-457200" algn="l" rtl="0">
              <a:lnSpc>
                <a:spcPct val="90000"/>
              </a:lnSpc>
              <a:spcBef>
                <a:spcPts val="1000"/>
              </a:spcBef>
              <a:spcAft>
                <a:spcPts val="0"/>
              </a:spcAft>
              <a:buSzPts val="2400"/>
              <a:buFont typeface="+mj-lt"/>
              <a:buAutoNum type="arabicPeriod"/>
            </a:pPr>
            <a:r>
              <a:rPr lang="en-US" sz="2400" b="1" dirty="0">
                <a:latin typeface="Century Gothic"/>
                <a:ea typeface="Century Gothic"/>
                <a:cs typeface="Century Gothic"/>
                <a:sym typeface="Century Gothic"/>
              </a:rPr>
              <a:t>I can select evidence from the article ‘Sudanese Tribes Confront Modern War’ to support analysis of the perspectives of the Nuer and Dinka tribes of Southern Sudan.”</a:t>
            </a:r>
            <a:endParaRPr sz="2400" b="1" dirty="0">
              <a:latin typeface="Century Gothic"/>
              <a:ea typeface="Century Gothic"/>
              <a:cs typeface="Century Gothic"/>
              <a:sym typeface="Century Gothic"/>
            </a:endParaRPr>
          </a:p>
          <a:p>
            <a:pPr marL="533400" marR="0" lvl="0" indent="-457200" algn="l" rtl="0">
              <a:lnSpc>
                <a:spcPct val="90000"/>
              </a:lnSpc>
              <a:spcBef>
                <a:spcPts val="0"/>
              </a:spcBef>
              <a:spcAft>
                <a:spcPts val="0"/>
              </a:spcAft>
              <a:buSzPts val="2400"/>
              <a:buFont typeface="+mj-lt"/>
              <a:buAutoNum type="arabicPeriod"/>
            </a:pPr>
            <a:r>
              <a:rPr lang="en-US" sz="2400" b="1" dirty="0">
                <a:latin typeface="Century Gothic"/>
                <a:ea typeface="Century Gothic"/>
                <a:cs typeface="Century Gothic"/>
                <a:sym typeface="Century Gothic"/>
              </a:rPr>
              <a:t>I can annotate text to help me track important ideas. </a:t>
            </a:r>
            <a:endParaRPr sz="2400" b="1" dirty="0">
              <a:latin typeface="Century Gothic"/>
              <a:ea typeface="Century Gothic"/>
              <a:cs typeface="Century Gothic"/>
              <a:sym typeface="Century Gothic"/>
            </a:endParaRPr>
          </a:p>
          <a:p>
            <a:pPr marL="533400" marR="0" lvl="0" indent="-457200" algn="l" rtl="0">
              <a:lnSpc>
                <a:spcPct val="90000"/>
              </a:lnSpc>
              <a:spcBef>
                <a:spcPts val="0"/>
              </a:spcBef>
              <a:spcAft>
                <a:spcPts val="0"/>
              </a:spcAft>
              <a:buSzPts val="2400"/>
              <a:buFont typeface="+mj-lt"/>
              <a:buAutoNum type="arabicPeriod"/>
            </a:pPr>
            <a:r>
              <a:rPr lang="en-US" sz="2400" b="1" dirty="0">
                <a:latin typeface="Century Gothic"/>
                <a:ea typeface="Century Gothic"/>
                <a:cs typeface="Century Gothic"/>
                <a:sym typeface="Century Gothic"/>
              </a:rPr>
              <a:t>I can use context clues to determine word meanings.</a:t>
            </a:r>
            <a:endParaRPr sz="2400" b="1" dirty="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2600" b="1" dirty="0">
              <a:latin typeface="Century Gothic"/>
              <a:ea typeface="Century Gothic"/>
              <a:cs typeface="Century Gothic"/>
              <a:sym typeface="Century Gothic"/>
            </a:endParaRPr>
          </a:p>
          <a:p>
            <a:pPr marL="0" marR="0" lvl="0" indent="0" algn="l" rtl="0">
              <a:lnSpc>
                <a:spcPct val="90000"/>
              </a:lnSpc>
              <a:spcBef>
                <a:spcPts val="1000"/>
              </a:spcBef>
              <a:spcAft>
                <a:spcPts val="1000"/>
              </a:spcAft>
              <a:buNone/>
            </a:pPr>
            <a:endParaRPr sz="2600" dirty="0">
              <a:latin typeface="Century Gothic"/>
              <a:ea typeface="Century Gothic"/>
              <a:cs typeface="Century Gothic"/>
              <a:sym typeface="Century Gothic"/>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58"/>
        <p:cNvGrpSpPr/>
        <p:nvPr/>
      </p:nvGrpSpPr>
      <p:grpSpPr>
        <a:xfrm>
          <a:off x="0" y="0"/>
          <a:ext cx="0" cy="0"/>
          <a:chOff x="0" y="0"/>
          <a:chExt cx="0" cy="0"/>
        </a:xfrm>
      </p:grpSpPr>
      <p:pic>
        <p:nvPicPr>
          <p:cNvPr id="159" name="Shape 159"/>
          <p:cNvPicPr preferRelativeResize="0"/>
          <p:nvPr/>
        </p:nvPicPr>
        <p:blipFill rotWithShape="1">
          <a:blip r:embed="rId3">
            <a:alphaModFix/>
          </a:blip>
          <a:srcRect/>
          <a:stretch/>
        </p:blipFill>
        <p:spPr>
          <a:xfrm>
            <a:off x="10798730" y="185949"/>
            <a:ext cx="1089660" cy="1395730"/>
          </a:xfrm>
          <a:prstGeom prst="rect">
            <a:avLst/>
          </a:prstGeom>
          <a:noFill/>
          <a:ln>
            <a:noFill/>
          </a:ln>
        </p:spPr>
      </p:pic>
      <p:sp>
        <p:nvSpPr>
          <p:cNvPr id="160" name="Shape 160"/>
          <p:cNvSpPr txBox="1">
            <a:spLocks noGrp="1"/>
          </p:cNvSpPr>
          <p:nvPr>
            <p:ph type="title"/>
          </p:nvPr>
        </p:nvSpPr>
        <p:spPr>
          <a:xfrm>
            <a:off x="693225" y="500050"/>
            <a:ext cx="10105500" cy="8859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3200"/>
              <a:buFont typeface="Overlock"/>
              <a:buNone/>
            </a:pPr>
            <a:r>
              <a:rPr lang="en-US" sz="3400" dirty="0">
                <a:latin typeface="Century Gothic"/>
                <a:ea typeface="Century Gothic"/>
                <a:cs typeface="Century Gothic"/>
                <a:sym typeface="Century Gothic"/>
              </a:rPr>
              <a:t>Let’s annotate Excerpt 1 for gist</a:t>
            </a:r>
            <a:endParaRPr sz="3400" u="none" strike="noStrike" cap="none" dirty="0">
              <a:solidFill>
                <a:schemeClr val="dk1"/>
              </a:solidFill>
              <a:latin typeface="Century Gothic"/>
              <a:ea typeface="Century Gothic"/>
              <a:cs typeface="Century Gothic"/>
              <a:sym typeface="Century Gothic"/>
            </a:endParaRPr>
          </a:p>
        </p:txBody>
      </p:sp>
      <p:sp>
        <p:nvSpPr>
          <p:cNvPr id="161" name="Shape 161"/>
          <p:cNvSpPr txBox="1"/>
          <p:nvPr/>
        </p:nvSpPr>
        <p:spPr>
          <a:xfrm>
            <a:off x="769425" y="1665125"/>
            <a:ext cx="6071400" cy="4259700"/>
          </a:xfrm>
          <a:prstGeom prst="rect">
            <a:avLst/>
          </a:prstGeom>
          <a:noFill/>
          <a:ln>
            <a:noFill/>
          </a:ln>
        </p:spPr>
        <p:txBody>
          <a:bodyPr spcFirstLastPara="1" wrap="square" lIns="91425" tIns="91425" rIns="91425" bIns="91425" anchor="t" anchorCtr="0">
            <a:noAutofit/>
          </a:bodyPr>
          <a:lstStyle/>
          <a:p>
            <a:pPr marL="0" lvl="0" indent="0" rtl="0">
              <a:spcBef>
                <a:spcPts val="0"/>
              </a:spcBef>
              <a:spcAft>
                <a:spcPts val="0"/>
              </a:spcAft>
              <a:buNone/>
            </a:pPr>
            <a:r>
              <a:rPr lang="en-US" sz="2200">
                <a:latin typeface="Century Gothic"/>
                <a:ea typeface="Century Gothic"/>
                <a:cs typeface="Century Gothic"/>
                <a:sym typeface="Century Gothic"/>
              </a:rPr>
              <a:t>You have just skimmed Excerpt 1. Now you will read it in your heads as your teacher reads aloud. When your teacher stops reading at the end of a paragraph or section, it’s time for you to stop, think, and annotate some notes on the text.</a:t>
            </a:r>
            <a:endParaRPr sz="2200">
              <a:latin typeface="Century Gothic"/>
              <a:ea typeface="Century Gothic"/>
              <a:cs typeface="Century Gothic"/>
              <a:sym typeface="Century Gothic"/>
            </a:endParaRPr>
          </a:p>
          <a:p>
            <a:pPr marL="0" lvl="0" indent="0" rtl="0">
              <a:spcBef>
                <a:spcPts val="0"/>
              </a:spcBef>
              <a:spcAft>
                <a:spcPts val="0"/>
              </a:spcAft>
              <a:buNone/>
            </a:pPr>
            <a:endParaRPr sz="2200">
              <a:latin typeface="Century Gothic"/>
              <a:ea typeface="Century Gothic"/>
              <a:cs typeface="Century Gothic"/>
              <a:sym typeface="Century Gothic"/>
            </a:endParaRPr>
          </a:p>
          <a:p>
            <a:pPr marL="0" lvl="0" indent="0" rtl="0">
              <a:spcBef>
                <a:spcPts val="0"/>
              </a:spcBef>
              <a:spcAft>
                <a:spcPts val="0"/>
              </a:spcAft>
              <a:buNone/>
            </a:pPr>
            <a:r>
              <a:rPr lang="en-US" sz="2200">
                <a:latin typeface="Century Gothic"/>
                <a:ea typeface="Century Gothic"/>
                <a:cs typeface="Century Gothic"/>
                <a:sym typeface="Century Gothic"/>
              </a:rPr>
              <a:t>You have been practicing this skill a lot, and you are getting better at it every day!</a:t>
            </a:r>
            <a:endParaRPr sz="2200">
              <a:latin typeface="Century Gothic"/>
              <a:ea typeface="Century Gothic"/>
              <a:cs typeface="Century Gothic"/>
              <a:sym typeface="Century Gothic"/>
            </a:endParaRPr>
          </a:p>
          <a:p>
            <a:pPr marL="0" lvl="0" indent="0" rtl="0">
              <a:spcBef>
                <a:spcPts val="0"/>
              </a:spcBef>
              <a:spcAft>
                <a:spcPts val="0"/>
              </a:spcAft>
              <a:buNone/>
            </a:pPr>
            <a:endParaRPr sz="2200">
              <a:latin typeface="Century Gothic"/>
              <a:ea typeface="Century Gothic"/>
              <a:cs typeface="Century Gothic"/>
              <a:sym typeface="Century Gothic"/>
            </a:endParaRPr>
          </a:p>
          <a:p>
            <a:pPr marL="0" lvl="0" indent="0" rtl="0">
              <a:spcBef>
                <a:spcPts val="0"/>
              </a:spcBef>
              <a:spcAft>
                <a:spcPts val="0"/>
              </a:spcAft>
              <a:buNone/>
            </a:pPr>
            <a:r>
              <a:rPr lang="en-US" sz="2200">
                <a:latin typeface="Century Gothic"/>
                <a:ea typeface="Century Gothic"/>
                <a:cs typeface="Century Gothic"/>
                <a:sym typeface="Century Gothic"/>
              </a:rPr>
              <a:t>When your teacher prompts you, turn and talk with a partner about your annotations.</a:t>
            </a:r>
            <a:endParaRPr sz="2200">
              <a:latin typeface="Century Gothic"/>
              <a:ea typeface="Century Gothic"/>
              <a:cs typeface="Century Gothic"/>
              <a:sym typeface="Century Gothic"/>
            </a:endParaRPr>
          </a:p>
        </p:txBody>
      </p:sp>
      <p:pic>
        <p:nvPicPr>
          <p:cNvPr id="162" name="Shape 162"/>
          <p:cNvPicPr preferRelativeResize="0"/>
          <p:nvPr/>
        </p:nvPicPr>
        <p:blipFill>
          <a:blip r:embed="rId4">
            <a:alphaModFix/>
          </a:blip>
          <a:stretch>
            <a:fillRect/>
          </a:stretch>
        </p:blipFill>
        <p:spPr>
          <a:xfrm>
            <a:off x="7096450" y="1665116"/>
            <a:ext cx="4247019" cy="4640842"/>
          </a:xfrm>
          <a:prstGeom prst="rect">
            <a:avLst/>
          </a:prstGeom>
          <a:noFill/>
          <a:ln>
            <a:noFill/>
          </a:ln>
        </p:spPr>
      </p:pic>
      <p:pic>
        <p:nvPicPr>
          <p:cNvPr id="2" name="Picture 2" descr="A close up of a logo&#10;&#10;Description generated with very high confidence">
            <a:extLst>
              <a:ext uri="{FF2B5EF4-FFF2-40B4-BE49-F238E27FC236}">
                <a16:creationId xmlns:a16="http://schemas.microsoft.com/office/drawing/2014/main" id="{65330A10-640D-4056-B0DB-AC54F1339B1F}"/>
              </a:ext>
            </a:extLst>
          </p:cNvPr>
          <p:cNvPicPr>
            <a:picLocks noChangeAspect="1"/>
          </p:cNvPicPr>
          <p:nvPr/>
        </p:nvPicPr>
        <p:blipFill>
          <a:blip r:embed="rId5"/>
          <a:stretch>
            <a:fillRect/>
          </a:stretch>
        </p:blipFill>
        <p:spPr>
          <a:xfrm>
            <a:off x="11163300" y="5922754"/>
            <a:ext cx="907211" cy="935965"/>
          </a:xfrm>
          <a:prstGeom prst="rect">
            <a:avLst/>
          </a:prstGeom>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67"/>
        <p:cNvGrpSpPr/>
        <p:nvPr/>
      </p:nvGrpSpPr>
      <p:grpSpPr>
        <a:xfrm>
          <a:off x="0" y="0"/>
          <a:ext cx="0" cy="0"/>
          <a:chOff x="0" y="0"/>
          <a:chExt cx="0" cy="0"/>
        </a:xfrm>
      </p:grpSpPr>
      <p:pic>
        <p:nvPicPr>
          <p:cNvPr id="168" name="Shape 168"/>
          <p:cNvPicPr preferRelativeResize="0"/>
          <p:nvPr/>
        </p:nvPicPr>
        <p:blipFill rotWithShape="1">
          <a:blip r:embed="rId3">
            <a:alphaModFix/>
          </a:blip>
          <a:srcRect/>
          <a:stretch/>
        </p:blipFill>
        <p:spPr>
          <a:xfrm>
            <a:off x="10798730" y="185949"/>
            <a:ext cx="1089660" cy="1395730"/>
          </a:xfrm>
          <a:prstGeom prst="rect">
            <a:avLst/>
          </a:prstGeom>
          <a:noFill/>
          <a:ln>
            <a:noFill/>
          </a:ln>
        </p:spPr>
      </p:pic>
      <p:sp>
        <p:nvSpPr>
          <p:cNvPr id="169" name="Shape 169"/>
          <p:cNvSpPr txBox="1">
            <a:spLocks noGrp="1"/>
          </p:cNvSpPr>
          <p:nvPr>
            <p:ph type="title"/>
          </p:nvPr>
        </p:nvSpPr>
        <p:spPr>
          <a:xfrm>
            <a:off x="693225" y="500050"/>
            <a:ext cx="10105500" cy="8859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3200"/>
              <a:buFont typeface="Overlock"/>
              <a:buNone/>
            </a:pPr>
            <a:r>
              <a:rPr lang="en-US" sz="3400" dirty="0">
                <a:latin typeface="Century Gothic"/>
                <a:ea typeface="Century Gothic"/>
                <a:cs typeface="Century Gothic"/>
                <a:sym typeface="Century Gothic"/>
              </a:rPr>
              <a:t>Let’s talk about the gist of Excerpt 1</a:t>
            </a:r>
            <a:endParaRPr sz="3400" u="none" strike="noStrike" cap="none" dirty="0">
              <a:solidFill>
                <a:schemeClr val="dk1"/>
              </a:solidFill>
              <a:latin typeface="Century Gothic"/>
              <a:ea typeface="Century Gothic"/>
              <a:cs typeface="Century Gothic"/>
              <a:sym typeface="Century Gothic"/>
            </a:endParaRPr>
          </a:p>
        </p:txBody>
      </p:sp>
      <p:sp>
        <p:nvSpPr>
          <p:cNvPr id="170" name="Shape 170"/>
          <p:cNvSpPr txBox="1"/>
          <p:nvPr/>
        </p:nvSpPr>
        <p:spPr>
          <a:xfrm>
            <a:off x="786650" y="1797025"/>
            <a:ext cx="6157500" cy="4526700"/>
          </a:xfrm>
          <a:prstGeom prst="rect">
            <a:avLst/>
          </a:prstGeom>
          <a:noFill/>
          <a:ln>
            <a:noFill/>
          </a:ln>
        </p:spPr>
        <p:txBody>
          <a:bodyPr spcFirstLastPara="1" wrap="square" lIns="91425" tIns="91425" rIns="91425" bIns="91425" anchor="t" anchorCtr="0">
            <a:noAutofit/>
          </a:bodyPr>
          <a:lstStyle/>
          <a:p>
            <a:pPr marL="0" lvl="0" indent="0" rtl="0">
              <a:spcBef>
                <a:spcPts val="0"/>
              </a:spcBef>
              <a:spcAft>
                <a:spcPts val="0"/>
              </a:spcAft>
              <a:buNone/>
            </a:pPr>
            <a:r>
              <a:rPr lang="en-US" sz="2000">
                <a:latin typeface="Century Gothic"/>
                <a:ea typeface="Century Gothic"/>
                <a:cs typeface="Century Gothic"/>
                <a:sym typeface="Century Gothic"/>
              </a:rPr>
              <a:t>Let’s talk about each paragraph of this article. </a:t>
            </a:r>
            <a:endParaRPr sz="2000">
              <a:latin typeface="Century Gothic"/>
              <a:ea typeface="Century Gothic"/>
              <a:cs typeface="Century Gothic"/>
              <a:sym typeface="Century Gothic"/>
            </a:endParaRPr>
          </a:p>
          <a:p>
            <a:pPr marL="0" lvl="0" indent="0" rtl="0">
              <a:spcBef>
                <a:spcPts val="0"/>
              </a:spcBef>
              <a:spcAft>
                <a:spcPts val="0"/>
              </a:spcAft>
              <a:buNone/>
            </a:pPr>
            <a:endParaRPr sz="2000">
              <a:latin typeface="Century Gothic"/>
              <a:ea typeface="Century Gothic"/>
              <a:cs typeface="Century Gothic"/>
              <a:sym typeface="Century Gothic"/>
            </a:endParaRPr>
          </a:p>
          <a:p>
            <a:pPr marL="0" lvl="0" indent="0" rtl="0">
              <a:spcBef>
                <a:spcPts val="0"/>
              </a:spcBef>
              <a:spcAft>
                <a:spcPts val="0"/>
              </a:spcAft>
              <a:buNone/>
            </a:pPr>
            <a:r>
              <a:rPr lang="en-US" sz="2000">
                <a:latin typeface="Century Gothic"/>
                <a:ea typeface="Century Gothic"/>
                <a:cs typeface="Century Gothic"/>
                <a:sym typeface="Century Gothic"/>
              </a:rPr>
              <a:t>If your teacher calls on you, please explain the “gist” of that paragraph. </a:t>
            </a:r>
            <a:endParaRPr sz="2000">
              <a:latin typeface="Century Gothic"/>
              <a:ea typeface="Century Gothic"/>
              <a:cs typeface="Century Gothic"/>
              <a:sym typeface="Century Gothic"/>
            </a:endParaRPr>
          </a:p>
          <a:p>
            <a:pPr marL="0" lvl="0" indent="0" rtl="0">
              <a:spcBef>
                <a:spcPts val="0"/>
              </a:spcBef>
              <a:spcAft>
                <a:spcPts val="0"/>
              </a:spcAft>
              <a:buNone/>
            </a:pPr>
            <a:endParaRPr sz="2000">
              <a:latin typeface="Century Gothic"/>
              <a:ea typeface="Century Gothic"/>
              <a:cs typeface="Century Gothic"/>
              <a:sym typeface="Century Gothic"/>
            </a:endParaRPr>
          </a:p>
          <a:p>
            <a:pPr marL="0" lvl="0" indent="0" rtl="0">
              <a:spcBef>
                <a:spcPts val="0"/>
              </a:spcBef>
              <a:spcAft>
                <a:spcPts val="0"/>
              </a:spcAft>
              <a:buNone/>
            </a:pPr>
            <a:r>
              <a:rPr lang="en-US" sz="2000">
                <a:latin typeface="Century Gothic"/>
                <a:ea typeface="Century Gothic"/>
                <a:cs typeface="Century Gothic"/>
                <a:sym typeface="Century Gothic"/>
              </a:rPr>
              <a:t>Be ready to point to the place in the text that gave you the idea of gist!</a:t>
            </a:r>
            <a:endParaRPr sz="2000">
              <a:latin typeface="Century Gothic"/>
              <a:ea typeface="Century Gothic"/>
              <a:cs typeface="Century Gothic"/>
              <a:sym typeface="Century Gothic"/>
            </a:endParaRPr>
          </a:p>
          <a:p>
            <a:pPr marL="0" lvl="0" indent="0" rtl="0">
              <a:spcBef>
                <a:spcPts val="0"/>
              </a:spcBef>
              <a:spcAft>
                <a:spcPts val="0"/>
              </a:spcAft>
              <a:buNone/>
            </a:pPr>
            <a:endParaRPr sz="2000">
              <a:latin typeface="Century Gothic"/>
              <a:ea typeface="Century Gothic"/>
              <a:cs typeface="Century Gothic"/>
              <a:sym typeface="Century Gothic"/>
            </a:endParaRPr>
          </a:p>
          <a:p>
            <a:pPr marL="0" lvl="0" indent="0" rtl="0">
              <a:lnSpc>
                <a:spcPct val="90000"/>
              </a:lnSpc>
              <a:spcBef>
                <a:spcPts val="1000"/>
              </a:spcBef>
              <a:spcAft>
                <a:spcPts val="0"/>
              </a:spcAft>
              <a:buNone/>
            </a:pPr>
            <a:r>
              <a:rPr lang="en-US" sz="1800" b="1">
                <a:solidFill>
                  <a:schemeClr val="dk1"/>
                </a:solidFill>
                <a:latin typeface="Century Gothic"/>
                <a:ea typeface="Century Gothic"/>
                <a:cs typeface="Century Gothic"/>
                <a:sym typeface="Century Gothic"/>
              </a:rPr>
              <a:t>VOCABULARY:</a:t>
            </a:r>
            <a:endParaRPr sz="1800" b="1">
              <a:solidFill>
                <a:schemeClr val="dk1"/>
              </a:solidFill>
              <a:latin typeface="Century Gothic"/>
              <a:ea typeface="Century Gothic"/>
              <a:cs typeface="Century Gothic"/>
              <a:sym typeface="Century Gothic"/>
            </a:endParaRPr>
          </a:p>
          <a:p>
            <a:pPr marL="457200" lvl="0" indent="-342900" rtl="0">
              <a:lnSpc>
                <a:spcPct val="90000"/>
              </a:lnSpc>
              <a:spcBef>
                <a:spcPts val="1000"/>
              </a:spcBef>
              <a:spcAft>
                <a:spcPts val="0"/>
              </a:spcAft>
              <a:buClr>
                <a:schemeClr val="dk1"/>
              </a:buClr>
              <a:buSzPts val="1800"/>
              <a:buFont typeface="Century Gothic"/>
              <a:buChar char="●"/>
            </a:pPr>
            <a:r>
              <a:rPr lang="en-US" sz="1800" b="1" i="1">
                <a:solidFill>
                  <a:schemeClr val="dk1"/>
                </a:solidFill>
                <a:latin typeface="Century Gothic"/>
                <a:ea typeface="Century Gothic"/>
                <a:cs typeface="Century Gothic"/>
                <a:sym typeface="Century Gothic"/>
              </a:rPr>
              <a:t>ululating</a:t>
            </a:r>
            <a:r>
              <a:rPr lang="en-US" sz="1800" b="1">
                <a:solidFill>
                  <a:schemeClr val="dk1"/>
                </a:solidFill>
                <a:latin typeface="Century Gothic"/>
                <a:ea typeface="Century Gothic"/>
                <a:cs typeface="Century Gothic"/>
                <a:sym typeface="Century Gothic"/>
              </a:rPr>
              <a:t>: howling</a:t>
            </a:r>
            <a:endParaRPr sz="1800" b="1">
              <a:solidFill>
                <a:schemeClr val="dk1"/>
              </a:solidFill>
              <a:latin typeface="Century Gothic"/>
              <a:ea typeface="Century Gothic"/>
              <a:cs typeface="Century Gothic"/>
              <a:sym typeface="Century Gothic"/>
            </a:endParaRPr>
          </a:p>
          <a:p>
            <a:pPr marL="457200" lvl="0" indent="-342900" rtl="0">
              <a:lnSpc>
                <a:spcPct val="90000"/>
              </a:lnSpc>
              <a:spcBef>
                <a:spcPts val="0"/>
              </a:spcBef>
              <a:spcAft>
                <a:spcPts val="0"/>
              </a:spcAft>
              <a:buClr>
                <a:schemeClr val="dk1"/>
              </a:buClr>
              <a:buSzPts val="1800"/>
              <a:buFont typeface="Century Gothic"/>
              <a:buChar char="●"/>
            </a:pPr>
            <a:r>
              <a:rPr lang="en-US" sz="1800" b="1" i="1">
                <a:solidFill>
                  <a:schemeClr val="dk1"/>
                </a:solidFill>
                <a:latin typeface="Century Gothic"/>
                <a:ea typeface="Century Gothic"/>
                <a:cs typeface="Century Gothic"/>
                <a:sym typeface="Century Gothic"/>
              </a:rPr>
              <a:t>compound</a:t>
            </a:r>
            <a:r>
              <a:rPr lang="en-US" sz="1800" b="1">
                <a:solidFill>
                  <a:schemeClr val="dk1"/>
                </a:solidFill>
                <a:latin typeface="Century Gothic"/>
                <a:ea typeface="Century Gothic"/>
                <a:cs typeface="Century Gothic"/>
                <a:sym typeface="Century Gothic"/>
              </a:rPr>
              <a:t>: housing for many people; a group of shelters or houses</a:t>
            </a:r>
            <a:endParaRPr sz="1800" b="1">
              <a:solidFill>
                <a:schemeClr val="dk1"/>
              </a:solidFill>
              <a:latin typeface="Century Gothic"/>
              <a:ea typeface="Century Gothic"/>
              <a:cs typeface="Century Gothic"/>
              <a:sym typeface="Century Gothic"/>
            </a:endParaRPr>
          </a:p>
          <a:p>
            <a:pPr marL="457200" lvl="0" indent="-342900" rtl="0">
              <a:lnSpc>
                <a:spcPct val="90000"/>
              </a:lnSpc>
              <a:spcBef>
                <a:spcPts val="0"/>
              </a:spcBef>
              <a:spcAft>
                <a:spcPts val="0"/>
              </a:spcAft>
              <a:buClr>
                <a:schemeClr val="dk1"/>
              </a:buClr>
              <a:buSzPts val="1800"/>
              <a:buFont typeface="Century Gothic"/>
              <a:buChar char="●"/>
            </a:pPr>
            <a:r>
              <a:rPr lang="en-US" sz="1800" b="1" i="1">
                <a:solidFill>
                  <a:schemeClr val="dk1"/>
                </a:solidFill>
                <a:latin typeface="Century Gothic"/>
                <a:ea typeface="Century Gothic"/>
                <a:cs typeface="Century Gothic"/>
                <a:sym typeface="Century Gothic"/>
              </a:rPr>
              <a:t>dowry</a:t>
            </a:r>
            <a:r>
              <a:rPr lang="en-US" sz="1800" b="1">
                <a:solidFill>
                  <a:schemeClr val="dk1"/>
                </a:solidFill>
                <a:latin typeface="Century Gothic"/>
                <a:ea typeface="Century Gothic"/>
                <a:cs typeface="Century Gothic"/>
                <a:sym typeface="Century Gothic"/>
              </a:rPr>
              <a:t>: gift (property or money) brought by a bride to her husband’s family when they marry</a:t>
            </a:r>
            <a:endParaRPr sz="1800" b="1">
              <a:solidFill>
                <a:schemeClr val="dk1"/>
              </a:solidFill>
              <a:latin typeface="Century Gothic"/>
              <a:ea typeface="Century Gothic"/>
              <a:cs typeface="Century Gothic"/>
              <a:sym typeface="Century Gothic"/>
            </a:endParaRPr>
          </a:p>
          <a:p>
            <a:pPr marL="457200" lvl="0" indent="-342900" rtl="0">
              <a:lnSpc>
                <a:spcPct val="90000"/>
              </a:lnSpc>
              <a:spcBef>
                <a:spcPts val="0"/>
              </a:spcBef>
              <a:spcAft>
                <a:spcPts val="0"/>
              </a:spcAft>
              <a:buClr>
                <a:schemeClr val="dk1"/>
              </a:buClr>
              <a:buSzPts val="1800"/>
              <a:buFont typeface="Century Gothic"/>
              <a:buChar char="●"/>
            </a:pPr>
            <a:r>
              <a:rPr lang="en-US" sz="1800" b="1" i="1">
                <a:solidFill>
                  <a:schemeClr val="dk1"/>
                </a:solidFill>
                <a:latin typeface="Century Gothic"/>
                <a:ea typeface="Century Gothic"/>
                <a:cs typeface="Century Gothic"/>
                <a:sym typeface="Century Gothic"/>
              </a:rPr>
              <a:t>primarily</a:t>
            </a:r>
            <a:r>
              <a:rPr lang="en-US" sz="1800" b="1">
                <a:solidFill>
                  <a:schemeClr val="dk1"/>
                </a:solidFill>
                <a:latin typeface="Century Gothic"/>
                <a:ea typeface="Century Gothic"/>
                <a:cs typeface="Century Gothic"/>
                <a:sym typeface="Century Gothic"/>
              </a:rPr>
              <a:t>: mainly</a:t>
            </a:r>
            <a:endParaRPr sz="2000">
              <a:latin typeface="Century Gothic"/>
              <a:ea typeface="Century Gothic"/>
              <a:cs typeface="Century Gothic"/>
              <a:sym typeface="Century Gothic"/>
            </a:endParaRPr>
          </a:p>
        </p:txBody>
      </p:sp>
      <p:pic>
        <p:nvPicPr>
          <p:cNvPr id="171" name="Shape 171"/>
          <p:cNvPicPr preferRelativeResize="0"/>
          <p:nvPr/>
        </p:nvPicPr>
        <p:blipFill>
          <a:blip r:embed="rId4">
            <a:alphaModFix/>
          </a:blip>
          <a:stretch>
            <a:fillRect/>
          </a:stretch>
        </p:blipFill>
        <p:spPr>
          <a:xfrm>
            <a:off x="7096450" y="1665116"/>
            <a:ext cx="4592075" cy="4971521"/>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76"/>
        <p:cNvGrpSpPr/>
        <p:nvPr/>
      </p:nvGrpSpPr>
      <p:grpSpPr>
        <a:xfrm>
          <a:off x="0" y="0"/>
          <a:ext cx="0" cy="0"/>
          <a:chOff x="0" y="0"/>
          <a:chExt cx="0" cy="0"/>
        </a:xfrm>
      </p:grpSpPr>
      <p:pic>
        <p:nvPicPr>
          <p:cNvPr id="177" name="Shape 177"/>
          <p:cNvPicPr preferRelativeResize="0"/>
          <p:nvPr/>
        </p:nvPicPr>
        <p:blipFill rotWithShape="1">
          <a:blip r:embed="rId3">
            <a:alphaModFix/>
          </a:blip>
          <a:srcRect/>
          <a:stretch/>
        </p:blipFill>
        <p:spPr>
          <a:xfrm>
            <a:off x="10798730" y="185949"/>
            <a:ext cx="1089660" cy="1395730"/>
          </a:xfrm>
          <a:prstGeom prst="rect">
            <a:avLst/>
          </a:prstGeom>
          <a:noFill/>
          <a:ln>
            <a:noFill/>
          </a:ln>
        </p:spPr>
      </p:pic>
      <p:sp>
        <p:nvSpPr>
          <p:cNvPr id="178" name="Shape 178"/>
          <p:cNvSpPr txBox="1">
            <a:spLocks noGrp="1"/>
          </p:cNvSpPr>
          <p:nvPr>
            <p:ph type="title"/>
          </p:nvPr>
        </p:nvSpPr>
        <p:spPr>
          <a:xfrm>
            <a:off x="693225" y="500050"/>
            <a:ext cx="10105500" cy="8859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3200"/>
              <a:buFont typeface="Overlock"/>
              <a:buNone/>
            </a:pPr>
            <a:r>
              <a:rPr lang="en-US" sz="3400" dirty="0">
                <a:latin typeface="Century Gothic"/>
                <a:ea typeface="Century Gothic"/>
                <a:cs typeface="Century Gothic"/>
                <a:sym typeface="Century Gothic"/>
              </a:rPr>
              <a:t>Let’s summarize Excerpt 1</a:t>
            </a:r>
            <a:endParaRPr sz="3400" u="none" strike="noStrike" cap="none" dirty="0">
              <a:solidFill>
                <a:schemeClr val="dk1"/>
              </a:solidFill>
              <a:latin typeface="Century Gothic"/>
              <a:ea typeface="Century Gothic"/>
              <a:cs typeface="Century Gothic"/>
              <a:sym typeface="Century Gothic"/>
            </a:endParaRPr>
          </a:p>
        </p:txBody>
      </p:sp>
      <p:sp>
        <p:nvSpPr>
          <p:cNvPr id="179" name="Shape 179"/>
          <p:cNvSpPr txBox="1"/>
          <p:nvPr/>
        </p:nvSpPr>
        <p:spPr>
          <a:xfrm>
            <a:off x="693225" y="1825625"/>
            <a:ext cx="10515600" cy="4351200"/>
          </a:xfrm>
          <a:prstGeom prst="rect">
            <a:avLst/>
          </a:prstGeom>
          <a:noFill/>
          <a:ln>
            <a:noFill/>
          </a:ln>
        </p:spPr>
        <p:txBody>
          <a:bodyPr spcFirstLastPara="1" wrap="square" lIns="91425" tIns="45700" rIns="91425" bIns="45700" anchor="t" anchorCtr="0">
            <a:noAutofit/>
          </a:bodyPr>
          <a:lstStyle/>
          <a:p>
            <a:pPr marL="0" lvl="0" indent="0" rtl="0">
              <a:spcBef>
                <a:spcPts val="0"/>
              </a:spcBef>
              <a:spcAft>
                <a:spcPts val="0"/>
              </a:spcAft>
              <a:buNone/>
            </a:pPr>
            <a:r>
              <a:rPr lang="en-US" sz="2400">
                <a:latin typeface="Century Gothic"/>
                <a:ea typeface="Century Gothic"/>
                <a:cs typeface="Century Gothic"/>
                <a:sym typeface="Century Gothic"/>
              </a:rPr>
              <a:t>What’s the main idea of Excerpt 1? Think about how you would summarize this section in one or two sentences.</a:t>
            </a:r>
            <a:endParaRPr sz="2400">
              <a:solidFill>
                <a:srgbClr val="000000"/>
              </a:solidFill>
              <a:latin typeface="Century Gothic"/>
              <a:ea typeface="Century Gothic"/>
              <a:cs typeface="Century Gothic"/>
              <a:sym typeface="Century Gothic"/>
            </a:endParaRPr>
          </a:p>
          <a:p>
            <a:pPr marL="0" lvl="0" indent="0" rtl="0">
              <a:spcBef>
                <a:spcPts val="0"/>
              </a:spcBef>
              <a:spcAft>
                <a:spcPts val="0"/>
              </a:spcAft>
              <a:buNone/>
            </a:pPr>
            <a:endParaRPr sz="2400">
              <a:solidFill>
                <a:srgbClr val="000000"/>
              </a:solidFill>
              <a:latin typeface="Century Gothic"/>
              <a:ea typeface="Century Gothic"/>
              <a:cs typeface="Century Gothic"/>
              <a:sym typeface="Century Gothic"/>
            </a:endParaRPr>
          </a:p>
          <a:p>
            <a:pPr marL="0" lvl="0" indent="0" rtl="0">
              <a:spcBef>
                <a:spcPts val="0"/>
              </a:spcBef>
              <a:spcAft>
                <a:spcPts val="0"/>
              </a:spcAft>
              <a:buNone/>
            </a:pPr>
            <a:endParaRPr sz="2400" b="1">
              <a:solidFill>
                <a:srgbClr val="000000"/>
              </a:solidFill>
              <a:latin typeface="Century Gothic"/>
              <a:ea typeface="Century Gothic"/>
              <a:cs typeface="Century Gothic"/>
              <a:sym typeface="Century Gothic"/>
            </a:endParaRPr>
          </a:p>
          <a:p>
            <a:pPr marL="0" lvl="0" indent="0" rtl="0">
              <a:lnSpc>
                <a:spcPct val="90000"/>
              </a:lnSpc>
              <a:spcBef>
                <a:spcPts val="1000"/>
              </a:spcBef>
              <a:spcAft>
                <a:spcPts val="0"/>
              </a:spcAft>
              <a:buNone/>
            </a:pPr>
            <a:endParaRPr sz="2800">
              <a:solidFill>
                <a:srgbClr val="000000"/>
              </a:solidFill>
              <a:latin typeface="Overlock"/>
              <a:ea typeface="Overlock"/>
              <a:cs typeface="Overlock"/>
              <a:sym typeface="Overlock"/>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84"/>
        <p:cNvGrpSpPr/>
        <p:nvPr/>
      </p:nvGrpSpPr>
      <p:grpSpPr>
        <a:xfrm>
          <a:off x="0" y="0"/>
          <a:ext cx="0" cy="0"/>
          <a:chOff x="0" y="0"/>
          <a:chExt cx="0" cy="0"/>
        </a:xfrm>
      </p:grpSpPr>
      <p:sp>
        <p:nvSpPr>
          <p:cNvPr id="185" name="Shape 185"/>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4400"/>
              <a:buFont typeface="Overlock"/>
              <a:buNone/>
            </a:pPr>
            <a:r>
              <a:rPr lang="en-US" sz="4400" b="0" i="0" u="none" strike="noStrike" cap="none">
                <a:solidFill>
                  <a:schemeClr val="dk1"/>
                </a:solidFill>
                <a:latin typeface="Overlock"/>
                <a:ea typeface="Overlock"/>
                <a:cs typeface="Overlock"/>
                <a:sym typeface="Overlock"/>
              </a:rPr>
              <a:t>       </a:t>
            </a:r>
            <a:endParaRPr sz="4400" b="0" i="0" u="none" strike="noStrike" cap="none">
              <a:solidFill>
                <a:schemeClr val="dk1"/>
              </a:solidFill>
              <a:latin typeface="Overlock"/>
              <a:ea typeface="Overlock"/>
              <a:cs typeface="Overlock"/>
              <a:sym typeface="Overlock"/>
            </a:endParaRPr>
          </a:p>
        </p:txBody>
      </p:sp>
      <p:pic>
        <p:nvPicPr>
          <p:cNvPr id="186" name="Shape 186"/>
          <p:cNvPicPr preferRelativeResize="0"/>
          <p:nvPr/>
        </p:nvPicPr>
        <p:blipFill rotWithShape="1">
          <a:blip r:embed="rId3">
            <a:alphaModFix/>
          </a:blip>
          <a:srcRect/>
          <a:stretch/>
        </p:blipFill>
        <p:spPr>
          <a:xfrm>
            <a:off x="10798730" y="185949"/>
            <a:ext cx="1089660" cy="1395730"/>
          </a:xfrm>
          <a:prstGeom prst="rect">
            <a:avLst/>
          </a:prstGeom>
          <a:noFill/>
          <a:ln>
            <a:noFill/>
          </a:ln>
        </p:spPr>
      </p:pic>
      <p:sp>
        <p:nvSpPr>
          <p:cNvPr id="187" name="Shape 187"/>
          <p:cNvSpPr txBox="1">
            <a:spLocks noGrp="1"/>
          </p:cNvSpPr>
          <p:nvPr>
            <p:ph type="title"/>
          </p:nvPr>
        </p:nvSpPr>
        <p:spPr>
          <a:xfrm>
            <a:off x="693225" y="500050"/>
            <a:ext cx="10105500" cy="8859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3200"/>
              <a:buFont typeface="Overlock"/>
              <a:buNone/>
            </a:pPr>
            <a:r>
              <a:rPr lang="en-US" sz="3400" dirty="0">
                <a:latin typeface="Century Gothic"/>
                <a:ea typeface="Century Gothic"/>
                <a:cs typeface="Century Gothic"/>
                <a:sym typeface="Century Gothic"/>
              </a:rPr>
              <a:t>Let’s prepare for homework by looking at Excerpt 2</a:t>
            </a:r>
            <a:endParaRPr sz="3400" i="0" u="none" strike="noStrike" cap="none" dirty="0">
              <a:solidFill>
                <a:schemeClr val="dk1"/>
              </a:solidFill>
              <a:latin typeface="Century Gothic"/>
              <a:ea typeface="Century Gothic"/>
              <a:cs typeface="Century Gothic"/>
              <a:sym typeface="Century Gothic"/>
            </a:endParaRPr>
          </a:p>
        </p:txBody>
      </p:sp>
      <p:sp>
        <p:nvSpPr>
          <p:cNvPr id="188" name="Shape 188"/>
          <p:cNvSpPr txBox="1">
            <a:spLocks noGrp="1"/>
          </p:cNvSpPr>
          <p:nvPr>
            <p:ph type="body" idx="1"/>
          </p:nvPr>
        </p:nvSpPr>
        <p:spPr>
          <a:xfrm>
            <a:off x="693225" y="1869864"/>
            <a:ext cx="5118000" cy="4216143"/>
          </a:xfrm>
          <a:prstGeom prst="rect">
            <a:avLst/>
          </a:prstGeom>
          <a:noFill/>
          <a:ln>
            <a:noFill/>
          </a:ln>
        </p:spPr>
        <p:txBody>
          <a:bodyPr spcFirstLastPara="1" wrap="square" lIns="91425" tIns="45700" rIns="91425" bIns="45700" anchor="t" anchorCtr="0">
            <a:noAutofit/>
          </a:bodyPr>
          <a:lstStyle/>
          <a:p>
            <a:pPr marL="457200" marR="0" lvl="0" indent="-381000" algn="l" rtl="0">
              <a:lnSpc>
                <a:spcPct val="90000"/>
              </a:lnSpc>
              <a:spcBef>
                <a:spcPts val="1000"/>
              </a:spcBef>
              <a:spcAft>
                <a:spcPts val="0"/>
              </a:spcAft>
              <a:buSzPts val="2400"/>
              <a:buFont typeface="Century Gothic"/>
              <a:buAutoNum type="arabicPeriod"/>
            </a:pPr>
            <a:r>
              <a:rPr lang="en-US" sz="2400" dirty="0">
                <a:latin typeface="Century Gothic"/>
                <a:ea typeface="Century Gothic"/>
                <a:cs typeface="Century Gothic"/>
                <a:sym typeface="Century Gothic"/>
              </a:rPr>
              <a:t>Do you have any ideas to add to our Things Close Readers Do anchor chart? Please share these with the class!</a:t>
            </a:r>
            <a:endParaRPr sz="2400" dirty="0">
              <a:latin typeface="Century Gothic"/>
              <a:ea typeface="Century Gothic"/>
              <a:cs typeface="Century Gothic"/>
              <a:sym typeface="Century Gothic"/>
            </a:endParaRPr>
          </a:p>
          <a:p>
            <a:pPr marL="457200" marR="0" lvl="0" indent="-381000" algn="l" rtl="0">
              <a:lnSpc>
                <a:spcPct val="90000"/>
              </a:lnSpc>
              <a:spcBef>
                <a:spcPts val="0"/>
              </a:spcBef>
              <a:spcAft>
                <a:spcPts val="0"/>
              </a:spcAft>
              <a:buSzPts val="2400"/>
              <a:buFont typeface="Century Gothic"/>
              <a:buAutoNum type="arabicPeriod"/>
            </a:pPr>
            <a:r>
              <a:rPr lang="en-US" sz="2400" dirty="0">
                <a:latin typeface="Century Gothic"/>
                <a:ea typeface="Century Gothic"/>
                <a:cs typeface="Century Gothic"/>
                <a:sym typeface="Century Gothic"/>
              </a:rPr>
              <a:t>Please fill out your exit ticket. It will help you reflect on everything you have practiced.</a:t>
            </a:r>
            <a:endParaRPr sz="2400" dirty="0">
              <a:latin typeface="Century Gothic"/>
              <a:ea typeface="Century Gothic"/>
              <a:cs typeface="Century Gothic"/>
              <a:sym typeface="Century Gothic"/>
            </a:endParaRPr>
          </a:p>
          <a:p>
            <a:pPr marL="457200" marR="0" lvl="0" indent="-381000" algn="l" rtl="0">
              <a:lnSpc>
                <a:spcPct val="90000"/>
              </a:lnSpc>
              <a:spcBef>
                <a:spcPts val="0"/>
              </a:spcBef>
              <a:spcAft>
                <a:spcPts val="0"/>
              </a:spcAft>
              <a:buSzPts val="2400"/>
              <a:buFont typeface="Century Gothic"/>
              <a:buAutoNum type="arabicPeriod"/>
            </a:pPr>
            <a:r>
              <a:rPr lang="en-US" sz="2400" dirty="0">
                <a:latin typeface="Century Gothic"/>
                <a:ea typeface="Century Gothic"/>
                <a:cs typeface="Century Gothic"/>
                <a:sym typeface="Century Gothic"/>
              </a:rPr>
              <a:t>Look at Excerpt 2. Read in your heads as your teacher reads Paragraph 9 aloud.</a:t>
            </a:r>
            <a:endParaRPr sz="2400" dirty="0">
              <a:latin typeface="Century Gothic"/>
              <a:ea typeface="Century Gothic"/>
              <a:cs typeface="Century Gothic"/>
              <a:sym typeface="Century Gothic"/>
            </a:endParaRPr>
          </a:p>
        </p:txBody>
      </p:sp>
      <p:pic>
        <p:nvPicPr>
          <p:cNvPr id="189" name="Shape 189"/>
          <p:cNvPicPr preferRelativeResize="0"/>
          <p:nvPr/>
        </p:nvPicPr>
        <p:blipFill>
          <a:blip r:embed="rId4">
            <a:alphaModFix/>
          </a:blip>
          <a:stretch>
            <a:fillRect/>
          </a:stretch>
        </p:blipFill>
        <p:spPr>
          <a:xfrm>
            <a:off x="6519100" y="1766838"/>
            <a:ext cx="5011186" cy="4862512"/>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94"/>
        <p:cNvGrpSpPr/>
        <p:nvPr/>
      </p:nvGrpSpPr>
      <p:grpSpPr>
        <a:xfrm>
          <a:off x="0" y="0"/>
          <a:ext cx="0" cy="0"/>
          <a:chOff x="0" y="0"/>
          <a:chExt cx="0" cy="0"/>
        </a:xfrm>
      </p:grpSpPr>
      <p:sp>
        <p:nvSpPr>
          <p:cNvPr id="195" name="Shape 195"/>
          <p:cNvSpPr txBox="1">
            <a:spLocks noGrp="1"/>
          </p:cNvSpPr>
          <p:nvPr>
            <p:ph type="title"/>
          </p:nvPr>
        </p:nvSpPr>
        <p:spPr>
          <a:xfrm>
            <a:off x="838200" y="365125"/>
            <a:ext cx="10515600" cy="1325700"/>
          </a:xfrm>
          <a:prstGeom prst="rect">
            <a:avLst/>
          </a:prstGeom>
        </p:spPr>
        <p:txBody>
          <a:bodyPr spcFirstLastPara="1" wrap="square" lIns="91425" tIns="45700" rIns="91425" bIns="45700" anchor="ctr" anchorCtr="0">
            <a:noAutofit/>
          </a:bodyPr>
          <a:lstStyle/>
          <a:p>
            <a:pPr marL="0" lvl="0" indent="0" rtl="0">
              <a:spcBef>
                <a:spcPts val="0"/>
              </a:spcBef>
              <a:spcAft>
                <a:spcPts val="0"/>
              </a:spcAft>
              <a:buNone/>
            </a:pPr>
            <a:r>
              <a:rPr lang="en-US">
                <a:latin typeface="Century Gothic"/>
                <a:ea typeface="Century Gothic"/>
                <a:cs typeface="Century Gothic"/>
                <a:sym typeface="Century Gothic"/>
              </a:rPr>
              <a:t>Exit Ticket</a:t>
            </a:r>
            <a:endParaRPr>
              <a:latin typeface="Century Gothic"/>
              <a:ea typeface="Century Gothic"/>
              <a:cs typeface="Century Gothic"/>
              <a:sym typeface="Century Gothic"/>
            </a:endParaRPr>
          </a:p>
        </p:txBody>
      </p:sp>
      <p:sp>
        <p:nvSpPr>
          <p:cNvPr id="196" name="Shape 196"/>
          <p:cNvSpPr txBox="1">
            <a:spLocks noGrp="1"/>
          </p:cNvSpPr>
          <p:nvPr>
            <p:ph type="body" idx="1"/>
          </p:nvPr>
        </p:nvSpPr>
        <p:spPr>
          <a:xfrm>
            <a:off x="838200" y="1938350"/>
            <a:ext cx="10515600" cy="4351200"/>
          </a:xfrm>
          <a:prstGeom prst="rect">
            <a:avLst/>
          </a:prstGeom>
        </p:spPr>
        <p:txBody>
          <a:bodyPr spcFirstLastPara="1" wrap="square" lIns="91425" tIns="45700" rIns="91425" bIns="45700" anchor="t" anchorCtr="0">
            <a:noAutofit/>
          </a:bodyPr>
          <a:lstStyle/>
          <a:p>
            <a:pPr marL="0" lvl="0" indent="0" rtl="0">
              <a:lnSpc>
                <a:spcPct val="145454"/>
              </a:lnSpc>
              <a:spcBef>
                <a:spcPts val="0"/>
              </a:spcBef>
              <a:spcAft>
                <a:spcPts val="0"/>
              </a:spcAft>
              <a:buNone/>
            </a:pPr>
            <a:endParaRPr sz="2400" dirty="0">
              <a:latin typeface="Century Gothic"/>
              <a:ea typeface="Century Gothic"/>
              <a:cs typeface="Century Gothic"/>
              <a:sym typeface="Century Gothic"/>
            </a:endParaRPr>
          </a:p>
          <a:p>
            <a:pPr marL="0" lvl="0" indent="0" rtl="0">
              <a:lnSpc>
                <a:spcPct val="145454"/>
              </a:lnSpc>
              <a:spcBef>
                <a:spcPts val="0"/>
              </a:spcBef>
              <a:spcAft>
                <a:spcPts val="0"/>
              </a:spcAft>
              <a:buClr>
                <a:schemeClr val="dk1"/>
              </a:buClr>
              <a:buSzPts val="1100"/>
              <a:buFont typeface="Arial"/>
              <a:buNone/>
            </a:pPr>
            <a:r>
              <a:rPr lang="en-US" sz="2400" dirty="0">
                <a:latin typeface="Century Gothic"/>
                <a:ea typeface="Century Gothic"/>
                <a:cs typeface="Century Gothic"/>
                <a:sym typeface="Century Gothic"/>
              </a:rPr>
              <a:t>What is one strategy on our Things Close Readers Do anchor chart that helps me the most when I read a text to gather and select evidence to support my analysis? Why is this strategy most helpful to me?</a:t>
            </a:r>
            <a:endParaRPr sz="2400" dirty="0">
              <a:latin typeface="Century Gothic"/>
              <a:ea typeface="Century Gothic"/>
              <a:cs typeface="Century Gothic"/>
              <a:sym typeface="Century Gothic"/>
            </a:endParaRPr>
          </a:p>
          <a:p>
            <a:pPr marL="0" lvl="0" indent="0" rtl="0">
              <a:lnSpc>
                <a:spcPct val="145454"/>
              </a:lnSpc>
              <a:spcBef>
                <a:spcPts val="0"/>
              </a:spcBef>
              <a:spcAft>
                <a:spcPts val="0"/>
              </a:spcAft>
              <a:buClr>
                <a:schemeClr val="dk1"/>
              </a:buClr>
              <a:buSzPts val="1100"/>
              <a:buFont typeface="Arial"/>
              <a:buNone/>
            </a:pPr>
            <a:r>
              <a:rPr lang="en-US" sz="1200" dirty="0">
                <a:latin typeface="Arial"/>
                <a:ea typeface="Arial"/>
                <a:cs typeface="Arial"/>
                <a:sym typeface="Arial"/>
              </a:rPr>
              <a:t> </a:t>
            </a:r>
            <a:endParaRPr sz="1200" dirty="0">
              <a:latin typeface="Arial"/>
              <a:ea typeface="Arial"/>
              <a:cs typeface="Arial"/>
              <a:sym typeface="Arial"/>
            </a:endParaRPr>
          </a:p>
        </p:txBody>
      </p:sp>
      <p:pic>
        <p:nvPicPr>
          <p:cNvPr id="197" name="Shape 197" descr="elated image"/>
          <p:cNvPicPr preferRelativeResize="0"/>
          <p:nvPr/>
        </p:nvPicPr>
        <p:blipFill rotWithShape="1">
          <a:blip r:embed="rId3">
            <a:alphaModFix/>
          </a:blip>
          <a:srcRect/>
          <a:stretch/>
        </p:blipFill>
        <p:spPr>
          <a:xfrm>
            <a:off x="4642202" y="227780"/>
            <a:ext cx="2377440" cy="1463040"/>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02"/>
        <p:cNvGrpSpPr/>
        <p:nvPr/>
      </p:nvGrpSpPr>
      <p:grpSpPr>
        <a:xfrm>
          <a:off x="0" y="0"/>
          <a:ext cx="0" cy="0"/>
          <a:chOff x="0" y="0"/>
          <a:chExt cx="0" cy="0"/>
        </a:xfrm>
      </p:grpSpPr>
      <p:pic>
        <p:nvPicPr>
          <p:cNvPr id="203" name="Shape 203"/>
          <p:cNvPicPr preferRelativeResize="0"/>
          <p:nvPr/>
        </p:nvPicPr>
        <p:blipFill rotWithShape="1">
          <a:blip r:embed="rId3">
            <a:alphaModFix/>
          </a:blip>
          <a:srcRect/>
          <a:stretch/>
        </p:blipFill>
        <p:spPr>
          <a:xfrm>
            <a:off x="10798730" y="185949"/>
            <a:ext cx="1089660" cy="1395730"/>
          </a:xfrm>
          <a:prstGeom prst="rect">
            <a:avLst/>
          </a:prstGeom>
          <a:noFill/>
          <a:ln>
            <a:noFill/>
          </a:ln>
        </p:spPr>
      </p:pic>
      <p:sp>
        <p:nvSpPr>
          <p:cNvPr id="204" name="Shape 204"/>
          <p:cNvSpPr txBox="1">
            <a:spLocks noGrp="1"/>
          </p:cNvSpPr>
          <p:nvPr>
            <p:ph type="title"/>
          </p:nvPr>
        </p:nvSpPr>
        <p:spPr>
          <a:xfrm>
            <a:off x="693225" y="500050"/>
            <a:ext cx="10105500" cy="8859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3200"/>
              <a:buFont typeface="Overlock"/>
              <a:buNone/>
            </a:pPr>
            <a:r>
              <a:rPr lang="en-US" sz="3400" dirty="0">
                <a:latin typeface="Century Gothic"/>
                <a:ea typeface="Century Gothic"/>
                <a:cs typeface="Century Gothic"/>
                <a:sym typeface="Century Gothic"/>
              </a:rPr>
              <a:t>Homework</a:t>
            </a:r>
            <a:endParaRPr sz="3400" i="0" u="none" strike="noStrike" cap="none" dirty="0">
              <a:solidFill>
                <a:schemeClr val="dk1"/>
              </a:solidFill>
              <a:latin typeface="Century Gothic"/>
              <a:ea typeface="Century Gothic"/>
              <a:cs typeface="Century Gothic"/>
              <a:sym typeface="Century Gothic"/>
            </a:endParaRPr>
          </a:p>
        </p:txBody>
      </p:sp>
      <p:sp>
        <p:nvSpPr>
          <p:cNvPr id="205" name="Shape 205"/>
          <p:cNvSpPr txBox="1"/>
          <p:nvPr/>
        </p:nvSpPr>
        <p:spPr>
          <a:xfrm>
            <a:off x="693225" y="1766850"/>
            <a:ext cx="11076900" cy="3324300"/>
          </a:xfrm>
          <a:prstGeom prst="rect">
            <a:avLst/>
          </a:prstGeom>
          <a:noFill/>
          <a:ln>
            <a:noFill/>
          </a:ln>
        </p:spPr>
        <p:txBody>
          <a:bodyPr spcFirstLastPara="1" wrap="square" lIns="91425" tIns="91425" rIns="91425" bIns="91425" anchor="t" anchorCtr="0">
            <a:noAutofit/>
          </a:bodyPr>
          <a:lstStyle/>
          <a:p>
            <a:pPr marL="0" lvl="0" indent="0">
              <a:spcBef>
                <a:spcPts val="0"/>
              </a:spcBef>
              <a:spcAft>
                <a:spcPts val="0"/>
              </a:spcAft>
              <a:buNone/>
            </a:pPr>
            <a:r>
              <a:rPr lang="en-US" sz="2400">
                <a:solidFill>
                  <a:schemeClr val="dk1"/>
                </a:solidFill>
                <a:latin typeface="Century Gothic"/>
                <a:ea typeface="Century Gothic"/>
                <a:cs typeface="Century Gothic"/>
                <a:sym typeface="Century Gothic"/>
              </a:rPr>
              <a:t>With the article “Loss of Culturally Vital Cattle Leaves Dinka Tribe Adrift in Refugee Camps,” reread Excerpt 1. Then do a first read of Excerpt 2. Try to figure out any of the words in bold. </a:t>
            </a:r>
            <a:endParaRPr sz="2400">
              <a:solidFill>
                <a:schemeClr val="dk1"/>
              </a:solidFill>
              <a:latin typeface="Century Gothic"/>
              <a:ea typeface="Century Gothic"/>
              <a:cs typeface="Century Gothic"/>
              <a:sym typeface="Century Gothic"/>
            </a:endParaRPr>
          </a:p>
          <a:p>
            <a:pPr marL="0" lvl="0" indent="0" rtl="0">
              <a:spcBef>
                <a:spcPts val="0"/>
              </a:spcBef>
              <a:spcAft>
                <a:spcPts val="0"/>
              </a:spcAft>
              <a:buNone/>
            </a:pPr>
            <a:endParaRPr sz="2400">
              <a:solidFill>
                <a:schemeClr val="dk1"/>
              </a:solidFill>
              <a:latin typeface="Century Gothic"/>
              <a:ea typeface="Century Gothic"/>
              <a:cs typeface="Century Gothic"/>
              <a:sym typeface="Century Gothic"/>
            </a:endParaRPr>
          </a:p>
          <a:p>
            <a:pPr marL="0" lvl="0" indent="0" rtl="0">
              <a:spcBef>
                <a:spcPts val="0"/>
              </a:spcBef>
              <a:spcAft>
                <a:spcPts val="0"/>
              </a:spcAft>
              <a:buNone/>
            </a:pPr>
            <a:r>
              <a:rPr lang="en-US" sz="2400">
                <a:solidFill>
                  <a:schemeClr val="dk1"/>
                </a:solidFill>
                <a:latin typeface="Century Gothic"/>
                <a:ea typeface="Century Gothic"/>
                <a:cs typeface="Century Gothic"/>
                <a:sym typeface="Century Gothic"/>
              </a:rPr>
              <a:t>As you read, continue to think about how war has changed things for the Dinka.  </a:t>
            </a:r>
            <a:endParaRPr sz="2400">
              <a:solidFill>
                <a:schemeClr val="dk1"/>
              </a:solidFill>
              <a:latin typeface="Century Gothic"/>
              <a:ea typeface="Century Gothic"/>
              <a:cs typeface="Century Gothic"/>
              <a:sym typeface="Century Gothic"/>
            </a:endParaRPr>
          </a:p>
          <a:p>
            <a:pPr marL="0" lvl="0" indent="0">
              <a:spcBef>
                <a:spcPts val="0"/>
              </a:spcBef>
              <a:spcAft>
                <a:spcPts val="0"/>
              </a:spcAft>
              <a:buNone/>
            </a:pPr>
            <a:endParaRPr sz="2400">
              <a:solidFill>
                <a:schemeClr val="dk1"/>
              </a:solidFill>
              <a:latin typeface="Century Gothic"/>
              <a:ea typeface="Century Gothic"/>
              <a:cs typeface="Century Gothic"/>
              <a:sym typeface="Century Gothic"/>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129"/>
        <p:cNvGrpSpPr/>
        <p:nvPr/>
      </p:nvGrpSpPr>
      <p:grpSpPr>
        <a:xfrm>
          <a:off x="0" y="0"/>
          <a:ext cx="0" cy="0"/>
          <a:chOff x="0" y="0"/>
          <a:chExt cx="0" cy="0"/>
        </a:xfrm>
      </p:grpSpPr>
      <p:sp>
        <p:nvSpPr>
          <p:cNvPr id="130" name="Google Shape;130;p25"/>
          <p:cNvSpPr txBox="1">
            <a:spLocks noGrp="1"/>
          </p:cNvSpPr>
          <p:nvPr>
            <p:ph type="title"/>
          </p:nvPr>
        </p:nvSpPr>
        <p:spPr>
          <a:xfrm>
            <a:off x="831851" y="1163782"/>
            <a:ext cx="10515600" cy="1177636"/>
          </a:xfrm>
          <a:prstGeom prst="rect">
            <a:avLst/>
          </a:prstGeom>
          <a:noFill/>
          <a:ln>
            <a:noFill/>
          </a:ln>
        </p:spPr>
        <p:txBody>
          <a:bodyPr spcFirstLastPara="1" wrap="square" lIns="91433" tIns="45700" rIns="91433" bIns="45700" anchor="b" anchorCtr="0">
            <a:noAutofit/>
          </a:bodyPr>
          <a:lstStyle/>
          <a:p>
            <a:pPr algn="ctr"/>
            <a:r>
              <a:rPr lang="en" sz="5067" dirty="0">
                <a:latin typeface="Century Gothic"/>
                <a:ea typeface="Century Gothic"/>
                <a:cs typeface="Century Gothic"/>
                <a:sym typeface="Century Gothic"/>
              </a:rPr>
              <a:t>Small Group Block</a:t>
            </a:r>
            <a:endParaRPr sz="5067" dirty="0">
              <a:latin typeface="Century Gothic"/>
              <a:ea typeface="Century Gothic"/>
              <a:cs typeface="Century Gothic"/>
              <a:sym typeface="Century Gothic"/>
            </a:endParaRPr>
          </a:p>
        </p:txBody>
      </p:sp>
      <p:sp>
        <p:nvSpPr>
          <p:cNvPr id="131" name="Google Shape;131;p25"/>
          <p:cNvSpPr txBox="1">
            <a:spLocks noGrp="1"/>
          </p:cNvSpPr>
          <p:nvPr>
            <p:ph type="body" idx="1"/>
          </p:nvPr>
        </p:nvSpPr>
        <p:spPr>
          <a:xfrm>
            <a:off x="831851" y="3020291"/>
            <a:ext cx="10515600" cy="1025236"/>
          </a:xfrm>
          <a:prstGeom prst="rect">
            <a:avLst/>
          </a:prstGeom>
          <a:noFill/>
          <a:ln>
            <a:noFill/>
          </a:ln>
        </p:spPr>
        <p:txBody>
          <a:bodyPr spcFirstLastPara="1" wrap="square" lIns="91433" tIns="45700" rIns="91433" bIns="45700" anchor="t" anchorCtr="0">
            <a:noAutofit/>
          </a:bodyPr>
          <a:lstStyle/>
          <a:p>
            <a:pPr marL="0" indent="0" algn="ctr">
              <a:spcBef>
                <a:spcPts val="0"/>
              </a:spcBef>
              <a:buClr>
                <a:schemeClr val="dk1"/>
              </a:buClr>
              <a:buSzPts val="2700"/>
            </a:pPr>
            <a:r>
              <a:rPr lang="en" sz="4267" b="1" dirty="0">
                <a:solidFill>
                  <a:schemeClr val="dk1"/>
                </a:solidFill>
                <a:latin typeface="Century Gothic"/>
                <a:ea typeface="Century Gothic"/>
                <a:cs typeface="Century Gothic"/>
                <a:sym typeface="Century Gothic"/>
              </a:rPr>
              <a:t>Fluency and Reading Ahead</a:t>
            </a:r>
            <a:endParaRPr sz="4267" b="1" dirty="0">
              <a:solidFill>
                <a:schemeClr val="dk1"/>
              </a:solidFill>
              <a:latin typeface="Century Gothic"/>
              <a:ea typeface="Century Gothic"/>
              <a:cs typeface="Century Gothic"/>
              <a:sym typeface="Century Gothic"/>
            </a:endParaRPr>
          </a:p>
        </p:txBody>
      </p:sp>
      <p:pic>
        <p:nvPicPr>
          <p:cNvPr id="3" name="Picture 2">
            <a:extLst>
              <a:ext uri="{FF2B5EF4-FFF2-40B4-BE49-F238E27FC236}">
                <a16:creationId xmlns:a16="http://schemas.microsoft.com/office/drawing/2014/main" id="{EF142139-E9A0-41AF-B48F-D3CA42286049}"/>
              </a:ext>
            </a:extLst>
          </p:cNvPr>
          <p:cNvPicPr>
            <a:picLocks noChangeAspect="1"/>
          </p:cNvPicPr>
          <p:nvPr/>
        </p:nvPicPr>
        <p:blipFill>
          <a:blip r:embed="rId3"/>
          <a:stretch>
            <a:fillRect/>
          </a:stretch>
        </p:blipFill>
        <p:spPr>
          <a:xfrm>
            <a:off x="5306833" y="444223"/>
            <a:ext cx="1565635" cy="719559"/>
          </a:xfrm>
          <a:prstGeom prst="rect">
            <a:avLst/>
          </a:prstGeom>
        </p:spPr>
      </p:pic>
    </p:spTree>
    <p:extLst>
      <p:ext uri="{BB962C8B-B14F-4D97-AF65-F5344CB8AC3E}">
        <p14:creationId xmlns:p14="http://schemas.microsoft.com/office/powerpoint/2010/main" val="34448013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136"/>
        <p:cNvGrpSpPr/>
        <p:nvPr/>
      </p:nvGrpSpPr>
      <p:grpSpPr>
        <a:xfrm>
          <a:off x="0" y="0"/>
          <a:ext cx="0" cy="0"/>
          <a:chOff x="0" y="0"/>
          <a:chExt cx="0" cy="0"/>
        </a:xfrm>
      </p:grpSpPr>
      <p:sp>
        <p:nvSpPr>
          <p:cNvPr id="137" name="Google Shape;137;p26"/>
          <p:cNvSpPr txBox="1">
            <a:spLocks noGrp="1"/>
          </p:cNvSpPr>
          <p:nvPr>
            <p:ph type="body" idx="1"/>
          </p:nvPr>
        </p:nvSpPr>
        <p:spPr>
          <a:xfrm>
            <a:off x="838200" y="1810600"/>
            <a:ext cx="10832400" cy="4351200"/>
          </a:xfrm>
          <a:prstGeom prst="rect">
            <a:avLst/>
          </a:prstGeom>
          <a:noFill/>
          <a:ln>
            <a:noFill/>
          </a:ln>
        </p:spPr>
        <p:txBody>
          <a:bodyPr spcFirstLastPara="1" wrap="square" lIns="91433" tIns="45700" rIns="91433" bIns="45700" anchor="t" anchorCtr="0">
            <a:noAutofit/>
          </a:bodyPr>
          <a:lstStyle/>
          <a:p>
            <a:pPr marL="0" indent="0">
              <a:spcBef>
                <a:spcPts val="0"/>
              </a:spcBef>
              <a:buSzPts val="2200"/>
              <a:buNone/>
            </a:pPr>
            <a:r>
              <a:rPr lang="en" sz="2533">
                <a:latin typeface="Century Gothic"/>
                <a:ea typeface="Century Gothic"/>
                <a:cs typeface="Century Gothic"/>
                <a:sym typeface="Century Gothic"/>
              </a:rPr>
              <a:t>Here’s what we’ll do:</a:t>
            </a:r>
            <a:endParaRPr sz="2533">
              <a:latin typeface="Century Gothic"/>
              <a:ea typeface="Century Gothic"/>
              <a:cs typeface="Century Gothic"/>
              <a:sym typeface="Century Gothic"/>
            </a:endParaRPr>
          </a:p>
          <a:p>
            <a:pPr marL="0" indent="0">
              <a:spcBef>
                <a:spcPts val="0"/>
              </a:spcBef>
              <a:buSzPts val="2200"/>
              <a:buNone/>
            </a:pPr>
            <a:endParaRPr sz="2533">
              <a:latin typeface="Century Gothic"/>
              <a:ea typeface="Century Gothic"/>
              <a:cs typeface="Century Gothic"/>
              <a:sym typeface="Century Gothic"/>
            </a:endParaRPr>
          </a:p>
          <a:p>
            <a:pPr marL="457189" indent="-465655">
              <a:spcBef>
                <a:spcPts val="0"/>
              </a:spcBef>
              <a:buSzPts val="1900"/>
              <a:buFont typeface="Century Gothic"/>
              <a:buChar char="●"/>
            </a:pPr>
            <a:r>
              <a:rPr lang="en" sz="2533">
                <a:latin typeface="Century Gothic"/>
                <a:ea typeface="Century Gothic"/>
                <a:cs typeface="Century Gothic"/>
                <a:sym typeface="Century Gothic"/>
              </a:rPr>
              <a:t>I’m going to read aloud a section of our text we’ll be reading carefully in our next class.</a:t>
            </a:r>
            <a:endParaRPr sz="2533">
              <a:latin typeface="Century Gothic"/>
              <a:ea typeface="Century Gothic"/>
              <a:cs typeface="Century Gothic"/>
              <a:sym typeface="Century Gothic"/>
            </a:endParaRPr>
          </a:p>
          <a:p>
            <a:pPr marL="457189" indent="-465655">
              <a:spcBef>
                <a:spcPts val="1333"/>
              </a:spcBef>
              <a:buSzPts val="1900"/>
              <a:buFont typeface="Century Gothic"/>
              <a:buChar char="●"/>
            </a:pPr>
            <a:r>
              <a:rPr lang="en" sz="2533">
                <a:latin typeface="Century Gothic"/>
                <a:ea typeface="Century Gothic"/>
                <a:cs typeface="Century Gothic"/>
                <a:sym typeface="Century Gothic"/>
              </a:rPr>
              <a:t>You will read in your head while I read, following along with a pencil in your hand.</a:t>
            </a:r>
            <a:endParaRPr sz="2533">
              <a:latin typeface="Century Gothic"/>
              <a:ea typeface="Century Gothic"/>
              <a:cs typeface="Century Gothic"/>
              <a:sym typeface="Century Gothic"/>
            </a:endParaRPr>
          </a:p>
          <a:p>
            <a:pPr marL="457189" indent="-465655">
              <a:spcBef>
                <a:spcPts val="1333"/>
              </a:spcBef>
              <a:buSzPts val="1900"/>
              <a:buFont typeface="Century Gothic"/>
              <a:buChar char="●"/>
            </a:pPr>
            <a:r>
              <a:rPr lang="en" sz="2533">
                <a:latin typeface="Century Gothic"/>
                <a:ea typeface="Century Gothic"/>
                <a:cs typeface="Century Gothic"/>
                <a:sym typeface="Century Gothic"/>
              </a:rPr>
              <a:t>Every now and then, I’ll say “Put a dot lightly over this word.”</a:t>
            </a:r>
            <a:endParaRPr sz="2533">
              <a:latin typeface="Century Gothic"/>
              <a:ea typeface="Century Gothic"/>
              <a:cs typeface="Century Gothic"/>
              <a:sym typeface="Century Gothic"/>
            </a:endParaRPr>
          </a:p>
          <a:p>
            <a:pPr marL="457189" indent="-465655">
              <a:spcBef>
                <a:spcPts val="1333"/>
              </a:spcBef>
              <a:buSzPts val="1900"/>
              <a:buFont typeface="Century Gothic"/>
              <a:buChar char="●"/>
            </a:pPr>
            <a:r>
              <a:rPr lang="en" sz="2533">
                <a:latin typeface="Century Gothic"/>
                <a:ea typeface="Century Gothic"/>
                <a:cs typeface="Century Gothic"/>
                <a:sym typeface="Century Gothic"/>
              </a:rPr>
              <a:t>I’ll continue reading aloud, while you read with me in your head and get ready for the next dot! </a:t>
            </a:r>
            <a:endParaRPr sz="2533">
              <a:latin typeface="Century Gothic"/>
              <a:ea typeface="Century Gothic"/>
              <a:cs typeface="Century Gothic"/>
              <a:sym typeface="Century Gothic"/>
            </a:endParaRPr>
          </a:p>
          <a:p>
            <a:pPr marL="0" indent="0">
              <a:lnSpc>
                <a:spcPct val="80000"/>
              </a:lnSpc>
              <a:spcBef>
                <a:spcPts val="1333"/>
              </a:spcBef>
              <a:buSzPts val="1900"/>
              <a:buNone/>
            </a:pPr>
            <a:endParaRPr sz="2533">
              <a:latin typeface="Century Gothic"/>
              <a:ea typeface="Century Gothic"/>
              <a:cs typeface="Century Gothic"/>
              <a:sym typeface="Century Gothic"/>
            </a:endParaRPr>
          </a:p>
        </p:txBody>
      </p:sp>
      <p:sp>
        <p:nvSpPr>
          <p:cNvPr id="138" name="Google Shape;138;p26"/>
          <p:cNvSpPr txBox="1">
            <a:spLocks noGrp="1"/>
          </p:cNvSpPr>
          <p:nvPr>
            <p:ph type="title"/>
          </p:nvPr>
        </p:nvSpPr>
        <p:spPr>
          <a:xfrm>
            <a:off x="838200" y="365125"/>
            <a:ext cx="10515600" cy="1325600"/>
          </a:xfrm>
          <a:prstGeom prst="rect">
            <a:avLst/>
          </a:prstGeom>
          <a:noFill/>
          <a:ln>
            <a:noFill/>
          </a:ln>
        </p:spPr>
        <p:txBody>
          <a:bodyPr spcFirstLastPara="1" wrap="square" lIns="91433" tIns="45700" rIns="91433" bIns="45700" anchor="ctr" anchorCtr="0">
            <a:noAutofit/>
          </a:bodyPr>
          <a:lstStyle/>
          <a:p>
            <a:pPr>
              <a:buSzPts val="3300"/>
            </a:pPr>
            <a:r>
              <a:rPr lang="en" sz="4267">
                <a:latin typeface="Century Gothic"/>
                <a:ea typeface="Century Gothic"/>
                <a:cs typeface="Century Gothic"/>
                <a:sym typeface="Century Gothic"/>
              </a:rPr>
              <a:t>Fluent Reading Work</a:t>
            </a:r>
            <a:endParaRPr sz="4267">
              <a:latin typeface="Century Gothic"/>
              <a:ea typeface="Century Gothic"/>
              <a:cs typeface="Century Gothic"/>
              <a:sym typeface="Century Gothic"/>
            </a:endParaRPr>
          </a:p>
        </p:txBody>
      </p:sp>
    </p:spTree>
    <p:extLst>
      <p:ext uri="{BB962C8B-B14F-4D97-AF65-F5344CB8AC3E}">
        <p14:creationId xmlns:p14="http://schemas.microsoft.com/office/powerpoint/2010/main" val="65198121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143"/>
        <p:cNvGrpSpPr/>
        <p:nvPr/>
      </p:nvGrpSpPr>
      <p:grpSpPr>
        <a:xfrm>
          <a:off x="0" y="0"/>
          <a:ext cx="0" cy="0"/>
          <a:chOff x="0" y="0"/>
          <a:chExt cx="0" cy="0"/>
        </a:xfrm>
      </p:grpSpPr>
      <p:sp>
        <p:nvSpPr>
          <p:cNvPr id="144" name="Google Shape;144;p27"/>
          <p:cNvSpPr txBox="1">
            <a:spLocks noGrp="1"/>
          </p:cNvSpPr>
          <p:nvPr>
            <p:ph type="body" idx="1"/>
          </p:nvPr>
        </p:nvSpPr>
        <p:spPr>
          <a:xfrm>
            <a:off x="838200" y="1825625"/>
            <a:ext cx="10847600" cy="3859200"/>
          </a:xfrm>
          <a:prstGeom prst="rect">
            <a:avLst/>
          </a:prstGeom>
          <a:noFill/>
          <a:ln>
            <a:noFill/>
          </a:ln>
        </p:spPr>
        <p:txBody>
          <a:bodyPr spcFirstLastPara="1" wrap="square" lIns="91433" tIns="45700" rIns="91433" bIns="45700" anchor="t" anchorCtr="0">
            <a:noAutofit/>
          </a:bodyPr>
          <a:lstStyle/>
          <a:p>
            <a:pPr marL="457189" indent="-474121">
              <a:spcBef>
                <a:spcPts val="0"/>
              </a:spcBef>
              <a:buSzPts val="2000"/>
              <a:buFont typeface="Century Gothic"/>
              <a:buChar char="●"/>
            </a:pPr>
            <a:r>
              <a:rPr lang="en" sz="2667">
                <a:latin typeface="Century Gothic"/>
                <a:ea typeface="Century Gothic"/>
                <a:cs typeface="Century Gothic"/>
                <a:sym typeface="Century Gothic"/>
              </a:rPr>
              <a:t>Let’s see if you dotted the right words!</a:t>
            </a:r>
            <a:endParaRPr sz="2667">
              <a:latin typeface="Century Gothic"/>
              <a:ea typeface="Century Gothic"/>
              <a:cs typeface="Century Gothic"/>
              <a:sym typeface="Century Gothic"/>
            </a:endParaRPr>
          </a:p>
          <a:p>
            <a:pPr marL="457189" indent="0">
              <a:spcBef>
                <a:spcPts val="1333"/>
              </a:spcBef>
              <a:buNone/>
            </a:pPr>
            <a:endParaRPr sz="2667">
              <a:latin typeface="Century Gothic"/>
              <a:ea typeface="Century Gothic"/>
              <a:cs typeface="Century Gothic"/>
              <a:sym typeface="Century Gothic"/>
            </a:endParaRPr>
          </a:p>
          <a:p>
            <a:pPr marL="457189" indent="-474121">
              <a:spcBef>
                <a:spcPts val="1333"/>
              </a:spcBef>
              <a:buSzPts val="2000"/>
              <a:buFont typeface="Century Gothic"/>
              <a:buChar char="●"/>
            </a:pPr>
            <a:r>
              <a:rPr lang="en" sz="2667">
                <a:latin typeface="Century Gothic"/>
                <a:ea typeface="Century Gothic"/>
                <a:cs typeface="Century Gothic"/>
                <a:sym typeface="Century Gothic"/>
              </a:rPr>
              <a:t>Now, we’re going to read that passage again…</a:t>
            </a:r>
            <a:endParaRPr sz="2667">
              <a:latin typeface="Century Gothic"/>
              <a:ea typeface="Century Gothic"/>
              <a:cs typeface="Century Gothic"/>
              <a:sym typeface="Century Gothic"/>
            </a:endParaRPr>
          </a:p>
          <a:p>
            <a:pPr marL="457189" indent="0">
              <a:spcBef>
                <a:spcPts val="1333"/>
              </a:spcBef>
              <a:buNone/>
            </a:pPr>
            <a:endParaRPr sz="2667">
              <a:latin typeface="Century Gothic"/>
              <a:ea typeface="Century Gothic"/>
              <a:cs typeface="Century Gothic"/>
              <a:sym typeface="Century Gothic"/>
            </a:endParaRPr>
          </a:p>
          <a:p>
            <a:pPr marL="457189" indent="-474121">
              <a:spcBef>
                <a:spcPts val="1333"/>
              </a:spcBef>
              <a:spcAft>
                <a:spcPts val="1333"/>
              </a:spcAft>
              <a:buSzPts val="2000"/>
              <a:buFont typeface="Century Gothic"/>
              <a:buChar char="●"/>
            </a:pPr>
            <a:r>
              <a:rPr lang="en" sz="2667">
                <a:latin typeface="Century Gothic"/>
                <a:ea typeface="Century Gothic"/>
                <a:cs typeface="Century Gothic"/>
                <a:sym typeface="Century Gothic"/>
              </a:rPr>
              <a:t>BUT this time we’re going to think about what the gist of the passage is.</a:t>
            </a:r>
            <a:endParaRPr sz="2667">
              <a:latin typeface="Century Gothic"/>
              <a:ea typeface="Century Gothic"/>
              <a:cs typeface="Century Gothic"/>
              <a:sym typeface="Century Gothic"/>
            </a:endParaRPr>
          </a:p>
        </p:txBody>
      </p:sp>
      <p:sp>
        <p:nvSpPr>
          <p:cNvPr id="145" name="Google Shape;145;p27"/>
          <p:cNvSpPr txBox="1">
            <a:spLocks noGrp="1"/>
          </p:cNvSpPr>
          <p:nvPr>
            <p:ph type="title"/>
          </p:nvPr>
        </p:nvSpPr>
        <p:spPr>
          <a:xfrm>
            <a:off x="838200" y="365125"/>
            <a:ext cx="10515600" cy="1325600"/>
          </a:xfrm>
          <a:prstGeom prst="rect">
            <a:avLst/>
          </a:prstGeom>
          <a:noFill/>
          <a:ln>
            <a:noFill/>
          </a:ln>
        </p:spPr>
        <p:txBody>
          <a:bodyPr spcFirstLastPara="1" wrap="square" lIns="91433" tIns="45700" rIns="91433" bIns="45700" anchor="ctr" anchorCtr="0">
            <a:noAutofit/>
          </a:bodyPr>
          <a:lstStyle/>
          <a:p>
            <a:pPr>
              <a:buSzPts val="3300"/>
            </a:pPr>
            <a:r>
              <a:rPr lang="en" sz="4267">
                <a:latin typeface="Century Gothic"/>
                <a:ea typeface="Century Gothic"/>
                <a:cs typeface="Century Gothic"/>
                <a:sym typeface="Century Gothic"/>
              </a:rPr>
              <a:t>Fluent Reading Work</a:t>
            </a:r>
            <a:endParaRPr sz="4267">
              <a:latin typeface="Century Gothic"/>
              <a:ea typeface="Century Gothic"/>
              <a:cs typeface="Century Gothic"/>
              <a:sym typeface="Century Gothic"/>
            </a:endParaRPr>
          </a:p>
        </p:txBody>
      </p:sp>
    </p:spTree>
    <p:extLst>
      <p:ext uri="{BB962C8B-B14F-4D97-AF65-F5344CB8AC3E}">
        <p14:creationId xmlns:p14="http://schemas.microsoft.com/office/powerpoint/2010/main" val="2844152339"/>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150"/>
        <p:cNvGrpSpPr/>
        <p:nvPr/>
      </p:nvGrpSpPr>
      <p:grpSpPr>
        <a:xfrm>
          <a:off x="0" y="0"/>
          <a:ext cx="0" cy="0"/>
          <a:chOff x="0" y="0"/>
          <a:chExt cx="0" cy="0"/>
        </a:xfrm>
      </p:grpSpPr>
      <p:sp>
        <p:nvSpPr>
          <p:cNvPr id="151" name="Google Shape;151;p28"/>
          <p:cNvSpPr txBox="1">
            <a:spLocks noGrp="1"/>
          </p:cNvSpPr>
          <p:nvPr>
            <p:ph type="body" idx="1"/>
          </p:nvPr>
        </p:nvSpPr>
        <p:spPr>
          <a:xfrm>
            <a:off x="838200" y="1825625"/>
            <a:ext cx="10515600" cy="3648800"/>
          </a:xfrm>
          <a:prstGeom prst="rect">
            <a:avLst/>
          </a:prstGeom>
          <a:noFill/>
          <a:ln>
            <a:noFill/>
          </a:ln>
        </p:spPr>
        <p:txBody>
          <a:bodyPr spcFirstLastPara="1" wrap="square" lIns="91433" tIns="45700" rIns="91433" bIns="45700" anchor="t" anchorCtr="0">
            <a:noAutofit/>
          </a:bodyPr>
          <a:lstStyle/>
          <a:p>
            <a:pPr marL="457189" indent="-474121">
              <a:spcBef>
                <a:spcPts val="0"/>
              </a:spcBef>
              <a:buSzPts val="2000"/>
              <a:buFont typeface="Century Gothic"/>
              <a:buChar char="●"/>
            </a:pPr>
            <a:r>
              <a:rPr lang="en" sz="2667">
                <a:latin typeface="Century Gothic"/>
                <a:ea typeface="Century Gothic"/>
                <a:cs typeface="Century Gothic"/>
                <a:sym typeface="Century Gothic"/>
              </a:rPr>
              <a:t>What’s the gist?</a:t>
            </a:r>
            <a:endParaRPr sz="2667">
              <a:latin typeface="Century Gothic"/>
              <a:ea typeface="Century Gothic"/>
              <a:cs typeface="Century Gothic"/>
              <a:sym typeface="Century Gothic"/>
            </a:endParaRPr>
          </a:p>
          <a:p>
            <a:pPr marL="457189" indent="0">
              <a:spcBef>
                <a:spcPts val="1333"/>
              </a:spcBef>
              <a:buNone/>
            </a:pPr>
            <a:endParaRPr sz="2667">
              <a:latin typeface="Century Gothic"/>
              <a:ea typeface="Century Gothic"/>
              <a:cs typeface="Century Gothic"/>
              <a:sym typeface="Century Gothic"/>
            </a:endParaRPr>
          </a:p>
          <a:p>
            <a:pPr marL="457189" indent="-474121">
              <a:spcBef>
                <a:spcPts val="1333"/>
              </a:spcBef>
              <a:buSzPts val="2000"/>
              <a:buFont typeface="Century Gothic"/>
              <a:buChar char="●"/>
            </a:pPr>
            <a:r>
              <a:rPr lang="en" sz="2667">
                <a:latin typeface="Century Gothic"/>
                <a:ea typeface="Century Gothic"/>
                <a:cs typeface="Century Gothic"/>
                <a:sym typeface="Century Gothic"/>
              </a:rPr>
              <a:t>Turn and talk with your partner about what the gist of this section seems to be.</a:t>
            </a:r>
            <a:endParaRPr sz="2667">
              <a:latin typeface="Century Gothic"/>
              <a:ea typeface="Century Gothic"/>
              <a:cs typeface="Century Gothic"/>
              <a:sym typeface="Century Gothic"/>
            </a:endParaRPr>
          </a:p>
          <a:p>
            <a:pPr marL="457189" indent="0">
              <a:spcBef>
                <a:spcPts val="1333"/>
              </a:spcBef>
              <a:buNone/>
            </a:pPr>
            <a:endParaRPr sz="2667">
              <a:latin typeface="Century Gothic"/>
              <a:ea typeface="Century Gothic"/>
              <a:cs typeface="Century Gothic"/>
              <a:sym typeface="Century Gothic"/>
            </a:endParaRPr>
          </a:p>
          <a:p>
            <a:pPr marL="457189" indent="-474121">
              <a:spcBef>
                <a:spcPts val="1333"/>
              </a:spcBef>
              <a:spcAft>
                <a:spcPts val="1333"/>
              </a:spcAft>
              <a:buSzPts val="2000"/>
              <a:buFont typeface="Century Gothic"/>
              <a:buChar char="●"/>
            </a:pPr>
            <a:r>
              <a:rPr lang="en" sz="2667">
                <a:latin typeface="Century Gothic"/>
                <a:ea typeface="Century Gothic"/>
                <a:cs typeface="Century Gothic"/>
                <a:sym typeface="Century Gothic"/>
              </a:rPr>
              <a:t>Finally, let’s talk as a class about that gist of the passage.</a:t>
            </a:r>
            <a:endParaRPr sz="2667">
              <a:latin typeface="Century Gothic"/>
              <a:ea typeface="Century Gothic"/>
              <a:cs typeface="Century Gothic"/>
              <a:sym typeface="Century Gothic"/>
            </a:endParaRPr>
          </a:p>
        </p:txBody>
      </p:sp>
      <p:sp>
        <p:nvSpPr>
          <p:cNvPr id="152" name="Google Shape;152;p28"/>
          <p:cNvSpPr txBox="1">
            <a:spLocks noGrp="1"/>
          </p:cNvSpPr>
          <p:nvPr>
            <p:ph type="title"/>
          </p:nvPr>
        </p:nvSpPr>
        <p:spPr>
          <a:xfrm>
            <a:off x="838200" y="365125"/>
            <a:ext cx="10515600" cy="1325600"/>
          </a:xfrm>
          <a:prstGeom prst="rect">
            <a:avLst/>
          </a:prstGeom>
          <a:noFill/>
          <a:ln>
            <a:noFill/>
          </a:ln>
        </p:spPr>
        <p:txBody>
          <a:bodyPr spcFirstLastPara="1" wrap="square" lIns="91433" tIns="45700" rIns="91433" bIns="45700" anchor="ctr" anchorCtr="0">
            <a:noAutofit/>
          </a:bodyPr>
          <a:lstStyle/>
          <a:p>
            <a:pPr>
              <a:buSzPts val="3300"/>
            </a:pPr>
            <a:r>
              <a:rPr lang="en" sz="4267">
                <a:latin typeface="Century Gothic"/>
                <a:ea typeface="Century Gothic"/>
                <a:cs typeface="Century Gothic"/>
                <a:sym typeface="Century Gothic"/>
              </a:rPr>
              <a:t>Fluent Reading Work</a:t>
            </a:r>
            <a:endParaRPr sz="4267">
              <a:latin typeface="Century Gothic"/>
              <a:ea typeface="Century Gothic"/>
              <a:cs typeface="Century Gothic"/>
              <a:sym typeface="Century Gothic"/>
            </a:endParaRPr>
          </a:p>
        </p:txBody>
      </p:sp>
      <p:pic>
        <p:nvPicPr>
          <p:cNvPr id="2" name="Picture 2" descr="A close up of a logo&#10;&#10;Description generated with very high confidence">
            <a:extLst>
              <a:ext uri="{FF2B5EF4-FFF2-40B4-BE49-F238E27FC236}">
                <a16:creationId xmlns:a16="http://schemas.microsoft.com/office/drawing/2014/main" id="{68D7C884-8AAF-47CB-B43A-8C7676D5593F}"/>
              </a:ext>
            </a:extLst>
          </p:cNvPr>
          <p:cNvPicPr>
            <a:picLocks noChangeAspect="1"/>
          </p:cNvPicPr>
          <p:nvPr/>
        </p:nvPicPr>
        <p:blipFill>
          <a:blip r:embed="rId3"/>
          <a:stretch>
            <a:fillRect/>
          </a:stretch>
        </p:blipFill>
        <p:spPr>
          <a:xfrm>
            <a:off x="11198491" y="6081484"/>
            <a:ext cx="654991" cy="646605"/>
          </a:xfrm>
          <a:prstGeom prst="rect">
            <a:avLst/>
          </a:prstGeom>
        </p:spPr>
      </p:pic>
    </p:spTree>
    <p:extLst>
      <p:ext uri="{BB962C8B-B14F-4D97-AF65-F5344CB8AC3E}">
        <p14:creationId xmlns:p14="http://schemas.microsoft.com/office/powerpoint/2010/main" val="275174861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94"/>
        <p:cNvGrpSpPr/>
        <p:nvPr/>
      </p:nvGrpSpPr>
      <p:grpSpPr>
        <a:xfrm>
          <a:off x="0" y="0"/>
          <a:ext cx="0" cy="0"/>
          <a:chOff x="0" y="0"/>
          <a:chExt cx="0" cy="0"/>
        </a:xfrm>
      </p:grpSpPr>
      <p:sp>
        <p:nvSpPr>
          <p:cNvPr id="95" name="Shape 95"/>
          <p:cNvSpPr txBox="1">
            <a:spLocks noGrp="1"/>
          </p:cNvSpPr>
          <p:nvPr>
            <p:ph type="subTitle" idx="1"/>
          </p:nvPr>
        </p:nvSpPr>
        <p:spPr>
          <a:xfrm>
            <a:off x="793650" y="1835025"/>
            <a:ext cx="10604700" cy="4722938"/>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chemeClr val="dk1"/>
              </a:buClr>
              <a:buSzPts val="3330"/>
              <a:buFont typeface="Arial"/>
              <a:buNone/>
            </a:pPr>
            <a:r>
              <a:rPr lang="en-US" sz="2200" b="1" i="0" u="none" strike="noStrike" cap="none" dirty="0">
                <a:solidFill>
                  <a:schemeClr val="dk1"/>
                </a:solidFill>
                <a:latin typeface="Century Gothic"/>
                <a:ea typeface="Century Gothic"/>
                <a:cs typeface="Century Gothic"/>
                <a:sym typeface="Century Gothic"/>
              </a:rPr>
              <a:t>Preparing for Unit One: </a:t>
            </a:r>
            <a:r>
              <a:rPr lang="en-US" sz="2200" i="1" u="none" strike="noStrike" cap="none" dirty="0">
                <a:solidFill>
                  <a:schemeClr val="dk1"/>
                </a:solidFill>
                <a:latin typeface="Century Gothic"/>
                <a:ea typeface="Century Gothic"/>
                <a:cs typeface="Century Gothic"/>
                <a:sym typeface="Century Gothic"/>
              </a:rPr>
              <a:t>Materials and Student Pairings</a:t>
            </a:r>
            <a:endParaRPr sz="2200" i="1" dirty="0">
              <a:latin typeface="Century Gothic"/>
              <a:ea typeface="Century Gothic"/>
              <a:cs typeface="Century Gothic"/>
              <a:sym typeface="Century Gothic"/>
            </a:endParaRPr>
          </a:p>
          <a:p>
            <a:pPr marL="0" marR="0" lvl="0" indent="0" algn="l" rtl="0">
              <a:lnSpc>
                <a:spcPct val="90000"/>
              </a:lnSpc>
              <a:spcBef>
                <a:spcPts val="0"/>
              </a:spcBef>
              <a:spcAft>
                <a:spcPts val="0"/>
              </a:spcAft>
              <a:buNone/>
            </a:pPr>
            <a:endParaRPr sz="2000" b="1" dirty="0">
              <a:latin typeface="Century Gothic"/>
              <a:ea typeface="Century Gothic"/>
              <a:cs typeface="Century Gothic"/>
              <a:sym typeface="Century Gothic"/>
            </a:endParaRPr>
          </a:p>
          <a:p>
            <a:pPr marL="457200" marR="0" lvl="0" indent="-355600" algn="l" rtl="0">
              <a:lnSpc>
                <a:spcPct val="90000"/>
              </a:lnSpc>
              <a:spcBef>
                <a:spcPts val="1000"/>
              </a:spcBef>
              <a:spcAft>
                <a:spcPts val="0"/>
              </a:spcAft>
              <a:buSzPts val="2000"/>
              <a:buFont typeface="Century Gothic"/>
              <a:buChar char="●"/>
            </a:pPr>
            <a:r>
              <a:rPr lang="en-US" sz="2000" dirty="0">
                <a:latin typeface="Century Gothic"/>
                <a:ea typeface="Century Gothic"/>
                <a:cs typeface="Century Gothic"/>
                <a:sym typeface="Century Gothic"/>
              </a:rPr>
              <a:t>Excerpts from “Loss of Culturally </a:t>
            </a:r>
            <a:r>
              <a:rPr lang="en-US" sz="2200" dirty="0">
                <a:latin typeface="Century Gothic"/>
                <a:ea typeface="Century Gothic"/>
                <a:cs typeface="Century Gothic"/>
                <a:sym typeface="Century Gothic"/>
              </a:rPr>
              <a:t>Vital Cattle Leaves Dinka Tribe Adrift in Refugee Camps” (one per student)</a:t>
            </a:r>
            <a:endParaRPr sz="2200" dirty="0">
              <a:latin typeface="Century Gothic"/>
              <a:ea typeface="Century Gothic"/>
              <a:cs typeface="Century Gothic"/>
              <a:sym typeface="Century Gothic"/>
            </a:endParaRPr>
          </a:p>
          <a:p>
            <a:pPr marL="457200" lvl="0" indent="-368300" algn="l" rtl="0">
              <a:lnSpc>
                <a:spcPct val="100000"/>
              </a:lnSpc>
              <a:spcBef>
                <a:spcPts val="1000"/>
              </a:spcBef>
              <a:spcAft>
                <a:spcPts val="0"/>
              </a:spcAft>
              <a:buSzPts val="2200"/>
              <a:buFont typeface="Century Gothic"/>
              <a:buChar char="●"/>
            </a:pPr>
            <a:r>
              <a:rPr lang="en-US" sz="2200" dirty="0">
                <a:latin typeface="Century Gothic"/>
                <a:ea typeface="Century Gothic"/>
                <a:cs typeface="Century Gothic"/>
                <a:sym typeface="Century Gothic"/>
              </a:rPr>
              <a:t>“Sudanese Tribes Confront Modern War” (from Lesson 10; one per student; focus on Excerpt 2)</a:t>
            </a:r>
            <a:endParaRPr sz="2200" dirty="0">
              <a:latin typeface="Century Gothic"/>
              <a:ea typeface="Century Gothic"/>
              <a:cs typeface="Century Gothic"/>
              <a:sym typeface="Century Gothic"/>
            </a:endParaRPr>
          </a:p>
          <a:p>
            <a:pPr marL="457200" lvl="0" indent="-368300" algn="l" rtl="0">
              <a:lnSpc>
                <a:spcPct val="100000"/>
              </a:lnSpc>
              <a:spcBef>
                <a:spcPts val="0"/>
              </a:spcBef>
              <a:spcAft>
                <a:spcPts val="0"/>
              </a:spcAft>
              <a:buSzPts val="2200"/>
              <a:buFont typeface="Century Gothic"/>
              <a:buChar char="●"/>
            </a:pPr>
            <a:r>
              <a:rPr lang="en-US" sz="2200" dirty="0">
                <a:latin typeface="Century Gothic"/>
                <a:ea typeface="Century Gothic"/>
                <a:cs typeface="Century Gothic"/>
                <a:sym typeface="Century Gothic"/>
              </a:rPr>
              <a:t>Selecting Evidence--Perspectives of the Dinka and the Nuer graphic organizer (one per student)</a:t>
            </a:r>
            <a:endParaRPr sz="2200" dirty="0">
              <a:latin typeface="Century Gothic"/>
              <a:ea typeface="Century Gothic"/>
              <a:cs typeface="Century Gothic"/>
              <a:sym typeface="Century Gothic"/>
            </a:endParaRPr>
          </a:p>
          <a:p>
            <a:pPr marL="457200" marR="0" lvl="0" indent="-368300" algn="l" rtl="0">
              <a:lnSpc>
                <a:spcPct val="90000"/>
              </a:lnSpc>
              <a:spcBef>
                <a:spcPts val="0"/>
              </a:spcBef>
              <a:spcAft>
                <a:spcPts val="0"/>
              </a:spcAft>
              <a:buSzPts val="2200"/>
              <a:buFont typeface="Century Gothic"/>
              <a:buChar char="●"/>
            </a:pPr>
            <a:r>
              <a:rPr lang="en-US" sz="2200" dirty="0">
                <a:latin typeface="Century Gothic"/>
                <a:ea typeface="Century Gothic"/>
                <a:cs typeface="Century Gothic"/>
                <a:sym typeface="Century Gothic"/>
              </a:rPr>
              <a:t>Document camera, if available</a:t>
            </a:r>
            <a:endParaRPr sz="2200" dirty="0">
              <a:latin typeface="Century Gothic"/>
              <a:ea typeface="Century Gothic"/>
              <a:cs typeface="Century Gothic"/>
              <a:sym typeface="Century Gothic"/>
            </a:endParaRPr>
          </a:p>
          <a:p>
            <a:pPr marL="457200" marR="0" lvl="0" indent="-368300" algn="l" rtl="0">
              <a:lnSpc>
                <a:spcPct val="90000"/>
              </a:lnSpc>
              <a:spcBef>
                <a:spcPts val="1000"/>
              </a:spcBef>
              <a:spcAft>
                <a:spcPts val="0"/>
              </a:spcAft>
              <a:buSzPts val="2200"/>
              <a:buFont typeface="Century Gothic"/>
              <a:buChar char="●"/>
            </a:pPr>
            <a:r>
              <a:rPr lang="en-US" sz="2200" dirty="0">
                <a:latin typeface="Century Gothic"/>
                <a:ea typeface="Century Gothic"/>
                <a:cs typeface="Century Gothic"/>
                <a:sym typeface="Century Gothic"/>
              </a:rPr>
              <a:t>Things Close Readers Do anchor chart</a:t>
            </a:r>
            <a:endParaRPr sz="2200" dirty="0">
              <a:latin typeface="Century Gothic"/>
              <a:ea typeface="Century Gothic"/>
              <a:cs typeface="Century Gothic"/>
              <a:sym typeface="Century Gothic"/>
            </a:endParaRPr>
          </a:p>
          <a:p>
            <a:pPr marL="457200" marR="0" lvl="0" indent="-368300" algn="l" rtl="0">
              <a:lnSpc>
                <a:spcPct val="90000"/>
              </a:lnSpc>
              <a:spcBef>
                <a:spcPts val="1000"/>
              </a:spcBef>
              <a:spcAft>
                <a:spcPts val="0"/>
              </a:spcAft>
              <a:buSzPts val="2200"/>
              <a:buFont typeface="Century Gothic"/>
              <a:buChar char="●"/>
            </a:pPr>
            <a:r>
              <a:rPr lang="en-US" sz="2200" dirty="0">
                <a:latin typeface="Century Gothic"/>
                <a:ea typeface="Century Gothic"/>
                <a:cs typeface="Century Gothic"/>
                <a:sym typeface="Century Gothic"/>
              </a:rPr>
              <a:t>Exit Ticket</a:t>
            </a:r>
            <a:endParaRPr sz="2200" dirty="0">
              <a:latin typeface="Century Gothic"/>
              <a:ea typeface="Century Gothic"/>
              <a:cs typeface="Century Gothic"/>
              <a:sym typeface="Century Gothic"/>
            </a:endParaRPr>
          </a:p>
          <a:p>
            <a:pPr marL="457200" marR="0" lvl="0" indent="-355600" algn="l" rtl="0">
              <a:lnSpc>
                <a:spcPct val="90000"/>
              </a:lnSpc>
              <a:spcBef>
                <a:spcPts val="1000"/>
              </a:spcBef>
              <a:spcAft>
                <a:spcPts val="0"/>
              </a:spcAft>
              <a:buSzPts val="2000"/>
              <a:buFont typeface="Century Gothic"/>
              <a:buChar char="●"/>
            </a:pPr>
            <a:r>
              <a:rPr lang="en-US" sz="2200" dirty="0">
                <a:latin typeface="Century Gothic"/>
                <a:ea typeface="Century Gothic"/>
                <a:cs typeface="Century Gothic"/>
                <a:sym typeface="Century Gothic"/>
              </a:rPr>
              <a:t>Students will work in their A-Day partnerships again today</a:t>
            </a:r>
            <a:endParaRPr sz="2200" dirty="0">
              <a:latin typeface="Century Gothic"/>
              <a:ea typeface="Century Gothic"/>
              <a:cs typeface="Century Gothic"/>
              <a:sym typeface="Century Gothic"/>
            </a:endParaRPr>
          </a:p>
          <a:p>
            <a:pPr marL="571500" marR="0" lvl="0" indent="-360045" algn="l" rtl="0">
              <a:lnSpc>
                <a:spcPct val="90000"/>
              </a:lnSpc>
              <a:spcBef>
                <a:spcPts val="1000"/>
              </a:spcBef>
              <a:spcAft>
                <a:spcPts val="0"/>
              </a:spcAft>
              <a:buClr>
                <a:schemeClr val="dk1"/>
              </a:buClr>
              <a:buSzPts val="3330"/>
              <a:buFont typeface="Arial"/>
              <a:buNone/>
            </a:pPr>
            <a:endParaRPr sz="2000" i="0" u="none" strike="noStrike" cap="none" dirty="0">
              <a:solidFill>
                <a:schemeClr val="dk1"/>
              </a:solidFill>
              <a:latin typeface="Century Gothic"/>
              <a:ea typeface="Century Gothic"/>
              <a:cs typeface="Century Gothic"/>
              <a:sym typeface="Century Gothic"/>
            </a:endParaRPr>
          </a:p>
          <a:p>
            <a:pPr marL="0" marR="0" lvl="0" indent="0" algn="l" rtl="0">
              <a:lnSpc>
                <a:spcPct val="90000"/>
              </a:lnSpc>
              <a:spcBef>
                <a:spcPts val="1000"/>
              </a:spcBef>
              <a:spcAft>
                <a:spcPts val="0"/>
              </a:spcAft>
              <a:buClr>
                <a:schemeClr val="dk1"/>
              </a:buClr>
              <a:buSzPts val="3330"/>
              <a:buFont typeface="Arial"/>
              <a:buNone/>
            </a:pPr>
            <a:endParaRPr sz="2000" i="0" u="none" strike="noStrike" cap="none" dirty="0">
              <a:solidFill>
                <a:schemeClr val="dk1"/>
              </a:solidFill>
              <a:latin typeface="Century Gothic"/>
              <a:ea typeface="Century Gothic"/>
              <a:cs typeface="Century Gothic"/>
              <a:sym typeface="Century Gothic"/>
            </a:endParaRPr>
          </a:p>
        </p:txBody>
      </p:sp>
      <p:sp>
        <p:nvSpPr>
          <p:cNvPr id="96" name="Shape 96"/>
          <p:cNvSpPr txBox="1">
            <a:spLocks noGrp="1"/>
          </p:cNvSpPr>
          <p:nvPr>
            <p:ph type="title" idx="4294967295"/>
          </p:nvPr>
        </p:nvSpPr>
        <p:spPr>
          <a:xfrm>
            <a:off x="706850" y="234175"/>
            <a:ext cx="10515600" cy="1325700"/>
          </a:xfrm>
          <a:prstGeom prst="rect">
            <a:avLst/>
          </a:prstGeom>
          <a:noFill/>
          <a:ln>
            <a:noFill/>
          </a:ln>
        </p:spPr>
        <p:txBody>
          <a:bodyPr spcFirstLastPara="1" wrap="square" lIns="91425" tIns="45700" rIns="91425" bIns="45700" anchor="ctr" anchorCtr="0">
            <a:noAutofit/>
          </a:bodyPr>
          <a:lstStyle/>
          <a:p>
            <a:pPr marL="0" lvl="0" indent="0" rtl="0">
              <a:spcBef>
                <a:spcPts val="0"/>
              </a:spcBef>
              <a:spcAft>
                <a:spcPts val="0"/>
              </a:spcAft>
              <a:buClr>
                <a:schemeClr val="dk1"/>
              </a:buClr>
              <a:buSzPts val="4500"/>
              <a:buFont typeface="Overlock"/>
              <a:buNone/>
            </a:pPr>
            <a:r>
              <a:rPr lang="en-US" sz="4200">
                <a:latin typeface="Century Gothic"/>
                <a:ea typeface="Century Gothic"/>
                <a:cs typeface="Century Gothic"/>
                <a:sym typeface="Century Gothic"/>
              </a:rPr>
              <a:t>Grade 7: Module 1: Unit 1: Lesson 13</a:t>
            </a:r>
            <a:endParaRPr sz="4200">
              <a:latin typeface="Century Gothic"/>
              <a:ea typeface="Century Gothic"/>
              <a:cs typeface="Century Gothic"/>
              <a:sym typeface="Century Gothic"/>
            </a:endParaRPr>
          </a:p>
          <a:p>
            <a:pPr marL="0" lvl="0" indent="0" rtl="0">
              <a:spcBef>
                <a:spcPts val="0"/>
              </a:spcBef>
              <a:spcAft>
                <a:spcPts val="0"/>
              </a:spcAft>
              <a:buClr>
                <a:schemeClr val="dk1"/>
              </a:buClr>
              <a:buSzPts val="1500"/>
              <a:buFont typeface="Arial"/>
              <a:buNone/>
            </a:pPr>
            <a:r>
              <a:rPr lang="en-US" sz="2100" b="1">
                <a:latin typeface="Century Gothic"/>
                <a:ea typeface="Century Gothic"/>
                <a:cs typeface="Century Gothic"/>
                <a:sym typeface="Century Gothic"/>
              </a:rPr>
              <a:t>Teacher slide, before teaching.</a:t>
            </a:r>
            <a:endParaRPr sz="4200">
              <a:latin typeface="Century Gothic"/>
              <a:ea typeface="Century Gothic"/>
              <a:cs typeface="Century Gothic"/>
              <a:sym typeface="Century Gothic"/>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157"/>
        <p:cNvGrpSpPr/>
        <p:nvPr/>
      </p:nvGrpSpPr>
      <p:grpSpPr>
        <a:xfrm>
          <a:off x="0" y="0"/>
          <a:ext cx="0" cy="0"/>
          <a:chOff x="0" y="0"/>
          <a:chExt cx="0" cy="0"/>
        </a:xfrm>
      </p:grpSpPr>
      <p:sp>
        <p:nvSpPr>
          <p:cNvPr id="158" name="Google Shape;158;p29"/>
          <p:cNvSpPr txBox="1">
            <a:spLocks noGrp="1"/>
          </p:cNvSpPr>
          <p:nvPr>
            <p:ph type="body" idx="1"/>
          </p:nvPr>
        </p:nvSpPr>
        <p:spPr>
          <a:xfrm>
            <a:off x="838200" y="1690833"/>
            <a:ext cx="10703200" cy="4351200"/>
          </a:xfrm>
          <a:prstGeom prst="rect">
            <a:avLst/>
          </a:prstGeom>
          <a:noFill/>
          <a:ln>
            <a:noFill/>
          </a:ln>
        </p:spPr>
        <p:txBody>
          <a:bodyPr spcFirstLastPara="1" wrap="square" lIns="91433" tIns="45700" rIns="91433" bIns="45700" anchor="t" anchorCtr="0">
            <a:noAutofit/>
          </a:bodyPr>
          <a:lstStyle/>
          <a:p>
            <a:pPr marL="16933" indent="0">
              <a:spcBef>
                <a:spcPts val="0"/>
              </a:spcBef>
              <a:buSzPts val="2100"/>
              <a:buNone/>
            </a:pPr>
            <a:r>
              <a:rPr lang="en" sz="2533" b="1">
                <a:latin typeface="Century Gothic"/>
                <a:ea typeface="Century Gothic"/>
                <a:cs typeface="Century Gothic"/>
                <a:sym typeface="Century Gothic"/>
              </a:rPr>
              <a:t>Now it’s your turn to read this same passage</a:t>
            </a:r>
            <a:r>
              <a:rPr lang="en" sz="2533">
                <a:latin typeface="Century Gothic"/>
                <a:ea typeface="Century Gothic"/>
                <a:cs typeface="Century Gothic"/>
                <a:sym typeface="Century Gothic"/>
              </a:rPr>
              <a:t>. </a:t>
            </a:r>
            <a:r>
              <a:rPr lang="en" sz="2533" b="1">
                <a:latin typeface="Century Gothic"/>
                <a:ea typeface="Century Gothic"/>
                <a:cs typeface="Century Gothic"/>
                <a:sym typeface="Century Gothic"/>
              </a:rPr>
              <a:t>Here’s what you’ll do:</a:t>
            </a:r>
            <a:endParaRPr sz="2533" b="1">
              <a:latin typeface="Century Gothic"/>
              <a:ea typeface="Century Gothic"/>
              <a:cs typeface="Century Gothic"/>
              <a:sym typeface="Century Gothic"/>
            </a:endParaRPr>
          </a:p>
          <a:p>
            <a:pPr marL="16933" indent="0">
              <a:spcBef>
                <a:spcPts val="0"/>
              </a:spcBef>
              <a:buSzPts val="2100"/>
              <a:buNone/>
            </a:pPr>
            <a:endParaRPr sz="2533" b="1">
              <a:latin typeface="Century Gothic"/>
              <a:ea typeface="Century Gothic"/>
              <a:cs typeface="Century Gothic"/>
              <a:sym typeface="Century Gothic"/>
            </a:endParaRPr>
          </a:p>
          <a:p>
            <a:pPr marL="457189" indent="-465655">
              <a:spcBef>
                <a:spcPts val="0"/>
              </a:spcBef>
              <a:buSzPts val="1900"/>
              <a:buFont typeface="Century Gothic"/>
              <a:buChar char="●"/>
            </a:pPr>
            <a:r>
              <a:rPr lang="en" sz="2533">
                <a:latin typeface="Century Gothic"/>
                <a:ea typeface="Century Gothic"/>
                <a:cs typeface="Century Gothic"/>
                <a:sym typeface="Century Gothic"/>
              </a:rPr>
              <a:t>Read the passage to yourself in a whisper. </a:t>
            </a:r>
            <a:endParaRPr sz="2533">
              <a:latin typeface="Century Gothic"/>
              <a:ea typeface="Century Gothic"/>
              <a:cs typeface="Century Gothic"/>
              <a:sym typeface="Century Gothic"/>
            </a:endParaRPr>
          </a:p>
          <a:p>
            <a:pPr marL="457189" indent="-465655">
              <a:spcBef>
                <a:spcPts val="1333"/>
              </a:spcBef>
              <a:buSzPts val="1900"/>
              <a:buFont typeface="Century Gothic"/>
              <a:buChar char="●"/>
            </a:pPr>
            <a:r>
              <a:rPr lang="en" sz="2533">
                <a:latin typeface="Century Gothic"/>
                <a:ea typeface="Century Gothic"/>
                <a:cs typeface="Century Gothic"/>
                <a:sym typeface="Century Gothic"/>
              </a:rPr>
              <a:t>Now, read the same passage out loud to your partner – while your partner reads in their head. (Read </a:t>
            </a:r>
            <a:r>
              <a:rPr lang="en" sz="2533" b="1" i="1">
                <a:latin typeface="Century Gothic"/>
                <a:ea typeface="Century Gothic"/>
                <a:cs typeface="Century Gothic"/>
                <a:sym typeface="Century Gothic"/>
              </a:rPr>
              <a:t>softly</a:t>
            </a:r>
            <a:r>
              <a:rPr lang="en" sz="2533">
                <a:latin typeface="Century Gothic"/>
                <a:ea typeface="Century Gothic"/>
                <a:cs typeface="Century Gothic"/>
                <a:sym typeface="Century Gothic"/>
              </a:rPr>
              <a:t> – lots of people will be talking!)</a:t>
            </a:r>
            <a:endParaRPr sz="2533">
              <a:latin typeface="Century Gothic"/>
              <a:ea typeface="Century Gothic"/>
              <a:cs typeface="Century Gothic"/>
              <a:sym typeface="Century Gothic"/>
            </a:endParaRPr>
          </a:p>
          <a:p>
            <a:pPr marL="457189" indent="-465655">
              <a:spcBef>
                <a:spcPts val="1333"/>
              </a:spcBef>
              <a:spcAft>
                <a:spcPts val="1333"/>
              </a:spcAft>
              <a:buSzPts val="1900"/>
              <a:buFont typeface="Century Gothic"/>
              <a:buChar char="●"/>
            </a:pPr>
            <a:r>
              <a:rPr lang="en" sz="2533">
                <a:latin typeface="Century Gothic"/>
                <a:ea typeface="Century Gothic"/>
                <a:cs typeface="Century Gothic"/>
                <a:sym typeface="Century Gothic"/>
              </a:rPr>
              <a:t>Switch – this time, your partner reads aloud while you read in your head.</a:t>
            </a:r>
            <a:endParaRPr sz="2533">
              <a:latin typeface="Century Gothic"/>
              <a:ea typeface="Century Gothic"/>
              <a:cs typeface="Century Gothic"/>
              <a:sym typeface="Century Gothic"/>
            </a:endParaRPr>
          </a:p>
        </p:txBody>
      </p:sp>
      <p:sp>
        <p:nvSpPr>
          <p:cNvPr id="159" name="Google Shape;159;p29"/>
          <p:cNvSpPr txBox="1">
            <a:spLocks noGrp="1"/>
          </p:cNvSpPr>
          <p:nvPr>
            <p:ph type="title"/>
          </p:nvPr>
        </p:nvSpPr>
        <p:spPr>
          <a:xfrm>
            <a:off x="838200" y="365125"/>
            <a:ext cx="10515600" cy="1325600"/>
          </a:xfrm>
          <a:prstGeom prst="rect">
            <a:avLst/>
          </a:prstGeom>
          <a:noFill/>
          <a:ln>
            <a:noFill/>
          </a:ln>
        </p:spPr>
        <p:txBody>
          <a:bodyPr spcFirstLastPara="1" wrap="square" lIns="91433" tIns="45700" rIns="91433" bIns="45700" anchor="ctr" anchorCtr="0">
            <a:noAutofit/>
          </a:bodyPr>
          <a:lstStyle/>
          <a:p>
            <a:pPr>
              <a:buSzPts val="3300"/>
            </a:pPr>
            <a:r>
              <a:rPr lang="en" sz="4267">
                <a:latin typeface="Century Gothic"/>
                <a:ea typeface="Century Gothic"/>
                <a:cs typeface="Century Gothic"/>
                <a:sym typeface="Century Gothic"/>
              </a:rPr>
              <a:t>Fluent Reading Work</a:t>
            </a:r>
            <a:endParaRPr sz="4267">
              <a:latin typeface="Century Gothic"/>
              <a:ea typeface="Century Gothic"/>
              <a:cs typeface="Century Gothic"/>
              <a:sym typeface="Century Gothic"/>
            </a:endParaRPr>
          </a:p>
        </p:txBody>
      </p:sp>
    </p:spTree>
    <p:extLst>
      <p:ext uri="{BB962C8B-B14F-4D97-AF65-F5344CB8AC3E}">
        <p14:creationId xmlns:p14="http://schemas.microsoft.com/office/powerpoint/2010/main" val="117512348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163"/>
        <p:cNvGrpSpPr/>
        <p:nvPr/>
      </p:nvGrpSpPr>
      <p:grpSpPr>
        <a:xfrm>
          <a:off x="0" y="0"/>
          <a:ext cx="0" cy="0"/>
          <a:chOff x="0" y="0"/>
          <a:chExt cx="0" cy="0"/>
        </a:xfrm>
      </p:grpSpPr>
      <p:sp>
        <p:nvSpPr>
          <p:cNvPr id="164" name="Google Shape;164;p30"/>
          <p:cNvSpPr txBox="1">
            <a:spLocks noGrp="1"/>
          </p:cNvSpPr>
          <p:nvPr>
            <p:ph type="title"/>
          </p:nvPr>
        </p:nvSpPr>
        <p:spPr>
          <a:xfrm>
            <a:off x="838200" y="365125"/>
            <a:ext cx="10515600" cy="1325600"/>
          </a:xfrm>
          <a:prstGeom prst="rect">
            <a:avLst/>
          </a:prstGeom>
        </p:spPr>
        <p:txBody>
          <a:bodyPr spcFirstLastPara="1" wrap="square" lIns="91433" tIns="45700" rIns="91433" bIns="45700" anchor="ctr" anchorCtr="0">
            <a:noAutofit/>
          </a:bodyPr>
          <a:lstStyle/>
          <a:p>
            <a:endParaRPr sz="4267">
              <a:latin typeface="Century Gothic"/>
              <a:ea typeface="Century Gothic"/>
              <a:cs typeface="Century Gothic"/>
              <a:sym typeface="Century Gothic"/>
            </a:endParaRPr>
          </a:p>
          <a:p>
            <a:pPr>
              <a:buSzPts val="3300"/>
            </a:pPr>
            <a:r>
              <a:rPr lang="en" sz="4267">
                <a:latin typeface="Century Gothic"/>
                <a:ea typeface="Century Gothic"/>
                <a:cs typeface="Century Gothic"/>
                <a:sym typeface="Century Gothic"/>
              </a:rPr>
              <a:t>When you finish the fluency practice...	</a:t>
            </a:r>
            <a:endParaRPr/>
          </a:p>
        </p:txBody>
      </p:sp>
      <p:sp>
        <p:nvSpPr>
          <p:cNvPr id="165" name="Google Shape;165;p30"/>
          <p:cNvSpPr txBox="1">
            <a:spLocks noGrp="1"/>
          </p:cNvSpPr>
          <p:nvPr>
            <p:ph type="body" idx="1"/>
          </p:nvPr>
        </p:nvSpPr>
        <p:spPr>
          <a:xfrm>
            <a:off x="838200" y="1825625"/>
            <a:ext cx="10515600" cy="4351200"/>
          </a:xfrm>
          <a:prstGeom prst="rect">
            <a:avLst/>
          </a:prstGeom>
        </p:spPr>
        <p:txBody>
          <a:bodyPr spcFirstLastPara="1" wrap="square" lIns="91433" tIns="45700" rIns="91433" bIns="45700" anchor="t" anchorCtr="0">
            <a:noAutofit/>
          </a:bodyPr>
          <a:lstStyle/>
          <a:p>
            <a:pPr marL="0" indent="0">
              <a:spcBef>
                <a:spcPts val="1067"/>
              </a:spcBef>
              <a:buNone/>
            </a:pPr>
            <a:r>
              <a:rPr lang="en" dirty="0">
                <a:latin typeface="Century Gothic"/>
                <a:ea typeface="Century Gothic"/>
                <a:cs typeface="Century Gothic"/>
                <a:sym typeface="Century Gothic"/>
              </a:rPr>
              <a:t>You can do one of two things with the rest of the time:</a:t>
            </a:r>
            <a:endParaRPr dirty="0">
              <a:latin typeface="Century Gothic"/>
              <a:ea typeface="Century Gothic"/>
              <a:cs typeface="Century Gothic"/>
              <a:sym typeface="Century Gothic"/>
            </a:endParaRPr>
          </a:p>
          <a:p>
            <a:pPr marL="1219170" indent="0">
              <a:spcBef>
                <a:spcPts val="1067"/>
              </a:spcBef>
              <a:buNone/>
            </a:pPr>
            <a:endParaRPr dirty="0">
              <a:latin typeface="Century Gothic"/>
              <a:ea typeface="Century Gothic"/>
              <a:cs typeface="Century Gothic"/>
              <a:sym typeface="Century Gothic"/>
            </a:endParaRPr>
          </a:p>
          <a:p>
            <a:pPr marL="609585" indent="-482588">
              <a:spcBef>
                <a:spcPts val="1067"/>
              </a:spcBef>
              <a:buSzPts val="2100"/>
              <a:buFont typeface="Century Gothic"/>
              <a:buAutoNum type="arabicPeriod"/>
            </a:pPr>
            <a:r>
              <a:rPr lang="en" dirty="0">
                <a:latin typeface="Century Gothic"/>
                <a:ea typeface="Century Gothic"/>
                <a:cs typeface="Century Gothic"/>
                <a:sym typeface="Century Gothic"/>
              </a:rPr>
              <a:t>Follow along while your teacher keeps reading the selection you’ll be reading closely during the next class.</a:t>
            </a:r>
          </a:p>
          <a:p>
            <a:pPr marL="609585" indent="-482588">
              <a:spcBef>
                <a:spcPts val="1067"/>
              </a:spcBef>
              <a:buSzPts val="2100"/>
              <a:buFont typeface="Century Gothic"/>
              <a:buAutoNum type="arabicPeriod"/>
            </a:pPr>
            <a:endParaRPr lang="en" dirty="0">
              <a:latin typeface="Century Gothic"/>
              <a:ea typeface="Century Gothic"/>
              <a:cs typeface="Century Gothic"/>
              <a:sym typeface="Century Gothic"/>
            </a:endParaRPr>
          </a:p>
          <a:p>
            <a:pPr marL="609585" indent="-482588">
              <a:spcBef>
                <a:spcPts val="1067"/>
              </a:spcBef>
              <a:buSzPts val="2100"/>
              <a:buFont typeface="Century Gothic"/>
              <a:buAutoNum type="arabicPeriod"/>
            </a:pPr>
            <a:r>
              <a:rPr lang="en" dirty="0">
                <a:latin typeface="Century Gothic"/>
                <a:ea typeface="Century Gothic"/>
                <a:cs typeface="Century Gothic"/>
                <a:sym typeface="Century Gothic"/>
              </a:rPr>
              <a:t>Read the selection for the next class to yourself.</a:t>
            </a:r>
            <a:endParaRPr dirty="0">
              <a:latin typeface="Century Gothic"/>
              <a:ea typeface="Century Gothic"/>
              <a:cs typeface="Century Gothic"/>
              <a:sym typeface="Century Gothic"/>
            </a:endParaRPr>
          </a:p>
        </p:txBody>
      </p:sp>
    </p:spTree>
    <p:extLst>
      <p:ext uri="{BB962C8B-B14F-4D97-AF65-F5344CB8AC3E}">
        <p14:creationId xmlns:p14="http://schemas.microsoft.com/office/powerpoint/2010/main" val="72541760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C404D2-EED6-46DB-ADD2-F837E5F9514A}"/>
              </a:ext>
            </a:extLst>
          </p:cNvPr>
          <p:cNvSpPr>
            <a:spLocks noGrp="1"/>
          </p:cNvSpPr>
          <p:nvPr>
            <p:ph type="title"/>
          </p:nvPr>
        </p:nvSpPr>
        <p:spPr/>
        <p:txBody>
          <a:bodyPr/>
          <a:lstStyle/>
          <a:p>
            <a:endParaRPr lang="en-US"/>
          </a:p>
        </p:txBody>
      </p:sp>
      <p:sp>
        <p:nvSpPr>
          <p:cNvPr id="3" name="Text Placeholder 2">
            <a:extLst>
              <a:ext uri="{FF2B5EF4-FFF2-40B4-BE49-F238E27FC236}">
                <a16:creationId xmlns:a16="http://schemas.microsoft.com/office/drawing/2014/main" id="{61003DAB-0F87-47B7-ABA2-F61BA08B460E}"/>
              </a:ext>
            </a:extLst>
          </p:cNvPr>
          <p:cNvSpPr>
            <a:spLocks noGrp="1"/>
          </p:cNvSpPr>
          <p:nvPr>
            <p:ph type="body" idx="1"/>
          </p:nvPr>
        </p:nvSpPr>
        <p:spPr/>
        <p:txBody>
          <a:bodyPr/>
          <a:lstStyle/>
          <a:p>
            <a:r>
              <a:rPr lang="en-US" dirty="0"/>
              <a:t>A Long Walk to Water:  Based on a True Story, by Linda Sue Park </a:t>
            </a:r>
          </a:p>
          <a:p>
            <a:r>
              <a:rPr lang="en-US" dirty="0"/>
              <a:t>Houghton Mifflin Harcourt has granted DPSCD permission for cover art.  This permission is not transferable to other uses or </a:t>
            </a:r>
            <a:r>
              <a:rPr lang="en-US"/>
              <a:t>organizations.</a:t>
            </a:r>
          </a:p>
        </p:txBody>
      </p:sp>
    </p:spTree>
    <p:extLst>
      <p:ext uri="{BB962C8B-B14F-4D97-AF65-F5344CB8AC3E}">
        <p14:creationId xmlns:p14="http://schemas.microsoft.com/office/powerpoint/2010/main" val="175688170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01"/>
        <p:cNvGrpSpPr/>
        <p:nvPr/>
      </p:nvGrpSpPr>
      <p:grpSpPr>
        <a:xfrm>
          <a:off x="0" y="0"/>
          <a:ext cx="0" cy="0"/>
          <a:chOff x="0" y="0"/>
          <a:chExt cx="0" cy="0"/>
        </a:xfrm>
      </p:grpSpPr>
      <p:sp>
        <p:nvSpPr>
          <p:cNvPr id="102" name="Shape 102"/>
          <p:cNvSpPr txBox="1">
            <a:spLocks noGrp="1"/>
          </p:cNvSpPr>
          <p:nvPr>
            <p:ph type="ctrTitle"/>
          </p:nvPr>
        </p:nvSpPr>
        <p:spPr>
          <a:xfrm>
            <a:off x="1524000" y="2418598"/>
            <a:ext cx="9144000" cy="2020800"/>
          </a:xfrm>
          <a:prstGeom prst="rect">
            <a:avLst/>
          </a:prstGeom>
        </p:spPr>
        <p:txBody>
          <a:bodyPr spcFirstLastPara="1" wrap="square" lIns="91425" tIns="45700" rIns="91425" bIns="45700" anchor="t" anchorCtr="0">
            <a:noAutofit/>
          </a:bodyPr>
          <a:lstStyle/>
          <a:p>
            <a:pPr marL="0" lvl="0" indent="0" rtl="0">
              <a:spcBef>
                <a:spcPts val="0"/>
              </a:spcBef>
              <a:spcAft>
                <a:spcPts val="0"/>
              </a:spcAft>
              <a:buNone/>
            </a:pPr>
            <a:r>
              <a:rPr lang="en-US" sz="5600" b="1">
                <a:latin typeface="Century Gothic"/>
                <a:ea typeface="Century Gothic"/>
                <a:cs typeface="Century Gothic"/>
                <a:sym typeface="Century Gothic"/>
              </a:rPr>
              <a:t>Grade 7: Module 1: </a:t>
            </a:r>
            <a:endParaRPr sz="5600" b="1">
              <a:latin typeface="Century Gothic"/>
              <a:ea typeface="Century Gothic"/>
              <a:cs typeface="Century Gothic"/>
              <a:sym typeface="Century Gothic"/>
            </a:endParaRPr>
          </a:p>
          <a:p>
            <a:pPr marL="0" lvl="0" indent="0" rtl="0">
              <a:spcBef>
                <a:spcPts val="0"/>
              </a:spcBef>
              <a:spcAft>
                <a:spcPts val="0"/>
              </a:spcAft>
              <a:buClr>
                <a:schemeClr val="dk1"/>
              </a:buClr>
              <a:buSzPts val="4500"/>
              <a:buFont typeface="Overlock"/>
              <a:buNone/>
            </a:pPr>
            <a:r>
              <a:rPr lang="en-US" sz="5600" b="1">
                <a:latin typeface="Century Gothic"/>
                <a:ea typeface="Century Gothic"/>
                <a:cs typeface="Century Gothic"/>
                <a:sym typeface="Century Gothic"/>
              </a:rPr>
              <a:t>Unit 1: Lesson 13</a:t>
            </a:r>
            <a:endParaRPr sz="5600" b="1"/>
          </a:p>
        </p:txBody>
      </p:sp>
      <p:pic>
        <p:nvPicPr>
          <p:cNvPr id="3" name="Picture 2">
            <a:extLst>
              <a:ext uri="{FF2B5EF4-FFF2-40B4-BE49-F238E27FC236}">
                <a16:creationId xmlns:a16="http://schemas.microsoft.com/office/drawing/2014/main" id="{6FE1D607-C587-4B71-BC61-821D5C2E412F}"/>
              </a:ext>
            </a:extLst>
          </p:cNvPr>
          <p:cNvPicPr>
            <a:picLocks noChangeAspect="1"/>
          </p:cNvPicPr>
          <p:nvPr/>
        </p:nvPicPr>
        <p:blipFill>
          <a:blip r:embed="rId3"/>
          <a:stretch>
            <a:fillRect/>
          </a:stretch>
        </p:blipFill>
        <p:spPr>
          <a:xfrm>
            <a:off x="4840108" y="300321"/>
            <a:ext cx="2511783" cy="1154405"/>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07"/>
        <p:cNvGrpSpPr/>
        <p:nvPr/>
      </p:nvGrpSpPr>
      <p:grpSpPr>
        <a:xfrm>
          <a:off x="0" y="0"/>
          <a:ext cx="0" cy="0"/>
          <a:chOff x="0" y="0"/>
          <a:chExt cx="0" cy="0"/>
        </a:xfrm>
      </p:grpSpPr>
      <p:sp>
        <p:nvSpPr>
          <p:cNvPr id="108" name="Shape 108"/>
          <p:cNvSpPr txBox="1">
            <a:spLocks noGrp="1"/>
          </p:cNvSpPr>
          <p:nvPr>
            <p:ph type="ctrTitle"/>
          </p:nvPr>
        </p:nvSpPr>
        <p:spPr>
          <a:xfrm>
            <a:off x="1539797" y="372825"/>
            <a:ext cx="9144000" cy="1022100"/>
          </a:xfrm>
          <a:prstGeom prst="rect">
            <a:avLst/>
          </a:prstGeom>
          <a:noFill/>
          <a:ln>
            <a:noFill/>
          </a:ln>
        </p:spPr>
        <p:txBody>
          <a:bodyPr spcFirstLastPara="1" wrap="square" lIns="91425" tIns="45700" rIns="91425" bIns="45700" anchor="b" anchorCtr="0">
            <a:noAutofit/>
          </a:bodyPr>
          <a:lstStyle/>
          <a:p>
            <a:pPr marL="0" marR="0" lvl="0" indent="0" algn="ctr" rtl="0">
              <a:lnSpc>
                <a:spcPct val="90000"/>
              </a:lnSpc>
              <a:spcBef>
                <a:spcPts val="0"/>
              </a:spcBef>
              <a:spcAft>
                <a:spcPts val="0"/>
              </a:spcAft>
              <a:buClr>
                <a:schemeClr val="dk1"/>
              </a:buClr>
              <a:buSzPts val="4400"/>
              <a:buFont typeface="Overlock"/>
              <a:buNone/>
            </a:pPr>
            <a:r>
              <a:rPr lang="en-US" sz="4200" b="1" dirty="0">
                <a:latin typeface="Century Gothic"/>
                <a:ea typeface="Century Gothic"/>
                <a:cs typeface="Century Gothic"/>
                <a:sym typeface="Century Gothic"/>
              </a:rPr>
              <a:t>Hello</a:t>
            </a:r>
            <a:r>
              <a:rPr lang="en-US" sz="4200" b="1" i="0" u="none" strike="noStrike" cap="none" dirty="0">
                <a:solidFill>
                  <a:schemeClr val="dk1"/>
                </a:solidFill>
                <a:latin typeface="Century Gothic"/>
                <a:ea typeface="Century Gothic"/>
                <a:cs typeface="Century Gothic"/>
                <a:sym typeface="Century Gothic"/>
              </a:rPr>
              <a:t>, Students!</a:t>
            </a:r>
            <a:endParaRPr sz="4200" b="1" i="0" u="none" strike="noStrike" cap="none" dirty="0">
              <a:solidFill>
                <a:schemeClr val="dk1"/>
              </a:solidFill>
              <a:latin typeface="Century Gothic"/>
              <a:ea typeface="Century Gothic"/>
              <a:cs typeface="Century Gothic"/>
              <a:sym typeface="Century Gothic"/>
            </a:endParaRPr>
          </a:p>
        </p:txBody>
      </p:sp>
      <p:sp>
        <p:nvSpPr>
          <p:cNvPr id="109" name="Shape 109"/>
          <p:cNvSpPr txBox="1">
            <a:spLocks noGrp="1"/>
          </p:cNvSpPr>
          <p:nvPr>
            <p:ph type="subTitle" idx="1"/>
          </p:nvPr>
        </p:nvSpPr>
        <p:spPr>
          <a:xfrm>
            <a:off x="869800" y="1722424"/>
            <a:ext cx="10484100" cy="4825500"/>
          </a:xfrm>
          <a:prstGeom prst="rect">
            <a:avLst/>
          </a:prstGeom>
          <a:noFill/>
          <a:ln>
            <a:noFill/>
          </a:ln>
        </p:spPr>
        <p:txBody>
          <a:bodyPr spcFirstLastPara="1" wrap="square" lIns="91425" tIns="45700" rIns="91425" bIns="45700" anchor="t" anchorCtr="0">
            <a:noAutofit/>
          </a:bodyPr>
          <a:lstStyle/>
          <a:p>
            <a:pPr marL="0" marR="0" lvl="0" indent="0" algn="l" rtl="0">
              <a:lnSpc>
                <a:spcPct val="80000"/>
              </a:lnSpc>
              <a:spcBef>
                <a:spcPts val="0"/>
              </a:spcBef>
              <a:spcAft>
                <a:spcPts val="0"/>
              </a:spcAft>
              <a:buClr>
                <a:schemeClr val="dk1"/>
              </a:buClr>
              <a:buSzPts val="2960"/>
              <a:buFont typeface="Arial"/>
              <a:buNone/>
            </a:pPr>
            <a:r>
              <a:rPr lang="en-US" dirty="0">
                <a:latin typeface="Century Gothic"/>
                <a:ea typeface="Century Gothic"/>
                <a:cs typeface="Century Gothic"/>
                <a:sym typeface="Century Gothic"/>
              </a:rPr>
              <a:t>You have practiced connecting complex informational text to the novel </a:t>
            </a:r>
            <a:r>
              <a:rPr lang="en-US" i="1" dirty="0">
                <a:latin typeface="Century Gothic"/>
                <a:ea typeface="Century Gothic"/>
                <a:cs typeface="Century Gothic"/>
                <a:sym typeface="Century Gothic"/>
              </a:rPr>
              <a:t>A Long Walk to Water. </a:t>
            </a:r>
            <a:r>
              <a:rPr lang="en-US" dirty="0">
                <a:latin typeface="Century Gothic"/>
                <a:ea typeface="Century Gothic"/>
                <a:cs typeface="Century Gothic"/>
                <a:sym typeface="Century Gothic"/>
              </a:rPr>
              <a:t>Today you will continue that work with your A-Day partners from yesterday.</a:t>
            </a:r>
            <a:endParaRPr dirty="0">
              <a:latin typeface="Century Gothic"/>
              <a:ea typeface="Century Gothic"/>
              <a:cs typeface="Century Gothic"/>
              <a:sym typeface="Century Gothic"/>
            </a:endParaRPr>
          </a:p>
          <a:p>
            <a:pPr marL="0" marR="0" lvl="0" indent="0" algn="l" rtl="0">
              <a:lnSpc>
                <a:spcPct val="80000"/>
              </a:lnSpc>
              <a:spcBef>
                <a:spcPts val="0"/>
              </a:spcBef>
              <a:spcAft>
                <a:spcPts val="0"/>
              </a:spcAft>
              <a:buClr>
                <a:schemeClr val="dk1"/>
              </a:buClr>
              <a:buSzPts val="2960"/>
              <a:buFont typeface="Arial"/>
              <a:buNone/>
            </a:pPr>
            <a:endParaRPr dirty="0">
              <a:latin typeface="Century Gothic"/>
              <a:ea typeface="Century Gothic"/>
              <a:cs typeface="Century Gothic"/>
              <a:sym typeface="Century Gothic"/>
            </a:endParaRPr>
          </a:p>
          <a:p>
            <a:pPr marL="0" marR="0" lvl="0" indent="0" algn="l" rtl="0">
              <a:lnSpc>
                <a:spcPct val="80000"/>
              </a:lnSpc>
              <a:spcBef>
                <a:spcPts val="1000"/>
              </a:spcBef>
              <a:spcAft>
                <a:spcPts val="0"/>
              </a:spcAft>
              <a:buClr>
                <a:schemeClr val="dk1"/>
              </a:buClr>
              <a:buSzPts val="2960"/>
              <a:buFont typeface="Arial"/>
              <a:buNone/>
            </a:pPr>
            <a:r>
              <a:rPr lang="en-US" i="0" u="none" strike="noStrike" cap="none" dirty="0">
                <a:solidFill>
                  <a:schemeClr val="dk1"/>
                </a:solidFill>
                <a:latin typeface="Century Gothic"/>
                <a:ea typeface="Century Gothic"/>
                <a:cs typeface="Century Gothic"/>
                <a:sym typeface="Century Gothic"/>
              </a:rPr>
              <a:t>Here is what you’ll do today:</a:t>
            </a:r>
            <a:endParaRPr i="0" u="none" strike="noStrike" cap="none" dirty="0">
              <a:solidFill>
                <a:schemeClr val="dk1"/>
              </a:solidFill>
              <a:latin typeface="Century Gothic"/>
              <a:ea typeface="Century Gothic"/>
              <a:cs typeface="Century Gothic"/>
              <a:sym typeface="Century Gothic"/>
            </a:endParaRPr>
          </a:p>
          <a:p>
            <a:pPr marL="457200" marR="0" lvl="0" indent="-381000" algn="l" rtl="0">
              <a:lnSpc>
                <a:spcPct val="80000"/>
              </a:lnSpc>
              <a:spcBef>
                <a:spcPts val="1000"/>
              </a:spcBef>
              <a:spcAft>
                <a:spcPts val="0"/>
              </a:spcAft>
              <a:buClr>
                <a:schemeClr val="dk1"/>
              </a:buClr>
              <a:buSzPts val="2400"/>
              <a:buFont typeface="Century Gothic"/>
              <a:buChar char="●"/>
            </a:pPr>
            <a:r>
              <a:rPr lang="en-US" dirty="0">
                <a:latin typeface="Century Gothic"/>
                <a:ea typeface="Century Gothic"/>
                <a:cs typeface="Century Gothic"/>
                <a:sym typeface="Century Gothic"/>
              </a:rPr>
              <a:t>Review learning targets for this lesson.</a:t>
            </a:r>
            <a:endParaRPr dirty="0">
              <a:latin typeface="Century Gothic"/>
              <a:ea typeface="Century Gothic"/>
              <a:cs typeface="Century Gothic"/>
              <a:sym typeface="Century Gothic"/>
            </a:endParaRPr>
          </a:p>
          <a:p>
            <a:pPr marL="457200" marR="0" lvl="0" indent="-381000" algn="l" rtl="0">
              <a:lnSpc>
                <a:spcPct val="80000"/>
              </a:lnSpc>
              <a:spcBef>
                <a:spcPts val="1000"/>
              </a:spcBef>
              <a:spcAft>
                <a:spcPts val="0"/>
              </a:spcAft>
              <a:buSzPts val="2400"/>
              <a:buFont typeface="Century Gothic"/>
              <a:buChar char="●"/>
            </a:pPr>
            <a:r>
              <a:rPr lang="en-US" dirty="0">
                <a:latin typeface="Century Gothic"/>
                <a:ea typeface="Century Gothic"/>
                <a:cs typeface="Century Gothic"/>
                <a:sym typeface="Century Gothic"/>
              </a:rPr>
              <a:t>Select evidence to use in writing from the </a:t>
            </a:r>
            <a:r>
              <a:rPr lang="en-US" i="1" dirty="0">
                <a:latin typeface="Century Gothic"/>
                <a:ea typeface="Century Gothic"/>
                <a:cs typeface="Century Gothic"/>
                <a:sym typeface="Century Gothic"/>
              </a:rPr>
              <a:t>Washington Post </a:t>
            </a:r>
            <a:r>
              <a:rPr lang="en-US" dirty="0">
                <a:latin typeface="Century Gothic"/>
                <a:ea typeface="Century Gothic"/>
                <a:cs typeface="Century Gothic"/>
                <a:sym typeface="Century Gothic"/>
              </a:rPr>
              <a:t>article titled, “Sudanese Tribes Confront Modern War.”</a:t>
            </a:r>
            <a:endParaRPr dirty="0">
              <a:latin typeface="Century Gothic"/>
              <a:ea typeface="Century Gothic"/>
              <a:cs typeface="Century Gothic"/>
              <a:sym typeface="Century Gothic"/>
            </a:endParaRPr>
          </a:p>
          <a:p>
            <a:pPr marL="457200" marR="0" lvl="0" indent="-381000" algn="l" rtl="0">
              <a:lnSpc>
                <a:spcPct val="80000"/>
              </a:lnSpc>
              <a:spcBef>
                <a:spcPts val="1000"/>
              </a:spcBef>
              <a:spcAft>
                <a:spcPts val="0"/>
              </a:spcAft>
              <a:buSzPts val="2400"/>
              <a:buFont typeface="Century Gothic"/>
              <a:buChar char="●"/>
            </a:pPr>
            <a:r>
              <a:rPr lang="en-US" dirty="0">
                <a:latin typeface="Century Gothic"/>
                <a:ea typeface="Century Gothic"/>
                <a:cs typeface="Century Gothic"/>
                <a:sym typeface="Century Gothic"/>
              </a:rPr>
              <a:t>Read a new </a:t>
            </a:r>
            <a:r>
              <a:rPr lang="en-US" i="1" dirty="0">
                <a:latin typeface="Century Gothic"/>
                <a:ea typeface="Century Gothic"/>
                <a:cs typeface="Century Gothic"/>
                <a:sym typeface="Century Gothic"/>
              </a:rPr>
              <a:t>Washington Post </a:t>
            </a:r>
            <a:r>
              <a:rPr lang="en-US" dirty="0">
                <a:latin typeface="Century Gothic"/>
                <a:ea typeface="Century Gothic"/>
                <a:cs typeface="Century Gothic"/>
                <a:sym typeface="Century Gothic"/>
              </a:rPr>
              <a:t>article titled, “Loss of Culturally Vital Cattle Leaves </a:t>
            </a:r>
            <a:r>
              <a:rPr lang="en-US" dirty="0" err="1">
                <a:latin typeface="Century Gothic"/>
                <a:ea typeface="Century Gothic"/>
                <a:cs typeface="Century Gothic"/>
                <a:sym typeface="Century Gothic"/>
              </a:rPr>
              <a:t>Dinka</a:t>
            </a:r>
            <a:r>
              <a:rPr lang="en-US" dirty="0">
                <a:latin typeface="Century Gothic"/>
                <a:ea typeface="Century Gothic"/>
                <a:cs typeface="Century Gothic"/>
                <a:sym typeface="Century Gothic"/>
              </a:rPr>
              <a:t> Tribe Adrift in Refugee Camps,” for gist.</a:t>
            </a:r>
            <a:endParaRPr i="1" dirty="0">
              <a:latin typeface="Century Gothic"/>
              <a:ea typeface="Century Gothic"/>
              <a:cs typeface="Century Gothic"/>
              <a:sym typeface="Century Gothic"/>
            </a:endParaRPr>
          </a:p>
          <a:p>
            <a:pPr marL="0" marR="0" lvl="0" indent="0" algn="l" rtl="0">
              <a:lnSpc>
                <a:spcPct val="80000"/>
              </a:lnSpc>
              <a:spcBef>
                <a:spcPts val="1000"/>
              </a:spcBef>
              <a:spcAft>
                <a:spcPts val="1000"/>
              </a:spcAft>
              <a:buNone/>
            </a:pPr>
            <a:endParaRPr i="0" u="none" strike="noStrike" cap="none" dirty="0">
              <a:solidFill>
                <a:schemeClr val="dk1"/>
              </a:solidFill>
              <a:latin typeface="Century Gothic"/>
              <a:ea typeface="Century Gothic"/>
              <a:cs typeface="Century Gothic"/>
              <a:sym typeface="Century Gothic"/>
            </a:endParaRPr>
          </a:p>
        </p:txBody>
      </p:sp>
      <p:pic>
        <p:nvPicPr>
          <p:cNvPr id="110" name="Shape 110"/>
          <p:cNvPicPr preferRelativeResize="0"/>
          <p:nvPr/>
        </p:nvPicPr>
        <p:blipFill rotWithShape="1">
          <a:blip r:embed="rId3">
            <a:alphaModFix/>
          </a:blip>
          <a:srcRect/>
          <a:stretch/>
        </p:blipFill>
        <p:spPr>
          <a:xfrm>
            <a:off x="10798730" y="185949"/>
            <a:ext cx="1089660" cy="1395730"/>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15"/>
        <p:cNvGrpSpPr/>
        <p:nvPr/>
      </p:nvGrpSpPr>
      <p:grpSpPr>
        <a:xfrm>
          <a:off x="0" y="0"/>
          <a:ext cx="0" cy="0"/>
          <a:chOff x="0" y="0"/>
          <a:chExt cx="0" cy="0"/>
        </a:xfrm>
      </p:grpSpPr>
      <p:sp>
        <p:nvSpPr>
          <p:cNvPr id="116" name="Shape 116"/>
          <p:cNvSpPr txBox="1">
            <a:spLocks noGrp="1"/>
          </p:cNvSpPr>
          <p:nvPr>
            <p:ph type="title" idx="4294967295"/>
          </p:nvPr>
        </p:nvSpPr>
        <p:spPr>
          <a:xfrm>
            <a:off x="693225" y="500050"/>
            <a:ext cx="10105500" cy="8859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3200"/>
              <a:buFont typeface="Overlock"/>
              <a:buNone/>
            </a:pPr>
            <a:r>
              <a:rPr lang="en-US" sz="3400" dirty="0">
                <a:latin typeface="Century Gothic"/>
                <a:ea typeface="Century Gothic"/>
                <a:cs typeface="Century Gothic"/>
                <a:sym typeface="Century Gothic"/>
              </a:rPr>
              <a:t>Let’s look at our learning targets</a:t>
            </a:r>
            <a:endParaRPr sz="3400" i="0" u="none" strike="noStrike" cap="none" dirty="0">
              <a:solidFill>
                <a:schemeClr val="dk1"/>
              </a:solidFill>
              <a:latin typeface="Century Gothic"/>
              <a:ea typeface="Century Gothic"/>
              <a:cs typeface="Century Gothic"/>
              <a:sym typeface="Century Gothic"/>
            </a:endParaRPr>
          </a:p>
        </p:txBody>
      </p:sp>
      <p:sp>
        <p:nvSpPr>
          <p:cNvPr id="117" name="Shape 117"/>
          <p:cNvSpPr txBox="1">
            <a:spLocks noGrp="1"/>
          </p:cNvSpPr>
          <p:nvPr>
            <p:ph type="body" idx="4294967295"/>
          </p:nvPr>
        </p:nvSpPr>
        <p:spPr>
          <a:xfrm>
            <a:off x="693225" y="1597150"/>
            <a:ext cx="11195100" cy="5032200"/>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1000"/>
              </a:spcBef>
              <a:spcAft>
                <a:spcPts val="0"/>
              </a:spcAft>
              <a:buClr>
                <a:schemeClr val="dk1"/>
              </a:buClr>
              <a:buSzPts val="2800"/>
              <a:buFont typeface="Arial"/>
              <a:buNone/>
            </a:pPr>
            <a:r>
              <a:rPr lang="en-US" sz="2400" dirty="0">
                <a:latin typeface="Century Gothic"/>
                <a:ea typeface="Century Gothic"/>
                <a:cs typeface="Century Gothic"/>
                <a:sym typeface="Century Gothic"/>
              </a:rPr>
              <a:t>Today’s learning targets are:</a:t>
            </a:r>
            <a:endParaRPr sz="2400" dirty="0">
              <a:latin typeface="Century Gothic"/>
              <a:ea typeface="Century Gothic"/>
              <a:cs typeface="Century Gothic"/>
              <a:sym typeface="Century Gothic"/>
            </a:endParaRPr>
          </a:p>
          <a:p>
            <a:pPr marL="0" lvl="0" indent="0" rtl="0">
              <a:spcBef>
                <a:spcPts val="0"/>
              </a:spcBef>
              <a:spcAft>
                <a:spcPts val="0"/>
              </a:spcAft>
              <a:buClr>
                <a:schemeClr val="dk1"/>
              </a:buClr>
              <a:buSzPts val="1100"/>
              <a:buFont typeface="Arial"/>
              <a:buNone/>
            </a:pPr>
            <a:endParaRPr sz="2600" b="1" dirty="0">
              <a:latin typeface="Century Gothic"/>
              <a:ea typeface="Century Gothic"/>
              <a:cs typeface="Century Gothic"/>
              <a:sym typeface="Century Gothic"/>
            </a:endParaRPr>
          </a:p>
          <a:p>
            <a:pPr marL="533400" lvl="0" indent="-457200">
              <a:buSzPct val="100000"/>
              <a:buFont typeface="+mj-lt"/>
              <a:buAutoNum type="arabicPeriod"/>
            </a:pPr>
            <a:r>
              <a:rPr lang="en-US" sz="3000" b="1" dirty="0">
                <a:latin typeface="Century Gothic"/>
                <a:ea typeface="Century Gothic"/>
                <a:cs typeface="Century Gothic"/>
                <a:sym typeface="Century Gothic"/>
              </a:rPr>
              <a:t>I can select evidence from the article ‘Sudanese Tribes Confront Modern War’ to support analysis of the perspectives of the Nuer and Dinka tribes of Southern Sudan.</a:t>
            </a:r>
          </a:p>
          <a:p>
            <a:pPr marL="533400" lvl="0" indent="-457200">
              <a:spcBef>
                <a:spcPts val="0"/>
              </a:spcBef>
              <a:buSzPct val="100000"/>
              <a:buFont typeface="+mj-lt"/>
              <a:buAutoNum type="arabicPeriod"/>
            </a:pPr>
            <a:r>
              <a:rPr lang="en-US" sz="3000" b="1" dirty="0">
                <a:latin typeface="Century Gothic"/>
                <a:ea typeface="Century Gothic"/>
                <a:cs typeface="Century Gothic"/>
                <a:sym typeface="Century Gothic"/>
              </a:rPr>
              <a:t>I can annotate text to help me track important ideas. </a:t>
            </a:r>
          </a:p>
          <a:p>
            <a:pPr marL="533400" lvl="0" indent="-457200">
              <a:spcBef>
                <a:spcPts val="0"/>
              </a:spcBef>
              <a:buSzPct val="100000"/>
              <a:buFont typeface="+mj-lt"/>
              <a:buAutoNum type="arabicPeriod"/>
            </a:pPr>
            <a:r>
              <a:rPr lang="en-US" sz="3000" b="1" dirty="0">
                <a:latin typeface="Century Gothic"/>
                <a:ea typeface="Century Gothic"/>
                <a:cs typeface="Century Gothic"/>
                <a:sym typeface="Century Gothic"/>
              </a:rPr>
              <a:t>I can use context clues to determine word meanings.</a:t>
            </a:r>
          </a:p>
          <a:p>
            <a:pPr marL="0" lvl="0" indent="0" rtl="0">
              <a:spcBef>
                <a:spcPts val="1000"/>
              </a:spcBef>
              <a:spcAft>
                <a:spcPts val="0"/>
              </a:spcAft>
              <a:buClr>
                <a:schemeClr val="dk1"/>
              </a:buClr>
              <a:buSzPts val="1100"/>
              <a:buFont typeface="Arial"/>
              <a:buNone/>
            </a:pPr>
            <a:endParaRPr sz="2600" b="1" dirty="0">
              <a:latin typeface="Century Gothic"/>
              <a:ea typeface="Century Gothic"/>
              <a:cs typeface="Century Gothic"/>
              <a:sym typeface="Century Gothic"/>
            </a:endParaRPr>
          </a:p>
          <a:p>
            <a:pPr marL="0" lvl="0" indent="0" rtl="0">
              <a:spcBef>
                <a:spcPts val="1000"/>
              </a:spcBef>
              <a:spcAft>
                <a:spcPts val="0"/>
              </a:spcAft>
              <a:buClr>
                <a:schemeClr val="dk1"/>
              </a:buClr>
              <a:buSzPts val="1100"/>
              <a:buFont typeface="Arial"/>
              <a:buNone/>
            </a:pPr>
            <a:endParaRPr sz="2600" dirty="0">
              <a:latin typeface="Century Gothic"/>
              <a:ea typeface="Century Gothic"/>
              <a:cs typeface="Century Gothic"/>
              <a:sym typeface="Century Gothic"/>
            </a:endParaRPr>
          </a:p>
          <a:p>
            <a:pPr marL="0" marR="0" lvl="0" indent="0" algn="l" rtl="0">
              <a:lnSpc>
                <a:spcPct val="90000"/>
              </a:lnSpc>
              <a:spcBef>
                <a:spcPts val="1000"/>
              </a:spcBef>
              <a:spcAft>
                <a:spcPts val="0"/>
              </a:spcAft>
              <a:buClr>
                <a:schemeClr val="dk1"/>
              </a:buClr>
              <a:buSzPts val="2800"/>
              <a:buFont typeface="Arial"/>
              <a:buNone/>
            </a:pPr>
            <a:endParaRPr sz="2400" dirty="0">
              <a:latin typeface="Century Gothic"/>
              <a:ea typeface="Century Gothic"/>
              <a:cs typeface="Century Gothic"/>
              <a:sym typeface="Century Gothic"/>
            </a:endParaRPr>
          </a:p>
        </p:txBody>
      </p:sp>
      <p:pic>
        <p:nvPicPr>
          <p:cNvPr id="118" name="Shape 118"/>
          <p:cNvPicPr preferRelativeResize="0"/>
          <p:nvPr/>
        </p:nvPicPr>
        <p:blipFill rotWithShape="1">
          <a:blip r:embed="rId3">
            <a:alphaModFix/>
          </a:blip>
          <a:srcRect/>
          <a:stretch/>
        </p:blipFill>
        <p:spPr>
          <a:xfrm>
            <a:off x="10798730" y="185949"/>
            <a:ext cx="1089660" cy="1395730"/>
          </a:xfrm>
          <a:prstGeom prst="rect">
            <a:avLst/>
          </a:prstGeom>
          <a:noFill/>
          <a:ln>
            <a:noFill/>
          </a:ln>
        </p:spPr>
      </p:pic>
      <p:pic>
        <p:nvPicPr>
          <p:cNvPr id="2" name="Picture 2">
            <a:extLst>
              <a:ext uri="{FF2B5EF4-FFF2-40B4-BE49-F238E27FC236}">
                <a16:creationId xmlns:a16="http://schemas.microsoft.com/office/drawing/2014/main" id="{247BCD7F-E9AA-4526-B813-F0793AC29CC1}"/>
              </a:ext>
            </a:extLst>
          </p:cNvPr>
          <p:cNvPicPr>
            <a:picLocks noChangeAspect="1"/>
          </p:cNvPicPr>
          <p:nvPr/>
        </p:nvPicPr>
        <p:blipFill>
          <a:blip r:embed="rId4"/>
          <a:stretch>
            <a:fillRect/>
          </a:stretch>
        </p:blipFill>
        <p:spPr>
          <a:xfrm>
            <a:off x="11069626" y="5982420"/>
            <a:ext cx="818699" cy="646930"/>
          </a:xfrm>
          <a:prstGeom prst="rect">
            <a:avLst/>
          </a:prstGeom>
        </p:spPr>
      </p:pic>
      <p:pic>
        <p:nvPicPr>
          <p:cNvPr id="1026" name="Picture 2" descr="https://lh6.googleusercontent.com/ymZWPOtdezLjBTv8hH68ed-31HGwHac0ptJWc45OsS5OUI7qxVy16XAIlKWl-XGsQBnzWXWlZW8ZkB0KbDwta32vHIjj6KusG8Aep3t9K7LNeI8seircrLtq4VH0I9xKfwyXUZTH"/>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0433495" y="5982420"/>
            <a:ext cx="730460" cy="73046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23"/>
        <p:cNvGrpSpPr/>
        <p:nvPr/>
      </p:nvGrpSpPr>
      <p:grpSpPr>
        <a:xfrm>
          <a:off x="0" y="0"/>
          <a:ext cx="0" cy="0"/>
          <a:chOff x="0" y="0"/>
          <a:chExt cx="0" cy="0"/>
        </a:xfrm>
      </p:grpSpPr>
      <p:sp>
        <p:nvSpPr>
          <p:cNvPr id="124" name="Shape 124"/>
          <p:cNvSpPr txBox="1">
            <a:spLocks noGrp="1"/>
          </p:cNvSpPr>
          <p:nvPr>
            <p:ph type="title"/>
          </p:nvPr>
        </p:nvSpPr>
        <p:spPr>
          <a:xfrm>
            <a:off x="693225" y="500050"/>
            <a:ext cx="10105500" cy="8859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3200"/>
              <a:buFont typeface="Overlock"/>
              <a:buNone/>
            </a:pPr>
            <a:r>
              <a:rPr lang="en-US" sz="3400" dirty="0">
                <a:latin typeface="Century Gothic"/>
                <a:ea typeface="Century Gothic"/>
                <a:cs typeface="Century Gothic"/>
                <a:sym typeface="Century Gothic"/>
              </a:rPr>
              <a:t>Let’s look at how to select evidence from the article</a:t>
            </a:r>
            <a:endParaRPr sz="3400" i="0" u="none" strike="noStrike" cap="none" dirty="0">
              <a:solidFill>
                <a:schemeClr val="dk1"/>
              </a:solidFill>
              <a:latin typeface="Century Gothic"/>
              <a:ea typeface="Century Gothic"/>
              <a:cs typeface="Century Gothic"/>
              <a:sym typeface="Century Gothic"/>
            </a:endParaRPr>
          </a:p>
        </p:txBody>
      </p:sp>
      <p:sp>
        <p:nvSpPr>
          <p:cNvPr id="125" name="Shape 125"/>
          <p:cNvSpPr txBox="1">
            <a:spLocks noGrp="1"/>
          </p:cNvSpPr>
          <p:nvPr>
            <p:ph type="body" idx="1"/>
          </p:nvPr>
        </p:nvSpPr>
        <p:spPr>
          <a:xfrm>
            <a:off x="693225" y="1597150"/>
            <a:ext cx="4872300" cy="4830000"/>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1000"/>
              </a:spcBef>
              <a:spcAft>
                <a:spcPts val="0"/>
              </a:spcAft>
              <a:buClr>
                <a:schemeClr val="dk1"/>
              </a:buClr>
              <a:buSzPts val="2800"/>
              <a:buFont typeface="Arial"/>
              <a:buNone/>
            </a:pPr>
            <a:r>
              <a:rPr lang="en-US" sz="2600">
                <a:latin typeface="Century Gothic"/>
                <a:ea typeface="Century Gothic"/>
                <a:cs typeface="Century Gothic"/>
                <a:sym typeface="Century Gothic"/>
              </a:rPr>
              <a:t>Please take out your:</a:t>
            </a:r>
            <a:endParaRPr sz="2400">
              <a:latin typeface="Century Gothic"/>
              <a:ea typeface="Century Gothic"/>
              <a:cs typeface="Century Gothic"/>
              <a:sym typeface="Century Gothic"/>
            </a:endParaRPr>
          </a:p>
          <a:p>
            <a:pPr marL="457200" marR="0" lvl="0" indent="-381000" algn="l" rtl="0">
              <a:lnSpc>
                <a:spcPct val="90000"/>
              </a:lnSpc>
              <a:spcBef>
                <a:spcPts val="1000"/>
              </a:spcBef>
              <a:spcAft>
                <a:spcPts val="0"/>
              </a:spcAft>
              <a:buSzPts val="2400"/>
              <a:buFont typeface="Century Gothic"/>
              <a:buChar char="•"/>
            </a:pPr>
            <a:r>
              <a:rPr lang="en-US" sz="2400">
                <a:latin typeface="Century Gothic"/>
                <a:ea typeface="Century Gothic"/>
                <a:cs typeface="Century Gothic"/>
                <a:sym typeface="Century Gothic"/>
              </a:rPr>
              <a:t>annotated article, </a:t>
            </a:r>
            <a:r>
              <a:rPr lang="en-US" sz="2400" b="1">
                <a:latin typeface="Century Gothic"/>
                <a:ea typeface="Century Gothic"/>
                <a:cs typeface="Century Gothic"/>
                <a:sym typeface="Century Gothic"/>
              </a:rPr>
              <a:t>“Sudanese Tribes Confront Modern War”</a:t>
            </a:r>
            <a:endParaRPr sz="2400" b="1">
              <a:latin typeface="Century Gothic"/>
              <a:ea typeface="Century Gothic"/>
              <a:cs typeface="Century Gothic"/>
              <a:sym typeface="Century Gothic"/>
            </a:endParaRPr>
          </a:p>
          <a:p>
            <a:pPr marL="457200" marR="0" lvl="0" indent="-381000" algn="l" rtl="0">
              <a:lnSpc>
                <a:spcPct val="90000"/>
              </a:lnSpc>
              <a:spcBef>
                <a:spcPts val="0"/>
              </a:spcBef>
              <a:spcAft>
                <a:spcPts val="0"/>
              </a:spcAft>
              <a:buSzPts val="2400"/>
              <a:buFont typeface="Century Gothic"/>
              <a:buChar char="•"/>
            </a:pPr>
            <a:r>
              <a:rPr lang="en-US" sz="2400">
                <a:latin typeface="Century Gothic"/>
                <a:ea typeface="Century Gothic"/>
                <a:cs typeface="Century Gothic"/>
                <a:sym typeface="Century Gothic"/>
              </a:rPr>
              <a:t>graphic organizer, </a:t>
            </a:r>
            <a:r>
              <a:rPr lang="en-US" sz="2400" b="1">
                <a:latin typeface="Century Gothic"/>
                <a:ea typeface="Century Gothic"/>
                <a:cs typeface="Century Gothic"/>
                <a:sym typeface="Century Gothic"/>
              </a:rPr>
              <a:t>Selecting Evidence - Perspectives of the Dinka and the Nuer</a:t>
            </a: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r>
              <a:rPr lang="en-US" sz="2400">
                <a:latin typeface="Century Gothic"/>
                <a:ea typeface="Century Gothic"/>
                <a:cs typeface="Century Gothic"/>
                <a:sym typeface="Century Gothic"/>
              </a:rPr>
              <a:t>Let’s take another look at how to select evidence in response to a text-dependent question.</a:t>
            </a: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2200">
              <a:latin typeface="Century Gothic"/>
              <a:ea typeface="Century Gothic"/>
              <a:cs typeface="Century Gothic"/>
              <a:sym typeface="Century Gothic"/>
            </a:endParaRPr>
          </a:p>
        </p:txBody>
      </p:sp>
      <p:pic>
        <p:nvPicPr>
          <p:cNvPr id="126" name="Shape 126"/>
          <p:cNvPicPr preferRelativeResize="0"/>
          <p:nvPr/>
        </p:nvPicPr>
        <p:blipFill rotWithShape="1">
          <a:blip r:embed="rId3">
            <a:alphaModFix/>
          </a:blip>
          <a:srcRect/>
          <a:stretch/>
        </p:blipFill>
        <p:spPr>
          <a:xfrm>
            <a:off x="10798730" y="185949"/>
            <a:ext cx="1089660" cy="1395730"/>
          </a:xfrm>
          <a:prstGeom prst="rect">
            <a:avLst/>
          </a:prstGeom>
          <a:noFill/>
          <a:ln>
            <a:noFill/>
          </a:ln>
        </p:spPr>
      </p:pic>
      <p:pic>
        <p:nvPicPr>
          <p:cNvPr id="127" name="Shape 127"/>
          <p:cNvPicPr preferRelativeResize="0"/>
          <p:nvPr/>
        </p:nvPicPr>
        <p:blipFill>
          <a:blip r:embed="rId4">
            <a:alphaModFix/>
          </a:blip>
          <a:stretch>
            <a:fillRect/>
          </a:stretch>
        </p:blipFill>
        <p:spPr>
          <a:xfrm>
            <a:off x="5806350" y="1581675"/>
            <a:ext cx="5370249" cy="5167250"/>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32"/>
        <p:cNvGrpSpPr/>
        <p:nvPr/>
      </p:nvGrpSpPr>
      <p:grpSpPr>
        <a:xfrm>
          <a:off x="0" y="0"/>
          <a:ext cx="0" cy="0"/>
          <a:chOff x="0" y="0"/>
          <a:chExt cx="0" cy="0"/>
        </a:xfrm>
      </p:grpSpPr>
      <p:sp>
        <p:nvSpPr>
          <p:cNvPr id="133" name="Shape 133"/>
          <p:cNvSpPr txBox="1">
            <a:spLocks noGrp="1"/>
          </p:cNvSpPr>
          <p:nvPr>
            <p:ph type="title"/>
          </p:nvPr>
        </p:nvSpPr>
        <p:spPr>
          <a:xfrm>
            <a:off x="693225" y="500050"/>
            <a:ext cx="10105500" cy="8859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3200"/>
              <a:buFont typeface="Overlock"/>
              <a:buNone/>
            </a:pPr>
            <a:r>
              <a:rPr lang="en-US" sz="3400" dirty="0">
                <a:latin typeface="Century Gothic"/>
                <a:ea typeface="Century Gothic"/>
                <a:cs typeface="Century Gothic"/>
                <a:sym typeface="Century Gothic"/>
              </a:rPr>
              <a:t>Let’s select our own evidence from the article</a:t>
            </a:r>
            <a:endParaRPr sz="3400" i="0" u="none" strike="noStrike" cap="none" dirty="0">
              <a:solidFill>
                <a:schemeClr val="dk1"/>
              </a:solidFill>
              <a:latin typeface="Century Gothic"/>
              <a:ea typeface="Century Gothic"/>
              <a:cs typeface="Century Gothic"/>
              <a:sym typeface="Century Gothic"/>
            </a:endParaRPr>
          </a:p>
        </p:txBody>
      </p:sp>
      <p:pic>
        <p:nvPicPr>
          <p:cNvPr id="134" name="Shape 134"/>
          <p:cNvPicPr preferRelativeResize="0"/>
          <p:nvPr/>
        </p:nvPicPr>
        <p:blipFill rotWithShape="1">
          <a:blip r:embed="rId3">
            <a:alphaModFix/>
          </a:blip>
          <a:srcRect/>
          <a:stretch/>
        </p:blipFill>
        <p:spPr>
          <a:xfrm>
            <a:off x="10798730" y="185949"/>
            <a:ext cx="1089660" cy="1395730"/>
          </a:xfrm>
          <a:prstGeom prst="rect">
            <a:avLst/>
          </a:prstGeom>
          <a:noFill/>
          <a:ln>
            <a:noFill/>
          </a:ln>
        </p:spPr>
      </p:pic>
      <p:sp>
        <p:nvSpPr>
          <p:cNvPr id="135" name="Shape 135"/>
          <p:cNvSpPr txBox="1"/>
          <p:nvPr/>
        </p:nvSpPr>
        <p:spPr>
          <a:xfrm>
            <a:off x="693225" y="1699850"/>
            <a:ext cx="11007000" cy="4813500"/>
          </a:xfrm>
          <a:prstGeom prst="rect">
            <a:avLst/>
          </a:prstGeom>
          <a:noFill/>
          <a:ln>
            <a:noFill/>
          </a:ln>
        </p:spPr>
        <p:txBody>
          <a:bodyPr spcFirstLastPara="1" wrap="square" lIns="91425" tIns="91425" rIns="91425" bIns="91425" anchor="t" anchorCtr="0">
            <a:noAutofit/>
          </a:bodyPr>
          <a:lstStyle/>
          <a:p>
            <a:pPr marL="0" lvl="0" indent="0">
              <a:spcBef>
                <a:spcPts val="0"/>
              </a:spcBef>
              <a:spcAft>
                <a:spcPts val="0"/>
              </a:spcAft>
              <a:buNone/>
            </a:pPr>
            <a:r>
              <a:rPr lang="en-US" sz="2400" dirty="0">
                <a:solidFill>
                  <a:schemeClr val="dk1"/>
                </a:solidFill>
                <a:latin typeface="Century Gothic"/>
                <a:ea typeface="Century Gothic"/>
                <a:cs typeface="Century Gothic"/>
                <a:sym typeface="Century Gothic"/>
              </a:rPr>
              <a:t>Please look at the second page of your graphic organizer.</a:t>
            </a:r>
            <a:endParaRPr sz="2400" dirty="0">
              <a:solidFill>
                <a:schemeClr val="dk1"/>
              </a:solidFill>
              <a:latin typeface="Century Gothic"/>
              <a:ea typeface="Century Gothic"/>
              <a:cs typeface="Century Gothic"/>
              <a:sym typeface="Century Gothic"/>
            </a:endParaRPr>
          </a:p>
          <a:p>
            <a:pPr marL="0" lvl="0" indent="0">
              <a:spcBef>
                <a:spcPts val="0"/>
              </a:spcBef>
              <a:spcAft>
                <a:spcPts val="0"/>
              </a:spcAft>
              <a:buNone/>
            </a:pPr>
            <a:endParaRPr sz="2400" dirty="0">
              <a:solidFill>
                <a:schemeClr val="dk1"/>
              </a:solidFill>
              <a:latin typeface="Century Gothic"/>
              <a:ea typeface="Century Gothic"/>
              <a:cs typeface="Century Gothic"/>
              <a:sym typeface="Century Gothic"/>
            </a:endParaRPr>
          </a:p>
          <a:p>
            <a:pPr marL="0" lvl="0" indent="0">
              <a:spcBef>
                <a:spcPts val="0"/>
              </a:spcBef>
              <a:spcAft>
                <a:spcPts val="0"/>
              </a:spcAft>
              <a:buNone/>
            </a:pPr>
            <a:endParaRPr sz="2400" dirty="0">
              <a:solidFill>
                <a:schemeClr val="dk1"/>
              </a:solidFill>
              <a:latin typeface="Century Gothic"/>
              <a:ea typeface="Century Gothic"/>
              <a:cs typeface="Century Gothic"/>
              <a:sym typeface="Century Gothic"/>
            </a:endParaRPr>
          </a:p>
          <a:p>
            <a:pPr marL="0" lvl="0" indent="0">
              <a:spcBef>
                <a:spcPts val="0"/>
              </a:spcBef>
              <a:spcAft>
                <a:spcPts val="0"/>
              </a:spcAft>
              <a:buNone/>
            </a:pPr>
            <a:endParaRPr sz="2400" dirty="0">
              <a:solidFill>
                <a:schemeClr val="dk1"/>
              </a:solidFill>
              <a:latin typeface="Century Gothic"/>
              <a:ea typeface="Century Gothic"/>
              <a:cs typeface="Century Gothic"/>
              <a:sym typeface="Century Gothic"/>
            </a:endParaRPr>
          </a:p>
          <a:p>
            <a:pPr marL="0" lvl="0" indent="0">
              <a:spcBef>
                <a:spcPts val="0"/>
              </a:spcBef>
              <a:spcAft>
                <a:spcPts val="0"/>
              </a:spcAft>
              <a:buNone/>
            </a:pPr>
            <a:endParaRPr sz="2400" dirty="0">
              <a:solidFill>
                <a:schemeClr val="dk1"/>
              </a:solidFill>
              <a:latin typeface="Century Gothic"/>
              <a:ea typeface="Century Gothic"/>
              <a:cs typeface="Century Gothic"/>
              <a:sym typeface="Century Gothic"/>
            </a:endParaRPr>
          </a:p>
          <a:p>
            <a:pPr marL="0" lvl="0" indent="0">
              <a:spcBef>
                <a:spcPts val="0"/>
              </a:spcBef>
              <a:spcAft>
                <a:spcPts val="0"/>
              </a:spcAft>
              <a:buNone/>
            </a:pPr>
            <a:endParaRPr sz="2400" dirty="0">
              <a:solidFill>
                <a:schemeClr val="dk1"/>
              </a:solidFill>
              <a:latin typeface="Century Gothic"/>
              <a:ea typeface="Century Gothic"/>
              <a:cs typeface="Century Gothic"/>
              <a:sym typeface="Century Gothic"/>
            </a:endParaRPr>
          </a:p>
          <a:p>
            <a:pPr marL="0" lvl="0" indent="0">
              <a:spcBef>
                <a:spcPts val="0"/>
              </a:spcBef>
              <a:spcAft>
                <a:spcPts val="0"/>
              </a:spcAft>
              <a:buNone/>
            </a:pPr>
            <a:endParaRPr sz="2400" dirty="0">
              <a:solidFill>
                <a:schemeClr val="dk1"/>
              </a:solidFill>
              <a:latin typeface="Century Gothic"/>
              <a:ea typeface="Century Gothic"/>
              <a:cs typeface="Century Gothic"/>
              <a:sym typeface="Century Gothic"/>
            </a:endParaRPr>
          </a:p>
          <a:p>
            <a:pPr marL="0" lvl="0" indent="0">
              <a:spcBef>
                <a:spcPts val="0"/>
              </a:spcBef>
              <a:spcAft>
                <a:spcPts val="0"/>
              </a:spcAft>
              <a:buNone/>
            </a:pPr>
            <a:endParaRPr sz="2400" dirty="0">
              <a:solidFill>
                <a:schemeClr val="dk1"/>
              </a:solidFill>
              <a:latin typeface="Century Gothic"/>
              <a:ea typeface="Century Gothic"/>
              <a:cs typeface="Century Gothic"/>
              <a:sym typeface="Century Gothic"/>
            </a:endParaRPr>
          </a:p>
          <a:p>
            <a:pPr marL="0" lvl="0" indent="0" rtl="0">
              <a:spcBef>
                <a:spcPts val="0"/>
              </a:spcBef>
              <a:spcAft>
                <a:spcPts val="0"/>
              </a:spcAft>
              <a:buNone/>
            </a:pPr>
            <a:r>
              <a:rPr lang="en-US" sz="2400" dirty="0">
                <a:solidFill>
                  <a:schemeClr val="dk1"/>
                </a:solidFill>
                <a:latin typeface="Century Gothic"/>
                <a:ea typeface="Century Gothic"/>
                <a:cs typeface="Century Gothic"/>
                <a:sym typeface="Century Gothic"/>
              </a:rPr>
              <a:t>You will be looking for evidence from the text in response to this question: “What impact did the use of guns have on the conflict between the </a:t>
            </a:r>
            <a:r>
              <a:rPr lang="en-US" sz="2400" dirty="0" err="1">
                <a:solidFill>
                  <a:schemeClr val="dk1"/>
                </a:solidFill>
                <a:latin typeface="Century Gothic"/>
                <a:ea typeface="Century Gothic"/>
                <a:cs typeface="Century Gothic"/>
                <a:sym typeface="Century Gothic"/>
              </a:rPr>
              <a:t>Dinka</a:t>
            </a:r>
            <a:r>
              <a:rPr lang="en-US" sz="2400" dirty="0">
                <a:solidFill>
                  <a:schemeClr val="dk1"/>
                </a:solidFill>
                <a:latin typeface="Century Gothic"/>
                <a:ea typeface="Century Gothic"/>
                <a:cs typeface="Century Gothic"/>
                <a:sym typeface="Century Gothic"/>
              </a:rPr>
              <a:t> and the </a:t>
            </a:r>
            <a:r>
              <a:rPr lang="en-US" sz="2400" dirty="0" err="1">
                <a:solidFill>
                  <a:schemeClr val="dk1"/>
                </a:solidFill>
                <a:latin typeface="Century Gothic"/>
                <a:ea typeface="Century Gothic"/>
                <a:cs typeface="Century Gothic"/>
                <a:sym typeface="Century Gothic"/>
              </a:rPr>
              <a:t>Nuer</a:t>
            </a:r>
            <a:r>
              <a:rPr lang="en-US" sz="2400" dirty="0">
                <a:solidFill>
                  <a:schemeClr val="dk1"/>
                </a:solidFill>
                <a:latin typeface="Century Gothic"/>
                <a:ea typeface="Century Gothic"/>
                <a:cs typeface="Century Gothic"/>
                <a:sym typeface="Century Gothic"/>
              </a:rPr>
              <a:t> tribes?”</a:t>
            </a:r>
            <a:endParaRPr sz="2400" dirty="0">
              <a:solidFill>
                <a:schemeClr val="dk1"/>
              </a:solidFill>
              <a:latin typeface="Century Gothic"/>
              <a:ea typeface="Century Gothic"/>
              <a:cs typeface="Century Gothic"/>
              <a:sym typeface="Century Gothic"/>
            </a:endParaRPr>
          </a:p>
        </p:txBody>
      </p:sp>
      <p:pic>
        <p:nvPicPr>
          <p:cNvPr id="136" name="Shape 136"/>
          <p:cNvPicPr preferRelativeResize="0"/>
          <p:nvPr/>
        </p:nvPicPr>
        <p:blipFill>
          <a:blip r:embed="rId4">
            <a:alphaModFix/>
          </a:blip>
          <a:stretch>
            <a:fillRect/>
          </a:stretch>
        </p:blipFill>
        <p:spPr>
          <a:xfrm>
            <a:off x="3345475" y="2150304"/>
            <a:ext cx="5287776" cy="2274593"/>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41"/>
        <p:cNvGrpSpPr/>
        <p:nvPr/>
      </p:nvGrpSpPr>
      <p:grpSpPr>
        <a:xfrm>
          <a:off x="0" y="0"/>
          <a:ext cx="0" cy="0"/>
          <a:chOff x="0" y="0"/>
          <a:chExt cx="0" cy="0"/>
        </a:xfrm>
      </p:grpSpPr>
      <p:sp>
        <p:nvSpPr>
          <p:cNvPr id="142" name="Shape 142"/>
          <p:cNvSpPr txBox="1">
            <a:spLocks noGrp="1"/>
          </p:cNvSpPr>
          <p:nvPr>
            <p:ph type="body" idx="1"/>
          </p:nvPr>
        </p:nvSpPr>
        <p:spPr>
          <a:xfrm>
            <a:off x="838200" y="1825625"/>
            <a:ext cx="10913400" cy="4351200"/>
          </a:xfrm>
          <a:prstGeom prst="rect">
            <a:avLst/>
          </a:prstGeom>
        </p:spPr>
        <p:txBody>
          <a:bodyPr spcFirstLastPara="1" wrap="square" lIns="91425" tIns="45700" rIns="91425" bIns="45700" anchor="t" anchorCtr="0">
            <a:noAutofit/>
          </a:bodyPr>
          <a:lstStyle/>
          <a:p>
            <a:pPr marL="0" lvl="0" indent="0" rtl="0">
              <a:spcBef>
                <a:spcPts val="1000"/>
              </a:spcBef>
              <a:spcAft>
                <a:spcPts val="0"/>
              </a:spcAft>
              <a:buNone/>
            </a:pPr>
            <a:r>
              <a:rPr lang="en-US" sz="2200">
                <a:latin typeface="Century Gothic"/>
                <a:ea typeface="Century Gothic"/>
                <a:cs typeface="Century Gothic"/>
                <a:sym typeface="Century Gothic"/>
              </a:rPr>
              <a:t>You have been working to understand Nya and Salva’s points of view. </a:t>
            </a:r>
            <a:endParaRPr sz="2200">
              <a:latin typeface="Century Gothic"/>
              <a:ea typeface="Century Gothic"/>
              <a:cs typeface="Century Gothic"/>
              <a:sym typeface="Century Gothic"/>
            </a:endParaRPr>
          </a:p>
          <a:p>
            <a:pPr marL="0" lvl="0" indent="0" rtl="0">
              <a:spcBef>
                <a:spcPts val="1000"/>
              </a:spcBef>
              <a:spcAft>
                <a:spcPts val="0"/>
              </a:spcAft>
              <a:buNone/>
            </a:pPr>
            <a:r>
              <a:rPr lang="en-US" sz="2200">
                <a:latin typeface="Century Gothic"/>
                <a:ea typeface="Century Gothic"/>
                <a:cs typeface="Century Gothic"/>
                <a:sym typeface="Century Gothic"/>
              </a:rPr>
              <a:t>Let’s look at a key passage from Chapter 1: “Salva’s father was a successful man. He owned many head of cattle and worked as their village’s judge—an honored, respected position.”  </a:t>
            </a:r>
            <a:endParaRPr sz="2200" b="1">
              <a:latin typeface="Century Gothic"/>
              <a:ea typeface="Century Gothic"/>
              <a:cs typeface="Century Gothic"/>
              <a:sym typeface="Century Gothic"/>
            </a:endParaRPr>
          </a:p>
          <a:p>
            <a:pPr marL="0" lvl="0" indent="0" rtl="0">
              <a:spcBef>
                <a:spcPts val="1000"/>
              </a:spcBef>
              <a:spcAft>
                <a:spcPts val="0"/>
              </a:spcAft>
              <a:buNone/>
            </a:pPr>
            <a:r>
              <a:rPr lang="en-US" sz="2200" b="1">
                <a:latin typeface="Century Gothic"/>
                <a:ea typeface="Century Gothic"/>
                <a:cs typeface="Century Gothic"/>
                <a:sym typeface="Century Gothic"/>
              </a:rPr>
              <a:t>Why do you think there is so much talk about cattle in this novel? How is that important in terms of us understanding Salva’s experience?</a:t>
            </a:r>
            <a:endParaRPr sz="2200" b="1">
              <a:latin typeface="Century Gothic"/>
              <a:ea typeface="Century Gothic"/>
              <a:cs typeface="Century Gothic"/>
              <a:sym typeface="Century Gothic"/>
            </a:endParaRPr>
          </a:p>
          <a:p>
            <a:pPr marL="0" lvl="0" indent="0" rtl="0">
              <a:spcBef>
                <a:spcPts val="1000"/>
              </a:spcBef>
              <a:spcAft>
                <a:spcPts val="0"/>
              </a:spcAft>
              <a:buClr>
                <a:schemeClr val="dk1"/>
              </a:buClr>
              <a:buSzPts val="1100"/>
              <a:buFont typeface="Arial"/>
              <a:buNone/>
            </a:pPr>
            <a:endParaRPr sz="2200">
              <a:latin typeface="Century Gothic"/>
              <a:ea typeface="Century Gothic"/>
              <a:cs typeface="Century Gothic"/>
              <a:sym typeface="Century Gothic"/>
            </a:endParaRPr>
          </a:p>
          <a:p>
            <a:pPr marL="0" lvl="0" indent="0" rtl="0">
              <a:spcBef>
                <a:spcPts val="1000"/>
              </a:spcBef>
              <a:spcAft>
                <a:spcPts val="0"/>
              </a:spcAft>
              <a:buClr>
                <a:schemeClr val="dk1"/>
              </a:buClr>
              <a:buSzPts val="1100"/>
              <a:buFont typeface="Arial"/>
              <a:buNone/>
            </a:pPr>
            <a:r>
              <a:rPr lang="en-US" sz="2200">
                <a:latin typeface="Century Gothic"/>
                <a:ea typeface="Century Gothic"/>
                <a:cs typeface="Century Gothic"/>
                <a:sym typeface="Century Gothic"/>
              </a:rPr>
              <a:t>Next we will begin a new article that provides additional important background information that will help them understand Salva’s point of view.</a:t>
            </a:r>
            <a:endParaRPr sz="2200">
              <a:latin typeface="Century Gothic"/>
              <a:ea typeface="Century Gothic"/>
              <a:cs typeface="Century Gothic"/>
              <a:sym typeface="Century Gothic"/>
            </a:endParaRPr>
          </a:p>
          <a:p>
            <a:pPr marL="0" lvl="0" indent="0">
              <a:spcBef>
                <a:spcPts val="1000"/>
              </a:spcBef>
              <a:spcAft>
                <a:spcPts val="0"/>
              </a:spcAft>
              <a:buNone/>
            </a:pPr>
            <a:endParaRPr sz="2200" b="1">
              <a:latin typeface="Century Gothic"/>
              <a:ea typeface="Century Gothic"/>
              <a:cs typeface="Century Gothic"/>
              <a:sym typeface="Century Gothic"/>
            </a:endParaRPr>
          </a:p>
        </p:txBody>
      </p:sp>
      <p:sp>
        <p:nvSpPr>
          <p:cNvPr id="143" name="Shape 143"/>
          <p:cNvSpPr txBox="1">
            <a:spLocks noGrp="1"/>
          </p:cNvSpPr>
          <p:nvPr>
            <p:ph type="title"/>
          </p:nvPr>
        </p:nvSpPr>
        <p:spPr>
          <a:xfrm>
            <a:off x="838200" y="440864"/>
            <a:ext cx="10105500" cy="8859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3200"/>
              <a:buFont typeface="Overlock"/>
              <a:buNone/>
            </a:pPr>
            <a:r>
              <a:rPr lang="en-US" sz="3400" dirty="0">
                <a:latin typeface="Century Gothic"/>
                <a:ea typeface="Century Gothic"/>
                <a:cs typeface="Century Gothic"/>
                <a:sym typeface="Century Gothic"/>
              </a:rPr>
              <a:t>Let’s think about point of view </a:t>
            </a:r>
            <a:endParaRPr sz="3400" i="0" u="none" strike="noStrike" cap="none" dirty="0">
              <a:solidFill>
                <a:schemeClr val="dk1"/>
              </a:solidFill>
              <a:latin typeface="Century Gothic"/>
              <a:ea typeface="Century Gothic"/>
              <a:cs typeface="Century Gothic"/>
              <a:sym typeface="Century Gothic"/>
            </a:endParaRPr>
          </a:p>
        </p:txBody>
      </p:sp>
      <p:pic>
        <p:nvPicPr>
          <p:cNvPr id="144" name="Shape 144"/>
          <p:cNvPicPr preferRelativeResize="0"/>
          <p:nvPr/>
        </p:nvPicPr>
        <p:blipFill rotWithShape="1">
          <a:blip r:embed="rId3">
            <a:alphaModFix/>
          </a:blip>
          <a:srcRect/>
          <a:stretch/>
        </p:blipFill>
        <p:spPr>
          <a:xfrm>
            <a:off x="10798730" y="185949"/>
            <a:ext cx="1089660" cy="1395730"/>
          </a:xfrm>
          <a:prstGeom prst="rect">
            <a:avLst/>
          </a:prstGeom>
          <a:noFill/>
          <a:ln>
            <a:noFill/>
          </a:ln>
        </p:spPr>
      </p:pic>
      <p:pic>
        <p:nvPicPr>
          <p:cNvPr id="2050" name="Picture 2" descr="https://lh6.googleusercontent.com/0ooutCVAEyGCK8WHqfNCncL0xc4yf34O8D2MW_h7W2qA481O439vQ-9lN6moDzBqNRo6AL-lEX4YZ6FDU66aSiwoRDwhJKWZOmppeocS1cAytajU9M3Vwqmisx1V56AOvAkSbX9w"/>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370599" y="6066971"/>
            <a:ext cx="608715" cy="608715"/>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49"/>
        <p:cNvGrpSpPr/>
        <p:nvPr/>
      </p:nvGrpSpPr>
      <p:grpSpPr>
        <a:xfrm>
          <a:off x="0" y="0"/>
          <a:ext cx="0" cy="0"/>
          <a:chOff x="0" y="0"/>
          <a:chExt cx="0" cy="0"/>
        </a:xfrm>
      </p:grpSpPr>
      <p:sp>
        <p:nvSpPr>
          <p:cNvPr id="150" name="Shape 150"/>
          <p:cNvSpPr txBox="1">
            <a:spLocks noGrp="1"/>
          </p:cNvSpPr>
          <p:nvPr>
            <p:ph type="body" idx="1"/>
          </p:nvPr>
        </p:nvSpPr>
        <p:spPr>
          <a:xfrm>
            <a:off x="838200" y="1825625"/>
            <a:ext cx="6068700" cy="4880100"/>
          </a:xfrm>
          <a:prstGeom prst="rect">
            <a:avLst/>
          </a:prstGeom>
        </p:spPr>
        <p:txBody>
          <a:bodyPr spcFirstLastPara="1" wrap="square" lIns="91425" tIns="45700" rIns="91425" bIns="45700" anchor="t" anchorCtr="0">
            <a:noAutofit/>
          </a:bodyPr>
          <a:lstStyle/>
          <a:p>
            <a:pPr marL="0" lvl="0" indent="0" rtl="0">
              <a:spcBef>
                <a:spcPts val="1000"/>
              </a:spcBef>
              <a:spcAft>
                <a:spcPts val="0"/>
              </a:spcAft>
              <a:buNone/>
            </a:pPr>
            <a:r>
              <a:rPr lang="en-US" sz="2200">
                <a:latin typeface="Century Gothic"/>
                <a:ea typeface="Century Gothic"/>
                <a:cs typeface="Century Gothic"/>
                <a:sym typeface="Century Gothic"/>
              </a:rPr>
              <a:t>Please skim Excerpt 1 from your new article. Focus on the words in bold. </a:t>
            </a:r>
            <a:endParaRPr sz="2200">
              <a:latin typeface="Century Gothic"/>
              <a:ea typeface="Century Gothic"/>
              <a:cs typeface="Century Gothic"/>
              <a:sym typeface="Century Gothic"/>
            </a:endParaRPr>
          </a:p>
          <a:p>
            <a:pPr marL="0" lvl="0" indent="0" rtl="0">
              <a:spcBef>
                <a:spcPts val="1000"/>
              </a:spcBef>
              <a:spcAft>
                <a:spcPts val="0"/>
              </a:spcAft>
              <a:buNone/>
            </a:pPr>
            <a:r>
              <a:rPr lang="en-US" sz="2200">
                <a:latin typeface="Century Gothic"/>
                <a:ea typeface="Century Gothic"/>
                <a:cs typeface="Century Gothic"/>
                <a:sym typeface="Century Gothic"/>
              </a:rPr>
              <a:t>You can figure out the meaning of most of these words as you read, but there are some tricky ones whose definitions are posted below:</a:t>
            </a:r>
            <a:endParaRPr sz="2200">
              <a:latin typeface="Century Gothic"/>
              <a:ea typeface="Century Gothic"/>
              <a:cs typeface="Century Gothic"/>
              <a:sym typeface="Century Gothic"/>
            </a:endParaRPr>
          </a:p>
          <a:p>
            <a:pPr marL="0" lvl="0" indent="0" rtl="0">
              <a:spcBef>
                <a:spcPts val="1000"/>
              </a:spcBef>
              <a:spcAft>
                <a:spcPts val="0"/>
              </a:spcAft>
              <a:buNone/>
            </a:pPr>
            <a:endParaRPr sz="1800" b="1">
              <a:latin typeface="Century Gothic"/>
              <a:ea typeface="Century Gothic"/>
              <a:cs typeface="Century Gothic"/>
              <a:sym typeface="Century Gothic"/>
            </a:endParaRPr>
          </a:p>
          <a:p>
            <a:pPr marL="0" lvl="0" indent="0" rtl="0">
              <a:spcBef>
                <a:spcPts val="1000"/>
              </a:spcBef>
              <a:spcAft>
                <a:spcPts val="0"/>
              </a:spcAft>
              <a:buClr>
                <a:schemeClr val="dk1"/>
              </a:buClr>
              <a:buSzPts val="1100"/>
              <a:buFont typeface="Arial"/>
              <a:buNone/>
            </a:pPr>
            <a:r>
              <a:rPr lang="en-US" sz="1800" b="1" i="1">
                <a:latin typeface="Century Gothic"/>
                <a:ea typeface="Century Gothic"/>
                <a:cs typeface="Century Gothic"/>
                <a:sym typeface="Century Gothic"/>
              </a:rPr>
              <a:t>ululating</a:t>
            </a:r>
            <a:r>
              <a:rPr lang="en-US" sz="1800" b="1">
                <a:latin typeface="Century Gothic"/>
                <a:ea typeface="Century Gothic"/>
                <a:cs typeface="Century Gothic"/>
                <a:sym typeface="Century Gothic"/>
              </a:rPr>
              <a:t>: howling</a:t>
            </a:r>
            <a:endParaRPr sz="1800" b="1">
              <a:latin typeface="Century Gothic"/>
              <a:ea typeface="Century Gothic"/>
              <a:cs typeface="Century Gothic"/>
              <a:sym typeface="Century Gothic"/>
            </a:endParaRPr>
          </a:p>
          <a:p>
            <a:pPr marL="0" lvl="0" indent="0" rtl="0">
              <a:spcBef>
                <a:spcPts val="1000"/>
              </a:spcBef>
              <a:spcAft>
                <a:spcPts val="0"/>
              </a:spcAft>
              <a:buClr>
                <a:schemeClr val="dk1"/>
              </a:buClr>
              <a:buSzPts val="1100"/>
              <a:buFont typeface="Arial"/>
              <a:buNone/>
            </a:pPr>
            <a:r>
              <a:rPr lang="en-US" sz="1800" b="1" i="1">
                <a:latin typeface="Century Gothic"/>
                <a:ea typeface="Century Gothic"/>
                <a:cs typeface="Century Gothic"/>
                <a:sym typeface="Century Gothic"/>
              </a:rPr>
              <a:t>compound</a:t>
            </a:r>
            <a:r>
              <a:rPr lang="en-US" sz="1800" b="1">
                <a:latin typeface="Century Gothic"/>
                <a:ea typeface="Century Gothic"/>
                <a:cs typeface="Century Gothic"/>
                <a:sym typeface="Century Gothic"/>
              </a:rPr>
              <a:t>: housing for many people; a group of shelters or houses</a:t>
            </a:r>
            <a:endParaRPr sz="1800" b="1">
              <a:latin typeface="Century Gothic"/>
              <a:ea typeface="Century Gothic"/>
              <a:cs typeface="Century Gothic"/>
              <a:sym typeface="Century Gothic"/>
            </a:endParaRPr>
          </a:p>
          <a:p>
            <a:pPr marL="0" lvl="0" indent="0" rtl="0">
              <a:spcBef>
                <a:spcPts val="1000"/>
              </a:spcBef>
              <a:spcAft>
                <a:spcPts val="0"/>
              </a:spcAft>
              <a:buClr>
                <a:schemeClr val="dk1"/>
              </a:buClr>
              <a:buSzPts val="1100"/>
              <a:buFont typeface="Arial"/>
              <a:buNone/>
            </a:pPr>
            <a:r>
              <a:rPr lang="en-US" sz="1800" b="1" i="1">
                <a:latin typeface="Century Gothic"/>
                <a:ea typeface="Century Gothic"/>
                <a:cs typeface="Century Gothic"/>
                <a:sym typeface="Century Gothic"/>
              </a:rPr>
              <a:t>dowry</a:t>
            </a:r>
            <a:r>
              <a:rPr lang="en-US" sz="1800" b="1">
                <a:latin typeface="Century Gothic"/>
                <a:ea typeface="Century Gothic"/>
                <a:cs typeface="Century Gothic"/>
                <a:sym typeface="Century Gothic"/>
              </a:rPr>
              <a:t>: gift (property or money) brought by a bride to her husband’s family when they marry</a:t>
            </a:r>
            <a:endParaRPr sz="1800" b="1">
              <a:latin typeface="Century Gothic"/>
              <a:ea typeface="Century Gothic"/>
              <a:cs typeface="Century Gothic"/>
              <a:sym typeface="Century Gothic"/>
            </a:endParaRPr>
          </a:p>
          <a:p>
            <a:pPr marL="0" lvl="0" indent="0" rtl="0">
              <a:spcBef>
                <a:spcPts val="1000"/>
              </a:spcBef>
              <a:spcAft>
                <a:spcPts val="0"/>
              </a:spcAft>
              <a:buNone/>
            </a:pPr>
            <a:r>
              <a:rPr lang="en-US" sz="1800" b="1" i="1">
                <a:latin typeface="Century Gothic"/>
                <a:ea typeface="Century Gothic"/>
                <a:cs typeface="Century Gothic"/>
                <a:sym typeface="Century Gothic"/>
              </a:rPr>
              <a:t>primarily</a:t>
            </a:r>
            <a:r>
              <a:rPr lang="en-US" sz="1800" b="1">
                <a:latin typeface="Century Gothic"/>
                <a:ea typeface="Century Gothic"/>
                <a:cs typeface="Century Gothic"/>
                <a:sym typeface="Century Gothic"/>
              </a:rPr>
              <a:t>: mainly</a:t>
            </a:r>
            <a:endParaRPr sz="1800" b="1">
              <a:latin typeface="Century Gothic"/>
              <a:ea typeface="Century Gothic"/>
              <a:cs typeface="Century Gothic"/>
              <a:sym typeface="Century Gothic"/>
            </a:endParaRPr>
          </a:p>
        </p:txBody>
      </p:sp>
      <p:sp>
        <p:nvSpPr>
          <p:cNvPr id="151" name="Shape 151"/>
          <p:cNvSpPr txBox="1">
            <a:spLocks noGrp="1"/>
          </p:cNvSpPr>
          <p:nvPr>
            <p:ph type="title"/>
          </p:nvPr>
        </p:nvSpPr>
        <p:spPr>
          <a:xfrm>
            <a:off x="838200" y="451002"/>
            <a:ext cx="10105500" cy="8859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3200"/>
              <a:buFont typeface="Overlock"/>
              <a:buNone/>
            </a:pPr>
            <a:r>
              <a:rPr lang="en-US" sz="3400" dirty="0">
                <a:latin typeface="Century Gothic"/>
                <a:ea typeface="Century Gothic"/>
                <a:cs typeface="Century Gothic"/>
                <a:sym typeface="Century Gothic"/>
              </a:rPr>
              <a:t>Let’s read a new article for gist</a:t>
            </a:r>
            <a:endParaRPr sz="3400" i="0" u="none" strike="noStrike" cap="none" dirty="0">
              <a:solidFill>
                <a:schemeClr val="dk1"/>
              </a:solidFill>
              <a:latin typeface="Century Gothic"/>
              <a:ea typeface="Century Gothic"/>
              <a:cs typeface="Century Gothic"/>
              <a:sym typeface="Century Gothic"/>
            </a:endParaRPr>
          </a:p>
        </p:txBody>
      </p:sp>
      <p:pic>
        <p:nvPicPr>
          <p:cNvPr id="152" name="Shape 152"/>
          <p:cNvPicPr preferRelativeResize="0"/>
          <p:nvPr/>
        </p:nvPicPr>
        <p:blipFill rotWithShape="1">
          <a:blip r:embed="rId3">
            <a:alphaModFix/>
          </a:blip>
          <a:srcRect/>
          <a:stretch/>
        </p:blipFill>
        <p:spPr>
          <a:xfrm>
            <a:off x="10798730" y="185949"/>
            <a:ext cx="1089660" cy="1395730"/>
          </a:xfrm>
          <a:prstGeom prst="rect">
            <a:avLst/>
          </a:prstGeom>
          <a:noFill/>
          <a:ln>
            <a:noFill/>
          </a:ln>
        </p:spPr>
      </p:pic>
      <p:pic>
        <p:nvPicPr>
          <p:cNvPr id="153" name="Shape 153"/>
          <p:cNvPicPr preferRelativeResize="0"/>
          <p:nvPr/>
        </p:nvPicPr>
        <p:blipFill>
          <a:blip r:embed="rId4">
            <a:alphaModFix/>
          </a:blip>
          <a:stretch>
            <a:fillRect/>
          </a:stretch>
        </p:blipFill>
        <p:spPr>
          <a:xfrm>
            <a:off x="6906925" y="1734079"/>
            <a:ext cx="4592075" cy="4971521"/>
          </a:xfrm>
          <a:prstGeom prst="rect">
            <a:avLst/>
          </a:prstGeom>
          <a:noFill/>
          <a:ln>
            <a:noFill/>
          </a:ln>
        </p:spPr>
      </p:pic>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9" ma:contentTypeDescription="Create a new document." ma:contentTypeScope="" ma:versionID="7baa7c92bc2510e8cd0a4e6098220145">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deff59267048b5e8d168f74a9a898822"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element ref="ns2:MediaServiceDateTaken" minOccurs="0"/>
                <xsd:element ref="ns2:MediaServiceAutoTags"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DateTaken" ma:index="14" nillable="true" ma:displayName="MediaServiceDateTaken" ma:hidden="true" ma:internalName="MediaServiceDateTaken" ma:readOnly="true">
      <xsd:simpleType>
        <xsd:restriction base="dms:Text"/>
      </xsd:simpleType>
    </xsd:element>
    <xsd:element name="MediaServiceAutoTags" ma:index="15" nillable="true" ma:displayName="Tags" ma:internalName="MediaServiceAutoTags"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3A1F1317-F297-4D6E-8F81-3A97F8F9C902}"/>
</file>

<file path=customXml/itemProps2.xml><?xml version="1.0" encoding="utf-8"?>
<ds:datastoreItem xmlns:ds="http://schemas.openxmlformats.org/officeDocument/2006/customXml" ds:itemID="{457B3055-CFD3-4725-A0F2-8EC2D05ED923}">
  <ds:schemaRefs>
    <ds:schemaRef ds:uri="http://schemas.microsoft.com/sharepoint/v3/contenttype/forms"/>
  </ds:schemaRefs>
</ds:datastoreItem>
</file>

<file path=customXml/itemProps3.xml><?xml version="1.0" encoding="utf-8"?>
<ds:datastoreItem xmlns:ds="http://schemas.openxmlformats.org/officeDocument/2006/customXml" ds:itemID="{CBA32017-3556-4020-A6A7-A8485DD4CC59}">
  <ds:schemaRefs>
    <ds:schemaRef ds:uri="http://schemas.microsoft.com/office/2006/documentManagement/types"/>
    <ds:schemaRef ds:uri="http://schemas.microsoft.com/office/2006/metadata/properties"/>
    <ds:schemaRef ds:uri="http://purl.org/dc/terms/"/>
    <ds:schemaRef ds:uri="http://schemas.openxmlformats.org/package/2006/metadata/core-properties"/>
    <ds:schemaRef ds:uri="02a6a75b-8925-4bc7-8b21-b87d4a90d0a3"/>
    <ds:schemaRef ds:uri="http://purl.org/dc/dcmitype/"/>
    <ds:schemaRef ds:uri="http://schemas.microsoft.com/office/infopath/2007/PartnerControls"/>
    <ds:schemaRef ds:uri="a1502afc-75e6-4a80-976c-76583f90c737"/>
    <ds:schemaRef ds:uri="http://www.w3.org/XML/1998/namespace"/>
    <ds:schemaRef ds:uri="http://purl.org/dc/elements/1.1/"/>
  </ds:schemaRefs>
</ds:datastoreItem>
</file>

<file path=docProps/app.xml><?xml version="1.0" encoding="utf-8"?>
<Properties xmlns="http://schemas.openxmlformats.org/officeDocument/2006/extended-properties" xmlns:vt="http://schemas.openxmlformats.org/officeDocument/2006/docPropsVTypes">
  <TotalTime>23</TotalTime>
  <Words>5184</Words>
  <Application>Microsoft Office PowerPoint</Application>
  <PresentationFormat>Widescreen</PresentationFormat>
  <Paragraphs>455</Paragraphs>
  <Slides>22</Slides>
  <Notes>21</Notes>
  <HiddenSlides>0</HiddenSlides>
  <MMClips>0</MMClips>
  <ScaleCrop>false</ScaleCrop>
  <HeadingPairs>
    <vt:vector size="4" baseType="variant">
      <vt:variant>
        <vt:lpstr>Theme</vt:lpstr>
      </vt:variant>
      <vt:variant>
        <vt:i4>1</vt:i4>
      </vt:variant>
      <vt:variant>
        <vt:lpstr>Slide Titles</vt:lpstr>
      </vt:variant>
      <vt:variant>
        <vt:i4>22</vt:i4>
      </vt:variant>
    </vt:vector>
  </HeadingPairs>
  <TitlesOfParts>
    <vt:vector size="23" baseType="lpstr">
      <vt:lpstr>Office Theme</vt:lpstr>
      <vt:lpstr>Grade 7: Module 1: Unit 1: Lesson 13 Teacher slide, before teaching.</vt:lpstr>
      <vt:lpstr>Grade 7: Module 1: Unit 1: Lesson 13 Teacher slide, before teaching.</vt:lpstr>
      <vt:lpstr>Grade 7: Module 1:  Unit 1: Lesson 13</vt:lpstr>
      <vt:lpstr>Hello, Students!</vt:lpstr>
      <vt:lpstr>Let’s look at our learning targets</vt:lpstr>
      <vt:lpstr>Let’s look at how to select evidence from the article</vt:lpstr>
      <vt:lpstr>Let’s select our own evidence from the article</vt:lpstr>
      <vt:lpstr>Let’s think about point of view </vt:lpstr>
      <vt:lpstr>Let’s read a new article for gist</vt:lpstr>
      <vt:lpstr>Let’s annotate Excerpt 1 for gist</vt:lpstr>
      <vt:lpstr>Let’s talk about the gist of Excerpt 1</vt:lpstr>
      <vt:lpstr>Let’s summarize Excerpt 1</vt:lpstr>
      <vt:lpstr>       </vt:lpstr>
      <vt:lpstr>Exit Ticket</vt:lpstr>
      <vt:lpstr>Homework</vt:lpstr>
      <vt:lpstr>Small Group Block</vt:lpstr>
      <vt:lpstr>Fluent Reading Work</vt:lpstr>
      <vt:lpstr>Fluent Reading Work</vt:lpstr>
      <vt:lpstr>Fluent Reading Work</vt:lpstr>
      <vt:lpstr>Fluent Reading Work</vt:lpstr>
      <vt:lpstr> When you finish the fluency practice... </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Grade 7: Module 1: Unit 1: Lesson 13 Teacher slide, before teaching.</dc:title>
  <dc:creator>nbravo</dc:creator>
  <cp:lastModifiedBy>Natalie Ivey</cp:lastModifiedBy>
  <cp:revision>19</cp:revision>
  <dcterms:modified xsi:type="dcterms:W3CDTF">2019-03-26T00:31:43Z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y fmtid="{D5CDD505-2E9C-101B-9397-08002B2CF9AE}" pid="3" name="AuthorIds_UIVersion_1024">
    <vt:lpwstr>14</vt:lpwstr>
  </property>
  <property fmtid="{D5CDD505-2E9C-101B-9397-08002B2CF9AE}" pid="4" name="AuthorIds_UIVersion_1536">
    <vt:lpwstr>14</vt:lpwstr>
  </property>
</Properties>
</file>