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Century Gothic" panose="020B0502020202020204" pitchFamily="34" charset="0"/>
      <p:regular r:id="rId30"/>
      <p:bold r:id="rId31"/>
      <p:italic r:id="rId32"/>
      <p:boldItalic r:id="rId33"/>
    </p:embeddedFont>
    <p:embeddedFont>
      <p:font typeface="Georgia" panose="02040502050405020303" pitchFamily="18"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A6B395-4AEB-43B9-98CB-A6AB98E05F8A}">
  <a:tblStyle styleId="{5CA6B395-4AEB-43B9-98CB-A6AB98E05F8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D5D932E-37C9-4579-9F11-6755DA3739B4}"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082" autoAdjust="0"/>
  </p:normalViewPr>
  <p:slideViewPr>
    <p:cSldViewPr snapToGrid="0">
      <p:cViewPr varScale="1">
        <p:scale>
          <a:sx n="106" d="100"/>
          <a:sy n="106" d="100"/>
        </p:scale>
        <p:origin x="-11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195B60D9-AA8C-0ADD-8256-D2E1C815CB41}"/>
    <pc:docChg chg="modSld">
      <pc:chgData name="Natalie Ivey" userId="S::natalie.ivey@detroitk12.org::2c81a4b0-7596-4a42-b4da-e7aac4dfeff9" providerId="AD" clId="Web-{195B60D9-AA8C-0ADD-8256-D2E1C815CB41}" dt="2019-03-25T19:25:19.181" v="7" actId="20577"/>
      <pc:docMkLst>
        <pc:docMk/>
      </pc:docMkLst>
      <pc:sldChg chg="modSp">
        <pc:chgData name="Natalie Ivey" userId="S::natalie.ivey@detroitk12.org::2c81a4b0-7596-4a42-b4da-e7aac4dfeff9" providerId="AD" clId="Web-{195B60D9-AA8C-0ADD-8256-D2E1C815CB41}" dt="2019-03-25T19:25:19.181" v="7" actId="20577"/>
        <pc:sldMkLst>
          <pc:docMk/>
          <pc:sldMk cId="1722296796" sldId="275"/>
        </pc:sldMkLst>
        <pc:spChg chg="mod">
          <ac:chgData name="Natalie Ivey" userId="S::natalie.ivey@detroitk12.org::2c81a4b0-7596-4a42-b4da-e7aac4dfeff9" providerId="AD" clId="Web-{195B60D9-AA8C-0ADD-8256-D2E1C815CB41}" dt="2019-03-25T19:25:19.181" v="7" actId="20577"/>
          <ac:spMkLst>
            <pc:docMk/>
            <pc:sldMk cId="1722296796" sldId="275"/>
            <ac:spMk id="2" creationId="{1F8E6D8D-A288-46C7-ACB4-67748FDC8529}"/>
          </ac:spMkLst>
        </pc:spChg>
      </pc:sldChg>
    </pc:docChg>
  </pc:docChgLst>
  <pc:docChgLst>
    <pc:chgData name="Jennifer Snapp" userId="S::jennifer.snapp@detroitk12.org::42622253-5fe4-47d2-9c8f-1ef2d995c939" providerId="AD" clId="Web-{9D76EC8E-C142-F2CB-C2E0-2A6E959251EF}"/>
    <pc:docChg chg="addSld modSld">
      <pc:chgData name="Jennifer Snapp" userId="S::jennifer.snapp@detroitk12.org::42622253-5fe4-47d2-9c8f-1ef2d995c939" providerId="AD" clId="Web-{9D76EC8E-C142-F2CB-C2E0-2A6E959251EF}" dt="2019-03-25T09:22:56.486" v="1" actId="20577"/>
      <pc:docMkLst>
        <pc:docMk/>
      </pc:docMkLst>
      <pc:sldChg chg="modSp add">
        <pc:chgData name="Jennifer Snapp" userId="S::jennifer.snapp@detroitk12.org::42622253-5fe4-47d2-9c8f-1ef2d995c939" providerId="AD" clId="Web-{9D76EC8E-C142-F2CB-C2E0-2A6E959251EF}" dt="2019-03-25T09:22:56.486" v="1" actId="20577"/>
        <pc:sldMkLst>
          <pc:docMk/>
          <pc:sldMk cId="1722296796" sldId="275"/>
        </pc:sldMkLst>
        <pc:spChg chg="mod">
          <ac:chgData name="Jennifer Snapp" userId="S::jennifer.snapp@detroitk12.org::42622253-5fe4-47d2-9c8f-1ef2d995c939" providerId="AD" clId="Web-{9D76EC8E-C142-F2CB-C2E0-2A6E959251EF}" dt="2019-03-25T09:22:56.486" v="1" actId="20577"/>
          <ac:spMkLst>
            <pc:docMk/>
            <pc:sldMk cId="1722296796" sldId="275"/>
            <ac:spMk id="2" creationId="{1F8E6D8D-A288-46C7-ACB4-67748FDC8529}"/>
          </ac:spMkLst>
        </pc:spChg>
      </pc:sldChg>
      <pc:sldMasterChg chg="addSldLayout">
        <pc:chgData name="Jennifer Snapp" userId="S::jennifer.snapp@detroitk12.org::42622253-5fe4-47d2-9c8f-1ef2d995c939" providerId="AD" clId="Web-{9D76EC8E-C142-F2CB-C2E0-2A6E959251EF}" dt="2019-03-25T09:22:40.063" v="0"/>
        <pc:sldMasterMkLst>
          <pc:docMk/>
          <pc:sldMasterMk cId="0" sldId="2147483671"/>
        </pc:sldMasterMkLst>
        <pc:sldLayoutChg chg="add replId">
          <pc:chgData name="Jennifer Snapp" userId="S::jennifer.snapp@detroitk12.org::42622253-5fe4-47d2-9c8f-1ef2d995c939" providerId="AD" clId="Web-{9D76EC8E-C142-F2CB-C2E0-2A6E959251EF}" dt="2019-03-25T09:22:40.063" v="0"/>
          <pc:sldLayoutMkLst>
            <pc:docMk/>
            <pc:sldMasterMk cId="0" sldId="2147483671"/>
            <pc:sldLayoutMk cId="3933403985"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2499145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consider the feedback they received from the Writer’s Roundtable in Lesson 4. They write down the revisions they will make on the </a:t>
            </a:r>
            <a:r>
              <a:rPr lang="en" sz="1200" b="1" dirty="0">
                <a:solidFill>
                  <a:schemeClr val="dk1"/>
                </a:solidFill>
                <a:latin typeface="Calibri"/>
                <a:ea typeface="Calibri"/>
                <a:cs typeface="Calibri"/>
                <a:sym typeface="Calibri"/>
              </a:rPr>
              <a:t>I Heart Revisions worksheet</a:t>
            </a:r>
            <a:r>
              <a:rPr lang="en" sz="1200" dirty="0">
                <a:solidFill>
                  <a:schemeClr val="dk1"/>
                </a:solidFill>
                <a:latin typeface="Calibri"/>
                <a:ea typeface="Calibri"/>
                <a:cs typeface="Calibri"/>
                <a:sym typeface="Calibri"/>
              </a:rPr>
              <a:t>. They will write on this worksheet several times as they track their feedback and revisions throughout this unit. They will turn this worksheet in with their final children’s book. Consider the needs of your students and the established classroom routines as you decide whether they should keep this paper in the classroom or take it home.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also includes the assessment of L.7.1 and sentence structure. Although you will not be formally teaching these skills anymore, be sure to continue to use this language as you talk about grammatical errors in the first drafts of students’ children’s books. The performance task will also assess how well they write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begin writing the first drafts of their children’s books. Decide ahead of time if you want to give the students a packet of six or more storyboards and whether you want them to take storyboards home or keep them in a designated place in the classroom. Each student needs one storyboard worksheet for each page of his or her children’s book. They will be working on them for the next four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they begin writing, you teach the first of three mini lessons on the narrative writer’s tools. Today students learn about show-not-tell and sensory details. Feel free to augment or change the mini lesson depending on your class and your experience teaching narrative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does not use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directly, but Work Time B refers to this text.  If you used the alternate text, the lesson structure stays the same, but you will need to use Unit 3, Lesson 5, Work Time B (alternate) and </a:t>
            </a:r>
            <a:r>
              <a:rPr lang="en" sz="1200" b="1" dirty="0">
                <a:solidFill>
                  <a:schemeClr val="dk1"/>
                </a:solidFill>
                <a:latin typeface="Calibri"/>
                <a:ea typeface="Calibri"/>
                <a:cs typeface="Calibri"/>
                <a:sym typeface="Calibri"/>
              </a:rPr>
              <a:t>Sharpening Your Tools, Lesson 1: Show-not-Tell and Sensory Details (alternate) </a:t>
            </a:r>
            <a:r>
              <a:rPr lang="en" sz="1200" dirty="0">
                <a:solidFill>
                  <a:schemeClr val="dk1"/>
                </a:solidFill>
                <a:latin typeface="Calibri"/>
                <a:ea typeface="Calibri"/>
                <a:cs typeface="Calibri"/>
                <a:sym typeface="Calibri"/>
              </a:rPr>
              <a:t>from the file of alternate materials that accompanies the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As you teach the narrative tools, emphasize that tools are not to be used randomly or for the sake of being verbose. This may set students up for failure as they struggle to write unnecessarily long and complicated stories. Instead, they should use the tools economically and to zoom in on a specific character’s emotions, thoughts, or qualities, and/or on a crucial event</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31657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6a918dae5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a:solidFill>
                  <a:schemeClr val="dk1"/>
                </a:solidFill>
                <a:latin typeface="Calibri"/>
                <a:ea typeface="Calibri"/>
                <a:cs typeface="Calibri"/>
                <a:sym typeface="Calibri"/>
              </a:rPr>
              <a:t>Suggested slide pacing: 10-12  minutes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Mid Unit Assessment Part 2</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will most likely take longer than 10-12 minutes for many students.  Plan to adjust if necessary.</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Mid-Unit 3 Assessment Part 2.</a:t>
            </a:r>
            <a:endParaRPr sz="1200" b="1">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Instruct the students to complete it individually.</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they finish early, they may read their independent reading books or catch up on work related to their children’s book. </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to see if students are in need of more time.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receive accommodations for assessment, communicate with the cooperating service providers regarding the instructional practices used in this module as well as the goals of the assessment. </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205" name="Google Shape;205;g46a918dae5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9061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4c5b87410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1-2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Sharpening Your Tools, Part 1: Show-not-Tell and Sensory Details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the first part of this.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students a suggested number, say 2-3, </a:t>
            </a:r>
            <a:r>
              <a:rPr lang="en-US" sz="1200" dirty="0">
                <a:solidFill>
                  <a:schemeClr val="dk1"/>
                </a:solidFill>
                <a:latin typeface="Calibri"/>
                <a:ea typeface="Calibri"/>
                <a:cs typeface="Calibri"/>
                <a:sym typeface="Calibri"/>
              </a:rPr>
              <a:t>of </a:t>
            </a:r>
            <a:r>
              <a:rPr lang="en" sz="1200" dirty="0">
                <a:solidFill>
                  <a:schemeClr val="dk1"/>
                </a:solidFill>
                <a:latin typeface="Calibri"/>
                <a:ea typeface="Calibri"/>
                <a:cs typeface="Calibri"/>
                <a:sym typeface="Calibri"/>
              </a:rPr>
              <a:t>spots in the story that would benefit from this revision.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before they begin writing today you’d like to talk more about the narrative writer’s tools.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their attention to the </a:t>
            </a:r>
            <a:r>
              <a:rPr lang="en" sz="1200" b="1" dirty="0">
                <a:solidFill>
                  <a:schemeClr val="dk1"/>
                </a:solidFill>
                <a:latin typeface="Calibri"/>
                <a:ea typeface="Calibri"/>
                <a:cs typeface="Calibri"/>
                <a:sym typeface="Calibri"/>
              </a:rPr>
              <a:t>Narrative Writer’s Toolbox anchor chart </a:t>
            </a:r>
            <a:r>
              <a:rPr lang="en" sz="1200" dirty="0">
                <a:solidFill>
                  <a:schemeClr val="dk1"/>
                </a:solidFill>
                <a:latin typeface="Calibri"/>
                <a:ea typeface="Calibri"/>
                <a:cs typeface="Calibri"/>
                <a:sym typeface="Calibri"/>
              </a:rPr>
              <a:t>(from Lesson 1).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Today you’d like to help them sharpen the tools of </a:t>
            </a:r>
            <a:r>
              <a:rPr lang="en" sz="1200" i="1" dirty="0">
                <a:solidFill>
                  <a:schemeClr val="dk1"/>
                </a:solidFill>
                <a:latin typeface="Calibri"/>
                <a:ea typeface="Calibri"/>
                <a:cs typeface="Calibri"/>
                <a:sym typeface="Calibri"/>
              </a:rPr>
              <a:t>sensory details</a:t>
            </a:r>
            <a:r>
              <a:rPr lang="en" sz="1200" dirty="0">
                <a:solidFill>
                  <a:schemeClr val="dk1"/>
                </a:solidFill>
                <a:latin typeface="Calibri"/>
                <a:ea typeface="Calibri"/>
                <a:cs typeface="Calibri"/>
                <a:sym typeface="Calibri"/>
              </a:rPr>
              <a:t> and show-not-tell.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tools are not to be used randomly. Instead, they are to help a writer zoom in on a character’s emotions, qualities, or thoughts, and/or on an event that is crucial to the story.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13" name="Google Shape;213;g44c5b87410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788966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4c5b87410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6-8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Sharpening Your Tools, Part 1: Show-not-Tell and Sensory Details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passage is a good and helpful example of using sensory details.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passage  at the top of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define sensory details and then ask: “</a:t>
            </a:r>
            <a:r>
              <a:rPr lang="en" sz="1200" i="1" dirty="0">
                <a:solidFill>
                  <a:schemeClr val="dk1"/>
                </a:solidFill>
                <a:latin typeface="Calibri"/>
                <a:ea typeface="Calibri"/>
                <a:cs typeface="Calibri"/>
                <a:sym typeface="Calibri"/>
              </a:rPr>
              <a:t>What are the sensory details that help establish setting?”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sensory details are often most powerful when they are used sparingly. One or two vivid, precise details are better than many that overwhelm the reader and disrupt the pacing of the story.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Notice that we’re not just talking about setting but a character interacting with the setting. What character is the author zooming in on here? Why is that character important?”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Mr. Miller, the author, could have told us that Frederick’s mother was kind. Instead he showed she was kind (an adjective) by using nouns and verbs. What verb shows she is kind? What nouns?”</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 answers </a:t>
            </a:r>
            <a:r>
              <a:rPr lang="en" sz="1200" b="0" dirty="0">
                <a:solidFill>
                  <a:schemeClr val="dk1"/>
                </a:solidFill>
                <a:latin typeface="Calibri"/>
                <a:ea typeface="Calibri"/>
                <a:cs typeface="Calibri"/>
                <a:sym typeface="Calibri"/>
              </a:rPr>
              <a:t>like: “freezing woods,” or “fields burned white by the moon</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4, listen for students to say: “Frederick’s mother because she inspires him in the end to keep searching for freedom,” or “The first injustice about being a slave that he noticed was the forced absence of his mother, and this inspired him to look around at his unfair living conditions”.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5,  listen for: “She walked all night just to hold him” and “warm eyes and a mouth that broke into a loving smile.”</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1" name="Google Shape;221;g44c5b87410_0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7740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4c5b87410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13-</a:t>
            </a:r>
            <a:r>
              <a:rPr lang="en" sz="1200" b="1" dirty="0">
                <a:solidFill>
                  <a:schemeClr val="dk1"/>
                </a:solidFill>
                <a:latin typeface="Calibri"/>
                <a:ea typeface="Calibri"/>
                <a:cs typeface="Calibri"/>
                <a:sym typeface="Calibri"/>
              </a:rPr>
              <a:t>15 minutes (this slide, 6-8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Sharpening Your Tools, Part 1: Show-not-Tell and Sensory Details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will give students  practice in substituting more powerful words for bland ones.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the table at the end of the worksheet.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for each character.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Probe with questions such as: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verbs could show this trait?”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could the character do to show this trait?”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action would Frederick take if he was scared?”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objects could this character to be holding to show this trait?”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“If Covey is mean, could he be holding a whip?”</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about a character’s body or face could reflect this trait?”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these tools are useful to zoom in on a character’s traits and will help them make engaging and interesting stories.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Tools should be used deliberately and thoughtfully and students should be careful not to overdo it. Express your confidence in their ability to do so.</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suggested verbs and adjectives to enhance a “show” response. For example, for the word “kind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replace with </a:t>
            </a:r>
            <a:r>
              <a:rPr lang="en" sz="1200" i="1" dirty="0">
                <a:solidFill>
                  <a:schemeClr val="dk1"/>
                </a:solidFill>
                <a:latin typeface="Calibri"/>
                <a:ea typeface="Calibri"/>
                <a:cs typeface="Calibri"/>
                <a:sym typeface="Calibri"/>
              </a:rPr>
              <a:t>considerate</a:t>
            </a:r>
            <a:r>
              <a:rPr lang="en" sz="1200" dirty="0">
                <a:solidFill>
                  <a:schemeClr val="dk1"/>
                </a:solidFill>
                <a:latin typeface="Calibri"/>
                <a:ea typeface="Calibri"/>
                <a:cs typeface="Calibri"/>
                <a:sym typeface="Calibri"/>
              </a:rPr>
              <a:t> or </a:t>
            </a:r>
            <a:r>
              <a:rPr lang="en" sz="1200" i="1" dirty="0">
                <a:solidFill>
                  <a:schemeClr val="dk1"/>
                </a:solidFill>
                <a:latin typeface="Calibri"/>
                <a:ea typeface="Calibri"/>
                <a:cs typeface="Calibri"/>
                <a:sym typeface="Calibri"/>
              </a:rPr>
              <a:t>benevolent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use a verb instead, like </a:t>
            </a:r>
            <a:r>
              <a:rPr lang="en" sz="1200" b="0" dirty="0">
                <a:solidFill>
                  <a:schemeClr val="dk1"/>
                </a:solidFill>
                <a:latin typeface="Calibri"/>
                <a:ea typeface="Calibri"/>
                <a:cs typeface="Calibri"/>
                <a:sym typeface="Calibri"/>
              </a:rPr>
              <a:t>“Mrs. Auld spoke in a soft and friendly voice</a:t>
            </a:r>
            <a:r>
              <a:rPr lang="en-US" sz="1200" b="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word “scared</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listen for students to substitute “frightened” or “terrified.”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needs our your class.  If their vocabulary is limited, model the first one.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28" name="Google Shape;228;g44c5b87410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413234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3454c21df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15 - 20 minutes (this slide, 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Beginning Your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the storyboard helps students organize their beginning thoughts before they draft.  This allows them lay it out visually with the major parts of each page.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 students to get out their </a:t>
            </a: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(from Lesson 3) or hand them back if you collected them yesterday.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look over their plan again. They may want to add some show-not-tell or sensory details to their plan.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use this plan to help with their draft on next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listening to explanation of story board and its relationship to the plan.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37" name="Google Shape;237;g43454c21df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77898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4c5b87410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15-20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Beginning Your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only beginning their drafts and will continue writing in the next few lessons.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three copies (or more, see Teaching Notes) of the </a:t>
            </a:r>
            <a:r>
              <a:rPr lang="en" sz="1200" b="0" dirty="0">
                <a:solidFill>
                  <a:schemeClr val="dk1"/>
                </a:solidFill>
                <a:latin typeface="Calibri"/>
                <a:ea typeface="Calibri"/>
                <a:cs typeface="Calibri"/>
                <a:sym typeface="Calibri"/>
              </a:rPr>
              <a:t>Children’s Book Storyboards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Orient them to the storyboard worksheet.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them to do one storyboard for each of their pages.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46" name="Google Shape;246;g44c5b87410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0561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44c5b87410_0_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15 - 20 minutes (this slide, 10-12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Beginning Your Storyboards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on the storyboard they are just doing a rough sketch of their illustrations.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use this page to plan what each page of their story will look like.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them begin a rough sketch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begin drawing or brainstorming their illustrations.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to provide guidance.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54" name="Google Shape;254;g44c5b87410_0_7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7879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31a8e82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15- 20 minutes (this slide, 5-6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Beginning Your Storyboards</a:t>
            </a: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important to review for students to have a visual of their movement up the ladder.  Take the time to review what they did today as a way to check off a rung on the ladder.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where they are on the </a:t>
            </a: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 and check some rungs off the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They have done a lot of good thinking and now it’s time to write.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they have already done some initial thinking about what should be on each page with the </a:t>
            </a:r>
            <a:r>
              <a:rPr lang="en" sz="1200" b="1" dirty="0">
                <a:solidFill>
                  <a:schemeClr val="dk1"/>
                </a:solidFill>
                <a:latin typeface="Calibri"/>
                <a:ea typeface="Calibri"/>
                <a:cs typeface="Calibri"/>
                <a:sym typeface="Calibri"/>
              </a:rPr>
              <a:t>My Children’s Book Plan.</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they are expected to do at least two drafts of their text and they will have time in class to work on their stories.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the story must be 300–600 words long. Encourage them to use their class time wisely and get started now on their first page.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 understanding of work time.</a:t>
            </a:r>
            <a:endParaRPr sz="1200" dirty="0">
              <a:solidFill>
                <a:schemeClr val="dk1"/>
              </a:solidFill>
              <a:latin typeface="Calibri"/>
              <a:ea typeface="Calibri"/>
              <a:cs typeface="Calibri"/>
              <a:sym typeface="Calibri"/>
            </a:endParaRPr>
          </a:p>
          <a:p>
            <a:pPr marL="9144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to get them started.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262" name="Google Shape;262;g4331a8e82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5634727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71" name="Google Shape;271;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990134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9" name="Google Shape;27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3101294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I Heart Revisions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Sentence Practice Homework Answer Key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Part 2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Children’s Book Storyboards (three or more per student;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Sharpening Your Tools, Part 1: Show-not-Tell and Sensory Details </a:t>
            </a:r>
            <a:r>
              <a:rPr lang="en" sz="1200" dirty="0">
                <a:solidFill>
                  <a:schemeClr val="dk1"/>
                </a:solidFill>
                <a:latin typeface="Calibri"/>
                <a:ea typeface="Calibri"/>
                <a:cs typeface="Calibri"/>
                <a:sym typeface="Calibri"/>
              </a:rPr>
              <a:t>(one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Part 2 (answers, for teacher reference)</a:t>
            </a:r>
            <a:br>
              <a:rPr lang="en" sz="1200" b="1" dirty="0">
                <a:solidFill>
                  <a:schemeClr val="dk1"/>
                </a:solidFill>
                <a:latin typeface="Calibri"/>
                <a:ea typeface="Calibri"/>
                <a:cs typeface="Calibri"/>
                <a:sym typeface="Calibri"/>
              </a:rPr>
            </a:b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Narrative Writer’s Toolbox anchor chart </a:t>
            </a:r>
            <a:r>
              <a:rPr lang="en" sz="1200" dirty="0">
                <a:solidFill>
                  <a:schemeClr val="dk1"/>
                </a:solidFill>
                <a:latin typeface="Calibri"/>
                <a:ea typeface="Calibri"/>
                <a:cs typeface="Calibri"/>
                <a:sym typeface="Calibri"/>
              </a:rPr>
              <a:t>(from Lesson 1;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My Children’s Book Plan </a:t>
            </a:r>
            <a:r>
              <a:rPr lang="en" sz="1200" dirty="0">
                <a:solidFill>
                  <a:schemeClr val="dk1"/>
                </a:solidFill>
                <a:latin typeface="Calibri"/>
                <a:ea typeface="Calibri"/>
                <a:cs typeface="Calibri"/>
                <a:sym typeface="Calibri"/>
              </a:rPr>
              <a:t>(from Lesson 3;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Ladder to Success anchor chart </a:t>
            </a:r>
            <a:r>
              <a:rPr lang="en" sz="1200" dirty="0">
                <a:solidFill>
                  <a:schemeClr val="dk1"/>
                </a:solidFill>
                <a:latin typeface="Calibri"/>
                <a:ea typeface="Calibri"/>
                <a:cs typeface="Calibri"/>
                <a:sym typeface="Calibri"/>
              </a:rPr>
              <a:t>(from Lesson 3; one per student and/or one to display)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41811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a:t>
            </a:r>
            <a:r>
              <a:rPr lang="en" sz="1200" b="1" dirty="0">
                <a:solidFill>
                  <a:schemeClr val="dk1"/>
                </a:solidFill>
                <a:latin typeface="Calibri"/>
                <a:ea typeface="Calibri"/>
                <a:cs typeface="Calibri"/>
                <a:sym typeface="Calibri"/>
              </a:rPr>
              <a:t>Ladder to Success anchor chart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3 assessment Part 2</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It is used in this lesson:</a:t>
            </a:r>
            <a:r>
              <a:rPr lang="en-US"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95926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81700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130031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7-8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I Heart Revisions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Depending on the needs and routines of your class, you may have the students keep this in their folder or you can collect them and set up a location where all students keep their working documents in the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would help to model an example for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use this in several sessions. It will be due to you when they turn in their final draft.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I Heart Revisions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for a volunteer to read the directions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consider the feedback they received yesterday, then fill in the first box on this sheet silently and individually.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for a volunteer who believes he or she received some good feedback from his or her group to talk through planned revisions.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have a chance to start writing today and you’re confident that reflecting on the feedback will make it easier for them to begin.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have several rounds of feedback and they should track their revisions on this sheet of paper. It will be due with their final draft of the children’s book.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jotting down feedback on the chart.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using this document for students.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52972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4c5b87410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I Heart Revisions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self-assess and ask questions as they deem necessary encourages them to take ownership of their learning process.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self-correct their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if there are any clarifying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making corrections.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questions for those who need it. If it’s helpful, consider reading the sentences aloud.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1" name="Google Shape;181;g44c5b87410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2467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46a918da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I Heart Revisions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self-assess and ask questions as they deem necessary encourages them to take ownership of their learning process.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self-correct their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if there are any clarifying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making corrections.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questions for those who need it. If it’s helpful, consider reading the sentences aloud.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89" name="Google Shape;189;g46a918da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0168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6a918dae5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10-12  minutes (this slide 3-4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I Heart Revisions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Allowing students to self-assess and ask questions as they deem necessary encourages them to take ownership of their learning process.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self-correct their homework.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if there are any clarifying questions.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to see that students are making corrections.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Clarify questions for those who need it. If it’s helpful, consider reading the sentences aloud.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97" name="Google Shape;197;g46a918dae5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703011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9334039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55-65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begin writing their first drafts of their picture book after considering feedback they’ve received from the Writer’s Roundtable in Lesson 4.</a:t>
            </a:r>
            <a:endParaRPr sz="1800" b="1" dirty="0"/>
          </a:p>
          <a:p>
            <a:pPr marL="0" lvl="0" indent="0" algn="l" rtl="0">
              <a:spcBef>
                <a:spcPts val="1000"/>
              </a:spcBef>
              <a:spcAft>
                <a:spcPts val="0"/>
              </a:spcAft>
              <a:buNone/>
            </a:pPr>
            <a:r>
              <a:rPr lang="en" sz="1800" b="1" dirty="0"/>
              <a:t>The Learning Targets for students today are:</a:t>
            </a:r>
            <a:endParaRPr sz="1800" b="1" dirty="0"/>
          </a:p>
          <a:p>
            <a:pPr marL="457200" lvl="0" indent="-317500" algn="l" rtl="0">
              <a:spcBef>
                <a:spcPts val="1000"/>
              </a:spcBef>
              <a:spcAft>
                <a:spcPts val="0"/>
              </a:spcAft>
              <a:buSzPts val="1400"/>
              <a:buChar char="•"/>
            </a:pPr>
            <a:r>
              <a:rPr lang="en" sz="1400" dirty="0"/>
              <a:t>I can use the tools of a narrative writer efficiently and deliberately.</a:t>
            </a:r>
            <a:endParaRPr sz="1400" dirty="0"/>
          </a:p>
          <a:p>
            <a:pPr marL="457200" lvl="0" indent="-317500" algn="l" rtl="0">
              <a:spcBef>
                <a:spcPts val="0"/>
              </a:spcBef>
              <a:spcAft>
                <a:spcPts val="0"/>
              </a:spcAft>
              <a:buSzPts val="1400"/>
              <a:buChar char="•"/>
            </a:pPr>
            <a:r>
              <a:rPr lang="en" sz="1400" dirty="0"/>
              <a:t>I can recognize the importance of sensory details and using nouns and verbs instead of adjectives in narrative writing.</a:t>
            </a:r>
            <a:endParaRPr sz="1400" dirty="0"/>
          </a:p>
          <a:p>
            <a:pPr marL="457200" lvl="0" indent="-317500" algn="l" rtl="0">
              <a:spcBef>
                <a:spcPts val="0"/>
              </a:spcBef>
              <a:spcAft>
                <a:spcPts val="0"/>
              </a:spcAft>
              <a:buSzPts val="1400"/>
              <a:buChar char="•"/>
            </a:pPr>
            <a:r>
              <a:rPr lang="en" sz="1400" dirty="0"/>
              <a:t>I can use feedback from my peers to make my story more clear and thoughtful.</a:t>
            </a:r>
            <a:endParaRPr sz="1400" dirty="0"/>
          </a:p>
          <a:p>
            <a:pPr marL="457200" lvl="0" indent="-317500" algn="l" rtl="0">
              <a:spcBef>
                <a:spcPts val="0"/>
              </a:spcBef>
              <a:spcAft>
                <a:spcPts val="0"/>
              </a:spcAft>
              <a:buSzPts val="1400"/>
              <a:buChar char="•"/>
            </a:pPr>
            <a:r>
              <a:rPr lang="en" sz="1400" dirty="0"/>
              <a:t>I can recognize and correct common sentence errors. </a:t>
            </a:r>
            <a:endParaRPr sz="1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4"/>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complete our </a:t>
            </a:r>
            <a:r>
              <a:rPr lang="en" sz="3000" b="1" dirty="0"/>
              <a:t>Mid-Unit Assessment</a:t>
            </a:r>
            <a:endParaRPr sz="3000" b="1" dirty="0">
              <a:sym typeface="Century Gothic"/>
            </a:endParaRPr>
          </a:p>
        </p:txBody>
      </p:sp>
      <p:graphicFrame>
        <p:nvGraphicFramePr>
          <p:cNvPr id="209" name="Google Shape;209;p34"/>
          <p:cNvGraphicFramePr/>
          <p:nvPr>
            <p:extLst>
              <p:ext uri="{D42A27DB-BD31-4B8C-83A1-F6EECF244321}">
                <p14:modId xmlns:p14="http://schemas.microsoft.com/office/powerpoint/2010/main" val="2829709249"/>
              </p:ext>
            </p:extLst>
          </p:nvPr>
        </p:nvGraphicFramePr>
        <p:xfrm>
          <a:off x="1223963" y="978525"/>
          <a:ext cx="3429000" cy="748732"/>
        </p:xfrm>
        <a:graphic>
          <a:graphicData uri="http://schemas.openxmlformats.org/drawingml/2006/table">
            <a:tbl>
              <a:tblPr>
                <a:noFill/>
                <a:tableStyleId>{5CA6B395-4AEB-43B9-98CB-A6AB98E05F8A}</a:tableStyleId>
              </a:tblPr>
              <a:tblGrid>
                <a:gridCol w="3429000">
                  <a:extLst>
                    <a:ext uri="{9D8B030D-6E8A-4147-A177-3AD203B41FA5}">
                      <a16:colId xmlns:a16="http://schemas.microsoft.com/office/drawing/2014/main" val="20000"/>
                    </a:ext>
                  </a:extLst>
                </a:gridCol>
              </a:tblGrid>
              <a:tr h="371475">
                <a:tc>
                  <a:txBody>
                    <a:bodyPr/>
                    <a:lstStyle/>
                    <a:p>
                      <a:pPr marL="0" lvl="0" indent="0" algn="l" rtl="0">
                        <a:lnSpc>
                          <a:spcPct val="127272"/>
                        </a:lnSpc>
                        <a:spcBef>
                          <a:spcPts val="0"/>
                        </a:spcBef>
                        <a:spcAft>
                          <a:spcPts val="0"/>
                        </a:spcAft>
                        <a:buNone/>
                      </a:pPr>
                      <a:r>
                        <a:rPr lang="en" sz="1100" b="1" dirty="0"/>
                        <a:t>Name:</a:t>
                      </a:r>
                      <a:endParaRPr sz="1100" b="1" dirty="0"/>
                    </a:p>
                  </a:txBody>
                  <a:tcPr marL="91425" marR="91425" marT="91425" marB="91425">
                    <a:lnT w="12700" cap="flat" cmpd="sng">
                      <a:solidFill>
                        <a:srgbClr val="C0C0C0"/>
                      </a:solidFill>
                      <a:prstDash val="dot"/>
                      <a:round/>
                      <a:headEnd type="none" w="sm" len="sm"/>
                      <a:tailEnd type="none" w="sm" len="sm"/>
                    </a:lnT>
                    <a:lnB w="12700" cap="flat" cmpd="sng">
                      <a:solidFill>
                        <a:srgbClr val="C0C0C0"/>
                      </a:solidFill>
                      <a:prstDash val="dot"/>
                      <a:round/>
                      <a:headEnd type="none" w="sm" len="sm"/>
                      <a:tailEnd type="none" w="sm" len="sm"/>
                    </a:lnB>
                  </a:tcPr>
                </a:tc>
                <a:extLst>
                  <a:ext uri="{0D108BD9-81ED-4DB2-BD59-A6C34878D82A}">
                    <a16:rowId xmlns:a16="http://schemas.microsoft.com/office/drawing/2014/main" val="10000"/>
                  </a:ext>
                </a:extLst>
              </a:tr>
              <a:tr h="371475">
                <a:tc>
                  <a:txBody>
                    <a:bodyPr/>
                    <a:lstStyle/>
                    <a:p>
                      <a:pPr marL="0" lvl="0" indent="0" algn="l" rtl="0">
                        <a:lnSpc>
                          <a:spcPct val="127272"/>
                        </a:lnSpc>
                        <a:spcBef>
                          <a:spcPts val="0"/>
                        </a:spcBef>
                        <a:spcAft>
                          <a:spcPts val="0"/>
                        </a:spcAft>
                        <a:buNone/>
                      </a:pPr>
                      <a:r>
                        <a:rPr lang="en" sz="1100" b="1" dirty="0"/>
                        <a:t>Date:</a:t>
                      </a:r>
                      <a:endParaRPr sz="1100" b="1" dirty="0"/>
                    </a:p>
                  </a:txBody>
                  <a:tcPr marL="91425" marR="91425" marT="91425" marB="91425">
                    <a:lnT w="12700" cap="flat" cmpd="sng">
                      <a:solidFill>
                        <a:srgbClr val="C0C0C0"/>
                      </a:solidFill>
                      <a:prstDash val="dot"/>
                      <a:round/>
                      <a:headEnd type="none" w="sm" len="sm"/>
                      <a:tailEnd type="none" w="sm" len="sm"/>
                    </a:lnT>
                    <a:lnB w="12700" cap="flat" cmpd="sng">
                      <a:solidFill>
                        <a:srgbClr val="C0C0C0"/>
                      </a:solidFill>
                      <a:prstDash val="dot"/>
                      <a:round/>
                      <a:headEnd type="none" w="sm" len="sm"/>
                      <a:tailEnd type="none" w="sm" len="sm"/>
                    </a:lnB>
                  </a:tcPr>
                </a:tc>
                <a:extLst>
                  <a:ext uri="{0D108BD9-81ED-4DB2-BD59-A6C34878D82A}">
                    <a16:rowId xmlns:a16="http://schemas.microsoft.com/office/drawing/2014/main" val="10001"/>
                  </a:ext>
                </a:extLst>
              </a:tr>
            </a:tbl>
          </a:graphicData>
        </a:graphic>
      </p:graphicFrame>
      <p:sp>
        <p:nvSpPr>
          <p:cNvPr id="210" name="Google Shape;210;p34"/>
          <p:cNvSpPr txBox="1"/>
          <p:nvPr/>
        </p:nvSpPr>
        <p:spPr>
          <a:xfrm>
            <a:off x="1302900" y="1512975"/>
            <a:ext cx="6538200" cy="3446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sz="1300" b="1" dirty="0">
                <a:latin typeface="Century Gothic" panose="020B0502020202020204" pitchFamily="34" charset="0"/>
              </a:rPr>
              <a:t>Mid-Unit 3 Assessment Part 2</a:t>
            </a:r>
            <a:endParaRPr sz="1300" b="1"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rPr>
              <a:t>Sentence Structure Quiz</a:t>
            </a:r>
            <a:endParaRPr sz="1300"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rPr>
              <a:t> </a:t>
            </a:r>
            <a:endParaRPr sz="1300"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rPr>
              <a:t> </a:t>
            </a:r>
            <a:endParaRPr sz="1300"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rPr>
              <a:t>Part I. Reading Complex Sentences</a:t>
            </a:r>
            <a:endParaRPr sz="1300" dirty="0">
              <a:latin typeface="Century Gothic" panose="020B0502020202020204" pitchFamily="34" charset="0"/>
            </a:endParaRPr>
          </a:p>
          <a:p>
            <a:pPr marL="0" lvl="0" indent="0" algn="l" rtl="0">
              <a:spcBef>
                <a:spcPts val="0"/>
              </a:spcBef>
              <a:spcAft>
                <a:spcPts val="0"/>
              </a:spcAft>
              <a:buNone/>
            </a:pPr>
            <a:r>
              <a:rPr lang="en" sz="1300" i="1" dirty="0">
                <a:latin typeface="Century Gothic" panose="020B0502020202020204" pitchFamily="34" charset="0"/>
              </a:rPr>
              <a:t>Directions</a:t>
            </a:r>
            <a:r>
              <a:rPr lang="en" sz="1300" dirty="0">
                <a:latin typeface="Century Gothic" panose="020B0502020202020204" pitchFamily="34" charset="0"/>
              </a:rPr>
              <a:t>: Read the following sentences and answer the questions that follow.</a:t>
            </a:r>
            <a:endParaRPr sz="1300"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ea typeface="Georgia"/>
                <a:cs typeface="Georgia"/>
                <a:sym typeface="Georgia"/>
              </a:rPr>
              <a:t> </a:t>
            </a:r>
          </a:p>
          <a:p>
            <a:pPr marL="228600" lvl="0" indent="-228600" algn="l" rtl="0">
              <a:spcBef>
                <a:spcPts val="0"/>
              </a:spcBef>
              <a:spcAft>
                <a:spcPts val="0"/>
              </a:spcAft>
              <a:buFont typeface="+mj-lt"/>
              <a:buAutoNum type="arabicPeriod"/>
            </a:pPr>
            <a:r>
              <a:rPr lang="en" sz="1300" dirty="0">
                <a:latin typeface="Century Gothic" panose="020B0502020202020204" pitchFamily="34" charset="0"/>
              </a:rPr>
              <a:t>Colonel Lloyd kept a large and finely cultivated garden, which afforded almost constant employment for four men, besides the chief gardener, Mr. M’Durmond.</a:t>
            </a:r>
            <a:endParaRPr sz="1300" dirty="0">
              <a:latin typeface="Century Gothic" panose="020B0502020202020204" pitchFamily="34" charset="0"/>
            </a:endParaRPr>
          </a:p>
          <a:p>
            <a:pPr marL="0" lvl="0" indent="0" algn="l" rtl="0">
              <a:spcBef>
                <a:spcPts val="0"/>
              </a:spcBef>
              <a:spcAft>
                <a:spcPts val="0"/>
              </a:spcAft>
              <a:buNone/>
            </a:pPr>
            <a:r>
              <a:rPr lang="en" sz="1300" dirty="0">
                <a:latin typeface="Century Gothic" panose="020B0502020202020204" pitchFamily="34" charset="0"/>
                <a:ea typeface="Georgia"/>
                <a:cs typeface="Georgia"/>
                <a:sym typeface="Georgia"/>
              </a:rPr>
              <a:t> </a:t>
            </a:r>
            <a:endParaRPr sz="1300" dirty="0">
              <a:latin typeface="Century Gothic" panose="020B0502020202020204" pitchFamily="34" charset="0"/>
              <a:ea typeface="Georgia"/>
              <a:cs typeface="Georgia"/>
              <a:sym typeface="Georgia"/>
            </a:endParaRPr>
          </a:p>
          <a:p>
            <a:pPr marL="228600" lvl="2" indent="-228600">
              <a:buFont typeface="+mj-lt"/>
              <a:buAutoNum type="alphaLcPeriod"/>
            </a:pPr>
            <a:r>
              <a:rPr lang="en" sz="1300" dirty="0">
                <a:latin typeface="Century Gothic" panose="020B0502020202020204" pitchFamily="34" charset="0"/>
              </a:rPr>
              <a:t>Underline the main clause of the sentence.</a:t>
            </a:r>
          </a:p>
          <a:p>
            <a:pPr marL="228600" lvl="2" indent="-228600">
              <a:buFont typeface="+mj-lt"/>
              <a:buAutoNum type="alphaLcPeriod"/>
            </a:pPr>
            <a:r>
              <a:rPr lang="en" sz="1300" dirty="0">
                <a:latin typeface="Century Gothic" panose="020B0502020202020204" pitchFamily="34" charset="0"/>
              </a:rPr>
              <a:t>What does the phrase that begins “which afforded almost constant employment for four men” modify?</a:t>
            </a:r>
            <a:endParaRPr sz="1300" dirty="0">
              <a:latin typeface="Century Gothic" panose="020B0502020202020204" pitchFamily="34" charset="0"/>
            </a:endParaRPr>
          </a:p>
        </p:txBody>
      </p:sp>
      <p:pic>
        <p:nvPicPr>
          <p:cNvPr id="6" name="Google Shape;169;p29"/>
          <p:cNvPicPr preferRelativeResize="0"/>
          <p:nvPr/>
        </p:nvPicPr>
        <p:blipFill>
          <a:blip r:embed="rId3">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5"/>
          <p:cNvSpPr txBox="1">
            <a:spLocks noGrp="1"/>
          </p:cNvSpPr>
          <p:nvPr>
            <p:ph type="body" idx="1"/>
          </p:nvPr>
        </p:nvSpPr>
        <p:spPr>
          <a:xfrm>
            <a:off x="405325" y="1106725"/>
            <a:ext cx="2390100" cy="3386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400"/>
              <a:t>You will remember that we have worked with narrative tools on this anchor chart before.</a:t>
            </a:r>
            <a:endParaRPr sz="1400"/>
          </a:p>
          <a:p>
            <a:pPr marL="0" marR="0" lvl="0" indent="0" algn="l" rtl="0">
              <a:lnSpc>
                <a:spcPct val="90000"/>
              </a:lnSpc>
              <a:spcBef>
                <a:spcPts val="0"/>
              </a:spcBef>
              <a:spcAft>
                <a:spcPts val="0"/>
              </a:spcAft>
              <a:buClr>
                <a:schemeClr val="dk1"/>
              </a:buClr>
              <a:buSzPts val="2100"/>
              <a:buFont typeface="Arial"/>
              <a:buNone/>
            </a:pPr>
            <a:endParaRPr sz="1400"/>
          </a:p>
          <a:p>
            <a:pPr marL="0" marR="0" lvl="0" indent="0" algn="l" rtl="0">
              <a:lnSpc>
                <a:spcPct val="90000"/>
              </a:lnSpc>
              <a:spcBef>
                <a:spcPts val="0"/>
              </a:spcBef>
              <a:spcAft>
                <a:spcPts val="0"/>
              </a:spcAft>
              <a:buClr>
                <a:schemeClr val="dk1"/>
              </a:buClr>
              <a:buSzPts val="2100"/>
              <a:buFont typeface="Arial"/>
              <a:buNone/>
            </a:pPr>
            <a:r>
              <a:rPr lang="en" sz="1400"/>
              <a:t>Today we’ll work with two of them: sensory details, and show-not-tell details.</a:t>
            </a:r>
            <a:endParaRPr sz="1400"/>
          </a:p>
          <a:p>
            <a:pPr marL="0" marR="0" lvl="0" indent="0" algn="l" rtl="0">
              <a:lnSpc>
                <a:spcPct val="90000"/>
              </a:lnSpc>
              <a:spcBef>
                <a:spcPts val="0"/>
              </a:spcBef>
              <a:spcAft>
                <a:spcPts val="0"/>
              </a:spcAft>
              <a:buClr>
                <a:schemeClr val="dk1"/>
              </a:buClr>
              <a:buSzPts val="2100"/>
              <a:buFont typeface="Arial"/>
              <a:buNone/>
            </a:pPr>
            <a:endParaRPr sz="1400"/>
          </a:p>
          <a:p>
            <a:pPr marL="0" marR="0" lvl="0" indent="0" algn="l" rtl="0">
              <a:lnSpc>
                <a:spcPct val="90000"/>
              </a:lnSpc>
              <a:spcBef>
                <a:spcPts val="0"/>
              </a:spcBef>
              <a:spcAft>
                <a:spcPts val="0"/>
              </a:spcAft>
              <a:buClr>
                <a:schemeClr val="dk1"/>
              </a:buClr>
              <a:buSzPts val="2100"/>
              <a:buFont typeface="Arial"/>
              <a:buNone/>
            </a:pPr>
            <a:r>
              <a:rPr lang="en" sz="1400"/>
              <a:t>These are ways of making your reader see, hear, and feel what is happening in a story. They will be useful to you in writing your own narrative!</a:t>
            </a:r>
            <a:endParaRPr sz="1400"/>
          </a:p>
        </p:txBody>
      </p:sp>
      <p:pic>
        <p:nvPicPr>
          <p:cNvPr id="217" name="Google Shape;217;p35"/>
          <p:cNvPicPr preferRelativeResize="0"/>
          <p:nvPr/>
        </p:nvPicPr>
        <p:blipFill>
          <a:blip r:embed="rId3">
            <a:alphaModFix/>
          </a:blip>
          <a:stretch>
            <a:fillRect/>
          </a:stretch>
        </p:blipFill>
        <p:spPr>
          <a:xfrm>
            <a:off x="3210525" y="873550"/>
            <a:ext cx="4232575" cy="3876675"/>
          </a:xfrm>
          <a:prstGeom prst="rect">
            <a:avLst/>
          </a:prstGeom>
          <a:noFill/>
          <a:ln>
            <a:noFill/>
          </a:ln>
        </p:spPr>
      </p:pic>
      <p:sp>
        <p:nvSpPr>
          <p:cNvPr id="218" name="Google Shape;218;p35"/>
          <p:cNvSpPr txBox="1"/>
          <p:nvPr/>
        </p:nvSpPr>
        <p:spPr>
          <a:xfrm>
            <a:off x="405324" y="195050"/>
            <a:ext cx="7922375" cy="3945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Let’s look at our </a:t>
            </a:r>
            <a:r>
              <a:rPr lang="en" sz="2400" b="1" dirty="0">
                <a:solidFill>
                  <a:schemeClr val="dk1"/>
                </a:solidFill>
                <a:latin typeface="Century Gothic"/>
                <a:ea typeface="Century Gothic"/>
                <a:cs typeface="Century Gothic"/>
                <a:sym typeface="Century Gothic"/>
              </a:rPr>
              <a:t>Narrative Writer’s Toolbox anchor chart</a:t>
            </a:r>
            <a:endParaRPr sz="24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6"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348343" y="203235"/>
            <a:ext cx="7732782" cy="5838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explore sensory language</a:t>
            </a:r>
            <a:endParaRPr sz="3000" dirty="0"/>
          </a:p>
        </p:txBody>
      </p:sp>
      <p:pic>
        <p:nvPicPr>
          <p:cNvPr id="225" name="Google Shape;225;p36"/>
          <p:cNvPicPr preferRelativeResize="0"/>
          <p:nvPr/>
        </p:nvPicPr>
        <p:blipFill>
          <a:blip r:embed="rId3">
            <a:alphaModFix/>
          </a:blip>
          <a:stretch>
            <a:fillRect/>
          </a:stretch>
        </p:blipFill>
        <p:spPr>
          <a:xfrm>
            <a:off x="1339425" y="911000"/>
            <a:ext cx="6167650" cy="4010099"/>
          </a:xfrm>
          <a:prstGeom prst="rect">
            <a:avLst/>
          </a:prstGeom>
          <a:noFill/>
          <a:ln>
            <a:noFill/>
          </a:ln>
        </p:spPr>
      </p:pic>
      <p:pic>
        <p:nvPicPr>
          <p:cNvPr id="5"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1" name="Google Shape;231;p37"/>
          <p:cNvSpPr txBox="1">
            <a:spLocks noGrp="1"/>
          </p:cNvSpPr>
          <p:nvPr>
            <p:ph type="title"/>
          </p:nvPr>
        </p:nvSpPr>
        <p:spPr>
          <a:xfrm>
            <a:off x="194425" y="291325"/>
            <a:ext cx="7973700" cy="614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using show-not-tell words</a:t>
            </a:r>
            <a:endParaRPr sz="3000"/>
          </a:p>
        </p:txBody>
      </p:sp>
      <p:pic>
        <p:nvPicPr>
          <p:cNvPr id="233" name="Google Shape;233;p37"/>
          <p:cNvPicPr preferRelativeResize="0"/>
          <p:nvPr/>
        </p:nvPicPr>
        <p:blipFill>
          <a:blip r:embed="rId3">
            <a:alphaModFix/>
          </a:blip>
          <a:stretch>
            <a:fillRect/>
          </a:stretch>
        </p:blipFill>
        <p:spPr>
          <a:xfrm>
            <a:off x="3505500" y="1144175"/>
            <a:ext cx="5009840" cy="3713500"/>
          </a:xfrm>
          <a:prstGeom prst="rect">
            <a:avLst/>
          </a:prstGeom>
          <a:noFill/>
          <a:ln>
            <a:noFill/>
          </a:ln>
        </p:spPr>
      </p:pic>
      <p:sp>
        <p:nvSpPr>
          <p:cNvPr id="234" name="Google Shape;234;p37"/>
          <p:cNvSpPr txBox="1"/>
          <p:nvPr/>
        </p:nvSpPr>
        <p:spPr>
          <a:xfrm>
            <a:off x="529475" y="1571625"/>
            <a:ext cx="2597100" cy="326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Using interesting words that </a:t>
            </a:r>
            <a:r>
              <a:rPr lang="en" b="1" dirty="0">
                <a:latin typeface="Century Gothic"/>
                <a:ea typeface="Century Gothic"/>
                <a:cs typeface="Century Gothic"/>
                <a:sym typeface="Century Gothic"/>
              </a:rPr>
              <a:t>show </a:t>
            </a:r>
            <a:r>
              <a:rPr lang="en" dirty="0">
                <a:latin typeface="Century Gothic"/>
                <a:ea typeface="Century Gothic"/>
                <a:cs typeface="Century Gothic"/>
                <a:sym typeface="Century Gothic"/>
              </a:rPr>
              <a:t>the reader what is happening in the story,</a:t>
            </a:r>
            <a:r>
              <a:rPr lang="en-US" dirty="0">
                <a:latin typeface="Century Gothic"/>
                <a:ea typeface="Century Gothic"/>
                <a:cs typeface="Century Gothic"/>
                <a:sym typeface="Century Gothic"/>
              </a:rPr>
              <a:t> </a:t>
            </a:r>
            <a:r>
              <a:rPr lang="en" dirty="0">
                <a:latin typeface="Century Gothic"/>
                <a:ea typeface="Century Gothic"/>
                <a:cs typeface="Century Gothic"/>
                <a:sym typeface="Century Gothic"/>
              </a:rPr>
              <a:t>or what a character is like, help make a story come alive.</a:t>
            </a: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Try using some strong verbs or more precise adjectives for these sentences, and see what a difference it makes!</a:t>
            </a:r>
            <a:endParaRPr dirty="0">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311700" y="422025"/>
            <a:ext cx="80523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continue our book plan work</a:t>
            </a:r>
            <a:endParaRPr sz="3000">
              <a:latin typeface="Century Gothic"/>
              <a:ea typeface="Century Gothic"/>
              <a:cs typeface="Century Gothic"/>
              <a:sym typeface="Century Gothic"/>
            </a:endParaRPr>
          </a:p>
        </p:txBody>
      </p:sp>
      <p:pic>
        <p:nvPicPr>
          <p:cNvPr id="241" name="Google Shape;241;p38"/>
          <p:cNvPicPr preferRelativeResize="0"/>
          <p:nvPr/>
        </p:nvPicPr>
        <p:blipFill>
          <a:blip r:embed="rId3">
            <a:alphaModFix/>
          </a:blip>
          <a:stretch>
            <a:fillRect/>
          </a:stretch>
        </p:blipFill>
        <p:spPr>
          <a:xfrm>
            <a:off x="3116050" y="1269950"/>
            <a:ext cx="5514850" cy="3391050"/>
          </a:xfrm>
          <a:prstGeom prst="rect">
            <a:avLst/>
          </a:prstGeom>
          <a:noFill/>
          <a:ln>
            <a:noFill/>
          </a:ln>
        </p:spPr>
      </p:pic>
      <p:sp>
        <p:nvSpPr>
          <p:cNvPr id="242" name="Google Shape;242;p38"/>
          <p:cNvSpPr txBox="1"/>
          <p:nvPr/>
        </p:nvSpPr>
        <p:spPr>
          <a:xfrm>
            <a:off x="311700" y="994725"/>
            <a:ext cx="7355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p>
        </p:txBody>
      </p:sp>
      <p:sp>
        <p:nvSpPr>
          <p:cNvPr id="243" name="Google Shape;243;p38"/>
          <p:cNvSpPr txBox="1"/>
          <p:nvPr/>
        </p:nvSpPr>
        <p:spPr>
          <a:xfrm>
            <a:off x="397675" y="1674625"/>
            <a:ext cx="2401800" cy="280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Now you will use your book plan again.</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Besides the book plan, your teacher will give you some materials to make a storyboard.</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Many authors use a storyboard when they are planning the events in their story - and so will you!</a:t>
            </a:r>
            <a:endParaRPr>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9"/>
          <p:cNvSpPr txBox="1">
            <a:spLocks noGrp="1"/>
          </p:cNvSpPr>
          <p:nvPr>
            <p:ph type="title"/>
          </p:nvPr>
        </p:nvSpPr>
        <p:spPr>
          <a:xfrm>
            <a:off x="293914" y="0"/>
            <a:ext cx="8054186"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our Children’s Book Storyboards</a:t>
            </a:r>
            <a:endParaRPr sz="2800" dirty="0">
              <a:latin typeface="Century Gothic"/>
              <a:ea typeface="Century Gothic"/>
              <a:cs typeface="Century Gothic"/>
              <a:sym typeface="Century Gothic"/>
            </a:endParaRPr>
          </a:p>
        </p:txBody>
      </p:sp>
      <p:pic>
        <p:nvPicPr>
          <p:cNvPr id="250" name="Google Shape;250;p39"/>
          <p:cNvPicPr preferRelativeResize="0"/>
          <p:nvPr/>
        </p:nvPicPr>
        <p:blipFill>
          <a:blip r:embed="rId3">
            <a:alphaModFix/>
          </a:blip>
          <a:stretch>
            <a:fillRect/>
          </a:stretch>
        </p:blipFill>
        <p:spPr>
          <a:xfrm>
            <a:off x="3333750" y="1029475"/>
            <a:ext cx="4707175" cy="3711625"/>
          </a:xfrm>
          <a:prstGeom prst="rect">
            <a:avLst/>
          </a:prstGeom>
          <a:noFill/>
          <a:ln>
            <a:noFill/>
          </a:ln>
        </p:spPr>
      </p:pic>
      <p:sp>
        <p:nvSpPr>
          <p:cNvPr id="251" name="Google Shape;251;p39"/>
          <p:cNvSpPr txBox="1"/>
          <p:nvPr/>
        </p:nvSpPr>
        <p:spPr>
          <a:xfrm>
            <a:off x="486450" y="1450548"/>
            <a:ext cx="2053200" cy="236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Your storyboard will include both illustrations and text.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Remember, you have already done a lot thinking and planning for writing the text.</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0"/>
          <p:cNvSpPr txBox="1">
            <a:spLocks noGrp="1"/>
          </p:cNvSpPr>
          <p:nvPr>
            <p:ph type="title"/>
          </p:nvPr>
        </p:nvSpPr>
        <p:spPr>
          <a:xfrm>
            <a:off x="250370" y="0"/>
            <a:ext cx="8097729"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the illustrations for your book</a:t>
            </a:r>
            <a:endParaRPr sz="2800" dirty="0">
              <a:latin typeface="Century Gothic"/>
              <a:ea typeface="Century Gothic"/>
              <a:cs typeface="Century Gothic"/>
              <a:sym typeface="Century Gothic"/>
            </a:endParaRPr>
          </a:p>
        </p:txBody>
      </p:sp>
      <p:pic>
        <p:nvPicPr>
          <p:cNvPr id="258" name="Google Shape;258;p40"/>
          <p:cNvPicPr preferRelativeResize="0"/>
          <p:nvPr/>
        </p:nvPicPr>
        <p:blipFill>
          <a:blip r:embed="rId3">
            <a:alphaModFix/>
          </a:blip>
          <a:stretch>
            <a:fillRect/>
          </a:stretch>
        </p:blipFill>
        <p:spPr>
          <a:xfrm>
            <a:off x="3163150" y="1281638"/>
            <a:ext cx="5386776" cy="3380712"/>
          </a:xfrm>
          <a:prstGeom prst="rect">
            <a:avLst/>
          </a:prstGeom>
          <a:noFill/>
          <a:ln>
            <a:noFill/>
          </a:ln>
        </p:spPr>
      </p:pic>
      <p:sp>
        <p:nvSpPr>
          <p:cNvPr id="259" name="Google Shape;259;p40"/>
          <p:cNvSpPr txBox="1"/>
          <p:nvPr/>
        </p:nvSpPr>
        <p:spPr>
          <a:xfrm>
            <a:off x="473750" y="1270825"/>
            <a:ext cx="2301000" cy="340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Your storyboard will help you lay out your narrative so you can include both text and illustrations.</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You will make one storyboard page for each page of your narrative.</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Don’t spend too much time on the illustrations on the storyboard - remember, this is part of planning!</a:t>
            </a:r>
            <a:endParaRPr>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1"/>
          <p:cNvSpPr txBox="1">
            <a:spLocks noGrp="1"/>
          </p:cNvSpPr>
          <p:nvPr>
            <p:ph type="body" idx="1"/>
          </p:nvPr>
        </p:nvSpPr>
        <p:spPr>
          <a:xfrm>
            <a:off x="628650" y="1369225"/>
            <a:ext cx="3749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5" name="Google Shape;265;p41"/>
          <p:cNvSpPr txBox="1">
            <a:spLocks noGrp="1"/>
          </p:cNvSpPr>
          <p:nvPr>
            <p:ph type="title"/>
          </p:nvPr>
        </p:nvSpPr>
        <p:spPr>
          <a:xfrm>
            <a:off x="628650" y="970925"/>
            <a:ext cx="2915400" cy="4017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1800"/>
              <a:t>Look how much progress you have made on your children’s book! You are climbing to the top!</a:t>
            </a:r>
            <a:endParaRPr sz="1800">
              <a:latin typeface="Century Gothic"/>
              <a:ea typeface="Century Gothic"/>
              <a:cs typeface="Century Gothic"/>
              <a:sym typeface="Century Gothic"/>
            </a:endParaRPr>
          </a:p>
        </p:txBody>
      </p:sp>
      <p:pic>
        <p:nvPicPr>
          <p:cNvPr id="267" name="Google Shape;267;p41"/>
          <p:cNvPicPr preferRelativeResize="0"/>
          <p:nvPr/>
        </p:nvPicPr>
        <p:blipFill>
          <a:blip r:embed="rId3">
            <a:alphaModFix/>
          </a:blip>
          <a:stretch>
            <a:fillRect/>
          </a:stretch>
        </p:blipFill>
        <p:spPr>
          <a:xfrm>
            <a:off x="4378350" y="970925"/>
            <a:ext cx="3620100" cy="3831575"/>
          </a:xfrm>
          <a:prstGeom prst="rect">
            <a:avLst/>
          </a:prstGeom>
          <a:noFill/>
          <a:ln>
            <a:noFill/>
          </a:ln>
        </p:spPr>
      </p:pic>
      <p:sp>
        <p:nvSpPr>
          <p:cNvPr id="268" name="Google Shape;268;p41"/>
          <p:cNvSpPr txBox="1"/>
          <p:nvPr/>
        </p:nvSpPr>
        <p:spPr>
          <a:xfrm>
            <a:off x="227325" y="274700"/>
            <a:ext cx="7658400" cy="5256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Let’s remember the ladder to success</a:t>
            </a:r>
            <a:endParaRPr/>
          </a:p>
        </p:txBody>
      </p:sp>
      <p:pic>
        <p:nvPicPr>
          <p:cNvPr id="7"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4" name="Google Shape;274;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75" name="Google Shape;275;p42"/>
          <p:cNvSpPr txBox="1">
            <a:spLocks noGrp="1"/>
          </p:cNvSpPr>
          <p:nvPr>
            <p:ph type="body" idx="1"/>
          </p:nvPr>
        </p:nvSpPr>
        <p:spPr>
          <a:xfrm>
            <a:off x="311700" y="1167943"/>
            <a:ext cx="85206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dirty="0"/>
              <a:t>Read your independent reading book. You will need to have three completed storyboards for peer review by the second half of class tomorrow. If you think you’ll need more than the 15 minutes you’ll have tomorrow, do one storyboard tonight for homework</a:t>
            </a:r>
            <a:endParaRPr sz="1800" dirty="0"/>
          </a:p>
          <a:p>
            <a:pPr marL="0" lvl="0" indent="0" algn="ctr" rtl="0">
              <a:spcBef>
                <a:spcPts val="800"/>
              </a:spcBef>
              <a:spcAft>
                <a:spcPts val="0"/>
              </a:spcAft>
              <a:buNone/>
            </a:pPr>
            <a:endParaRPr sz="2400" dirty="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2" name="Google Shape;282;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83" name="Google Shape;283;p43"/>
          <p:cNvGraphicFramePr/>
          <p:nvPr/>
        </p:nvGraphicFramePr>
        <p:xfrm>
          <a:off x="577191" y="1248212"/>
          <a:ext cx="7989600" cy="3230175"/>
        </p:xfrm>
        <a:graphic>
          <a:graphicData uri="http://schemas.openxmlformats.org/drawingml/2006/table">
            <a:tbl>
              <a:tblPr firstRow="1" bandRow="1">
                <a:noFill/>
                <a:tableStyleId>{2D5D932E-37C9-4579-9F11-6755DA3739B4}</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5</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346800" y="1639082"/>
            <a:ext cx="8450400" cy="2904600"/>
          </a:xfrm>
          <a:prstGeom prst="rect">
            <a:avLst/>
          </a:prstGeom>
          <a:noFill/>
          <a:ln>
            <a:noFill/>
          </a:ln>
        </p:spPr>
        <p:txBody>
          <a:bodyPr spcFirstLastPara="1" wrap="square" lIns="91425" tIns="91425" rIns="91425" bIns="91425" anchor="ctr" anchorCtr="0">
            <a:noAutofit/>
          </a:bodyPr>
          <a:lstStyle/>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Entry Task: I Heart Revisions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Sentence Practice Homework Answer Key </a:t>
            </a:r>
            <a:r>
              <a:rPr lang="en" dirty="0">
                <a:solidFill>
                  <a:schemeClr val="dk1"/>
                </a:solidFill>
                <a:latin typeface="Century Gothic"/>
                <a:ea typeface="Century Gothic"/>
                <a:cs typeface="Century Gothic"/>
                <a:sym typeface="Century Gothic"/>
              </a:rPr>
              <a:t>(one to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Mid-Unit 3 Assessment Part 2 </a:t>
            </a:r>
            <a:r>
              <a:rPr lang="en" dirty="0">
                <a:solidFill>
                  <a:schemeClr val="dk1"/>
                </a:solidFill>
                <a:latin typeface="Century Gothic"/>
                <a:ea typeface="Century Gothic"/>
                <a:cs typeface="Century Gothic"/>
                <a:sym typeface="Century Gothic"/>
              </a:rPr>
              <a:t>(one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Mid-Unit 3 Assessment Part 2 (answers, for teacher reference)</a:t>
            </a:r>
            <a:endParaRPr b="1"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Narrative Writer’s Toolbox anchor chart </a:t>
            </a:r>
            <a:r>
              <a:rPr lang="en" dirty="0">
                <a:solidFill>
                  <a:schemeClr val="dk1"/>
                </a:solidFill>
                <a:latin typeface="Century Gothic"/>
                <a:ea typeface="Century Gothic"/>
                <a:cs typeface="Century Gothic"/>
                <a:sym typeface="Century Gothic"/>
              </a:rPr>
              <a:t>(from Lesson 1; one for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Sharpening Your Tools, Part 1: Show-not-Tell and Sensory Details </a:t>
            </a:r>
            <a:r>
              <a:rPr lang="en" dirty="0">
                <a:solidFill>
                  <a:schemeClr val="dk1"/>
                </a:solidFill>
                <a:latin typeface="Century Gothic"/>
                <a:ea typeface="Century Gothic"/>
                <a:cs typeface="Century Gothic"/>
                <a:sym typeface="Century Gothic"/>
              </a:rPr>
              <a:t>(one for display)</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My Children’s Book Plan </a:t>
            </a:r>
            <a:r>
              <a:rPr lang="en" dirty="0">
                <a:solidFill>
                  <a:schemeClr val="dk1"/>
                </a:solidFill>
                <a:latin typeface="Century Gothic"/>
                <a:ea typeface="Century Gothic"/>
                <a:cs typeface="Century Gothic"/>
                <a:sym typeface="Century Gothic"/>
              </a:rPr>
              <a:t>(from Lesson 3; one per student)</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Children’s Book Storyboards (three or more per student; see Teaching Notes)</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Ladder to Success anchor chart</a:t>
            </a:r>
            <a:r>
              <a:rPr lang="en" dirty="0">
                <a:solidFill>
                  <a:schemeClr val="dk1"/>
                </a:solidFill>
                <a:latin typeface="Century Gothic"/>
                <a:ea typeface="Century Gothic"/>
                <a:cs typeface="Century Gothic"/>
                <a:sym typeface="Century Gothic"/>
              </a:rPr>
              <a:t> (from Lesson 3; one per student and/or one to display)</a:t>
            </a: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a:latin typeface="century gothic"/>
              </a:rPr>
              <a:t>Frederick Douglass: Last Day of </a:t>
            </a:r>
            <a:br>
              <a:rPr lang="en-US" sz="3000" i="1" dirty="0">
                <a:latin typeface="century gothic"/>
              </a:rPr>
            </a:br>
            <a:r>
              <a:rPr lang="en-US" sz="3000" i="1">
                <a:latin typeface="century gothic"/>
              </a:rPr>
              <a:t>Slavery, </a:t>
            </a:r>
            <a:r>
              <a:rPr lang="en-US" sz="3000">
                <a:latin typeface="century gothic"/>
              </a:rPr>
              <a:t>by William Miller and illustrated </a:t>
            </a:r>
            <a:r>
              <a:rPr lang="en-US" sz="3000" dirty="0">
                <a:latin typeface="century gothic"/>
              </a:rPr>
              <a:t>by Cedric Lucas, 1995. </a:t>
            </a:r>
            <a:r>
              <a:rPr lang="en-US" sz="3000" i="1" dirty="0">
                <a:latin typeface="century gothic"/>
              </a:rPr>
              <a:t>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172229679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311700" y="1369225"/>
            <a:ext cx="8384050" cy="3263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5</a:t>
            </a:r>
            <a:endParaRPr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alibri"/>
                <a:ea typeface="Calibri"/>
                <a:cs typeface="Calibri"/>
                <a:sym typeface="Calibri"/>
              </a:rPr>
              <a:t>T</a:t>
            </a:r>
            <a:r>
              <a:rPr lang="en" dirty="0">
                <a:solidFill>
                  <a:schemeClr val="dk1"/>
                </a:solidFill>
                <a:latin typeface="Century Gothic"/>
                <a:ea typeface="Century Gothic"/>
                <a:cs typeface="Century Gothic"/>
                <a:sym typeface="Century Gothic"/>
              </a:rPr>
              <a:t>his lesson begins the workshop phase of the children’s book project; over the next several lessons students will be expected to work quietly and independently. Consider how you will hold students accountable for their daily progress while still maintaining a positive classroom environment. Consider putting your initials where the students start and end for the day, keeping a public record of students’ progress on the </a:t>
            </a:r>
            <a:r>
              <a:rPr lang="en" b="1" dirty="0">
                <a:solidFill>
                  <a:schemeClr val="dk1"/>
                </a:solidFill>
                <a:latin typeface="Century Gothic"/>
                <a:ea typeface="Century Gothic"/>
                <a:cs typeface="Century Gothic"/>
                <a:sym typeface="Century Gothic"/>
              </a:rPr>
              <a:t>Ladder to Success anchor chart</a:t>
            </a:r>
            <a:r>
              <a:rPr lang="en" dirty="0">
                <a:solidFill>
                  <a:schemeClr val="dk1"/>
                </a:solidFill>
                <a:latin typeface="Century Gothic"/>
                <a:ea typeface="Century Gothic"/>
                <a:cs typeface="Century Gothic"/>
                <a:sym typeface="Century Gothic"/>
              </a:rPr>
              <a:t>, having students write a log of what they accomplished for the day, or any other classroom management strategy.</a:t>
            </a:r>
            <a:endParaRPr dirty="0">
              <a:solidFill>
                <a:schemeClr val="dk1"/>
              </a:solidFill>
              <a:latin typeface="Century Gothic"/>
              <a:ea typeface="Century Gothic"/>
              <a:cs typeface="Century Gothic"/>
              <a:sym typeface="Century Gothic"/>
            </a:endParaRPr>
          </a:p>
          <a:p>
            <a:pPr marL="285750" lvl="0" indent="-285750" algn="l" rtl="0">
              <a:lnSpc>
                <a:spcPct val="90000"/>
              </a:lnSpc>
              <a:spcBef>
                <a:spcPts val="1000"/>
              </a:spcBef>
              <a:spcAft>
                <a:spcPts val="0"/>
              </a:spcAft>
              <a:buClr>
                <a:schemeClr val="dk1"/>
              </a:buClr>
              <a:buSzPts val="1100"/>
              <a:buFont typeface="Arial" panose="020B0604020202020204" pitchFamily="34" charset="0"/>
              <a:buChar char="•"/>
            </a:pPr>
            <a:r>
              <a:rPr lang="en" dirty="0">
                <a:solidFill>
                  <a:schemeClr val="dk1"/>
                </a:solidFill>
                <a:latin typeface="Century Gothic"/>
                <a:ea typeface="Century Gothic"/>
                <a:cs typeface="Century Gothic"/>
                <a:sym typeface="Century Gothic"/>
              </a:rPr>
              <a:t>Be sensitive to the diverse needs of student writers. Consider how you can maintain a distraction-free workspace over the next several lessons (see Lesson 6 Teaching Notes).</a:t>
            </a:r>
          </a:p>
          <a:p>
            <a:pPr marL="285750" lvl="0" indent="-285750" algn="l" rtl="0">
              <a:lnSpc>
                <a:spcPct val="90000"/>
              </a:lnSpc>
              <a:spcBef>
                <a:spcPts val="1000"/>
              </a:spcBef>
              <a:spcAft>
                <a:spcPts val="0"/>
              </a:spcAft>
              <a:buClr>
                <a:schemeClr val="dk1"/>
              </a:buClr>
              <a:buSzPts val="1100"/>
              <a:buFont typeface="Arial" panose="020B0604020202020204" pitchFamily="34" charset="0"/>
              <a:buChar char="•"/>
            </a:pPr>
            <a:r>
              <a:rPr lang="en" dirty="0">
                <a:solidFill>
                  <a:schemeClr val="dk1"/>
                </a:solidFill>
                <a:latin typeface="Century Gothic"/>
                <a:ea typeface="Century Gothic"/>
                <a:cs typeface="Century Gothic"/>
                <a:sym typeface="Century Gothic"/>
              </a:rPr>
              <a:t>In advance: Prepare storyboard packets.</a:t>
            </a:r>
          </a:p>
          <a:p>
            <a:pPr marL="285750" lvl="0" indent="-285750" algn="l" rtl="0">
              <a:lnSpc>
                <a:spcPct val="90000"/>
              </a:lnSpc>
              <a:spcBef>
                <a:spcPts val="1000"/>
              </a:spcBef>
              <a:spcAft>
                <a:spcPts val="0"/>
              </a:spcAft>
              <a:buClr>
                <a:schemeClr val="dk1"/>
              </a:buClr>
              <a:buSzPts val="1100"/>
              <a:buFont typeface="Arial" panose="020B0604020202020204" pitchFamily="34" charset="0"/>
              <a:buChar char="•"/>
            </a:pPr>
            <a:r>
              <a:rPr lang="en" dirty="0">
                <a:solidFill>
                  <a:schemeClr val="dk1"/>
                </a:solidFill>
                <a:latin typeface="Century Gothic"/>
                <a:ea typeface="Century Gothic"/>
                <a:cs typeface="Century Gothic"/>
                <a:sym typeface="Century Gothic"/>
              </a:rPr>
              <a:t>Post: Learning targets.</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dirty="0">
              <a:solidFill>
                <a:schemeClr val="dk1"/>
              </a:solidFill>
              <a:latin typeface="Century Gothic"/>
              <a:ea typeface="Century Gothic"/>
              <a:cs typeface="Century Gothic"/>
              <a:sym typeface="Century Gothic"/>
            </a:endParaRPr>
          </a:p>
          <a:p>
            <a:pPr marL="457200" lvl="0" indent="0" algn="l" rtl="0">
              <a:lnSpc>
                <a:spcPct val="90000"/>
              </a:lnSpc>
              <a:spcBef>
                <a:spcPts val="1000"/>
              </a:spcBef>
              <a:spcAft>
                <a:spcPts val="0"/>
              </a:spcAft>
              <a:buNone/>
            </a:pPr>
            <a:r>
              <a:rPr lang="en"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What are we learning and doing today?</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Reviewing feedback on our stories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b="1" dirty="0">
                <a:latin typeface="Century Gothic"/>
                <a:ea typeface="Century Gothic"/>
                <a:cs typeface="Century Gothic"/>
                <a:sym typeface="Century Gothic"/>
              </a:rPr>
              <a:t>Mid Unit Assessment </a:t>
            </a:r>
            <a:r>
              <a:rPr lang="en" sz="2400" dirty="0">
                <a:latin typeface="Century Gothic"/>
                <a:ea typeface="Century Gothic"/>
                <a:cs typeface="Century Gothic"/>
                <a:sym typeface="Century Gothic"/>
              </a:rPr>
              <a:t>on sentences</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Begin Storyboards</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13716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p>
            <a:pPr marL="914400" lvl="0" indent="0" algn="l" rtl="0">
              <a:spcBef>
                <a:spcPts val="0"/>
              </a:spcBef>
              <a:spcAft>
                <a:spcPts val="0"/>
              </a:spcAft>
              <a:buNone/>
            </a:pP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75" name="Google Shape;175;p30"/>
          <p:cNvSpPr txBox="1">
            <a:spLocks noGrp="1"/>
          </p:cNvSpPr>
          <p:nvPr>
            <p:ph type="title"/>
          </p:nvPr>
        </p:nvSpPr>
        <p:spPr>
          <a:xfrm>
            <a:off x="382274" y="193425"/>
            <a:ext cx="7653125"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complete our Entry Task</a:t>
            </a:r>
            <a:endParaRPr sz="3000" dirty="0">
              <a:latin typeface="Century Gothic"/>
              <a:ea typeface="Century Gothic"/>
              <a:cs typeface="Century Gothic"/>
              <a:sym typeface="Century Gothic"/>
            </a:endParaRPr>
          </a:p>
        </p:txBody>
      </p:sp>
      <p:pic>
        <p:nvPicPr>
          <p:cNvPr id="177" name="Google Shape;177;p30"/>
          <p:cNvPicPr preferRelativeResize="0"/>
          <p:nvPr/>
        </p:nvPicPr>
        <p:blipFill>
          <a:blip r:embed="rId3">
            <a:alphaModFix/>
          </a:blip>
          <a:stretch>
            <a:fillRect/>
          </a:stretch>
        </p:blipFill>
        <p:spPr>
          <a:xfrm>
            <a:off x="2796775" y="1369225"/>
            <a:ext cx="5836026" cy="3263399"/>
          </a:xfrm>
          <a:prstGeom prst="rect">
            <a:avLst/>
          </a:prstGeom>
          <a:noFill/>
          <a:ln>
            <a:noFill/>
          </a:ln>
        </p:spPr>
      </p:pic>
      <p:sp>
        <p:nvSpPr>
          <p:cNvPr id="178" name="Google Shape;178;p30"/>
          <p:cNvSpPr txBox="1"/>
          <p:nvPr/>
        </p:nvSpPr>
        <p:spPr>
          <a:xfrm>
            <a:off x="382275" y="1343800"/>
            <a:ext cx="2120100" cy="3371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In the last lesson, you got some feedback from other students about your writing.</a:t>
            </a: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Today, you have the opportunity to record that feedback and think about how (or whether) to use it for your narrative.</a:t>
            </a:r>
            <a:endParaRPr>
              <a:latin typeface="Century Gothic"/>
              <a:ea typeface="Century Gothic"/>
              <a:cs typeface="Century Gothic"/>
              <a:sym typeface="Century Gothic"/>
            </a:endParaRPr>
          </a:p>
        </p:txBody>
      </p:sp>
      <p:pic>
        <p:nvPicPr>
          <p:cNvPr id="7"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31"/>
          <p:cNvSpPr txBox="1">
            <a:spLocks noGrp="1"/>
          </p:cNvSpPr>
          <p:nvPr>
            <p:ph type="title"/>
          </p:nvPr>
        </p:nvSpPr>
        <p:spPr>
          <a:xfrm>
            <a:off x="272142" y="193425"/>
            <a:ext cx="7763257"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check our sentence homework</a:t>
            </a:r>
            <a:endParaRPr sz="3000" dirty="0">
              <a:latin typeface="Century Gothic"/>
              <a:ea typeface="Century Gothic"/>
              <a:cs typeface="Century Gothic"/>
              <a:sym typeface="Century Gothic"/>
            </a:endParaRPr>
          </a:p>
        </p:txBody>
      </p:sp>
      <p:pic>
        <p:nvPicPr>
          <p:cNvPr id="185" name="Google Shape;185;p31"/>
          <p:cNvPicPr preferRelativeResize="0"/>
          <p:nvPr/>
        </p:nvPicPr>
        <p:blipFill>
          <a:blip r:embed="rId3">
            <a:alphaModFix/>
          </a:blip>
          <a:stretch>
            <a:fillRect/>
          </a:stretch>
        </p:blipFill>
        <p:spPr>
          <a:xfrm>
            <a:off x="3130856" y="978525"/>
            <a:ext cx="4089168" cy="3859825"/>
          </a:xfrm>
          <a:prstGeom prst="rect">
            <a:avLst/>
          </a:prstGeom>
          <a:noFill/>
          <a:ln>
            <a:noFill/>
          </a:ln>
        </p:spPr>
      </p:pic>
      <p:sp>
        <p:nvSpPr>
          <p:cNvPr id="186" name="Google Shape;186;p31"/>
          <p:cNvSpPr txBox="1"/>
          <p:nvPr/>
        </p:nvSpPr>
        <p:spPr>
          <a:xfrm>
            <a:off x="359650" y="978525"/>
            <a:ext cx="2377500" cy="35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Using the answer key, correct your homework to help prepare you for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2"/>
          <p:cNvSpPr txBox="1">
            <a:spLocks noGrp="1"/>
          </p:cNvSpPr>
          <p:nvPr>
            <p:ph type="title"/>
          </p:nvPr>
        </p:nvSpPr>
        <p:spPr>
          <a:xfrm>
            <a:off x="228600" y="193425"/>
            <a:ext cx="78068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continue checking our sentence homework</a:t>
            </a:r>
            <a:endParaRPr sz="2600" dirty="0">
              <a:sym typeface="Century Gothic"/>
            </a:endParaRPr>
          </a:p>
        </p:txBody>
      </p:sp>
      <p:sp>
        <p:nvSpPr>
          <p:cNvPr id="193" name="Google Shape;193;p32"/>
          <p:cNvSpPr txBox="1"/>
          <p:nvPr/>
        </p:nvSpPr>
        <p:spPr>
          <a:xfrm>
            <a:off x="359650" y="978525"/>
            <a:ext cx="2377500" cy="35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Using the answer key, correct your homework to help prepare you for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pic>
        <p:nvPicPr>
          <p:cNvPr id="194" name="Google Shape;194;p32"/>
          <p:cNvPicPr preferRelativeResize="0"/>
          <p:nvPr/>
        </p:nvPicPr>
        <p:blipFill>
          <a:blip r:embed="rId3">
            <a:alphaModFix/>
          </a:blip>
          <a:stretch>
            <a:fillRect/>
          </a:stretch>
        </p:blipFill>
        <p:spPr>
          <a:xfrm>
            <a:off x="2897125" y="888025"/>
            <a:ext cx="4833925" cy="4025175"/>
          </a:xfrm>
          <a:prstGeom prst="rect">
            <a:avLst/>
          </a:prstGeom>
          <a:noFill/>
          <a:ln>
            <a:noFill/>
          </a:ln>
        </p:spPr>
      </p:pic>
      <p:pic>
        <p:nvPicPr>
          <p:cNvPr id="6" name="Google Shape;169;p29"/>
          <p:cNvPicPr preferRelativeResize="0"/>
          <p:nvPr/>
        </p:nvPicPr>
        <p:blipFill>
          <a:blip r:embed="rId4">
            <a:alphaModFix/>
          </a:blip>
          <a:stretch>
            <a:fillRect/>
          </a:stretch>
        </p:blipFill>
        <p:spPr>
          <a:xfrm>
            <a:off x="8218714" y="104651"/>
            <a:ext cx="807387"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59650" y="275302"/>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finish checking our sentence homework</a:t>
            </a:r>
            <a:endParaRPr sz="2600" dirty="0">
              <a:sym typeface="Century Gothic"/>
            </a:endParaRPr>
          </a:p>
        </p:txBody>
      </p:sp>
      <p:sp>
        <p:nvSpPr>
          <p:cNvPr id="201" name="Google Shape;201;p33"/>
          <p:cNvSpPr txBox="1"/>
          <p:nvPr/>
        </p:nvSpPr>
        <p:spPr>
          <a:xfrm>
            <a:off x="359650" y="978525"/>
            <a:ext cx="2377500" cy="3588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Using the answer key, correct your homework to help prepare you for the </a:t>
            </a:r>
            <a:r>
              <a:rPr lang="en" sz="1800" b="1" dirty="0">
                <a:latin typeface="Century Gothic"/>
                <a:ea typeface="Century Gothic"/>
                <a:cs typeface="Century Gothic"/>
                <a:sym typeface="Century Gothic"/>
              </a:rPr>
              <a:t>Mid-Unit Assessment</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p:txBody>
      </p:sp>
      <p:sp>
        <p:nvSpPr>
          <p:cNvPr id="202" name="Google Shape;202;p33"/>
          <p:cNvSpPr txBox="1"/>
          <p:nvPr/>
        </p:nvSpPr>
        <p:spPr>
          <a:xfrm>
            <a:off x="3086614" y="1315751"/>
            <a:ext cx="5132100" cy="3173700"/>
          </a:xfrm>
          <a:prstGeom prst="rect">
            <a:avLst/>
          </a:prstGeom>
          <a:noFill/>
          <a:ln>
            <a:noFill/>
          </a:ln>
        </p:spPr>
        <p:txBody>
          <a:bodyPr spcFirstLastPara="1" wrap="square" lIns="91425" tIns="91425" rIns="91425" bIns="91425" anchor="ctr" anchorCtr="0">
            <a:noAutofit/>
          </a:bodyPr>
          <a:lstStyle/>
          <a:p>
            <a:pPr marL="228600" lvl="0" indent="-228600" algn="l" rtl="0">
              <a:spcBef>
                <a:spcPts val="0"/>
              </a:spcBef>
              <a:spcAft>
                <a:spcPts val="0"/>
              </a:spcAft>
              <a:buFont typeface="+mj-lt"/>
              <a:buAutoNum type="arabicPeriod" startAt="4"/>
            </a:pPr>
            <a:r>
              <a:rPr lang="en" sz="1300" dirty="0">
                <a:solidFill>
                  <a:schemeClr val="dk1"/>
                </a:solidFill>
                <a:latin typeface="Century Gothic" panose="020B0502020202020204" pitchFamily="34" charset="0"/>
              </a:rPr>
              <a:t>Because many slaves were terrified of being caught.</a:t>
            </a:r>
            <a:endParaRPr sz="1300" dirty="0">
              <a:solidFill>
                <a:schemeClr val="dk1"/>
              </a:solidFill>
              <a:latin typeface="Century Gothic" panose="020B0502020202020204" pitchFamily="34" charset="0"/>
            </a:endParaRPr>
          </a:p>
          <a:p>
            <a:pPr marL="0" lvl="0" indent="0" algn="l" rtl="0">
              <a:spcBef>
                <a:spcPts val="0"/>
              </a:spcBef>
              <a:spcAft>
                <a:spcPts val="0"/>
              </a:spcAft>
              <a:buNone/>
            </a:pPr>
            <a:r>
              <a:rPr lang="en" sz="1300" i="1" dirty="0">
                <a:solidFill>
                  <a:schemeClr val="dk1"/>
                </a:solidFill>
                <a:latin typeface="Century Gothic" panose="020B0502020202020204" pitchFamily="34" charset="0"/>
              </a:rPr>
              <a:t> </a:t>
            </a:r>
            <a:endParaRPr sz="1300" i="1" dirty="0">
              <a:solidFill>
                <a:schemeClr val="dk1"/>
              </a:solidFill>
              <a:latin typeface="Century Gothic" panose="020B0502020202020204" pitchFamily="34" charset="0"/>
            </a:endParaRPr>
          </a:p>
          <a:p>
            <a:pPr marL="0" lvl="0" indent="0" algn="l" rtl="0">
              <a:spcBef>
                <a:spcPts val="0"/>
              </a:spcBef>
              <a:spcAft>
                <a:spcPts val="0"/>
              </a:spcAft>
              <a:buNone/>
            </a:pPr>
            <a:r>
              <a:rPr lang="en" sz="1300" dirty="0">
                <a:solidFill>
                  <a:schemeClr val="dk1"/>
                </a:solidFill>
                <a:latin typeface="Century Gothic" panose="020B0502020202020204" pitchFamily="34" charset="0"/>
              </a:rPr>
              <a:t>Possible response: </a:t>
            </a:r>
            <a:r>
              <a:rPr lang="en" sz="1300" b="1" dirty="0">
                <a:solidFill>
                  <a:schemeClr val="dk1"/>
                </a:solidFill>
                <a:latin typeface="Century Gothic" panose="020B0502020202020204" pitchFamily="34" charset="0"/>
              </a:rPr>
              <a:t>Because many slaves were terrified of being caught, they didn’t dare to run away.</a:t>
            </a:r>
            <a:endParaRPr sz="1300" b="1" dirty="0">
              <a:solidFill>
                <a:schemeClr val="dk1"/>
              </a:solidFill>
              <a:latin typeface="Century Gothic" panose="020B0502020202020204" pitchFamily="34" charset="0"/>
            </a:endParaRPr>
          </a:p>
          <a:p>
            <a:pPr marL="0" lvl="0" indent="0" algn="l" rtl="0">
              <a:spcBef>
                <a:spcPts val="0"/>
              </a:spcBef>
              <a:spcAft>
                <a:spcPts val="0"/>
              </a:spcAft>
              <a:buNone/>
            </a:pPr>
            <a:r>
              <a:rPr lang="en" sz="1300" dirty="0">
                <a:solidFill>
                  <a:schemeClr val="dk1"/>
                </a:solidFill>
                <a:latin typeface="Century Gothic" panose="020B0502020202020204" pitchFamily="34" charset="0"/>
              </a:rPr>
              <a:t> </a:t>
            </a:r>
            <a:endParaRPr sz="1300" dirty="0">
              <a:solidFill>
                <a:schemeClr val="dk1"/>
              </a:solidFill>
              <a:latin typeface="Century Gothic" panose="020B0502020202020204" pitchFamily="34" charset="0"/>
            </a:endParaRPr>
          </a:p>
          <a:p>
            <a:pPr marL="228600" lvl="0" indent="-228600" algn="l" rtl="0">
              <a:spcBef>
                <a:spcPts val="0"/>
              </a:spcBef>
              <a:spcAft>
                <a:spcPts val="0"/>
              </a:spcAft>
              <a:buFont typeface="+mj-lt"/>
              <a:buAutoNum type="arabicPeriod" startAt="5"/>
            </a:pPr>
            <a:r>
              <a:rPr lang="en" sz="1300" dirty="0">
                <a:solidFill>
                  <a:schemeClr val="dk1"/>
                </a:solidFill>
                <a:latin typeface="Century Gothic" panose="020B0502020202020204" pitchFamily="34" charset="0"/>
                <a:ea typeface="Georgia"/>
                <a:cs typeface="Georgia"/>
                <a:sym typeface="Georgia"/>
              </a:rPr>
              <a:t>When a slave sings, it is not because he is happy and carefree. But because he has no other way to express his deep sadness.</a:t>
            </a:r>
            <a:endParaRPr sz="1300" dirty="0">
              <a:solidFill>
                <a:schemeClr val="dk1"/>
              </a:solidFill>
              <a:latin typeface="Century Gothic" panose="020B0502020202020204" pitchFamily="34" charset="0"/>
              <a:ea typeface="Georgia"/>
              <a:cs typeface="Georgia"/>
              <a:sym typeface="Georgia"/>
            </a:endParaRPr>
          </a:p>
          <a:p>
            <a:pPr marL="0" lvl="0" indent="0" algn="l" rtl="0">
              <a:spcBef>
                <a:spcPts val="0"/>
              </a:spcBef>
              <a:spcAft>
                <a:spcPts val="0"/>
              </a:spcAft>
              <a:buNone/>
            </a:pPr>
            <a:r>
              <a:rPr lang="en" sz="1300" i="1" dirty="0">
                <a:solidFill>
                  <a:schemeClr val="dk1"/>
                </a:solidFill>
                <a:latin typeface="Century Gothic" panose="020B0502020202020204" pitchFamily="34" charset="0"/>
                <a:ea typeface="Georgia"/>
                <a:cs typeface="Georgia"/>
                <a:sym typeface="Georgia"/>
              </a:rPr>
              <a:t> </a:t>
            </a:r>
            <a:endParaRPr sz="1300" i="1" dirty="0">
              <a:solidFill>
                <a:schemeClr val="dk1"/>
              </a:solidFill>
              <a:latin typeface="Century Gothic" panose="020B0502020202020204" pitchFamily="34" charset="0"/>
              <a:ea typeface="Georgia"/>
              <a:cs typeface="Georgia"/>
              <a:sym typeface="Georgia"/>
            </a:endParaRPr>
          </a:p>
          <a:p>
            <a:pPr marL="0" lvl="0" indent="0" algn="l" rtl="0">
              <a:spcBef>
                <a:spcPts val="0"/>
              </a:spcBef>
              <a:spcAft>
                <a:spcPts val="0"/>
              </a:spcAft>
              <a:buNone/>
            </a:pPr>
            <a:r>
              <a:rPr lang="en" sz="1300" dirty="0">
                <a:solidFill>
                  <a:schemeClr val="dk1"/>
                </a:solidFill>
                <a:latin typeface="Century Gothic" panose="020B0502020202020204" pitchFamily="34" charset="0"/>
                <a:ea typeface="Georgia"/>
                <a:cs typeface="Georgia"/>
                <a:sym typeface="Georgia"/>
              </a:rPr>
              <a:t>Possible response: </a:t>
            </a:r>
            <a:r>
              <a:rPr lang="en" sz="1300" b="1" dirty="0">
                <a:solidFill>
                  <a:schemeClr val="dk1"/>
                </a:solidFill>
                <a:latin typeface="Century Gothic" panose="020B0502020202020204" pitchFamily="34" charset="0"/>
                <a:ea typeface="Georgia"/>
                <a:cs typeface="Georgia"/>
                <a:sym typeface="Georgia"/>
              </a:rPr>
              <a:t>When a slave sings, it is not because he is happy and carefree but because he has no other way to express his deep sadness.</a:t>
            </a:r>
            <a:endParaRPr sz="1300" b="1" dirty="0">
              <a:solidFill>
                <a:schemeClr val="dk1"/>
              </a:solidFill>
              <a:latin typeface="Century Gothic" panose="020B0502020202020204" pitchFamily="34" charset="0"/>
              <a:ea typeface="Georgia"/>
              <a:cs typeface="Georgia"/>
              <a:sym typeface="Georgia"/>
            </a:endParaRPr>
          </a:p>
          <a:p>
            <a:pPr marL="0" lvl="0" indent="0" algn="l" rtl="0">
              <a:spcBef>
                <a:spcPts val="0"/>
              </a:spcBef>
              <a:spcAft>
                <a:spcPts val="0"/>
              </a:spcAft>
              <a:buNone/>
            </a:pPr>
            <a:endParaRPr sz="1100" b="1" dirty="0">
              <a:solidFill>
                <a:schemeClr val="dk1"/>
              </a:solidFill>
              <a:latin typeface="Georgia"/>
              <a:ea typeface="Georgia"/>
              <a:cs typeface="Georgia"/>
              <a:sym typeface="Georgia"/>
            </a:endParaRPr>
          </a:p>
        </p:txBody>
      </p:sp>
      <p:pic>
        <p:nvPicPr>
          <p:cNvPr id="6" name="Google Shape;169;p29"/>
          <p:cNvPicPr preferRelativeResize="0"/>
          <p:nvPr/>
        </p:nvPicPr>
        <p:blipFill>
          <a:blip r:embed="rId3">
            <a:alphaModFix/>
          </a:blip>
          <a:stretch>
            <a:fillRect/>
          </a:stretch>
        </p:blipFill>
        <p:spPr>
          <a:xfrm>
            <a:off x="8218714" y="104651"/>
            <a:ext cx="807387" cy="10035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2AC439B-0ABF-41AB-8E36-0727B68D04E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1F142B2-00C1-45C0-A0A4-D79AEFE79CA4}">
  <ds:schemaRefs>
    <ds:schemaRef ds:uri="http://schemas.microsoft.com/sharepoint/v3/contenttype/forms"/>
  </ds:schemaRefs>
</ds:datastoreItem>
</file>

<file path=customXml/itemProps3.xml><?xml version="1.0" encoding="utf-8"?>
<ds:datastoreItem xmlns:ds="http://schemas.openxmlformats.org/officeDocument/2006/customXml" ds:itemID="{158C2363-3137-4577-A644-1137647ED8D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21</TotalTime>
  <Words>4207</Words>
  <Application>Microsoft Office PowerPoint</Application>
  <PresentationFormat>On-screen Show (16:9)</PresentationFormat>
  <Paragraphs>449</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PowerPoint Presentation</vt:lpstr>
      <vt:lpstr>PowerPoint Presentation</vt:lpstr>
      <vt:lpstr>PowerPoint Presentation</vt:lpstr>
      <vt:lpstr>Grade 7: Module 3:  Unit 3: Lesson 5</vt:lpstr>
      <vt:lpstr>PowerPoint Presentation</vt:lpstr>
      <vt:lpstr>Let’s complete our Entry Task</vt:lpstr>
      <vt:lpstr>Let’s check our sentence homework</vt:lpstr>
      <vt:lpstr>Let’s continue checking our sentence homework</vt:lpstr>
      <vt:lpstr>Let’s finish checking our sentence homework</vt:lpstr>
      <vt:lpstr>Let’s complete our Mid-Unit Assessment</vt:lpstr>
      <vt:lpstr>PowerPoint Presentation</vt:lpstr>
      <vt:lpstr>Let’s explore sensory language</vt:lpstr>
      <vt:lpstr>Let’s practice using show-not-tell words</vt:lpstr>
      <vt:lpstr>Let’s continue our book plan work</vt:lpstr>
      <vt:lpstr>Let’s look at our Children’s Book Storyboards</vt:lpstr>
      <vt:lpstr>Let’s think about the illustrations for your book</vt:lpstr>
      <vt:lpstr>Look how much progress you have made on your children’s book! You are climbing to the top!</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17</cp:revision>
  <dcterms:modified xsi:type="dcterms:W3CDTF">2019-03-25T19:25:23Z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