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2.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Layouts/slideLayout3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theme/theme4.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5"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59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763042B-7995-4D16-9B3F-524B2D10DAB7}">
  <a:tblStyle styleId="{2763042B-7995-4D16-9B3F-524B2D10DAB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688" autoAdjust="0"/>
  </p:normalViewPr>
  <p:slideViewPr>
    <p:cSldViewPr snapToGrid="0">
      <p:cViewPr varScale="1">
        <p:scale>
          <a:sx n="121" d="100"/>
          <a:sy n="121" d="100"/>
        </p:scale>
        <p:origin x="-744" y="-112"/>
      </p:cViewPr>
      <p:guideLst>
        <p:guide orient="horz" pos="2592"/>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presProps" Target="pres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1.xml"/><Relationship Id="rId24" Type="http://schemas.openxmlformats.org/officeDocument/2006/relationships/printerSettings" Target="printerSettings/printerSettings1.bin"/><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notesMaster" Target="notesMasters/notesMaster1.xml"/><Relationship Id="rId28"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9" Type="http://schemas.openxmlformats.org/officeDocument/2006/relationships/slide" Target="slides/slide6.xml"/><Relationship Id="rId22" Type="http://schemas.openxmlformats.org/officeDocument/2006/relationships/slide" Target="slides/slide19.xml"/><Relationship Id="rId27"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178478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4"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latin typeface="Calibri"/>
                <a:ea typeface="Calibri"/>
                <a:cs typeface="Calibri"/>
                <a:sym typeface="Calibri"/>
              </a:rPr>
              <a:t>The Hope Chest</a:t>
            </a:r>
            <a:r>
              <a:rPr lang="en" sz="1200" b="1" i="1" u="none" strike="noStrike" cap="none" dirty="0">
                <a:latin typeface="Calibri"/>
                <a:ea typeface="Calibri"/>
                <a:cs typeface="Calibri"/>
                <a:sym typeface="Calibri"/>
              </a:rPr>
              <a:t> </a:t>
            </a:r>
            <a:r>
              <a:rPr lang="en" sz="1200" i="0" u="none" strike="noStrike" cap="none" dirty="0">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latin typeface="Calibri"/>
                <a:ea typeface="Calibri"/>
                <a:cs typeface="Calibri"/>
                <a:sym typeface="Calibri"/>
              </a:rPr>
              <a:t>mid-unit assessment</a:t>
            </a:r>
            <a:r>
              <a:rPr lang="en" sz="1200" i="0" u="none" strike="noStrike" cap="none" dirty="0">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100" b="0" i="0" u="none" strike="noStrike" cap="none" dirty="0">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200" dirty="0"/>
              <a:t/>
            </a:r>
            <a:br>
              <a:rPr lang="en" sz="1200" dirty="0"/>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19167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3a57ded7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g33a57ded7f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following 5 slides walk students through a mini-language dive.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r>
              <a:rPr lang="en" sz="1200" i="1" dirty="0">
                <a:latin typeface="Calibri"/>
                <a:ea typeface="Calibri"/>
                <a:cs typeface="Calibri"/>
                <a:sym typeface="Calibri"/>
              </a:rPr>
              <a:t> “Who is this sentence about?”</a:t>
            </a:r>
            <a:r>
              <a:rPr lang="en" sz="1200" dirty="0">
                <a:latin typeface="Calibri"/>
                <a:ea typeface="Calibri"/>
                <a:cs typeface="Calibri"/>
                <a:sym typeface="Calibri"/>
              </a:rPr>
              <a:t> </a:t>
            </a:r>
            <a:r>
              <a:rPr lang="en" sz="1200" b="1" dirty="0">
                <a:latin typeface="Calibri"/>
                <a:ea typeface="Calibri"/>
                <a:cs typeface="Calibri"/>
                <a:sym typeface="Calibri"/>
              </a:rPr>
              <a:t>(The sentence is about a class of fourth-grade students who go to, or are at School 123, which is capitalized because it is the title of the school. The meaning would change if </a:t>
            </a:r>
            <a:r>
              <a:rPr lang="en" sz="1200" b="1" i="1" dirty="0">
                <a:latin typeface="Calibri"/>
                <a:ea typeface="Calibri"/>
                <a:cs typeface="Calibri"/>
                <a:sym typeface="Calibri"/>
              </a:rPr>
              <a:t>The</a:t>
            </a:r>
            <a:r>
              <a:rPr lang="en" sz="1200" b="1" dirty="0">
                <a:latin typeface="Calibri"/>
                <a:ea typeface="Calibri"/>
                <a:cs typeface="Calibri"/>
                <a:sym typeface="Calibri"/>
              </a:rPr>
              <a:t> were replaced by </a:t>
            </a:r>
            <a:r>
              <a:rPr lang="en" sz="1200" b="1" i="1" dirty="0">
                <a:latin typeface="Calibri"/>
                <a:ea typeface="Calibri"/>
                <a:cs typeface="Calibri"/>
                <a:sym typeface="Calibri"/>
              </a:rPr>
              <a:t>A </a:t>
            </a:r>
            <a:r>
              <a:rPr lang="en" sz="1200" b="1" dirty="0">
                <a:latin typeface="Calibri"/>
                <a:ea typeface="Calibri"/>
                <a:cs typeface="Calibri"/>
                <a:sym typeface="Calibri"/>
              </a:rPr>
              <a:t>or </a:t>
            </a:r>
            <a:r>
              <a:rPr lang="en" sz="1200" b="1" i="1" dirty="0">
                <a:latin typeface="Calibri"/>
                <a:ea typeface="Calibri"/>
                <a:cs typeface="Calibri"/>
                <a:sym typeface="Calibri"/>
              </a:rPr>
              <a:t>One</a:t>
            </a:r>
            <a:r>
              <a:rPr lang="en" sz="1200" b="1" dirty="0">
                <a:latin typeface="Calibri"/>
                <a:ea typeface="Calibri"/>
                <a:cs typeface="Calibri"/>
                <a:sym typeface="Calibri"/>
              </a:rPr>
              <a:t>.)</a:t>
            </a:r>
            <a:r>
              <a:rPr lang="en" sz="1200" dirty="0">
                <a:latin typeface="Calibri"/>
                <a:ea typeface="Calibri"/>
                <a:cs typeface="Calibri"/>
                <a:sym typeface="Calibri"/>
              </a:rPr>
              <a:t> (noun phrase + prepositional phrase)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can discuss how to change this chunk if they use it to refer to their own class. For example, they may need to replace </a:t>
            </a:r>
            <a:r>
              <a:rPr lang="en" sz="1200" i="1" dirty="0">
                <a:latin typeface="Calibri"/>
                <a:ea typeface="Calibri"/>
                <a:cs typeface="Calibri"/>
                <a:sym typeface="Calibri"/>
              </a:rPr>
              <a:t>The</a:t>
            </a:r>
            <a:r>
              <a:rPr lang="en" sz="1200" dirty="0">
                <a:latin typeface="Calibri"/>
                <a:ea typeface="Calibri"/>
                <a:cs typeface="Calibri"/>
                <a:sym typeface="Calibri"/>
              </a:rPr>
              <a:t> with </a:t>
            </a:r>
            <a:r>
              <a:rPr lang="en" sz="1200" i="1" dirty="0">
                <a:latin typeface="Calibri"/>
                <a:ea typeface="Calibri"/>
                <a:cs typeface="Calibri"/>
                <a:sym typeface="Calibri"/>
              </a:rPr>
              <a:t>A</a:t>
            </a:r>
            <a:r>
              <a:rPr lang="en" sz="1200" dirty="0">
                <a:latin typeface="Calibri"/>
                <a:ea typeface="Calibri"/>
                <a:cs typeface="Calibri"/>
                <a:sym typeface="Calibri"/>
              </a:rPr>
              <a:t> if there is more than one fourth-grade class at their school; they need to change the title of the school to the title of their school.</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and look-for student participation.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oral language and processing: Allow ample wait time after asking questions during the Language Dive.</a:t>
            </a:r>
            <a:endParaRPr sz="1200" b="1" dirty="0">
              <a:latin typeface="Calibri"/>
              <a:ea typeface="Calibri"/>
              <a:cs typeface="Calibri"/>
              <a:sym typeface="Calibri"/>
            </a:endParaRPr>
          </a:p>
        </p:txBody>
      </p:sp>
    </p:spTree>
    <p:extLst>
      <p:ext uri="{BB962C8B-B14F-4D97-AF65-F5344CB8AC3E}">
        <p14:creationId xmlns:p14="http://schemas.microsoft.com/office/powerpoint/2010/main" val="1382345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4a3bb5679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g4a3bb5679d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dirty="0">
                <a:latin typeface="Calibri"/>
                <a:ea typeface="Calibri"/>
                <a:cs typeface="Calibri"/>
                <a:sym typeface="Calibri"/>
              </a:rPr>
              <a:t>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raised $1,234:</a:t>
            </a:r>
            <a:r>
              <a:rPr lang="en" sz="1200" dirty="0">
                <a:latin typeface="Calibri"/>
                <a:ea typeface="Calibri"/>
                <a:cs typeface="Calibri"/>
                <a:sym typeface="Calibri"/>
              </a:rPr>
              <a:t> </a:t>
            </a:r>
            <a:r>
              <a:rPr lang="en" sz="1200" i="1" dirty="0">
                <a:latin typeface="Calibri"/>
                <a:ea typeface="Calibri"/>
                <a:cs typeface="Calibri"/>
                <a:sym typeface="Calibri"/>
              </a:rPr>
              <a:t>“What did the fourth-grade class at School 123 do? Why do you think that?”</a:t>
            </a:r>
            <a:r>
              <a:rPr lang="en" sz="1200" b="1" dirty="0">
                <a:latin typeface="Calibri"/>
                <a:ea typeface="Calibri"/>
                <a:cs typeface="Calibri"/>
                <a:sym typeface="Calibri"/>
              </a:rPr>
              <a:t> (The students raised, or collected, money through a special event. The symbol </a:t>
            </a:r>
            <a:r>
              <a:rPr lang="en" sz="1200" b="1" i="1" dirty="0">
                <a:latin typeface="Calibri"/>
                <a:ea typeface="Calibri"/>
                <a:cs typeface="Calibri"/>
                <a:sym typeface="Calibri"/>
              </a:rPr>
              <a:t>$</a:t>
            </a:r>
            <a:r>
              <a:rPr lang="en" sz="1200" b="1" dirty="0">
                <a:latin typeface="Calibri"/>
                <a:ea typeface="Calibri"/>
                <a:cs typeface="Calibri"/>
                <a:sym typeface="Calibri"/>
              </a:rPr>
              <a:t> is a dollar sign, which signals that the numbers that follow represent an amount of money.)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raised: </a:t>
            </a:r>
            <a:r>
              <a:rPr lang="en" sz="1200" dirty="0">
                <a:latin typeface="Calibri"/>
                <a:ea typeface="Calibri"/>
                <a:cs typeface="Calibri"/>
                <a:sym typeface="Calibri"/>
              </a:rPr>
              <a:t>Students can discuss synonyms to replace </a:t>
            </a:r>
            <a:r>
              <a:rPr lang="en" sz="1200" i="1" dirty="0">
                <a:latin typeface="Calibri"/>
                <a:ea typeface="Calibri"/>
                <a:cs typeface="Calibri"/>
                <a:sym typeface="Calibri"/>
              </a:rPr>
              <a:t>raised</a:t>
            </a:r>
            <a:r>
              <a:rPr lang="en" sz="1200" dirty="0">
                <a:latin typeface="Calibri"/>
                <a:ea typeface="Calibri"/>
                <a:cs typeface="Calibri"/>
                <a:sym typeface="Calibri"/>
              </a:rPr>
              <a:t> and choose which is most precise for the sentence. Examples: </a:t>
            </a:r>
            <a:r>
              <a:rPr lang="en" sz="1200" i="1" dirty="0">
                <a:latin typeface="Calibri"/>
                <a:ea typeface="Calibri"/>
                <a:cs typeface="Calibri"/>
                <a:sym typeface="Calibri"/>
              </a:rPr>
              <a:t>got, collected, obtained</a:t>
            </a:r>
            <a:r>
              <a:rPr lang="en" sz="1200" dirty="0">
                <a:latin typeface="Calibri"/>
                <a:ea typeface="Calibri"/>
                <a:cs typeface="Calibri"/>
                <a:sym typeface="Calibri"/>
              </a:rPr>
              <a:t>. (past tense verb phrase)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for UNICEF:</a:t>
            </a:r>
            <a:r>
              <a:rPr lang="en" sz="1200" dirty="0">
                <a:latin typeface="Calibri"/>
                <a:ea typeface="Calibri"/>
                <a:cs typeface="Calibri"/>
                <a:sym typeface="Calibri"/>
              </a:rPr>
              <a:t> </a:t>
            </a:r>
            <a:r>
              <a:rPr lang="en" sz="1200" i="1" dirty="0">
                <a:latin typeface="Calibri"/>
                <a:ea typeface="Calibri"/>
                <a:cs typeface="Calibri"/>
                <a:sym typeface="Calibri"/>
              </a:rPr>
              <a:t>“Raised money for what?”</a:t>
            </a:r>
            <a:r>
              <a:rPr lang="en" sz="1200" b="1" dirty="0">
                <a:latin typeface="Calibri"/>
                <a:ea typeface="Calibri"/>
                <a:cs typeface="Calibri"/>
                <a:sym typeface="Calibri"/>
              </a:rPr>
              <a:t> (The money they raised was for </a:t>
            </a:r>
            <a:r>
              <a:rPr lang="en" sz="1200" b="1" i="1" dirty="0">
                <a:latin typeface="Calibri"/>
                <a:ea typeface="Calibri"/>
                <a:cs typeface="Calibri"/>
                <a:sym typeface="Calibri"/>
              </a:rPr>
              <a:t>UNICEF,</a:t>
            </a:r>
            <a:r>
              <a:rPr lang="en" sz="1200" b="1" dirty="0">
                <a:latin typeface="Calibri"/>
                <a:ea typeface="Calibri"/>
                <a:cs typeface="Calibri"/>
                <a:sym typeface="Calibri"/>
              </a:rPr>
              <a:t> an organization that is meeting important needs around the world.)</a:t>
            </a:r>
            <a:r>
              <a:rPr lang="en" sz="1200" dirty="0">
                <a:latin typeface="Calibri"/>
                <a:ea typeface="Calibri"/>
                <a:cs typeface="Calibri"/>
                <a:sym typeface="Calibri"/>
              </a:rPr>
              <a:t> (prepositional phrase)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take 30 seconds in pairs to guess what </a:t>
            </a:r>
            <a:r>
              <a:rPr lang="en" sz="1200" i="1" dirty="0">
                <a:latin typeface="Calibri"/>
                <a:ea typeface="Calibri"/>
                <a:cs typeface="Calibri"/>
                <a:sym typeface="Calibri"/>
              </a:rPr>
              <a:t>UNICEF </a:t>
            </a:r>
            <a:r>
              <a:rPr lang="en" sz="1200" dirty="0">
                <a:latin typeface="Calibri"/>
                <a:ea typeface="Calibri"/>
                <a:cs typeface="Calibri"/>
                <a:sym typeface="Calibri"/>
              </a:rPr>
              <a:t>stands for: </a:t>
            </a:r>
            <a:r>
              <a:rPr lang="en" sz="1200" i="1" dirty="0">
                <a:latin typeface="Calibri"/>
                <a:ea typeface="Calibri"/>
                <a:cs typeface="Calibri"/>
                <a:sym typeface="Calibri"/>
              </a:rPr>
              <a:t>United Nations International Children’s Emergency Fund</a:t>
            </a:r>
            <a:r>
              <a:rPr lang="en" sz="1200" dirty="0">
                <a:latin typeface="Calibri"/>
                <a:ea typeface="Calibri"/>
                <a:cs typeface="Calibri"/>
                <a:sym typeface="Calibri"/>
              </a:rPr>
              <a:t>. Then they can look up what it stands for as a class. They can switch pairs and use what they know about each individual word to predict what this organization does.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look-for student participation.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after asking questions during the Language Dive.</a:t>
            </a:r>
            <a:endParaRPr sz="1200" b="1" dirty="0">
              <a:latin typeface="Calibri"/>
              <a:ea typeface="Calibri"/>
              <a:cs typeface="Calibri"/>
              <a:sym typeface="Calibri"/>
            </a:endParaRPr>
          </a:p>
        </p:txBody>
      </p:sp>
    </p:spTree>
    <p:extLst>
      <p:ext uri="{BB962C8B-B14F-4D97-AF65-F5344CB8AC3E}">
        <p14:creationId xmlns:p14="http://schemas.microsoft.com/office/powerpoint/2010/main" val="168678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a3bb5679d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4a3bb5679d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dirty="0">
                <a:latin typeface="Calibri"/>
                <a:ea typeface="Calibri"/>
                <a:cs typeface="Calibri"/>
                <a:sym typeface="Calibri"/>
              </a:rPr>
              <a:t>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US" sz="1200" i="0" dirty="0" smtClean="0">
                <a:latin typeface="Calibri"/>
                <a:ea typeface="Calibri"/>
                <a:cs typeface="Calibri"/>
                <a:sym typeface="Calibri"/>
              </a:rPr>
              <a:t>Ask:</a:t>
            </a:r>
            <a:r>
              <a:rPr lang="en-US" sz="1200" i="1" dirty="0" smtClean="0">
                <a:latin typeface="Calibri"/>
                <a:ea typeface="Calibri"/>
                <a:cs typeface="Calibri"/>
                <a:sym typeface="Calibri"/>
              </a:rPr>
              <a:t> </a:t>
            </a:r>
            <a:r>
              <a:rPr lang="en" sz="1200" i="1" dirty="0" smtClean="0">
                <a:latin typeface="Calibri"/>
                <a:ea typeface="Calibri"/>
                <a:cs typeface="Calibri"/>
                <a:sym typeface="Calibri"/>
              </a:rPr>
              <a:t>“Who </a:t>
            </a:r>
            <a:r>
              <a:rPr lang="en" sz="1200" i="1" dirty="0">
                <a:latin typeface="Calibri"/>
                <a:ea typeface="Calibri"/>
                <a:cs typeface="Calibri"/>
                <a:sym typeface="Calibri"/>
              </a:rPr>
              <a:t>is this sentence about?” </a:t>
            </a:r>
            <a:r>
              <a:rPr lang="en" sz="1200" b="1" dirty="0">
                <a:latin typeface="Calibri"/>
                <a:ea typeface="Calibri"/>
                <a:cs typeface="Calibri"/>
                <a:sym typeface="Calibri"/>
              </a:rPr>
              <a:t>(The sentence is about a class of fourth-grade students who go to, or are at School 123, which is capitalized because it is the title of the school. The meaning would change if </a:t>
            </a:r>
            <a:r>
              <a:rPr lang="en" sz="1200" b="1" i="1" dirty="0">
                <a:latin typeface="Calibri"/>
                <a:ea typeface="Calibri"/>
                <a:cs typeface="Calibri"/>
                <a:sym typeface="Calibri"/>
              </a:rPr>
              <a:t>The</a:t>
            </a:r>
            <a:r>
              <a:rPr lang="en" sz="1200" b="1" dirty="0">
                <a:latin typeface="Calibri"/>
                <a:ea typeface="Calibri"/>
                <a:cs typeface="Calibri"/>
                <a:sym typeface="Calibri"/>
              </a:rPr>
              <a:t> were replaced by </a:t>
            </a:r>
            <a:r>
              <a:rPr lang="en" sz="1200" b="1" i="1" dirty="0">
                <a:latin typeface="Calibri"/>
                <a:ea typeface="Calibri"/>
                <a:cs typeface="Calibri"/>
                <a:sym typeface="Calibri"/>
              </a:rPr>
              <a:t>A </a:t>
            </a:r>
            <a:r>
              <a:rPr lang="en" sz="1200" b="1" dirty="0">
                <a:latin typeface="Calibri"/>
                <a:ea typeface="Calibri"/>
                <a:cs typeface="Calibri"/>
                <a:sym typeface="Calibri"/>
              </a:rPr>
              <a:t>or </a:t>
            </a:r>
            <a:r>
              <a:rPr lang="en" sz="1200" b="1" i="1" dirty="0">
                <a:latin typeface="Calibri"/>
                <a:ea typeface="Calibri"/>
                <a:cs typeface="Calibri"/>
                <a:sym typeface="Calibri"/>
              </a:rPr>
              <a:t>One</a:t>
            </a:r>
            <a:r>
              <a:rPr lang="en" sz="1200" b="1" dirty="0">
                <a:latin typeface="Calibri"/>
                <a:ea typeface="Calibri"/>
                <a:cs typeface="Calibri"/>
                <a:sym typeface="Calibri"/>
              </a:rPr>
              <a:t>.) </a:t>
            </a:r>
            <a:r>
              <a:rPr lang="en" sz="1200" dirty="0">
                <a:latin typeface="Calibri"/>
                <a:ea typeface="Calibri"/>
                <a:cs typeface="Calibri"/>
                <a:sym typeface="Calibri"/>
              </a:rPr>
              <a:t>(noun phrase + prepositional phrase)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discuss how to change this chunk if they use it to refer to their own class. For example, they may need to replace </a:t>
            </a:r>
            <a:r>
              <a:rPr lang="en" sz="1200" i="1" dirty="0">
                <a:latin typeface="Calibri"/>
                <a:ea typeface="Calibri"/>
                <a:cs typeface="Calibri"/>
                <a:sym typeface="Calibri"/>
              </a:rPr>
              <a:t>The</a:t>
            </a:r>
            <a:r>
              <a:rPr lang="en" sz="1200" dirty="0">
                <a:latin typeface="Calibri"/>
                <a:ea typeface="Calibri"/>
                <a:cs typeface="Calibri"/>
                <a:sym typeface="Calibri"/>
              </a:rPr>
              <a:t> with </a:t>
            </a:r>
            <a:r>
              <a:rPr lang="en" sz="1200" i="1" dirty="0">
                <a:latin typeface="Calibri"/>
                <a:ea typeface="Calibri"/>
                <a:cs typeface="Calibri"/>
                <a:sym typeface="Calibri"/>
              </a:rPr>
              <a:t>A</a:t>
            </a:r>
            <a:r>
              <a:rPr lang="en" sz="1200" dirty="0">
                <a:latin typeface="Calibri"/>
                <a:ea typeface="Calibri"/>
                <a:cs typeface="Calibri"/>
                <a:sym typeface="Calibri"/>
              </a:rPr>
              <a:t> if there is more than one fourth-grade class at their school; they need to change the title of the school to the title of their school.</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look-for student participation.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after asking questions during the Language Dive.</a:t>
            </a:r>
            <a:endParaRPr sz="1200" b="1" dirty="0">
              <a:latin typeface="Calibri"/>
              <a:ea typeface="Calibri"/>
              <a:cs typeface="Calibri"/>
              <a:sym typeface="Calibri"/>
            </a:endParaRPr>
          </a:p>
        </p:txBody>
      </p:sp>
    </p:spTree>
    <p:extLst>
      <p:ext uri="{BB962C8B-B14F-4D97-AF65-F5344CB8AC3E}">
        <p14:creationId xmlns:p14="http://schemas.microsoft.com/office/powerpoint/2010/main" val="2645709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a3bb5679d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g4a3bb5679d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dirty="0">
                <a:latin typeface="Calibri"/>
                <a:ea typeface="Calibri"/>
                <a:cs typeface="Calibri"/>
                <a:sym typeface="Calibri"/>
              </a:rPr>
              <a:t>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 </a:t>
            </a:r>
            <a:r>
              <a:rPr lang="en-US" sz="1200" dirty="0" smtClean="0">
                <a:latin typeface="Calibri"/>
                <a:ea typeface="Calibri"/>
                <a:cs typeface="Calibri"/>
                <a:sym typeface="Calibri"/>
              </a:rPr>
              <a:t>Ask,</a:t>
            </a:r>
            <a:r>
              <a:rPr lang="en-US" sz="1200" baseline="0" dirty="0" smtClean="0">
                <a:latin typeface="Calibri"/>
                <a:ea typeface="Calibri"/>
                <a:cs typeface="Calibri"/>
                <a:sym typeface="Calibri"/>
              </a:rPr>
              <a:t> </a:t>
            </a:r>
            <a:r>
              <a:rPr lang="en" sz="1200" i="1" dirty="0" smtClean="0">
                <a:latin typeface="Calibri"/>
                <a:ea typeface="Calibri"/>
                <a:cs typeface="Calibri"/>
                <a:sym typeface="Calibri"/>
              </a:rPr>
              <a:t>“What </a:t>
            </a:r>
            <a:r>
              <a:rPr lang="en" sz="1200" i="1" dirty="0">
                <a:latin typeface="Calibri"/>
                <a:ea typeface="Calibri"/>
                <a:cs typeface="Calibri"/>
                <a:sym typeface="Calibri"/>
              </a:rPr>
              <a:t>does this chunk tell us?” </a:t>
            </a:r>
            <a:r>
              <a:rPr lang="en" sz="1200" dirty="0">
                <a:latin typeface="Calibri"/>
                <a:ea typeface="Calibri"/>
                <a:cs typeface="Calibri"/>
                <a:sym typeface="Calibri"/>
              </a:rPr>
              <a:t>(</a:t>
            </a:r>
            <a:r>
              <a:rPr lang="en" sz="1200" b="1" dirty="0">
                <a:latin typeface="Calibri"/>
                <a:ea typeface="Calibri"/>
                <a:cs typeface="Calibri"/>
                <a:sym typeface="Calibri"/>
              </a:rPr>
              <a:t>This chunk tells us how the class raised money—by selling baked goods at their bake sale. Students can describe their favorite baked goods at home and a time they experienced a bake sale for students who have never experienced one.) </a:t>
            </a:r>
            <a:r>
              <a:rPr lang="en" sz="1200" dirty="0">
                <a:latin typeface="Calibri"/>
                <a:ea typeface="Calibri"/>
                <a:cs typeface="Calibri"/>
                <a:sym typeface="Calibri"/>
              </a:rPr>
              <a:t>(prepositional phrase)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“Baked Goods for UNICEF”:</a:t>
            </a:r>
            <a:r>
              <a:rPr lang="en" sz="1200" dirty="0">
                <a:latin typeface="Calibri"/>
                <a:ea typeface="Calibri"/>
                <a:cs typeface="Calibri"/>
                <a:sym typeface="Calibri"/>
              </a:rPr>
              <a:t> </a:t>
            </a:r>
            <a:r>
              <a:rPr lang="en" sz="1200" i="1" dirty="0">
                <a:latin typeface="Calibri"/>
                <a:ea typeface="Calibri"/>
                <a:cs typeface="Calibri"/>
                <a:sym typeface="Calibri"/>
              </a:rPr>
              <a:t>“Can you figure out why the author put these words in capital letters and quotation marks?”</a:t>
            </a:r>
            <a:r>
              <a:rPr lang="en" sz="1200" dirty="0">
                <a:latin typeface="Calibri"/>
                <a:ea typeface="Calibri"/>
                <a:cs typeface="Calibri"/>
                <a:sym typeface="Calibri"/>
              </a:rPr>
              <a:t> (</a:t>
            </a:r>
            <a:r>
              <a:rPr lang="en" sz="1200" b="1" dirty="0">
                <a:latin typeface="Calibri"/>
                <a:ea typeface="Calibri"/>
                <a:cs typeface="Calibri"/>
                <a:sym typeface="Calibri"/>
              </a:rPr>
              <a:t>These words are capitalized because they are the title of the bake sale the students planned, and the quotation marks indicate the beginning and the end of the title.)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at: </a:t>
            </a:r>
            <a:r>
              <a:rPr lang="en" sz="1200" dirty="0">
                <a:latin typeface="Calibri"/>
                <a:ea typeface="Calibri"/>
                <a:cs typeface="Calibri"/>
                <a:sym typeface="Calibri"/>
              </a:rPr>
              <a:t>Students can discuss how the preposition </a:t>
            </a:r>
            <a:r>
              <a:rPr lang="en" sz="1200" i="1" dirty="0">
                <a:latin typeface="Calibri"/>
                <a:ea typeface="Calibri"/>
                <a:cs typeface="Calibri"/>
                <a:sym typeface="Calibri"/>
              </a:rPr>
              <a:t>at</a:t>
            </a:r>
            <a:r>
              <a:rPr lang="en" sz="1200" dirty="0">
                <a:latin typeface="Calibri"/>
                <a:ea typeface="Calibri"/>
                <a:cs typeface="Calibri"/>
                <a:sym typeface="Calibri"/>
              </a:rPr>
              <a:t> functions in this chunk compared to how it functions in the first chunk. (at in the first chunk refers to location. at in this chunk refers to an activity or event.)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take 30 seconds in pairs to think of other prepositions they could use to refer to an activity or event, and then use one to say this chunk in their own words. To provide heavier support, provide a preposition bank including </a:t>
            </a:r>
            <a:r>
              <a:rPr lang="en" sz="1200" i="1" dirty="0">
                <a:latin typeface="Calibri"/>
                <a:ea typeface="Calibri"/>
                <a:cs typeface="Calibri"/>
                <a:sym typeface="Calibri"/>
              </a:rPr>
              <a:t>during, through, </a:t>
            </a:r>
            <a:r>
              <a:rPr lang="en" sz="1200" dirty="0">
                <a:latin typeface="Calibri"/>
                <a:ea typeface="Calibri"/>
                <a:cs typeface="Calibri"/>
                <a:sym typeface="Calibri"/>
              </a:rPr>
              <a:t>and</a:t>
            </a:r>
            <a:r>
              <a:rPr lang="en" sz="1200" i="1" dirty="0">
                <a:latin typeface="Calibri"/>
                <a:ea typeface="Calibri"/>
                <a:cs typeface="Calibri"/>
                <a:sym typeface="Calibri"/>
              </a:rPr>
              <a:t> by.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 _______________[past tense verb/verb phrase] at _____________________[activity or event].” (Example: “I </a:t>
            </a:r>
            <a:r>
              <a:rPr lang="en" sz="1200" u="sng" dirty="0">
                <a:latin typeface="Calibri"/>
                <a:ea typeface="Calibri"/>
                <a:cs typeface="Calibri"/>
                <a:sym typeface="Calibri"/>
              </a:rPr>
              <a:t>contributed many ideas</a:t>
            </a:r>
            <a:r>
              <a:rPr lang="en" sz="1200" dirty="0">
                <a:latin typeface="Calibri"/>
                <a:ea typeface="Calibri"/>
                <a:cs typeface="Calibri"/>
                <a:sym typeface="Calibri"/>
              </a:rPr>
              <a:t> at</a:t>
            </a:r>
            <a:r>
              <a:rPr lang="en" sz="1200" u="sng" dirty="0">
                <a:latin typeface="Calibri"/>
                <a:ea typeface="Calibri"/>
                <a:cs typeface="Calibri"/>
                <a:sym typeface="Calibri"/>
              </a:rPr>
              <a:t> our class meeting.”)</a:t>
            </a:r>
            <a:endParaRPr sz="1200" u="sng"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To provide lighter support: “Can you extend the frame by  adding another prepositional phrase at the end of the sentence?”  (“I </a:t>
            </a:r>
            <a:r>
              <a:rPr lang="en" sz="1200" u="sng" dirty="0">
                <a:latin typeface="Calibri"/>
                <a:ea typeface="Calibri"/>
                <a:cs typeface="Calibri"/>
                <a:sym typeface="Calibri"/>
              </a:rPr>
              <a:t>contributed many ideas</a:t>
            </a:r>
            <a:r>
              <a:rPr lang="en" sz="1200" dirty="0">
                <a:latin typeface="Calibri"/>
                <a:ea typeface="Calibri"/>
                <a:cs typeface="Calibri"/>
                <a:sym typeface="Calibri"/>
              </a:rPr>
              <a:t> at </a:t>
            </a:r>
            <a:r>
              <a:rPr lang="en" sz="1200" u="sng" dirty="0">
                <a:latin typeface="Calibri"/>
                <a:ea typeface="Calibri"/>
                <a:cs typeface="Calibri"/>
                <a:sym typeface="Calibri"/>
              </a:rPr>
              <a:t>our class meeting</a:t>
            </a:r>
            <a:r>
              <a:rPr lang="en" sz="1200" dirty="0">
                <a:latin typeface="Calibri"/>
                <a:ea typeface="Calibri"/>
                <a:cs typeface="Calibri"/>
                <a:sym typeface="Calibri"/>
              </a:rPr>
              <a:t> </a:t>
            </a:r>
            <a:r>
              <a:rPr lang="en" sz="1200" i="1" dirty="0">
                <a:latin typeface="Calibri"/>
                <a:ea typeface="Calibri"/>
                <a:cs typeface="Calibri"/>
                <a:sym typeface="Calibri"/>
              </a:rPr>
              <a:t>about recycling</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To provide heavier support: Provide a phrase bank for students to use when completing the sentence frame.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write and sketch. </a:t>
            </a:r>
            <a:endParaRPr sz="1200" i="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look-for student participation.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oral language and processing: Allow ample wait time after asking questions during the Language Dive.</a:t>
            </a:r>
            <a:endParaRPr sz="1200" dirty="0">
              <a:latin typeface="Calibri"/>
              <a:ea typeface="Calibri"/>
              <a:cs typeface="Calibri"/>
              <a:sym typeface="Calibri"/>
            </a:endParaRPr>
          </a:p>
        </p:txBody>
      </p:sp>
    </p:spTree>
    <p:extLst>
      <p:ext uri="{BB962C8B-B14F-4D97-AF65-F5344CB8AC3E}">
        <p14:creationId xmlns:p14="http://schemas.microsoft.com/office/powerpoint/2010/main" val="1563589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4a3bb5679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g4a3bb5679d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dirty="0">
                <a:latin typeface="Calibri"/>
                <a:ea typeface="Calibri"/>
                <a:cs typeface="Calibri"/>
                <a:sym typeface="Calibri"/>
              </a:rPr>
              <a:t>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“How can you say this sentence in your own words?”</a:t>
            </a:r>
            <a:r>
              <a:rPr lang="en" sz="1200" b="1" dirty="0">
                <a:latin typeface="Calibri"/>
                <a:ea typeface="Calibri"/>
                <a:cs typeface="Calibri"/>
                <a:sym typeface="Calibri"/>
              </a:rPr>
              <a:t> (School 123 fourth-graders had a bake sale and raised a lot of money for UNICEF.)</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“How does the Language Dive add to your understanding of the big idea about how stories can inspire us to take action and contribute to a better world?”</a:t>
            </a:r>
            <a:r>
              <a:rPr lang="en" sz="1200" dirty="0">
                <a:latin typeface="Calibri"/>
                <a:ea typeface="Calibri"/>
                <a:cs typeface="Calibri"/>
                <a:sym typeface="Calibri"/>
              </a:rPr>
              <a:t> </a:t>
            </a:r>
            <a:r>
              <a:rPr lang="en" sz="1200" b="1" dirty="0">
                <a:latin typeface="Calibri"/>
                <a:ea typeface="Calibri"/>
                <a:cs typeface="Calibri"/>
                <a:sym typeface="Calibri"/>
              </a:rPr>
              <a:t>(It connects to the big idea by offering an idea (a bake sale) that can encourage others to contribute to a better world.)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use the sentence frame to write a summary statement for their press release about their class project:</a:t>
            </a:r>
            <a:endParaRPr sz="1200" dirty="0">
              <a:latin typeface="Calibri"/>
              <a:ea typeface="Calibri"/>
              <a:cs typeface="Calibri"/>
              <a:sym typeface="Calibri"/>
            </a:endParaRPr>
          </a:p>
          <a:p>
            <a:pPr marL="781050" lvl="1" indent="-171450" algn="l" rtl="0">
              <a:lnSpc>
                <a:spcPct val="100000"/>
              </a:lnSpc>
              <a:spcBef>
                <a:spcPts val="0"/>
              </a:spcBef>
              <a:spcAft>
                <a:spcPts val="0"/>
              </a:spcAft>
              <a:buSzPts val="1200"/>
              <a:buFont typeface="Courier New"/>
              <a:buChar char="o"/>
            </a:pPr>
            <a:r>
              <a:rPr lang="en" sz="1200" dirty="0">
                <a:latin typeface="Calibri"/>
                <a:ea typeface="Calibri"/>
                <a:cs typeface="Calibri"/>
                <a:sym typeface="Calibri"/>
              </a:rPr>
              <a:t>The fourth-grade class at [name of school] _________[past tense verb phrase] _______________ </a:t>
            </a:r>
            <a:r>
              <a:rPr lang="en" sz="1200" i="1" dirty="0">
                <a:latin typeface="Calibri"/>
                <a:ea typeface="Calibri"/>
                <a:cs typeface="Calibri"/>
                <a:sym typeface="Calibri"/>
              </a:rPr>
              <a:t>[at/during/through/by]</a:t>
            </a:r>
            <a:r>
              <a:rPr lang="en" sz="1200" dirty="0">
                <a:latin typeface="Calibri"/>
                <a:ea typeface="Calibri"/>
                <a:cs typeface="Calibri"/>
                <a:sym typeface="Calibri"/>
              </a:rPr>
              <a:t>______________________ ______________.</a:t>
            </a:r>
            <a:endParaRPr sz="1200" dirty="0">
              <a:latin typeface="Calibri"/>
              <a:ea typeface="Calibri"/>
              <a:cs typeface="Calibri"/>
              <a:sym typeface="Calibri"/>
            </a:endParaRPr>
          </a:p>
          <a:p>
            <a:pPr marL="781050" lvl="1" indent="-171450" algn="l" rtl="0">
              <a:lnSpc>
                <a:spcPct val="100000"/>
              </a:lnSpc>
              <a:spcBef>
                <a:spcPts val="0"/>
              </a:spcBef>
              <a:spcAft>
                <a:spcPts val="0"/>
              </a:spcAft>
              <a:buSzPts val="1200"/>
              <a:buFont typeface="Courier New"/>
              <a:buChar char="o"/>
            </a:pPr>
            <a:r>
              <a:rPr lang="en" sz="1200" dirty="0">
                <a:latin typeface="Calibri"/>
                <a:ea typeface="Calibri"/>
                <a:cs typeface="Calibri"/>
                <a:sym typeface="Calibri"/>
              </a:rPr>
              <a:t>(Example: The fourth-grade class at Madera Elementary collected hundreds of children’s books for the local hospital by holding a weekly after-school book drive.)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write and sketch.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To provide lighter support: </a:t>
            </a:r>
            <a:r>
              <a:rPr lang="en" sz="1200" i="1" dirty="0">
                <a:latin typeface="Calibri"/>
                <a:ea typeface="Calibri"/>
                <a:cs typeface="Calibri"/>
                <a:sym typeface="Calibri"/>
              </a:rPr>
              <a:t>“What if we remove the first for UNICEF and bake at the end: The fourth-grade class at School 123 raised $1,234 at their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Baked </a:t>
            </a:r>
            <a:r>
              <a:rPr lang="en" sz="1200" i="1" dirty="0">
                <a:latin typeface="Calibri"/>
                <a:ea typeface="Calibri"/>
                <a:cs typeface="Calibri"/>
                <a:sym typeface="Calibri"/>
              </a:rPr>
              <a:t>Goods for </a:t>
            </a:r>
            <a:r>
              <a:rPr lang="en" sz="1200" i="1" dirty="0" smtClean="0">
                <a:latin typeface="Calibri"/>
                <a:ea typeface="Calibri"/>
                <a:cs typeface="Calibri"/>
                <a:sym typeface="Calibri"/>
              </a:rPr>
              <a:t>UNICEF</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sale. Which is better—the original version or the shortened version? Why?”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To provide heavier support: Invite students to discuss the meaning of the sentence in home language groups.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Language Chunk Wall suggestions: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Times New Roman"/>
              <a:buChar char="○"/>
            </a:pPr>
            <a:r>
              <a:rPr lang="en" sz="1200" dirty="0">
                <a:latin typeface="Calibri"/>
                <a:ea typeface="Calibri"/>
                <a:cs typeface="Calibri"/>
                <a:sym typeface="Calibri"/>
              </a:rPr>
              <a:t>Nouns and noun phrases and clauses (people, places, things, ideas):</a:t>
            </a:r>
            <a:r>
              <a:rPr lang="en" sz="1200" b="1" dirty="0">
                <a:latin typeface="Calibri"/>
                <a:ea typeface="Calibri"/>
                <a:cs typeface="Calibri"/>
                <a:sym typeface="Calibri"/>
              </a:rPr>
              <a:t> </a:t>
            </a:r>
            <a:r>
              <a:rPr lang="en" sz="1200" b="0" dirty="0">
                <a:latin typeface="Calibri"/>
                <a:ea typeface="Calibri"/>
                <a:cs typeface="Calibri"/>
                <a:sym typeface="Calibri"/>
              </a:rPr>
              <a:t>The fourth-grade class at School 123 / at their </a:t>
            </a:r>
            <a:r>
              <a:rPr lang="en" sz="1200" b="0" i="1" u="none" dirty="0">
                <a:latin typeface="Calibri"/>
                <a:ea typeface="Calibri"/>
                <a:cs typeface="Calibri"/>
                <a:sym typeface="Calibri"/>
              </a:rPr>
              <a:t>“Baked Goods for UNICEF” bake sale.</a:t>
            </a:r>
            <a:endParaRPr sz="1200" b="0" i="1" u="none" dirty="0">
              <a:latin typeface="Calibri"/>
              <a:ea typeface="Calibri"/>
              <a:cs typeface="Calibri"/>
              <a:sym typeface="Calibri"/>
            </a:endParaRPr>
          </a:p>
          <a:p>
            <a:pPr marL="914400" lvl="1" indent="-304800" algn="l" rtl="0">
              <a:lnSpc>
                <a:spcPct val="100000"/>
              </a:lnSpc>
              <a:spcBef>
                <a:spcPts val="0"/>
              </a:spcBef>
              <a:spcAft>
                <a:spcPts val="0"/>
              </a:spcAft>
              <a:buSzPts val="1200"/>
              <a:buFont typeface="Times New Roman"/>
              <a:buChar char="○"/>
            </a:pPr>
            <a:r>
              <a:rPr lang="en" sz="1200" b="0" dirty="0">
                <a:latin typeface="Calibri"/>
                <a:ea typeface="Calibri"/>
                <a:cs typeface="Calibri"/>
                <a:sym typeface="Calibri"/>
              </a:rPr>
              <a:t>Verbs and verb phrases (actions, states of being): raised $1,234 for UNICEF</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Times New Roman"/>
              <a:buChar char="○"/>
            </a:pPr>
            <a:r>
              <a:rPr lang="en" sz="1200" b="0" dirty="0">
                <a:latin typeface="Calibri"/>
                <a:ea typeface="Calibri"/>
                <a:cs typeface="Calibri"/>
                <a:sym typeface="Calibri"/>
              </a:rPr>
              <a:t>Language to talk about location: The fourth-grade class at </a:t>
            </a:r>
            <a:r>
              <a:rPr lang="en" sz="1200" b="0" dirty="0" smtClean="0">
                <a:latin typeface="Calibri"/>
                <a:ea typeface="Calibri"/>
                <a:cs typeface="Calibri"/>
                <a:sym typeface="Calibri"/>
              </a:rPr>
              <a:t>School </a:t>
            </a:r>
            <a:r>
              <a:rPr lang="en" sz="1200" b="0" dirty="0">
                <a:latin typeface="Calibri"/>
                <a:ea typeface="Calibri"/>
                <a:cs typeface="Calibri"/>
                <a:sym typeface="Calibri"/>
              </a:rPr>
              <a:t>123</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Times New Roman"/>
              <a:buChar char="○"/>
            </a:pPr>
            <a:r>
              <a:rPr lang="en" sz="1200" b="0" dirty="0">
                <a:latin typeface="Calibri"/>
                <a:ea typeface="Calibri"/>
                <a:cs typeface="Calibri"/>
                <a:sym typeface="Calibri"/>
              </a:rPr>
              <a:t>Language to talk about an activity or event: </a:t>
            </a:r>
            <a:r>
              <a:rPr lang="en" sz="1200" b="0" i="1" dirty="0">
                <a:latin typeface="Calibri"/>
                <a:ea typeface="Calibri"/>
                <a:cs typeface="Calibri"/>
                <a:sym typeface="Calibri"/>
              </a:rPr>
              <a:t>at their “Baked Goods for UNICEF” bake sale.</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look-for student participation.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after asking questions during the Language Dive.</a:t>
            </a:r>
            <a:endParaRPr sz="1200" b="1" dirty="0">
              <a:latin typeface="Calibri"/>
              <a:ea typeface="Calibri"/>
              <a:cs typeface="Calibri"/>
              <a:sym typeface="Calibri"/>
            </a:endParaRPr>
          </a:p>
        </p:txBody>
      </p:sp>
    </p:spTree>
    <p:extLst>
      <p:ext uri="{BB962C8B-B14F-4D97-AF65-F5344CB8AC3E}">
        <p14:creationId xmlns:p14="http://schemas.microsoft.com/office/powerpoint/2010/main" val="720337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33a57ded7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8" name="Google Shape;388;g33a57ded7f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30-32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Partners, Independent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Language Dive Note-catcher: Model Press Release</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Press Release Planning note-catcher </a:t>
            </a:r>
            <a:r>
              <a:rPr lang="en" sz="1200" dirty="0">
                <a:latin typeface="Calibri"/>
                <a:ea typeface="Calibri"/>
                <a:cs typeface="Calibri"/>
                <a:sym typeface="Calibri"/>
              </a:rPr>
              <a:t>and remind them that they planned the key points of their press release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will be writing a draft with a partner, and move them into predetermined pairs.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Tell them that before they begin writing, they will talk with their partner about what they will include in each part of their press release. Encourage students by reminding them, “If you can say it, you can write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criteria on the anchor chart for Paragraph 1 of a press release.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will you begin your press release?”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Conversation Cue: “Do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with Paragraphs 2–4 and the conclusion.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tell students that even though they will be working with a partner, they should each complete a draft.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 Remind them to refer to their planning note-catcher,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and the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as they work.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work. Ask questions to guide student thinking, such as: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key point do you want to make about how the class made a difference?”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evidence can you give to support your point?”</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that evidence show how the class made a difference in the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20 minutes, refocus students whole group. Use a checking for understanding technique (e.g. Thumb-O-Meter) for students to self-assess against the learning target and how well they demonstrated the habit from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they decided to focus on today.</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While circulating and asking guiding questions, 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(Reviewing Question Words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reviewing the criteria for Paragraph 1, explicitly point out that the first paragraph answers the five W question words (Who, What, When, Where, Why).</a:t>
            </a:r>
            <a:r>
              <a:rPr lang="en" sz="1200" i="1" dirty="0">
                <a:latin typeface="Calibri"/>
                <a:ea typeface="Calibri"/>
                <a:cs typeface="Calibri"/>
                <a:sym typeface="Calibri"/>
              </a:rPr>
              <a:t> </a:t>
            </a:r>
            <a:r>
              <a:rPr lang="en" sz="1200" dirty="0">
                <a:latin typeface="Calibri"/>
                <a:ea typeface="Calibri"/>
                <a:cs typeface="Calibri"/>
                <a:sym typeface="Calibri"/>
              </a:rPr>
              <a:t>Invite students to answer each question as they turn and talk about how they will begin their press release, supporting them in summarizing their project and writing Paragraph 1.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planning: (Sharing Out as a Class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students turn and talk with their partner about what they will include in each paragraph of the press release, invite them to share out as a class. This will provide additional time for students to process the structure of the press release before writing, and it will ensure that all groups are on the same page for when they combine their drafts into a class press release in the subsequent lesson. </a:t>
            </a:r>
            <a:endParaRPr sz="1200" dirty="0">
              <a:latin typeface="Calibri"/>
              <a:ea typeface="Calibri"/>
              <a:cs typeface="Calibri"/>
              <a:sym typeface="Calibri"/>
            </a:endParaRPr>
          </a:p>
        </p:txBody>
      </p:sp>
    </p:spTree>
    <p:extLst>
      <p:ext uri="{BB962C8B-B14F-4D97-AF65-F5344CB8AC3E}">
        <p14:creationId xmlns:p14="http://schemas.microsoft.com/office/powerpoint/2010/main" val="2889066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3a57ded7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g33a57ded7f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share a strong phrase or sentence from their draft that describes how the class made a difference in their community and that should be included in the class press release.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silently reread their drafts to identify a phrase or sentence that they want to share.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 sentence they identified.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for homework, they will write another thank you note to someone who helped the class in complete the project. As in Lesson 13, briefly discuss whom they might write this letter to.</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latin typeface="Calibri"/>
                <a:ea typeface="Calibri"/>
                <a:cs typeface="Calibri"/>
                <a:sym typeface="Calibri"/>
              </a:rPr>
              <a:t>Student </a:t>
            </a:r>
            <a:r>
              <a:rPr lang="en" sz="1200" dirty="0">
                <a:latin typeface="Calibri"/>
                <a:ea typeface="Calibri"/>
                <a:cs typeface="Calibri"/>
                <a:sym typeface="Calibri"/>
              </a:rPr>
              <a:t>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students shared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(Transparency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explain how the sentence they chose describes the difference their project made in their community, ensuring it is transparent to all students. Provide a sentence frame for support. (Example: “This phrase/sentence describes how our class made a difference in our community because______________.”) </a:t>
            </a:r>
            <a:endParaRPr sz="1200" b="1" dirty="0">
              <a:latin typeface="Calibri"/>
              <a:ea typeface="Calibri"/>
              <a:cs typeface="Calibri"/>
              <a:sym typeface="Calibri"/>
            </a:endParaRPr>
          </a:p>
        </p:txBody>
      </p:sp>
    </p:spTree>
    <p:extLst>
      <p:ext uri="{BB962C8B-B14F-4D97-AF65-F5344CB8AC3E}">
        <p14:creationId xmlns:p14="http://schemas.microsoft.com/office/powerpoint/2010/main" val="10096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03" name="Google Shape;40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8169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75663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418" name="Google Shape;418;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1622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Students </a:t>
            </a:r>
            <a:r>
              <a:rPr lang="en" sz="1200" dirty="0">
                <a:latin typeface="Calibri"/>
                <a:ea typeface="Calibri"/>
                <a:cs typeface="Calibri"/>
                <a:sym typeface="Calibri"/>
              </a:rPr>
              <a:t>focus on working to become effective learners on a characteristic of their choice as they work with a partner to draft a press release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Throughout 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224900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(lined; one piece per student)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Model Press Release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We Can Ask during a Language Dive anchor chart </a:t>
            </a:r>
            <a:r>
              <a:rPr lang="en" sz="1200" dirty="0">
                <a:solidFill>
                  <a:schemeClr val="dk1"/>
                </a:solidFill>
                <a:latin typeface="Calibri"/>
                <a:ea typeface="Calibri"/>
                <a:cs typeface="Calibri"/>
                <a:sym typeface="Calibri"/>
              </a:rPr>
              <a:t>(begun in Module 3)</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Chunk Chart: Model Press Release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Model Press Release</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 Model Press Release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(begun in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press release </a:t>
            </a:r>
            <a:r>
              <a:rPr lang="en" sz="1200" dirty="0">
                <a:latin typeface="Calibri"/>
                <a:ea typeface="Calibri"/>
                <a:cs typeface="Calibri"/>
                <a:sym typeface="Calibri"/>
              </a:rPr>
              <a:t>(from Lesson 13;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Press Releases anchor chart </a:t>
            </a:r>
            <a:r>
              <a:rPr lang="en" sz="1200" dirty="0">
                <a:latin typeface="Calibri"/>
                <a:ea typeface="Calibri"/>
                <a:cs typeface="Calibri"/>
                <a:sym typeface="Calibri"/>
              </a:rPr>
              <a:t>(begun in Lesson 13; added to during Work Time 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Press Release Planning note-catcher </a:t>
            </a:r>
            <a:r>
              <a:rPr lang="en" sz="1200" dirty="0">
                <a:latin typeface="Calibri"/>
                <a:ea typeface="Calibri"/>
                <a:cs typeface="Calibri"/>
                <a:sym typeface="Calibri"/>
              </a:rPr>
              <a:t>(from Lesson 13;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Domain-Specific Word Wall </a:t>
            </a:r>
            <a:r>
              <a:rPr lang="en" sz="1200" dirty="0">
                <a:latin typeface="Calibri"/>
                <a:ea typeface="Calibri"/>
                <a:cs typeface="Calibri"/>
                <a:sym typeface="Calibri"/>
              </a:rPr>
              <a:t>(begun in Unit 1, Lesson 1)</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Pre-determine partners for drafting of the press release in Work Time C.</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Review</a:t>
            </a:r>
            <a:r>
              <a:rPr lang="en" sz="1200" b="1" dirty="0">
                <a:latin typeface="Calibri"/>
                <a:ea typeface="Calibri"/>
                <a:cs typeface="Calibri"/>
                <a:sym typeface="Calibri"/>
              </a:rPr>
              <a:t> Questions We Can Ask during a Language Dive anchor chart </a:t>
            </a:r>
            <a:r>
              <a:rPr lang="en" sz="1200" b="0" dirty="0">
                <a:latin typeface="Calibri"/>
                <a:ea typeface="Calibri"/>
                <a:cs typeface="Calibri"/>
                <a:sym typeface="Calibri"/>
              </a:rPr>
              <a:t>as needed </a:t>
            </a:r>
            <a:r>
              <a:rPr lang="en" sz="1200" dirty="0">
                <a:latin typeface="Calibri"/>
                <a:ea typeface="Calibri"/>
                <a:cs typeface="Calibri"/>
                <a:sym typeface="Calibri"/>
              </a:rPr>
              <a:t>(begun in Module 3, Unit 1, Lesson 5.)</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Preview the</a:t>
            </a:r>
            <a:r>
              <a:rPr lang="en" sz="1200" b="1" dirty="0">
                <a:latin typeface="Calibri"/>
                <a:ea typeface="Calibri"/>
                <a:cs typeface="Calibri"/>
                <a:sym typeface="Calibri"/>
              </a:rPr>
              <a:t> Language Dive Guide </a:t>
            </a:r>
            <a:r>
              <a:rPr lang="en" sz="1200" b="0" dirty="0">
                <a:latin typeface="Calibri"/>
                <a:ea typeface="Calibri"/>
                <a:cs typeface="Calibri"/>
                <a:sym typeface="Calibri"/>
              </a:rPr>
              <a:t>and consider how to invite conversation among students to address the questions and goals suggested under each sentence strip chunk (see supporting materials). Select from the questions and goals provided to best meet your students’ needs.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Post: Learning targets and applicable anchor charts (see materials list).</a:t>
            </a:r>
            <a:endParaRPr sz="1200" b="0" dirty="0">
              <a:latin typeface="Calibri"/>
              <a:ea typeface="Calibri"/>
              <a:cs typeface="Calibri"/>
              <a:sym typeface="Calibri"/>
            </a:endParaRPr>
          </a:p>
        </p:txBody>
      </p:sp>
    </p:spTree>
    <p:extLst>
      <p:ext uri="{BB962C8B-B14F-4D97-AF65-F5344CB8AC3E}">
        <p14:creationId xmlns:p14="http://schemas.microsoft.com/office/powerpoint/2010/main" val="684580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07" name="Google Shape;3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3541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latin typeface="Calibri"/>
                <a:ea typeface="Calibri"/>
                <a:cs typeface="Calibri"/>
                <a:sym typeface="Calibri"/>
              </a:rPr>
              <a:t>Additional Support Considerations:</a:t>
            </a:r>
            <a:endParaRPr sz="1200" i="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latin typeface="Calibri"/>
              <a:ea typeface="Calibri"/>
              <a:cs typeface="Calibri"/>
              <a:sym typeface="Calibri"/>
            </a:endParaRPr>
          </a:p>
          <a:p>
            <a:pPr marL="0" lvl="0" indent="0" algn="l" rtl="0">
              <a:lnSpc>
                <a:spcPct val="100000"/>
              </a:lnSpc>
              <a:spcBef>
                <a:spcPts val="0"/>
              </a:spcBef>
              <a:spcAft>
                <a:spcPts val="0"/>
              </a:spcAft>
              <a:buNone/>
            </a:pPr>
            <a:r>
              <a:rPr lang="en" sz="1200" i="1">
                <a:latin typeface="Calibri"/>
                <a:ea typeface="Calibri"/>
                <a:cs typeface="Calibri"/>
                <a:sym typeface="Calibri"/>
              </a:rPr>
              <a:t>For lighter support:</a:t>
            </a:r>
            <a:endParaRPr sz="1200" i="1">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During the Language Dive in Work Time B, challenge students to generate questions about the sentence before asking the prepared questions. (Example: “What questions can we ask about this sentence? Let’s see if we can answer them together.”)</a:t>
            </a:r>
            <a:endParaRPr sz="1200">
              <a:latin typeface="Calibri"/>
              <a:ea typeface="Calibri"/>
              <a:cs typeface="Calibri"/>
              <a:sym typeface="Calibri"/>
            </a:endParaRPr>
          </a:p>
          <a:p>
            <a:pPr marL="457200" lvl="0" indent="0" algn="l" rtl="0">
              <a:lnSpc>
                <a:spcPct val="100000"/>
              </a:lnSpc>
              <a:spcBef>
                <a:spcPts val="0"/>
              </a:spcBef>
              <a:spcAft>
                <a:spcPts val="0"/>
              </a:spcAft>
              <a:buNone/>
            </a:pP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heavier support:</a:t>
            </a:r>
            <a:endParaRPr sz="1200" i="1">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To help students understand the purpose of formatting, and to emphasize the unique formatting of a press release, consider displaying texts with formatting that students are more familiar with during Opening B. For example, display a friendly letter, pointing out the address, date, salutation, etc.; and display a news article, pointing out the headline and byline. Explain that just as the formatting of these texts signals the type of texts they are, so does the formatting of a press release. </a:t>
            </a:r>
            <a:endParaRPr sz="1200">
              <a:latin typeface="Calibri"/>
              <a:ea typeface="Calibri"/>
              <a:cs typeface="Calibri"/>
              <a:sym typeface="Calibri"/>
            </a:endParaRPr>
          </a:p>
          <a:p>
            <a:pPr marL="457200" lvl="0" indent="0" algn="l" rtl="0">
              <a:lnSpc>
                <a:spcPct val="100000"/>
              </a:lnSpc>
              <a:spcBef>
                <a:spcPts val="0"/>
              </a:spcBef>
              <a:spcAft>
                <a:spcPts val="0"/>
              </a:spcAft>
              <a:buNone/>
            </a:pPr>
            <a:endParaRPr sz="1200">
              <a:latin typeface="Calibri"/>
              <a:ea typeface="Calibri"/>
              <a:cs typeface="Calibri"/>
              <a:sym typeface="Calibri"/>
            </a:endParaRPr>
          </a:p>
          <a:p>
            <a:pPr marL="0" lvl="0" indent="0" algn="l" rtl="0">
              <a:lnSpc>
                <a:spcPct val="100000"/>
              </a:lnSpc>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6286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8" name="Google Shape;3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8467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7841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 and Partners</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write a press release sharing the results of our class project.”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a:t>
            </a:r>
            <a:r>
              <a:rPr lang="en" sz="1200" i="1" dirty="0">
                <a:latin typeface="Calibri"/>
                <a:ea typeface="Calibri"/>
                <a:cs typeface="Calibri"/>
                <a:sym typeface="Calibri"/>
              </a:rPr>
              <a:t>press release</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press </a:t>
            </a:r>
            <a:r>
              <a:rPr lang="en" sz="1200" i="1" dirty="0">
                <a:latin typeface="Calibri"/>
                <a:ea typeface="Calibri"/>
                <a:cs typeface="Calibri"/>
                <a:sym typeface="Calibri"/>
              </a:rPr>
              <a:t>release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b="1" dirty="0">
                <a:latin typeface="Calibri"/>
                <a:ea typeface="Calibri"/>
                <a:cs typeface="Calibri"/>
                <a:sym typeface="Calibri"/>
              </a:rPr>
              <a:t>(writing that reports on an event that is provided to a news reader or the media)</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purpose of a press release?” </a:t>
            </a:r>
            <a:r>
              <a:rPr lang="en" sz="1200" b="1" dirty="0">
                <a:latin typeface="Calibri"/>
                <a:ea typeface="Calibri"/>
                <a:cs typeface="Calibri"/>
                <a:sym typeface="Calibri"/>
              </a:rPr>
              <a:t>(to promote the organization that held the event or that the press release is about)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and remind them that they have been working toward writing a press release throughout the module.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work with a partner to write a draft of a press release sharing the class project and its impact, and that in the next lesson they will use their individual drafts to write a class press release that will be shared with the local media.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read the habits of character on the chart to themselves. Tell students to choose a habit to focus on as they work today.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b="1" dirty="0">
              <a:latin typeface="Calibri"/>
              <a:ea typeface="Calibri"/>
              <a:cs typeface="Calibri"/>
              <a:sym typeface="Calibri"/>
            </a:endParaRPr>
          </a:p>
        </p:txBody>
      </p:sp>
      <p:sp>
        <p:nvSpPr>
          <p:cNvPr id="343" name="Google Shape;34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2901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10-12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Partners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Model Press Release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Model Press Release </a:t>
            </a:r>
            <a:r>
              <a:rPr lang="en" sz="1200" dirty="0">
                <a:latin typeface="Calibri"/>
                <a:ea typeface="Calibri"/>
                <a:cs typeface="Calibri"/>
                <a:sym typeface="Calibri"/>
              </a:rPr>
              <a:t>and remind students that they analyzed this text in the previous lesson in order to understand the structure and content of press releases.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 press release is an informational text. Point out that the model has some unique </a:t>
            </a:r>
            <a:r>
              <a:rPr lang="en" sz="1200" i="1" dirty="0">
                <a:latin typeface="Calibri"/>
                <a:ea typeface="Calibri"/>
                <a:cs typeface="Calibri"/>
                <a:sym typeface="Calibri"/>
              </a:rPr>
              <a:t>formatting</a:t>
            </a:r>
            <a:r>
              <a:rPr lang="en" sz="1200" dirty="0">
                <a:latin typeface="Calibri"/>
                <a:ea typeface="Calibri"/>
                <a:cs typeface="Calibri"/>
                <a:sym typeface="Calibri"/>
              </a:rPr>
              <a:t>, or the overall appearance and arrangement of the text, that they might not have seen before in the informational texts.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unique formatting do you notice in this press release?” </a:t>
            </a:r>
            <a:r>
              <a:rPr lang="en" sz="1200" b="1" dirty="0">
                <a:latin typeface="Calibri"/>
                <a:ea typeface="Calibri"/>
                <a:cs typeface="Calibri"/>
                <a:sym typeface="Calibri"/>
              </a:rPr>
              <a:t>(“FOR IMMEDIATE RELEASE”; “ANYWHERE, New York (December 7, 2017)—”; “Contact” followed by contact information for the teacher; “END”)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 you think a press release is formatted in this way?” </a:t>
            </a:r>
            <a:r>
              <a:rPr lang="en" sz="1200" b="1" dirty="0">
                <a:latin typeface="Calibri"/>
                <a:ea typeface="Calibri"/>
                <a:cs typeface="Calibri"/>
                <a:sym typeface="Calibri"/>
              </a:rPr>
              <a:t>(to signal the type of text it is)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what they notice, underline and circle them on the model. Capture student responses on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should include these elements on their own press releases when they begin drafting.</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(Noticing Formatting of Familiar Texts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notice and annotate the formatting on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consider inviting them to do so with a type of text that is more familiar to them (see For heavier support).</a:t>
            </a:r>
            <a:endParaRPr sz="1200" b="1" dirty="0">
              <a:latin typeface="Calibri"/>
              <a:ea typeface="Calibri"/>
              <a:cs typeface="Calibri"/>
              <a:sym typeface="Calibri"/>
            </a:endParaRPr>
          </a:p>
        </p:txBody>
      </p:sp>
    </p:spTree>
    <p:extLst>
      <p:ext uri="{BB962C8B-B14F-4D97-AF65-F5344CB8AC3E}">
        <p14:creationId xmlns:p14="http://schemas.microsoft.com/office/powerpoint/2010/main" val="2585042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6"/>
        <p:cNvGrpSpPr/>
        <p:nvPr/>
      </p:nvGrpSpPr>
      <p:grpSpPr>
        <a:xfrm>
          <a:off x="0" y="0"/>
          <a:ext cx="0" cy="0"/>
          <a:chOff x="0" y="0"/>
          <a:chExt cx="0" cy="0"/>
        </a:xfrm>
      </p:grpSpPr>
      <p:sp>
        <p:nvSpPr>
          <p:cNvPr id="247" name="Google Shape;247;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8" name="Google Shape;248;p3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9" name="Google Shape;24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0"/>
        <p:cNvGrpSpPr/>
        <p:nvPr/>
      </p:nvGrpSpPr>
      <p:grpSpPr>
        <a:xfrm>
          <a:off x="0" y="0"/>
          <a:ext cx="0" cy="0"/>
          <a:chOff x="0" y="0"/>
          <a:chExt cx="0" cy="0"/>
        </a:xfrm>
      </p:grpSpPr>
      <p:sp>
        <p:nvSpPr>
          <p:cNvPr id="251" name="Google Shape;251;p3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2" name="Google Shape;252;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3"/>
        <p:cNvGrpSpPr/>
        <p:nvPr/>
      </p:nvGrpSpPr>
      <p:grpSpPr>
        <a:xfrm>
          <a:off x="0" y="0"/>
          <a:ext cx="0" cy="0"/>
          <a:chOff x="0" y="0"/>
          <a:chExt cx="0" cy="0"/>
        </a:xfrm>
      </p:grpSpPr>
      <p:sp>
        <p:nvSpPr>
          <p:cNvPr id="254" name="Google Shape;254;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5" name="Google Shape;255;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56" name="Google Shape;256;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7"/>
        <p:cNvGrpSpPr/>
        <p:nvPr/>
      </p:nvGrpSpPr>
      <p:grpSpPr>
        <a:xfrm>
          <a:off x="0" y="0"/>
          <a:ext cx="0" cy="0"/>
          <a:chOff x="0" y="0"/>
          <a:chExt cx="0" cy="0"/>
        </a:xfrm>
      </p:grpSpPr>
      <p:sp>
        <p:nvSpPr>
          <p:cNvPr id="258" name="Google Shape;25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9" name="Google Shape;259;p4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0" name="Google Shape;260;p4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1" name="Google Shape;261;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2"/>
        <p:cNvGrpSpPr/>
        <p:nvPr/>
      </p:nvGrpSpPr>
      <p:grpSpPr>
        <a:xfrm>
          <a:off x="0" y="0"/>
          <a:ext cx="0" cy="0"/>
          <a:chOff x="0" y="0"/>
          <a:chExt cx="0" cy="0"/>
        </a:xfrm>
      </p:grpSpPr>
      <p:sp>
        <p:nvSpPr>
          <p:cNvPr id="263" name="Google Shape;263;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64" name="Google Shape;264;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5"/>
        <p:cNvGrpSpPr/>
        <p:nvPr/>
      </p:nvGrpSpPr>
      <p:grpSpPr>
        <a:xfrm>
          <a:off x="0" y="0"/>
          <a:ext cx="0" cy="0"/>
          <a:chOff x="0" y="0"/>
          <a:chExt cx="0" cy="0"/>
        </a:xfrm>
      </p:grpSpPr>
      <p:sp>
        <p:nvSpPr>
          <p:cNvPr id="266" name="Google Shape;266;p4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67" name="Google Shape;267;p4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8" name="Google Shape;268;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9"/>
        <p:cNvGrpSpPr/>
        <p:nvPr/>
      </p:nvGrpSpPr>
      <p:grpSpPr>
        <a:xfrm>
          <a:off x="0" y="0"/>
          <a:ext cx="0" cy="0"/>
          <a:chOff x="0" y="0"/>
          <a:chExt cx="0" cy="0"/>
        </a:xfrm>
      </p:grpSpPr>
      <p:sp>
        <p:nvSpPr>
          <p:cNvPr id="270" name="Google Shape;270;p4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71" name="Google Shape;271;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2"/>
        <p:cNvGrpSpPr/>
        <p:nvPr/>
      </p:nvGrpSpPr>
      <p:grpSpPr>
        <a:xfrm>
          <a:off x="0" y="0"/>
          <a:ext cx="0" cy="0"/>
          <a:chOff x="0" y="0"/>
          <a:chExt cx="0" cy="0"/>
        </a:xfrm>
      </p:grpSpPr>
      <p:sp>
        <p:nvSpPr>
          <p:cNvPr id="273" name="Google Shape;273;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4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5" name="Google Shape;275;p4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76" name="Google Shape;276;p4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77" name="Google Shape;277;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78"/>
        <p:cNvGrpSpPr/>
        <p:nvPr/>
      </p:nvGrpSpPr>
      <p:grpSpPr>
        <a:xfrm>
          <a:off x="0" y="0"/>
          <a:ext cx="0" cy="0"/>
          <a:chOff x="0" y="0"/>
          <a:chExt cx="0" cy="0"/>
        </a:xfrm>
      </p:grpSpPr>
      <p:sp>
        <p:nvSpPr>
          <p:cNvPr id="279" name="Google Shape;279;p4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80" name="Google Shape;280;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1"/>
        <p:cNvGrpSpPr/>
        <p:nvPr/>
      </p:nvGrpSpPr>
      <p:grpSpPr>
        <a:xfrm>
          <a:off x="0" y="0"/>
          <a:ext cx="0" cy="0"/>
          <a:chOff x="0" y="0"/>
          <a:chExt cx="0" cy="0"/>
        </a:xfrm>
      </p:grpSpPr>
      <p:sp>
        <p:nvSpPr>
          <p:cNvPr id="282" name="Google Shape;282;p4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3" name="Google Shape;283;p4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84" name="Google Shape;284;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5"/>
        <p:cNvGrpSpPr/>
        <p:nvPr/>
      </p:nvGrpSpPr>
      <p:grpSpPr>
        <a:xfrm>
          <a:off x="0" y="0"/>
          <a:ext cx="0" cy="0"/>
          <a:chOff x="0" y="0"/>
          <a:chExt cx="0" cy="0"/>
        </a:xfrm>
      </p:grpSpPr>
      <p:sp>
        <p:nvSpPr>
          <p:cNvPr id="286" name="Google Shape;286;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44" name="Google Shape;244;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245" name="Google Shape;245;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1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2" name="Google Shape;292;p49"/>
          <p:cNvSpPr txBox="1">
            <a:spLocks noGrp="1"/>
          </p:cNvSpPr>
          <p:nvPr>
            <p:ph type="body" idx="1"/>
          </p:nvPr>
        </p:nvSpPr>
        <p:spPr>
          <a:xfrm>
            <a:off x="628650" y="1077050"/>
            <a:ext cx="7886700" cy="3417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a:t>
            </a:r>
            <a:r>
              <a:rPr lang="en" sz="1400" dirty="0" smtClean="0">
                <a:latin typeface="Century Gothic"/>
                <a:ea typeface="Century Gothic"/>
                <a:cs typeface="Century Gothic"/>
                <a:sym typeface="Century Gothic"/>
              </a:rPr>
              <a:t>60-80 </a:t>
            </a:r>
            <a:r>
              <a:rPr lang="en" sz="1400" dirty="0">
                <a:latin typeface="Century Gothic"/>
                <a:ea typeface="Century Gothic"/>
                <a:cs typeface="Century Gothic"/>
                <a:sym typeface="Century Gothic"/>
              </a:rPr>
              <a:t>minutes to complete. </a:t>
            </a:r>
            <a:endParaRPr sz="1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400" dirty="0">
                <a:solidFill>
                  <a:srgbClr val="000000"/>
                </a:solidFill>
                <a:latin typeface="Century Gothic"/>
                <a:ea typeface="Century Gothic"/>
                <a:cs typeface="Century Gothic"/>
                <a:sym typeface="Century Gothic"/>
              </a:rPr>
              <a:t>In this lesson, students work in partners to draft a press release that describes how the class took action to make a difference in their community. In Work Time B, students participate in a Language Dive that guides them through the meaning of a sentence from the model press release. The focus of this Language Dive is on summarizing the class project and using prepositional phrases. Students then apply their understanding of the meaning and structure of this sentence when drafting their press releases during Work Time B of this lesson, and when contributing ideas to a whole-class press release in Lesson 15. Refer to the </a:t>
            </a:r>
            <a:r>
              <a:rPr lang="en" sz="1400" b="1" dirty="0">
                <a:solidFill>
                  <a:srgbClr val="000000"/>
                </a:solidFill>
                <a:latin typeface="Century Gothic"/>
                <a:ea typeface="Century Gothic"/>
                <a:cs typeface="Century Gothic"/>
                <a:sym typeface="Century Gothic"/>
              </a:rPr>
              <a:t>Module 1 Appendix </a:t>
            </a:r>
            <a:r>
              <a:rPr lang="en" sz="1400" dirty="0">
                <a:solidFill>
                  <a:srgbClr val="000000"/>
                </a:solidFill>
                <a:latin typeface="Century Gothic"/>
                <a:ea typeface="Century Gothic"/>
                <a:cs typeface="Century Gothic"/>
                <a:sym typeface="Century Gothic"/>
              </a:rPr>
              <a:t>for additional information regarding a consistent Language Dive routine.</a:t>
            </a: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AutoNum type="arabicPeriod"/>
            </a:pPr>
            <a:r>
              <a:rPr lang="en" sz="1400" dirty="0">
                <a:solidFill>
                  <a:srgbClr val="000000"/>
                </a:solidFill>
                <a:latin typeface="Century Gothic"/>
                <a:ea typeface="Century Gothic"/>
                <a:cs typeface="Century Gothic"/>
                <a:sym typeface="Century Gothic"/>
              </a:rPr>
              <a:t>I can write a press release sharing the results of our class project. </a:t>
            </a:r>
            <a:endParaRPr sz="14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Press Release</a:t>
            </a:r>
            <a:endParaRPr b="1" dirty="0"/>
          </a:p>
        </p:txBody>
      </p:sp>
      <p:sp>
        <p:nvSpPr>
          <p:cNvPr id="361" name="Google Shape;361;p58"/>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a:p>
          <a:p>
            <a:pPr marL="0" lvl="0" indent="0" algn="ctr" rtl="0">
              <a:lnSpc>
                <a:spcPct val="90000"/>
              </a:lnSpc>
              <a:spcBef>
                <a:spcPts val="800"/>
              </a:spcBef>
              <a:spcAft>
                <a:spcPts val="0"/>
              </a:spcAft>
              <a:buSzPts val="2100"/>
              <a:buNone/>
            </a:pPr>
            <a:r>
              <a:rPr lang="en" sz="2400">
                <a:solidFill>
                  <a:srgbClr val="000000"/>
                </a:solidFill>
              </a:rPr>
              <a:t>“The fourth-grade class at School 123”</a:t>
            </a:r>
            <a:endParaRPr sz="2400">
              <a:solidFill>
                <a:srgbClr val="000000"/>
              </a:solidFill>
            </a:endParaRPr>
          </a:p>
        </p:txBody>
      </p:sp>
      <p:pic>
        <p:nvPicPr>
          <p:cNvPr id="5" name="Google Shape;454;p70"/>
          <p:cNvPicPr preferRelativeResize="0"/>
          <p:nvPr/>
        </p:nvPicPr>
        <p:blipFill>
          <a:blip r:embed="rId3">
            <a:alphaModFix/>
          </a:blip>
          <a:stretch>
            <a:fillRect/>
          </a:stretch>
        </p:blipFill>
        <p:spPr>
          <a:xfrm>
            <a:off x="8457900" y="4399352"/>
            <a:ext cx="572700"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Press Release</a:t>
            </a:r>
            <a:endParaRPr b="1" dirty="0"/>
          </a:p>
        </p:txBody>
      </p:sp>
      <p:sp>
        <p:nvSpPr>
          <p:cNvPr id="367" name="Google Shape;367;p59"/>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a:p>
          <a:p>
            <a:pPr marL="0" lvl="0" indent="0" algn="ctr" rtl="0">
              <a:lnSpc>
                <a:spcPct val="90000"/>
              </a:lnSpc>
              <a:spcBef>
                <a:spcPts val="800"/>
              </a:spcBef>
              <a:spcAft>
                <a:spcPts val="0"/>
              </a:spcAft>
              <a:buSzPts val="2100"/>
              <a:buNone/>
            </a:pPr>
            <a:r>
              <a:rPr lang="en" sz="2400">
                <a:solidFill>
                  <a:srgbClr val="000000"/>
                </a:solidFill>
              </a:rPr>
              <a:t>“raised $1,234 for UNICEF”</a:t>
            </a:r>
            <a:endParaRPr sz="2400">
              <a:solidFill>
                <a:srgbClr val="000000"/>
              </a:solidFill>
            </a:endParaRPr>
          </a:p>
        </p:txBody>
      </p:sp>
      <p:pic>
        <p:nvPicPr>
          <p:cNvPr id="4" name="Google Shape;454;p70"/>
          <p:cNvPicPr preferRelativeResize="0"/>
          <p:nvPr/>
        </p:nvPicPr>
        <p:blipFill>
          <a:blip r:embed="rId3">
            <a:alphaModFix/>
          </a:blip>
          <a:stretch>
            <a:fillRect/>
          </a:stretch>
        </p:blipFill>
        <p:spPr>
          <a:xfrm>
            <a:off x="8457900" y="4399352"/>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Press Release</a:t>
            </a:r>
            <a:endParaRPr b="1" dirty="0"/>
          </a:p>
        </p:txBody>
      </p:sp>
      <p:sp>
        <p:nvSpPr>
          <p:cNvPr id="373" name="Google Shape;373;p6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ctr" rtl="0">
              <a:lnSpc>
                <a:spcPct val="100000"/>
              </a:lnSpc>
              <a:spcBef>
                <a:spcPts val="0"/>
              </a:spcBef>
              <a:spcAft>
                <a:spcPts val="0"/>
              </a:spcAft>
              <a:buNone/>
            </a:pPr>
            <a:endParaRPr sz="2400" i="1">
              <a:solidFill>
                <a:srgbClr val="000000"/>
              </a:solidFill>
            </a:endParaRPr>
          </a:p>
          <a:p>
            <a:pPr marL="0" lvl="0" indent="0" algn="ctr" rtl="0">
              <a:lnSpc>
                <a:spcPct val="90000"/>
              </a:lnSpc>
              <a:spcBef>
                <a:spcPts val="800"/>
              </a:spcBef>
              <a:spcAft>
                <a:spcPts val="0"/>
              </a:spcAft>
              <a:buSzPts val="2100"/>
              <a:buNone/>
            </a:pPr>
            <a:r>
              <a:rPr lang="en" sz="2400" i="1">
                <a:solidFill>
                  <a:srgbClr val="000000"/>
                </a:solidFill>
              </a:rPr>
              <a:t>‘at their “Baked Goods for UNICEF” bake sale.’</a:t>
            </a:r>
            <a:endParaRPr sz="2400" i="1">
              <a:solidFill>
                <a:srgbClr val="000000"/>
              </a:solidFill>
            </a:endParaRPr>
          </a:p>
        </p:txBody>
      </p:sp>
      <p:pic>
        <p:nvPicPr>
          <p:cNvPr id="4" name="Google Shape;454;p70"/>
          <p:cNvPicPr preferRelativeResize="0"/>
          <p:nvPr/>
        </p:nvPicPr>
        <p:blipFill>
          <a:blip r:embed="rId3">
            <a:alphaModFix/>
          </a:blip>
          <a:stretch>
            <a:fillRect/>
          </a:stretch>
        </p:blipFill>
        <p:spPr>
          <a:xfrm>
            <a:off x="8457900" y="4399352"/>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Press Release</a:t>
            </a:r>
            <a:endParaRPr b="1" dirty="0"/>
          </a:p>
        </p:txBody>
      </p:sp>
      <p:sp>
        <p:nvSpPr>
          <p:cNvPr id="379" name="Google Shape;379;p61"/>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a:p>
          <a:p>
            <a:pPr marL="0" lvl="0" indent="0" algn="ctr" rtl="0">
              <a:lnSpc>
                <a:spcPct val="90000"/>
              </a:lnSpc>
              <a:spcBef>
                <a:spcPts val="800"/>
              </a:spcBef>
              <a:spcAft>
                <a:spcPts val="0"/>
              </a:spcAft>
              <a:buSzPts val="2100"/>
              <a:buNone/>
            </a:pPr>
            <a:r>
              <a:rPr lang="en" sz="2400">
                <a:solidFill>
                  <a:srgbClr val="000000"/>
                </a:solidFill>
              </a:rPr>
              <a:t>“The fourth-grade class at School 123…”</a:t>
            </a:r>
            <a:endParaRPr sz="2400">
              <a:solidFill>
                <a:srgbClr val="000000"/>
              </a:solidFill>
            </a:endParaRPr>
          </a:p>
        </p:txBody>
      </p:sp>
      <p:pic>
        <p:nvPicPr>
          <p:cNvPr id="4" name="Google Shape;454;p70"/>
          <p:cNvPicPr preferRelativeResize="0"/>
          <p:nvPr/>
        </p:nvPicPr>
        <p:blipFill>
          <a:blip r:embed="rId3">
            <a:alphaModFix/>
          </a:blip>
          <a:stretch>
            <a:fillRect/>
          </a:stretch>
        </p:blipFill>
        <p:spPr>
          <a:xfrm>
            <a:off x="8457900" y="4399352"/>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Language Dive: </a:t>
            </a:r>
            <a:r>
              <a:rPr lang="en" b="1" dirty="0"/>
              <a:t>Model Press Release</a:t>
            </a:r>
            <a:endParaRPr b="1" dirty="0"/>
          </a:p>
        </p:txBody>
      </p:sp>
      <p:sp>
        <p:nvSpPr>
          <p:cNvPr id="385" name="Google Shape;385;p62"/>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a:p>
          <a:p>
            <a:pPr marL="0" lvl="0" indent="0" algn="ctr" rtl="0">
              <a:lnSpc>
                <a:spcPct val="90000"/>
              </a:lnSpc>
              <a:spcBef>
                <a:spcPts val="800"/>
              </a:spcBef>
              <a:spcAft>
                <a:spcPts val="0"/>
              </a:spcAft>
              <a:buSzPts val="2100"/>
              <a:buNone/>
            </a:pPr>
            <a:r>
              <a:rPr lang="en" sz="2400">
                <a:solidFill>
                  <a:srgbClr val="000000"/>
                </a:solidFill>
              </a:rPr>
              <a:t>“The fourth-grade class at School 123…”</a:t>
            </a:r>
            <a:endParaRPr sz="2400">
              <a:solidFill>
                <a:srgbClr val="000000"/>
              </a:solidFill>
            </a:endParaRPr>
          </a:p>
        </p:txBody>
      </p:sp>
      <p:pic>
        <p:nvPicPr>
          <p:cNvPr id="4" name="Google Shape;454;p70"/>
          <p:cNvPicPr preferRelativeResize="0"/>
          <p:nvPr/>
        </p:nvPicPr>
        <p:blipFill>
          <a:blip r:embed="rId3">
            <a:alphaModFix/>
          </a:blip>
          <a:stretch>
            <a:fillRect/>
          </a:stretch>
        </p:blipFill>
        <p:spPr>
          <a:xfrm>
            <a:off x="8457900" y="4399352"/>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3200"/>
              <a:t>Partner Writing: Drafting a Press Release</a:t>
            </a:r>
            <a:endParaRPr sz="3200"/>
          </a:p>
        </p:txBody>
      </p:sp>
      <p:sp>
        <p:nvSpPr>
          <p:cNvPr id="391" name="Google Shape;391;p63"/>
          <p:cNvSpPr txBox="1">
            <a:spLocks noGrp="1"/>
          </p:cNvSpPr>
          <p:nvPr>
            <p:ph type="body" idx="1"/>
          </p:nvPr>
        </p:nvSpPr>
        <p:spPr>
          <a:xfrm>
            <a:off x="628650" y="1369225"/>
            <a:ext cx="38535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0"/>
              </a:spcBef>
              <a:spcAft>
                <a:spcPts val="0"/>
              </a:spcAft>
              <a:buSzPts val="1800"/>
              <a:buChar char="•"/>
            </a:pPr>
            <a:r>
              <a:rPr lang="en" sz="1800"/>
              <a:t>How will you begin your press release? </a:t>
            </a:r>
            <a:endParaRPr sz="1800"/>
          </a:p>
          <a:p>
            <a:pPr marL="457200" lvl="0" indent="-342900" algn="l" rtl="0">
              <a:lnSpc>
                <a:spcPct val="150000"/>
              </a:lnSpc>
              <a:spcBef>
                <a:spcPts val="0"/>
              </a:spcBef>
              <a:spcAft>
                <a:spcPts val="0"/>
              </a:spcAft>
              <a:buSzPts val="1800"/>
              <a:buChar char="•"/>
            </a:pPr>
            <a:r>
              <a:rPr lang="en" sz="1800"/>
              <a:t>Do you agree or disagree with what your classmate said? Why? </a:t>
            </a:r>
            <a:endParaRPr sz="1800"/>
          </a:p>
          <a:p>
            <a:pPr marL="0" lvl="0" indent="0" algn="l" rtl="0">
              <a:lnSpc>
                <a:spcPct val="90000"/>
              </a:lnSpc>
              <a:spcBef>
                <a:spcPts val="800"/>
              </a:spcBef>
              <a:spcAft>
                <a:spcPts val="0"/>
              </a:spcAft>
              <a:buSzPts val="2100"/>
              <a:buNone/>
            </a:pPr>
            <a:endParaRPr/>
          </a:p>
        </p:txBody>
      </p:sp>
      <p:pic>
        <p:nvPicPr>
          <p:cNvPr id="392" name="Google Shape;392;p63"/>
          <p:cNvPicPr preferRelativeResize="0"/>
          <p:nvPr/>
        </p:nvPicPr>
        <p:blipFill>
          <a:blip r:embed="rId3">
            <a:alphaModFix/>
          </a:blip>
          <a:stretch>
            <a:fillRect/>
          </a:stretch>
        </p:blipFill>
        <p:spPr>
          <a:xfrm>
            <a:off x="4856528" y="1019340"/>
            <a:ext cx="2927725" cy="3810850"/>
          </a:xfrm>
          <a:prstGeom prst="rect">
            <a:avLst/>
          </a:prstGeom>
          <a:noFill/>
          <a:ln>
            <a:noFill/>
          </a:ln>
        </p:spPr>
      </p:pic>
      <p:pic>
        <p:nvPicPr>
          <p:cNvPr id="393" name="Google Shape;393;p63"/>
          <p:cNvPicPr preferRelativeResize="0"/>
          <p:nvPr/>
        </p:nvPicPr>
        <p:blipFill rotWithShape="1">
          <a:blip r:embed="rId4">
            <a:alphaModFix/>
          </a:blip>
          <a:srcRect/>
          <a:stretch/>
        </p:blipFill>
        <p:spPr>
          <a:xfrm>
            <a:off x="8515350" y="4429535"/>
            <a:ext cx="496518" cy="515039"/>
          </a:xfrm>
          <a:prstGeom prst="rect">
            <a:avLst/>
          </a:prstGeom>
          <a:noFill/>
          <a:ln>
            <a:noFill/>
          </a:ln>
        </p:spPr>
      </p:pic>
      <p:pic>
        <p:nvPicPr>
          <p:cNvPr id="394" name="Google Shape;394;p63"/>
          <p:cNvPicPr preferRelativeResize="0"/>
          <p:nvPr/>
        </p:nvPicPr>
        <p:blipFill rotWithShape="1">
          <a:blip r:embed="rId5">
            <a:alphaModFix/>
          </a:blip>
          <a:srcRect/>
          <a:stretch/>
        </p:blipFill>
        <p:spPr>
          <a:xfrm>
            <a:off x="7920280" y="4357456"/>
            <a:ext cx="572700" cy="572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4"/>
          <p:cNvSpPr txBox="1">
            <a:spLocks noGrp="1"/>
          </p:cNvSpPr>
          <p:nvPr>
            <p:ph type="title"/>
          </p:nvPr>
        </p:nvSpPr>
        <p:spPr>
          <a:xfrm>
            <a:off x="628650" y="363850"/>
            <a:ext cx="7886700" cy="738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Group Share: Press Release </a:t>
            </a:r>
            <a:endParaRPr/>
          </a:p>
        </p:txBody>
      </p:sp>
      <p:sp>
        <p:nvSpPr>
          <p:cNvPr id="400" name="Google Shape;400;p64"/>
          <p:cNvSpPr txBox="1">
            <a:spLocks noGrp="1"/>
          </p:cNvSpPr>
          <p:nvPr>
            <p:ph type="body" idx="1"/>
          </p:nvPr>
        </p:nvSpPr>
        <p:spPr>
          <a:xfrm>
            <a:off x="628650" y="1299875"/>
            <a:ext cx="7886700" cy="3066300"/>
          </a:xfrm>
          <a:prstGeom prst="rect">
            <a:avLst/>
          </a:prstGeom>
          <a:noFill/>
          <a:ln>
            <a:noFill/>
          </a:ln>
        </p:spPr>
        <p:txBody>
          <a:bodyPr spcFirstLastPara="1" wrap="square" lIns="68575" tIns="34275" rIns="68575" bIns="34275" anchor="t" anchorCtr="0">
            <a:noAutofit/>
          </a:bodyPr>
          <a:lstStyle/>
          <a:p>
            <a:pPr marL="0" lvl="0" indent="0" algn="ctr" rtl="0">
              <a:lnSpc>
                <a:spcPct val="100000"/>
              </a:lnSpc>
              <a:spcBef>
                <a:spcPts val="0"/>
              </a:spcBef>
              <a:spcAft>
                <a:spcPts val="0"/>
              </a:spcAft>
              <a:buNone/>
            </a:pPr>
            <a:r>
              <a:rPr lang="en" sz="2000"/>
              <a:t>Time to share a piece from your press release!</a:t>
            </a:r>
            <a:endParaRPr sz="2000"/>
          </a:p>
          <a:p>
            <a:pPr marL="0" lvl="0" indent="0" algn="ctr" rtl="0">
              <a:lnSpc>
                <a:spcPct val="100000"/>
              </a:lnSpc>
              <a:spcBef>
                <a:spcPts val="0"/>
              </a:spcBef>
              <a:spcAft>
                <a:spcPts val="0"/>
              </a:spcAft>
              <a:buNone/>
            </a:pPr>
            <a:endParaRPr sz="2000"/>
          </a:p>
          <a:p>
            <a:pPr marL="0" lvl="0" indent="0" algn="ctr" rtl="0">
              <a:lnSpc>
                <a:spcPct val="100000"/>
              </a:lnSpc>
              <a:spcBef>
                <a:spcPts val="0"/>
              </a:spcBef>
              <a:spcAft>
                <a:spcPts val="0"/>
              </a:spcAft>
              <a:buNone/>
            </a:pPr>
            <a:r>
              <a:rPr lang="en" sz="1800"/>
              <a:t>Please choose a strong sentence or phrase to share with the class that describes how the class made a difference in their community. </a:t>
            </a:r>
            <a:endParaRPr sz="1800"/>
          </a:p>
          <a:p>
            <a:pPr marL="0" lvl="0" indent="0" algn="l" rtl="0">
              <a:lnSpc>
                <a:spcPct val="90000"/>
              </a:lnSpc>
              <a:spcBef>
                <a:spcPts val="800"/>
              </a:spcBef>
              <a:spcAft>
                <a:spcPts val="0"/>
              </a:spcAft>
              <a:buSzPts val="2100"/>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5"/>
          <p:cNvSpPr txBox="1">
            <a:spLocks noGrp="1"/>
          </p:cNvSpPr>
          <p:nvPr>
            <p:ph type="title"/>
          </p:nvPr>
        </p:nvSpPr>
        <p:spPr>
          <a:xfrm>
            <a:off x="745350" y="334175"/>
            <a:ext cx="3198300" cy="698400"/>
          </a:xfrm>
          <a:prstGeom prst="rect">
            <a:avLst/>
          </a:prstGeom>
          <a:noFill/>
          <a:ln>
            <a:noFill/>
          </a:ln>
        </p:spPr>
        <p:txBody>
          <a:bodyPr spcFirstLastPara="1" wrap="square" lIns="68575" tIns="34275" rIns="68575" bIns="34275" anchor="ctr" anchorCtr="0">
            <a:noAutofit/>
          </a:bodyPr>
          <a:lstStyle/>
          <a:p>
            <a:pPr marL="0" lvl="0" indent="0" algn="ctr" rtl="0">
              <a:lnSpc>
                <a:spcPct val="15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06" name="Google Shape;406;p65"/>
          <p:cNvSpPr txBo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30200" algn="l" rtl="0">
              <a:lnSpc>
                <a:spcPct val="150000"/>
              </a:lnSpc>
              <a:spcBef>
                <a:spcPts val="0"/>
              </a:spcBef>
              <a:spcAft>
                <a:spcPts val="0"/>
              </a:spcAft>
              <a:buClrTx/>
              <a:buSzPts val="1600"/>
              <a:buFont typeface="Century Gothic"/>
              <a:buAutoNum type="alphaUcPeriod"/>
            </a:pPr>
            <a:r>
              <a:rPr lang="en" sz="1600" dirty="0">
                <a:solidFill>
                  <a:schemeClr val="tx1"/>
                </a:solidFill>
                <a:latin typeface="Century Gothic"/>
                <a:ea typeface="Century Gothic"/>
                <a:cs typeface="Century Gothic"/>
                <a:sym typeface="Century Gothic"/>
              </a:rPr>
              <a:t>Complete the </a:t>
            </a:r>
            <a:r>
              <a:rPr lang="en" sz="1600" b="1" dirty="0">
                <a:solidFill>
                  <a:schemeClr val="tx1"/>
                </a:solidFill>
                <a:latin typeface="Century Gothic"/>
                <a:ea typeface="Century Gothic"/>
                <a:cs typeface="Century Gothic"/>
                <a:sym typeface="Century Gothic"/>
              </a:rPr>
              <a:t>Writing Thank You Notes II </a:t>
            </a:r>
            <a:r>
              <a:rPr lang="en" sz="1600" dirty="0">
                <a:solidFill>
                  <a:schemeClr val="tx1"/>
                </a:solidFill>
                <a:latin typeface="Century Gothic"/>
                <a:ea typeface="Century Gothic"/>
                <a:cs typeface="Century Gothic"/>
                <a:sym typeface="Century Gothic"/>
              </a:rPr>
              <a:t>in your Unit 3 Homework.</a:t>
            </a:r>
            <a:endParaRPr sz="1600" dirty="0">
              <a:solidFill>
                <a:schemeClr val="tx1"/>
              </a:solidFill>
              <a:latin typeface="Century Gothic"/>
              <a:ea typeface="Century Gothic"/>
              <a:cs typeface="Century Gothic"/>
              <a:sym typeface="Century Gothic"/>
            </a:endParaRPr>
          </a:p>
          <a:p>
            <a:pPr marL="457200" lvl="0" indent="-330200" algn="l" rtl="0">
              <a:lnSpc>
                <a:spcPct val="150000"/>
              </a:lnSpc>
              <a:spcBef>
                <a:spcPts val="0"/>
              </a:spcBef>
              <a:spcAft>
                <a:spcPts val="0"/>
              </a:spcAft>
              <a:buClrTx/>
              <a:buSzPts val="1600"/>
              <a:buFont typeface="Century Gothic"/>
              <a:buAutoNum type="alphaUcPeriod"/>
            </a:pPr>
            <a:r>
              <a:rPr lang="en" sz="1600" dirty="0">
                <a:solidFill>
                  <a:schemeClr val="tx1"/>
                </a:solidFill>
                <a:latin typeface="Century Gothic"/>
                <a:ea typeface="Century Gothic"/>
                <a:cs typeface="Century Gothic"/>
                <a:sym typeface="Century Gothic"/>
              </a:rPr>
              <a:t>Complete the </a:t>
            </a:r>
            <a:r>
              <a:rPr lang="en" sz="1600" b="1" dirty="0">
                <a:solidFill>
                  <a:schemeClr val="tx1"/>
                </a:solidFill>
                <a:latin typeface="Century Gothic"/>
                <a:ea typeface="Century Gothic"/>
                <a:cs typeface="Century Gothic"/>
                <a:sym typeface="Century Gothic"/>
              </a:rPr>
              <a:t>Language Dive Practice: Model Press Release </a:t>
            </a:r>
            <a:r>
              <a:rPr lang="en" sz="1600" dirty="0">
                <a:solidFill>
                  <a:schemeClr val="tx1"/>
                </a:solidFill>
                <a:latin typeface="Century Gothic"/>
                <a:ea typeface="Century Gothic"/>
                <a:cs typeface="Century Gothic"/>
                <a:sym typeface="Century Gothic"/>
              </a:rPr>
              <a:t>in your Unit 3 Homework.</a:t>
            </a:r>
            <a:endParaRPr sz="1600" dirty="0">
              <a:solidFill>
                <a:schemeClr val="tx1"/>
              </a:solidFill>
              <a:latin typeface="Century Gothic"/>
              <a:ea typeface="Century Gothic"/>
              <a:cs typeface="Century Gothic"/>
              <a:sym typeface="Century Gothic"/>
            </a:endParaRPr>
          </a:p>
          <a:p>
            <a:pPr marL="457200" lvl="0" indent="-330200" algn="l" rtl="0">
              <a:lnSpc>
                <a:spcPct val="150000"/>
              </a:lnSpc>
              <a:spcBef>
                <a:spcPts val="0"/>
              </a:spcBef>
              <a:spcAft>
                <a:spcPts val="0"/>
              </a:spcAft>
              <a:buClrTx/>
              <a:buSzPts val="1600"/>
              <a:buFont typeface="Century Gothic"/>
              <a:buAutoNum type="alphaUcPeriod"/>
            </a:pPr>
            <a:r>
              <a:rPr lang="en" sz="1600" i="0" u="none" strike="noStrike" cap="none" dirty="0">
                <a:solidFill>
                  <a:schemeClr val="tx1"/>
                </a:solidFill>
                <a:latin typeface="Century Gothic"/>
                <a:ea typeface="Century Gothic"/>
                <a:cs typeface="Century Gothic"/>
                <a:sym typeface="Century Gothic"/>
              </a:rPr>
              <a:t>Accountable Research </a:t>
            </a:r>
            <a:r>
              <a:rPr lang="en" sz="1600" i="0" u="none" strike="noStrike" cap="none" dirty="0" smtClean="0">
                <a:solidFill>
                  <a:schemeClr val="tx1"/>
                </a:solidFill>
                <a:latin typeface="Century Gothic"/>
                <a:ea typeface="Century Gothic"/>
                <a:cs typeface="Century Gothic"/>
                <a:sym typeface="Century Gothic"/>
              </a:rPr>
              <a:t>Reading</a:t>
            </a:r>
            <a:r>
              <a:rPr lang="en-US" sz="1600" dirty="0">
                <a:solidFill>
                  <a:schemeClr val="tx1"/>
                </a:solidFill>
                <a:latin typeface="Century Gothic"/>
                <a:ea typeface="Century Gothic"/>
                <a:cs typeface="Century Gothic"/>
                <a:sym typeface="Century Gothic"/>
              </a:rPr>
              <a:t>:</a:t>
            </a:r>
            <a:r>
              <a:rPr lang="en" sz="1600" i="0" u="none" strike="noStrike" cap="none" dirty="0" smtClean="0">
                <a:solidFill>
                  <a:schemeClr val="tx1"/>
                </a:solidFill>
                <a:latin typeface="Century Gothic"/>
                <a:ea typeface="Century Gothic"/>
                <a:cs typeface="Century Gothic"/>
                <a:sym typeface="Century Gothic"/>
              </a:rPr>
              <a:t> </a:t>
            </a:r>
            <a:r>
              <a:rPr lang="en" sz="160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60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07" name="Google Shape;407;p65"/>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413" name="Google Shape;413;p66"/>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414" name="Google Shape;414;p66"/>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7"/>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21" name="Google Shape;421;p67"/>
          <p:cNvSpPr txBox="1">
            <a:spLocks noGrp="1"/>
          </p:cNvSpPr>
          <p:nvPr>
            <p:ph type="body" idx="1"/>
          </p:nvPr>
        </p:nvSpPr>
        <p:spPr>
          <a:xfrm>
            <a:off x="628650" y="890247"/>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422" name="Google Shape;422;p67"/>
          <p:cNvGraphicFramePr/>
          <p:nvPr/>
        </p:nvGraphicFramePr>
        <p:xfrm>
          <a:off x="952500" y="3122350"/>
          <a:ext cx="7239000" cy="1859219"/>
        </p:xfrm>
        <a:graphic>
          <a:graphicData uri="http://schemas.openxmlformats.org/drawingml/2006/table">
            <a:tbl>
              <a:tblPr>
                <a:noFill/>
                <a:tableStyleId>{2763042B-7995-4D16-9B3F-524B2D10DAB7}</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8" name="Google Shape;298;p50"/>
          <p:cNvSpPr txBox="1">
            <a:spLocks noGrp="1"/>
          </p:cNvSpPr>
          <p:nvPr>
            <p:ph type="body" idx="1"/>
          </p:nvPr>
        </p:nvSpPr>
        <p:spPr>
          <a:xfrm>
            <a:off x="628650"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14: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14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15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Determining Characteristics of the Press Release Format </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Language Dive: Model Press Release </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Partner Writing: Drafting a Press Release </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Group Share</a:t>
            </a:r>
            <a:endParaRPr sz="1700" dirty="0">
              <a:latin typeface="Century Gothic"/>
              <a:ea typeface="Century Gothic"/>
              <a:cs typeface="Century Gothic"/>
              <a:sym typeface="Century Gothic"/>
            </a:endParaRPr>
          </a:p>
          <a:p>
            <a:pPr marL="457200" lvl="0" indent="-228600" algn="l" rtl="0">
              <a:lnSpc>
                <a:spcPct val="1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04" name="Google Shape;30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14: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10" name="Google Shape;31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14: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Turn and Talk, Think-Pair-Share, Thumb-O-Meter.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11" name="Google Shape;311;p52"/>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312" name="Google Shape;312;p52"/>
          <p:cNvPicPr preferRelativeResize="0"/>
          <p:nvPr/>
        </p:nvPicPr>
        <p:blipFill rotWithShape="1">
          <a:blip r:embed="rId4">
            <a:alphaModFix/>
          </a:blip>
          <a:srcRect/>
          <a:stretch/>
        </p:blipFill>
        <p:spPr>
          <a:xfrm>
            <a:off x="6844940" y="4004100"/>
            <a:ext cx="571500" cy="571500"/>
          </a:xfrm>
          <a:prstGeom prst="rect">
            <a:avLst/>
          </a:prstGeom>
          <a:noFill/>
          <a:ln>
            <a:noFill/>
          </a:ln>
        </p:spPr>
      </p:pic>
      <p:pic>
        <p:nvPicPr>
          <p:cNvPr id="313" name="Google Shape;313;p52"/>
          <p:cNvPicPr preferRelativeResize="0"/>
          <p:nvPr/>
        </p:nvPicPr>
        <p:blipFill>
          <a:blip r:embed="rId5">
            <a:alphaModFix/>
          </a:blip>
          <a:stretch>
            <a:fillRect/>
          </a:stretch>
        </p:blipFill>
        <p:spPr>
          <a:xfrm>
            <a:off x="7595507" y="4075585"/>
            <a:ext cx="428500" cy="42855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1</a:t>
            </a:r>
            <a:r>
              <a:rPr lang="en" sz="3600">
                <a:latin typeface="Century Gothic"/>
                <a:ea typeface="Century Gothic"/>
                <a:cs typeface="Century Gothic"/>
                <a:sym typeface="Century Gothic"/>
              </a:rPr>
              <a:t>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319" name="Google Shape;319;p53"/>
          <p:cNvSpPr txBox="1">
            <a:spLocks noGrp="1"/>
          </p:cNvSpPr>
          <p:nvPr>
            <p:ph type="body" idx="1"/>
          </p:nvPr>
        </p:nvSpPr>
        <p:spPr>
          <a:xfrm>
            <a:off x="628650" y="1106775"/>
            <a:ext cx="7886700" cy="3342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14: </a:t>
            </a:r>
            <a:r>
              <a:rPr lang="en" sz="1800">
                <a:latin typeface="Century Gothic"/>
                <a:ea typeface="Century Gothic"/>
                <a:cs typeface="Century Gothic"/>
                <a:sym typeface="Century Gothic"/>
              </a:rPr>
              <a:t>Supports for Students Who Need It</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800">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The basic design of this lesson supports ELLs by building on work begun in the previous lesson, providing students with an opportunity to talk through each paragraph of a press release before beginning to write, and inviting students to participate in a whole-class Language Dive focused on helping them summarize their project for Paragraph 1.</a:t>
            </a:r>
            <a:endParaRPr sz="140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ELLs may find it challenging to determine the best way to organize the points in their press release, as well as to keep pace with the class when drafting their press releases in Work Time C. Consider working with a small group of students as they write and further scaffolding the writing as needed (see Meeting Students’ Needs).</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320" name="Google Shape;320;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1" name="Google Shape;321;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2" name="Google Shape;322;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3" name="Google Shape;323;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4" name="Google Shape;324;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5" name="Google Shape;325;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9"/>
        <p:cNvGrpSpPr/>
        <p:nvPr/>
      </p:nvGrpSpPr>
      <p:grpSpPr>
        <a:xfrm>
          <a:off x="0" y="0"/>
          <a:ext cx="0" cy="0"/>
          <a:chOff x="0" y="0"/>
          <a:chExt cx="0" cy="0"/>
        </a:xfrm>
      </p:grpSpPr>
      <p:pic>
        <p:nvPicPr>
          <p:cNvPr id="330" name="Google Shape;330;p5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31" name="Google Shape;331;p5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2" name="Google Shape;332;p5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333" name="Google Shape;333;p5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34" name="Google Shape;334;p5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340" name="Google Shape;340;p55"/>
          <p:cNvSpPr txBox="1">
            <a:spLocks noGrp="1"/>
          </p:cNvSpPr>
          <p:nvPr>
            <p:ph type="body" idx="1"/>
          </p:nvPr>
        </p:nvSpPr>
        <p:spPr>
          <a:xfrm>
            <a:off x="628650" y="1075000"/>
            <a:ext cx="7886700" cy="33903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Learning Target</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Determining Characteristics of the Press Release Format </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Language Dive: Model Press Release </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Partner Writing: Drafting a Press Release </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Group Share</a:t>
            </a:r>
            <a:endParaRPr sz="18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346" name="Google Shape;346;p56"/>
          <p:cNvSpPr txBox="1">
            <a:spLocks noGrp="1"/>
          </p:cNvSpPr>
          <p:nvPr>
            <p:ph type="body" idx="1"/>
          </p:nvPr>
        </p:nvSpPr>
        <p:spPr>
          <a:xfrm>
            <a:off x="711350" y="1268050"/>
            <a:ext cx="7604100" cy="31662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write a press release sharing the results of our class project. </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400">
              <a:latin typeface="Century Gothic"/>
              <a:ea typeface="Century Gothic"/>
              <a:cs typeface="Century Gothic"/>
              <a:sym typeface="Century Gothic"/>
            </a:endParaRPr>
          </a:p>
        </p:txBody>
      </p:sp>
      <p:pic>
        <p:nvPicPr>
          <p:cNvPr id="347" name="Google Shape;347;p56"/>
          <p:cNvPicPr preferRelativeResize="0"/>
          <p:nvPr/>
        </p:nvPicPr>
        <p:blipFill rotWithShape="1">
          <a:blip r:embed="rId3">
            <a:alphaModFix/>
          </a:blip>
          <a:srcRect/>
          <a:stretch/>
        </p:blipFill>
        <p:spPr>
          <a:xfrm>
            <a:off x="8398150" y="4292639"/>
            <a:ext cx="675999" cy="6048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7"/>
          <p:cNvSpPr txBox="1">
            <a:spLocks noGrp="1"/>
          </p:cNvSpPr>
          <p:nvPr>
            <p:ph type="title"/>
          </p:nvPr>
        </p:nvSpPr>
        <p:spPr>
          <a:xfrm>
            <a:off x="628650" y="273850"/>
            <a:ext cx="7886700" cy="916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3000"/>
              <a:t>Determining Characteristics of a Press Release</a:t>
            </a:r>
            <a:endParaRPr sz="3000"/>
          </a:p>
        </p:txBody>
      </p:sp>
      <p:sp>
        <p:nvSpPr>
          <p:cNvPr id="353" name="Google Shape;353;p57"/>
          <p:cNvSpPr txBox="1">
            <a:spLocks noGrp="1"/>
          </p:cNvSpPr>
          <p:nvPr>
            <p:ph type="body" idx="1"/>
          </p:nvPr>
        </p:nvSpPr>
        <p:spPr>
          <a:xfrm>
            <a:off x="628650" y="1359650"/>
            <a:ext cx="3823800" cy="31902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0"/>
              </a:spcBef>
              <a:spcAft>
                <a:spcPts val="0"/>
              </a:spcAft>
              <a:buSzPts val="1800"/>
              <a:buChar char="•"/>
            </a:pPr>
            <a:r>
              <a:rPr lang="en" sz="1800"/>
              <a:t>What unique formatting do you notice in this press release? </a:t>
            </a:r>
            <a:endParaRPr sz="1800"/>
          </a:p>
          <a:p>
            <a:pPr marL="457200" lvl="0" indent="-342900" algn="l" rtl="0">
              <a:lnSpc>
                <a:spcPct val="150000"/>
              </a:lnSpc>
              <a:spcBef>
                <a:spcPts val="0"/>
              </a:spcBef>
              <a:spcAft>
                <a:spcPts val="0"/>
              </a:spcAft>
              <a:buSzPts val="1800"/>
              <a:buChar char="•"/>
            </a:pPr>
            <a:r>
              <a:rPr lang="en" sz="1800"/>
              <a:t>Why do you think a press release is formatted this way? </a:t>
            </a:r>
            <a:endParaRPr sz="1800"/>
          </a:p>
          <a:p>
            <a:pPr marL="0" lvl="0" indent="0" algn="l" rtl="0">
              <a:lnSpc>
                <a:spcPct val="90000"/>
              </a:lnSpc>
              <a:spcBef>
                <a:spcPts val="800"/>
              </a:spcBef>
              <a:spcAft>
                <a:spcPts val="0"/>
              </a:spcAft>
              <a:buSzPts val="2100"/>
              <a:buNone/>
            </a:pPr>
            <a:endParaRPr/>
          </a:p>
        </p:txBody>
      </p:sp>
      <p:pic>
        <p:nvPicPr>
          <p:cNvPr id="354" name="Google Shape;354;p57"/>
          <p:cNvPicPr preferRelativeResize="0"/>
          <p:nvPr/>
        </p:nvPicPr>
        <p:blipFill>
          <a:blip r:embed="rId3">
            <a:alphaModFix/>
          </a:blip>
          <a:stretch>
            <a:fillRect/>
          </a:stretch>
        </p:blipFill>
        <p:spPr>
          <a:xfrm>
            <a:off x="8512391" y="4382882"/>
            <a:ext cx="524950" cy="524950"/>
          </a:xfrm>
          <a:prstGeom prst="rect">
            <a:avLst/>
          </a:prstGeom>
          <a:noFill/>
          <a:ln>
            <a:noFill/>
          </a:ln>
        </p:spPr>
      </p:pic>
      <p:pic>
        <p:nvPicPr>
          <p:cNvPr id="355" name="Google Shape;355;p57"/>
          <p:cNvPicPr preferRelativeResize="0"/>
          <p:nvPr/>
        </p:nvPicPr>
        <p:blipFill>
          <a:blip r:embed="rId4">
            <a:alphaModFix/>
          </a:blip>
          <a:stretch>
            <a:fillRect/>
          </a:stretch>
        </p:blipFill>
        <p:spPr>
          <a:xfrm>
            <a:off x="4885750" y="956250"/>
            <a:ext cx="3257075" cy="37545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1531B2-62DE-4E83-A9B0-07631610E344}"/>
</file>

<file path=customXml/itemProps2.xml><?xml version="1.0" encoding="utf-8"?>
<ds:datastoreItem xmlns:ds="http://schemas.openxmlformats.org/officeDocument/2006/customXml" ds:itemID="{9445EC99-6D79-4A80-A481-11C5C0D82B05}"/>
</file>

<file path=customXml/itemProps3.xml><?xml version="1.0" encoding="utf-8"?>
<ds:datastoreItem xmlns:ds="http://schemas.openxmlformats.org/officeDocument/2006/customXml" ds:itemID="{FF98DE9B-0303-4CB5-9DF5-64EF98019DCE}"/>
</file>

<file path=docProps/app.xml><?xml version="1.0" encoding="utf-8"?>
<Properties xmlns="http://schemas.openxmlformats.org/officeDocument/2006/extended-properties" xmlns:vt="http://schemas.openxmlformats.org/officeDocument/2006/docPropsVTypes">
  <TotalTime>19</TotalTime>
  <Words>4886</Words>
  <Application>Microsoft Macintosh PowerPoint</Application>
  <PresentationFormat>On-screen Show (16:9)</PresentationFormat>
  <Paragraphs>391</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Overlock</vt:lpstr>
      <vt:lpstr>Calibri</vt:lpstr>
      <vt:lpstr>Century Gothic</vt:lpstr>
      <vt:lpstr>Georgia</vt:lpstr>
      <vt:lpstr>Office Theme</vt:lpstr>
      <vt:lpstr>Office Theme</vt:lpstr>
      <vt:lpstr>Simple Light</vt:lpstr>
      <vt:lpstr>Grade 4: Module 4: Unit 3: Lesson 14 Teacher slide, before teaching.</vt:lpstr>
      <vt:lpstr>Grade 4: Module 4: Unit 3: Lesson 14 Teacher slide, before teaching.</vt:lpstr>
      <vt:lpstr>Grade 4: Module 4: Unit 3: Lesson 14 Teacher slide, before teaching.</vt:lpstr>
      <vt:lpstr>Grade 4: Module 4: Unit 3: Lesson 14 Teacher slide, before teaching.</vt:lpstr>
      <vt:lpstr>Grade 4: Module 4: Unit 3: Lesson 14 Teacher slide, before teaching. </vt:lpstr>
      <vt:lpstr>Grade 4: Module 4:  Unit 3: Lesson 14</vt:lpstr>
      <vt:lpstr>Hello, Students!</vt:lpstr>
      <vt:lpstr>Reviewing Learning Target</vt:lpstr>
      <vt:lpstr>Determining Characteristics of a Press Release</vt:lpstr>
      <vt:lpstr>Language Dive: Model Press Release</vt:lpstr>
      <vt:lpstr>Language Dive: Model Press Release</vt:lpstr>
      <vt:lpstr>Language Dive: Model Press Release</vt:lpstr>
      <vt:lpstr>Language Dive: Model Press Release</vt:lpstr>
      <vt:lpstr>Language Dive: Model Press Release</vt:lpstr>
      <vt:lpstr>Partner Writing: Drafting a Press Release</vt:lpstr>
      <vt:lpstr>Group Share: Press Release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14 Teacher slide, before teaching.</dc:title>
  <dc:creator>nbravo</dc:creator>
  <cp:lastModifiedBy>Alexander Specht</cp:lastModifiedBy>
  <cp:revision>4</cp:revision>
  <dcterms:modified xsi:type="dcterms:W3CDTF">2018-12-26T19:25:41Z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