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4"/>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Lst>
  <p:sldSz cx="9144000" cy="5143500" type="screen16x9"/>
  <p:notesSz cx="6858000" cy="9144000"/>
  <p:embeddedFontLst>
    <p:embeddedFont>
      <p:font typeface="Calibri" panose="020F0502020204030204" pitchFamily="34" charset="0"/>
      <p:regular r:id="rId25"/>
      <p:bold r:id="rId26"/>
      <p:italic r:id="rId27"/>
      <p:boldItalic r:id="rId28"/>
    </p:embeddedFont>
    <p:embeddedFont>
      <p:font typeface="Century Gothic" panose="020B0502020202020204" pitchFamily="34" charset="0"/>
      <p:regular r:id="rId29"/>
      <p:bold r:id="rId30"/>
      <p:italic r:id="rId31"/>
      <p:boldItalic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15A4B68-E988-4951-A7FA-203C1F392C2B}">
  <a:tblStyle styleId="{B15A4B68-E988-4951-A7FA-203C1F392C2B}"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1672" autoAdjust="0"/>
  </p:normalViewPr>
  <p:slideViewPr>
    <p:cSldViewPr snapToGrid="0">
      <p:cViewPr varScale="1">
        <p:scale>
          <a:sx n="90" d="100"/>
          <a:sy n="90" d="100"/>
        </p:scale>
        <p:origin x="-1632" y="-104"/>
      </p:cViewPr>
      <p:guideLst>
        <p:guide orient="horz" pos="1620"/>
        <p:guide pos="2880"/>
      </p:guideLst>
    </p:cSldViewPr>
  </p:slideViewPr>
  <p:notesTextViewPr>
    <p:cViewPr>
      <p:scale>
        <a:sx n="1" d="1"/>
        <a:sy n="1" d="1"/>
      </p:scale>
      <p:origin x="0" y="192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2.fntdata"/><Relationship Id="rId21" Type="http://schemas.openxmlformats.org/officeDocument/2006/relationships/slide" Target="slides/slide16.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1.fntdata"/><Relationship Id="rId33" Type="http://schemas.openxmlformats.org/officeDocument/2006/relationships/commentAuthors" Target="commentAuthors.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5.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4.fntdata"/><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7.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0A611CC4-4149-9CAD-5B39-94F5A0FC3EC7}"/>
    <pc:docChg chg="addSld">
      <pc:chgData name="Jennifer Snapp" userId="S::jennifer.snapp@detroitk12.org::42622253-5fe4-47d2-9c8f-1ef2d995c939" providerId="AD" clId="Web-{0A611CC4-4149-9CAD-5B39-94F5A0FC3EC7}" dt="2019-03-25T19:36:16.728" v="0"/>
      <pc:docMkLst>
        <pc:docMk/>
      </pc:docMkLst>
      <pc:sldChg chg="add">
        <pc:chgData name="Jennifer Snapp" userId="S::jennifer.snapp@detroitk12.org::42622253-5fe4-47d2-9c8f-1ef2d995c939" providerId="AD" clId="Web-{0A611CC4-4149-9CAD-5B39-94F5A0FC3EC7}" dt="2019-03-25T19:36:16.728" v="0"/>
        <pc:sldMkLst>
          <pc:docMk/>
          <pc:sldMk cId="2178669600" sldId="273"/>
        </pc:sldMkLst>
      </pc:sldChg>
      <pc:sldMasterChg chg="addSldLayout">
        <pc:chgData name="Jennifer Snapp" userId="S::jennifer.snapp@detroitk12.org::42622253-5fe4-47d2-9c8f-1ef2d995c939" providerId="AD" clId="Web-{0A611CC4-4149-9CAD-5B39-94F5A0FC3EC7}" dt="2019-03-25T19:36:16.728" v="0"/>
        <pc:sldMasterMkLst>
          <pc:docMk/>
          <pc:sldMasterMk cId="0" sldId="2147483671"/>
        </pc:sldMasterMkLst>
        <pc:sldLayoutChg chg="add replId">
          <pc:chgData name="Jennifer Snapp" userId="S::jennifer.snapp@detroitk12.org::42622253-5fe4-47d2-9c8f-1ef2d995c939" providerId="AD" clId="Web-{0A611CC4-4149-9CAD-5B39-94F5A0FC3EC7}" dt="2019-03-25T19:36:16.728" v="0"/>
          <pc:sldLayoutMkLst>
            <pc:docMk/>
            <pc:sldMasterMk cId="0" sldId="2147483671"/>
            <pc:sldLayoutMk cId="321377437" sldId="214748367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10489568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today’s lesson is for students to begin the writing process for the </a:t>
            </a:r>
            <a:r>
              <a:rPr lang="en" sz="1200" b="1" dirty="0">
                <a:solidFill>
                  <a:schemeClr val="dk1"/>
                </a:solidFill>
                <a:latin typeface="Calibri"/>
                <a:ea typeface="Calibri"/>
                <a:cs typeface="Calibri"/>
                <a:sym typeface="Calibri"/>
              </a:rPr>
              <a:t>End of Unit 2 Assessment</a:t>
            </a:r>
            <a:r>
              <a:rPr lang="en" sz="1200" dirty="0">
                <a:solidFill>
                  <a:schemeClr val="dk1"/>
                </a:solidFill>
                <a:latin typeface="Calibri"/>
                <a:ea typeface="Calibri"/>
                <a:cs typeface="Calibri"/>
                <a:sym typeface="Calibri"/>
              </a:rPr>
              <a:t>, an on-demand analytical essay on </a:t>
            </a:r>
            <a:r>
              <a:rPr lang="en" sz="1200" i="1" dirty="0">
                <a:solidFill>
                  <a:schemeClr val="dk1"/>
                </a:solidFill>
                <a:latin typeface="Calibri"/>
                <a:ea typeface="Calibri"/>
                <a:cs typeface="Calibri"/>
                <a:sym typeface="Calibri"/>
              </a:rPr>
              <a:t>Narrative of the Life of Frederick Douglass</a:t>
            </a:r>
            <a:r>
              <a:rPr lang="en" sz="1200" dirty="0">
                <a:solidFill>
                  <a:schemeClr val="dk1"/>
                </a:solidFill>
                <a:latin typeface="Calibri"/>
                <a:ea typeface="Calibri"/>
                <a:cs typeface="Calibri"/>
                <a:sym typeface="Calibri"/>
              </a:rPr>
              <a:t>. In particular, students reflect on their writing process, dissect the </a:t>
            </a:r>
            <a:r>
              <a:rPr lang="en" sz="1200" b="1" dirty="0">
                <a:solidFill>
                  <a:schemeClr val="dk1"/>
                </a:solidFill>
                <a:latin typeface="Calibri"/>
                <a:ea typeface="Calibri"/>
                <a:cs typeface="Calibri"/>
                <a:sym typeface="Calibri"/>
              </a:rPr>
              <a:t>End of Unit 2 Assessment Essay Prompt</a:t>
            </a:r>
            <a:r>
              <a:rPr lang="en" sz="1200" dirty="0">
                <a:solidFill>
                  <a:schemeClr val="dk1"/>
                </a:solidFill>
                <a:latin typeface="Calibri"/>
                <a:ea typeface="Calibri"/>
                <a:cs typeface="Calibri"/>
                <a:sym typeface="Calibri"/>
              </a:rPr>
              <a:t>, and analyze the </a:t>
            </a:r>
            <a:r>
              <a:rPr lang="en" sz="1200" b="1" dirty="0">
                <a:solidFill>
                  <a:schemeClr val="dk1"/>
                </a:solidFill>
                <a:latin typeface="Calibri"/>
                <a:ea typeface="Calibri"/>
                <a:cs typeface="Calibri"/>
                <a:sym typeface="Calibri"/>
              </a:rPr>
              <a:t>Model Essay: Telling the Truth about Slavery</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Opening, students reflect on their past writing experiences. They will need the </a:t>
            </a:r>
            <a:r>
              <a:rPr lang="en" sz="1200" b="1" dirty="0">
                <a:solidFill>
                  <a:schemeClr val="dk1"/>
                </a:solidFill>
                <a:latin typeface="Calibri"/>
                <a:ea typeface="Calibri"/>
                <a:cs typeface="Calibri"/>
                <a:sym typeface="Calibri"/>
              </a:rPr>
              <a:t>Writing Improvement Tracker</a:t>
            </a:r>
            <a:r>
              <a:rPr lang="en" sz="1200" dirty="0">
                <a:solidFill>
                  <a:schemeClr val="dk1"/>
                </a:solidFill>
                <a:latin typeface="Calibri"/>
                <a:ea typeface="Calibri"/>
                <a:cs typeface="Calibri"/>
                <a:sym typeface="Calibri"/>
              </a:rPr>
              <a:t> (from Modules 1 and 2). If you have not already done so, consider establishing a permanent place in the classroom for students to keep all their writing materials including past essays, the </a:t>
            </a:r>
            <a:r>
              <a:rPr lang="en" sz="1200" b="1" dirty="0">
                <a:solidFill>
                  <a:schemeClr val="dk1"/>
                </a:solidFill>
                <a:latin typeface="Calibri"/>
                <a:ea typeface="Calibri"/>
                <a:cs typeface="Calibri"/>
                <a:sym typeface="Calibri"/>
              </a:rPr>
              <a:t>Writer’s Glossary</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Writing Improvement Tracker</a:t>
            </a:r>
            <a:r>
              <a:rPr lang="en" sz="1200" dirty="0">
                <a:solidFill>
                  <a:schemeClr val="dk1"/>
                </a:solidFill>
                <a:latin typeface="Calibri"/>
                <a:ea typeface="Calibri"/>
                <a:cs typeface="Calibri"/>
                <a:sym typeface="Calibri"/>
              </a:rPr>
              <a:t>, and other pertinent papers. This will save on class time spent locating these materials.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lesson students receive a </a:t>
            </a:r>
            <a:r>
              <a:rPr lang="en" sz="1200" b="1" i="1" dirty="0">
                <a:solidFill>
                  <a:schemeClr val="dk1"/>
                </a:solidFill>
                <a:latin typeface="Calibri"/>
                <a:ea typeface="Calibri"/>
                <a:cs typeface="Calibri"/>
                <a:sym typeface="Calibri"/>
              </a:rPr>
              <a:t>Narrative of the Life of Frederick Douglass </a:t>
            </a:r>
            <a:r>
              <a:rPr lang="en" sz="1200" b="1" dirty="0">
                <a:solidFill>
                  <a:schemeClr val="dk1"/>
                </a:solidFill>
                <a:latin typeface="Calibri"/>
                <a:ea typeface="Calibri"/>
                <a:cs typeface="Calibri"/>
                <a:sym typeface="Calibri"/>
              </a:rPr>
              <a:t>Writer’s Glossary</a:t>
            </a:r>
            <a:r>
              <a:rPr lang="en" sz="1200" dirty="0">
                <a:solidFill>
                  <a:schemeClr val="dk1"/>
                </a:solidFill>
                <a:latin typeface="Calibri"/>
                <a:ea typeface="Calibri"/>
                <a:cs typeface="Calibri"/>
                <a:sym typeface="Calibri"/>
              </a:rPr>
              <a:t>. This glossary is for academic words related to the writing process and products. In Modules 1 and 2, students were introduced to the </a:t>
            </a:r>
            <a:r>
              <a:rPr lang="en" sz="1200" b="1" dirty="0">
                <a:solidFill>
                  <a:schemeClr val="dk1"/>
                </a:solidFill>
                <a:latin typeface="Calibri"/>
                <a:ea typeface="Calibri"/>
                <a:cs typeface="Calibri"/>
                <a:sym typeface="Calibri"/>
              </a:rPr>
              <a:t>New York State Expository Writing Rubric </a:t>
            </a:r>
            <a:r>
              <a:rPr lang="en" sz="1200" dirty="0">
                <a:solidFill>
                  <a:schemeClr val="dk1"/>
                </a:solidFill>
                <a:latin typeface="Calibri"/>
                <a:ea typeface="Calibri"/>
                <a:cs typeface="Calibri"/>
                <a:sym typeface="Calibri"/>
              </a:rPr>
              <a:t>and its vocabulary. Using that as a foundation, this </a:t>
            </a:r>
            <a:r>
              <a:rPr lang="en" sz="1200" b="1" dirty="0">
                <a:solidFill>
                  <a:schemeClr val="dk1"/>
                </a:solidFill>
                <a:latin typeface="Calibri"/>
                <a:ea typeface="Calibri"/>
                <a:cs typeface="Calibri"/>
                <a:sym typeface="Calibri"/>
              </a:rPr>
              <a:t>Writer’s Glossary</a:t>
            </a:r>
            <a:r>
              <a:rPr lang="en" sz="1200" dirty="0">
                <a:solidFill>
                  <a:schemeClr val="dk1"/>
                </a:solidFill>
                <a:latin typeface="Calibri"/>
                <a:ea typeface="Calibri"/>
                <a:cs typeface="Calibri"/>
                <a:sym typeface="Calibri"/>
              </a:rPr>
              <a:t> adds to the students’ vocabulary about writing. Feel free to create more pages for this glossary as more vocabulary about writing is taught throughout the year.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bulk of this lesson is devoted to analyzing the model essay. This model responds to the same writing prompt but examines two other aspects of slavery brought to light by Frederick Douglass. The model is intentionally written on the same text so students will be familiar with the content. (Note: the specific evidence used in this essay was not in the excerpts students read.) Be aware that the introduction and conclusion will have the same basic information as the students’ essays. It is fine for students to closely imitate the model, but you may wish to collect the model before they begin writing to encourage students </a:t>
            </a:r>
            <a:r>
              <a:rPr lang="en-US" sz="1200" dirty="0">
                <a:solidFill>
                  <a:schemeClr val="dk1"/>
                </a:solidFill>
                <a:latin typeface="Calibri"/>
                <a:ea typeface="Calibri"/>
                <a:cs typeface="Calibri"/>
                <a:sym typeface="Calibri"/>
              </a:rPr>
              <a:t>to </a:t>
            </a:r>
            <a:r>
              <a:rPr lang="en" sz="1200" dirty="0">
                <a:solidFill>
                  <a:schemeClr val="dk1"/>
                </a:solidFill>
                <a:latin typeface="Calibri"/>
                <a:ea typeface="Calibri"/>
                <a:cs typeface="Calibri"/>
                <a:sym typeface="Calibri"/>
              </a:rPr>
              <a:t>use their own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essay prompt is challenging and requires students to answer three different but interrelated questions. Because students have previously written two essays and should be familiar with the structure, less time is spent analyzing the structure of the model essay, and more time is devoted to analyzing how the essay addresses the prompt. </a:t>
            </a:r>
            <a:endParaRPr sz="1200" dirty="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986852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42a8c0319b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30-35 minutes (7-10 minutes, this slide)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3 of 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Analyzing the Model Essay: Telling the Truth about Slavery,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third of six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models of expected work supports all learners, but especially supports challenged learners.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Only the first paragraph of the </a:t>
            </a:r>
            <a:r>
              <a:rPr lang="en" sz="1200" b="1" dirty="0">
                <a:solidFill>
                  <a:schemeClr val="dk1"/>
                </a:solidFill>
                <a:latin typeface="Calibri"/>
                <a:ea typeface="Calibri"/>
                <a:cs typeface="Calibri"/>
                <a:sym typeface="Calibri"/>
              </a:rPr>
              <a:t>Model Essay</a:t>
            </a:r>
            <a:r>
              <a:rPr lang="en" sz="1200" dirty="0">
                <a:solidFill>
                  <a:schemeClr val="dk1"/>
                </a:solidFill>
                <a:latin typeface="Calibri"/>
                <a:ea typeface="Calibri"/>
                <a:cs typeface="Calibri"/>
                <a:sym typeface="Calibri"/>
              </a:rPr>
              <a:t> is displayed on this slide, but students will have their own individual copies so they can follow along. Be sure you have one to read from as well!</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Model Essay: “Telling the Truth about Slavery.”</a:t>
            </a:r>
            <a:r>
              <a:rPr lang="en-US"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Explain that this </a:t>
            </a:r>
            <a:r>
              <a:rPr lang="en" sz="1200" b="1" dirty="0">
                <a:solidFill>
                  <a:schemeClr val="dk1"/>
                </a:solidFill>
                <a:latin typeface="Calibri"/>
                <a:ea typeface="Calibri"/>
                <a:cs typeface="Calibri"/>
                <a:sym typeface="Calibri"/>
              </a:rPr>
              <a:t>model essay </a:t>
            </a:r>
            <a:r>
              <a:rPr lang="en" sz="1200" dirty="0">
                <a:solidFill>
                  <a:schemeClr val="dk1"/>
                </a:solidFill>
                <a:latin typeface="Calibri"/>
                <a:ea typeface="Calibri"/>
                <a:cs typeface="Calibri"/>
                <a:sym typeface="Calibri"/>
              </a:rPr>
              <a:t>answers the same prompt but examines two different aspects of slavery that Douglass brought to light. Tell students to listen closely to identify these aspects and his positions.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in their heads as you read the </a:t>
            </a:r>
            <a:r>
              <a:rPr lang="en" sz="1200" b="1" dirty="0">
                <a:solidFill>
                  <a:schemeClr val="dk1"/>
                </a:solidFill>
                <a:latin typeface="Calibri"/>
                <a:ea typeface="Calibri"/>
                <a:cs typeface="Calibri"/>
                <a:sym typeface="Calibri"/>
              </a:rPr>
              <a:t>Model Essay</a:t>
            </a:r>
            <a:r>
              <a:rPr lang="en" sz="1200" dirty="0">
                <a:solidFill>
                  <a:schemeClr val="dk1"/>
                </a:solidFill>
                <a:latin typeface="Calibri"/>
                <a:ea typeface="Calibri"/>
                <a:cs typeface="Calibri"/>
                <a:sym typeface="Calibri"/>
              </a:rPr>
              <a:t> aloud. Make sure to read the whole essay so students understand the “whole” before they start analyzing its components.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give a thumbs-up if they know one aspect of slavery examined in this essay. Wait for most students to have their thumbs up and then call on at least two students to explain.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students to write their ideas down in the right-hand column of their </a:t>
            </a:r>
            <a:r>
              <a:rPr lang="en" sz="1200" b="1" dirty="0">
                <a:solidFill>
                  <a:schemeClr val="dk1"/>
                </a:solidFill>
                <a:latin typeface="Calibri"/>
                <a:ea typeface="Calibri"/>
                <a:cs typeface="Calibri"/>
                <a:sym typeface="Calibri"/>
              </a:rPr>
              <a:t>model essay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star the sentence in the introduction where the author articulates the two aspects of slavery that Douglass wanted to bring to light. Tell them that these are Douglass’s positions.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3, listen for students to say something like</a:t>
            </a:r>
            <a:r>
              <a:rPr lang="en" sz="1200" b="0" dirty="0">
                <a:solidFill>
                  <a:schemeClr val="dk1"/>
                </a:solidFill>
                <a:latin typeface="Calibri"/>
                <a:ea typeface="Calibri"/>
                <a:cs typeface="Calibri"/>
                <a:sym typeface="Calibri"/>
              </a:rPr>
              <a:t>: “Slavery created an unnatural order in society</a:t>
            </a:r>
            <a:r>
              <a:rPr lang="en-US" sz="1200" b="0"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03" name="Google Shape;203;g42a8c0319b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246760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42fbad2e2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42fbad2e2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30-35 minutes (5-7 minutes, this slide)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4 of 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Analyzing the Model Essay: Telling the Truth about Slavery,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fourth of six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models of expected work supports all learners, but especially supports challenged learners.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have their own individual copies of the </a:t>
            </a:r>
            <a:r>
              <a:rPr lang="en" sz="1200" b="1" dirty="0">
                <a:solidFill>
                  <a:schemeClr val="dk1"/>
                </a:solidFill>
                <a:latin typeface="Calibri"/>
                <a:ea typeface="Calibri"/>
                <a:cs typeface="Calibri"/>
                <a:sym typeface="Calibri"/>
              </a:rPr>
              <a:t>Model</a:t>
            </a:r>
            <a:r>
              <a:rPr lang="en" sz="1200" b="1" baseline="0" dirty="0">
                <a:solidFill>
                  <a:schemeClr val="dk1"/>
                </a:solidFill>
                <a:latin typeface="Calibri"/>
                <a:ea typeface="Calibri"/>
                <a:cs typeface="Calibri"/>
                <a:sym typeface="Calibri"/>
              </a:rPr>
              <a:t> Essay </a:t>
            </a:r>
            <a:r>
              <a:rPr lang="en" sz="1200" dirty="0">
                <a:solidFill>
                  <a:schemeClr val="dk1"/>
                </a:solidFill>
                <a:latin typeface="Calibri"/>
                <a:ea typeface="Calibri"/>
                <a:cs typeface="Calibri"/>
                <a:sym typeface="Calibri"/>
              </a:rPr>
              <a:t>so they can follow along. Be sure you have one to read from as well!</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sentence of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for a volunteer to define </a:t>
            </a:r>
            <a:r>
              <a:rPr lang="en" sz="1200" i="1" dirty="0">
                <a:solidFill>
                  <a:schemeClr val="dk1"/>
                </a:solidFill>
                <a:latin typeface="Calibri"/>
                <a:ea typeface="Calibri"/>
                <a:cs typeface="Calibri"/>
                <a:sym typeface="Calibri"/>
              </a:rPr>
              <a:t>claim.</a:t>
            </a:r>
            <a:r>
              <a:rPr lang="en" sz="1200" dirty="0">
                <a:solidFill>
                  <a:schemeClr val="dk1"/>
                </a:solidFill>
                <a:latin typeface="Calibri"/>
                <a:ea typeface="Calibri"/>
                <a:cs typeface="Calibri"/>
                <a:sym typeface="Calibri"/>
              </a:rPr>
              <a:t> Explain that in this essay, students will use evidence to support a focusing statement. The essay is about explaining Douglass’s position, not about making their own argument.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a:t>
            </a:r>
            <a:r>
              <a:rPr lang="en" sz="1200" b="0" dirty="0">
                <a:solidFill>
                  <a:schemeClr val="dk1"/>
                </a:solidFill>
                <a:latin typeface="Calibri"/>
                <a:ea typeface="Calibri"/>
                <a:cs typeface="Calibri"/>
                <a:sym typeface="Calibri"/>
              </a:rPr>
              <a:t>Turn and Talk </a:t>
            </a:r>
            <a:r>
              <a:rPr lang="en" sz="1200" dirty="0">
                <a:solidFill>
                  <a:schemeClr val="dk1"/>
                </a:solidFill>
                <a:latin typeface="Calibri"/>
                <a:ea typeface="Calibri"/>
                <a:cs typeface="Calibri"/>
                <a:sym typeface="Calibri"/>
              </a:rPr>
              <a:t>directions and questions on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give a thumbs-up if they can find a place where the author gives evidence to support her explanation of one of Douglass’s positions.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a few students. Encourage students to circle the examples in the body paragraphs.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2, listen </a:t>
            </a:r>
            <a:r>
              <a:rPr lang="en" sz="1200" b="0" dirty="0">
                <a:solidFill>
                  <a:schemeClr val="dk1"/>
                </a:solidFill>
                <a:latin typeface="Calibri"/>
                <a:ea typeface="Calibri"/>
                <a:cs typeface="Calibri"/>
                <a:sym typeface="Calibri"/>
              </a:rPr>
              <a:t>for: “It is an argument that is supported by evidence.”</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5, listen for them to identify any of the quotes used in the model essay.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201364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34056f3cc_0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434056f3cc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30-35 minutes (5-7 minutes, this slide)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5 of 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Analyzing the Model Essay: Telling the Truth about Slavery,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fifth of six slides related to this activity.</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sentence on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3 minutes, ask students to raise their hands if they found a sentence in the introduction that addresses how Frederick Douglass’s position is different from the position of people who defended slavery.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for body paragraphs and conclusion.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second section on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last sentence on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student to share out.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2, listen for students to note the following sentences: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Introduction: </a:t>
            </a:r>
            <a:r>
              <a:rPr lang="en" sz="1200" b="0" dirty="0">
                <a:solidFill>
                  <a:schemeClr val="dk1"/>
                </a:solidFill>
                <a:latin typeface="Calibri"/>
                <a:ea typeface="Calibri"/>
                <a:cs typeface="Calibri"/>
                <a:sym typeface="Calibri"/>
              </a:rPr>
              <a:t>“...Douglass  says  that slavery created an unnatural order in society. These positions opposed commonly held Northern beliefs, especially the beliefs of those who defended slavery.”</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Body Paragraph 1: “Defenders of slavery often argued that slavery supported a natural order in society, but Douglass states that slavery disrupts the natural order because it destroys family relationships.”</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Body Paragraph 2: “Another common misconception held by Northerners who defended slavery was that slavery civilized the African people.” and “Northerners would have expected slaveholders to guide their slaves with fatherly tenderness into being morally upright, and Douglass shatters this belief.”</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Conclusion: “Douglass directly counters the misconceptions that Northerners had, particularly those who defended slavery, and shows how slavery destroyed the family unit and created a culture of drunk, immoral beings.”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In Teacher Action Step 5, listen for students to say things like, “Those who defended slavery believed African people were in need of civilization and that slave owners were helping them, but Douglass showed that slavery was actual a cruel and corrupting practice.”</a:t>
            </a: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pairing students who might work slowly or need extra support from a partner to find sentences.</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047085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434056f3cc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 name="Google Shape;227;g434056f3cc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30-35 minutes (10-15 minutes, this slide)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6 of 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Analyzing the Model Essay: Telling the Truth about Slavery,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six slides related to this activity.</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sentence of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Linking the Prompt to the Essay worksheet</a:t>
            </a:r>
            <a:r>
              <a:rPr lang="en" sz="1200" dirty="0">
                <a:solidFill>
                  <a:schemeClr val="dk1"/>
                </a:solidFill>
                <a:latin typeface="Calibri"/>
                <a:ea typeface="Calibri"/>
                <a:cs typeface="Calibri"/>
                <a:sym typeface="Calibri"/>
              </a:rPr>
              <a:t>. Read the directions aloud and clarify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Instruct students to take the </a:t>
            </a:r>
            <a:r>
              <a:rPr lang="en" sz="1200" b="1" dirty="0">
                <a:solidFill>
                  <a:schemeClr val="dk1"/>
                </a:solidFill>
                <a:latin typeface="Calibri"/>
                <a:ea typeface="Calibri"/>
                <a:cs typeface="Calibri"/>
                <a:sym typeface="Calibri"/>
              </a:rPr>
              <a:t>model essay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Linking the Prompt to the Essay </a:t>
            </a:r>
            <a:r>
              <a:rPr lang="en" sz="1200" dirty="0">
                <a:solidFill>
                  <a:schemeClr val="dk1"/>
                </a:solidFill>
                <a:latin typeface="Calibri"/>
                <a:ea typeface="Calibri"/>
                <a:cs typeface="Calibri"/>
                <a:sym typeface="Calibri"/>
              </a:rPr>
              <a:t>and meet with a partner using the </a:t>
            </a:r>
            <a:r>
              <a:rPr lang="en" sz="1200" b="0" dirty="0">
                <a:solidFill>
                  <a:schemeClr val="dk1"/>
                </a:solidFill>
                <a:latin typeface="Calibri"/>
                <a:ea typeface="Calibri"/>
                <a:cs typeface="Calibri"/>
                <a:sym typeface="Calibri"/>
              </a:rPr>
              <a:t>Douglass’s Homes Discussion Appointments </a:t>
            </a:r>
            <a:r>
              <a:rPr lang="en" sz="1200" dirty="0">
                <a:solidFill>
                  <a:schemeClr val="dk1"/>
                </a:solidFill>
                <a:latin typeface="Calibri"/>
                <a:ea typeface="Calibri"/>
                <a:cs typeface="Calibri"/>
                <a:sym typeface="Calibri"/>
              </a:rPr>
              <a:t>(you decide which one). Circulate to help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5–7 minutes, refocus the whole class. If time permits, ask a few students to share out their ideas. Be sure and note that the third part of the prompt (“How does he use his story to support his position?”) is more prevalent in the body paragraphs than in the introduction.</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4, listen for students to link the following sentences for each of the labeled questions (i, ii, and iii):</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Introduction:</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“Using his own experience, Douglass says that slavery created an unnatural order in society.”</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positions opposed commonly held Northern beliefs, especially the beliefs of those who defended slavery.” </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“By telling a compelling story that also proved the negative effects of slavery, Douglass built a convincing case for the abolition of slavery.”</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Body Paragraph 1:</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“Douglass argues that slavery disrupts the natural order because it destroys family relationships.”</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“Defenders of slavery often argued that slavery supported a natural order in society.”</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“Many Northerners believed fathers should care for their children and brothers should stand together, and the images of a father selling his own children and a brother whipping his brother horrified them.”</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guiding this activity or modeling part of it, as there’s a great deal of thinking happening here. For example, you might say, </a:t>
            </a:r>
            <a:r>
              <a:rPr lang="en" sz="1200" i="1" dirty="0">
                <a:solidFill>
                  <a:schemeClr val="dk1"/>
                </a:solidFill>
                <a:latin typeface="Calibri"/>
                <a:ea typeface="Calibri"/>
                <a:cs typeface="Calibri"/>
                <a:sym typeface="Calibri"/>
              </a:rPr>
              <a:t>“Question 1 asks me what aspects of slavery Douglass’s position brings to light. When I think about the big takeaway about slavery that I get from Douglass, it has to do with how it destroyed slaves’ identities and lives.”</a:t>
            </a:r>
            <a:endParaRPr sz="1200" b="1" i="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697263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34056f3cc_0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 name="Google Shape;235;g434056f3cc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7-10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Partners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Annotating Your Excerpt Analysis Note-catcher</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students are getting ready to write their own essays after working with the model.</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two sections of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about 5 minutes, read the last sentence of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While students are talking, distribute the </a:t>
            </a:r>
            <a:r>
              <a:rPr lang="en" sz="1200" b="0" dirty="0">
                <a:solidFill>
                  <a:schemeClr val="dk1"/>
                </a:solidFill>
                <a:latin typeface="Calibri"/>
                <a:ea typeface="Calibri"/>
                <a:cs typeface="Calibri"/>
                <a:sym typeface="Calibri"/>
              </a:rPr>
              <a:t>Exit Ticket: Closely Reading the Prompt.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mark up their </a:t>
            </a:r>
            <a:r>
              <a:rPr lang="en" sz="1200" b="1" dirty="0">
                <a:solidFill>
                  <a:schemeClr val="dk1"/>
                </a:solidFill>
                <a:latin typeface="Calibri"/>
                <a:ea typeface="Calibri"/>
                <a:cs typeface="Calibri"/>
                <a:sym typeface="Calibri"/>
              </a:rPr>
              <a:t>Excerpt Analysis note-catchers</a:t>
            </a:r>
            <a:r>
              <a:rPr lang="en" sz="1200" dirty="0">
                <a:solidFill>
                  <a:schemeClr val="dk1"/>
                </a:solidFill>
                <a:latin typeface="Calibri"/>
                <a:ea typeface="Calibri"/>
                <a:cs typeface="Calibri"/>
                <a:sym typeface="Calibri"/>
              </a:rPr>
              <a:t> and talk with their partner</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guiding this activity in a more scaffolded way by</a:t>
            </a:r>
            <a:r>
              <a:rPr lang="en-US" sz="1200" baseline="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cold-calling </a:t>
            </a:r>
            <a:r>
              <a:rPr lang="en" sz="1200" dirty="0">
                <a:solidFill>
                  <a:schemeClr val="dk1"/>
                </a:solidFill>
                <a:latin typeface="Calibri"/>
                <a:ea typeface="Calibri"/>
                <a:cs typeface="Calibri"/>
                <a:sym typeface="Calibri"/>
              </a:rPr>
              <a:t>students prior to </a:t>
            </a:r>
            <a:r>
              <a:rPr lang="en" sz="1200" b="0" dirty="0">
                <a:solidFill>
                  <a:schemeClr val="dk1"/>
                </a:solidFill>
                <a:latin typeface="Calibri"/>
                <a:ea typeface="Calibri"/>
                <a:cs typeface="Calibri"/>
                <a:sym typeface="Calibri"/>
              </a:rPr>
              <a:t>the Turn and Talk</a:t>
            </a:r>
            <a:r>
              <a:rPr lang="en-US"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 share one strong piece of evidence and explain why the evidence they chose makes sense. </a:t>
            </a:r>
            <a:endParaRPr sz="1200" dirty="0">
              <a:latin typeface="Calibri"/>
              <a:ea typeface="Calibri"/>
              <a:cs typeface="Calibri"/>
              <a:sym typeface="Calibri"/>
            </a:endParaRPr>
          </a:p>
        </p:txBody>
      </p:sp>
    </p:spTree>
    <p:extLst>
      <p:ext uri="{BB962C8B-B14F-4D97-AF65-F5344CB8AC3E}">
        <p14:creationId xmlns:p14="http://schemas.microsoft.com/office/powerpoint/2010/main" val="9696031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434056f3cc_0_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3" name="Google Shape;243;g434056f3cc_0_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and Assessment A. Exit Ticket: Closely Reading the Prompt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the this </a:t>
            </a:r>
            <a:r>
              <a:rPr lang="en" sz="1200" b="0" dirty="0">
                <a:solidFill>
                  <a:schemeClr val="dk1"/>
                </a:solidFill>
                <a:latin typeface="Calibri"/>
                <a:ea typeface="Calibri"/>
                <a:cs typeface="Calibri"/>
                <a:sym typeface="Calibri"/>
              </a:rPr>
              <a:t>Exit Ticket </a:t>
            </a:r>
            <a:r>
              <a:rPr lang="en" sz="1200" dirty="0">
                <a:solidFill>
                  <a:schemeClr val="dk1"/>
                </a:solidFill>
                <a:latin typeface="Calibri"/>
                <a:ea typeface="Calibri"/>
                <a:cs typeface="Calibri"/>
                <a:sym typeface="Calibri"/>
              </a:rPr>
              <a:t>to identify students who may additional support as they plan their essays in the next lesson.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class. Ask students to fill out </a:t>
            </a:r>
            <a:r>
              <a:rPr lang="en" sz="1200" b="0" dirty="0">
                <a:solidFill>
                  <a:schemeClr val="dk1"/>
                </a:solidFill>
                <a:latin typeface="Calibri"/>
                <a:ea typeface="Calibri"/>
                <a:cs typeface="Calibri"/>
                <a:sym typeface="Calibri"/>
              </a:rPr>
              <a:t>the Exit Ticket individually.</a:t>
            </a:r>
            <a:endParaRPr sz="1200" b="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0" dirty="0">
                <a:solidFill>
                  <a:schemeClr val="dk1"/>
                </a:solidFill>
                <a:latin typeface="Calibri"/>
                <a:ea typeface="Calibri"/>
                <a:cs typeface="Calibri"/>
                <a:sym typeface="Calibri"/>
              </a:rPr>
              <a:t>Student Look-fors/Listen-fors:</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Students should work quietly and individually on their Exit Tickets.</a:t>
            </a:r>
            <a:endParaRPr sz="1200" b="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4662252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42a8a99bde_0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52" name="Google Shape;252;g42a8a99bde_0_2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560999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ill 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60" name="Google Shape;260;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225147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Entry Task: Writer’s Reflection</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i="1" dirty="0">
                <a:solidFill>
                  <a:schemeClr val="dk1"/>
                </a:solidFill>
                <a:latin typeface="Calibri"/>
                <a:ea typeface="Calibri"/>
                <a:cs typeface="Calibri"/>
                <a:sym typeface="Calibri"/>
              </a:rPr>
              <a:t>Narrative of the Life of Frederick Douglass </a:t>
            </a:r>
            <a:r>
              <a:rPr lang="en" sz="1200" b="1" dirty="0">
                <a:solidFill>
                  <a:schemeClr val="dk1"/>
                </a:solidFill>
                <a:latin typeface="Calibri"/>
                <a:ea typeface="Calibri"/>
                <a:cs typeface="Calibri"/>
                <a:sym typeface="Calibri"/>
              </a:rPr>
              <a:t>Writer’s Glossary</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End of Unit 2 Assessment Essay Prompt </a:t>
            </a:r>
            <a:r>
              <a:rPr lang="en" sz="1200" dirty="0">
                <a:solidFill>
                  <a:schemeClr val="dk1"/>
                </a:solidFill>
                <a:latin typeface="Calibri"/>
                <a:ea typeface="Calibri"/>
                <a:cs typeface="Calibri"/>
                <a:sym typeface="Calibri"/>
              </a:rPr>
              <a:t>(one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Model Essay: “Telling the Truth about Slavery”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Linking the Prompt to the Essay worksheet</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0" dirty="0">
                <a:solidFill>
                  <a:schemeClr val="dk1"/>
                </a:solidFill>
                <a:latin typeface="Calibri"/>
                <a:ea typeface="Calibri"/>
                <a:cs typeface="Calibri"/>
                <a:sym typeface="Calibri"/>
              </a:rPr>
              <a:t>Exit Ticket: Closely Reading the Prompt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if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Writing Improvement Tracker</a:t>
            </a:r>
            <a:r>
              <a:rPr lang="en" sz="1200" dirty="0">
                <a:solidFill>
                  <a:schemeClr val="dk1"/>
                </a:solidFill>
                <a:latin typeface="Calibri"/>
                <a:ea typeface="Calibri"/>
                <a:cs typeface="Calibri"/>
                <a:sym typeface="Calibri"/>
              </a:rPr>
              <a:t> (from Modules 1 and 2; </a:t>
            </a:r>
            <a:r>
              <a:rPr lang="en" sz="1200" b="1" dirty="0">
                <a:solidFill>
                  <a:schemeClr val="dk1"/>
                </a:solidFill>
                <a:latin typeface="Calibri"/>
                <a:ea typeface="Calibri"/>
                <a:cs typeface="Calibri"/>
                <a:sym typeface="Calibri"/>
              </a:rPr>
              <a:t>for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teacher reference</a:t>
            </a:r>
            <a:r>
              <a:rPr lang="en" sz="1200"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0" dirty="0">
                <a:solidFill>
                  <a:schemeClr val="dk1"/>
                </a:solidFill>
                <a:latin typeface="Calibri"/>
                <a:ea typeface="Calibri"/>
                <a:cs typeface="Calibri"/>
                <a:sym typeface="Calibri"/>
              </a:rPr>
              <a:t>Douglass’s Homes Discussion Appointments </a:t>
            </a:r>
            <a:r>
              <a:rPr lang="en" sz="1200" dirty="0">
                <a:solidFill>
                  <a:schemeClr val="dk1"/>
                </a:solidFill>
                <a:latin typeface="Calibri"/>
                <a:ea typeface="Calibri"/>
                <a:cs typeface="Calibri"/>
                <a:sym typeface="Calibri"/>
              </a:rPr>
              <a:t>(from Unit 1, Lesson 6;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Excerpt Analysis Note-catchers for Excerpts 2–5</a:t>
            </a:r>
            <a:r>
              <a:rPr lang="en" sz="1200" dirty="0">
                <a:solidFill>
                  <a:schemeClr val="dk1"/>
                </a:solidFill>
                <a:latin typeface="Calibri"/>
                <a:ea typeface="Calibri"/>
                <a:cs typeface="Calibri"/>
                <a:sym typeface="Calibri"/>
              </a:rPr>
              <a:t> (from Unit 1, Lesson 10 and Unit 2, Lessons 4, 8, and 10; one per student)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For students who will benefit from seeing a visual representation, consider drawing a diagram of the essay on the board as you discuss it in Work Time A. You might want to plan what you will draw ahead of time.</a:t>
            </a:r>
            <a:endParaRPr sz="1200" dirty="0">
              <a:solidFill>
                <a:schemeClr val="dk1"/>
              </a:solidFill>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619768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Writing Prompt</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Model Essay </a:t>
            </a:r>
            <a:r>
              <a:rPr lang="en" sz="1200" dirty="0">
                <a:solidFill>
                  <a:schemeClr val="dk1"/>
                </a:solidFill>
                <a:latin typeface="Calibri"/>
                <a:ea typeface="Calibri"/>
                <a:cs typeface="Calibri"/>
                <a:sym typeface="Calibri"/>
              </a:rPr>
              <a:t>so you can prepare to guide students through this process.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a:t>
            </a:r>
            <a:r>
              <a:rPr lang="en" sz="1200" b="0" dirty="0">
                <a:solidFill>
                  <a:schemeClr val="dk1"/>
                </a:solidFill>
                <a:latin typeface="Calibri"/>
                <a:ea typeface="Calibri"/>
                <a:cs typeface="Calibri"/>
                <a:sym typeface="Calibri"/>
              </a:rPr>
              <a:t>protocols before teaching. They are all used in this lesson:</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Turn and Talk</a:t>
            </a:r>
            <a:endParaRPr sz="1200" b="0" dirty="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329494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69733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a model essay helps students prepare for writing.</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and/or ask a student to read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00913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23ab1c367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23ab1c367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(8-10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Individual, Partners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Entry Task: Writer’s Reflection   </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two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the “popcorn” strategy referred to in Teacher Action Step 3, students should share, then call on a classmate to share next.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Please note, there is a typo on the </a:t>
            </a:r>
            <a:r>
              <a:rPr lang="en" sz="1200" b="1" dirty="0">
                <a:solidFill>
                  <a:schemeClr val="dk1"/>
                </a:solidFill>
                <a:latin typeface="Calibri"/>
                <a:ea typeface="Calibri"/>
                <a:cs typeface="Calibri"/>
                <a:sym typeface="Calibri"/>
              </a:rPr>
              <a:t>Entry Task. </a:t>
            </a:r>
            <a:r>
              <a:rPr lang="en" sz="1200" dirty="0">
                <a:solidFill>
                  <a:schemeClr val="dk1"/>
                </a:solidFill>
                <a:latin typeface="Calibri"/>
                <a:ea typeface="Calibri"/>
                <a:cs typeface="Calibri"/>
                <a:sym typeface="Calibri"/>
              </a:rPr>
              <a:t>Question 3 should say, “What is your goal for this essay assignment?”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Question 4 refers to an additional goal. Students might express a range of goals for this assignment, such as improving their choice and integration of quotes to support an idea; linking paragraphs in a more logical way; or developing more detailed explanations of evidence.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Entry Task: Writer’s Reflection </a:t>
            </a:r>
            <a:r>
              <a:rPr lang="en" sz="1200" dirty="0">
                <a:solidFill>
                  <a:schemeClr val="dk1"/>
                </a:solidFill>
                <a:latin typeface="Calibri"/>
                <a:ea typeface="Calibri"/>
                <a:cs typeface="Calibri"/>
                <a:sym typeface="Calibri"/>
              </a:rPr>
              <a:t>and ask students to take out their </a:t>
            </a:r>
            <a:r>
              <a:rPr lang="en" sz="1200" b="1" dirty="0">
                <a:solidFill>
                  <a:schemeClr val="dk1"/>
                </a:solidFill>
                <a:latin typeface="Calibri"/>
                <a:ea typeface="Calibri"/>
                <a:cs typeface="Calibri"/>
                <a:sym typeface="Calibri"/>
              </a:rPr>
              <a:t>Writing Improvement Tracker </a:t>
            </a:r>
            <a:r>
              <a:rPr lang="en" sz="1200" dirty="0">
                <a:solidFill>
                  <a:schemeClr val="dk1"/>
                </a:solidFill>
                <a:latin typeface="Calibri"/>
                <a:ea typeface="Calibri"/>
                <a:cs typeface="Calibri"/>
                <a:sym typeface="Calibri"/>
              </a:rPr>
              <a:t>(from Modules 1 and 2). Instruct students to use the </a:t>
            </a:r>
            <a:r>
              <a:rPr lang="en" sz="1200" b="1" dirty="0">
                <a:solidFill>
                  <a:schemeClr val="dk1"/>
                </a:solidFill>
                <a:latin typeface="Calibri"/>
                <a:ea typeface="Calibri"/>
                <a:cs typeface="Calibri"/>
                <a:sym typeface="Calibri"/>
              </a:rPr>
              <a:t>Writing Improvement Tracker</a:t>
            </a:r>
            <a:r>
              <a:rPr lang="en" sz="1200" dirty="0">
                <a:solidFill>
                  <a:schemeClr val="dk1"/>
                </a:solidFill>
                <a:latin typeface="Calibri"/>
                <a:ea typeface="Calibri"/>
                <a:cs typeface="Calibri"/>
                <a:sym typeface="Calibri"/>
              </a:rPr>
              <a:t> to help them reflect on their previous essays as they complete the </a:t>
            </a:r>
            <a:r>
              <a:rPr lang="en" sz="1200" b="1" dirty="0">
                <a:solidFill>
                  <a:schemeClr val="dk1"/>
                </a:solidFill>
                <a:latin typeface="Calibri"/>
                <a:ea typeface="Calibri"/>
                <a:cs typeface="Calibri"/>
                <a:sym typeface="Calibri"/>
              </a:rPr>
              <a:t>Entry Task</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5 minutes, invite students to </a:t>
            </a:r>
            <a:r>
              <a:rPr lang="en" sz="1200" b="0" dirty="0">
                <a:solidFill>
                  <a:schemeClr val="dk1"/>
                </a:solidFill>
                <a:latin typeface="Calibri"/>
                <a:ea typeface="Calibri"/>
                <a:cs typeface="Calibri"/>
                <a:sym typeface="Calibri"/>
              </a:rPr>
              <a:t>Turn and Talk with a </a:t>
            </a:r>
            <a:r>
              <a:rPr lang="en" sz="1200" dirty="0">
                <a:solidFill>
                  <a:schemeClr val="dk1"/>
                </a:solidFill>
                <a:latin typeface="Calibri"/>
                <a:ea typeface="Calibri"/>
                <a:cs typeface="Calibri"/>
                <a:sym typeface="Calibri"/>
              </a:rPr>
              <a:t>partner about their goals for this essay assignment.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the whole class and ask students to “popcorn” some of their ideas for Question 5.</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3, listen for students to say things like</a:t>
            </a:r>
            <a:r>
              <a:rPr lang="en" sz="1200" b="0" dirty="0">
                <a:solidFill>
                  <a:schemeClr val="dk1"/>
                </a:solidFill>
                <a:latin typeface="Calibri"/>
                <a:ea typeface="Calibri"/>
                <a:cs typeface="Calibri"/>
                <a:sym typeface="Calibri"/>
              </a:rPr>
              <a:t>, “My teacher could set aside time for me to work on my essay in class, with guidance” or “My teacher could have individual conferences with me while I’m planning my essay.”</a:t>
            </a:r>
            <a:endParaRPr sz="1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reading the </a:t>
            </a:r>
            <a:r>
              <a:rPr lang="en" sz="1200" b="1" dirty="0">
                <a:solidFill>
                  <a:schemeClr val="dk1"/>
                </a:solidFill>
                <a:latin typeface="Calibri"/>
                <a:ea typeface="Calibri"/>
                <a:cs typeface="Calibri"/>
                <a:sym typeface="Calibri"/>
              </a:rPr>
              <a:t>Entry Task</a:t>
            </a:r>
            <a:r>
              <a:rPr lang="en" sz="1200" dirty="0">
                <a:solidFill>
                  <a:schemeClr val="dk1"/>
                </a:solidFill>
                <a:latin typeface="Calibri"/>
                <a:ea typeface="Calibri"/>
                <a:cs typeface="Calibri"/>
                <a:sym typeface="Calibri"/>
              </a:rPr>
              <a:t> aloud for students who would benefit from the audio support.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as needed during Teacher Action Step 1 to help prompt students to answer questions. They might in particular need help articulating a goal. Urge them to be specific; for example, if they wrote that they struggled with using quotations, their goal shouldn’t be “do a better job using quotations” but rather something like: “introduce and clearly cite my quotations, and be sure they relate to my main point.”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563455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43463e62fa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g43463e62fa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(2-4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Entry Task: Writer’s Reflection, continued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two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learning targets benefits all students, but research shows it supports struggling learners the most.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ask for a volunteer to read them aloud. Note that the class will be studying a model essay, which is an excellent strategy for improving their writing.</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dirty="0">
              <a:latin typeface="Calibri"/>
              <a:ea typeface="Calibri"/>
              <a:cs typeface="Calibri"/>
              <a:sym typeface="Calibri"/>
            </a:endParaRPr>
          </a:p>
        </p:txBody>
      </p:sp>
    </p:spTree>
    <p:extLst>
      <p:ext uri="{BB962C8B-B14F-4D97-AF65-F5344CB8AC3E}">
        <p14:creationId xmlns:p14="http://schemas.microsoft.com/office/powerpoint/2010/main" val="6765320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434056f3cc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434056f3cc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30-35 minutes (2-4 minutes, this slide)</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 of 6</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Analyzing the Model Essay: Telling the Truth about Slavery</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six slides related to this activity.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2, a document camera is referenced. If you don’t have a document camera, don’t worry; the </a:t>
            </a:r>
            <a:r>
              <a:rPr lang="en" sz="1200" b="1" dirty="0">
                <a:solidFill>
                  <a:schemeClr val="dk1"/>
                </a:solidFill>
                <a:latin typeface="Calibri"/>
                <a:ea typeface="Calibri"/>
                <a:cs typeface="Calibri"/>
                <a:sym typeface="Calibri"/>
              </a:rPr>
              <a:t>Essay Prompt </a:t>
            </a:r>
            <a:r>
              <a:rPr lang="en" sz="1200" dirty="0">
                <a:solidFill>
                  <a:schemeClr val="dk1"/>
                </a:solidFill>
                <a:latin typeface="Calibri"/>
                <a:ea typeface="Calibri"/>
                <a:cs typeface="Calibri"/>
                <a:sym typeface="Calibri"/>
              </a:rPr>
              <a:t>is posted on this slide too. Instead of asking a volunteer to circle a word or phrase in Teacher Action Step 3, simply ask a student to identify a word or phrase verbally.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a:t>
            </a:r>
            <a:r>
              <a:rPr lang="en" sz="1200" b="0" dirty="0">
                <a:solidFill>
                  <a:schemeClr val="dk1"/>
                </a:solidFill>
                <a:latin typeface="Calibri"/>
                <a:ea typeface="Calibri"/>
                <a:cs typeface="Calibri"/>
                <a:sym typeface="Calibri"/>
              </a:rPr>
              <a:t>the document camera. </a:t>
            </a:r>
            <a:r>
              <a:rPr lang="en" sz="1200" dirty="0">
                <a:solidFill>
                  <a:schemeClr val="dk1"/>
                </a:solidFill>
                <a:latin typeface="Calibri"/>
                <a:ea typeface="Calibri"/>
                <a:cs typeface="Calibri"/>
                <a:sym typeface="Calibri"/>
              </a:rPr>
              <a:t>Post the </a:t>
            </a:r>
            <a:r>
              <a:rPr lang="en" sz="1200" b="1" dirty="0">
                <a:solidFill>
                  <a:schemeClr val="dk1"/>
                </a:solidFill>
                <a:latin typeface="Calibri"/>
                <a:ea typeface="Calibri"/>
                <a:cs typeface="Calibri"/>
                <a:sym typeface="Calibri"/>
              </a:rPr>
              <a:t>End of Unit 2 Assessment Essay Prompt </a:t>
            </a:r>
            <a:r>
              <a:rPr lang="en" sz="1200" dirty="0">
                <a:solidFill>
                  <a:schemeClr val="dk1"/>
                </a:solidFill>
                <a:latin typeface="Calibri"/>
                <a:ea typeface="Calibri"/>
                <a:cs typeface="Calibri"/>
                <a:sym typeface="Calibri"/>
              </a:rPr>
              <a:t>and ask students to follow along silently as you read it aloud on the slide.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for a volunteer to come to the document camera and circle a word or phrase they must keep in mind in order to successfully write this essay. Repeat until the words </a:t>
            </a:r>
            <a:r>
              <a:rPr lang="en" sz="1200" i="1" dirty="0">
                <a:solidFill>
                  <a:schemeClr val="dk1"/>
                </a:solidFill>
                <a:latin typeface="Calibri"/>
                <a:ea typeface="Calibri"/>
                <a:cs typeface="Calibri"/>
                <a:sym typeface="Calibri"/>
              </a:rPr>
              <a:t>purpose</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position</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audience</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support</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aspect of slavery </a:t>
            </a:r>
            <a:r>
              <a:rPr lang="en" sz="1200" dirty="0">
                <a:solidFill>
                  <a:schemeClr val="dk1"/>
                </a:solidFill>
                <a:latin typeface="Calibri"/>
                <a:ea typeface="Calibri"/>
                <a:cs typeface="Calibri"/>
                <a:sym typeface="Calibri"/>
              </a:rPr>
              <a:t>have been identified.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focus their attention on the slide.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10728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42d42813f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42d42813f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30-35 minutes (3-5 minutes, this slide)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Analyzing the Model Essay: Telling the Truth about Slavery,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second of six slides related to this activity.</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i="1" dirty="0">
                <a:solidFill>
                  <a:schemeClr val="dk1"/>
                </a:solidFill>
                <a:latin typeface="Calibri"/>
                <a:ea typeface="Calibri"/>
                <a:cs typeface="Calibri"/>
                <a:sym typeface="Calibri"/>
              </a:rPr>
              <a:t>Narrative of the Life of Frederick Douglass </a:t>
            </a:r>
            <a:r>
              <a:rPr lang="en" sz="1200" b="1" dirty="0">
                <a:solidFill>
                  <a:schemeClr val="dk1"/>
                </a:solidFill>
                <a:latin typeface="Calibri"/>
                <a:ea typeface="Calibri"/>
                <a:cs typeface="Calibri"/>
                <a:sym typeface="Calibri"/>
              </a:rPr>
              <a:t>Writer’s Glossary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for volunteers to define the words purpose</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position</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audience</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and support. Invite students to write the definitions in their </a:t>
            </a:r>
            <a:r>
              <a:rPr lang="en" sz="1200" b="1" dirty="0">
                <a:solidFill>
                  <a:schemeClr val="dk1"/>
                </a:solidFill>
                <a:latin typeface="Calibri"/>
                <a:ea typeface="Calibri"/>
                <a:cs typeface="Calibri"/>
                <a:sym typeface="Calibri"/>
              </a:rPr>
              <a:t>Writer’s Glossary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bold question on the slide and, after a minute of think time, cold-call a few students to share out.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last sentence on the slide. Congratulate students for working hard to diligently track these two aspects of slavery. They have already completed a large part of writing an essay—gathering evidence.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3, listen for students to say</a:t>
            </a:r>
            <a:r>
              <a:rPr lang="en" sz="1200" b="0" dirty="0">
                <a:solidFill>
                  <a:schemeClr val="dk1"/>
                </a:solidFill>
                <a:latin typeface="Calibri"/>
                <a:ea typeface="Calibri"/>
                <a:cs typeface="Calibri"/>
                <a:sym typeface="Calibri"/>
              </a:rPr>
              <a:t>: “Slavery corrupts slave owners” and “Slavery was terrible for slaves.”</a:t>
            </a: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2, consider writing definitions down on the board or chart paper as they are shared.</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078599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213774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4.jpg"/><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13</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296825"/>
            <a:ext cx="7886700" cy="3263400"/>
          </a:xfrm>
          <a:prstGeom prst="rect">
            <a:avLst/>
          </a:prstGeom>
        </p:spPr>
        <p:txBody>
          <a:bodyPr spcFirstLastPara="1" wrap="square" lIns="68575" tIns="34275" rIns="68575" bIns="34275" anchor="t" anchorCtr="0">
            <a:noAutofit/>
          </a:bodyPr>
          <a:lstStyle/>
          <a:p>
            <a:pPr marL="457200" lvl="0" indent="-330200" algn="l" rtl="0">
              <a:spcBef>
                <a:spcPts val="0"/>
              </a:spcBef>
              <a:spcAft>
                <a:spcPts val="0"/>
              </a:spcAft>
              <a:buSzPts val="1600"/>
              <a:buFont typeface="Century Gothic"/>
              <a:buChar char="•"/>
            </a:pPr>
            <a:r>
              <a:rPr lang="en" sz="1600"/>
              <a:t>This lesson will take approximately 55-60 minutes to complete. </a:t>
            </a:r>
            <a:endParaRPr sz="1600"/>
          </a:p>
          <a:p>
            <a:pPr marL="457200" lvl="0" indent="-330200" algn="l" rtl="0">
              <a:lnSpc>
                <a:spcPct val="100000"/>
              </a:lnSpc>
              <a:spcBef>
                <a:spcPts val="1000"/>
              </a:spcBef>
              <a:spcAft>
                <a:spcPts val="0"/>
              </a:spcAft>
              <a:buSzPts val="1600"/>
              <a:buFont typeface="Century Gothic"/>
              <a:buChar char="•"/>
            </a:pPr>
            <a:r>
              <a:rPr lang="en" sz="1600"/>
              <a:t>The purpose of today’s lesson is for students to begin the writing process for the </a:t>
            </a:r>
            <a:r>
              <a:rPr lang="en" sz="1600" b="1"/>
              <a:t>End of Unit 2 Assessment</a:t>
            </a:r>
            <a:r>
              <a:rPr lang="en" sz="1600"/>
              <a:t>,</a:t>
            </a:r>
            <a:r>
              <a:rPr lang="en" sz="1600" b="1"/>
              <a:t> </a:t>
            </a:r>
            <a:r>
              <a:rPr lang="en" sz="1600"/>
              <a:t>an on-demand analytical essay on </a:t>
            </a:r>
            <a:r>
              <a:rPr lang="en" sz="1600" i="1"/>
              <a:t>Narrative of the Life of Frederick Douglass</a:t>
            </a:r>
            <a:r>
              <a:rPr lang="en" sz="1600"/>
              <a:t>.</a:t>
            </a:r>
            <a:endParaRPr sz="1600"/>
          </a:p>
          <a:p>
            <a:pPr marL="457200" lvl="0" indent="0" algn="l" rtl="0">
              <a:lnSpc>
                <a:spcPct val="100000"/>
              </a:lnSpc>
              <a:spcBef>
                <a:spcPts val="0"/>
              </a:spcBef>
              <a:spcAft>
                <a:spcPts val="0"/>
              </a:spcAft>
              <a:buNone/>
            </a:pPr>
            <a:endParaRPr sz="1600"/>
          </a:p>
          <a:p>
            <a:pPr marL="0" lvl="0" indent="0" algn="l" rtl="0">
              <a:lnSpc>
                <a:spcPct val="100000"/>
              </a:lnSpc>
              <a:spcBef>
                <a:spcPts val="0"/>
              </a:spcBef>
              <a:spcAft>
                <a:spcPts val="0"/>
              </a:spcAft>
              <a:buNone/>
            </a:pPr>
            <a:r>
              <a:rPr lang="en" sz="1600" b="1"/>
              <a:t>The Learning Targets for students today are:</a:t>
            </a:r>
            <a:endParaRPr sz="1600" b="1"/>
          </a:p>
          <a:p>
            <a:pPr marL="457200" lvl="0" indent="-330200" algn="l" rtl="0">
              <a:lnSpc>
                <a:spcPct val="100000"/>
              </a:lnSpc>
              <a:spcBef>
                <a:spcPts val="1000"/>
              </a:spcBef>
              <a:spcAft>
                <a:spcPts val="0"/>
              </a:spcAft>
              <a:buClr>
                <a:srgbClr val="000000"/>
              </a:buClr>
              <a:buSzPts val="1600"/>
              <a:buChar char="•"/>
            </a:pPr>
            <a:r>
              <a:rPr lang="en" sz="1600"/>
              <a:t>I can explain the writing prompt in my own words.</a:t>
            </a:r>
            <a:endParaRPr sz="1600"/>
          </a:p>
          <a:p>
            <a:pPr marL="457200" lvl="0" indent="-330200" algn="l" rtl="0">
              <a:lnSpc>
                <a:spcPct val="100000"/>
              </a:lnSpc>
              <a:spcBef>
                <a:spcPts val="0"/>
              </a:spcBef>
              <a:spcAft>
                <a:spcPts val="0"/>
              </a:spcAft>
              <a:buClr>
                <a:srgbClr val="000000"/>
              </a:buClr>
              <a:buSzPts val="1600"/>
              <a:buChar char="•"/>
            </a:pPr>
            <a:r>
              <a:rPr lang="en" sz="1600"/>
              <a:t>I can identify the focusing statement and analyze the structure of a model essay.</a:t>
            </a:r>
            <a:endParaRPr sz="1600"/>
          </a:p>
          <a:p>
            <a:pPr marL="457200" lvl="0" indent="-330200" algn="l" rtl="0">
              <a:lnSpc>
                <a:spcPct val="100000"/>
              </a:lnSpc>
              <a:spcBef>
                <a:spcPts val="0"/>
              </a:spcBef>
              <a:spcAft>
                <a:spcPts val="0"/>
              </a:spcAft>
              <a:buClr>
                <a:srgbClr val="000000"/>
              </a:buClr>
              <a:buSzPts val="1600"/>
              <a:buChar char="•"/>
            </a:pPr>
            <a:r>
              <a:rPr lang="en" sz="1600"/>
              <a:t>I can analyze how the model essay addresses the prompt.</a:t>
            </a:r>
            <a:endParaRPr sz="1600"/>
          </a:p>
          <a:p>
            <a:pPr marL="457200" lvl="0" indent="0" algn="l" rtl="0">
              <a:lnSpc>
                <a:spcPct val="90000"/>
              </a:lnSpc>
              <a:spcBef>
                <a:spcPts val="1000"/>
              </a:spcBef>
              <a:spcAft>
                <a:spcPts val="0"/>
              </a:spcAft>
              <a:buNone/>
            </a:pPr>
            <a:endParaRPr sz="1600" b="1"/>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4"/>
          <p:cNvSpPr txBox="1">
            <a:spLocks noGrp="1"/>
          </p:cNvSpPr>
          <p:nvPr>
            <p:ph type="title"/>
          </p:nvPr>
        </p:nvSpPr>
        <p:spPr>
          <a:xfrm>
            <a:off x="226025" y="259425"/>
            <a:ext cx="8529300" cy="467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endParaRPr sz="2400"/>
          </a:p>
          <a:p>
            <a:pPr marL="0" lvl="0" indent="0" algn="l" rtl="0">
              <a:spcBef>
                <a:spcPts val="0"/>
              </a:spcBef>
              <a:spcAft>
                <a:spcPts val="0"/>
              </a:spcAft>
              <a:buNone/>
            </a:pPr>
            <a:endParaRPr sz="2400"/>
          </a:p>
        </p:txBody>
      </p:sp>
      <p:sp>
        <p:nvSpPr>
          <p:cNvPr id="207" name="Google Shape;207;p34"/>
          <p:cNvSpPr txBox="1"/>
          <p:nvPr/>
        </p:nvSpPr>
        <p:spPr>
          <a:xfrm>
            <a:off x="353625" y="300525"/>
            <a:ext cx="7690500" cy="38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dirty="0">
                <a:latin typeface="Century Gothic"/>
                <a:ea typeface="Century Gothic"/>
                <a:cs typeface="Century Gothic"/>
                <a:sym typeface="Century Gothic"/>
              </a:rPr>
              <a:t>Let’s read the </a:t>
            </a:r>
            <a:r>
              <a:rPr lang="en" sz="3000" b="1" dirty="0">
                <a:latin typeface="Century Gothic"/>
                <a:ea typeface="Century Gothic"/>
                <a:cs typeface="Century Gothic"/>
                <a:sym typeface="Century Gothic"/>
              </a:rPr>
              <a:t>Model Essay</a:t>
            </a:r>
            <a:endParaRPr sz="3000" b="1" dirty="0">
              <a:latin typeface="Century Gothic"/>
              <a:ea typeface="Century Gothic"/>
              <a:cs typeface="Century Gothic"/>
              <a:sym typeface="Century Gothic"/>
            </a:endParaRPr>
          </a:p>
        </p:txBody>
      </p:sp>
      <p:sp>
        <p:nvSpPr>
          <p:cNvPr id="208" name="Google Shape;208;p34"/>
          <p:cNvSpPr txBox="1"/>
          <p:nvPr/>
        </p:nvSpPr>
        <p:spPr>
          <a:xfrm>
            <a:off x="353625" y="1162992"/>
            <a:ext cx="5376600" cy="3518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Please read the </a:t>
            </a:r>
            <a:r>
              <a:rPr lang="en" sz="1800" b="1" dirty="0">
                <a:latin typeface="Century Gothic"/>
                <a:ea typeface="Century Gothic"/>
                <a:cs typeface="Century Gothic"/>
                <a:sym typeface="Century Gothic"/>
              </a:rPr>
              <a:t>Model Essay</a:t>
            </a:r>
            <a:r>
              <a:rPr lang="en" sz="1800" dirty="0">
                <a:latin typeface="Century Gothic"/>
                <a:ea typeface="Century Gothic"/>
                <a:cs typeface="Century Gothic"/>
                <a:sym typeface="Century Gothic"/>
              </a:rPr>
              <a:t> in your heads as your teacher reads aloud. Listen closely to identify the two different aspects of slavery Douglass brought to light, as well as Douglass’s positions.</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When prompted, give a thumbs-up if you know one aspect of slavery examined in this essay. Then, write it down in the right-hand column next to the first paragraph.</a:t>
            </a:r>
            <a:endParaRPr sz="1800" dirty="0">
              <a:latin typeface="Century Gothic"/>
              <a:ea typeface="Century Gothic"/>
              <a:cs typeface="Century Gothic"/>
              <a:sym typeface="Century Gothic"/>
            </a:endParaRPr>
          </a:p>
        </p:txBody>
      </p:sp>
      <p:pic>
        <p:nvPicPr>
          <p:cNvPr id="209" name="Google Shape;209;p34"/>
          <p:cNvPicPr preferRelativeResize="0"/>
          <p:nvPr/>
        </p:nvPicPr>
        <p:blipFill rotWithShape="1">
          <a:blip r:embed="rId3">
            <a:alphaModFix/>
          </a:blip>
          <a:srcRect b="37915"/>
          <a:stretch/>
        </p:blipFill>
        <p:spPr>
          <a:xfrm>
            <a:off x="5706075" y="1477562"/>
            <a:ext cx="3299525" cy="2192274"/>
          </a:xfrm>
          <a:prstGeom prst="rect">
            <a:avLst/>
          </a:prstGeom>
          <a:noFill/>
          <a:ln>
            <a:noFill/>
          </a:ln>
        </p:spPr>
      </p:pic>
      <p:pic>
        <p:nvPicPr>
          <p:cNvPr id="7" name="Google Shape;167;p29"/>
          <p:cNvPicPr preferRelativeResize="0"/>
          <p:nvPr/>
        </p:nvPicPr>
        <p:blipFill>
          <a:blip r:embed="rId4">
            <a:alphaModFix/>
          </a:blip>
          <a:stretch>
            <a:fillRect/>
          </a:stretch>
        </p:blipFill>
        <p:spPr>
          <a:xfrm>
            <a:off x="8251372" y="51696"/>
            <a:ext cx="803401" cy="104362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5" name="Google Shape;215;p35"/>
          <p:cNvSpPr txBox="1"/>
          <p:nvPr/>
        </p:nvSpPr>
        <p:spPr>
          <a:xfrm>
            <a:off x="349900" y="1119452"/>
            <a:ext cx="7694100" cy="354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900" dirty="0">
                <a:latin typeface="Century Gothic"/>
                <a:ea typeface="Century Gothic"/>
                <a:cs typeface="Century Gothic"/>
                <a:sym typeface="Century Gothic"/>
              </a:rPr>
              <a:t>Notice that the </a:t>
            </a:r>
            <a:r>
              <a:rPr lang="en" sz="1900" b="1" dirty="0">
                <a:latin typeface="Century Gothic"/>
                <a:ea typeface="Century Gothic"/>
                <a:cs typeface="Century Gothic"/>
                <a:sym typeface="Century Gothic"/>
              </a:rPr>
              <a:t>Model Essay</a:t>
            </a:r>
            <a:r>
              <a:rPr lang="en" sz="1900" dirty="0">
                <a:latin typeface="Century Gothic"/>
                <a:ea typeface="Century Gothic"/>
                <a:cs typeface="Century Gothic"/>
                <a:sym typeface="Century Gothic"/>
              </a:rPr>
              <a:t> is explanatory, not argumentative. The central idea of the essay is a focusing statement,  rather than a claim.</a:t>
            </a:r>
            <a:endParaRPr sz="1900" dirty="0">
              <a:latin typeface="Century Gothic"/>
              <a:ea typeface="Century Gothic"/>
              <a:cs typeface="Century Gothic"/>
              <a:sym typeface="Century Gothic"/>
            </a:endParaRPr>
          </a:p>
          <a:p>
            <a:pPr marL="0" lvl="0" indent="0" algn="l" rtl="0">
              <a:spcBef>
                <a:spcPts val="0"/>
              </a:spcBef>
              <a:spcAft>
                <a:spcPts val="0"/>
              </a:spcAft>
              <a:buNone/>
            </a:pPr>
            <a:endParaRPr sz="1900" dirty="0">
              <a:latin typeface="Century Gothic"/>
              <a:ea typeface="Century Gothic"/>
              <a:cs typeface="Century Gothic"/>
              <a:sym typeface="Century Gothic"/>
            </a:endParaRPr>
          </a:p>
          <a:p>
            <a:pPr marL="0" lvl="0" indent="0" algn="l" rtl="0">
              <a:spcBef>
                <a:spcPts val="0"/>
              </a:spcBef>
              <a:spcAft>
                <a:spcPts val="0"/>
              </a:spcAft>
              <a:buNone/>
            </a:pPr>
            <a:r>
              <a:rPr lang="en" sz="1900" dirty="0">
                <a:latin typeface="Century Gothic"/>
                <a:ea typeface="Century Gothic"/>
                <a:cs typeface="Century Gothic"/>
                <a:sym typeface="Century Gothic"/>
              </a:rPr>
              <a:t>When prompted, please </a:t>
            </a:r>
            <a:r>
              <a:rPr lang="en" sz="1900" b="1" dirty="0">
                <a:latin typeface="Century Gothic"/>
                <a:ea typeface="Century Gothic"/>
                <a:cs typeface="Century Gothic"/>
                <a:sym typeface="Century Gothic"/>
              </a:rPr>
              <a:t>Turn and Talk </a:t>
            </a:r>
            <a:r>
              <a:rPr lang="en" sz="1900" dirty="0">
                <a:latin typeface="Century Gothic"/>
                <a:ea typeface="Century Gothic"/>
                <a:cs typeface="Century Gothic"/>
                <a:sym typeface="Century Gothic"/>
              </a:rPr>
              <a:t>with a partner about these questions:</a:t>
            </a:r>
            <a:endParaRPr sz="1900" dirty="0">
              <a:latin typeface="Century Gothic"/>
              <a:ea typeface="Century Gothic"/>
              <a:cs typeface="Century Gothic"/>
              <a:sym typeface="Century Gothic"/>
            </a:endParaRPr>
          </a:p>
          <a:p>
            <a:pPr marL="0" lvl="0" indent="0" algn="l" rtl="0">
              <a:spcBef>
                <a:spcPts val="0"/>
              </a:spcBef>
              <a:spcAft>
                <a:spcPts val="0"/>
              </a:spcAft>
              <a:buNone/>
            </a:pPr>
            <a:endParaRPr sz="1900" dirty="0">
              <a:latin typeface="Century Gothic"/>
              <a:ea typeface="Century Gothic"/>
              <a:cs typeface="Century Gothic"/>
              <a:sym typeface="Century Gothic"/>
            </a:endParaRPr>
          </a:p>
          <a:p>
            <a:pPr marL="457200" lvl="0" indent="-349250" algn="l" rtl="0">
              <a:spcBef>
                <a:spcPts val="0"/>
              </a:spcBef>
              <a:spcAft>
                <a:spcPts val="0"/>
              </a:spcAft>
              <a:buClr>
                <a:schemeClr val="dk1"/>
              </a:buClr>
              <a:buSzPts val="1900"/>
              <a:buFont typeface="Calibri"/>
              <a:buChar char="●"/>
            </a:pPr>
            <a:r>
              <a:rPr lang="en" sz="1900" dirty="0">
                <a:solidFill>
                  <a:schemeClr val="dk1"/>
                </a:solidFill>
                <a:latin typeface="Century Gothic"/>
                <a:ea typeface="Century Gothic"/>
                <a:cs typeface="Century Gothic"/>
                <a:sym typeface="Century Gothic"/>
              </a:rPr>
              <a:t>“How is this essay different than the argument essay you wrote about </a:t>
            </a:r>
            <a:r>
              <a:rPr lang="en" sz="1900" i="1" dirty="0">
                <a:solidFill>
                  <a:schemeClr val="dk1"/>
                </a:solidFill>
                <a:latin typeface="Century Gothic"/>
                <a:ea typeface="Century Gothic"/>
                <a:cs typeface="Century Gothic"/>
                <a:sym typeface="Century Gothic"/>
              </a:rPr>
              <a:t>Lyddie</a:t>
            </a:r>
            <a:r>
              <a:rPr lang="en" sz="1900" dirty="0">
                <a:solidFill>
                  <a:schemeClr val="dk1"/>
                </a:solidFill>
                <a:latin typeface="Century Gothic"/>
                <a:ea typeface="Century Gothic"/>
                <a:cs typeface="Century Gothic"/>
                <a:sym typeface="Century Gothic"/>
              </a:rPr>
              <a:t>?”</a:t>
            </a:r>
            <a:endParaRPr sz="1900" dirty="0">
              <a:solidFill>
                <a:schemeClr val="dk1"/>
              </a:solidFill>
              <a:latin typeface="Century Gothic"/>
              <a:ea typeface="Century Gothic"/>
              <a:cs typeface="Century Gothic"/>
              <a:sym typeface="Century Gothic"/>
            </a:endParaRPr>
          </a:p>
          <a:p>
            <a:pPr marL="457200" lvl="0" indent="-349250" algn="l" rtl="0">
              <a:spcBef>
                <a:spcPts val="0"/>
              </a:spcBef>
              <a:spcAft>
                <a:spcPts val="0"/>
              </a:spcAft>
              <a:buClr>
                <a:schemeClr val="dk1"/>
              </a:buClr>
              <a:buSzPts val="1900"/>
              <a:buFont typeface="Calibri"/>
              <a:buChar char="●"/>
            </a:pPr>
            <a:r>
              <a:rPr lang="en" sz="1900" dirty="0">
                <a:solidFill>
                  <a:schemeClr val="dk1"/>
                </a:solidFill>
                <a:latin typeface="Century Gothic"/>
                <a:ea typeface="Century Gothic"/>
                <a:cs typeface="Century Gothic"/>
                <a:sym typeface="Century Gothic"/>
              </a:rPr>
              <a:t>“How does the focusing statement relate to the body paragraphs?”</a:t>
            </a:r>
            <a:endParaRPr sz="19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sp>
        <p:nvSpPr>
          <p:cNvPr id="216" name="Google Shape;216;p35"/>
          <p:cNvSpPr txBox="1"/>
          <p:nvPr/>
        </p:nvSpPr>
        <p:spPr>
          <a:xfrm>
            <a:off x="349900" y="300525"/>
            <a:ext cx="7912200" cy="38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dirty="0">
                <a:latin typeface="Century Gothic"/>
                <a:ea typeface="Century Gothic"/>
                <a:cs typeface="Century Gothic"/>
                <a:sym typeface="Century Gothic"/>
              </a:rPr>
              <a:t>Let’s think about what kind of essay this is</a:t>
            </a:r>
            <a:endParaRPr sz="3000" dirty="0">
              <a:latin typeface="Century Gothic"/>
              <a:ea typeface="Century Gothic"/>
              <a:cs typeface="Century Gothic"/>
              <a:sym typeface="Century Gothic"/>
            </a:endParaRPr>
          </a:p>
        </p:txBody>
      </p:sp>
      <p:pic>
        <p:nvPicPr>
          <p:cNvPr id="217" name="Google Shape;217;p35"/>
          <p:cNvPicPr preferRelativeResize="0"/>
          <p:nvPr/>
        </p:nvPicPr>
        <p:blipFill>
          <a:blip r:embed="rId3">
            <a:alphaModFix/>
          </a:blip>
          <a:stretch>
            <a:fillRect/>
          </a:stretch>
        </p:blipFill>
        <p:spPr>
          <a:xfrm>
            <a:off x="8451766" y="4399711"/>
            <a:ext cx="533243" cy="530882"/>
          </a:xfrm>
          <a:prstGeom prst="rect">
            <a:avLst/>
          </a:prstGeom>
          <a:noFill/>
          <a:ln>
            <a:noFill/>
          </a:ln>
        </p:spPr>
      </p:pic>
      <p:pic>
        <p:nvPicPr>
          <p:cNvPr id="6" name="Google Shape;167;p29"/>
          <p:cNvPicPr preferRelativeResize="0"/>
          <p:nvPr/>
        </p:nvPicPr>
        <p:blipFill>
          <a:blip r:embed="rId4">
            <a:alphaModFix/>
          </a:blip>
          <a:stretch>
            <a:fillRect/>
          </a:stretch>
        </p:blipFill>
        <p:spPr>
          <a:xfrm>
            <a:off x="8251372" y="51696"/>
            <a:ext cx="803401" cy="104362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3" name="Google Shape;223;p36"/>
          <p:cNvSpPr txBox="1"/>
          <p:nvPr/>
        </p:nvSpPr>
        <p:spPr>
          <a:xfrm>
            <a:off x="349900" y="1816136"/>
            <a:ext cx="7694100" cy="276675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700" dirty="0">
                <a:latin typeface="Century Gothic"/>
                <a:ea typeface="Century Gothic"/>
                <a:cs typeface="Century Gothic"/>
                <a:sym typeface="Century Gothic"/>
              </a:rPr>
              <a:t>Take 3 minutes to skim the model essay and underline the sentences where the author addresses how Frederick Douglass’s position is different from the position of people who defended slavery.</a:t>
            </a:r>
            <a:endParaRPr sz="1700" dirty="0">
              <a:latin typeface="Century Gothic"/>
              <a:ea typeface="Century Gothic"/>
              <a:cs typeface="Century Gothic"/>
              <a:sym typeface="Century Gothic"/>
            </a:endParaRPr>
          </a:p>
          <a:p>
            <a:pPr marL="0" lvl="0" indent="0" algn="l" rtl="0">
              <a:spcBef>
                <a:spcPts val="0"/>
              </a:spcBef>
              <a:spcAft>
                <a:spcPts val="0"/>
              </a:spcAft>
              <a:buNone/>
            </a:pPr>
            <a:endParaRPr sz="1700" dirty="0">
              <a:latin typeface="Century Gothic"/>
              <a:ea typeface="Century Gothic"/>
              <a:cs typeface="Century Gothic"/>
              <a:sym typeface="Century Gothic"/>
            </a:endParaRPr>
          </a:p>
          <a:p>
            <a:pPr marL="0" lvl="0" indent="0" algn="l" rtl="0">
              <a:spcBef>
                <a:spcPts val="0"/>
              </a:spcBef>
              <a:spcAft>
                <a:spcPts val="0"/>
              </a:spcAft>
              <a:buNone/>
            </a:pPr>
            <a:r>
              <a:rPr lang="en" sz="1700" dirty="0">
                <a:latin typeface="Century Gothic"/>
                <a:ea typeface="Century Gothic"/>
                <a:cs typeface="Century Gothic"/>
                <a:sym typeface="Century Gothic"/>
              </a:rPr>
              <a:t>Throughout the entire essay, the author refers to the position of those who defended slavery (some members of Douglass’s likely audience). This is an important part of the prompt.</a:t>
            </a:r>
            <a:endParaRPr sz="1700" dirty="0">
              <a:latin typeface="Century Gothic"/>
              <a:ea typeface="Century Gothic"/>
              <a:cs typeface="Century Gothic"/>
              <a:sym typeface="Century Gothic"/>
            </a:endParaRPr>
          </a:p>
          <a:p>
            <a:pPr marL="0" lvl="0" indent="0" algn="l" rtl="0">
              <a:spcBef>
                <a:spcPts val="0"/>
              </a:spcBef>
              <a:spcAft>
                <a:spcPts val="0"/>
              </a:spcAft>
              <a:buNone/>
            </a:pPr>
            <a:endParaRPr sz="1700" dirty="0">
              <a:latin typeface="Century Gothic"/>
              <a:ea typeface="Century Gothic"/>
              <a:cs typeface="Century Gothic"/>
              <a:sym typeface="Century Gothic"/>
            </a:endParaRPr>
          </a:p>
          <a:p>
            <a:pPr marL="0" lvl="0" indent="0" algn="l" rtl="0">
              <a:spcBef>
                <a:spcPts val="0"/>
              </a:spcBef>
              <a:spcAft>
                <a:spcPts val="0"/>
              </a:spcAft>
              <a:buNone/>
            </a:pPr>
            <a:r>
              <a:rPr lang="en" sz="1700" dirty="0">
                <a:latin typeface="Century Gothic"/>
                <a:ea typeface="Century Gothic"/>
                <a:cs typeface="Century Gothic"/>
                <a:sym typeface="Century Gothic"/>
              </a:rPr>
              <a:t>When prompted, think about this question: </a:t>
            </a:r>
            <a:r>
              <a:rPr lang="en" sz="1700" b="1" dirty="0">
                <a:latin typeface="Century Gothic"/>
                <a:ea typeface="Century Gothic"/>
                <a:cs typeface="Century Gothic"/>
                <a:sym typeface="Century Gothic"/>
              </a:rPr>
              <a:t>“How is the position of those who defended slavery different from Douglass’s position?”</a:t>
            </a:r>
            <a:endParaRPr sz="1700" b="1" dirty="0">
              <a:latin typeface="Century Gothic"/>
              <a:ea typeface="Century Gothic"/>
              <a:cs typeface="Century Gothic"/>
              <a:sym typeface="Century Gothic"/>
            </a:endParaRPr>
          </a:p>
        </p:txBody>
      </p:sp>
      <p:sp>
        <p:nvSpPr>
          <p:cNvPr id="224" name="Google Shape;224;p36"/>
          <p:cNvSpPr txBox="1"/>
          <p:nvPr/>
        </p:nvSpPr>
        <p:spPr>
          <a:xfrm>
            <a:off x="349900" y="300525"/>
            <a:ext cx="7912200" cy="38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800" dirty="0">
                <a:latin typeface="Century Gothic"/>
                <a:ea typeface="Century Gothic"/>
                <a:cs typeface="Century Gothic"/>
                <a:sym typeface="Century Gothic"/>
              </a:rPr>
              <a:t>Let’s take look at how the </a:t>
            </a:r>
            <a:r>
              <a:rPr lang="en" sz="2800" b="1" dirty="0">
                <a:latin typeface="Century Gothic"/>
                <a:ea typeface="Century Gothic"/>
                <a:cs typeface="Century Gothic"/>
                <a:sym typeface="Century Gothic"/>
              </a:rPr>
              <a:t>Model Essay</a:t>
            </a:r>
            <a:r>
              <a:rPr lang="en" sz="2800" dirty="0">
                <a:latin typeface="Century Gothic"/>
                <a:ea typeface="Century Gothic"/>
                <a:cs typeface="Century Gothic"/>
                <a:sym typeface="Century Gothic"/>
              </a:rPr>
              <a:t> contrasts Douglass’s position with those who defended slavery</a:t>
            </a:r>
            <a:endParaRPr sz="2800" b="1" i="1" dirty="0">
              <a:latin typeface="Century Gothic"/>
              <a:ea typeface="Century Gothic"/>
              <a:cs typeface="Century Gothic"/>
              <a:sym typeface="Century Gothic"/>
            </a:endParaRPr>
          </a:p>
        </p:txBody>
      </p:sp>
      <p:pic>
        <p:nvPicPr>
          <p:cNvPr id="5" name="Google Shape;167;p29"/>
          <p:cNvPicPr preferRelativeResize="0"/>
          <p:nvPr/>
        </p:nvPicPr>
        <p:blipFill>
          <a:blip r:embed="rId3">
            <a:alphaModFix/>
          </a:blip>
          <a:stretch>
            <a:fillRect/>
          </a:stretch>
        </p:blipFill>
        <p:spPr>
          <a:xfrm>
            <a:off x="8251372" y="51696"/>
            <a:ext cx="803401" cy="104362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30" name="Google Shape;230;p37"/>
          <p:cNvSpPr txBox="1"/>
          <p:nvPr/>
        </p:nvSpPr>
        <p:spPr>
          <a:xfrm>
            <a:off x="350025" y="1560887"/>
            <a:ext cx="4668900" cy="2913142"/>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900" dirty="0">
                <a:latin typeface="Century Gothic"/>
                <a:ea typeface="Century Gothic"/>
                <a:cs typeface="Century Gothic"/>
                <a:sym typeface="Century Gothic"/>
              </a:rPr>
              <a:t>Now you’ll work with a partner to closely reread the different parts of the </a:t>
            </a:r>
            <a:r>
              <a:rPr lang="en" sz="1900" b="1" dirty="0">
                <a:latin typeface="Century Gothic"/>
                <a:ea typeface="Century Gothic"/>
                <a:cs typeface="Century Gothic"/>
                <a:sym typeface="Century Gothic"/>
              </a:rPr>
              <a:t>Model Essay</a:t>
            </a:r>
            <a:r>
              <a:rPr lang="en" sz="1900" dirty="0">
                <a:latin typeface="Century Gothic"/>
                <a:ea typeface="Century Gothic"/>
                <a:cs typeface="Century Gothic"/>
                <a:sym typeface="Century Gothic"/>
              </a:rPr>
              <a:t>, starting with the introduction.</a:t>
            </a:r>
            <a:endParaRPr sz="1900" dirty="0">
              <a:latin typeface="Century Gothic"/>
              <a:ea typeface="Century Gothic"/>
              <a:cs typeface="Century Gothic"/>
              <a:sym typeface="Century Gothic"/>
            </a:endParaRPr>
          </a:p>
          <a:p>
            <a:pPr marL="0" lvl="0" indent="0" algn="l" rtl="0">
              <a:spcBef>
                <a:spcPts val="0"/>
              </a:spcBef>
              <a:spcAft>
                <a:spcPts val="0"/>
              </a:spcAft>
              <a:buNone/>
            </a:pPr>
            <a:endParaRPr sz="1900" dirty="0">
              <a:latin typeface="Century Gothic"/>
              <a:ea typeface="Century Gothic"/>
              <a:cs typeface="Century Gothic"/>
              <a:sym typeface="Century Gothic"/>
            </a:endParaRPr>
          </a:p>
          <a:p>
            <a:pPr marL="0" lvl="0" indent="0" algn="l" rtl="0">
              <a:spcBef>
                <a:spcPts val="0"/>
              </a:spcBef>
              <a:spcAft>
                <a:spcPts val="0"/>
              </a:spcAft>
              <a:buNone/>
            </a:pPr>
            <a:r>
              <a:rPr lang="en" sz="1900" dirty="0">
                <a:latin typeface="Century Gothic"/>
                <a:ea typeface="Century Gothic"/>
                <a:cs typeface="Century Gothic"/>
                <a:sym typeface="Century Gothic"/>
              </a:rPr>
              <a:t>Using the </a:t>
            </a:r>
            <a:r>
              <a:rPr lang="en" sz="1900" b="1" dirty="0">
                <a:latin typeface="Century Gothic"/>
                <a:ea typeface="Century Gothic"/>
                <a:cs typeface="Century Gothic"/>
                <a:sym typeface="Century Gothic"/>
              </a:rPr>
              <a:t>Douglass’s Homes Discussion Appointments, </a:t>
            </a:r>
            <a:r>
              <a:rPr lang="en" sz="1900" dirty="0">
                <a:latin typeface="Century Gothic"/>
                <a:ea typeface="Century Gothic"/>
                <a:cs typeface="Century Gothic"/>
                <a:sym typeface="Century Gothic"/>
              </a:rPr>
              <a:t>meet with a partner to complete the </a:t>
            </a:r>
            <a:r>
              <a:rPr lang="en" sz="1900" b="1" dirty="0">
                <a:latin typeface="Century Gothic"/>
                <a:ea typeface="Century Gothic"/>
                <a:cs typeface="Century Gothic"/>
                <a:sym typeface="Century Gothic"/>
              </a:rPr>
              <a:t>Linking the Prompt to the Essay </a:t>
            </a:r>
            <a:r>
              <a:rPr lang="en" sz="1900" dirty="0">
                <a:latin typeface="Century Gothic"/>
                <a:ea typeface="Century Gothic"/>
                <a:cs typeface="Century Gothic"/>
                <a:sym typeface="Century Gothic"/>
              </a:rPr>
              <a:t>activity.</a:t>
            </a:r>
            <a:endParaRPr sz="19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sp>
        <p:nvSpPr>
          <p:cNvPr id="231" name="Google Shape;231;p37"/>
          <p:cNvSpPr txBox="1"/>
          <p:nvPr/>
        </p:nvSpPr>
        <p:spPr>
          <a:xfrm>
            <a:off x="277425" y="300525"/>
            <a:ext cx="7984800" cy="38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dirty="0">
                <a:latin typeface="Century Gothic"/>
                <a:ea typeface="Century Gothic"/>
                <a:cs typeface="Century Gothic"/>
                <a:sym typeface="Century Gothic"/>
              </a:rPr>
              <a:t>Let’s link the </a:t>
            </a:r>
            <a:r>
              <a:rPr lang="en" sz="3000" b="1" dirty="0">
                <a:latin typeface="Century Gothic"/>
                <a:ea typeface="Century Gothic"/>
                <a:cs typeface="Century Gothic"/>
                <a:sym typeface="Century Gothic"/>
              </a:rPr>
              <a:t>Essay Prompt</a:t>
            </a:r>
            <a:r>
              <a:rPr lang="en" sz="3000" dirty="0">
                <a:latin typeface="Century Gothic"/>
                <a:ea typeface="Century Gothic"/>
                <a:cs typeface="Century Gothic"/>
                <a:sym typeface="Century Gothic"/>
              </a:rPr>
              <a:t> to the </a:t>
            </a:r>
            <a:r>
              <a:rPr lang="en" sz="3000" b="1" dirty="0">
                <a:latin typeface="Century Gothic"/>
                <a:ea typeface="Century Gothic"/>
                <a:cs typeface="Century Gothic"/>
                <a:sym typeface="Century Gothic"/>
              </a:rPr>
              <a:t>Model Essay</a:t>
            </a:r>
            <a:endParaRPr sz="3000" b="1" i="1" dirty="0">
              <a:latin typeface="Century Gothic"/>
              <a:ea typeface="Century Gothic"/>
              <a:cs typeface="Century Gothic"/>
              <a:sym typeface="Century Gothic"/>
            </a:endParaRPr>
          </a:p>
        </p:txBody>
      </p:sp>
      <p:pic>
        <p:nvPicPr>
          <p:cNvPr id="232" name="Google Shape;232;p37"/>
          <p:cNvPicPr preferRelativeResize="0"/>
          <p:nvPr/>
        </p:nvPicPr>
        <p:blipFill>
          <a:blip r:embed="rId3">
            <a:alphaModFix/>
          </a:blip>
          <a:stretch>
            <a:fillRect/>
          </a:stretch>
        </p:blipFill>
        <p:spPr>
          <a:xfrm>
            <a:off x="5018925" y="1300750"/>
            <a:ext cx="4007176" cy="3600412"/>
          </a:xfrm>
          <a:prstGeom prst="rect">
            <a:avLst/>
          </a:prstGeom>
          <a:noFill/>
          <a:ln>
            <a:noFill/>
          </a:ln>
        </p:spPr>
      </p:pic>
      <p:pic>
        <p:nvPicPr>
          <p:cNvPr id="6" name="Google Shape;167;p29"/>
          <p:cNvPicPr preferRelativeResize="0"/>
          <p:nvPr/>
        </p:nvPicPr>
        <p:blipFill>
          <a:blip r:embed="rId4">
            <a:alphaModFix/>
          </a:blip>
          <a:stretch>
            <a:fillRect/>
          </a:stretch>
        </p:blipFill>
        <p:spPr>
          <a:xfrm>
            <a:off x="8251372" y="51696"/>
            <a:ext cx="803401" cy="104362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38"/>
          <p:cNvSpPr txBox="1"/>
          <p:nvPr/>
        </p:nvSpPr>
        <p:spPr>
          <a:xfrm>
            <a:off x="349900" y="1043250"/>
            <a:ext cx="7224300" cy="354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Please take out your </a:t>
            </a:r>
            <a:r>
              <a:rPr lang="en" sz="1800" b="1" dirty="0">
                <a:latin typeface="Century Gothic"/>
                <a:ea typeface="Century Gothic"/>
                <a:cs typeface="Century Gothic"/>
                <a:sym typeface="Century Gothic"/>
              </a:rPr>
              <a:t>Excerpt Analysis note-catchers from Excerpts 2-5. </a:t>
            </a:r>
            <a:r>
              <a:rPr lang="en" sz="1800" dirty="0">
                <a:latin typeface="Century Gothic"/>
                <a:ea typeface="Century Gothic"/>
                <a:cs typeface="Century Gothic"/>
                <a:sym typeface="Century Gothic"/>
              </a:rPr>
              <a:t>Reread your analysis and the quotes you identified and decide which evidence will make the strongest essay.</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Next, circle and start two strong pieces of evidence for either “Slavery corrupts slave owners” or “Slavery was terrible for slaves.”</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When prompted, be ready to </a:t>
            </a:r>
            <a:r>
              <a:rPr lang="en" sz="1800" b="1" dirty="0">
                <a:latin typeface="Century Gothic"/>
                <a:ea typeface="Century Gothic"/>
                <a:cs typeface="Century Gothic"/>
                <a:sym typeface="Century Gothic"/>
              </a:rPr>
              <a:t>Turn and Talk </a:t>
            </a:r>
            <a:r>
              <a:rPr lang="en" sz="1800" dirty="0">
                <a:latin typeface="Century Gothic"/>
                <a:ea typeface="Century Gothic"/>
                <a:cs typeface="Century Gothic"/>
                <a:sym typeface="Century Gothic"/>
              </a:rPr>
              <a:t>with a partner about your ideas.</a:t>
            </a:r>
            <a:endParaRPr sz="1800" dirty="0">
              <a:latin typeface="Century Gothic"/>
              <a:ea typeface="Century Gothic"/>
              <a:cs typeface="Century Gothic"/>
              <a:sym typeface="Century Gothic"/>
            </a:endParaRPr>
          </a:p>
        </p:txBody>
      </p:sp>
      <p:sp>
        <p:nvSpPr>
          <p:cNvPr id="238" name="Google Shape;238;p38"/>
          <p:cNvSpPr txBox="1"/>
          <p:nvPr/>
        </p:nvSpPr>
        <p:spPr>
          <a:xfrm>
            <a:off x="277425" y="300525"/>
            <a:ext cx="7984800" cy="38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dirty="0">
                <a:latin typeface="Century Gothic"/>
                <a:ea typeface="Century Gothic"/>
                <a:cs typeface="Century Gothic"/>
                <a:sym typeface="Century Gothic"/>
              </a:rPr>
              <a:t>Let’s look at the evidence we collected</a:t>
            </a:r>
            <a:endParaRPr sz="3000" b="1" i="1" dirty="0">
              <a:latin typeface="Century Gothic"/>
              <a:ea typeface="Century Gothic"/>
              <a:cs typeface="Century Gothic"/>
              <a:sym typeface="Century Gothic"/>
            </a:endParaRPr>
          </a:p>
        </p:txBody>
      </p:sp>
      <p:pic>
        <p:nvPicPr>
          <p:cNvPr id="240" name="Google Shape;240;p38"/>
          <p:cNvPicPr preferRelativeResize="0"/>
          <p:nvPr/>
        </p:nvPicPr>
        <p:blipFill>
          <a:blip r:embed="rId3">
            <a:alphaModFix/>
          </a:blip>
          <a:stretch>
            <a:fillRect/>
          </a:stretch>
        </p:blipFill>
        <p:spPr>
          <a:xfrm>
            <a:off x="8495008" y="4405754"/>
            <a:ext cx="537993" cy="540568"/>
          </a:xfrm>
          <a:prstGeom prst="rect">
            <a:avLst/>
          </a:prstGeom>
          <a:noFill/>
          <a:ln>
            <a:noFill/>
          </a:ln>
        </p:spPr>
      </p:pic>
      <p:pic>
        <p:nvPicPr>
          <p:cNvPr id="6" name="Google Shape;167;p29"/>
          <p:cNvPicPr preferRelativeResize="0"/>
          <p:nvPr/>
        </p:nvPicPr>
        <p:blipFill>
          <a:blip r:embed="rId4">
            <a:alphaModFix/>
          </a:blip>
          <a:stretch>
            <a:fillRect/>
          </a:stretch>
        </p:blipFill>
        <p:spPr>
          <a:xfrm>
            <a:off x="8251372" y="51696"/>
            <a:ext cx="803401" cy="104362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39"/>
          <p:cNvSpPr txBox="1"/>
          <p:nvPr/>
        </p:nvSpPr>
        <p:spPr>
          <a:xfrm>
            <a:off x="349900" y="1043250"/>
            <a:ext cx="4444500" cy="354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500">
              <a:latin typeface="Century Gothic"/>
              <a:ea typeface="Century Gothic"/>
              <a:cs typeface="Century Gothic"/>
              <a:sym typeface="Century Gothic"/>
            </a:endParaRPr>
          </a:p>
        </p:txBody>
      </p:sp>
      <p:sp>
        <p:nvSpPr>
          <p:cNvPr id="246" name="Google Shape;246;p39"/>
          <p:cNvSpPr txBox="1"/>
          <p:nvPr/>
        </p:nvSpPr>
        <p:spPr>
          <a:xfrm>
            <a:off x="349900" y="300525"/>
            <a:ext cx="7912200" cy="38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800" dirty="0">
                <a:latin typeface="Century Gothic"/>
                <a:ea typeface="Century Gothic"/>
                <a:cs typeface="Century Gothic"/>
                <a:sym typeface="Century Gothic"/>
              </a:rPr>
              <a:t>Let’s think about our essay assignment and how it differs from previous assignments</a:t>
            </a:r>
            <a:endParaRPr sz="2800" b="1" i="1" dirty="0">
              <a:latin typeface="Century Gothic"/>
              <a:ea typeface="Century Gothic"/>
              <a:cs typeface="Century Gothic"/>
              <a:sym typeface="Century Gothic"/>
            </a:endParaRPr>
          </a:p>
        </p:txBody>
      </p:sp>
      <p:sp>
        <p:nvSpPr>
          <p:cNvPr id="248" name="Google Shape;248;p39"/>
          <p:cNvSpPr txBox="1"/>
          <p:nvPr/>
        </p:nvSpPr>
        <p:spPr>
          <a:xfrm>
            <a:off x="416325" y="1643600"/>
            <a:ext cx="5036400" cy="2945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Please take time to complete the </a:t>
            </a:r>
            <a:r>
              <a:rPr lang="en" sz="1800" b="1">
                <a:latin typeface="Century Gothic"/>
                <a:ea typeface="Century Gothic"/>
                <a:cs typeface="Century Gothic"/>
                <a:sym typeface="Century Gothic"/>
              </a:rPr>
              <a:t>Exit Ticket</a:t>
            </a:r>
            <a:r>
              <a:rPr lang="en" sz="1800">
                <a:latin typeface="Century Gothic"/>
                <a:ea typeface="Century Gothic"/>
                <a:cs typeface="Century Gothic"/>
                <a:sym typeface="Century Gothic"/>
              </a:rPr>
              <a:t>.</a:t>
            </a:r>
            <a:endParaRPr sz="1800">
              <a:latin typeface="Century Gothic"/>
              <a:ea typeface="Century Gothic"/>
              <a:cs typeface="Century Gothic"/>
              <a:sym typeface="Century Gothic"/>
            </a:endParaRPr>
          </a:p>
        </p:txBody>
      </p:sp>
      <p:pic>
        <p:nvPicPr>
          <p:cNvPr id="249" name="Google Shape;249;p39"/>
          <p:cNvPicPr preferRelativeResize="0"/>
          <p:nvPr/>
        </p:nvPicPr>
        <p:blipFill>
          <a:blip r:embed="rId3">
            <a:alphaModFix/>
          </a:blip>
          <a:stretch>
            <a:fillRect/>
          </a:stretch>
        </p:blipFill>
        <p:spPr>
          <a:xfrm>
            <a:off x="5519150" y="1438253"/>
            <a:ext cx="3270354" cy="3531075"/>
          </a:xfrm>
          <a:prstGeom prst="rect">
            <a:avLst/>
          </a:prstGeom>
          <a:noFill/>
          <a:ln>
            <a:noFill/>
          </a:ln>
        </p:spPr>
      </p:pic>
      <p:pic>
        <p:nvPicPr>
          <p:cNvPr id="7" name="Google Shape;167;p29"/>
          <p:cNvPicPr preferRelativeResize="0"/>
          <p:nvPr/>
        </p:nvPicPr>
        <p:blipFill>
          <a:blip r:embed="rId4">
            <a:alphaModFix/>
          </a:blip>
          <a:stretch>
            <a:fillRect/>
          </a:stretch>
        </p:blipFill>
        <p:spPr>
          <a:xfrm>
            <a:off x="8251372" y="51696"/>
            <a:ext cx="803401" cy="104362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4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55" name="Google Shape;255;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56" name="Google Shape;256;p40"/>
          <p:cNvSpPr txBox="1">
            <a:spLocks noGrp="1"/>
          </p:cNvSpPr>
          <p:nvPr>
            <p:ph type="body" idx="1"/>
          </p:nvPr>
        </p:nvSpPr>
        <p:spPr>
          <a:xfrm>
            <a:off x="311700" y="1381075"/>
            <a:ext cx="8203800" cy="3263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900"/>
              <a:t>Find more quotes for your essay. You should have two strong pieces of evidence for each of the two positions/aspects of slavery before the next lesson.</a:t>
            </a:r>
            <a:endParaRPr sz="1900"/>
          </a:p>
        </p:txBody>
      </p:sp>
      <p:pic>
        <p:nvPicPr>
          <p:cNvPr id="6" name="Google Shape;167;p29"/>
          <p:cNvPicPr preferRelativeResize="0"/>
          <p:nvPr/>
        </p:nvPicPr>
        <p:blipFill>
          <a:blip r:embed="rId3">
            <a:alphaModFix/>
          </a:blip>
          <a:stretch>
            <a:fillRect/>
          </a:stretch>
        </p:blipFill>
        <p:spPr>
          <a:xfrm>
            <a:off x="8251372" y="51696"/>
            <a:ext cx="803401" cy="104362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63" name="Google Shape;263;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64" name="Google Shape;264;p41"/>
          <p:cNvGraphicFramePr/>
          <p:nvPr/>
        </p:nvGraphicFramePr>
        <p:xfrm>
          <a:off x="577191" y="1248212"/>
          <a:ext cx="7989600" cy="3230175"/>
        </p:xfrm>
        <a:graphic>
          <a:graphicData uri="http://schemas.openxmlformats.org/drawingml/2006/table">
            <a:tbl>
              <a:tblPr firstRow="1" bandRow="1">
                <a:noFill/>
                <a:tableStyleId>{B15A4B68-E988-4951-A7FA-203C1F392C2B}</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A6565-367B-4F38-925A-8A7974A3BABF}"/>
              </a:ext>
            </a:extLst>
          </p:cNvPr>
          <p:cNvSpPr>
            <a:spLocks noGrp="1"/>
          </p:cNvSpPr>
          <p:nvPr>
            <p:ph type="title"/>
          </p:nvPr>
        </p:nvSpPr>
        <p:spPr>
          <a:xfrm>
            <a:off x="311700" y="966287"/>
            <a:ext cx="8520600" cy="2026363"/>
          </a:xfrm>
        </p:spPr>
        <p:txBody>
          <a:bodyPr/>
          <a:lstStyle/>
          <a:p>
            <a:pPr algn="just"/>
            <a:r>
              <a:rPr lang="en-US" sz="3000" i="1"/>
              <a:t>Frederick Douglass: Last Day  of </a:t>
            </a:r>
            <a:br>
              <a:rPr lang="en-US" sz="3000" i="1"/>
            </a:br>
            <a:r>
              <a:rPr lang="en-US" sz="3000" i="1"/>
              <a:t>Slavery, </a:t>
            </a:r>
            <a:r>
              <a:rPr lang="en-US" sz="3000"/>
              <a:t>by William Miller and illustrated by Cedric Lucas, 1995.  </a:t>
            </a:r>
            <a:r>
              <a:rPr lang="en-US" sz="3000" i="1"/>
              <a:t> P</a:t>
            </a:r>
            <a:r>
              <a:rPr lang="en-US" sz="3000"/>
              <a:t>ermission has been arranged with LEE &amp; LOW BOOKS INC., 95 Madison Ave., New York, NY 10016.</a:t>
            </a:r>
            <a:endParaRPr lang="en-US"/>
          </a:p>
        </p:txBody>
      </p:sp>
    </p:spTree>
    <p:extLst>
      <p:ext uri="{BB962C8B-B14F-4D97-AF65-F5344CB8AC3E}">
        <p14:creationId xmlns:p14="http://schemas.microsoft.com/office/powerpoint/2010/main" val="21786696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699" y="1190525"/>
            <a:ext cx="8434925" cy="3517314"/>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b="1" dirty="0">
                <a:solidFill>
                  <a:schemeClr val="dk1"/>
                </a:solidFill>
                <a:latin typeface="Century Gothic"/>
                <a:ea typeface="Century Gothic"/>
                <a:cs typeface="Century Gothic"/>
                <a:sym typeface="Century Gothic"/>
              </a:rPr>
              <a:t>Preparing for Lesson 13:</a:t>
            </a: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dirty="0">
                <a:solidFill>
                  <a:schemeClr val="dk1"/>
                </a:solidFill>
                <a:latin typeface="Century Gothic"/>
                <a:ea typeface="Century Gothic"/>
                <a:cs typeface="Century Gothic"/>
                <a:sym typeface="Century Gothic"/>
              </a:rPr>
              <a:t>Materials and classroom preparation:</a:t>
            </a:r>
            <a:endParaRPr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Entry Task: Writer’s Reflection </a:t>
            </a:r>
            <a:r>
              <a:rPr lang="en" dirty="0">
                <a:solidFill>
                  <a:schemeClr val="dk1"/>
                </a:solidFill>
                <a:latin typeface="Century Gothic"/>
                <a:ea typeface="Century Gothic"/>
                <a:cs typeface="Century Gothic"/>
                <a:sym typeface="Century Gothic"/>
              </a:rPr>
              <a:t>(one per student)</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Writing Improvement Tracker </a:t>
            </a:r>
            <a:r>
              <a:rPr lang="en" dirty="0">
                <a:solidFill>
                  <a:schemeClr val="dk1"/>
                </a:solidFill>
                <a:latin typeface="Century Gothic"/>
                <a:ea typeface="Century Gothic"/>
                <a:cs typeface="Century Gothic"/>
                <a:sym typeface="Century Gothic"/>
              </a:rPr>
              <a:t>(from Modules 1 and 2; </a:t>
            </a:r>
            <a:r>
              <a:rPr lang="en" b="1" dirty="0">
                <a:solidFill>
                  <a:schemeClr val="dk1"/>
                </a:solidFill>
                <a:latin typeface="Century Gothic"/>
                <a:ea typeface="Century Gothic"/>
                <a:cs typeface="Century Gothic"/>
                <a:sym typeface="Century Gothic"/>
              </a:rPr>
              <a:t>for teacher reference</a:t>
            </a:r>
            <a:r>
              <a:rPr lang="en" dirty="0">
                <a:solidFill>
                  <a:schemeClr val="dk1"/>
                </a:solidFill>
                <a:latin typeface="Century Gothic"/>
                <a:ea typeface="Century Gothic"/>
                <a:cs typeface="Century Gothic"/>
                <a:sym typeface="Century Gothic"/>
              </a:rPr>
              <a:t>)</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i="1" dirty="0">
                <a:solidFill>
                  <a:schemeClr val="dk1"/>
                </a:solidFill>
                <a:latin typeface="Century Gothic"/>
                <a:ea typeface="Century Gothic"/>
                <a:cs typeface="Century Gothic"/>
                <a:sym typeface="Century Gothic"/>
              </a:rPr>
              <a:t>Narrative of the Life of Frederick Douglass </a:t>
            </a:r>
            <a:r>
              <a:rPr lang="en" b="1" dirty="0">
                <a:solidFill>
                  <a:schemeClr val="dk1"/>
                </a:solidFill>
                <a:latin typeface="Century Gothic"/>
                <a:ea typeface="Century Gothic"/>
                <a:cs typeface="Century Gothic"/>
                <a:sym typeface="Century Gothic"/>
              </a:rPr>
              <a:t>Writer’s Glossary</a:t>
            </a:r>
            <a:r>
              <a:rPr lang="en" dirty="0">
                <a:solidFill>
                  <a:schemeClr val="dk1"/>
                </a:solidFill>
                <a:latin typeface="Century Gothic"/>
                <a:ea typeface="Century Gothic"/>
                <a:cs typeface="Century Gothic"/>
                <a:sym typeface="Century Gothic"/>
              </a:rPr>
              <a:t> (one per student)</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Document camera, if available</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End of Unit 2 Assessment Essay Prompt </a:t>
            </a:r>
            <a:r>
              <a:rPr lang="en" dirty="0">
                <a:solidFill>
                  <a:schemeClr val="dk1"/>
                </a:solidFill>
                <a:latin typeface="Century Gothic"/>
                <a:ea typeface="Century Gothic"/>
                <a:cs typeface="Century Gothic"/>
                <a:sym typeface="Century Gothic"/>
              </a:rPr>
              <a:t>(one to display)</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Model Essay: “Telling the Truth about Slavery” </a:t>
            </a:r>
            <a:r>
              <a:rPr lang="en" dirty="0">
                <a:solidFill>
                  <a:schemeClr val="dk1"/>
                </a:solidFill>
                <a:latin typeface="Century Gothic"/>
                <a:ea typeface="Century Gothic"/>
                <a:cs typeface="Century Gothic"/>
                <a:sym typeface="Century Gothic"/>
              </a:rPr>
              <a:t>(one per student)</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Linking the Prompt to the Essay worksheet </a:t>
            </a:r>
            <a:r>
              <a:rPr lang="en" dirty="0">
                <a:solidFill>
                  <a:schemeClr val="dk1"/>
                </a:solidFill>
                <a:latin typeface="Century Gothic"/>
                <a:ea typeface="Century Gothic"/>
                <a:cs typeface="Century Gothic"/>
                <a:sym typeface="Century Gothic"/>
              </a:rPr>
              <a:t>(one per student)</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Douglass’s Homes Discussion Appointments (from Unit 1, Lesson 6; one per student)</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Excerpt Analysis Note-catchers for Excerpts 2–5 </a:t>
            </a:r>
            <a:r>
              <a:rPr lang="en" dirty="0">
                <a:solidFill>
                  <a:schemeClr val="dk1"/>
                </a:solidFill>
                <a:latin typeface="Century Gothic"/>
                <a:ea typeface="Century Gothic"/>
                <a:cs typeface="Century Gothic"/>
                <a:sym typeface="Century Gothic"/>
              </a:rPr>
              <a:t>(from Unit 1, Lesson 10 and Unit 2, Lessons 4, 8, and 10; one per student)</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Exit Ticket: Closely Reading the Prompt (one per student)</a:t>
            </a:r>
            <a:endParaRPr dirty="0">
              <a:solidFill>
                <a:schemeClr val="dk1"/>
              </a:solidFill>
              <a:latin typeface="Century Gothic"/>
              <a:ea typeface="Century Gothic"/>
              <a:cs typeface="Century Gothic"/>
              <a:sym typeface="Century Gothic"/>
            </a:endParaRPr>
          </a:p>
        </p:txBody>
      </p:sp>
      <p:sp>
        <p:nvSpPr>
          <p:cNvPr id="4"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13</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13</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Preparing for Lesson #: </a:t>
            </a:r>
            <a:r>
              <a:rPr lang="en" sz="1800" i="1">
                <a:latin typeface="Century Gothic"/>
                <a:ea typeface="Century Gothic"/>
                <a:cs typeface="Century Gothic"/>
                <a:sym typeface="Century Gothic"/>
              </a:rPr>
              <a:t>13</a:t>
            </a:r>
            <a:endParaRPr sz="1800" i="1">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a:solidFill>
                  <a:srgbClr val="000000"/>
                </a:solidFill>
                <a:latin typeface="Century Gothic"/>
                <a:ea typeface="Century Gothic"/>
                <a:cs typeface="Century Gothic"/>
                <a:sym typeface="Century Gothic"/>
              </a:rPr>
              <a:t>Reading and protocols to read in preparation:</a:t>
            </a:r>
            <a:endParaRPr sz="1800">
              <a:solidFill>
                <a:srgbClr val="000000"/>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alibri"/>
              <a:buChar char="●"/>
            </a:pPr>
            <a:r>
              <a:rPr lang="en" sz="1800">
                <a:solidFill>
                  <a:schemeClr val="dk1"/>
                </a:solidFill>
                <a:latin typeface="Century Gothic"/>
                <a:ea typeface="Century Gothic"/>
                <a:cs typeface="Century Gothic"/>
                <a:sym typeface="Century Gothic"/>
              </a:rPr>
              <a:t>Review the </a:t>
            </a:r>
            <a:r>
              <a:rPr lang="en" sz="1800" b="1">
                <a:solidFill>
                  <a:schemeClr val="dk1"/>
                </a:solidFill>
                <a:latin typeface="Century Gothic"/>
                <a:ea typeface="Century Gothic"/>
                <a:cs typeface="Century Gothic"/>
                <a:sym typeface="Century Gothic"/>
              </a:rPr>
              <a:t>Writing Prompt</a:t>
            </a:r>
            <a:r>
              <a:rPr lang="en" sz="1800">
                <a:solidFill>
                  <a:schemeClr val="dk1"/>
                </a:solidFill>
                <a:latin typeface="Century Gothic"/>
                <a:ea typeface="Century Gothic"/>
                <a:cs typeface="Century Gothic"/>
                <a:sym typeface="Century Gothic"/>
              </a:rPr>
              <a:t> and </a:t>
            </a:r>
            <a:r>
              <a:rPr lang="en" sz="1800" b="1">
                <a:solidFill>
                  <a:schemeClr val="dk1"/>
                </a:solidFill>
                <a:latin typeface="Century Gothic"/>
                <a:ea typeface="Century Gothic"/>
                <a:cs typeface="Century Gothic"/>
                <a:sym typeface="Century Gothic"/>
              </a:rPr>
              <a:t>Model Essay </a:t>
            </a:r>
            <a:r>
              <a:rPr lang="en" sz="1800">
                <a:solidFill>
                  <a:schemeClr val="dk1"/>
                </a:solidFill>
                <a:latin typeface="Century Gothic"/>
                <a:ea typeface="Century Gothic"/>
                <a:cs typeface="Century Gothic"/>
                <a:sym typeface="Century Gothic"/>
              </a:rPr>
              <a:t>so you can prepare to guide students through this process.</a:t>
            </a:r>
            <a:endParaRPr sz="1800">
              <a:solidFill>
                <a:schemeClr val="dk1"/>
              </a:solidFill>
              <a:latin typeface="Century Gothic"/>
              <a:ea typeface="Century Gothic"/>
              <a:cs typeface="Century Gothic"/>
              <a:sym typeface="Century Gothic"/>
            </a:endParaRPr>
          </a:p>
          <a:p>
            <a:pPr marL="457200" lvl="0" indent="0" algn="l" rtl="0">
              <a:lnSpc>
                <a:spcPct val="90000"/>
              </a:lnSpc>
              <a:spcBef>
                <a:spcPts val="1000"/>
              </a:spcBef>
              <a:spcAft>
                <a:spcPts val="0"/>
              </a:spcAft>
              <a:buNone/>
            </a:pPr>
            <a:endParaRPr sz="180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13</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095325"/>
            <a:ext cx="87213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What are we learning and doing today?</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Reflecting on our growth as writers.</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Analyzing a model essay about the </a:t>
            </a:r>
            <a:r>
              <a:rPr lang="en" sz="1800" i="1">
                <a:latin typeface="Century Gothic"/>
                <a:ea typeface="Century Gothic"/>
                <a:cs typeface="Century Gothic"/>
                <a:sym typeface="Century Gothic"/>
              </a:rPr>
              <a:t>Narrative of the Life of Frederick Douglass.</a:t>
            </a:r>
            <a:endParaRPr sz="1800" i="1">
              <a:latin typeface="Century Gothic"/>
              <a:ea typeface="Century Gothic"/>
              <a:cs typeface="Century Gothic"/>
              <a:sym typeface="Century Gothic"/>
            </a:endParaRPr>
          </a:p>
          <a:p>
            <a:pPr marL="457200" lvl="0" indent="0" algn="l" rtl="0">
              <a:spcBef>
                <a:spcPts val="0"/>
              </a:spcBef>
              <a:spcAft>
                <a:spcPts val="0"/>
              </a:spcAft>
              <a:buNone/>
            </a:pPr>
            <a:r>
              <a:rPr lang="en"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b="1">
                <a:latin typeface="Century Gothic"/>
                <a:ea typeface="Century Gothic"/>
                <a:cs typeface="Century Gothic"/>
                <a:sym typeface="Century Gothic"/>
              </a:rPr>
              <a:t>Soon, you’ll be writing your own essay about the </a:t>
            </a:r>
            <a:r>
              <a:rPr lang="en" sz="1800" b="1" i="1">
                <a:latin typeface="Century Gothic"/>
                <a:ea typeface="Century Gothic"/>
                <a:cs typeface="Century Gothic"/>
                <a:sym typeface="Century Gothic"/>
              </a:rPr>
              <a:t>Narrative of the Life of Frederick Douglass</a:t>
            </a:r>
            <a:r>
              <a:rPr lang="en" sz="1800" b="1">
                <a:latin typeface="Century Gothic"/>
                <a:ea typeface="Century Gothic"/>
                <a:cs typeface="Century Gothic"/>
                <a:sym typeface="Century Gothic"/>
              </a:rPr>
              <a:t>!</a:t>
            </a:r>
            <a:r>
              <a:rPr lang="en" sz="1800" b="1" i="1">
                <a:latin typeface="Century Gothic"/>
                <a:ea typeface="Century Gothic"/>
                <a:cs typeface="Century Gothic"/>
                <a:sym typeface="Century Gothic"/>
              </a:rPr>
              <a:t> </a:t>
            </a:r>
            <a:r>
              <a:rPr lang="en" sz="1800" b="1">
                <a:latin typeface="Century Gothic"/>
                <a:ea typeface="Century Gothic"/>
                <a:cs typeface="Century Gothic"/>
                <a:sym typeface="Century Gothic"/>
              </a:rPr>
              <a:t>Studying the model essay will help you plan for that. The model essay deals with the same text and prompt that you will use, but it uses evidence from a portion of the essay you did not read.</a:t>
            </a:r>
            <a:endParaRPr sz="1800">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8251372" y="51696"/>
            <a:ext cx="803401" cy="104362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title"/>
          </p:nvPr>
        </p:nvSpPr>
        <p:spPr>
          <a:xfrm>
            <a:off x="487136" y="267632"/>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reflect on our growth as writers</a:t>
            </a:r>
            <a:endParaRPr sz="3000" i="1" dirty="0"/>
          </a:p>
        </p:txBody>
      </p:sp>
      <p:sp>
        <p:nvSpPr>
          <p:cNvPr id="173" name="Google Shape;173;p30"/>
          <p:cNvSpPr txBox="1">
            <a:spLocks noGrp="1"/>
          </p:cNvSpPr>
          <p:nvPr>
            <p:ph type="body" idx="1"/>
          </p:nvPr>
        </p:nvSpPr>
        <p:spPr>
          <a:xfrm>
            <a:off x="487136" y="1497275"/>
            <a:ext cx="4085014" cy="32049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700" dirty="0"/>
              <a:t>Please take out the </a:t>
            </a:r>
            <a:r>
              <a:rPr lang="en" sz="1700" b="1" dirty="0"/>
              <a:t>Writing Improvement Tracker</a:t>
            </a:r>
            <a:r>
              <a:rPr lang="en" sz="1700" dirty="0"/>
              <a:t> you worked on in Modules 1 and 2. Use it to help you reflect on previous essays as you complete the </a:t>
            </a:r>
            <a:r>
              <a:rPr lang="en" sz="1700" b="1" dirty="0"/>
              <a:t>Entry Task.</a:t>
            </a:r>
            <a:endParaRPr sz="1700" b="1" dirty="0"/>
          </a:p>
          <a:p>
            <a:pPr marL="0" lvl="0" indent="0" algn="l" rtl="0">
              <a:lnSpc>
                <a:spcPct val="100000"/>
              </a:lnSpc>
              <a:spcBef>
                <a:spcPts val="0"/>
              </a:spcBef>
              <a:spcAft>
                <a:spcPts val="0"/>
              </a:spcAft>
              <a:buNone/>
            </a:pPr>
            <a:endParaRPr sz="1700" b="1" dirty="0"/>
          </a:p>
          <a:p>
            <a:pPr marL="0" lvl="0" indent="0" algn="l" rtl="0">
              <a:lnSpc>
                <a:spcPct val="100000"/>
              </a:lnSpc>
              <a:spcBef>
                <a:spcPts val="0"/>
              </a:spcBef>
              <a:spcAft>
                <a:spcPts val="0"/>
              </a:spcAft>
              <a:buNone/>
            </a:pPr>
            <a:r>
              <a:rPr lang="en" sz="1700" dirty="0"/>
              <a:t>When prompted, please </a:t>
            </a:r>
            <a:r>
              <a:rPr lang="en" sz="1700" b="1" dirty="0"/>
              <a:t>Turn and Talk</a:t>
            </a:r>
            <a:r>
              <a:rPr lang="en" sz="1700" dirty="0"/>
              <a:t> with a partner about your goals for this essay assignment.</a:t>
            </a:r>
            <a:endParaRPr sz="1700" dirty="0"/>
          </a:p>
        </p:txBody>
      </p:sp>
      <p:pic>
        <p:nvPicPr>
          <p:cNvPr id="175" name="Google Shape;175;p30"/>
          <p:cNvPicPr preferRelativeResize="0"/>
          <p:nvPr/>
        </p:nvPicPr>
        <p:blipFill>
          <a:blip r:embed="rId3">
            <a:alphaModFix/>
          </a:blip>
          <a:stretch>
            <a:fillRect/>
          </a:stretch>
        </p:blipFill>
        <p:spPr>
          <a:xfrm>
            <a:off x="8476608" y="4432775"/>
            <a:ext cx="483161" cy="511175"/>
          </a:xfrm>
          <a:prstGeom prst="rect">
            <a:avLst/>
          </a:prstGeom>
          <a:noFill/>
          <a:ln>
            <a:noFill/>
          </a:ln>
        </p:spPr>
      </p:pic>
      <p:pic>
        <p:nvPicPr>
          <p:cNvPr id="176" name="Google Shape;176;p30"/>
          <p:cNvPicPr preferRelativeResize="0"/>
          <p:nvPr/>
        </p:nvPicPr>
        <p:blipFill>
          <a:blip r:embed="rId4">
            <a:alphaModFix/>
          </a:blip>
          <a:stretch>
            <a:fillRect/>
          </a:stretch>
        </p:blipFill>
        <p:spPr>
          <a:xfrm>
            <a:off x="5112128" y="1434143"/>
            <a:ext cx="3022539" cy="3466263"/>
          </a:xfrm>
          <a:prstGeom prst="rect">
            <a:avLst/>
          </a:prstGeom>
          <a:noFill/>
          <a:ln>
            <a:noFill/>
          </a:ln>
        </p:spPr>
      </p:pic>
      <p:pic>
        <p:nvPicPr>
          <p:cNvPr id="7" name="Google Shape;167;p29"/>
          <p:cNvPicPr preferRelativeResize="0"/>
          <p:nvPr/>
        </p:nvPicPr>
        <p:blipFill>
          <a:blip r:embed="rId5">
            <a:alphaModFix/>
          </a:blip>
          <a:stretch>
            <a:fillRect/>
          </a:stretch>
        </p:blipFill>
        <p:spPr>
          <a:xfrm>
            <a:off x="8251372" y="51696"/>
            <a:ext cx="803401" cy="104362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31"/>
          <p:cNvSpPr txBox="1">
            <a:spLocks noGrp="1"/>
          </p:cNvSpPr>
          <p:nvPr>
            <p:ph type="title"/>
          </p:nvPr>
        </p:nvSpPr>
        <p:spPr>
          <a:xfrm>
            <a:off x="435429" y="273850"/>
            <a:ext cx="7308621"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review our Learning Targets</a:t>
            </a:r>
            <a:endParaRPr sz="3000" i="1" dirty="0"/>
          </a:p>
        </p:txBody>
      </p:sp>
      <p:sp>
        <p:nvSpPr>
          <p:cNvPr id="182" name="Google Shape;182;p31"/>
          <p:cNvSpPr txBox="1">
            <a:spLocks noGrp="1"/>
          </p:cNvSpPr>
          <p:nvPr>
            <p:ph type="body" idx="1"/>
          </p:nvPr>
        </p:nvSpPr>
        <p:spPr>
          <a:xfrm>
            <a:off x="435429" y="1497275"/>
            <a:ext cx="7308621" cy="32049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b="1" dirty="0"/>
              <a:t>Our Learning Targets for today are:</a:t>
            </a:r>
            <a:endParaRPr sz="1800" b="1" dirty="0"/>
          </a:p>
          <a:p>
            <a:pPr marL="457200" lvl="0" indent="-342900" algn="l" rtl="0">
              <a:lnSpc>
                <a:spcPct val="100000"/>
              </a:lnSpc>
              <a:spcBef>
                <a:spcPts val="1000"/>
              </a:spcBef>
              <a:spcAft>
                <a:spcPts val="0"/>
              </a:spcAft>
              <a:buSzPts val="1800"/>
              <a:buChar char="•"/>
            </a:pPr>
            <a:r>
              <a:rPr lang="en" sz="1800" dirty="0"/>
              <a:t>I can explain the writing prompt in my own words.</a:t>
            </a:r>
            <a:endParaRPr sz="1800" dirty="0"/>
          </a:p>
          <a:p>
            <a:pPr marL="457200" lvl="0" indent="-342900" algn="l" rtl="0">
              <a:lnSpc>
                <a:spcPct val="100000"/>
              </a:lnSpc>
              <a:spcBef>
                <a:spcPts val="0"/>
              </a:spcBef>
              <a:spcAft>
                <a:spcPts val="0"/>
              </a:spcAft>
              <a:buSzPts val="1800"/>
              <a:buChar char="•"/>
            </a:pPr>
            <a:r>
              <a:rPr lang="en" sz="1800" dirty="0"/>
              <a:t>I can identify the focusing statement and analyze the structure of a model essay.</a:t>
            </a:r>
            <a:endParaRPr sz="1800" dirty="0"/>
          </a:p>
          <a:p>
            <a:pPr marL="457200" lvl="0" indent="-342900" algn="l" rtl="0">
              <a:lnSpc>
                <a:spcPct val="100000"/>
              </a:lnSpc>
              <a:spcBef>
                <a:spcPts val="0"/>
              </a:spcBef>
              <a:spcAft>
                <a:spcPts val="0"/>
              </a:spcAft>
              <a:buSzPts val="1800"/>
              <a:buChar char="•"/>
            </a:pPr>
            <a:r>
              <a:rPr lang="en" sz="1800" dirty="0"/>
              <a:t>I can analyze how the model essay addresses the prompt.</a:t>
            </a:r>
            <a:endParaRPr sz="1800" dirty="0"/>
          </a:p>
        </p:txBody>
      </p:sp>
      <p:pic>
        <p:nvPicPr>
          <p:cNvPr id="5" name="Google Shape;167;p29"/>
          <p:cNvPicPr preferRelativeResize="0"/>
          <p:nvPr/>
        </p:nvPicPr>
        <p:blipFill>
          <a:blip r:embed="rId3">
            <a:alphaModFix/>
          </a:blip>
          <a:stretch>
            <a:fillRect/>
          </a:stretch>
        </p:blipFill>
        <p:spPr>
          <a:xfrm>
            <a:off x="8251372" y="51696"/>
            <a:ext cx="803401" cy="104362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32"/>
          <p:cNvSpPr txBox="1">
            <a:spLocks noGrp="1"/>
          </p:cNvSpPr>
          <p:nvPr>
            <p:ph type="title"/>
          </p:nvPr>
        </p:nvSpPr>
        <p:spPr>
          <a:xfrm>
            <a:off x="402771" y="273850"/>
            <a:ext cx="7522029"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review the </a:t>
            </a:r>
            <a:r>
              <a:rPr lang="en" sz="3000" b="1" dirty="0"/>
              <a:t>Essay Prompt</a:t>
            </a:r>
            <a:r>
              <a:rPr lang="en" sz="3000" dirty="0"/>
              <a:t> and </a:t>
            </a:r>
            <a:r>
              <a:rPr lang="en" sz="3000" b="1" dirty="0"/>
              <a:t>Writer’s Toolbox</a:t>
            </a:r>
            <a:endParaRPr sz="3000" b="1" dirty="0"/>
          </a:p>
        </p:txBody>
      </p:sp>
      <p:pic>
        <p:nvPicPr>
          <p:cNvPr id="190" name="Google Shape;190;p32"/>
          <p:cNvPicPr preferRelativeResize="0"/>
          <p:nvPr/>
        </p:nvPicPr>
        <p:blipFill>
          <a:blip r:embed="rId3">
            <a:alphaModFix/>
          </a:blip>
          <a:stretch>
            <a:fillRect/>
          </a:stretch>
        </p:blipFill>
        <p:spPr>
          <a:xfrm>
            <a:off x="4292700" y="1792525"/>
            <a:ext cx="4492299" cy="1966175"/>
          </a:xfrm>
          <a:prstGeom prst="rect">
            <a:avLst/>
          </a:prstGeom>
          <a:noFill/>
          <a:ln>
            <a:noFill/>
          </a:ln>
        </p:spPr>
      </p:pic>
      <p:sp>
        <p:nvSpPr>
          <p:cNvPr id="191" name="Google Shape;191;p32"/>
          <p:cNvSpPr txBox="1"/>
          <p:nvPr/>
        </p:nvSpPr>
        <p:spPr>
          <a:xfrm>
            <a:off x="402771" y="1792525"/>
            <a:ext cx="3441900" cy="259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700" dirty="0">
                <a:latin typeface="Century Gothic"/>
                <a:ea typeface="Century Gothic"/>
                <a:cs typeface="Century Gothic"/>
                <a:sym typeface="Century Gothic"/>
              </a:rPr>
              <a:t>Please read the </a:t>
            </a:r>
            <a:r>
              <a:rPr lang="en" sz="1700" b="1" dirty="0">
                <a:latin typeface="Century Gothic"/>
                <a:ea typeface="Century Gothic"/>
                <a:cs typeface="Century Gothic"/>
                <a:sym typeface="Century Gothic"/>
              </a:rPr>
              <a:t>Essay Prompt </a:t>
            </a:r>
            <a:r>
              <a:rPr lang="en" sz="1700" dirty="0">
                <a:latin typeface="Century Gothic"/>
                <a:ea typeface="Century Gothic"/>
                <a:cs typeface="Century Gothic"/>
                <a:sym typeface="Century Gothic"/>
              </a:rPr>
              <a:t>in your heads while your teacher reads it aloud. </a:t>
            </a:r>
            <a:endParaRPr sz="1700" dirty="0">
              <a:latin typeface="Century Gothic"/>
              <a:ea typeface="Century Gothic"/>
              <a:cs typeface="Century Gothic"/>
              <a:sym typeface="Century Gothic"/>
            </a:endParaRPr>
          </a:p>
          <a:p>
            <a:pPr marL="0" lvl="0" indent="0" algn="l" rtl="0">
              <a:spcBef>
                <a:spcPts val="0"/>
              </a:spcBef>
              <a:spcAft>
                <a:spcPts val="0"/>
              </a:spcAft>
              <a:buNone/>
            </a:pPr>
            <a:endParaRPr sz="1700" dirty="0">
              <a:latin typeface="Century Gothic"/>
              <a:ea typeface="Century Gothic"/>
              <a:cs typeface="Century Gothic"/>
              <a:sym typeface="Century Gothic"/>
            </a:endParaRPr>
          </a:p>
          <a:p>
            <a:pPr marL="0" lvl="0" indent="0" algn="l" rtl="0">
              <a:spcBef>
                <a:spcPts val="0"/>
              </a:spcBef>
              <a:spcAft>
                <a:spcPts val="0"/>
              </a:spcAft>
              <a:buNone/>
            </a:pPr>
            <a:r>
              <a:rPr lang="en" sz="1700" dirty="0">
                <a:latin typeface="Century Gothic"/>
                <a:ea typeface="Century Gothic"/>
                <a:cs typeface="Century Gothic"/>
                <a:sym typeface="Century Gothic"/>
              </a:rPr>
              <a:t>Think about what words or phrases you must keep in mind in order to successfully write this essay.</a:t>
            </a:r>
            <a:endParaRPr sz="1700" dirty="0">
              <a:latin typeface="Century Gothic"/>
              <a:ea typeface="Century Gothic"/>
              <a:cs typeface="Century Gothic"/>
              <a:sym typeface="Century Gothic"/>
            </a:endParaRPr>
          </a:p>
        </p:txBody>
      </p:sp>
      <p:pic>
        <p:nvPicPr>
          <p:cNvPr id="6" name="Google Shape;167;p29"/>
          <p:cNvPicPr preferRelativeResize="0"/>
          <p:nvPr/>
        </p:nvPicPr>
        <p:blipFill>
          <a:blip r:embed="rId4">
            <a:alphaModFix/>
          </a:blip>
          <a:stretch>
            <a:fillRect/>
          </a:stretch>
        </p:blipFill>
        <p:spPr>
          <a:xfrm>
            <a:off x="8251372" y="51696"/>
            <a:ext cx="803401" cy="104362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3"/>
          <p:cNvSpPr txBox="1">
            <a:spLocks noGrp="1"/>
          </p:cNvSpPr>
          <p:nvPr>
            <p:ph type="title"/>
          </p:nvPr>
        </p:nvSpPr>
        <p:spPr>
          <a:xfrm>
            <a:off x="443593" y="300663"/>
            <a:ext cx="70980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add to our </a:t>
            </a:r>
            <a:r>
              <a:rPr lang="en" sz="3000" b="1" dirty="0"/>
              <a:t>Writer’s Glossary</a:t>
            </a:r>
            <a:endParaRPr sz="3000" b="1" dirty="0"/>
          </a:p>
        </p:txBody>
      </p:sp>
      <p:sp>
        <p:nvSpPr>
          <p:cNvPr id="198" name="Google Shape;198;p33"/>
          <p:cNvSpPr txBox="1"/>
          <p:nvPr/>
        </p:nvSpPr>
        <p:spPr>
          <a:xfrm>
            <a:off x="537225" y="1216850"/>
            <a:ext cx="5089200" cy="322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700" b="1" i="1">
              <a:solidFill>
                <a:schemeClr val="dk1"/>
              </a:solidFill>
              <a:latin typeface="Century Gothic"/>
              <a:ea typeface="Century Gothic"/>
              <a:cs typeface="Century Gothic"/>
              <a:sym typeface="Century Gothic"/>
            </a:endParaRPr>
          </a:p>
        </p:txBody>
      </p:sp>
      <p:pic>
        <p:nvPicPr>
          <p:cNvPr id="199" name="Google Shape;199;p33"/>
          <p:cNvPicPr preferRelativeResize="0"/>
          <p:nvPr/>
        </p:nvPicPr>
        <p:blipFill>
          <a:blip r:embed="rId3">
            <a:alphaModFix/>
          </a:blip>
          <a:stretch>
            <a:fillRect/>
          </a:stretch>
        </p:blipFill>
        <p:spPr>
          <a:xfrm>
            <a:off x="5520376" y="1604925"/>
            <a:ext cx="3264625" cy="2840225"/>
          </a:xfrm>
          <a:prstGeom prst="rect">
            <a:avLst/>
          </a:prstGeom>
          <a:noFill/>
          <a:ln>
            <a:noFill/>
          </a:ln>
        </p:spPr>
      </p:pic>
      <p:sp>
        <p:nvSpPr>
          <p:cNvPr id="200" name="Google Shape;200;p33"/>
          <p:cNvSpPr txBox="1"/>
          <p:nvPr/>
        </p:nvSpPr>
        <p:spPr>
          <a:xfrm>
            <a:off x="443593" y="1488900"/>
            <a:ext cx="4545232" cy="2840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After we work to define </a:t>
            </a:r>
            <a:r>
              <a:rPr lang="en" sz="1800" i="1" dirty="0">
                <a:latin typeface="Century Gothic"/>
                <a:ea typeface="Century Gothic"/>
                <a:cs typeface="Century Gothic"/>
                <a:sym typeface="Century Gothic"/>
              </a:rPr>
              <a:t>purpose, position, audience, </a:t>
            </a:r>
            <a:r>
              <a:rPr lang="en" sz="1800" dirty="0">
                <a:latin typeface="Century Gothic"/>
                <a:ea typeface="Century Gothic"/>
                <a:cs typeface="Century Gothic"/>
                <a:sym typeface="Century Gothic"/>
              </a:rPr>
              <a:t>and </a:t>
            </a:r>
            <a:r>
              <a:rPr lang="en" sz="1800" i="1" dirty="0">
                <a:latin typeface="Century Gothic"/>
                <a:ea typeface="Century Gothic"/>
                <a:cs typeface="Century Gothic"/>
                <a:sym typeface="Century Gothic"/>
              </a:rPr>
              <a:t>support, </a:t>
            </a:r>
            <a:r>
              <a:rPr lang="en" sz="1800" dirty="0">
                <a:latin typeface="Century Gothic"/>
                <a:ea typeface="Century Gothic"/>
                <a:cs typeface="Century Gothic"/>
                <a:sym typeface="Century Gothic"/>
              </a:rPr>
              <a:t>think about this question: </a:t>
            </a:r>
            <a:r>
              <a:rPr lang="en" sz="1800" b="1" dirty="0">
                <a:latin typeface="Century Gothic"/>
                <a:ea typeface="Century Gothic"/>
                <a:cs typeface="Century Gothic"/>
                <a:sym typeface="Century Gothic"/>
              </a:rPr>
              <a:t>“Which of Douglass’s positions have we been tracking? Which aspects of slavery do they relate to?</a:t>
            </a:r>
            <a:r>
              <a:rPr lang="en-US" sz="1800" b="1" dirty="0">
                <a:latin typeface="Century Gothic"/>
                <a:ea typeface="Century Gothic"/>
                <a:cs typeface="Century Gothic"/>
                <a:sym typeface="Century Gothic"/>
              </a:rPr>
              <a:t>”</a:t>
            </a:r>
            <a:endParaRPr sz="1800" b="1" dirty="0">
              <a:latin typeface="Century Gothic"/>
              <a:ea typeface="Century Gothic"/>
              <a:cs typeface="Century Gothic"/>
              <a:sym typeface="Century Gothic"/>
            </a:endParaRPr>
          </a:p>
          <a:p>
            <a:pPr marL="0" lvl="0" indent="0" algn="l" rtl="0">
              <a:spcBef>
                <a:spcPts val="0"/>
              </a:spcBef>
              <a:spcAft>
                <a:spcPts val="0"/>
              </a:spcAft>
              <a:buNone/>
            </a:pP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Reading text closely is one strategy for successful writing!</a:t>
            </a:r>
            <a:endParaRPr sz="1800" dirty="0">
              <a:latin typeface="Century Gothic"/>
              <a:ea typeface="Century Gothic"/>
              <a:cs typeface="Century Gothic"/>
              <a:sym typeface="Century Gothic"/>
            </a:endParaRPr>
          </a:p>
        </p:txBody>
      </p:sp>
      <p:pic>
        <p:nvPicPr>
          <p:cNvPr id="7" name="Google Shape;167;p29"/>
          <p:cNvPicPr preferRelativeResize="0"/>
          <p:nvPr/>
        </p:nvPicPr>
        <p:blipFill>
          <a:blip r:embed="rId4">
            <a:alphaModFix/>
          </a:blip>
          <a:stretch>
            <a:fillRect/>
          </a:stretch>
        </p:blipFill>
        <p:spPr>
          <a:xfrm>
            <a:off x="8251372" y="51696"/>
            <a:ext cx="803401" cy="1043629"/>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0B1F849-EBF8-463B-ACE1-8230A2B0E719}">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23801B9-83B7-42AC-8FB5-933EC07FAC81}">
  <ds:schemaRefs>
    <ds:schemaRef ds:uri="http://schemas.microsoft.com/sharepoint/v3/contenttype/forms"/>
  </ds:schemaRefs>
</ds:datastoreItem>
</file>

<file path=customXml/itemProps3.xml><?xml version="1.0" encoding="utf-8"?>
<ds:datastoreItem xmlns:ds="http://schemas.openxmlformats.org/officeDocument/2006/customXml" ds:itemID="{8D9319CF-3624-4427-8A8A-39EABAC66029}"/>
</file>

<file path=docProps/app.xml><?xml version="1.0" encoding="utf-8"?>
<Properties xmlns="http://schemas.openxmlformats.org/officeDocument/2006/extended-properties" xmlns:vt="http://schemas.openxmlformats.org/officeDocument/2006/docPropsVTypes">
  <TotalTime>327</TotalTime>
  <Words>4663</Words>
  <Application>Microsoft Office PowerPoint</Application>
  <PresentationFormat>On-screen Show (16:9)</PresentationFormat>
  <Paragraphs>385</Paragraphs>
  <Slides>18</Slides>
  <Notes>17</Notes>
  <HiddenSlides>0</HiddenSlides>
  <MMClips>0</MMClips>
  <ScaleCrop>false</ScaleCrop>
  <HeadingPairs>
    <vt:vector size="4" baseType="variant">
      <vt:variant>
        <vt:lpstr>Theme</vt:lpstr>
      </vt:variant>
      <vt:variant>
        <vt:i4>2</vt:i4>
      </vt:variant>
      <vt:variant>
        <vt:lpstr>Slide Titles</vt:lpstr>
      </vt:variant>
      <vt:variant>
        <vt:i4>18</vt:i4>
      </vt:variant>
    </vt:vector>
  </HeadingPairs>
  <TitlesOfParts>
    <vt:vector size="20" baseType="lpstr">
      <vt:lpstr>Simple Light</vt:lpstr>
      <vt:lpstr>Office Theme</vt:lpstr>
      <vt:lpstr>PowerPoint Presentation</vt:lpstr>
      <vt:lpstr>PowerPoint Presentation</vt:lpstr>
      <vt:lpstr>PowerPoint Presentation</vt:lpstr>
      <vt:lpstr>Grade 7: Module 3:  Unit 2: Lesson 13</vt:lpstr>
      <vt:lpstr>PowerPoint Presentation</vt:lpstr>
      <vt:lpstr>Let’s reflect on our growth as writers</vt:lpstr>
      <vt:lpstr>Let’s review our Learning Targets</vt:lpstr>
      <vt:lpstr>Let’s review the Essay Prompt and Writer’s Toolbox</vt:lpstr>
      <vt:lpstr>Let’s add to our Writer’s Glossary</vt:lpstr>
      <vt:lpstr> </vt:lpstr>
      <vt:lpstr>PowerPoint Presentation</vt:lpstr>
      <vt:lpstr>PowerPoint Presentation</vt:lpstr>
      <vt:lpstr>PowerPoint Presentation</vt:lpstr>
      <vt:lpstr>PowerPoint Presentation</vt:lpstr>
      <vt:lpstr>PowerPoint Presentation</vt:lpstr>
      <vt:lpstr>Homework</vt:lpstr>
      <vt:lpstr>Small Group Block</vt:lpstr>
      <vt:lpstr>Frederick Douglass: Last Day  of  Slavery, by William Miller and illustrated by Cedric Lucas, 1995.   Permission has been arranged with LEE &amp; LOW BOOKS INC., 95 Madison Ave., New York, NY 10016.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9</cp:revision>
  <dcterms:modified xsi:type="dcterms:W3CDTF">2019-03-25T19:36:18Z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512">
    <vt:lpwstr>625</vt:lpwstr>
  </property>
</Properties>
</file>