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icole Bravo" initials="" lastIdx="7" clrIdx="0"/>
  <p:cmAuthor id="1" name="Alexander Specht" initials="AH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C66598-DBD2-4D7C-B397-8CE37029C535}" v="30" dt="2018-09-20T17:27:11.972"/>
  </p1510:revLst>
</p1510:revInfo>
</file>

<file path=ppt/tableStyles.xml><?xml version="1.0" encoding="utf-8"?>
<a:tblStyleLst xmlns:a="http://schemas.openxmlformats.org/drawingml/2006/main" def="{756CE659-16A2-4164-9463-1758414E89C6}">
  <a:tblStyle styleId="{756CE659-16A2-4164-9463-1758414E89C6}"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852" autoAdjust="0"/>
  </p:normalViewPr>
  <p:slideViewPr>
    <p:cSldViewPr snapToGrid="0">
      <p:cViewPr varScale="1">
        <p:scale>
          <a:sx n="68" d="100"/>
          <a:sy n="68" d="100"/>
        </p:scale>
        <p:origin x="592"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BFC66598-DBD2-4D7C-B397-8CE37029C535}"/>
    <pc:docChg chg="modSld modMainMaster">
      <pc:chgData name="Steven Benson" userId="7888f041-e9c4-484d-a793-6a135ed92492" providerId="ADAL" clId="{BFC66598-DBD2-4D7C-B397-8CE37029C535}" dt="2018-09-20T17:27:11.972" v="29" actId="1076"/>
      <pc:docMkLst>
        <pc:docMk/>
      </pc:docMkLst>
      <pc:sldChg chg="addSp modSp">
        <pc:chgData name="Steven Benson" userId="7888f041-e9c4-484d-a793-6a135ed92492" providerId="ADAL" clId="{BFC66598-DBD2-4D7C-B397-8CE37029C535}" dt="2018-09-20T17:25:50.028" v="4" actId="14100"/>
        <pc:sldMkLst>
          <pc:docMk/>
          <pc:sldMk cId="0" sldId="258"/>
        </pc:sldMkLst>
        <pc:picChg chg="add mod">
          <ac:chgData name="Steven Benson" userId="7888f041-e9c4-484d-a793-6a135ed92492" providerId="ADAL" clId="{BFC66598-DBD2-4D7C-B397-8CE37029C535}" dt="2018-09-20T17:25:50.028" v="4" actId="14100"/>
          <ac:picMkLst>
            <pc:docMk/>
            <pc:sldMk cId="0" sldId="258"/>
            <ac:picMk id="3" creationId="{D77F9B96-A8A5-4157-908B-EF0A10A09919}"/>
          </ac:picMkLst>
        </pc:picChg>
      </pc:sldChg>
      <pc:sldChg chg="modSp">
        <pc:chgData name="Steven Benson" userId="7888f041-e9c4-484d-a793-6a135ed92492" providerId="ADAL" clId="{BFC66598-DBD2-4D7C-B397-8CE37029C535}" dt="2018-09-20T17:25:59.564" v="7" actId="1076"/>
        <pc:sldMkLst>
          <pc:docMk/>
          <pc:sldMk cId="0" sldId="260"/>
        </pc:sldMkLst>
        <pc:spChg chg="mod">
          <ac:chgData name="Steven Benson" userId="7888f041-e9c4-484d-a793-6a135ed92492" providerId="ADAL" clId="{BFC66598-DBD2-4D7C-B397-8CE37029C535}" dt="2018-09-20T17:25:58.219" v="6" actId="1076"/>
          <ac:spMkLst>
            <pc:docMk/>
            <pc:sldMk cId="0" sldId="260"/>
            <ac:spMk id="117" creationId="{00000000-0000-0000-0000-000000000000}"/>
          </ac:spMkLst>
        </pc:spChg>
        <pc:picChg chg="mod">
          <ac:chgData name="Steven Benson" userId="7888f041-e9c4-484d-a793-6a135ed92492" providerId="ADAL" clId="{BFC66598-DBD2-4D7C-B397-8CE37029C535}" dt="2018-09-20T17:25:59.564" v="7" actId="1076"/>
          <ac:picMkLst>
            <pc:docMk/>
            <pc:sldMk cId="0" sldId="260"/>
            <ac:picMk id="119" creationId="{00000000-0000-0000-0000-000000000000}"/>
          </ac:picMkLst>
        </pc:picChg>
      </pc:sldChg>
      <pc:sldChg chg="modSp">
        <pc:chgData name="Steven Benson" userId="7888f041-e9c4-484d-a793-6a135ed92492" providerId="ADAL" clId="{BFC66598-DBD2-4D7C-B397-8CE37029C535}" dt="2018-09-20T17:27:03.235" v="27" actId="1076"/>
        <pc:sldMkLst>
          <pc:docMk/>
          <pc:sldMk cId="0" sldId="262"/>
        </pc:sldMkLst>
        <pc:spChg chg="mod">
          <ac:chgData name="Steven Benson" userId="7888f041-e9c4-484d-a793-6a135ed92492" providerId="ADAL" clId="{BFC66598-DBD2-4D7C-B397-8CE37029C535}" dt="2018-09-20T17:26:04.892" v="8" actId="1076"/>
          <ac:spMkLst>
            <pc:docMk/>
            <pc:sldMk cId="0" sldId="262"/>
            <ac:spMk id="135" creationId="{00000000-0000-0000-0000-000000000000}"/>
          </ac:spMkLst>
        </pc:spChg>
        <pc:spChg chg="mod">
          <ac:chgData name="Steven Benson" userId="7888f041-e9c4-484d-a793-6a135ed92492" providerId="ADAL" clId="{BFC66598-DBD2-4D7C-B397-8CE37029C535}" dt="2018-09-20T17:27:03.235" v="27" actId="1076"/>
          <ac:spMkLst>
            <pc:docMk/>
            <pc:sldMk cId="0" sldId="262"/>
            <ac:spMk id="139" creationId="{00000000-0000-0000-0000-000000000000}"/>
          </ac:spMkLst>
        </pc:spChg>
        <pc:spChg chg="mod">
          <ac:chgData name="Steven Benson" userId="7888f041-e9c4-484d-a793-6a135ed92492" providerId="ADAL" clId="{BFC66598-DBD2-4D7C-B397-8CE37029C535}" dt="2018-09-20T17:27:00.973" v="26" actId="1076"/>
          <ac:spMkLst>
            <pc:docMk/>
            <pc:sldMk cId="0" sldId="262"/>
            <ac:spMk id="140" creationId="{00000000-0000-0000-0000-000000000000}"/>
          </ac:spMkLst>
        </pc:spChg>
        <pc:spChg chg="mod">
          <ac:chgData name="Steven Benson" userId="7888f041-e9c4-484d-a793-6a135ed92492" providerId="ADAL" clId="{BFC66598-DBD2-4D7C-B397-8CE37029C535}" dt="2018-09-20T17:26:57.533" v="25" actId="1076"/>
          <ac:spMkLst>
            <pc:docMk/>
            <pc:sldMk cId="0" sldId="262"/>
            <ac:spMk id="141" creationId="{00000000-0000-0000-0000-000000000000}"/>
          </ac:spMkLst>
        </pc:spChg>
        <pc:spChg chg="mod">
          <ac:chgData name="Steven Benson" userId="7888f041-e9c4-484d-a793-6a135ed92492" providerId="ADAL" clId="{BFC66598-DBD2-4D7C-B397-8CE37029C535}" dt="2018-09-20T17:26:53.628" v="24" actId="1076"/>
          <ac:spMkLst>
            <pc:docMk/>
            <pc:sldMk cId="0" sldId="262"/>
            <ac:spMk id="142" creationId="{00000000-0000-0000-0000-000000000000}"/>
          </ac:spMkLst>
        </pc:spChg>
        <pc:picChg chg="mod">
          <ac:chgData name="Steven Benson" userId="7888f041-e9c4-484d-a793-6a135ed92492" providerId="ADAL" clId="{BFC66598-DBD2-4D7C-B397-8CE37029C535}" dt="2018-09-20T17:26:06.620" v="9" actId="1076"/>
          <ac:picMkLst>
            <pc:docMk/>
            <pc:sldMk cId="0" sldId="262"/>
            <ac:picMk id="144" creationId="{00000000-0000-0000-0000-000000000000}"/>
          </ac:picMkLst>
        </pc:picChg>
        <pc:picChg chg="mod">
          <ac:chgData name="Steven Benson" userId="7888f041-e9c4-484d-a793-6a135ed92492" providerId="ADAL" clId="{BFC66598-DBD2-4D7C-B397-8CE37029C535}" dt="2018-09-20T17:26:36.692" v="19" actId="1076"/>
          <ac:picMkLst>
            <pc:docMk/>
            <pc:sldMk cId="0" sldId="262"/>
            <ac:picMk id="145" creationId="{00000000-0000-0000-0000-000000000000}"/>
          </ac:picMkLst>
        </pc:picChg>
        <pc:picChg chg="mod">
          <ac:chgData name="Steven Benson" userId="7888f041-e9c4-484d-a793-6a135ed92492" providerId="ADAL" clId="{BFC66598-DBD2-4D7C-B397-8CE37029C535}" dt="2018-09-20T17:26:46.108" v="22" actId="14100"/>
          <ac:picMkLst>
            <pc:docMk/>
            <pc:sldMk cId="0" sldId="262"/>
            <ac:picMk id="146" creationId="{00000000-0000-0000-0000-000000000000}"/>
          </ac:picMkLst>
        </pc:picChg>
        <pc:picChg chg="mod">
          <ac:chgData name="Steven Benson" userId="7888f041-e9c4-484d-a793-6a135ed92492" providerId="ADAL" clId="{BFC66598-DBD2-4D7C-B397-8CE37029C535}" dt="2018-09-20T17:26:49.748" v="23" actId="14100"/>
          <ac:picMkLst>
            <pc:docMk/>
            <pc:sldMk cId="0" sldId="262"/>
            <ac:picMk id="147" creationId="{00000000-0000-0000-0000-000000000000}"/>
          </ac:picMkLst>
        </pc:picChg>
      </pc:sldChg>
      <pc:sldChg chg="modSp">
        <pc:chgData name="Steven Benson" userId="7888f041-e9c4-484d-a793-6a135ed92492" providerId="ADAL" clId="{BFC66598-DBD2-4D7C-B397-8CE37029C535}" dt="2018-09-20T17:27:11.972" v="29" actId="1076"/>
        <pc:sldMkLst>
          <pc:docMk/>
          <pc:sldMk cId="0" sldId="264"/>
        </pc:sldMkLst>
        <pc:picChg chg="mod">
          <ac:chgData name="Steven Benson" userId="7888f041-e9c4-484d-a793-6a135ed92492" providerId="ADAL" clId="{BFC66598-DBD2-4D7C-B397-8CE37029C535}" dt="2018-09-20T17:27:11.972" v="29" actId="1076"/>
          <ac:picMkLst>
            <pc:docMk/>
            <pc:sldMk cId="0" sldId="264"/>
            <ac:picMk id="166" creationId="{00000000-0000-0000-0000-000000000000}"/>
          </ac:picMkLst>
        </pc:picChg>
      </pc:sldChg>
      <pc:sldMasterChg chg="addSp modSp">
        <pc:chgData name="Steven Benson" userId="7888f041-e9c4-484d-a793-6a135ed92492" providerId="ADAL" clId="{BFC66598-DBD2-4D7C-B397-8CE37029C535}" dt="2018-09-20T17:25:39.477" v="1" actId="1076"/>
        <pc:sldMasterMkLst>
          <pc:docMk/>
          <pc:sldMasterMk cId="0" sldId="2147483659"/>
        </pc:sldMasterMkLst>
        <pc:picChg chg="add mod">
          <ac:chgData name="Steven Benson" userId="7888f041-e9c4-484d-a793-6a135ed92492" providerId="ADAL" clId="{BFC66598-DBD2-4D7C-B397-8CE37029C535}" dt="2018-09-20T17:25:39.477" v="1" actId="1076"/>
          <ac:picMkLst>
            <pc:docMk/>
            <pc:sldMasterMk cId="0" sldId="2147483659"/>
            <ac:picMk id="7" creationId="{3ED7309C-C1EA-4A74-A976-67FFCD21C9C9}"/>
          </ac:picMkLst>
        </pc:picChg>
        <pc:picChg chg="add mod">
          <ac:chgData name="Steven Benson" userId="7888f041-e9c4-484d-a793-6a135ed92492" providerId="ADAL" clId="{BFC66598-DBD2-4D7C-B397-8CE37029C535}" dt="2018-09-20T17:25:39.477" v="1" actId="1076"/>
          <ac:picMkLst>
            <pc:docMk/>
            <pc:sldMasterMk cId="0" sldId="2147483659"/>
            <ac:picMk id="8" creationId="{2FA721F7-002C-4113-8BB8-736BA4E4F6E1}"/>
          </ac:picMkLst>
        </pc:picChg>
        <pc:picChg chg="add mod">
          <ac:chgData name="Steven Benson" userId="7888f041-e9c4-484d-a793-6a135ed92492" providerId="ADAL" clId="{BFC66598-DBD2-4D7C-B397-8CE37029C535}" dt="2018-09-20T17:25:39.477"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739467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100000"/>
              </a:lnSpc>
              <a:spcBef>
                <a:spcPts val="0"/>
              </a:spcBef>
              <a:spcAft>
                <a:spcPts val="0"/>
              </a:spcAft>
              <a:buSzPts val="1200"/>
              <a:buFont typeface="Calibri"/>
              <a:buChar char="●"/>
            </a:pPr>
            <a:r>
              <a:rPr lang="en-US" dirty="0"/>
              <a:t>The purpose of this lesson is to help students reflect on </a:t>
            </a:r>
            <a:r>
              <a:rPr lang="en-US" i="1" dirty="0" err="1"/>
              <a:t>Lyddie</a:t>
            </a:r>
            <a:r>
              <a:rPr lang="en-US" i="1" dirty="0"/>
              <a:t> </a:t>
            </a:r>
            <a:r>
              <a:rPr lang="en-US" dirty="0"/>
              <a:t>by discussing the main character’s traits and how those traits have shaped the way she reacts to events and other characters.</a:t>
            </a:r>
            <a:endParaRPr dirty="0"/>
          </a:p>
          <a:p>
            <a:pPr marL="457200" lvl="0" indent="-304800" rtl="0">
              <a:lnSpc>
                <a:spcPct val="100000"/>
              </a:lnSpc>
              <a:spcBef>
                <a:spcPts val="0"/>
              </a:spcBef>
              <a:spcAft>
                <a:spcPts val="0"/>
              </a:spcAft>
              <a:buSzPts val="1200"/>
              <a:buFont typeface="Calibri"/>
              <a:buChar char="●"/>
            </a:pPr>
            <a:r>
              <a:rPr lang="en-US" dirty="0"/>
              <a:t>This lesson uses the World Café protocol. The students should now be familiar with the protocol, which provides an opportunity for you to circulate and assesses SL.7.1 (“</a:t>
            </a:r>
            <a:r>
              <a:rPr lang="en-US" dirty="0">
                <a:solidFill>
                  <a:srgbClr val="202020"/>
                </a:solidFill>
              </a:rPr>
              <a:t>Engage effectively in a range of collaborative discussions (one-on-one, in groups, and teacher-led) with diverse partners on grade 7 topics, texts, and issues, building on others' ideas and expressing their own clearly”)</a:t>
            </a:r>
            <a:r>
              <a:rPr lang="en-US" dirty="0"/>
              <a:t>. See supporting materials for a discussion assessment tracker. </a:t>
            </a:r>
            <a:endParaRPr dirty="0"/>
          </a:p>
          <a:p>
            <a:pPr marL="457200" lvl="0" indent="-304800" rtl="0">
              <a:lnSpc>
                <a:spcPct val="100000"/>
              </a:lnSpc>
              <a:spcBef>
                <a:spcPts val="0"/>
              </a:spcBef>
              <a:spcAft>
                <a:spcPts val="0"/>
              </a:spcAft>
              <a:buSzPts val="1200"/>
              <a:buFont typeface="Calibri"/>
              <a:buChar char="●"/>
            </a:pPr>
            <a:r>
              <a:rPr lang="en-US" dirty="0"/>
              <a:t>In a way, this lesson gives students a chance to return to the question they were asking in Lessons 2–5: Who is </a:t>
            </a:r>
            <a:r>
              <a:rPr lang="en-US" dirty="0" err="1"/>
              <a:t>Lyddie</a:t>
            </a:r>
            <a:r>
              <a:rPr lang="en-US" dirty="0"/>
              <a:t>? However, the discussion also invites students to ponder bigger questions about identity, independence, and freedom. This will deepen their engagement with the text and enrich their understanding of the final chapters. </a:t>
            </a:r>
            <a:endParaRPr dirty="0"/>
          </a:p>
          <a:p>
            <a:pPr marL="457200" lvl="0" indent="-304800" rtl="0">
              <a:lnSpc>
                <a:spcPct val="100000"/>
              </a:lnSpc>
              <a:spcBef>
                <a:spcPts val="0"/>
              </a:spcBef>
              <a:spcAft>
                <a:spcPts val="0"/>
              </a:spcAft>
              <a:buSzPts val="1200"/>
              <a:buFont typeface="Calibri"/>
              <a:buChar char="●"/>
            </a:pPr>
            <a:r>
              <a:rPr lang="en-US" dirty="0"/>
              <a:t>In advance: Review Chapters 18–23 of </a:t>
            </a:r>
            <a:r>
              <a:rPr lang="en-US" i="1" dirty="0" err="1"/>
              <a:t>Lyddie</a:t>
            </a:r>
            <a:r>
              <a:rPr lang="en-US" dirty="0"/>
              <a:t>, especially Chapters 20 and 21.</a:t>
            </a:r>
            <a:endParaRPr dirty="0"/>
          </a:p>
          <a:p>
            <a:pPr marL="457200" lvl="0" indent="-304800" rtl="0">
              <a:lnSpc>
                <a:spcPct val="100000"/>
              </a:lnSpc>
              <a:spcBef>
                <a:spcPts val="0"/>
              </a:spcBef>
              <a:spcAft>
                <a:spcPts val="0"/>
              </a:spcAft>
              <a:buSzPts val="1200"/>
              <a:buFont typeface="Calibri"/>
              <a:buChar char="●"/>
            </a:pPr>
            <a:r>
              <a:rPr lang="en-US" dirty="0"/>
              <a:t>Decide if you would like to collect the </a:t>
            </a:r>
            <a:r>
              <a:rPr lang="en-US" b="1" dirty="0"/>
              <a:t>Reader’s Notes </a:t>
            </a:r>
            <a:r>
              <a:rPr lang="en-US" dirty="0"/>
              <a:t>for Chapters 18–23 at the end of this lesson in order to assess students’ work.</a:t>
            </a:r>
            <a:endParaRPr dirty="0"/>
          </a:p>
        </p:txBody>
      </p:sp>
    </p:spTree>
    <p:extLst>
      <p:ext uri="{BB962C8B-B14F-4D97-AF65-F5344CB8AC3E}">
        <p14:creationId xmlns:p14="http://schemas.microsoft.com/office/powerpoint/2010/main" val="314222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01ba4aac2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01ba4aac2_0_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20-25 minutes (this slide, 5-8 minutes)</a:t>
            </a:r>
            <a:endParaRPr b="1" dirty="0"/>
          </a:p>
          <a:p>
            <a:pPr marL="0" lvl="0" indent="0" rtl="0">
              <a:spcBef>
                <a:spcPts val="0"/>
              </a:spcBef>
              <a:spcAft>
                <a:spcPts val="0"/>
              </a:spcAft>
              <a:buClr>
                <a:srgbClr val="000000"/>
              </a:buClr>
              <a:buSzPts val="1100"/>
              <a:buFont typeface="Arial"/>
              <a:buNone/>
            </a:pPr>
            <a:r>
              <a:rPr lang="en-US" b="1" dirty="0"/>
              <a:t>Student Grouping: Whole Group, Triads</a:t>
            </a:r>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Slide 2 of 4</a:t>
            </a:r>
            <a:endParaRPr b="1" dirty="0"/>
          </a:p>
          <a:p>
            <a:pPr marL="0" lvl="0" indent="0" rtl="0">
              <a:lnSpc>
                <a:spcPct val="90000"/>
              </a:lnSpc>
              <a:spcBef>
                <a:spcPts val="1000"/>
              </a:spcBef>
              <a:spcAft>
                <a:spcPts val="0"/>
              </a:spcAft>
              <a:buClr>
                <a:srgbClr val="000000"/>
              </a:buClr>
              <a:buSzPts val="1100"/>
              <a:buFont typeface="Arial"/>
              <a:buNone/>
            </a:pPr>
            <a:r>
              <a:rPr lang="en-US" b="1" dirty="0"/>
              <a:t>Work Time A. World Café, continued</a:t>
            </a:r>
            <a:endParaRPr b="1" i="1"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second of four slides related to this activity.</a:t>
            </a:r>
            <a:endParaRPr dirty="0"/>
          </a:p>
          <a:p>
            <a:pPr marL="457200" lvl="0" indent="-304800" rtl="0">
              <a:spcBef>
                <a:spcPts val="0"/>
              </a:spcBef>
              <a:spcAft>
                <a:spcPts val="0"/>
              </a:spcAft>
              <a:buClr>
                <a:schemeClr val="dk1"/>
              </a:buClr>
              <a:buSzPts val="1200"/>
              <a:buFont typeface="Calibri"/>
              <a:buChar char="●"/>
            </a:pPr>
            <a:r>
              <a:rPr lang="en-US" dirty="0"/>
              <a:t>Use of protocols (like World Café) allows for total participation of students. It encourages critical thinking, collaboration, and social construction of knowledge. It also helps students to practice their speaking and listening skills.</a:t>
            </a:r>
            <a:endParaRPr b="1"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Read the first paragraph on the slide aloud.</a:t>
            </a:r>
            <a:endParaRPr dirty="0"/>
          </a:p>
          <a:p>
            <a:pPr marL="457200" lvl="0" indent="-304800" rtl="0">
              <a:spcBef>
                <a:spcPts val="0"/>
              </a:spcBef>
              <a:spcAft>
                <a:spcPts val="0"/>
              </a:spcAft>
              <a:buSzPts val="1200"/>
              <a:buFont typeface="Calibri"/>
              <a:buAutoNum type="arabicPeriod"/>
            </a:pPr>
            <a:r>
              <a:rPr lang="en-US" dirty="0"/>
              <a:t>Read the “Steps” aloud.</a:t>
            </a:r>
            <a:endParaRPr dirty="0"/>
          </a:p>
          <a:p>
            <a:pPr marL="457200" lvl="0" indent="-304800" rtl="0">
              <a:spcBef>
                <a:spcPts val="0"/>
              </a:spcBef>
              <a:spcAft>
                <a:spcPts val="0"/>
              </a:spcAft>
              <a:buSzPts val="1200"/>
              <a:buFont typeface="Calibri"/>
              <a:buAutoNum type="arabicPeriod"/>
            </a:pPr>
            <a:r>
              <a:rPr lang="en-US" dirty="0"/>
              <a:t>Remind students to use their </a:t>
            </a:r>
            <a:r>
              <a:rPr lang="en-US" b="1" dirty="0"/>
              <a:t>Reader’s Notes</a:t>
            </a:r>
            <a:r>
              <a:rPr lang="en-US" dirty="0"/>
              <a:t> and the novel to support their discussions. Remind them of the goals they set in the opening part of class about conversations that deepen everyone’s understanding of the book.</a:t>
            </a:r>
            <a:endParaRPr dirty="0"/>
          </a:p>
          <a:p>
            <a:pPr marL="457200" lvl="0" indent="-304800" rtl="0">
              <a:spcBef>
                <a:spcPts val="0"/>
              </a:spcBef>
              <a:spcAft>
                <a:spcPts val="0"/>
              </a:spcAft>
              <a:buSzPts val="1200"/>
              <a:buFont typeface="Calibri"/>
              <a:buAutoNum type="arabicPeriod"/>
            </a:pPr>
            <a:r>
              <a:rPr lang="en-US" dirty="0"/>
              <a:t>Focus students on the question on their table card prompts, which is also displayed here. Read the “Steps to follow” portion of the slide aloud.</a:t>
            </a:r>
            <a:endParaRPr dirty="0"/>
          </a:p>
          <a:p>
            <a:pPr marL="457200" lvl="0" indent="-304800" rtl="0">
              <a:spcBef>
                <a:spcPts val="0"/>
              </a:spcBef>
              <a:spcAft>
                <a:spcPts val="0"/>
              </a:spcAft>
              <a:buSzPts val="1200"/>
              <a:buFont typeface="Calibri"/>
              <a:buAutoNum type="arabicPeriod"/>
            </a:pPr>
            <a:r>
              <a:rPr lang="en-US" dirty="0"/>
              <a:t>After 3 minutes, use the signal to get students’ attention. </a:t>
            </a:r>
            <a:endParaRPr dirty="0"/>
          </a:p>
          <a:p>
            <a:pPr marL="457200" lvl="0" indent="-304800" rtl="0">
              <a:spcBef>
                <a:spcPts val="0"/>
              </a:spcBef>
              <a:spcAft>
                <a:spcPts val="0"/>
              </a:spcAft>
              <a:buSzPts val="1200"/>
              <a:buFont typeface="Calibri"/>
              <a:buAutoNum type="arabicPeriod"/>
            </a:pPr>
            <a:r>
              <a:rPr lang="en-US" dirty="0"/>
              <a:t>Read aloud the transition reminders in the box on the slide.</a:t>
            </a:r>
            <a:endParaRPr dirty="0"/>
          </a:p>
          <a:p>
            <a:pPr marL="457200" lvl="0" indent="-304800" rtl="0">
              <a:spcBef>
                <a:spcPts val="0"/>
              </a:spcBef>
              <a:spcAft>
                <a:spcPts val="0"/>
              </a:spcAft>
              <a:buSzPts val="1200"/>
              <a:buFont typeface="Calibri"/>
              <a:buAutoNum type="arabicPeriod"/>
            </a:pPr>
            <a:r>
              <a:rPr lang="en-US" dirty="0"/>
              <a:t>Signal students to transition quickly and quietly.</a:t>
            </a:r>
            <a:endParaRPr dirty="0"/>
          </a:p>
          <a:p>
            <a:pPr marL="0" lvl="0" indent="0" rtl="0">
              <a:spcBef>
                <a:spcPts val="0"/>
              </a:spcBef>
              <a:spcAft>
                <a:spcPts val="0"/>
              </a:spcAft>
              <a:buNone/>
            </a:pPr>
            <a:endParaRPr i="1"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Step 1, look for one student in each triad will raise their hand.</a:t>
            </a:r>
            <a:endParaRPr dirty="0"/>
          </a:p>
          <a:p>
            <a:pPr marL="457200" lvl="0" indent="-304800" rtl="0">
              <a:spcBef>
                <a:spcPts val="0"/>
              </a:spcBef>
              <a:spcAft>
                <a:spcPts val="0"/>
              </a:spcAft>
              <a:buClr>
                <a:schemeClr val="dk1"/>
              </a:buClr>
              <a:buSzPts val="1200"/>
              <a:buChar char="●"/>
            </a:pPr>
            <a:r>
              <a:rPr lang="en-US" dirty="0"/>
              <a:t>In Teacher Action Step 4, listen for all students in the groups to participate and to say things like, </a:t>
            </a:r>
            <a:r>
              <a:rPr lang="en-US" b="0" dirty="0"/>
              <a:t>“The symbolic bears are all things that threaten </a:t>
            </a:r>
            <a:r>
              <a:rPr lang="en-US" b="0" dirty="0" err="1"/>
              <a:t>Lyddie</a:t>
            </a:r>
            <a:r>
              <a:rPr lang="en-US" b="0" dirty="0"/>
              <a:t>, just like the real bear” or “</a:t>
            </a:r>
            <a:r>
              <a:rPr lang="en-US" b="0" dirty="0" err="1"/>
              <a:t>Lyddie</a:t>
            </a:r>
            <a:r>
              <a:rPr lang="en-US" b="0" dirty="0"/>
              <a:t> is determined and courageous.”</a:t>
            </a:r>
            <a:endParaRPr b="0" dirty="0"/>
          </a:p>
          <a:p>
            <a:pPr marL="457200" lvl="0" indent="-304800" rtl="0">
              <a:spcBef>
                <a:spcPts val="0"/>
              </a:spcBef>
              <a:spcAft>
                <a:spcPts val="0"/>
              </a:spcAft>
              <a:buClr>
                <a:schemeClr val="dk1"/>
              </a:buClr>
              <a:buSzPts val="1200"/>
              <a:buChar char="●"/>
            </a:pPr>
            <a:r>
              <a:rPr lang="en-US" dirty="0"/>
              <a:t>In Teacher Action Step 7, look for students to get up quickly and quietly and move to their next table.</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If groups have difficulty choosing a Recorder, quickly designate one for that group.</a:t>
            </a:r>
            <a:endParaRPr dirty="0"/>
          </a:p>
        </p:txBody>
      </p:sp>
      <p:sp>
        <p:nvSpPr>
          <p:cNvPr id="173" name="Google Shape;173;g401ba4aac2_0_2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437027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40437517d5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40437517d5_0_4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20-25 minutes (this slide, 5-8 minutes)</a:t>
            </a:r>
            <a:endParaRPr b="1" dirty="0"/>
          </a:p>
          <a:p>
            <a:pPr marL="0" lvl="0" indent="0" rtl="0">
              <a:spcBef>
                <a:spcPts val="0"/>
              </a:spcBef>
              <a:spcAft>
                <a:spcPts val="0"/>
              </a:spcAft>
              <a:buClr>
                <a:schemeClr val="dk1"/>
              </a:buClr>
              <a:buSzPts val="1100"/>
              <a:buFont typeface="Arial"/>
              <a:buNone/>
            </a:pPr>
            <a:r>
              <a:rPr lang="en-US" b="1" dirty="0"/>
              <a:t>Student Grouping: Whole Group, Triads</a:t>
            </a:r>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3 of 4</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World Café, continued</a:t>
            </a:r>
            <a:endParaRPr b="1"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third of four slides related to this activity.</a:t>
            </a:r>
            <a:endParaRPr dirty="0"/>
          </a:p>
          <a:p>
            <a:pPr marL="457200" lvl="0" indent="-304800" rtl="0">
              <a:spcBef>
                <a:spcPts val="0"/>
              </a:spcBef>
              <a:spcAft>
                <a:spcPts val="0"/>
              </a:spcAft>
              <a:buClr>
                <a:schemeClr val="dk1"/>
              </a:buClr>
              <a:buSzPts val="1200"/>
              <a:buFont typeface="Calibri"/>
              <a:buChar char="●"/>
            </a:pPr>
            <a:r>
              <a:rPr lang="en-US" dirty="0"/>
              <a:t>Use of protocols (like World Café) allows for total participation of students. It encourages critical thinking, collaboration, and social construction of knowledge. It also helps students to practice their speaking and listening skills.</a:t>
            </a:r>
            <a:endParaRPr b="1"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Give specific positive praise for strong discussions—e.g., text-based, focused on the question, building on each other’s ideas, asking each other questions.</a:t>
            </a:r>
            <a:endParaRPr dirty="0"/>
          </a:p>
          <a:p>
            <a:pPr marL="457200" lvl="0" indent="-304800" rtl="0">
              <a:spcBef>
                <a:spcPts val="0"/>
              </a:spcBef>
              <a:spcAft>
                <a:spcPts val="0"/>
              </a:spcAft>
              <a:buClr>
                <a:schemeClr val="dk1"/>
              </a:buClr>
              <a:buSzPts val="1200"/>
              <a:buFont typeface="Calibri"/>
              <a:buAutoNum type="arabicPeriod"/>
            </a:pPr>
            <a:r>
              <a:rPr lang="en-US" dirty="0"/>
              <a:t>Be sure that the Round I Recorder has remained at his/her original table. Read the three steps at the top of the slide aloud.</a:t>
            </a:r>
            <a:endParaRPr dirty="0"/>
          </a:p>
          <a:p>
            <a:pPr marL="457200" lvl="0" indent="-304800" rtl="0">
              <a:spcBef>
                <a:spcPts val="0"/>
              </a:spcBef>
              <a:spcAft>
                <a:spcPts val="0"/>
              </a:spcAft>
              <a:buClr>
                <a:schemeClr val="dk1"/>
              </a:buClr>
              <a:buSzPts val="1200"/>
              <a:buFont typeface="Calibri"/>
              <a:buAutoNum type="arabicPeriod"/>
            </a:pPr>
            <a:r>
              <a:rPr lang="en-US" dirty="0"/>
              <a:t>Remind students to use their </a:t>
            </a:r>
            <a:r>
              <a:rPr lang="en-US" b="1" dirty="0"/>
              <a:t>Reader’s Notes </a:t>
            </a:r>
            <a:r>
              <a:rPr lang="en-US" dirty="0"/>
              <a:t>and the novel to support their discussions. Prompt the Round II Recorder to take notes on the table’s recording chart. Remind Recorders to make their letters about 1 inch in height so that their writing will be visible when posted at the end of the activity.</a:t>
            </a:r>
            <a:endParaRPr dirty="0"/>
          </a:p>
          <a:p>
            <a:pPr marL="457200" lvl="0" indent="-304800" rtl="0">
              <a:spcBef>
                <a:spcPts val="0"/>
              </a:spcBef>
              <a:spcAft>
                <a:spcPts val="0"/>
              </a:spcAft>
              <a:buClr>
                <a:schemeClr val="dk1"/>
              </a:buClr>
              <a:buSzPts val="1200"/>
              <a:buFont typeface="Calibri"/>
              <a:buAutoNum type="arabicPeriod"/>
            </a:pPr>
            <a:r>
              <a:rPr lang="en-US" dirty="0"/>
              <a:t>After 3 minutes, use the signal to get students’ attention. </a:t>
            </a:r>
            <a:endParaRPr dirty="0"/>
          </a:p>
          <a:p>
            <a:pPr marL="457200" lvl="0" indent="-304800" rtl="0">
              <a:spcBef>
                <a:spcPts val="0"/>
              </a:spcBef>
              <a:spcAft>
                <a:spcPts val="0"/>
              </a:spcAft>
              <a:buClr>
                <a:schemeClr val="dk1"/>
              </a:buClr>
              <a:buSzPts val="1200"/>
              <a:buFont typeface="Calibri"/>
              <a:buAutoNum type="arabicPeriod"/>
            </a:pPr>
            <a:r>
              <a:rPr lang="en-US" dirty="0"/>
              <a:t>Read aloud the transition reminders in the box on the slide.</a:t>
            </a:r>
            <a:endParaRPr dirty="0"/>
          </a:p>
          <a:p>
            <a:pPr marL="457200" lvl="0" indent="-304800" rtl="0">
              <a:spcBef>
                <a:spcPts val="0"/>
              </a:spcBef>
              <a:spcAft>
                <a:spcPts val="0"/>
              </a:spcAft>
              <a:buClr>
                <a:schemeClr val="dk1"/>
              </a:buClr>
              <a:buSzPts val="1200"/>
              <a:buFont typeface="Calibri"/>
              <a:buAutoNum type="arabicPeriod"/>
            </a:pPr>
            <a:r>
              <a:rPr lang="en-US" dirty="0"/>
              <a:t>Signal students to transition quickly and quietly.</a:t>
            </a:r>
            <a:endParaRPr dirty="0"/>
          </a:p>
          <a:p>
            <a:pPr marL="0" lvl="0" indent="0" rtl="0">
              <a:spcBef>
                <a:spcPts val="0"/>
              </a:spcBef>
              <a:spcAft>
                <a:spcPts val="0"/>
              </a:spcAft>
              <a:buClr>
                <a:schemeClr val="dk1"/>
              </a:buClr>
              <a:buSzPts val="1100"/>
              <a:buFont typeface="Arial"/>
              <a:buNone/>
            </a:pPr>
            <a:endParaRPr i="1"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Step 3, listen for all students in the groups to participate and to say things like, </a:t>
            </a:r>
            <a:r>
              <a:rPr lang="en-US" b="0" dirty="0"/>
              <a:t>“</a:t>
            </a:r>
            <a:r>
              <a:rPr lang="en-US" b="0" dirty="0" err="1"/>
              <a:t>Lyddie</a:t>
            </a:r>
            <a:r>
              <a:rPr lang="en-US" b="0" dirty="0"/>
              <a:t> isn’t really free at the factory because she cannot take breaks or choose her schedule” and “</a:t>
            </a:r>
            <a:r>
              <a:rPr lang="en-US" b="0" dirty="0" err="1"/>
              <a:t>Lyddie</a:t>
            </a:r>
            <a:r>
              <a:rPr lang="en-US" b="0" dirty="0"/>
              <a:t> is free at the end of the book because she can travel where she wants and choose her next steps” and “For </a:t>
            </a:r>
            <a:r>
              <a:rPr lang="en-US" b="0" dirty="0" err="1"/>
              <a:t>Lyddie</a:t>
            </a:r>
            <a:r>
              <a:rPr lang="en-US" b="0" dirty="0"/>
              <a:t>, being free means she is not dependent on anyone. Early in the book she thought of the factory as being a key to freedom because she could make money, but now she realizes that being free is about more than having money.”</a:t>
            </a:r>
            <a:endParaRPr b="0" dirty="0"/>
          </a:p>
          <a:p>
            <a:pPr marL="457200" lvl="0" indent="-304800" rtl="0">
              <a:spcBef>
                <a:spcPts val="0"/>
              </a:spcBef>
              <a:spcAft>
                <a:spcPts val="0"/>
              </a:spcAft>
              <a:buClr>
                <a:schemeClr val="dk1"/>
              </a:buClr>
              <a:buSzPts val="1200"/>
              <a:buFont typeface="Calibri"/>
              <a:buChar char="●"/>
            </a:pPr>
            <a:r>
              <a:rPr lang="en-US" dirty="0"/>
              <a:t>In Teacher Action Step 6, look for students to get up quickly and quietly and move to their next table.</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If groups have difficulty choosing a Recorder, quickly designate one for that group.</a:t>
            </a:r>
            <a:endParaRPr dirty="0"/>
          </a:p>
          <a:p>
            <a:pPr marL="0" lvl="0" indent="0">
              <a:spcBef>
                <a:spcPts val="0"/>
              </a:spcBef>
              <a:spcAft>
                <a:spcPts val="0"/>
              </a:spcAft>
              <a:buNone/>
            </a:pPr>
            <a:endParaRPr dirty="0"/>
          </a:p>
        </p:txBody>
      </p:sp>
      <p:sp>
        <p:nvSpPr>
          <p:cNvPr id="184" name="Google Shape;184;g40437517d5_0_4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3848825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01ba4aac2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01ba4aac2_0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20-25 minutes (5-8 minutes for this slide)</a:t>
            </a:r>
            <a:endParaRPr b="1" dirty="0"/>
          </a:p>
          <a:p>
            <a:pPr marL="0" lvl="0" indent="0" rtl="0">
              <a:spcBef>
                <a:spcPts val="0"/>
              </a:spcBef>
              <a:spcAft>
                <a:spcPts val="0"/>
              </a:spcAft>
              <a:buClr>
                <a:srgbClr val="000000"/>
              </a:buClr>
              <a:buSzPts val="1100"/>
              <a:buFont typeface="Arial"/>
              <a:buNone/>
            </a:pPr>
            <a:r>
              <a:rPr lang="en-US" b="1" dirty="0"/>
              <a:t>Student Grouping: Whole Group, Triads</a:t>
            </a:r>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Slide 4 of 4</a:t>
            </a:r>
            <a:endParaRPr b="1" dirty="0"/>
          </a:p>
          <a:p>
            <a:pPr marL="0" lvl="0" indent="0" rtl="0">
              <a:lnSpc>
                <a:spcPct val="90000"/>
              </a:lnSpc>
              <a:spcBef>
                <a:spcPts val="1000"/>
              </a:spcBef>
              <a:spcAft>
                <a:spcPts val="0"/>
              </a:spcAft>
              <a:buClr>
                <a:srgbClr val="000000"/>
              </a:buClr>
              <a:buSzPts val="1100"/>
              <a:buFont typeface="Arial"/>
              <a:buNone/>
            </a:pPr>
            <a:r>
              <a:rPr lang="en-US" b="1" dirty="0"/>
              <a:t>Work Time A. World Café, continued</a:t>
            </a:r>
            <a:endParaRPr b="1" i="1"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four slides related to this activity.</a:t>
            </a:r>
            <a:endParaRPr dirty="0"/>
          </a:p>
          <a:p>
            <a:pPr marL="457200" lvl="0" indent="-304800" rtl="0">
              <a:spcBef>
                <a:spcPts val="0"/>
              </a:spcBef>
              <a:spcAft>
                <a:spcPts val="0"/>
              </a:spcAft>
              <a:buClr>
                <a:schemeClr val="dk1"/>
              </a:buClr>
              <a:buSzPts val="1200"/>
              <a:buFont typeface="Calibri"/>
              <a:buChar char="●"/>
            </a:pPr>
            <a:r>
              <a:rPr lang="en-US" dirty="0"/>
              <a:t>Use of protocols (like World Café) allows for total participation of students. It encourages critical thinking, collaboration, and social construction of knowledge. It also helps students to practice their speaking and listening skills.</a:t>
            </a:r>
            <a:endParaRPr b="1"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Be sure that the Round 2 Recorder has remained at his/her original table. Read the three steps at the top of the slide aloud.</a:t>
            </a:r>
            <a:endParaRPr dirty="0"/>
          </a:p>
          <a:p>
            <a:pPr marL="457200" lvl="0" indent="-304800" rtl="0">
              <a:spcBef>
                <a:spcPts val="0"/>
              </a:spcBef>
              <a:spcAft>
                <a:spcPts val="0"/>
              </a:spcAft>
              <a:buClr>
                <a:schemeClr val="dk1"/>
              </a:buClr>
              <a:buSzPts val="1200"/>
              <a:buFont typeface="Calibri"/>
              <a:buAutoNum type="arabicPeriod"/>
            </a:pPr>
            <a:r>
              <a:rPr lang="en-US" dirty="0"/>
              <a:t>Remind students to use their </a:t>
            </a:r>
            <a:r>
              <a:rPr lang="en-US" b="1" dirty="0"/>
              <a:t>Reader’s Notes</a:t>
            </a:r>
            <a:r>
              <a:rPr lang="en-US" dirty="0"/>
              <a:t> and the novel to support their discussions. Prompt the Round 3 Recorder to take notes on the table’s recording chart. Remind Recorders to make their letters about 1 inch in height so that their writing will be visible when posted at the end of the activity.</a:t>
            </a:r>
            <a:endParaRPr dirty="0"/>
          </a:p>
          <a:p>
            <a:pPr marL="457200" lvl="0" indent="-304800" rtl="0">
              <a:spcBef>
                <a:spcPts val="0"/>
              </a:spcBef>
              <a:spcAft>
                <a:spcPts val="0"/>
              </a:spcAft>
              <a:buClr>
                <a:schemeClr val="dk1"/>
              </a:buClr>
              <a:buSzPts val="1200"/>
              <a:buFont typeface="Calibri"/>
              <a:buAutoNum type="arabicPeriod"/>
            </a:pPr>
            <a:r>
              <a:rPr lang="en-US" dirty="0"/>
              <a:t>After 3 minutes, use the signal to get students’ attention. </a:t>
            </a:r>
            <a:endParaRPr dirty="0"/>
          </a:p>
          <a:p>
            <a:pPr marL="457200" lvl="0" indent="-304800" rtl="0">
              <a:spcBef>
                <a:spcPts val="0"/>
              </a:spcBef>
              <a:spcAft>
                <a:spcPts val="0"/>
              </a:spcAft>
              <a:buClr>
                <a:schemeClr val="dk1"/>
              </a:buClr>
              <a:buSzPts val="1200"/>
              <a:buFont typeface="Calibri"/>
              <a:buAutoNum type="arabicPeriod"/>
            </a:pPr>
            <a:r>
              <a:rPr lang="en-US" dirty="0"/>
              <a:t>Read aloud the transition reminder in the box on the slide.</a:t>
            </a:r>
            <a:endParaRPr dirty="0"/>
          </a:p>
          <a:p>
            <a:pPr marL="457200" lvl="0" indent="-304800" rtl="0">
              <a:spcBef>
                <a:spcPts val="0"/>
              </a:spcBef>
              <a:spcAft>
                <a:spcPts val="0"/>
              </a:spcAft>
              <a:buClr>
                <a:schemeClr val="dk1"/>
              </a:buClr>
              <a:buSzPts val="1200"/>
              <a:buFont typeface="Calibri"/>
              <a:buAutoNum type="arabicPeriod"/>
            </a:pPr>
            <a:r>
              <a:rPr lang="en-US" dirty="0"/>
              <a:t>At this point, students should have discussed each of the questions on the table card prompts. Thank students for their participation and collaboration during the World Café. Point out several specific things you noticed about how they used the protocol more effectively this time than the first time.</a:t>
            </a:r>
            <a:endParaRPr dirty="0"/>
          </a:p>
          <a:p>
            <a:pPr marL="457200" lvl="0" indent="-304800" rtl="0">
              <a:spcBef>
                <a:spcPts val="0"/>
              </a:spcBef>
              <a:spcAft>
                <a:spcPts val="0"/>
              </a:spcAft>
              <a:buClr>
                <a:schemeClr val="dk1"/>
              </a:buClr>
              <a:buSzPts val="1200"/>
              <a:buFont typeface="Calibri"/>
              <a:buAutoNum type="arabicPeriod"/>
            </a:pPr>
            <a:r>
              <a:rPr lang="en-US" dirty="0"/>
              <a:t>As a closing for this activity, ask students to think of one thing they saw or heard today that helped make discussions effective. When they have thought of one, they should raise their hands. When more than half the class has a hand up, call on several students to share their thinking.</a:t>
            </a:r>
            <a:endParaRPr dirty="0"/>
          </a:p>
          <a:p>
            <a:pPr marL="0" lvl="0" indent="0" rtl="0">
              <a:spcBef>
                <a:spcPts val="0"/>
              </a:spcBef>
              <a:spcAft>
                <a:spcPts val="0"/>
              </a:spcAft>
              <a:buClr>
                <a:srgbClr val="000000"/>
              </a:buClr>
              <a:buSzPts val="1100"/>
              <a:buFont typeface="Arial"/>
              <a:buNone/>
            </a:pPr>
            <a:endParaRPr i="1"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a:t>In </a:t>
            </a:r>
            <a:r>
              <a:rPr lang="en-US" dirty="0"/>
              <a:t>Teacher Action Step 2, listen for all students in the groups to participate and to say things like, </a:t>
            </a:r>
            <a:r>
              <a:rPr lang="en-US" b="0" dirty="0"/>
              <a:t>“</a:t>
            </a:r>
            <a:r>
              <a:rPr lang="en-US" b="0" dirty="0" err="1"/>
              <a:t>Lyddie</a:t>
            </a:r>
            <a:r>
              <a:rPr lang="en-US" b="0" dirty="0"/>
              <a:t> has tied herself to Diana by working hard with her and caring about her, but she has also refused to completely tie herself to her because she has trouble committing to signing the petition” and “I think </a:t>
            </a:r>
            <a:r>
              <a:rPr lang="en-US" b="0" dirty="0" err="1"/>
              <a:t>Lyddie</a:t>
            </a:r>
            <a:r>
              <a:rPr lang="en-US" b="0" dirty="0"/>
              <a:t> should sacrifice some of her independence in the future because tying yourself to someone can mean you have help when things are tough” or “I don’t think </a:t>
            </a:r>
            <a:r>
              <a:rPr lang="en-US" b="0" dirty="0" err="1"/>
              <a:t>Lyddie</a:t>
            </a:r>
            <a:r>
              <a:rPr lang="en-US" b="0" dirty="0"/>
              <a:t> should sacrifice any of her independence, because the only person who can take care of you is you, and she should have the freedom to do what she wants.”</a:t>
            </a:r>
            <a:endParaRPr b="0" dirty="0"/>
          </a:p>
          <a:p>
            <a:pPr marL="457200" lvl="0" indent="-304800" rtl="0">
              <a:spcBef>
                <a:spcPts val="0"/>
              </a:spcBef>
              <a:spcAft>
                <a:spcPts val="0"/>
              </a:spcAft>
              <a:buClr>
                <a:schemeClr val="dk1"/>
              </a:buClr>
              <a:buSzPts val="1200"/>
              <a:buFont typeface="Calibri"/>
              <a:buChar char="●"/>
            </a:pPr>
            <a:r>
              <a:rPr lang="en-US" b="0" dirty="0"/>
              <a:t>In Teacher Action Step 6, listen for students to start sentences with statements like, “It was really helpful when…” or “Our Recorder did a good job of…” or “Our conversation went well because…”</a:t>
            </a:r>
            <a:endParaRPr b="0" dirty="0"/>
          </a:p>
          <a:p>
            <a:pPr marL="457200" lvl="0" indent="0" rtl="0">
              <a:spcBef>
                <a:spcPts val="0"/>
              </a:spcBef>
              <a:spcAft>
                <a:spcPts val="0"/>
              </a:spcAft>
              <a:buSzPts val="1100"/>
              <a:buFont typeface="Arial"/>
              <a:buNone/>
            </a:pPr>
            <a:endParaRPr b="1" dirty="0"/>
          </a:p>
          <a:p>
            <a:pPr marL="0" lvl="0" indent="0" rtl="0">
              <a:spcBef>
                <a:spcPts val="0"/>
              </a:spcBef>
              <a:spcAft>
                <a:spcPts val="0"/>
              </a:spcAft>
              <a:buClr>
                <a:srgbClr val="000000"/>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If groups have difficulty choosing a Recorder, quickly designate one for that group.</a:t>
            </a:r>
            <a:endParaRPr dirty="0"/>
          </a:p>
          <a:p>
            <a:pPr marL="457200" lvl="0" indent="-304800" rtl="0">
              <a:spcBef>
                <a:spcPts val="0"/>
              </a:spcBef>
              <a:spcAft>
                <a:spcPts val="0"/>
              </a:spcAft>
              <a:buClr>
                <a:schemeClr val="dk1"/>
              </a:buClr>
              <a:buSzPts val="1200"/>
              <a:buChar char="●"/>
            </a:pPr>
            <a:r>
              <a:rPr lang="en-US" dirty="0"/>
              <a:t>If students have trouble reading the writing on the posted recording charts, consider reading a few highlights aloud for the class, or arranging a quick Gallery Walk if it will not be too disruptive.</a:t>
            </a:r>
            <a:endParaRPr dirty="0"/>
          </a:p>
        </p:txBody>
      </p:sp>
      <p:sp>
        <p:nvSpPr>
          <p:cNvPr id="195" name="Google Shape;195;g401ba4aac2_0_6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1077957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deede55aa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g3deede55aa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5-7</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Closing and Assessment A.  Exit Ticket and Preview Homework</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Char char="●"/>
            </a:pPr>
            <a:r>
              <a:rPr lang="en-US" dirty="0"/>
              <a:t>Please note that this slide focuses on the Exit Ticket, and the next slide previews the homework questions.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0" dirty="0" err="1"/>
              <a:t>Lyddie’s</a:t>
            </a:r>
            <a:r>
              <a:rPr lang="en-US" b="0" dirty="0"/>
              <a:t> Character: Exit Ticket and Homework</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think on their own for a minute and then to complete the Exit Ticket portion.</a:t>
            </a:r>
            <a:endParaRPr dirty="0"/>
          </a:p>
          <a:p>
            <a:pPr marL="457200" marR="0" lvl="0" indent="-304800" algn="l" rtl="0">
              <a:lnSpc>
                <a:spcPct val="100000"/>
              </a:lnSpc>
              <a:spcBef>
                <a:spcPts val="0"/>
              </a:spcBef>
              <a:spcAft>
                <a:spcPts val="0"/>
              </a:spcAft>
              <a:buSzPts val="1200"/>
              <a:buFont typeface="Calibri"/>
              <a:buAutoNum type="arabicPeriod"/>
            </a:pPr>
            <a:r>
              <a:rPr lang="en-US" dirty="0"/>
              <a:t>After giving them a minute to think individually, call on students to share their ideas. Encourage other students to add to their list.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In Teacher Action Step 3, listen for students to list traits like independence, courage, persistence, strength, etc.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206" name="Google Shape;206;g3deede55aa_0_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8977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a:t>
            </a:r>
            <a:r>
              <a:rPr lang="en-US" b="1" i="0" u="none" strike="noStrike" cap="none" dirty="0">
                <a:solidFill>
                  <a:schemeClr val="dk1"/>
                </a:solidFill>
              </a:rPr>
              <a:t>Grouping: </a:t>
            </a:r>
            <a:r>
              <a:rPr lang="en-US" b="1"/>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This is the final lesson for </a:t>
            </a:r>
            <a:r>
              <a:rPr lang="en-US" i="1" dirty="0" err="1"/>
              <a:t>Lyddie</a:t>
            </a:r>
            <a:r>
              <a:rPr lang="en-US" i="1" dirty="0"/>
              <a:t>.</a:t>
            </a:r>
            <a:endParaRPr i="1" dirty="0"/>
          </a:p>
          <a:p>
            <a:pPr marL="9144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will focus their attention on the slide.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Consider reading the homework questions aloud to help students who might benefit from further audio support.</a:t>
            </a:r>
            <a:endParaRPr dirty="0"/>
          </a:p>
          <a:p>
            <a:pPr marL="457200" marR="0" lvl="0" indent="0" algn="l" rtl="0">
              <a:lnSpc>
                <a:spcPct val="100000"/>
              </a:lnSpc>
              <a:spcBef>
                <a:spcPts val="0"/>
              </a:spcBef>
              <a:spcAft>
                <a:spcPts val="0"/>
              </a:spcAft>
              <a:buNone/>
            </a:pPr>
            <a:endParaRPr dirty="0"/>
          </a:p>
        </p:txBody>
      </p:sp>
      <p:sp>
        <p:nvSpPr>
          <p:cNvPr id="217" name="Google Shape;217;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6253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0437517d5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0437517d5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Pacing: will vary, but 30-40 minutes </a:t>
            </a:r>
            <a:endParaRPr/>
          </a:p>
          <a:p>
            <a:pPr marL="0" lvl="0" indent="0" rtl="0">
              <a:spcBef>
                <a:spcPts val="0"/>
              </a:spcBef>
              <a:spcAft>
                <a:spcPts val="0"/>
              </a:spcAft>
              <a:buClr>
                <a:schemeClr val="dk1"/>
              </a:buClr>
              <a:buSzPts val="1100"/>
              <a:buFont typeface="Arial"/>
              <a:buNone/>
            </a:pPr>
            <a:r>
              <a:rPr lang="en-US" b="1"/>
              <a:t>Grouping: Small Groups</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always have:</a:t>
            </a:r>
            <a:endParaRPr/>
          </a:p>
          <a:p>
            <a:pPr marL="457200" lvl="0" indent="-304800"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cycle in as needed:</a:t>
            </a:r>
            <a:endParaRPr/>
          </a:p>
          <a:p>
            <a:pPr marL="457200" lvl="0" indent="-304800" rtl="0">
              <a:spcBef>
                <a:spcPts val="0"/>
              </a:spcBef>
              <a:spcAft>
                <a:spcPts val="0"/>
              </a:spcAft>
              <a:buClr>
                <a:schemeClr val="dk1"/>
              </a:buClr>
              <a:buSzPts val="1200"/>
              <a:buFont typeface="Calibri"/>
              <a:buChar char="●"/>
            </a:pPr>
            <a:r>
              <a:rPr lang="en-US"/>
              <a:t>Language Enrichments and ELL support activities.</a:t>
            </a:r>
            <a:endParaRPr/>
          </a:p>
          <a:p>
            <a:pPr marL="457200" lvl="0" indent="-304800"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rtl="0">
              <a:spcBef>
                <a:spcPts val="0"/>
              </a:spcBef>
              <a:spcAft>
                <a:spcPts val="0"/>
              </a:spcAft>
              <a:buClr>
                <a:schemeClr val="dk1"/>
              </a:buClr>
              <a:buSzPts val="1100"/>
              <a:buFont typeface="Arial"/>
              <a:buNone/>
            </a:pPr>
            <a:endParaRPr/>
          </a:p>
          <a:p>
            <a:pPr marL="0" lvl="0" indent="0">
              <a:spcBef>
                <a:spcPts val="0"/>
              </a:spcBef>
              <a:spcAft>
                <a:spcPts val="0"/>
              </a:spcAft>
              <a:buNone/>
            </a:pPr>
            <a:endParaRPr/>
          </a:p>
        </p:txBody>
      </p:sp>
      <p:sp>
        <p:nvSpPr>
          <p:cNvPr id="229" name="Google Shape;229;g40437517d5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3318460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alibri"/>
              <a:buChar char="●"/>
            </a:pPr>
            <a:r>
              <a:rPr lang="en-US" dirty="0"/>
              <a:t>World Cafe materials: </a:t>
            </a:r>
            <a:endParaRPr dirty="0"/>
          </a:p>
          <a:p>
            <a:pPr marL="914400" lvl="1" indent="-304800" rtl="0">
              <a:spcBef>
                <a:spcPts val="0"/>
              </a:spcBef>
              <a:spcAft>
                <a:spcPts val="0"/>
              </a:spcAft>
              <a:buClr>
                <a:schemeClr val="dk1"/>
              </a:buClr>
              <a:buSzPts val="1200"/>
              <a:buFont typeface="Calibri"/>
              <a:buChar char="○"/>
            </a:pPr>
            <a:r>
              <a:rPr lang="en-US" b="1" dirty="0"/>
              <a:t>Table card prompts </a:t>
            </a:r>
            <a:r>
              <a:rPr lang="en-US" dirty="0"/>
              <a:t>(see Teaching Notes): </a:t>
            </a:r>
            <a:endParaRPr dirty="0"/>
          </a:p>
          <a:p>
            <a:pPr marL="914400" lvl="1" indent="-304800" rtl="0">
              <a:spcBef>
                <a:spcPts val="0"/>
              </a:spcBef>
              <a:spcAft>
                <a:spcPts val="0"/>
              </a:spcAft>
              <a:buClr>
                <a:schemeClr val="dk1"/>
              </a:buClr>
              <a:buSzPts val="1200"/>
              <a:buFont typeface="Calibri"/>
              <a:buChar char="○"/>
            </a:pPr>
            <a:r>
              <a:rPr lang="en-US" b="1" dirty="0"/>
              <a:t>World Café protocol directions </a:t>
            </a:r>
            <a:r>
              <a:rPr lang="en-US" dirty="0"/>
              <a:t>(Appendix 1; see also Module 1, Unit 1, Lesson 9; one for document camera or charted on board) </a:t>
            </a:r>
            <a:endParaRPr dirty="0"/>
          </a:p>
          <a:p>
            <a:pPr marL="914400" lvl="1" indent="-304800" rtl="0">
              <a:spcBef>
                <a:spcPts val="0"/>
              </a:spcBef>
              <a:spcAft>
                <a:spcPts val="0"/>
              </a:spcAft>
              <a:buClr>
                <a:schemeClr val="dk1"/>
              </a:buClr>
              <a:buSzPts val="1200"/>
              <a:buFont typeface="Calibri"/>
              <a:buChar char="○"/>
            </a:pPr>
            <a:r>
              <a:rPr lang="en-US" b="1" dirty="0"/>
              <a:t>World Cafe Questions </a:t>
            </a:r>
            <a:r>
              <a:rPr lang="en-US" dirty="0"/>
              <a:t>(for teacher use)</a:t>
            </a:r>
            <a:endParaRPr dirty="0"/>
          </a:p>
          <a:p>
            <a:pPr marL="914400" lvl="1" indent="-304800" rtl="0">
              <a:spcBef>
                <a:spcPts val="0"/>
              </a:spcBef>
              <a:spcAft>
                <a:spcPts val="0"/>
              </a:spcAft>
              <a:buClr>
                <a:schemeClr val="dk1"/>
              </a:buClr>
              <a:buSzPts val="1200"/>
              <a:buFont typeface="Calibri"/>
              <a:buChar char="○"/>
            </a:pPr>
            <a:r>
              <a:rPr lang="en-US" dirty="0"/>
              <a:t>Recording chart (one per triad; a piece of flip chart)</a:t>
            </a:r>
            <a:endParaRPr dirty="0"/>
          </a:p>
          <a:p>
            <a:pPr marL="914400" lvl="1" indent="-304800" rtl="0">
              <a:spcBef>
                <a:spcPts val="0"/>
              </a:spcBef>
              <a:spcAft>
                <a:spcPts val="0"/>
              </a:spcAft>
              <a:buClr>
                <a:schemeClr val="dk1"/>
              </a:buClr>
              <a:buSzPts val="1200"/>
              <a:buFont typeface="Calibri"/>
              <a:buChar char="○"/>
            </a:pPr>
            <a:r>
              <a:rPr lang="en-US" dirty="0"/>
              <a:t>Markers (one per student)</a:t>
            </a:r>
            <a:endParaRPr dirty="0"/>
          </a:p>
          <a:p>
            <a:pPr marL="457200" lvl="0" indent="-304800" rtl="0">
              <a:spcBef>
                <a:spcPts val="0"/>
              </a:spcBef>
              <a:spcAft>
                <a:spcPts val="0"/>
              </a:spcAft>
              <a:buClr>
                <a:schemeClr val="dk1"/>
              </a:buClr>
              <a:buSzPts val="1200"/>
              <a:buFont typeface="Calibri"/>
              <a:buChar char="●"/>
            </a:pPr>
            <a:r>
              <a:rPr lang="en-US" b="1" dirty="0"/>
              <a:t>Checking for Understanding Entry Task, Chapters 20–23 </a:t>
            </a:r>
            <a:r>
              <a:rPr lang="en-US" dirty="0"/>
              <a:t>(one per student)</a:t>
            </a:r>
            <a:endParaRPr dirty="0"/>
          </a:p>
          <a:p>
            <a:pPr marL="457200" lvl="0" indent="-304800" rtl="0">
              <a:spcBef>
                <a:spcPts val="0"/>
              </a:spcBef>
              <a:spcAft>
                <a:spcPts val="0"/>
              </a:spcAft>
              <a:buClr>
                <a:schemeClr val="dk1"/>
              </a:buClr>
              <a:buSzPts val="1200"/>
              <a:buFont typeface="Calibri"/>
              <a:buChar char="●"/>
            </a:pPr>
            <a:r>
              <a:rPr lang="en-US" b="1" dirty="0"/>
              <a:t>Discussion Assessment Tracker </a:t>
            </a:r>
            <a:r>
              <a:rPr lang="en-US" dirty="0"/>
              <a:t>(one for teacher use)</a:t>
            </a:r>
            <a:endParaRPr dirty="0"/>
          </a:p>
          <a:p>
            <a:pPr marL="457200" lvl="0" indent="-304800" rtl="0">
              <a:spcBef>
                <a:spcPts val="0"/>
              </a:spcBef>
              <a:spcAft>
                <a:spcPts val="0"/>
              </a:spcAft>
              <a:buClr>
                <a:schemeClr val="dk1"/>
              </a:buClr>
              <a:buSzPts val="1200"/>
              <a:buFont typeface="Calibri"/>
              <a:buChar char="●"/>
            </a:pPr>
            <a:r>
              <a:rPr lang="en-US" b="1" dirty="0" err="1"/>
              <a:t>Lyddie’s</a:t>
            </a:r>
            <a:r>
              <a:rPr lang="en-US" b="1" dirty="0"/>
              <a:t> Character: Exit Ticket and Homework </a:t>
            </a:r>
            <a:r>
              <a:rPr lang="en-US" dirty="0"/>
              <a:t>(one per student)</a:t>
            </a:r>
            <a:endParaRPr b="1" dirty="0"/>
          </a:p>
          <a:p>
            <a:pPr marL="457200" lvl="0" indent="0" rtl="0">
              <a:spcBef>
                <a:spcPts val="0"/>
              </a:spcBef>
              <a:spcAft>
                <a:spcPts val="0"/>
              </a:spcAft>
              <a:buNone/>
            </a:pPr>
            <a:endParaRPr b="1" dirty="0"/>
          </a:p>
          <a:p>
            <a:pPr marL="0" lvl="0" indent="0" rtl="0">
              <a:lnSpc>
                <a:spcPct val="100000"/>
              </a:lnSpc>
              <a:spcBef>
                <a:spcPts val="0"/>
              </a:spcBef>
              <a:spcAft>
                <a:spcPts val="0"/>
              </a:spcAft>
              <a:buNone/>
            </a:pPr>
            <a:r>
              <a:rPr lang="en-US" dirty="0"/>
              <a:t>Materials to Gather from Previous Lesson:</a:t>
            </a:r>
            <a:r>
              <a:rPr lang="en-US" baseline="0" dirty="0"/>
              <a:t> </a:t>
            </a:r>
            <a:r>
              <a:rPr lang="en-US" dirty="0"/>
              <a:t>None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lvl="0" indent="-304800" rtl="0">
              <a:lnSpc>
                <a:spcPct val="115000"/>
              </a:lnSpc>
              <a:spcBef>
                <a:spcPts val="0"/>
              </a:spcBef>
              <a:spcAft>
                <a:spcPts val="0"/>
              </a:spcAft>
              <a:buSzPts val="1200"/>
              <a:buChar char="●"/>
            </a:pPr>
            <a:r>
              <a:rPr lang="en-US" dirty="0"/>
              <a:t>World Café Protocol (first used in Module 1, Unit 1, Lesson 9; used again in Module 1, Unit 2, Lesson 8)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dirty="0"/>
          </a:p>
          <a:p>
            <a:pPr marL="457200" lvl="0" indent="-304800" rtl="0">
              <a:spcBef>
                <a:spcPts val="0"/>
              </a:spcBef>
              <a:spcAft>
                <a:spcPts val="0"/>
              </a:spcAft>
              <a:buClr>
                <a:schemeClr val="dk1"/>
              </a:buClr>
              <a:buSzPts val="1200"/>
              <a:buFont typeface="Calibri"/>
              <a:buChar char="●"/>
            </a:pPr>
            <a:r>
              <a:rPr lang="en-US" dirty="0"/>
              <a:t>Divide the classroom into three sections, with each having enough room for one-third of the class to sit at tables in small groups of three (triads). On these tables, have:</a:t>
            </a:r>
            <a:endParaRPr dirty="0"/>
          </a:p>
          <a:p>
            <a:pPr marL="914400" lvl="1" indent="-304800" rtl="0">
              <a:spcBef>
                <a:spcPts val="0"/>
              </a:spcBef>
              <a:spcAft>
                <a:spcPts val="0"/>
              </a:spcAft>
              <a:buClr>
                <a:schemeClr val="dk1"/>
              </a:buClr>
              <a:buSzPts val="1200"/>
              <a:buFont typeface="Calibri"/>
              <a:buChar char="○"/>
            </a:pPr>
            <a:r>
              <a:rPr lang="en-US" dirty="0"/>
              <a:t>Table card prompts (with tables in each section having the same question and each section having a different question). </a:t>
            </a:r>
            <a:endParaRPr dirty="0"/>
          </a:p>
          <a:p>
            <a:pPr marL="914400" lvl="1" indent="-304800" rtl="0">
              <a:spcBef>
                <a:spcPts val="0"/>
              </a:spcBef>
              <a:spcAft>
                <a:spcPts val="0"/>
              </a:spcAft>
              <a:buClr>
                <a:schemeClr val="dk1"/>
              </a:buClr>
              <a:buSzPts val="1200"/>
              <a:buFont typeface="Calibri"/>
              <a:buChar char="○"/>
            </a:pPr>
            <a:r>
              <a:rPr lang="en-US" dirty="0"/>
              <a:t>One recording chart for each triad (the recording chart is a large piece of paper, ideally a piece of flip chart).</a:t>
            </a:r>
            <a:endParaRPr dirty="0"/>
          </a:p>
          <a:p>
            <a:pPr marL="914400" lvl="1" indent="-304800" rtl="0">
              <a:spcBef>
                <a:spcPts val="0"/>
              </a:spcBef>
              <a:spcAft>
                <a:spcPts val="0"/>
              </a:spcAft>
              <a:buClr>
                <a:schemeClr val="dk1"/>
              </a:buClr>
              <a:buSzPts val="1200"/>
              <a:buFont typeface="Calibri"/>
              <a:buChar char="○"/>
            </a:pPr>
            <a:r>
              <a:rPr lang="en-US" dirty="0"/>
              <a:t>A marker for each triad.</a:t>
            </a:r>
            <a:endParaRPr dirty="0"/>
          </a:p>
          <a:p>
            <a:pPr marL="0" marR="0" lvl="0" indent="0" algn="l"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0346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21323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a:t>
            </a:r>
            <a:endParaRPr dirty="0"/>
          </a:p>
          <a:p>
            <a:pPr marL="457200" lvl="0" indent="-304800" rtl="0">
              <a:spcBef>
                <a:spcPts val="0"/>
              </a:spcBef>
              <a:spcAft>
                <a:spcPts val="0"/>
              </a:spcAft>
              <a:buClr>
                <a:schemeClr val="dk1"/>
              </a:buClr>
              <a:buSzPts val="1200"/>
              <a:buChar char="●"/>
            </a:pPr>
            <a:r>
              <a:rPr lang="en-US" dirty="0"/>
              <a:t>The purpose of this lesson is for students to engage in collaborative discussion about </a:t>
            </a:r>
            <a:r>
              <a:rPr lang="en-US" i="1" dirty="0" err="1"/>
              <a:t>Lyddie</a:t>
            </a:r>
            <a:r>
              <a:rPr lang="en-US" i="1" dirty="0"/>
              <a:t>. </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6765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12-15</a:t>
            </a:r>
            <a:r>
              <a:rPr lang="en-US" b="1" i="0" u="none" strike="noStrike" cap="none" dirty="0">
                <a:solidFill>
                  <a:schemeClr val="dk1"/>
                </a:solidFill>
              </a:rPr>
              <a:t> minutes (this s</a:t>
            </a:r>
            <a:r>
              <a:rPr lang="en-US" b="1" dirty="0"/>
              <a:t>lide, </a:t>
            </a:r>
            <a:r>
              <a:rPr lang="en-US" b="1" i="0" u="none" strike="noStrike" cap="none" dirty="0">
                <a:solidFill>
                  <a:schemeClr val="dk1"/>
                </a:solidFill>
              </a:rPr>
              <a:t>5-8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 Partners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Char char="●"/>
            </a:pPr>
            <a:r>
              <a:rPr lang="en-US" dirty="0"/>
              <a:t>This is the first of three slides related to this activity.</a:t>
            </a:r>
            <a:endParaRPr dirty="0"/>
          </a:p>
          <a:p>
            <a:pPr marL="457200" lvl="0" indent="-304800" rtl="0">
              <a:lnSpc>
                <a:spcPct val="100000"/>
              </a:lnSpc>
              <a:spcBef>
                <a:spcPts val="0"/>
              </a:spcBef>
              <a:spcAft>
                <a:spcPts val="0"/>
              </a:spcAft>
              <a:buSzPts val="1200"/>
              <a:buFont typeface="Calibri"/>
              <a:buChar char="●"/>
            </a:pPr>
            <a:r>
              <a:rPr lang="en-US" dirty="0"/>
              <a:t>Answering these initial questions will help students prepare to speak about </a:t>
            </a:r>
            <a:r>
              <a:rPr lang="en-US" dirty="0" err="1"/>
              <a:t>Lyddie’s</a:t>
            </a:r>
            <a:r>
              <a:rPr lang="en-US" dirty="0"/>
              <a:t> character traits and how they affect the book as a whole.</a:t>
            </a:r>
            <a:endParaRPr dirty="0"/>
          </a:p>
          <a:p>
            <a:pPr marL="457200" lvl="0" indent="-304800" rtl="0">
              <a:lnSpc>
                <a:spcPct val="100000"/>
              </a:lnSpc>
              <a:spcBef>
                <a:spcPts val="0"/>
              </a:spcBef>
              <a:spcAft>
                <a:spcPts val="0"/>
              </a:spcAft>
              <a:buSzPts val="1200"/>
              <a:buChar char="●"/>
            </a:pPr>
            <a:r>
              <a:rPr lang="en-US" dirty="0"/>
              <a:t>Teacher Action Steps 3-5 constitute a full-class “debrief” of the</a:t>
            </a:r>
            <a:r>
              <a:rPr lang="en-US" b="1" dirty="0"/>
              <a:t> Entry Task</a:t>
            </a:r>
            <a:r>
              <a:rPr lang="en-US" dirty="0"/>
              <a:t>. During a debrief, you will cold-call students and give brief explanatory commentary as needed.</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Checking for Understanding, Chapters 20–23 entry task </a:t>
            </a:r>
            <a:r>
              <a:rPr lang="en-US" dirty="0"/>
              <a:t>to students as they enter. </a:t>
            </a:r>
            <a:endParaRPr dirty="0"/>
          </a:p>
          <a:p>
            <a:pPr marL="457200" marR="0" lvl="0" indent="-304800" algn="l" rtl="0">
              <a:lnSpc>
                <a:spcPct val="100000"/>
              </a:lnSpc>
              <a:spcBef>
                <a:spcPts val="0"/>
              </a:spcBef>
              <a:spcAft>
                <a:spcPts val="0"/>
              </a:spcAft>
              <a:buSzPts val="1200"/>
              <a:buFont typeface="Calibri"/>
              <a:buAutoNum type="arabicPeriod"/>
            </a:pPr>
            <a:r>
              <a:rPr lang="en-US" dirty="0"/>
              <a:t>Read aloud the first two sentences on the slide. As students work, circulate to check the </a:t>
            </a:r>
            <a:r>
              <a:rPr lang="en-US" b="1" dirty="0"/>
              <a:t>Reader’s Notes </a:t>
            </a:r>
            <a:r>
              <a:rPr lang="en-US" dirty="0"/>
              <a:t>(Chapters 20–23) for completion. You will collect these at the end of the class period. </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have finished, cold call one or two students to answer #1. </a:t>
            </a:r>
            <a:endParaRPr dirty="0"/>
          </a:p>
          <a:p>
            <a:pPr marL="457200" marR="0" lvl="0" indent="-304800" algn="l" rtl="0">
              <a:lnSpc>
                <a:spcPct val="100000"/>
              </a:lnSpc>
              <a:spcBef>
                <a:spcPts val="0"/>
              </a:spcBef>
              <a:spcAft>
                <a:spcPts val="0"/>
              </a:spcAft>
              <a:buSzPts val="1200"/>
              <a:buFont typeface="Calibri"/>
              <a:buAutoNum type="arabicPeriod"/>
            </a:pPr>
            <a:r>
              <a:rPr lang="en-US" dirty="0"/>
              <a:t>Cold-call one or two students to answer #2.</a:t>
            </a:r>
            <a:endParaRPr dirty="0"/>
          </a:p>
          <a:p>
            <a:pPr marL="457200" marR="0" lvl="0" indent="-304800" algn="l" rtl="0">
              <a:lnSpc>
                <a:spcPct val="100000"/>
              </a:lnSpc>
              <a:spcBef>
                <a:spcPts val="0"/>
              </a:spcBef>
              <a:spcAft>
                <a:spcPts val="0"/>
              </a:spcAft>
              <a:buSzPts val="1200"/>
              <a:buFont typeface="Calibri"/>
              <a:buAutoNum type="arabicPeriod"/>
            </a:pPr>
            <a:r>
              <a:rPr lang="en-US" dirty="0"/>
              <a:t>Cold-call one or two students to answer #3.</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In Teacher Action Step 3, listen for students to understand that </a:t>
            </a:r>
            <a:r>
              <a:rPr lang="en-US" dirty="0" err="1"/>
              <a:t>Lyddie</a:t>
            </a:r>
            <a:r>
              <a:rPr lang="en-US" dirty="0"/>
              <a:t> was fired for defending Brigid when she was being sexually harassed by Mr. Marsden. </a:t>
            </a:r>
            <a:endParaRPr dirty="0"/>
          </a:p>
          <a:p>
            <a:pPr marL="457200" marR="0" lvl="0" indent="-304800" algn="l" rtl="0">
              <a:lnSpc>
                <a:spcPct val="100000"/>
              </a:lnSpc>
              <a:spcBef>
                <a:spcPts val="0"/>
              </a:spcBef>
              <a:spcAft>
                <a:spcPts val="0"/>
              </a:spcAft>
              <a:buSzPts val="1200"/>
              <a:buFont typeface="Calibri"/>
              <a:buChar char="●"/>
            </a:pPr>
            <a:r>
              <a:rPr lang="en-US" dirty="0"/>
              <a:t>In Teacher Action Step 4, listen for students to understand that </a:t>
            </a:r>
            <a:r>
              <a:rPr lang="en-US" dirty="0" err="1"/>
              <a:t>Lyddie</a:t>
            </a:r>
            <a:r>
              <a:rPr lang="en-US" dirty="0"/>
              <a:t> reacts with determination and bravery (by confronting Mr. Marsden and writing a letter to his wife) but also with fear and self-doubt as she tries to figure out where she will live and what she will do next. </a:t>
            </a:r>
            <a:endParaRPr dirty="0"/>
          </a:p>
          <a:p>
            <a:pPr marL="457200" marR="0" lvl="0" indent="-304800" algn="l" rtl="0">
              <a:lnSpc>
                <a:spcPct val="100000"/>
              </a:lnSpc>
              <a:spcBef>
                <a:spcPts val="0"/>
              </a:spcBef>
              <a:spcAft>
                <a:spcPts val="0"/>
              </a:spcAft>
              <a:buSzPts val="1200"/>
              <a:buFont typeface="Calibri"/>
              <a:buChar char="●"/>
            </a:pPr>
            <a:r>
              <a:rPr lang="en-US" dirty="0"/>
              <a:t>In Teacher Action Step 5, listen for students to explain their reasoning behind a “yes” or “no” answer.</a:t>
            </a:r>
            <a:endParaRPr dirty="0"/>
          </a:p>
          <a:p>
            <a:pPr marL="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Consider reading the </a:t>
            </a:r>
            <a:r>
              <a:rPr lang="en-US" b="1" dirty="0"/>
              <a:t>Entry Task</a:t>
            </a:r>
            <a:r>
              <a:rPr lang="en-US" dirty="0"/>
              <a:t> questions aloud to help students who might benefit from further audio support.</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4552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404a204cc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404a204cc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12-15 minutes (this slide, 2-4 minutes)</a:t>
            </a:r>
            <a:endParaRPr dirty="0"/>
          </a:p>
          <a:p>
            <a:pPr marL="0" lvl="0" indent="0" rtl="0">
              <a:spcBef>
                <a:spcPts val="0"/>
              </a:spcBef>
              <a:spcAft>
                <a:spcPts val="0"/>
              </a:spcAft>
              <a:buClr>
                <a:schemeClr val="dk1"/>
              </a:buClr>
              <a:buSzPts val="1200"/>
              <a:buFont typeface="Calibri"/>
              <a:buNone/>
            </a:pPr>
            <a:r>
              <a:rPr lang="en-US" b="1" dirty="0"/>
              <a:t>Student Grouping: Whole Group, Individual, Partners</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2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a:t>
            </a:r>
            <a:endParaRPr b="1" i="1"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second of three slides related to this activity.</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Listen for students to name </a:t>
            </a:r>
            <a:r>
              <a:rPr lang="en-US" dirty="0" err="1"/>
              <a:t>Lyddie’s</a:t>
            </a:r>
            <a:r>
              <a:rPr lang="en-US" dirty="0"/>
              <a:t> determination, hard work, and independence as factors in her future success. The author states explicitly that she will go to college and implies that she will one day marry Luke.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Students who missed the author’s hints about Luke in the last chapter might benefit from a quick read-aloud of these portions: </a:t>
            </a:r>
            <a:endParaRPr dirty="0"/>
          </a:p>
          <a:p>
            <a:pPr marL="914400" lvl="1" indent="-304800" rtl="0">
              <a:spcBef>
                <a:spcPts val="0"/>
              </a:spcBef>
              <a:spcAft>
                <a:spcPts val="0"/>
              </a:spcAft>
              <a:buClr>
                <a:schemeClr val="dk1"/>
              </a:buClr>
              <a:buSzPts val="1200"/>
              <a:buChar char="○"/>
            </a:pPr>
            <a:r>
              <a:rPr lang="en-US" dirty="0"/>
              <a:t>“She looked up into his earnest face as he learned to speak to her and saw in his bent shoulders </a:t>
            </a:r>
            <a:r>
              <a:rPr lang="en-US" i="1" dirty="0"/>
              <a:t>the shade of an old man in a funny broad Quaker hat--the gentle old man that he would someday become and that she would love.</a:t>
            </a:r>
            <a:r>
              <a:rPr lang="en-US" dirty="0"/>
              <a:t>” (pg. 181) → The italicized portion highlights what he will look like in the future, and then how she will feel about him.</a:t>
            </a:r>
            <a:endParaRPr dirty="0"/>
          </a:p>
          <a:p>
            <a:pPr marL="914400" lvl="1" indent="-304800" rtl="0">
              <a:spcBef>
                <a:spcPts val="0"/>
              </a:spcBef>
              <a:spcAft>
                <a:spcPts val="0"/>
              </a:spcAft>
              <a:buClr>
                <a:schemeClr val="dk1"/>
              </a:buClr>
              <a:buSzPts val="1200"/>
              <a:buChar char="○"/>
            </a:pPr>
            <a:r>
              <a:rPr lang="en-US" dirty="0"/>
              <a:t>“Will you wait, Luke Stevens? It’ll be years before I come back to these mountains again.” (pg. 182) </a:t>
            </a:r>
            <a:endParaRPr dirty="0"/>
          </a:p>
        </p:txBody>
      </p:sp>
      <p:sp>
        <p:nvSpPr>
          <p:cNvPr id="123" name="Google Shape;123;g404a204cc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1166070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12-15 minutes (this slide, 5-8 minutes)</a:t>
            </a:r>
            <a:endParaRPr dirty="0"/>
          </a:p>
          <a:p>
            <a:pPr marL="0" lvl="0" indent="0" rtl="0">
              <a:spcBef>
                <a:spcPts val="0"/>
              </a:spcBef>
              <a:spcAft>
                <a:spcPts val="0"/>
              </a:spcAft>
              <a:buClr>
                <a:schemeClr val="dk1"/>
              </a:buClr>
              <a:buSzPts val="1200"/>
              <a:buFont typeface="Calibri"/>
              <a:buNone/>
            </a:pPr>
            <a:r>
              <a:rPr lang="en-US" b="1" dirty="0"/>
              <a:t>Student Grouping: Whole Group, Individual</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3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continued </a:t>
            </a:r>
            <a:endParaRPr b="1" i="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last of three slides related to this activity.</a:t>
            </a:r>
            <a:endParaRPr dirty="0"/>
          </a:p>
          <a:p>
            <a:pPr marL="457200" marR="0" lvl="0" indent="-304800" algn="l" rtl="0">
              <a:lnSpc>
                <a:spcPct val="100000"/>
              </a:lnSpc>
              <a:spcBef>
                <a:spcPts val="0"/>
              </a:spcBef>
              <a:spcAft>
                <a:spcPts val="0"/>
              </a:spcAft>
              <a:buSzPts val="1200"/>
              <a:buFont typeface="Calibri"/>
              <a:buChar char="●"/>
            </a:pPr>
            <a:r>
              <a:rPr lang="en-US" dirty="0"/>
              <a:t>Explicitly sharing and discussing learning targets benefits all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Post definitions for the </a:t>
            </a:r>
            <a:r>
              <a:rPr lang="en-US" b="1" dirty="0"/>
              <a:t>Reader’s Dictionary</a:t>
            </a:r>
            <a:r>
              <a:rPr lang="en-US" dirty="0"/>
              <a:t> and prompt students to revise their </a:t>
            </a:r>
            <a:r>
              <a:rPr lang="en-US" b="1" dirty="0"/>
              <a:t>Reader’s Dictionaries</a:t>
            </a:r>
            <a:r>
              <a:rPr lang="en-US" dirty="0"/>
              <a:t> as necessary.</a:t>
            </a:r>
            <a:endParaRPr dirty="0"/>
          </a:p>
          <a:p>
            <a:pPr marL="457200" lvl="0" indent="-304800" rtl="0">
              <a:spcBef>
                <a:spcPts val="0"/>
              </a:spcBef>
              <a:spcAft>
                <a:spcPts val="0"/>
              </a:spcAft>
              <a:buClr>
                <a:schemeClr val="dk1"/>
              </a:buClr>
              <a:buSzPts val="1200"/>
              <a:buFont typeface="Calibri"/>
              <a:buAutoNum type="arabicPeriod"/>
            </a:pPr>
            <a:r>
              <a:rPr lang="en-US" dirty="0"/>
              <a:t>Congratulate the class on finishing the novel. Name the ways in which they have practiced high school habits: reading complex texts independently, coming to class prepared for discussion, producing a high-quality essay that relies on textual evidence. Tell them that today they will have the chance to talk with many of their classmates as they focus on the whole book instead of specific excerpts, and that you are looking forward to hearing their thinking.</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have their </a:t>
            </a:r>
            <a:r>
              <a:rPr lang="en-US" b="1" dirty="0"/>
              <a:t>Reader’s Dictionaries</a:t>
            </a:r>
            <a:r>
              <a:rPr lang="en-US" dirty="0"/>
              <a:t> on their desk and will work to compare and revise definitions. </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Students might benefit from having some or all definitions reviewed aloud.</a:t>
            </a:r>
            <a:endParaRPr dirty="0"/>
          </a:p>
          <a:p>
            <a:pPr marL="457200" lvl="0" indent="-304800" rtl="0">
              <a:spcBef>
                <a:spcPts val="0"/>
              </a:spcBef>
              <a:spcAft>
                <a:spcPts val="0"/>
              </a:spcAft>
              <a:buSzPts val="1200"/>
              <a:buFont typeface="Calibri"/>
              <a:buChar char="●"/>
            </a:pPr>
            <a:r>
              <a:rPr lang="en-US" dirty="0"/>
              <a:t>Consider making a printed copy available for students with slower processing times who might need extra time to revise their </a:t>
            </a:r>
            <a:r>
              <a:rPr lang="en-US" b="1" dirty="0"/>
              <a:t>Reader’s Dictionaries.</a:t>
            </a:r>
            <a:endParaRPr b="1" i="0" u="none" strike="noStrike" cap="none" dirty="0">
              <a:solidFill>
                <a:schemeClr val="dk1"/>
              </a:solidFill>
            </a:endParaRPr>
          </a:p>
        </p:txBody>
      </p:sp>
      <p:sp>
        <p:nvSpPr>
          <p:cNvPr id="133" name="Google Shape;133;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8396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5-7 minutes </a:t>
            </a:r>
            <a:endParaRPr b="1" dirty="0"/>
          </a:p>
          <a:p>
            <a:pPr marL="0" lvl="0" indent="0" rtl="0">
              <a:spcBef>
                <a:spcPts val="0"/>
              </a:spcBef>
              <a:spcAft>
                <a:spcPts val="0"/>
              </a:spcAft>
              <a:buClr>
                <a:srgbClr val="000000"/>
              </a:buClr>
              <a:buSzPts val="1100"/>
              <a:buFont typeface="Arial"/>
              <a:buNone/>
            </a:pPr>
            <a:r>
              <a:rPr lang="en-US" b="1" dirty="0"/>
              <a:t>Student Grouping: Whole Group</a:t>
            </a:r>
          </a:p>
          <a:p>
            <a:pPr marL="0" lvl="0" indent="0" rtl="0">
              <a:spcBef>
                <a:spcPts val="0"/>
              </a:spcBef>
              <a:spcAft>
                <a:spcPts val="0"/>
              </a:spcAft>
              <a:buClr>
                <a:srgbClr val="000000"/>
              </a:buClr>
              <a:buSzPts val="1100"/>
              <a:buFont typeface="Arial"/>
              <a:buNone/>
            </a:pPr>
            <a:endParaRPr b="1" dirty="0"/>
          </a:p>
          <a:p>
            <a:pPr marL="0" lvl="0" indent="0" rtl="0">
              <a:lnSpc>
                <a:spcPct val="90000"/>
              </a:lnSpc>
              <a:spcBef>
                <a:spcPts val="1000"/>
              </a:spcBef>
              <a:spcAft>
                <a:spcPts val="0"/>
              </a:spcAft>
              <a:buClr>
                <a:srgbClr val="000000"/>
              </a:buClr>
              <a:buSzPts val="1100"/>
              <a:buFont typeface="Arial"/>
              <a:buNone/>
            </a:pPr>
            <a:r>
              <a:rPr lang="en-US" b="1" dirty="0"/>
              <a:t>Opening B. Reviewing Learning Targets</a:t>
            </a:r>
            <a:endParaRPr b="1" i="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Explicitly sharing and discussing learning targets benefits all students.</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Direct students’ attention to the supporting learning targets. Ask: </a:t>
            </a:r>
            <a:r>
              <a:rPr lang="en-US" i="1" dirty="0"/>
              <a:t>“What can you do to make sure your conversation helps everyone in your group analyze how </a:t>
            </a:r>
            <a:r>
              <a:rPr lang="en-US" i="1" dirty="0" err="1"/>
              <a:t>Lyddie’s</a:t>
            </a:r>
            <a:r>
              <a:rPr lang="en-US" i="1" dirty="0"/>
              <a:t> character traits developed throughout the entire book? When you have thought of two things, raise your hand.” </a:t>
            </a:r>
            <a:endParaRPr i="1" dirty="0"/>
          </a:p>
          <a:p>
            <a:pPr marL="457200" lvl="0" indent="-304800" rtl="0">
              <a:spcBef>
                <a:spcPts val="0"/>
              </a:spcBef>
              <a:spcAft>
                <a:spcPts val="0"/>
              </a:spcAft>
              <a:buClr>
                <a:schemeClr val="dk1"/>
              </a:buClr>
              <a:buSzPts val="1200"/>
              <a:buFont typeface="Calibri"/>
              <a:buAutoNum type="arabicPeriod"/>
            </a:pPr>
            <a:r>
              <a:rPr lang="en-US" dirty="0"/>
              <a:t>Wait until most of the class has a hand up and then call on several students to share their thinking. </a:t>
            </a:r>
            <a:endParaRPr dirty="0"/>
          </a:p>
          <a:p>
            <a:pPr marL="457200" lvl="0" indent="-304800" rtl="0">
              <a:spcBef>
                <a:spcPts val="0"/>
              </a:spcBef>
              <a:spcAft>
                <a:spcPts val="0"/>
              </a:spcAft>
              <a:buClr>
                <a:schemeClr val="dk1"/>
              </a:buClr>
              <a:buSzPts val="1200"/>
              <a:buFont typeface="Calibri"/>
              <a:buAutoNum type="arabicPeriod"/>
            </a:pPr>
            <a:r>
              <a:rPr lang="en-US" dirty="0"/>
              <a:t>Reinforce that talking about texts is one strong way to deepen one’s understanding.</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Char char="●"/>
            </a:pPr>
            <a:r>
              <a:rPr lang="en-US" dirty="0"/>
              <a:t>In Teacher Action Step 2, listen for students to name actions such as clarifying definitions, asking questions, paraphrasing, staying within the text, rereading the pages referred to in the questions, and using </a:t>
            </a:r>
            <a:r>
              <a:rPr lang="en-US" b="1" dirty="0"/>
              <a:t>Reader’s Notes</a:t>
            </a:r>
            <a:r>
              <a:rPr lang="en-US" dirty="0"/>
              <a:t>.</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If students have trouble understanding the question to think about, you might consider rephrasing it by breaking it into two parts: </a:t>
            </a:r>
            <a:r>
              <a:rPr lang="en-US" i="1" dirty="0"/>
              <a:t>“The goal of our conversation will be to analyze how </a:t>
            </a:r>
            <a:r>
              <a:rPr lang="en-US" i="1" dirty="0" err="1"/>
              <a:t>Lyddie’s</a:t>
            </a:r>
            <a:r>
              <a:rPr lang="en-US" i="1" dirty="0"/>
              <a:t> character traits developed throughout the book. What will you do to make sure you help the conversation achieve that goal?”</a:t>
            </a:r>
            <a:endParaRPr i="1" u="none" strike="noStrike" cap="none" dirty="0">
              <a:solidFill>
                <a:schemeClr val="dk1"/>
              </a:solidFill>
            </a:endParaRPr>
          </a:p>
        </p:txBody>
      </p:sp>
      <p:sp>
        <p:nvSpPr>
          <p:cNvPr id="151" name="Google Shape;151;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0050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df7e7cff9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g3df7e7cff9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20-25 minutes (this slide, 5-8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Triads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4</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World Café</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first of four slides related to this activity.</a:t>
            </a:r>
            <a:endParaRPr dirty="0"/>
          </a:p>
          <a:p>
            <a:pPr marL="457200" marR="0" lvl="0" indent="-304800" algn="l" rtl="0">
              <a:lnSpc>
                <a:spcPct val="100000"/>
              </a:lnSpc>
              <a:spcBef>
                <a:spcPts val="0"/>
              </a:spcBef>
              <a:spcAft>
                <a:spcPts val="0"/>
              </a:spcAft>
              <a:buSzPts val="1200"/>
              <a:buFont typeface="Calibri"/>
              <a:buChar char="●"/>
            </a:pPr>
            <a:r>
              <a:rPr lang="en-US" dirty="0"/>
              <a:t>The purpose of this slide is to review the World Cafe protocol, which should be familiar to students. They are almost identical to the directions in Module 1, Unit 1, Lesson 9, except that teachers offer specific praise for </a:t>
            </a:r>
            <a:r>
              <a:rPr lang="en-US" i="1" dirty="0"/>
              <a:t>strong discussions</a:t>
            </a:r>
            <a:r>
              <a:rPr lang="en-US" dirty="0"/>
              <a:t> (instead of </a:t>
            </a:r>
            <a:r>
              <a:rPr lang="en-US" i="1" dirty="0"/>
              <a:t>smooth transitions</a:t>
            </a:r>
            <a:r>
              <a:rPr lang="en-US" dirty="0"/>
              <a:t>) focused on textual evidence throughout the book. </a:t>
            </a:r>
            <a:endParaRPr dirty="0"/>
          </a:p>
          <a:p>
            <a:pPr marL="457200" marR="0" lvl="0" indent="-304800" algn="l" rtl="0">
              <a:lnSpc>
                <a:spcPct val="100000"/>
              </a:lnSpc>
              <a:spcBef>
                <a:spcPts val="0"/>
              </a:spcBef>
              <a:spcAft>
                <a:spcPts val="0"/>
              </a:spcAft>
              <a:buSzPts val="1200"/>
              <a:buFont typeface="Calibri"/>
              <a:buChar char="●"/>
            </a:pPr>
            <a:r>
              <a:rPr lang="en-US" dirty="0"/>
              <a:t>Use of protocols (like World Café) allows for total participation of students. It encourages critical thinking, collaboration, and social construction of knowledge. It also helps students to practice their speaking and listening skills.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Explain to the students that unlike other reading lessons, today they will be discussing the entire novel. In this way they can look for character traits that </a:t>
            </a:r>
            <a:r>
              <a:rPr lang="en-US" dirty="0" err="1"/>
              <a:t>Lyddie</a:t>
            </a:r>
            <a:r>
              <a:rPr lang="en-US" dirty="0"/>
              <a:t> has displayed throughout different settings and different interactions with characters. </a:t>
            </a:r>
            <a:endParaRPr dirty="0"/>
          </a:p>
          <a:p>
            <a:pPr marL="457200" lvl="0" indent="-304800" rtl="0">
              <a:spcBef>
                <a:spcPts val="0"/>
              </a:spcBef>
              <a:spcAft>
                <a:spcPts val="0"/>
              </a:spcAft>
              <a:buClr>
                <a:schemeClr val="dk1"/>
              </a:buClr>
              <a:buSzPts val="1200"/>
              <a:buFont typeface="Calibri"/>
              <a:buAutoNum type="arabicPeriod"/>
            </a:pPr>
            <a:r>
              <a:rPr lang="en-US" dirty="0"/>
              <a:t>Give specific positive praise to students for diligently filling out the </a:t>
            </a:r>
            <a:r>
              <a:rPr lang="en-US" b="1" dirty="0"/>
              <a:t>Reader’s Notes</a:t>
            </a:r>
            <a:r>
              <a:rPr lang="en-US" dirty="0"/>
              <a:t>. This thinking has prepared them to contribute to discussion today. Encourage students to use their </a:t>
            </a:r>
            <a:r>
              <a:rPr lang="en-US" b="1" dirty="0"/>
              <a:t>Reader’s Notes</a:t>
            </a:r>
            <a:r>
              <a:rPr lang="en-US" dirty="0"/>
              <a:t> while they look for specific examples to support their ideas.</a:t>
            </a:r>
            <a:endParaRPr dirty="0"/>
          </a:p>
          <a:p>
            <a:pPr marL="457200" lvl="0" indent="-304800" rtl="0">
              <a:spcBef>
                <a:spcPts val="0"/>
              </a:spcBef>
              <a:spcAft>
                <a:spcPts val="0"/>
              </a:spcAft>
              <a:buSzPts val="1200"/>
              <a:buFont typeface="Calibri"/>
              <a:buAutoNum type="arabicPeriod"/>
            </a:pPr>
            <a:r>
              <a:rPr lang="en-US" dirty="0"/>
              <a:t>Ask students to take out their text, </a:t>
            </a:r>
            <a:r>
              <a:rPr lang="en-US" b="0" i="1" dirty="0" err="1"/>
              <a:t>Lyddie</a:t>
            </a:r>
            <a:r>
              <a:rPr lang="en-US" dirty="0"/>
              <a:t>, as well as their </a:t>
            </a:r>
            <a:r>
              <a:rPr lang="en-US" b="1" dirty="0"/>
              <a:t>Reader’s Notes.</a:t>
            </a:r>
            <a:endParaRPr b="1" dirty="0"/>
          </a:p>
          <a:p>
            <a:pPr marL="457200" lvl="0" indent="-304800" rtl="0">
              <a:spcBef>
                <a:spcPts val="0"/>
              </a:spcBef>
              <a:spcAft>
                <a:spcPts val="0"/>
              </a:spcAft>
              <a:buSzPts val="1200"/>
              <a:buFont typeface="Calibri"/>
              <a:buAutoNum type="arabicPeriod"/>
            </a:pPr>
            <a:r>
              <a:rPr lang="en-US" dirty="0"/>
              <a:t>Arrange students into triads, with each triad sitting at a table with materials for the World Café: </a:t>
            </a:r>
            <a:r>
              <a:rPr lang="en-US" b="0" dirty="0"/>
              <a:t>recording chart, a marker</a:t>
            </a:r>
            <a:r>
              <a:rPr lang="en-US" dirty="0"/>
              <a:t>, and one </a:t>
            </a:r>
            <a:r>
              <a:rPr lang="en-US" b="0" dirty="0"/>
              <a:t>table card prompt </a:t>
            </a:r>
            <a:r>
              <a:rPr lang="en-US" dirty="0"/>
              <a:t>(which is labeled as “World Café Questions” in your supporting materials).</a:t>
            </a:r>
            <a:endParaRPr dirty="0"/>
          </a:p>
          <a:p>
            <a:pPr marL="457200" lvl="0" indent="-304800" rtl="0">
              <a:spcBef>
                <a:spcPts val="0"/>
              </a:spcBef>
              <a:spcAft>
                <a:spcPts val="0"/>
              </a:spcAft>
              <a:buSzPts val="1200"/>
              <a:buFont typeface="Calibri"/>
              <a:buAutoNum type="arabicPeriod"/>
            </a:pPr>
            <a:r>
              <a:rPr lang="en-US" dirty="0"/>
              <a:t>Briefly review the protocol directions, which are displayed on this slide. </a:t>
            </a:r>
            <a:endParaRPr dirty="0"/>
          </a:p>
          <a:p>
            <a:pPr marL="457200" lvl="0" indent="-304800" rtl="0">
              <a:spcBef>
                <a:spcPts val="0"/>
              </a:spcBef>
              <a:spcAft>
                <a:spcPts val="0"/>
              </a:spcAft>
              <a:buSzPts val="1200"/>
              <a:buFont typeface="Calibri"/>
              <a:buAutoNum type="arabicPeriod"/>
            </a:pPr>
            <a:r>
              <a:rPr lang="en-US" dirty="0"/>
              <a:t>Remind students that this protocol will feel fast-paced at first, because it’s designed to give every student a chance to think for a bit about each question. </a:t>
            </a:r>
            <a:endParaRPr dirty="0"/>
          </a:p>
          <a:p>
            <a:pPr marL="457200" lvl="0" indent="-304800" rtl="0">
              <a:spcBef>
                <a:spcPts val="0"/>
              </a:spcBef>
              <a:spcAft>
                <a:spcPts val="0"/>
              </a:spcAft>
              <a:buSzPts val="1200"/>
              <a:buFont typeface="Calibri"/>
              <a:buAutoNum type="arabicPeriod"/>
            </a:pPr>
            <a:r>
              <a:rPr lang="en-US" dirty="0"/>
              <a:t>Caution students that you will interrupt their conversations, but they’ll have a chance to keep working with their ideas at the end of the activity. </a:t>
            </a:r>
            <a:endParaRPr dirty="0"/>
          </a:p>
          <a:p>
            <a:pPr marL="457200" lvl="0" indent="-304800" rtl="0">
              <a:spcBef>
                <a:spcPts val="0"/>
              </a:spcBef>
              <a:spcAft>
                <a:spcPts val="0"/>
              </a:spcAft>
              <a:buSzPts val="1200"/>
              <a:buFont typeface="Calibri"/>
              <a:buAutoNum type="arabicPeriod"/>
            </a:pPr>
            <a:r>
              <a:rPr lang="en-US" dirty="0"/>
              <a:t>Review the simple signal you will use to indicate when each round is done (e.g., raising hands, clapping). </a:t>
            </a:r>
            <a:endParaRPr dirty="0"/>
          </a:p>
          <a:p>
            <a:pPr marL="457200" lvl="0" indent="-304800" rtl="0">
              <a:spcBef>
                <a:spcPts val="0"/>
              </a:spcBef>
              <a:spcAft>
                <a:spcPts val="0"/>
              </a:spcAft>
              <a:buSzPts val="1200"/>
              <a:buFont typeface="Calibri"/>
              <a:buAutoNum type="arabicPeriod"/>
            </a:pPr>
            <a:r>
              <a:rPr lang="en-US" dirty="0"/>
              <a:t>During the World Cafe, circulate and use the </a:t>
            </a:r>
            <a:r>
              <a:rPr lang="en-US" b="1" dirty="0"/>
              <a:t>Discussion Assessment Tracker </a:t>
            </a:r>
            <a:r>
              <a:rPr lang="en-US" dirty="0"/>
              <a:t>to assess students on SL.7.1.</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t>Students will direct their attention to the slide.</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World Café provides a structure to create mixed-ability grouping of students. For regular discussion and close reading exercises, mixed groupings will provide a collaborative and supportive structure for reading complex texts and close reading of the text.</a:t>
            </a:r>
            <a:endParaRPr i="0" u="none" strike="noStrike" cap="none" dirty="0">
              <a:solidFill>
                <a:schemeClr val="dk1"/>
              </a:solidFill>
            </a:endParaRPr>
          </a:p>
        </p:txBody>
      </p:sp>
      <p:sp>
        <p:nvSpPr>
          <p:cNvPr id="160" name="Google Shape;160;g3df7e7cff9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07051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678"/>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963"/>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7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19</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800425"/>
            <a:ext cx="10965600" cy="47946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0"/>
              </a:spcBef>
              <a:spcAft>
                <a:spcPts val="0"/>
              </a:spcAft>
              <a:buSzPts val="2200"/>
              <a:buFont typeface="Century Gothic"/>
              <a:buChar char="•"/>
            </a:pPr>
            <a:r>
              <a:rPr lang="en-US" sz="2200" i="0" u="none" strike="noStrike" cap="none">
                <a:solidFill>
                  <a:schemeClr val="dk1"/>
                </a:solidFill>
                <a:latin typeface="Century Gothic"/>
                <a:ea typeface="Century Gothic"/>
                <a:cs typeface="Century Gothic"/>
                <a:sym typeface="Century Gothic"/>
              </a:rPr>
              <a:t>This lesson will take approximately</a:t>
            </a:r>
            <a:r>
              <a:rPr lang="en-US" sz="2200">
                <a:latin typeface="Century Gothic"/>
                <a:ea typeface="Century Gothic"/>
                <a:cs typeface="Century Gothic"/>
                <a:sym typeface="Century Gothic"/>
              </a:rPr>
              <a:t> </a:t>
            </a:r>
            <a:r>
              <a:rPr lang="en-US" sz="2200">
                <a:highlight>
                  <a:srgbClr val="FFFFFF"/>
                </a:highlight>
                <a:latin typeface="Century Gothic"/>
                <a:ea typeface="Century Gothic"/>
                <a:cs typeface="Century Gothic"/>
                <a:sym typeface="Century Gothic"/>
              </a:rPr>
              <a:t>45-55</a:t>
            </a:r>
            <a:r>
              <a:rPr lang="en-US" sz="2200">
                <a:latin typeface="Century Gothic"/>
                <a:ea typeface="Century Gothic"/>
                <a:cs typeface="Century Gothic"/>
                <a:sym typeface="Century Gothic"/>
              </a:rPr>
              <a:t> </a:t>
            </a:r>
            <a:r>
              <a:rPr lang="en-US" sz="2200" i="0" u="none" strike="noStrike" cap="none">
                <a:solidFill>
                  <a:schemeClr val="dk1"/>
                </a:solidFill>
                <a:latin typeface="Century Gothic"/>
                <a:ea typeface="Century Gothic"/>
                <a:cs typeface="Century Gothic"/>
                <a:sym typeface="Century Gothic"/>
              </a:rPr>
              <a:t>minutes to complete. </a:t>
            </a:r>
            <a:endParaRPr sz="220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a:latin typeface="Century Gothic"/>
                <a:ea typeface="Century Gothic"/>
                <a:cs typeface="Century Gothic"/>
                <a:sym typeface="Century Gothic"/>
              </a:rPr>
              <a:t>In this lesson, students will engage in a culminating discussion about </a:t>
            </a:r>
            <a:r>
              <a:rPr lang="en-US" sz="2200" i="1">
                <a:latin typeface="Century Gothic"/>
                <a:ea typeface="Century Gothic"/>
                <a:cs typeface="Century Gothic"/>
                <a:sym typeface="Century Gothic"/>
              </a:rPr>
              <a:t>Lyddie</a:t>
            </a:r>
            <a:r>
              <a:rPr lang="en-US" sz="2200">
                <a:latin typeface="Century Gothic"/>
                <a:ea typeface="Century Gothic"/>
                <a:cs typeface="Century Gothic"/>
                <a:sym typeface="Century Gothic"/>
              </a:rPr>
              <a:t>.</a:t>
            </a:r>
            <a:endParaRPr sz="22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a:solidFill>
                  <a:schemeClr val="dk1"/>
                </a:solidFill>
                <a:latin typeface="Century Gothic"/>
                <a:ea typeface="Century Gothic"/>
                <a:cs typeface="Century Gothic"/>
                <a:sym typeface="Century Gothic"/>
              </a:rPr>
              <a:t>The Learning Targets</a:t>
            </a:r>
            <a:r>
              <a:rPr lang="en-US" sz="2600" b="1">
                <a:latin typeface="Century Gothic"/>
                <a:ea typeface="Century Gothic"/>
                <a:cs typeface="Century Gothic"/>
                <a:sym typeface="Century Gothic"/>
              </a:rPr>
              <a:t> </a:t>
            </a:r>
            <a:r>
              <a:rPr lang="en-US" sz="2600" b="1" i="0" u="none" strike="noStrike" cap="none">
                <a:solidFill>
                  <a:schemeClr val="dk1"/>
                </a:solidFill>
                <a:latin typeface="Century Gothic"/>
                <a:ea typeface="Century Gothic"/>
                <a:cs typeface="Century Gothic"/>
                <a:sym typeface="Century Gothic"/>
              </a:rPr>
              <a:t>for students today </a:t>
            </a:r>
            <a:r>
              <a:rPr lang="en-US" sz="2600" b="1">
                <a:latin typeface="Century Gothic"/>
                <a:ea typeface="Century Gothic"/>
                <a:cs typeface="Century Gothic"/>
                <a:sym typeface="Century Gothic"/>
              </a:rPr>
              <a:t>are</a:t>
            </a:r>
            <a:r>
              <a:rPr lang="en-US" sz="2600" b="1" i="0" u="none" strike="noStrike" cap="none">
                <a:solidFill>
                  <a:schemeClr val="dk1"/>
                </a:solidFill>
                <a:latin typeface="Century Gothic"/>
                <a:ea typeface="Century Gothic"/>
                <a:cs typeface="Century Gothic"/>
                <a:sym typeface="Century Gothic"/>
              </a:rPr>
              <a:t>:</a:t>
            </a:r>
            <a:endParaRPr sz="24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 can effectively engage in discussions with my classmates about the characters, setting, and plot in </a:t>
            </a:r>
            <a:r>
              <a:rPr lang="en-US" sz="2200" b="1" i="1">
                <a:latin typeface="Century Gothic"/>
                <a:ea typeface="Century Gothic"/>
                <a:cs typeface="Century Gothic"/>
                <a:sym typeface="Century Gothic"/>
              </a:rPr>
              <a:t>Lyddie</a:t>
            </a:r>
            <a:r>
              <a:rPr lang="en-US" sz="2200" b="1">
                <a:latin typeface="Century Gothic"/>
                <a:ea typeface="Century Gothic"/>
                <a:cs typeface="Century Gothic"/>
                <a:sym typeface="Century Gothic"/>
              </a:rPr>
              <a:t>. </a:t>
            </a:r>
            <a:endParaRPr sz="22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 can analyze Lyddie’s character traits by citing specific evidence and recognizing patterns from the beginning, middle, and end of the novel. </a:t>
            </a:r>
            <a:endParaRPr sz="2200" b="1">
              <a:latin typeface="Century Gothic"/>
              <a:ea typeface="Century Gothic"/>
              <a:cs typeface="Century Gothic"/>
              <a:sym typeface="Century Gothic"/>
            </a:endParaRPr>
          </a:p>
          <a:p>
            <a:pPr marL="0" marR="0" lvl="0" indent="0" algn="l" rtl="0">
              <a:lnSpc>
                <a:spcPct val="100000"/>
              </a:lnSpc>
              <a:spcBef>
                <a:spcPts val="0"/>
              </a:spcBef>
              <a:spcAft>
                <a:spcPts val="1000"/>
              </a:spcAft>
              <a:buNone/>
            </a:pPr>
            <a:endParaRPr sz="2200" b="1">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2"/>
          <p:cNvSpPr txBox="1">
            <a:spLocks noGrp="1"/>
          </p:cNvSpPr>
          <p:nvPr>
            <p:ph type="title"/>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begin Round 1!</a:t>
            </a:r>
            <a:endParaRPr sz="3400" i="0" u="none" strike="noStrike" cap="none">
              <a:solidFill>
                <a:schemeClr val="dk1"/>
              </a:solidFill>
              <a:latin typeface="Century Gothic"/>
              <a:ea typeface="Century Gothic"/>
              <a:cs typeface="Century Gothic"/>
              <a:sym typeface="Century Gothic"/>
            </a:endParaRPr>
          </a:p>
        </p:txBody>
      </p:sp>
      <p:sp>
        <p:nvSpPr>
          <p:cNvPr id="177" name="Google Shape;177;p22"/>
          <p:cNvSpPr txBox="1"/>
          <p:nvPr/>
        </p:nvSpPr>
        <p:spPr>
          <a:xfrm>
            <a:off x="931250" y="1385950"/>
            <a:ext cx="9781800" cy="2652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a:solidFill>
                  <a:schemeClr val="dk1"/>
                </a:solidFill>
                <a:latin typeface="Century Gothic"/>
                <a:ea typeface="Century Gothic"/>
                <a:cs typeface="Century Gothic"/>
                <a:sym typeface="Century Gothic"/>
              </a:rPr>
              <a:t>In your triads, please choose one student to be the Recorder for the first round. Recorders, please raise your hand! </a:t>
            </a:r>
            <a:endParaRPr sz="1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Steps to follow:</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Read the question aloud.</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Discuss the question.</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The Recorder will take notes on your table’s recording chart (reminder: please make your letters about 1 inch in height so your writing will be visible when posted at the end of the activity).</a:t>
            </a:r>
            <a:endParaRPr sz="1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178" name="Google Shape;178;p22"/>
          <p:cNvPicPr preferRelativeResize="0"/>
          <p:nvPr/>
        </p:nvPicPr>
        <p:blipFill>
          <a:blip r:embed="rId3">
            <a:alphaModFix/>
          </a:blip>
          <a:stretch>
            <a:fillRect/>
          </a:stretch>
        </p:blipFill>
        <p:spPr>
          <a:xfrm>
            <a:off x="5205675" y="442975"/>
            <a:ext cx="859455" cy="885900"/>
          </a:xfrm>
          <a:prstGeom prst="rect">
            <a:avLst/>
          </a:prstGeom>
          <a:noFill/>
          <a:ln>
            <a:noFill/>
          </a:ln>
        </p:spPr>
      </p:pic>
      <p:sp>
        <p:nvSpPr>
          <p:cNvPr id="179" name="Google Shape;179;p22"/>
          <p:cNvSpPr txBox="1"/>
          <p:nvPr/>
        </p:nvSpPr>
        <p:spPr>
          <a:xfrm>
            <a:off x="6573225" y="4114150"/>
            <a:ext cx="5256300" cy="2515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r>
              <a:rPr lang="en-US" sz="1800" b="1">
                <a:latin typeface="Century Gothic"/>
                <a:ea typeface="Century Gothic"/>
                <a:cs typeface="Century Gothic"/>
                <a:sym typeface="Century Gothic"/>
              </a:rPr>
              <a:t>When your teacher gives the signal for transition, please remember:</a:t>
            </a:r>
            <a:endParaRPr sz="1800" b="1">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The Recorders will stay seated at the table where they have been working.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The other pair of students in each triad will stand and rotate together to the table in the next section with different table card prompts.</a:t>
            </a:r>
            <a:endParaRPr sz="1800">
              <a:latin typeface="Century Gothic"/>
              <a:ea typeface="Century Gothic"/>
              <a:cs typeface="Century Gothic"/>
              <a:sym typeface="Century Gothic"/>
            </a:endParaRPr>
          </a:p>
        </p:txBody>
      </p:sp>
      <p:pic>
        <p:nvPicPr>
          <p:cNvPr id="180" name="Google Shape;180;p22"/>
          <p:cNvPicPr preferRelativeResize="0"/>
          <p:nvPr/>
        </p:nvPicPr>
        <p:blipFill>
          <a:blip r:embed="rId4">
            <a:alphaModFix/>
          </a:blip>
          <a:stretch>
            <a:fillRect/>
          </a:stretch>
        </p:blipFill>
        <p:spPr>
          <a:xfrm>
            <a:off x="931250" y="4200925"/>
            <a:ext cx="5318500" cy="2131050"/>
          </a:xfrm>
          <a:prstGeom prst="rect">
            <a:avLst/>
          </a:prstGeom>
          <a:noFill/>
          <a:ln>
            <a:noFill/>
          </a:ln>
        </p:spPr>
      </p:pic>
      <p:pic>
        <p:nvPicPr>
          <p:cNvPr id="8" name="Google Shape;110;p16"/>
          <p:cNvPicPr preferRelativeResize="0"/>
          <p:nvPr/>
        </p:nvPicPr>
        <p:blipFill>
          <a:blip r:embed="rId5">
            <a:alphaModFix/>
          </a:blip>
          <a:stretch>
            <a:fillRect/>
          </a:stretch>
        </p:blipFill>
        <p:spPr>
          <a:xfrm>
            <a:off x="10844215" y="172801"/>
            <a:ext cx="1091737" cy="144168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3"/>
          <p:cNvSpPr txBox="1">
            <a:spLocks noGrp="1"/>
          </p:cNvSpPr>
          <p:nvPr>
            <p:ph type="title"/>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begin Round 2!</a:t>
            </a:r>
            <a:endParaRPr sz="3400" i="0" u="none" strike="noStrike" cap="none">
              <a:solidFill>
                <a:schemeClr val="dk1"/>
              </a:solidFill>
              <a:latin typeface="Century Gothic"/>
              <a:ea typeface="Century Gothic"/>
              <a:cs typeface="Century Gothic"/>
              <a:sym typeface="Century Gothic"/>
            </a:endParaRPr>
          </a:p>
        </p:txBody>
      </p:sp>
      <p:sp>
        <p:nvSpPr>
          <p:cNvPr id="188" name="Google Shape;188;p23"/>
          <p:cNvSpPr txBox="1"/>
          <p:nvPr/>
        </p:nvSpPr>
        <p:spPr>
          <a:xfrm>
            <a:off x="931250" y="1385950"/>
            <a:ext cx="9781800" cy="26520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800">
                <a:solidFill>
                  <a:schemeClr val="dk1"/>
                </a:solidFill>
                <a:latin typeface="Century Gothic"/>
                <a:ea typeface="Century Gothic"/>
                <a:cs typeface="Century Gothic"/>
                <a:sym typeface="Century Gothic"/>
              </a:rPr>
              <a:t>In your new triads, please follow these steps:</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alibri"/>
              <a:buAutoNum type="arabicPeriod"/>
            </a:pPr>
            <a:r>
              <a:rPr lang="en-US" sz="1800">
                <a:solidFill>
                  <a:schemeClr val="dk1"/>
                </a:solidFill>
                <a:latin typeface="Century Gothic"/>
                <a:ea typeface="Century Gothic"/>
                <a:cs typeface="Century Gothic"/>
                <a:sym typeface="Century Gothic"/>
              </a:rPr>
              <a:t>The Round I Recorder summarizes the conversation that happened at that table during Round I.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alibri"/>
              <a:buAutoNum type="arabicPeriod"/>
            </a:pPr>
            <a:r>
              <a:rPr lang="en-US" sz="1800">
                <a:solidFill>
                  <a:schemeClr val="dk1"/>
                </a:solidFill>
                <a:latin typeface="Century Gothic"/>
                <a:ea typeface="Century Gothic"/>
                <a:cs typeface="Century Gothic"/>
                <a:sym typeface="Century Gothic"/>
              </a:rPr>
              <a:t>Choose a new Round 2 Recorder from the new students at the table. Recorders, please raise your hands!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alibri"/>
              <a:buAutoNum type="arabicPeriod"/>
            </a:pPr>
            <a:r>
              <a:rPr lang="en-US" sz="1800">
                <a:solidFill>
                  <a:schemeClr val="dk1"/>
                </a:solidFill>
                <a:latin typeface="Century Gothic"/>
                <a:ea typeface="Century Gothic"/>
                <a:cs typeface="Century Gothic"/>
                <a:sym typeface="Century Gothic"/>
              </a:rPr>
              <a:t>Read the questions on your table card prompt, then begin a discussion about those questions. </a:t>
            </a: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189" name="Google Shape;189;p23"/>
          <p:cNvPicPr preferRelativeResize="0"/>
          <p:nvPr/>
        </p:nvPicPr>
        <p:blipFill>
          <a:blip r:embed="rId3">
            <a:alphaModFix/>
          </a:blip>
          <a:stretch>
            <a:fillRect/>
          </a:stretch>
        </p:blipFill>
        <p:spPr>
          <a:xfrm>
            <a:off x="5205675" y="442975"/>
            <a:ext cx="859455" cy="885900"/>
          </a:xfrm>
          <a:prstGeom prst="rect">
            <a:avLst/>
          </a:prstGeom>
          <a:noFill/>
          <a:ln>
            <a:noFill/>
          </a:ln>
        </p:spPr>
      </p:pic>
      <p:sp>
        <p:nvSpPr>
          <p:cNvPr id="190" name="Google Shape;190;p23"/>
          <p:cNvSpPr txBox="1"/>
          <p:nvPr/>
        </p:nvSpPr>
        <p:spPr>
          <a:xfrm>
            <a:off x="6573225" y="4114150"/>
            <a:ext cx="5256300" cy="2515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US" sz="1800" b="1">
                <a:latin typeface="Century Gothic"/>
                <a:ea typeface="Century Gothic"/>
                <a:cs typeface="Century Gothic"/>
                <a:sym typeface="Century Gothic"/>
              </a:rPr>
              <a:t>When your teacher gives the signal for transition, please remember:</a:t>
            </a:r>
            <a:endParaRPr sz="1800" b="1">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Round 2 Recorders will stay seated at the table where they have been working.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The other pair of students in each triad will stand and rotate together to the table in the next section with different table card prompts.</a:t>
            </a:r>
            <a:endParaRPr sz="1800">
              <a:solidFill>
                <a:schemeClr val="dk1"/>
              </a:solidFill>
              <a:latin typeface="Century Gothic"/>
              <a:ea typeface="Century Gothic"/>
              <a:cs typeface="Century Gothic"/>
              <a:sym typeface="Century Gothic"/>
            </a:endParaRPr>
          </a:p>
        </p:txBody>
      </p:sp>
      <p:pic>
        <p:nvPicPr>
          <p:cNvPr id="191" name="Google Shape;191;p23"/>
          <p:cNvPicPr preferRelativeResize="0"/>
          <p:nvPr/>
        </p:nvPicPr>
        <p:blipFill>
          <a:blip r:embed="rId4">
            <a:alphaModFix/>
          </a:blip>
          <a:stretch>
            <a:fillRect/>
          </a:stretch>
        </p:blipFill>
        <p:spPr>
          <a:xfrm>
            <a:off x="736979" y="4244454"/>
            <a:ext cx="5465046" cy="2088946"/>
          </a:xfrm>
          <a:prstGeom prst="rect">
            <a:avLst/>
          </a:prstGeom>
          <a:noFill/>
          <a:ln>
            <a:noFill/>
          </a:ln>
        </p:spPr>
      </p:pic>
      <p:pic>
        <p:nvPicPr>
          <p:cNvPr id="8" name="Google Shape;110;p16"/>
          <p:cNvPicPr preferRelativeResize="0"/>
          <p:nvPr/>
        </p:nvPicPr>
        <p:blipFill>
          <a:blip r:embed="rId5">
            <a:alphaModFix/>
          </a:blip>
          <a:stretch>
            <a:fillRect/>
          </a:stretch>
        </p:blipFill>
        <p:spPr>
          <a:xfrm>
            <a:off x="10844215" y="172801"/>
            <a:ext cx="1091737" cy="144168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4"/>
          <p:cNvSpPr txBox="1">
            <a:spLocks noGrp="1"/>
          </p:cNvSpPr>
          <p:nvPr>
            <p:ph type="title"/>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begin Round 3!</a:t>
            </a:r>
            <a:endParaRPr sz="3400" i="0" u="none" strike="noStrike" cap="none">
              <a:solidFill>
                <a:schemeClr val="dk1"/>
              </a:solidFill>
              <a:latin typeface="Century Gothic"/>
              <a:ea typeface="Century Gothic"/>
              <a:cs typeface="Century Gothic"/>
              <a:sym typeface="Century Gothic"/>
            </a:endParaRPr>
          </a:p>
        </p:txBody>
      </p:sp>
      <p:sp>
        <p:nvSpPr>
          <p:cNvPr id="199" name="Google Shape;199;p24"/>
          <p:cNvSpPr txBox="1"/>
          <p:nvPr/>
        </p:nvSpPr>
        <p:spPr>
          <a:xfrm>
            <a:off x="931250" y="1385950"/>
            <a:ext cx="9781800" cy="26520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800">
                <a:solidFill>
                  <a:schemeClr val="dk1"/>
                </a:solidFill>
                <a:latin typeface="Century Gothic"/>
                <a:ea typeface="Century Gothic"/>
                <a:cs typeface="Century Gothic"/>
                <a:sym typeface="Century Gothic"/>
              </a:rPr>
              <a:t>In your new triads, please follow these steps:</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alibri"/>
              <a:buAutoNum type="arabicPeriod"/>
            </a:pPr>
            <a:r>
              <a:rPr lang="en-US" sz="1800">
                <a:solidFill>
                  <a:schemeClr val="dk1"/>
                </a:solidFill>
                <a:latin typeface="Century Gothic"/>
                <a:ea typeface="Century Gothic"/>
                <a:cs typeface="Century Gothic"/>
                <a:sym typeface="Century Gothic"/>
              </a:rPr>
              <a:t>The Round 2 Recorder summarizes the conversation that happened at that table during Round 2.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alibri"/>
              <a:buAutoNum type="arabicPeriod"/>
            </a:pPr>
            <a:r>
              <a:rPr lang="en-US" sz="1800">
                <a:solidFill>
                  <a:schemeClr val="dk1"/>
                </a:solidFill>
                <a:latin typeface="Century Gothic"/>
                <a:ea typeface="Century Gothic"/>
                <a:cs typeface="Century Gothic"/>
                <a:sym typeface="Century Gothic"/>
              </a:rPr>
              <a:t>Choose a new Round 3 Recorder from the new students at the table. Recorders, please raise your hands!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alibri"/>
              <a:buAutoNum type="arabicPeriod"/>
            </a:pPr>
            <a:r>
              <a:rPr lang="en-US" sz="1800">
                <a:solidFill>
                  <a:schemeClr val="dk1"/>
                </a:solidFill>
                <a:latin typeface="Century Gothic"/>
                <a:ea typeface="Century Gothic"/>
                <a:cs typeface="Century Gothic"/>
                <a:sym typeface="Century Gothic"/>
              </a:rPr>
              <a:t>Read the questions on your table card prompt, then begin a discussion about those questions. </a:t>
            </a: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200" name="Google Shape;200;p24"/>
          <p:cNvPicPr preferRelativeResize="0"/>
          <p:nvPr/>
        </p:nvPicPr>
        <p:blipFill>
          <a:blip r:embed="rId3">
            <a:alphaModFix/>
          </a:blip>
          <a:stretch>
            <a:fillRect/>
          </a:stretch>
        </p:blipFill>
        <p:spPr>
          <a:xfrm>
            <a:off x="5205675" y="442975"/>
            <a:ext cx="859455" cy="885900"/>
          </a:xfrm>
          <a:prstGeom prst="rect">
            <a:avLst/>
          </a:prstGeom>
          <a:noFill/>
          <a:ln>
            <a:noFill/>
          </a:ln>
        </p:spPr>
      </p:pic>
      <p:sp>
        <p:nvSpPr>
          <p:cNvPr id="201" name="Google Shape;201;p24"/>
          <p:cNvSpPr txBox="1"/>
          <p:nvPr/>
        </p:nvSpPr>
        <p:spPr>
          <a:xfrm>
            <a:off x="6573225" y="4114150"/>
            <a:ext cx="5256300" cy="2515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US" sz="1800" b="1">
                <a:latin typeface="Century Gothic"/>
                <a:ea typeface="Century Gothic"/>
                <a:cs typeface="Century Gothic"/>
                <a:sym typeface="Century Gothic"/>
              </a:rPr>
              <a:t>When your teacher gives the signal for transition, please remember:</a:t>
            </a:r>
            <a:endParaRPr sz="1800" b="1">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Round 3 Recorders should bring their recording charts to the front of the room and post them so they are visible to all students.</a:t>
            </a:r>
            <a:endParaRPr sz="1800">
              <a:solidFill>
                <a:schemeClr val="dk1"/>
              </a:solidFill>
              <a:latin typeface="Century Gothic"/>
              <a:ea typeface="Century Gothic"/>
              <a:cs typeface="Century Gothic"/>
              <a:sym typeface="Century Gothic"/>
            </a:endParaRPr>
          </a:p>
        </p:txBody>
      </p:sp>
      <p:pic>
        <p:nvPicPr>
          <p:cNvPr id="202" name="Google Shape;202;p24"/>
          <p:cNvPicPr preferRelativeResize="0"/>
          <p:nvPr/>
        </p:nvPicPr>
        <p:blipFill>
          <a:blip r:embed="rId4">
            <a:alphaModFix/>
          </a:blip>
          <a:stretch>
            <a:fillRect/>
          </a:stretch>
        </p:blipFill>
        <p:spPr>
          <a:xfrm>
            <a:off x="728875" y="4095025"/>
            <a:ext cx="5473150" cy="1759700"/>
          </a:xfrm>
          <a:prstGeom prst="rect">
            <a:avLst/>
          </a:prstGeom>
          <a:noFill/>
          <a:ln>
            <a:noFill/>
          </a:ln>
        </p:spPr>
      </p:pic>
      <p:pic>
        <p:nvPicPr>
          <p:cNvPr id="8" name="Google Shape;110;p16"/>
          <p:cNvPicPr preferRelativeResize="0"/>
          <p:nvPr/>
        </p:nvPicPr>
        <p:blipFill>
          <a:blip r:embed="rId5">
            <a:alphaModFix/>
          </a:blip>
          <a:stretch>
            <a:fillRect/>
          </a:stretch>
        </p:blipFill>
        <p:spPr>
          <a:xfrm>
            <a:off x="10844215" y="172801"/>
            <a:ext cx="1091737" cy="144168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5"/>
          <p:cNvSpPr txBox="1">
            <a:spLocks noGrp="1"/>
          </p:cNvSpPr>
          <p:nvPr>
            <p:ph type="title"/>
          </p:nvPr>
        </p:nvSpPr>
        <p:spPr>
          <a:xfrm>
            <a:off x="843225" y="500050"/>
            <a:ext cx="995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think about Lyddie’s character</a:t>
            </a:r>
            <a:endParaRPr sz="3400" i="0" u="none" strike="noStrike" cap="none">
              <a:solidFill>
                <a:schemeClr val="dk1"/>
              </a:solidFill>
              <a:latin typeface="Century Gothic"/>
              <a:ea typeface="Century Gothic"/>
              <a:cs typeface="Century Gothic"/>
              <a:sym typeface="Century Gothic"/>
            </a:endParaRPr>
          </a:p>
        </p:txBody>
      </p:sp>
      <p:sp>
        <p:nvSpPr>
          <p:cNvPr id="209" name="Google Shape;209;p25"/>
          <p:cNvSpPr txBox="1">
            <a:spLocks noGrp="1"/>
          </p:cNvSpPr>
          <p:nvPr>
            <p:ph type="body" idx="1"/>
          </p:nvPr>
        </p:nvSpPr>
        <p:spPr>
          <a:xfrm>
            <a:off x="693225" y="5925200"/>
            <a:ext cx="11195100" cy="420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11" name="Google Shape;211;p25"/>
          <p:cNvSpPr txBox="1"/>
          <p:nvPr/>
        </p:nvSpPr>
        <p:spPr>
          <a:xfrm>
            <a:off x="809550" y="6063150"/>
            <a:ext cx="10572900" cy="282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sp>
        <p:nvSpPr>
          <p:cNvPr id="212" name="Google Shape;212;p25"/>
          <p:cNvSpPr txBox="1"/>
          <p:nvPr/>
        </p:nvSpPr>
        <p:spPr>
          <a:xfrm>
            <a:off x="795075" y="1669375"/>
            <a:ext cx="10940700" cy="6126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a:latin typeface="Century Gothic"/>
                <a:ea typeface="Century Gothic"/>
                <a:cs typeface="Century Gothic"/>
                <a:sym typeface="Century Gothic"/>
              </a:rPr>
              <a:t>Today’s Exit Ticket has two portions: one to complete in class right now, and one to complete as Homework. Please think for a minute about the Exit Ticket portion, then complete it on your own.</a:t>
            </a:r>
            <a:endParaRPr sz="1800">
              <a:latin typeface="Century Gothic"/>
              <a:ea typeface="Century Gothic"/>
              <a:cs typeface="Century Gothic"/>
              <a:sym typeface="Century Gothic"/>
            </a:endParaRPr>
          </a:p>
        </p:txBody>
      </p:sp>
      <p:pic>
        <p:nvPicPr>
          <p:cNvPr id="213" name="Google Shape;213;p25"/>
          <p:cNvPicPr preferRelativeResize="0"/>
          <p:nvPr/>
        </p:nvPicPr>
        <p:blipFill>
          <a:blip r:embed="rId3">
            <a:alphaModFix/>
          </a:blip>
          <a:stretch>
            <a:fillRect/>
          </a:stretch>
        </p:blipFill>
        <p:spPr>
          <a:xfrm>
            <a:off x="1623400" y="3010850"/>
            <a:ext cx="8077200" cy="2733675"/>
          </a:xfrm>
          <a:prstGeom prst="rect">
            <a:avLst/>
          </a:prstGeom>
          <a:noFill/>
          <a:ln>
            <a:noFill/>
          </a:ln>
        </p:spPr>
      </p:pic>
      <p:pic>
        <p:nvPicPr>
          <p:cNvPr id="8" name="Google Shape;110;p16"/>
          <p:cNvPicPr preferRelativeResize="0"/>
          <p:nvPr/>
        </p:nvPicPr>
        <p:blipFill>
          <a:blip r:embed="rId4">
            <a:alphaModFix/>
          </a:blip>
          <a:stretch>
            <a:fillRect/>
          </a:stretch>
        </p:blipFill>
        <p:spPr>
          <a:xfrm>
            <a:off x="10844215" y="172801"/>
            <a:ext cx="1091737" cy="1441688"/>
          </a:xfrm>
          <a:prstGeom prst="rect">
            <a:avLst/>
          </a:prstGeom>
          <a:noFill/>
          <a:ln>
            <a:noFill/>
          </a:ln>
        </p:spPr>
      </p:pic>
      <p:sp>
        <p:nvSpPr>
          <p:cNvPr id="2" name="Rectangle 1"/>
          <p:cNvSpPr/>
          <p:nvPr/>
        </p:nvSpPr>
        <p:spPr>
          <a:xfrm>
            <a:off x="1623400" y="3010800"/>
            <a:ext cx="341878" cy="154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sp>
        <p:nvSpPr>
          <p:cNvPr id="220" name="Google Shape;220;p26"/>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23" name="Google Shape;223;p26"/>
          <p:cNvSpPr txBox="1"/>
          <p:nvPr/>
        </p:nvSpPr>
        <p:spPr>
          <a:xfrm>
            <a:off x="693225" y="1581675"/>
            <a:ext cx="10767000" cy="696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200" dirty="0">
                <a:solidFill>
                  <a:schemeClr val="dk1"/>
                </a:solidFill>
                <a:latin typeface="Century Gothic"/>
                <a:ea typeface="Century Gothic"/>
                <a:cs typeface="Century Gothic"/>
                <a:sym typeface="Century Gothic"/>
              </a:rPr>
              <a:t>Complete the </a:t>
            </a:r>
            <a:r>
              <a:rPr lang="en-US" sz="2200" dirty="0" err="1">
                <a:solidFill>
                  <a:schemeClr val="dk1"/>
                </a:solidFill>
                <a:latin typeface="Century Gothic"/>
                <a:ea typeface="Century Gothic"/>
                <a:cs typeface="Century Gothic"/>
                <a:sym typeface="Century Gothic"/>
              </a:rPr>
              <a:t>Lyddie’s</a:t>
            </a:r>
            <a:r>
              <a:rPr lang="en-US" sz="2200" dirty="0">
                <a:solidFill>
                  <a:schemeClr val="dk1"/>
                </a:solidFill>
                <a:latin typeface="Century Gothic"/>
                <a:ea typeface="Century Gothic"/>
                <a:cs typeface="Century Gothic"/>
                <a:sym typeface="Century Gothic"/>
              </a:rPr>
              <a:t> Character: Exit Ticket and Homework handout. </a:t>
            </a:r>
            <a:endParaRPr sz="22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2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p:txBody>
      </p:sp>
      <p:sp>
        <p:nvSpPr>
          <p:cNvPr id="224" name="Google Shape;224;p26"/>
          <p:cNvSpPr txBox="1"/>
          <p:nvPr/>
        </p:nvSpPr>
        <p:spPr>
          <a:xfrm>
            <a:off x="6519600" y="3606975"/>
            <a:ext cx="4193400" cy="1985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A helpful definition for Question #1: “cultivate” means “to try to acquire or develop something, such as a quality, feeling, or skill.</a:t>
            </a:r>
            <a:endParaRPr sz="2400">
              <a:latin typeface="Century Gothic"/>
              <a:ea typeface="Century Gothic"/>
              <a:cs typeface="Century Gothic"/>
              <a:sym typeface="Century Gothic"/>
            </a:endParaRPr>
          </a:p>
        </p:txBody>
      </p:sp>
      <p:pic>
        <p:nvPicPr>
          <p:cNvPr id="225" name="Google Shape;225;p26"/>
          <p:cNvPicPr preferRelativeResize="0"/>
          <p:nvPr/>
        </p:nvPicPr>
        <p:blipFill rotWithShape="1">
          <a:blip r:embed="rId3">
            <a:alphaModFix/>
          </a:blip>
          <a:srcRect b="13072"/>
          <a:stretch/>
        </p:blipFill>
        <p:spPr>
          <a:xfrm>
            <a:off x="377697" y="3433550"/>
            <a:ext cx="5848575" cy="1506940"/>
          </a:xfrm>
          <a:prstGeom prst="rect">
            <a:avLst/>
          </a:prstGeom>
          <a:noFill/>
          <a:ln>
            <a:noFill/>
          </a:ln>
        </p:spPr>
      </p:pic>
      <p:pic>
        <p:nvPicPr>
          <p:cNvPr id="9" name="Google Shape;110;p16"/>
          <p:cNvPicPr preferRelativeResize="0"/>
          <p:nvPr/>
        </p:nvPicPr>
        <p:blipFill>
          <a:blip r:embed="rId4">
            <a:alphaModFix/>
          </a:blip>
          <a:stretch>
            <a:fillRect/>
          </a:stretch>
        </p:blipFill>
        <p:spPr>
          <a:xfrm>
            <a:off x="10844215" y="172801"/>
            <a:ext cx="1091737" cy="1441688"/>
          </a:xfrm>
          <a:prstGeom prst="rect">
            <a:avLst/>
          </a:prstGeom>
          <a:noFill/>
          <a:ln>
            <a:noFill/>
          </a:ln>
        </p:spPr>
      </p:pic>
      <p:sp>
        <p:nvSpPr>
          <p:cNvPr id="11" name="Rectangle 10"/>
          <p:cNvSpPr/>
          <p:nvPr/>
        </p:nvSpPr>
        <p:spPr>
          <a:xfrm>
            <a:off x="228958" y="4785805"/>
            <a:ext cx="341878" cy="154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7"/>
          <p:cNvSpPr txBox="1"/>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32" name="Google Shape;232;p27"/>
          <p:cNvGraphicFramePr/>
          <p:nvPr/>
        </p:nvGraphicFramePr>
        <p:xfrm>
          <a:off x="825816" y="1479012"/>
          <a:ext cx="9569025" cy="4204775"/>
        </p:xfrm>
        <a:graphic>
          <a:graphicData uri="http://schemas.openxmlformats.org/drawingml/2006/table">
            <a:tbl>
              <a:tblPr firstRow="1" bandRow="1">
                <a:noFill/>
                <a:tableStyleId>{756CE659-16A2-4164-9463-1758414E89C6}</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435200"/>
            <a:ext cx="113430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i="1"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World Cafe materials: </a:t>
            </a:r>
            <a:endParaRPr sz="2000" dirty="0">
              <a:latin typeface="Century Gothic"/>
              <a:ea typeface="Century Gothic"/>
              <a:cs typeface="Century Gothic"/>
              <a:sym typeface="Century Gothic"/>
            </a:endParaRPr>
          </a:p>
          <a:p>
            <a:pPr marL="914400" lvl="1"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Table card prompts</a:t>
            </a:r>
            <a:endParaRPr sz="2000" b="1" dirty="0">
              <a:latin typeface="Century Gothic"/>
              <a:ea typeface="Century Gothic"/>
              <a:cs typeface="Century Gothic"/>
              <a:sym typeface="Century Gothic"/>
            </a:endParaRPr>
          </a:p>
          <a:p>
            <a:pPr marL="914400" lvl="1"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World Café protocol directions </a:t>
            </a:r>
            <a:r>
              <a:rPr lang="en-US" sz="2000" dirty="0">
                <a:latin typeface="Century Gothic"/>
                <a:ea typeface="Century Gothic"/>
                <a:cs typeface="Century Gothic"/>
                <a:sym typeface="Century Gothic"/>
              </a:rPr>
              <a:t>(Appendix 1; see also Module 1, Unit 1, Lesson 9; one for document camera, or </a:t>
            </a:r>
            <a:r>
              <a:rPr lang="en-US" dirty="0">
                <a:latin typeface="Century Gothic"/>
                <a:ea typeface="Century Gothic"/>
                <a:cs typeface="Century Gothic"/>
                <a:sym typeface="Century Gothic"/>
              </a:rPr>
              <a:t>you will also find them on </a:t>
            </a:r>
            <a:r>
              <a:rPr lang="en-US" dirty="0">
                <a:highlight>
                  <a:srgbClr val="FFFFFF"/>
                </a:highlight>
                <a:latin typeface="Century Gothic"/>
                <a:ea typeface="Century Gothic"/>
                <a:cs typeface="Century Gothic"/>
                <a:sym typeface="Century Gothic"/>
              </a:rPr>
              <a:t>Slide 8</a:t>
            </a:r>
            <a:r>
              <a:rPr lang="en-US" sz="2000" dirty="0">
                <a:highlight>
                  <a:srgbClr val="FFFFFF"/>
                </a:highlight>
                <a:latin typeface="Century Gothic"/>
                <a:ea typeface="Century Gothic"/>
                <a:cs typeface="Century Gothic"/>
                <a:sym typeface="Century Gothic"/>
              </a:rPr>
              <a:t> </a:t>
            </a:r>
            <a:endParaRPr sz="2000" dirty="0">
              <a:highlight>
                <a:srgbClr val="FFFFFF"/>
              </a:highlight>
              <a:latin typeface="Century Gothic"/>
              <a:ea typeface="Century Gothic"/>
              <a:cs typeface="Century Gothic"/>
              <a:sym typeface="Century Gothic"/>
            </a:endParaRPr>
          </a:p>
          <a:p>
            <a:pPr marL="914400" lvl="1" indent="-317500" algn="l" rtl="0">
              <a:lnSpc>
                <a:spcPct val="100000"/>
              </a:lnSpc>
              <a:spcBef>
                <a:spcPts val="0"/>
              </a:spcBef>
              <a:spcAft>
                <a:spcPts val="0"/>
              </a:spcAft>
              <a:buSzPts val="1400"/>
              <a:buFont typeface="Century Gothic"/>
              <a:buChar char="○"/>
            </a:pPr>
            <a:r>
              <a:rPr lang="en-US" b="1" dirty="0">
                <a:latin typeface="Century Gothic"/>
                <a:ea typeface="Century Gothic"/>
                <a:cs typeface="Century Gothic"/>
                <a:sym typeface="Century Gothic"/>
              </a:rPr>
              <a:t>World Cafe Questions </a:t>
            </a:r>
            <a:r>
              <a:rPr lang="en-US" dirty="0">
                <a:latin typeface="Century Gothic"/>
                <a:ea typeface="Century Gothic"/>
                <a:cs typeface="Century Gothic"/>
                <a:sym typeface="Century Gothic"/>
              </a:rPr>
              <a:t>(for teacher use)</a:t>
            </a:r>
            <a:endParaRPr dirty="0">
              <a:latin typeface="Century Gothic"/>
              <a:ea typeface="Century Gothic"/>
              <a:cs typeface="Century Gothic"/>
              <a:sym typeface="Century Gothic"/>
            </a:endParaRPr>
          </a:p>
          <a:p>
            <a:pPr marL="914400" lvl="1" indent="-317500" algn="l" rtl="0">
              <a:lnSpc>
                <a:spcPct val="100000"/>
              </a:lnSpc>
              <a:spcBef>
                <a:spcPts val="0"/>
              </a:spcBef>
              <a:spcAft>
                <a:spcPts val="0"/>
              </a:spcAft>
              <a:buSzPts val="1400"/>
              <a:buFont typeface="Century Gothic"/>
              <a:buChar char="○"/>
            </a:pPr>
            <a:r>
              <a:rPr lang="en-US" dirty="0">
                <a:latin typeface="Century Gothic"/>
                <a:ea typeface="Century Gothic"/>
                <a:cs typeface="Century Gothic"/>
                <a:sym typeface="Century Gothic"/>
              </a:rPr>
              <a:t>Recording chart (one per triad; a piece of flip chart)</a:t>
            </a:r>
            <a:endParaRPr dirty="0">
              <a:latin typeface="Century Gothic"/>
              <a:ea typeface="Century Gothic"/>
              <a:cs typeface="Century Gothic"/>
              <a:sym typeface="Century Gothic"/>
            </a:endParaRPr>
          </a:p>
          <a:p>
            <a:pPr marL="914400" lvl="1" indent="-317500" algn="l" rtl="0">
              <a:lnSpc>
                <a:spcPct val="100000"/>
              </a:lnSpc>
              <a:spcBef>
                <a:spcPts val="0"/>
              </a:spcBef>
              <a:spcAft>
                <a:spcPts val="0"/>
              </a:spcAft>
              <a:buSzPts val="1400"/>
              <a:buFont typeface="Century Gothic"/>
              <a:buChar char="○"/>
            </a:pPr>
            <a:r>
              <a:rPr lang="en-US" dirty="0">
                <a:latin typeface="Century Gothic"/>
                <a:ea typeface="Century Gothic"/>
                <a:cs typeface="Century Gothic"/>
                <a:sym typeface="Century Gothic"/>
              </a:rPr>
              <a:t>Markers (one per student)</a:t>
            </a:r>
            <a:endParaRPr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Checking for Understanding Entry Task, Chapters 20–23 </a:t>
            </a:r>
            <a:r>
              <a:rPr lang="en-US" sz="2000" dirty="0">
                <a:latin typeface="Century Gothic"/>
                <a:ea typeface="Century Gothic"/>
                <a:cs typeface="Century Gothic"/>
                <a:sym typeface="Century Gothic"/>
              </a:rPr>
              <a:t>(one per student)</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Discussion Assessment Tracker </a:t>
            </a:r>
            <a:r>
              <a:rPr lang="en-US" sz="2000" dirty="0">
                <a:latin typeface="Century Gothic"/>
                <a:ea typeface="Century Gothic"/>
                <a:cs typeface="Century Gothic"/>
                <a:sym typeface="Century Gothic"/>
              </a:rPr>
              <a:t>(one for teacher use)</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dirty="0" err="1">
                <a:latin typeface="Century Gothic"/>
                <a:ea typeface="Century Gothic"/>
                <a:cs typeface="Century Gothic"/>
                <a:sym typeface="Century Gothic"/>
              </a:rPr>
              <a:t>Lyddie’s</a:t>
            </a:r>
            <a:r>
              <a:rPr lang="en-US" sz="2000" dirty="0">
                <a:latin typeface="Century Gothic"/>
                <a:ea typeface="Century Gothic"/>
                <a:cs typeface="Century Gothic"/>
                <a:sym typeface="Century Gothic"/>
              </a:rPr>
              <a:t> Character: Exit Ticket and Homework (one per student)</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19</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19</a:t>
            </a:r>
            <a:endParaRPr sz="5600" b="1"/>
          </a:p>
        </p:txBody>
      </p:sp>
      <p:pic>
        <p:nvPicPr>
          <p:cNvPr id="3" name="Picture 2">
            <a:extLst>
              <a:ext uri="{FF2B5EF4-FFF2-40B4-BE49-F238E27FC236}">
                <a16:creationId xmlns:a16="http://schemas.microsoft.com/office/drawing/2014/main" id="{D77F9B96-A8A5-4157-908B-EF0A10A09919}"/>
              </a:ext>
            </a:extLst>
          </p:cNvPr>
          <p:cNvPicPr>
            <a:picLocks noChangeAspect="1"/>
          </p:cNvPicPr>
          <p:nvPr/>
        </p:nvPicPr>
        <p:blipFill>
          <a:blip r:embed="rId3"/>
          <a:stretch>
            <a:fillRect/>
          </a:stretch>
        </p:blipFill>
        <p:spPr>
          <a:xfrm>
            <a:off x="4770395" y="942681"/>
            <a:ext cx="2651210" cy="147591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a:solidFill>
                  <a:srgbClr val="333333"/>
                </a:solidFill>
                <a:highlight>
                  <a:srgbClr val="FFFFFF"/>
                </a:highlight>
                <a:latin typeface="Century Gothic"/>
                <a:ea typeface="Century Gothic"/>
                <a:cs typeface="Century Gothic"/>
                <a:sym typeface="Century Gothic"/>
              </a:rPr>
              <a:t>Now that we have written about </a:t>
            </a:r>
            <a:r>
              <a:rPr lang="en-US" i="1">
                <a:solidFill>
                  <a:srgbClr val="333333"/>
                </a:solidFill>
                <a:highlight>
                  <a:srgbClr val="FFFFFF"/>
                </a:highlight>
                <a:latin typeface="Century Gothic"/>
                <a:ea typeface="Century Gothic"/>
                <a:cs typeface="Century Gothic"/>
                <a:sym typeface="Century Gothic"/>
              </a:rPr>
              <a:t>Lyddie,</a:t>
            </a:r>
            <a:r>
              <a:rPr lang="en-US">
                <a:solidFill>
                  <a:srgbClr val="333333"/>
                </a:solidFill>
                <a:highlight>
                  <a:srgbClr val="FFFFFF"/>
                </a:highlight>
                <a:latin typeface="Century Gothic"/>
                <a:ea typeface="Century Gothic"/>
                <a:cs typeface="Century Gothic"/>
                <a:sym typeface="Century Gothic"/>
              </a:rPr>
              <a:t> it is time to have a culminating discussion and achieve a common understanding of the main character, as well as the larger themes and ideas in the book.</a:t>
            </a: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Review Chapters 20-23 </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Review the World Café protocol to prepare for our discussion</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Discuss Lyddie’s character traits and how these traits shape her interactions with other characters</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844215" y="172801"/>
            <a:ext cx="1091737" cy="144168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discuss Chapters 20-23</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465325"/>
            <a:ext cx="9848400" cy="1212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000" dirty="0">
                <a:latin typeface="Century Gothic"/>
                <a:ea typeface="Century Gothic"/>
                <a:cs typeface="Century Gothic"/>
                <a:sym typeface="Century Gothic"/>
              </a:rPr>
              <a:t>Please complete the entry task individually. You may use your </a:t>
            </a:r>
            <a:r>
              <a:rPr lang="en-US" sz="2000" b="1" dirty="0">
                <a:latin typeface="Century Gothic"/>
                <a:ea typeface="Century Gothic"/>
                <a:cs typeface="Century Gothic"/>
                <a:sym typeface="Century Gothic"/>
              </a:rPr>
              <a:t>Reader’s Notes</a:t>
            </a:r>
            <a:r>
              <a:rPr lang="en-US" sz="2000" dirty="0">
                <a:latin typeface="Century Gothic"/>
                <a:ea typeface="Century Gothic"/>
                <a:cs typeface="Century Gothic"/>
                <a:sym typeface="Century Gothic"/>
              </a:rPr>
              <a:t>, but not the book itself, to answer these questions.</a:t>
            </a: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dirty="0">
              <a:latin typeface="Century Gothic"/>
              <a:ea typeface="Century Gothic"/>
              <a:cs typeface="Century Gothic"/>
              <a:sym typeface="Century Gothic"/>
            </a:endParaRPr>
          </a:p>
        </p:txBody>
      </p:sp>
      <p:pic>
        <p:nvPicPr>
          <p:cNvPr id="119" name="Google Shape;119;p17"/>
          <p:cNvPicPr preferRelativeResize="0"/>
          <p:nvPr/>
        </p:nvPicPr>
        <p:blipFill>
          <a:blip r:embed="rId3">
            <a:alphaModFix/>
          </a:blip>
          <a:stretch>
            <a:fillRect/>
          </a:stretch>
        </p:blipFill>
        <p:spPr>
          <a:xfrm>
            <a:off x="814388" y="2301313"/>
            <a:ext cx="6766288" cy="3757525"/>
          </a:xfrm>
          <a:prstGeom prst="rect">
            <a:avLst/>
          </a:prstGeom>
          <a:noFill/>
          <a:ln>
            <a:noFill/>
          </a:ln>
        </p:spPr>
      </p:pic>
      <p:pic>
        <p:nvPicPr>
          <p:cNvPr id="6" name="Google Shape;110;p16"/>
          <p:cNvPicPr preferRelativeResize="0"/>
          <p:nvPr/>
        </p:nvPicPr>
        <p:blipFill>
          <a:blip r:embed="rId4">
            <a:alphaModFix/>
          </a:blip>
          <a:stretch>
            <a:fillRect/>
          </a:stretch>
        </p:blipFill>
        <p:spPr>
          <a:xfrm>
            <a:off x="10844215" y="172801"/>
            <a:ext cx="1091737" cy="1441688"/>
          </a:xfrm>
          <a:prstGeom prst="rect">
            <a:avLst/>
          </a:prstGeom>
          <a:noFill/>
          <a:ln>
            <a:noFill/>
          </a:ln>
        </p:spPr>
      </p:pic>
      <p:sp>
        <p:nvSpPr>
          <p:cNvPr id="2" name="Rectangle 1"/>
          <p:cNvSpPr/>
          <p:nvPr/>
        </p:nvSpPr>
        <p:spPr>
          <a:xfrm>
            <a:off x="814388" y="3186443"/>
            <a:ext cx="442912" cy="199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035844" y="3465575"/>
            <a:ext cx="442912" cy="157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discuss what might happen to Lyddie</a:t>
            </a:r>
            <a:endParaRPr sz="3400" i="0" u="none" strike="noStrike" cap="none">
              <a:solidFill>
                <a:schemeClr val="dk1"/>
              </a:solidFill>
              <a:latin typeface="Century Gothic"/>
              <a:ea typeface="Century Gothic"/>
              <a:cs typeface="Century Gothic"/>
              <a:sym typeface="Century Gothic"/>
            </a:endParaRPr>
          </a:p>
        </p:txBody>
      </p:sp>
      <p:pic>
        <p:nvPicPr>
          <p:cNvPr id="127" name="Google Shape;127;p18"/>
          <p:cNvPicPr preferRelativeResize="0"/>
          <p:nvPr/>
        </p:nvPicPr>
        <p:blipFill>
          <a:blip r:embed="rId3">
            <a:alphaModFix/>
          </a:blip>
          <a:stretch>
            <a:fillRect/>
          </a:stretch>
        </p:blipFill>
        <p:spPr>
          <a:xfrm>
            <a:off x="8788025" y="2416525"/>
            <a:ext cx="1212600" cy="1212600"/>
          </a:xfrm>
          <a:prstGeom prst="rect">
            <a:avLst/>
          </a:prstGeom>
          <a:noFill/>
          <a:ln>
            <a:noFill/>
          </a:ln>
        </p:spPr>
      </p:pic>
      <p:sp>
        <p:nvSpPr>
          <p:cNvPr id="128" name="Google Shape;128;p18"/>
          <p:cNvSpPr txBox="1"/>
          <p:nvPr/>
        </p:nvSpPr>
        <p:spPr>
          <a:xfrm>
            <a:off x="840500" y="1779775"/>
            <a:ext cx="8750400" cy="885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US" sz="2000">
                <a:solidFill>
                  <a:schemeClr val="dk1"/>
                </a:solidFill>
                <a:latin typeface="Century Gothic"/>
                <a:ea typeface="Century Gothic"/>
                <a:cs typeface="Century Gothic"/>
                <a:sym typeface="Century Gothic"/>
              </a:rPr>
              <a:t>Please </a:t>
            </a:r>
            <a:r>
              <a:rPr lang="en-US" sz="2000" b="1">
                <a:solidFill>
                  <a:schemeClr val="dk1"/>
                </a:solidFill>
                <a:latin typeface="Century Gothic"/>
                <a:ea typeface="Century Gothic"/>
                <a:cs typeface="Century Gothic"/>
                <a:sym typeface="Century Gothic"/>
              </a:rPr>
              <a:t>Think-Pair-Share</a:t>
            </a:r>
            <a:r>
              <a:rPr lang="en-US" sz="2000">
                <a:solidFill>
                  <a:schemeClr val="dk1"/>
                </a:solidFill>
                <a:latin typeface="Century Gothic"/>
                <a:ea typeface="Century Gothic"/>
                <a:cs typeface="Century Gothic"/>
                <a:sym typeface="Century Gothic"/>
              </a:rPr>
              <a:t> about this question:</a:t>
            </a:r>
            <a:endParaRPr/>
          </a:p>
        </p:txBody>
      </p:sp>
      <p:sp>
        <p:nvSpPr>
          <p:cNvPr id="129" name="Google Shape;129;p18"/>
          <p:cNvSpPr txBox="1"/>
          <p:nvPr/>
        </p:nvSpPr>
        <p:spPr>
          <a:xfrm>
            <a:off x="845625" y="2423575"/>
            <a:ext cx="8260500" cy="12126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US" sz="2000" i="1">
                <a:solidFill>
                  <a:schemeClr val="dk1"/>
                </a:solidFill>
                <a:latin typeface="Century Gothic"/>
                <a:ea typeface="Century Gothic"/>
                <a:cs typeface="Century Gothic"/>
                <a:sym typeface="Century Gothic"/>
              </a:rPr>
              <a:t>“Given Lyddie’s character traits and the way she reacts to adversity, what will happen to her? What hints does the author give us in the last chapters?” </a:t>
            </a:r>
            <a:endParaRPr sz="200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endParaRPr/>
          </a:p>
        </p:txBody>
      </p:sp>
      <p:pic>
        <p:nvPicPr>
          <p:cNvPr id="7" name="Google Shape;110;p16"/>
          <p:cNvPicPr preferRelativeResize="0"/>
          <p:nvPr/>
        </p:nvPicPr>
        <p:blipFill>
          <a:blip r:embed="rId4">
            <a:alphaModFix/>
          </a:blip>
          <a:stretch>
            <a:fillRect/>
          </a:stretch>
        </p:blipFill>
        <p:spPr>
          <a:xfrm>
            <a:off x="10844215" y="172801"/>
            <a:ext cx="1091737" cy="144168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9"/>
          <p:cNvSpPr txBox="1">
            <a:spLocks noGrp="1"/>
          </p:cNvSpPr>
          <p:nvPr>
            <p:ph type="title"/>
          </p:nvPr>
        </p:nvSpPr>
        <p:spPr>
          <a:xfrm>
            <a:off x="772212" y="55931"/>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Reader’s Dictionaries</a:t>
            </a:r>
            <a:endParaRPr sz="3400" i="0" u="none" strike="noStrike" cap="none" dirty="0">
              <a:solidFill>
                <a:schemeClr val="dk1"/>
              </a:solidFill>
              <a:latin typeface="Century Gothic"/>
              <a:ea typeface="Century Gothic"/>
              <a:cs typeface="Century Gothic"/>
              <a:sym typeface="Century Gothic"/>
            </a:endParaRPr>
          </a:p>
        </p:txBody>
      </p:sp>
      <p:sp>
        <p:nvSpPr>
          <p:cNvPr id="136" name="Google Shape;136;p19"/>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sp>
        <p:nvSpPr>
          <p:cNvPr id="139" name="Google Shape;139;p19"/>
          <p:cNvSpPr txBox="1"/>
          <p:nvPr/>
        </p:nvSpPr>
        <p:spPr>
          <a:xfrm>
            <a:off x="7235237" y="1312543"/>
            <a:ext cx="1466400" cy="65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000" b="1" dirty="0">
                <a:latin typeface="Century Gothic"/>
                <a:ea typeface="Century Gothic"/>
                <a:cs typeface="Century Gothic"/>
                <a:sym typeface="Century Gothic"/>
              </a:rPr>
              <a:t>Ch. 20</a:t>
            </a:r>
            <a:endParaRPr sz="3000" b="1" dirty="0">
              <a:latin typeface="Century Gothic"/>
              <a:ea typeface="Century Gothic"/>
              <a:cs typeface="Century Gothic"/>
              <a:sym typeface="Century Gothic"/>
            </a:endParaRPr>
          </a:p>
        </p:txBody>
      </p:sp>
      <p:sp>
        <p:nvSpPr>
          <p:cNvPr id="140" name="Google Shape;140;p19"/>
          <p:cNvSpPr txBox="1"/>
          <p:nvPr/>
        </p:nvSpPr>
        <p:spPr>
          <a:xfrm>
            <a:off x="7298747" y="2670806"/>
            <a:ext cx="1466400" cy="654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3000" b="1" dirty="0">
                <a:latin typeface="Century Gothic"/>
                <a:ea typeface="Century Gothic"/>
                <a:cs typeface="Century Gothic"/>
                <a:sym typeface="Century Gothic"/>
              </a:rPr>
              <a:t>Ch. 21</a:t>
            </a:r>
            <a:endParaRPr sz="3000" b="1" dirty="0">
              <a:latin typeface="Century Gothic"/>
              <a:ea typeface="Century Gothic"/>
              <a:cs typeface="Century Gothic"/>
              <a:sym typeface="Century Gothic"/>
            </a:endParaRPr>
          </a:p>
        </p:txBody>
      </p:sp>
      <p:sp>
        <p:nvSpPr>
          <p:cNvPr id="141" name="Google Shape;141;p19"/>
          <p:cNvSpPr txBox="1"/>
          <p:nvPr/>
        </p:nvSpPr>
        <p:spPr>
          <a:xfrm>
            <a:off x="7220198" y="3866555"/>
            <a:ext cx="1466400" cy="654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3000" b="1" dirty="0">
                <a:latin typeface="Century Gothic"/>
                <a:ea typeface="Century Gothic"/>
                <a:cs typeface="Century Gothic"/>
                <a:sym typeface="Century Gothic"/>
              </a:rPr>
              <a:t>Ch. 22</a:t>
            </a:r>
            <a:endParaRPr sz="3000" b="1" dirty="0">
              <a:latin typeface="Century Gothic"/>
              <a:ea typeface="Century Gothic"/>
              <a:cs typeface="Century Gothic"/>
              <a:sym typeface="Century Gothic"/>
            </a:endParaRPr>
          </a:p>
        </p:txBody>
      </p:sp>
      <p:sp>
        <p:nvSpPr>
          <p:cNvPr id="142" name="Google Shape;142;p19"/>
          <p:cNvSpPr txBox="1"/>
          <p:nvPr/>
        </p:nvSpPr>
        <p:spPr>
          <a:xfrm>
            <a:off x="7235237" y="5199366"/>
            <a:ext cx="1466400" cy="654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3000" b="1" dirty="0">
                <a:latin typeface="Century Gothic"/>
                <a:ea typeface="Century Gothic"/>
                <a:cs typeface="Century Gothic"/>
                <a:sym typeface="Century Gothic"/>
              </a:rPr>
              <a:t>Ch. 23</a:t>
            </a:r>
            <a:endParaRPr sz="3000" b="1" dirty="0">
              <a:latin typeface="Century Gothic"/>
              <a:ea typeface="Century Gothic"/>
              <a:cs typeface="Century Gothic"/>
              <a:sym typeface="Century Gothic"/>
            </a:endParaRPr>
          </a:p>
        </p:txBody>
      </p:sp>
      <p:sp>
        <p:nvSpPr>
          <p:cNvPr id="143" name="Google Shape;143;p19"/>
          <p:cNvSpPr txBox="1"/>
          <p:nvPr/>
        </p:nvSpPr>
        <p:spPr>
          <a:xfrm>
            <a:off x="9339525" y="3203400"/>
            <a:ext cx="2634600" cy="2842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dirty="0">
                <a:latin typeface="Century Gothic"/>
                <a:ea typeface="Century Gothic"/>
                <a:cs typeface="Century Gothic"/>
                <a:sym typeface="Century Gothic"/>
              </a:rPr>
              <a:t>Please revise your </a:t>
            </a:r>
            <a:r>
              <a:rPr lang="en-US" sz="2400" b="1" dirty="0">
                <a:latin typeface="Century Gothic"/>
                <a:ea typeface="Century Gothic"/>
                <a:cs typeface="Century Gothic"/>
                <a:sym typeface="Century Gothic"/>
              </a:rPr>
              <a:t>Reader’s Dictionaries </a:t>
            </a:r>
            <a:r>
              <a:rPr lang="en-US" sz="2400" dirty="0">
                <a:latin typeface="Century Gothic"/>
                <a:ea typeface="Century Gothic"/>
                <a:cs typeface="Century Gothic"/>
                <a:sym typeface="Century Gothic"/>
              </a:rPr>
              <a:t>as necessary for Chapters 20-23!</a:t>
            </a:r>
            <a:endParaRPr sz="2400" dirty="0">
              <a:latin typeface="Century Gothic"/>
              <a:ea typeface="Century Gothic"/>
              <a:cs typeface="Century Gothic"/>
              <a:sym typeface="Century Gothic"/>
            </a:endParaRPr>
          </a:p>
        </p:txBody>
      </p:sp>
      <p:pic>
        <p:nvPicPr>
          <p:cNvPr id="144" name="Google Shape;144;p19"/>
          <p:cNvPicPr preferRelativeResize="0"/>
          <p:nvPr/>
        </p:nvPicPr>
        <p:blipFill>
          <a:blip r:embed="rId3">
            <a:alphaModFix/>
          </a:blip>
          <a:stretch>
            <a:fillRect/>
          </a:stretch>
        </p:blipFill>
        <p:spPr>
          <a:xfrm>
            <a:off x="897973" y="805256"/>
            <a:ext cx="6400774" cy="1552850"/>
          </a:xfrm>
          <a:prstGeom prst="rect">
            <a:avLst/>
          </a:prstGeom>
          <a:noFill/>
          <a:ln>
            <a:noFill/>
          </a:ln>
        </p:spPr>
      </p:pic>
      <p:pic>
        <p:nvPicPr>
          <p:cNvPr id="145" name="Google Shape;145;p19"/>
          <p:cNvPicPr preferRelativeResize="0"/>
          <p:nvPr/>
        </p:nvPicPr>
        <p:blipFill rotWithShape="1">
          <a:blip r:embed="rId4">
            <a:alphaModFix/>
          </a:blip>
          <a:srcRect b="6086"/>
          <a:stretch/>
        </p:blipFill>
        <p:spPr>
          <a:xfrm>
            <a:off x="897973" y="2221531"/>
            <a:ext cx="6400774" cy="1128330"/>
          </a:xfrm>
          <a:prstGeom prst="rect">
            <a:avLst/>
          </a:prstGeom>
          <a:noFill/>
          <a:ln>
            <a:noFill/>
          </a:ln>
        </p:spPr>
      </p:pic>
      <p:pic>
        <p:nvPicPr>
          <p:cNvPr id="146" name="Google Shape;146;p19"/>
          <p:cNvPicPr preferRelativeResize="0"/>
          <p:nvPr/>
        </p:nvPicPr>
        <p:blipFill>
          <a:blip r:embed="rId5">
            <a:alphaModFix/>
          </a:blip>
          <a:stretch>
            <a:fillRect/>
          </a:stretch>
        </p:blipFill>
        <p:spPr>
          <a:xfrm>
            <a:off x="912890" y="3349861"/>
            <a:ext cx="6338230" cy="1395725"/>
          </a:xfrm>
          <a:prstGeom prst="rect">
            <a:avLst/>
          </a:prstGeom>
          <a:noFill/>
          <a:ln>
            <a:noFill/>
          </a:ln>
        </p:spPr>
      </p:pic>
      <p:pic>
        <p:nvPicPr>
          <p:cNvPr id="147" name="Google Shape;147;p19"/>
          <p:cNvPicPr preferRelativeResize="0"/>
          <p:nvPr/>
        </p:nvPicPr>
        <p:blipFill>
          <a:blip r:embed="rId6">
            <a:alphaModFix/>
          </a:blip>
          <a:stretch>
            <a:fillRect/>
          </a:stretch>
        </p:blipFill>
        <p:spPr>
          <a:xfrm>
            <a:off x="912891" y="4751375"/>
            <a:ext cx="6338230" cy="1294525"/>
          </a:xfrm>
          <a:prstGeom prst="rect">
            <a:avLst/>
          </a:prstGeom>
          <a:noFill/>
          <a:ln>
            <a:noFill/>
          </a:ln>
        </p:spPr>
      </p:pic>
      <p:pic>
        <p:nvPicPr>
          <p:cNvPr id="15" name="Google Shape;110;p16"/>
          <p:cNvPicPr preferRelativeResize="0"/>
          <p:nvPr/>
        </p:nvPicPr>
        <p:blipFill>
          <a:blip r:embed="rId7">
            <a:alphaModFix/>
          </a:blip>
          <a:stretch>
            <a:fillRect/>
          </a:stretch>
        </p:blipFill>
        <p:spPr>
          <a:xfrm>
            <a:off x="10844215" y="172801"/>
            <a:ext cx="1091737" cy="14416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0"/>
          <p:cNvSpPr txBox="1">
            <a:spLocks noGrp="1"/>
          </p:cNvSpPr>
          <p:nvPr>
            <p:ph type="body" idx="1"/>
          </p:nvPr>
        </p:nvSpPr>
        <p:spPr>
          <a:xfrm>
            <a:off x="693225" y="1385950"/>
            <a:ext cx="45585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5" name="Google Shape;155;p20"/>
          <p:cNvSpPr txBox="1"/>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a:solidFill>
                  <a:srgbClr val="000000"/>
                </a:solidFill>
                <a:latin typeface="Century Gothic"/>
                <a:ea typeface="Century Gothic"/>
                <a:cs typeface="Century Gothic"/>
                <a:sym typeface="Century Gothic"/>
              </a:rPr>
              <a:t>Let’s review our learning targets</a:t>
            </a:r>
            <a:endParaRPr sz="3400">
              <a:solidFill>
                <a:srgbClr val="000000"/>
              </a:solidFill>
              <a:latin typeface="Century Gothic"/>
              <a:ea typeface="Century Gothic"/>
              <a:cs typeface="Century Gothic"/>
              <a:sym typeface="Century Gothic"/>
            </a:endParaRPr>
          </a:p>
        </p:txBody>
      </p:sp>
      <p:sp>
        <p:nvSpPr>
          <p:cNvPr id="156" name="Google Shape;156;p20"/>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a:latin typeface="Century Gothic"/>
                <a:ea typeface="Century Gothic"/>
                <a:cs typeface="Century Gothic"/>
                <a:sym typeface="Century Gothic"/>
              </a:rPr>
              <a:t>These are our learning targets for today:</a:t>
            </a:r>
            <a:endParaRPr sz="2400">
              <a:latin typeface="Century Gothic"/>
              <a:ea typeface="Century Gothic"/>
              <a:cs typeface="Century Gothic"/>
              <a:sym typeface="Century Gothic"/>
            </a:endParaRPr>
          </a:p>
          <a:p>
            <a:pPr marL="0" lvl="0" indent="0" rtl="0">
              <a:spcBef>
                <a:spcPts val="0"/>
              </a:spcBef>
              <a:spcAft>
                <a:spcPts val="0"/>
              </a:spcAft>
              <a:buNone/>
            </a:pPr>
            <a:endParaRPr sz="2400">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effectively engage in discussions with my classmates about the characters, setting, and plot in </a:t>
            </a:r>
            <a:r>
              <a:rPr lang="en-US" sz="2200" b="1" i="1">
                <a:solidFill>
                  <a:schemeClr val="dk1"/>
                </a:solidFill>
                <a:latin typeface="Century Gothic"/>
                <a:ea typeface="Century Gothic"/>
                <a:cs typeface="Century Gothic"/>
                <a:sym typeface="Century Gothic"/>
              </a:rPr>
              <a:t>Lyddie</a:t>
            </a:r>
            <a:r>
              <a:rPr lang="en-US" sz="2200" b="1">
                <a:solidFill>
                  <a:schemeClr val="dk1"/>
                </a:solidFill>
                <a:latin typeface="Century Gothic"/>
                <a:ea typeface="Century Gothic"/>
                <a:cs typeface="Century Gothic"/>
                <a:sym typeface="Century Gothic"/>
              </a:rPr>
              <a:t>. </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analyze Lyddie’s character traits by citing specific evidence and recognizing patterns from the beginning, middle, and end of the novel. </a:t>
            </a:r>
            <a:endParaRPr sz="2200" b="1">
              <a:latin typeface="Century Gothic"/>
              <a:ea typeface="Century Gothic"/>
              <a:cs typeface="Century Gothic"/>
              <a:sym typeface="Century Gothic"/>
            </a:endParaRPr>
          </a:p>
          <a:p>
            <a:pPr marL="0" lvl="0" indent="0" rtl="0">
              <a:spcBef>
                <a:spcPts val="0"/>
              </a:spcBef>
              <a:spcAft>
                <a:spcPts val="0"/>
              </a:spcAft>
              <a:buNone/>
            </a:pPr>
            <a:endParaRPr sz="2200" b="1">
              <a:latin typeface="Century Gothic"/>
              <a:ea typeface="Century Gothic"/>
              <a:cs typeface="Century Gothic"/>
              <a:sym typeface="Century Gothic"/>
            </a:endParaRPr>
          </a:p>
          <a:p>
            <a:pPr marL="0" lvl="0" indent="0" rtl="0">
              <a:spcBef>
                <a:spcPts val="0"/>
              </a:spcBef>
              <a:spcAft>
                <a:spcPts val="0"/>
              </a:spcAft>
              <a:buNone/>
            </a:pPr>
            <a:r>
              <a:rPr lang="en-US" sz="2200">
                <a:solidFill>
                  <a:schemeClr val="dk1"/>
                </a:solidFill>
                <a:latin typeface="Century Gothic"/>
                <a:ea typeface="Century Gothic"/>
                <a:cs typeface="Century Gothic"/>
                <a:sym typeface="Century Gothic"/>
              </a:rPr>
              <a:t>Please think about this question: </a:t>
            </a:r>
            <a:r>
              <a:rPr lang="en-US" sz="2200" i="1">
                <a:solidFill>
                  <a:schemeClr val="dk1"/>
                </a:solidFill>
                <a:latin typeface="Century Gothic"/>
                <a:ea typeface="Century Gothic"/>
                <a:cs typeface="Century Gothic"/>
                <a:sym typeface="Century Gothic"/>
              </a:rPr>
              <a:t>What can you do to make sure your conversation helps everyone in your group analyze how Lyddie’s character traits developed throughout the entire book? </a:t>
            </a:r>
            <a:endParaRPr sz="2200" i="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200" i="1">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200">
                <a:solidFill>
                  <a:schemeClr val="dk1"/>
                </a:solidFill>
                <a:latin typeface="Century Gothic"/>
                <a:ea typeface="Century Gothic"/>
                <a:cs typeface="Century Gothic"/>
                <a:sym typeface="Century Gothic"/>
              </a:rPr>
              <a:t>When you have thought of two things, raise your hand.</a:t>
            </a:r>
            <a:endParaRPr sz="22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a:latin typeface="Century Gothic"/>
              <a:ea typeface="Century Gothic"/>
              <a:cs typeface="Century Gothic"/>
              <a:sym typeface="Century Gothic"/>
            </a:endParaRPr>
          </a:p>
        </p:txBody>
      </p:sp>
      <p:pic>
        <p:nvPicPr>
          <p:cNvPr id="6" name="Google Shape;110;p16"/>
          <p:cNvPicPr preferRelativeResize="0"/>
          <p:nvPr/>
        </p:nvPicPr>
        <p:blipFill>
          <a:blip r:embed="rId3">
            <a:alphaModFix/>
          </a:blip>
          <a:stretch>
            <a:fillRect/>
          </a:stretch>
        </p:blipFill>
        <p:spPr>
          <a:xfrm>
            <a:off x="10844215" y="172801"/>
            <a:ext cx="1091737" cy="14416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1"/>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3" name="Google Shape;163;p21"/>
          <p:cNvSpPr txBox="1"/>
          <p:nvPr/>
        </p:nvSpPr>
        <p:spPr>
          <a:xfrm>
            <a:off x="818900" y="1385950"/>
            <a:ext cx="9761400" cy="11148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000">
                <a:solidFill>
                  <a:schemeClr val="dk1"/>
                </a:solidFill>
                <a:latin typeface="Century Gothic"/>
                <a:ea typeface="Century Gothic"/>
                <a:cs typeface="Century Gothic"/>
                <a:sym typeface="Century Gothic"/>
              </a:rPr>
              <a:t>The World Café activity allows you to practice your speaking and listening skills. It also allows you to work in mixed groups and shift leadership roles while you discuss various topics. You last used this protocol in Module 1.</a:t>
            </a:r>
            <a:endParaRPr sz="20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2200">
              <a:solidFill>
                <a:schemeClr val="dk1"/>
              </a:solidFill>
              <a:latin typeface="Century Gothic"/>
              <a:ea typeface="Century Gothic"/>
              <a:cs typeface="Century Gothic"/>
              <a:sym typeface="Century Gothic"/>
            </a:endParaRPr>
          </a:p>
        </p:txBody>
      </p:sp>
      <p:sp>
        <p:nvSpPr>
          <p:cNvPr id="164" name="Google Shape;164;p21"/>
          <p:cNvSpPr txBox="1">
            <a:spLocks noGrp="1"/>
          </p:cNvSpPr>
          <p:nvPr>
            <p:ph type="title"/>
          </p:nvPr>
        </p:nvSpPr>
        <p:spPr>
          <a:xfrm>
            <a:off x="818900" y="500050"/>
            <a:ext cx="10056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the World Café Protocol </a:t>
            </a:r>
            <a:endParaRPr sz="3400" i="0" u="none" strike="noStrike" cap="none">
              <a:solidFill>
                <a:schemeClr val="dk1"/>
              </a:solidFill>
              <a:latin typeface="Century Gothic"/>
              <a:ea typeface="Century Gothic"/>
              <a:cs typeface="Century Gothic"/>
              <a:sym typeface="Century Gothic"/>
            </a:endParaRPr>
          </a:p>
        </p:txBody>
      </p:sp>
      <p:pic>
        <p:nvPicPr>
          <p:cNvPr id="166" name="Google Shape;166;p21"/>
          <p:cNvPicPr preferRelativeResize="0"/>
          <p:nvPr/>
        </p:nvPicPr>
        <p:blipFill>
          <a:blip r:embed="rId3">
            <a:alphaModFix/>
          </a:blip>
          <a:stretch>
            <a:fillRect/>
          </a:stretch>
        </p:blipFill>
        <p:spPr>
          <a:xfrm>
            <a:off x="807050" y="2362351"/>
            <a:ext cx="6856475" cy="3668975"/>
          </a:xfrm>
          <a:prstGeom prst="rect">
            <a:avLst/>
          </a:prstGeom>
          <a:noFill/>
          <a:ln>
            <a:noFill/>
          </a:ln>
        </p:spPr>
      </p:pic>
      <p:pic>
        <p:nvPicPr>
          <p:cNvPr id="167" name="Google Shape;167;p21"/>
          <p:cNvPicPr preferRelativeResize="0"/>
          <p:nvPr/>
        </p:nvPicPr>
        <p:blipFill>
          <a:blip r:embed="rId4">
            <a:alphaModFix/>
          </a:blip>
          <a:stretch>
            <a:fillRect/>
          </a:stretch>
        </p:blipFill>
        <p:spPr>
          <a:xfrm>
            <a:off x="9484750" y="3078713"/>
            <a:ext cx="953000" cy="982325"/>
          </a:xfrm>
          <a:prstGeom prst="rect">
            <a:avLst/>
          </a:prstGeom>
          <a:noFill/>
          <a:ln>
            <a:noFill/>
          </a:ln>
        </p:spPr>
      </p:pic>
      <p:sp>
        <p:nvSpPr>
          <p:cNvPr id="168" name="Google Shape;168;p21"/>
          <p:cNvSpPr txBox="1"/>
          <p:nvPr/>
        </p:nvSpPr>
        <p:spPr>
          <a:xfrm>
            <a:off x="9295750" y="3984850"/>
            <a:ext cx="1827300" cy="2301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a:highlight>
                  <a:srgbClr val="FFFFFF"/>
                </a:highlight>
                <a:latin typeface="Century Gothic"/>
                <a:ea typeface="Century Gothic"/>
                <a:cs typeface="Century Gothic"/>
                <a:sym typeface="Century Gothic"/>
              </a:rPr>
              <a:t>Remember this icon? You’ll see it whenever it’s time to  engage in a World Cafe discussion!</a:t>
            </a:r>
            <a:endParaRPr sz="1800">
              <a:highlight>
                <a:srgbClr val="FFFFFF"/>
              </a:highlight>
              <a:latin typeface="Century Gothic"/>
              <a:ea typeface="Century Gothic"/>
              <a:cs typeface="Century Gothic"/>
              <a:sym typeface="Century Gothic"/>
            </a:endParaRPr>
          </a:p>
        </p:txBody>
      </p:sp>
      <p:sp>
        <p:nvSpPr>
          <p:cNvPr id="169" name="Google Shape;169;p21"/>
          <p:cNvSpPr txBox="1"/>
          <p:nvPr/>
        </p:nvSpPr>
        <p:spPr>
          <a:xfrm>
            <a:off x="9001125" y="2955250"/>
            <a:ext cx="2121900" cy="33909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0" name="Google Shape;110;p16"/>
          <p:cNvPicPr preferRelativeResize="0"/>
          <p:nvPr/>
        </p:nvPicPr>
        <p:blipFill>
          <a:blip r:embed="rId5">
            <a:alphaModFix/>
          </a:blip>
          <a:stretch>
            <a:fillRect/>
          </a:stretch>
        </p:blipFill>
        <p:spPr>
          <a:xfrm>
            <a:off x="10844215" y="172801"/>
            <a:ext cx="1091737" cy="144168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16798F-4445-43F4-A941-686A5736C3CC}">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7FFE9F3E-C365-4AF2-BE8B-62DE49E80FBB}">
  <ds:schemaRefs>
    <ds:schemaRef ds:uri="http://schemas.microsoft.com/sharepoint/v3/contenttype/forms"/>
  </ds:schemaRefs>
</ds:datastoreItem>
</file>

<file path=customXml/itemProps3.xml><?xml version="1.0" encoding="utf-8"?>
<ds:datastoreItem xmlns:ds="http://schemas.openxmlformats.org/officeDocument/2006/customXml" ds:itemID="{C8D8F451-2FFC-4AAE-9EB0-DB447A629B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82</TotalTime>
  <Words>4729</Words>
  <Application>Microsoft Office PowerPoint</Application>
  <PresentationFormat>Widescreen</PresentationFormat>
  <Paragraphs>441</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Calibri</vt:lpstr>
      <vt:lpstr>Arial</vt:lpstr>
      <vt:lpstr>Century Gothic</vt:lpstr>
      <vt:lpstr>Overlock</vt:lpstr>
      <vt:lpstr>Office Theme</vt:lpstr>
      <vt:lpstr>Grade 7: Module 2: Unit 1: Lesson 19 Teacher slide, before teaching.</vt:lpstr>
      <vt:lpstr>Grade 7: Module 2: Unit 1: Lesson 19 Teacher slide, before teaching.</vt:lpstr>
      <vt:lpstr>Grade 7: Module 2:  Unit 1: Lesson 19</vt:lpstr>
      <vt:lpstr>Hello, Students!</vt:lpstr>
      <vt:lpstr>Let’s discuss Chapters 20-23</vt:lpstr>
      <vt:lpstr>Let’s discuss what might happen to Lyddie</vt:lpstr>
      <vt:lpstr>Let’s review our Reader’s Dictionaries</vt:lpstr>
      <vt:lpstr>PowerPoint Presentation</vt:lpstr>
      <vt:lpstr>Let’s review the World Café Protocol </vt:lpstr>
      <vt:lpstr>Let’s begin Round 1!</vt:lpstr>
      <vt:lpstr>Let’s begin Round 2!</vt:lpstr>
      <vt:lpstr>Let’s begin Round 3!</vt:lpstr>
      <vt:lpstr>Let’s think about Lyddie’s character</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19 Teacher slide, before teaching.</dc:title>
  <dc:creator>nbravo</dc:creator>
  <cp:lastModifiedBy>Steven Benson</cp:lastModifiedBy>
  <cp:revision>5</cp:revision>
  <dcterms:modified xsi:type="dcterms:W3CDTF">2018-09-20T17:27:15Z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