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4"/>
  </p:sldMasterIdLst>
  <p:notesMasterIdLst>
    <p:notesMasterId r:id="rId28"/>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Lst>
  <p:sldSz cx="9144000" cy="5143500" type="screen16x9"/>
  <p:notesSz cx="6858000" cy="9144000"/>
  <p:embeddedFontLst>
    <p:embeddedFont>
      <p:font typeface="Calibri" panose="020F0502020204030204" pitchFamily="34" charset="0"/>
      <p:regular r:id="rId29"/>
      <p:bold r:id="rId30"/>
      <p:italic r:id="rId31"/>
      <p:boldItalic r:id="rId32"/>
    </p:embeddedFont>
    <p:embeddedFont>
      <p:font typeface="Century Gothic" panose="020B0502020202020204" pitchFamily="3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D23B57D-14A6-49D4-B914-D08F447E2746}">
  <a:tblStyle styleId="{4D23B57D-14A6-49D4-B914-D08F447E2746}"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90143502-B7EE-4A23-B960-50E3F4EAF8F9}"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2841306-EF80-477F-968C-DC9F7E44F0A3}"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028" autoAdjust="0"/>
  </p:normalViewPr>
  <p:slideViewPr>
    <p:cSldViewPr snapToGrid="0">
      <p:cViewPr varScale="1">
        <p:scale>
          <a:sx n="108" d="100"/>
          <a:sy n="108" d="100"/>
        </p:scale>
        <p:origin x="-1112" y="-104"/>
      </p:cViewPr>
      <p:guideLst>
        <p:guide orient="horz" pos="1620"/>
        <p:guide pos="2880"/>
      </p:guideLst>
    </p:cSldViewPr>
  </p:slideViewPr>
  <p:notesTextViewPr>
    <p:cViewPr>
      <p:scale>
        <a:sx n="1" d="1"/>
        <a:sy n="1" d="1"/>
      </p:scale>
      <p:origin x="0" y="145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font" Target="fonts/font6.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1.fntdata"/><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4.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5.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245E8A71-47BE-F778-77A8-908446103A2B}"/>
    <pc:docChg chg="addSld">
      <pc:chgData name="Jennifer Snapp" userId="S::jennifer.snapp@detroitk12.org::42622253-5fe4-47d2-9c8f-1ef2d995c939" providerId="AD" clId="Web-{245E8A71-47BE-F778-77A8-908446103A2B}" dt="2019-03-25T19:34:28.801" v="0"/>
      <pc:docMkLst>
        <pc:docMk/>
      </pc:docMkLst>
      <pc:sldChg chg="add">
        <pc:chgData name="Jennifer Snapp" userId="S::jennifer.snapp@detroitk12.org::42622253-5fe4-47d2-9c8f-1ef2d995c939" providerId="AD" clId="Web-{245E8A71-47BE-F778-77A8-908446103A2B}" dt="2019-03-25T19:34:28.801" v="0"/>
        <pc:sldMkLst>
          <pc:docMk/>
          <pc:sldMk cId="2177600596" sldId="278"/>
        </pc:sldMkLst>
      </pc:sldChg>
      <pc:sldMasterChg chg="addSldLayout">
        <pc:chgData name="Jennifer Snapp" userId="S::jennifer.snapp@detroitk12.org::42622253-5fe4-47d2-9c8f-1ef2d995c939" providerId="AD" clId="Web-{245E8A71-47BE-F778-77A8-908446103A2B}" dt="2019-03-25T19:34:28.801" v="0"/>
        <pc:sldMasterMkLst>
          <pc:docMk/>
          <pc:sldMasterMk cId="0" sldId="2147483671"/>
        </pc:sldMasterMkLst>
        <pc:sldLayoutChg chg="add">
          <pc:chgData name="Jennifer Snapp" userId="S::jennifer.snapp@detroitk12.org::42622253-5fe4-47d2-9c8f-1ef2d995c939" providerId="AD" clId="Web-{245E8A71-47BE-F778-77A8-908446103A2B}" dt="2019-03-25T19:34:28.801" v="0"/>
          <pc:sldLayoutMkLst>
            <pc:docMk/>
            <pc:sldMasterMk cId="0" sldId="2147483671"/>
            <pc:sldLayoutMk cId="3418880421" sldId="2147483670"/>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81017313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b414f1e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lessons is to continue to analyze Excerpt 4 and Douglass’s position on slavery. Th</a:t>
            </a:r>
            <a:r>
              <a:rPr lang="en-US" sz="1200" dirty="0">
                <a:solidFill>
                  <a:schemeClr val="dk1"/>
                </a:solidFill>
                <a:latin typeface="Calibri"/>
                <a:ea typeface="Calibri"/>
                <a:cs typeface="Calibri"/>
                <a:sym typeface="Calibri"/>
              </a:rPr>
              <a:t>is</a:t>
            </a:r>
            <a:r>
              <a:rPr lang="en" sz="1200" dirty="0">
                <a:solidFill>
                  <a:schemeClr val="dk1"/>
                </a:solidFill>
                <a:latin typeface="Calibri"/>
                <a:ea typeface="Calibri"/>
                <a:cs typeface="Calibri"/>
                <a:sym typeface="Calibri"/>
              </a:rPr>
              <a:t> is the final lesson that focuses on Excerpt 4. Students briefly discuss the third read questions they completed for homework. Then, they return to their small groups from Lesson 4 to complete the </a:t>
            </a:r>
            <a:r>
              <a:rPr lang="en" sz="1200" b="1" dirty="0">
                <a:solidFill>
                  <a:schemeClr val="dk1"/>
                </a:solidFill>
                <a:latin typeface="Calibri"/>
                <a:ea typeface="Calibri"/>
                <a:cs typeface="Calibri"/>
                <a:sym typeface="Calibri"/>
              </a:rPr>
              <a:t>Excerpt 4 Analysis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are not having your students read Excerpt 5, have students complete a </a:t>
            </a:r>
            <a:r>
              <a:rPr lang="en" sz="1200" b="1" dirty="0">
                <a:solidFill>
                  <a:schemeClr val="dk1"/>
                </a:solidFill>
                <a:latin typeface="Calibri"/>
                <a:ea typeface="Calibri"/>
                <a:cs typeface="Calibri"/>
                <a:sym typeface="Calibri"/>
              </a:rPr>
              <a:t>figurative language card </a:t>
            </a:r>
            <a:r>
              <a:rPr lang="en" sz="1200" dirty="0">
                <a:solidFill>
                  <a:schemeClr val="dk1"/>
                </a:solidFill>
                <a:latin typeface="Calibri"/>
                <a:ea typeface="Calibri"/>
                <a:cs typeface="Calibri"/>
                <a:sym typeface="Calibri"/>
              </a:rPr>
              <a:t>for the </a:t>
            </a:r>
            <a:r>
              <a:rPr lang="en" sz="1200" b="1" dirty="0">
                <a:solidFill>
                  <a:schemeClr val="dk1"/>
                </a:solidFill>
                <a:latin typeface="Calibri"/>
                <a:ea typeface="Calibri"/>
                <a:cs typeface="Calibri"/>
                <a:sym typeface="Calibri"/>
              </a:rPr>
              <a:t>word wall </a:t>
            </a:r>
            <a:r>
              <a:rPr lang="en" sz="1200" dirty="0">
                <a:solidFill>
                  <a:schemeClr val="dk1"/>
                </a:solidFill>
                <a:latin typeface="Calibri"/>
                <a:ea typeface="Calibri"/>
                <a:cs typeface="Calibri"/>
                <a:sym typeface="Calibri"/>
              </a:rPr>
              <a:t>using Excerpt 4. See Lessons 9 and 10 for necessary materials and ideas on the types of instruction that support this.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work in groups, circulate to notice how they are doing with the skills that will be assessed on the </a:t>
            </a:r>
            <a:r>
              <a:rPr lang="en" sz="1200" b="1" dirty="0">
                <a:solidFill>
                  <a:schemeClr val="dk1"/>
                </a:solidFill>
                <a:latin typeface="Calibri"/>
                <a:ea typeface="Calibri"/>
                <a:cs typeface="Calibri"/>
                <a:sym typeface="Calibri"/>
              </a:rPr>
              <a:t>Mid-Unit 2 Assessment </a:t>
            </a:r>
            <a:r>
              <a:rPr lang="en" sz="1200" dirty="0">
                <a:solidFill>
                  <a:schemeClr val="dk1"/>
                </a:solidFill>
                <a:latin typeface="Calibri"/>
                <a:ea typeface="Calibri"/>
                <a:cs typeface="Calibri"/>
                <a:sym typeface="Calibri"/>
              </a:rPr>
              <a:t>Part 2: using context and roots to determine the meaning of words they encounter while reading, analyzing how Douglass uses figurative language and word choice to convey meaning, and analyzing how a particular excerpt conveys Douglass’s overall purpose in the </a:t>
            </a:r>
            <a:r>
              <a:rPr lang="en" sz="1200" i="1" dirty="0">
                <a:solidFill>
                  <a:schemeClr val="dk1"/>
                </a:solidFill>
                <a:latin typeface="Calibri"/>
                <a:ea typeface="Calibri"/>
                <a:cs typeface="Calibri"/>
                <a:sym typeface="Calibri"/>
              </a:rPr>
              <a:t>Narrative.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Closing and Assessment, you provide instruction on writing in complete sentences and fixing sentence fragments and run-on sentences via a mini lesson. Use what you noticed on the </a:t>
            </a:r>
            <a:r>
              <a:rPr lang="en" sz="1200" b="1" dirty="0">
                <a:solidFill>
                  <a:schemeClr val="dk1"/>
                </a:solidFill>
                <a:latin typeface="Calibri"/>
                <a:ea typeface="Calibri"/>
                <a:cs typeface="Calibri"/>
                <a:sym typeface="Calibri"/>
              </a:rPr>
              <a:t>Complete Sentences Practice worksheet </a:t>
            </a:r>
            <a:r>
              <a:rPr lang="en" sz="120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Excerpt 3 constructed response </a:t>
            </a:r>
            <a:r>
              <a:rPr lang="en" sz="1200" dirty="0">
                <a:solidFill>
                  <a:schemeClr val="dk1"/>
                </a:solidFill>
                <a:latin typeface="Calibri"/>
                <a:ea typeface="Calibri"/>
                <a:cs typeface="Calibri"/>
                <a:sym typeface="Calibri"/>
              </a:rPr>
              <a:t>to decide how to focus your instruction. The mini lesson you plan should identify one or two common errors, model how to correct these errors, and provide students with a chance to practice this—either by correcting errors you marked on their </a:t>
            </a:r>
            <a:r>
              <a:rPr lang="en" sz="1200" b="1" dirty="0">
                <a:solidFill>
                  <a:schemeClr val="dk1"/>
                </a:solidFill>
                <a:latin typeface="Calibri"/>
                <a:ea typeface="Calibri"/>
                <a:cs typeface="Calibri"/>
                <a:sym typeface="Calibri"/>
              </a:rPr>
              <a:t>Excerpt 3 constructed response </a:t>
            </a:r>
            <a:r>
              <a:rPr lang="en" sz="1200" dirty="0">
                <a:solidFill>
                  <a:schemeClr val="dk1"/>
                </a:solidFill>
                <a:latin typeface="Calibri"/>
                <a:ea typeface="Calibri"/>
                <a:cs typeface="Calibri"/>
                <a:sym typeface="Calibri"/>
              </a:rPr>
              <a:t>or by correcting errors on their </a:t>
            </a:r>
            <a:r>
              <a:rPr lang="en" sz="1200" b="1" dirty="0">
                <a:solidFill>
                  <a:schemeClr val="dk1"/>
                </a:solidFill>
                <a:latin typeface="Calibri"/>
                <a:ea typeface="Calibri"/>
                <a:cs typeface="Calibri"/>
                <a:sym typeface="Calibri"/>
              </a:rPr>
              <a:t>Complete Sentences Practice worksheet</a:t>
            </a:r>
            <a:r>
              <a:rPr lang="en" sz="1200" dirty="0">
                <a:solidFill>
                  <a:schemeClr val="dk1"/>
                </a:solidFill>
                <a:latin typeface="Calibri"/>
                <a:ea typeface="Calibri"/>
                <a:cs typeface="Calibri"/>
                <a:sym typeface="Calibri"/>
              </a:rPr>
              <a:t>. Students will benefit much more from correcting one or two sentences carefully than from correcting many grammar errors, so plan the lesson to provide them with a specific focus for their work. Then, make sure students understand they need to write this type of sentence correctly in the </a:t>
            </a:r>
            <a:r>
              <a:rPr lang="en" sz="1200" b="1" dirty="0">
                <a:solidFill>
                  <a:schemeClr val="dk1"/>
                </a:solidFill>
                <a:latin typeface="Calibri"/>
                <a:ea typeface="Calibri"/>
                <a:cs typeface="Calibri"/>
                <a:sym typeface="Calibri"/>
              </a:rPr>
              <a:t>Excerpt 4 constructed response</a:t>
            </a:r>
            <a:r>
              <a:rPr lang="en" sz="1200" dirty="0">
                <a:solidFill>
                  <a:schemeClr val="dk1"/>
                </a:solidFill>
                <a:latin typeface="Calibri"/>
                <a:ea typeface="Calibri"/>
                <a:cs typeface="Calibri"/>
                <a:sym typeface="Calibri"/>
              </a:rPr>
              <a:t> completed for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p:txBody>
      </p:sp>
      <p:sp>
        <p:nvSpPr>
          <p:cNvPr id="133" name="Google Shape;133;g42b414f1e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59085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4331a8e82a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10-15  minutes (this slide, 1-2 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5 of 12</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Debriefing Excerpt 4 Third Read Questions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check their own answers ensures engagement by every student.</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homework and check it against the displayed </a:t>
            </a:r>
            <a:r>
              <a:rPr lang="en" sz="1200" b="1" dirty="0">
                <a:solidFill>
                  <a:schemeClr val="dk1"/>
                </a:solidFill>
                <a:latin typeface="Calibri"/>
                <a:ea typeface="Calibri"/>
                <a:cs typeface="Calibri"/>
                <a:sym typeface="Calibri"/>
              </a:rPr>
              <a:t>Excerpt 4 Close Reading Guide, Third Read.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conversations they had in class should have helped them write full and accurate answers to these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Depending on how much debriefing you did in Lesson 7, you may wish to review questions with which students struggled. It is particularly important that students have a solid understanding of the answers to Questions 3, 4, 11, and 12 and the final question about how the whole excerpt supports Douglass’s positions.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their answers.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06" name="Google Shape;206;g4331a8e82a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42338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31a8e82a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10-15  minutes (this slide, 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6 of 12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Debriefing Excerpt 4 Third Read Questions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check their own answers ensures engagement by every student.</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homework and check it against the displayed </a:t>
            </a:r>
            <a:r>
              <a:rPr lang="en" sz="1200" b="1" dirty="0">
                <a:solidFill>
                  <a:schemeClr val="dk1"/>
                </a:solidFill>
                <a:latin typeface="Calibri"/>
                <a:ea typeface="Calibri"/>
                <a:cs typeface="Calibri"/>
                <a:sym typeface="Calibri"/>
              </a:rPr>
              <a:t>Excerpt 4 Close Reading Guide, Third Read.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conversations they had in class should have helped them write full and accurate answers to these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Depending on how much debriefing you did in Lesson 7, you may wish to review questions with which students struggled. It is particularly important that students have a solid understanding of the answers to Questions 3, 4, 11, and 12 and the final question about how the whole excerpt supports Douglass’s positions.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their answers.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14" name="Google Shape;214;g4331a8e82a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234080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331a8e82a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10-15  minutes (this slide, 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7 of 12</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Debriefing Excerpt 4 Third Read Questions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check their own answers ensures engagement by every student.</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homework and check it against the displayed </a:t>
            </a:r>
            <a:r>
              <a:rPr lang="en" sz="1200" b="1" dirty="0">
                <a:solidFill>
                  <a:schemeClr val="dk1"/>
                </a:solidFill>
                <a:latin typeface="Calibri"/>
                <a:ea typeface="Calibri"/>
                <a:cs typeface="Calibri"/>
                <a:sym typeface="Calibri"/>
              </a:rPr>
              <a:t>Excerpt 4 Close Reading Guide, Third Read.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conversations they had in class should have helped them write full and accurate answers to these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Depending on how much debriefing you did in Lesson 7, you may wish to review questions with which students struggled. It is particularly important that students have a solid understanding of the answers to Questions 3, 4, 11, and 12 and the final question about how the whole excerpt supports Douglass’s positions.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their answers.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22" name="Google Shape;222;g4331a8e82a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2279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4331a8e82a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10-15 minutes (this slide, 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8 of 12</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Debriefing Excerpt 4 Third Read Questions </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check their own answers ensures engagement by every student.</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homework and check it against the displayed </a:t>
            </a:r>
            <a:r>
              <a:rPr lang="en" sz="1200" b="1" dirty="0">
                <a:solidFill>
                  <a:schemeClr val="dk1"/>
                </a:solidFill>
                <a:latin typeface="Calibri"/>
                <a:ea typeface="Calibri"/>
                <a:cs typeface="Calibri"/>
                <a:sym typeface="Calibri"/>
              </a:rPr>
              <a:t>Excerpt 4 Close Reading Guide, Third Read.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conversations they had in class should have helped them write full and accurate answers to these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Depending on how much debriefing you did in Lesson 7, you may wish to review questions with which students struggled. It is particularly important that students have a solid understanding of the answers to Questions 3, 4, 11, and 12 and the final question about how the whole excerpt supports Douglass’s positions.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their answers.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30" name="Google Shape;230;g4331a8e82a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31506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4331a8e82a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10-15 minutes (this slide, 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9 of 12</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Debriefing Excerpt 4 Third Read Questions </a:t>
            </a:r>
            <a:endParaRPr lang="en-US"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check their own answers ensures engagement by every student.</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homework and check it against the displayed </a:t>
            </a:r>
            <a:r>
              <a:rPr lang="en" sz="1200" b="1" dirty="0">
                <a:solidFill>
                  <a:schemeClr val="dk1"/>
                </a:solidFill>
                <a:latin typeface="Calibri"/>
                <a:ea typeface="Calibri"/>
                <a:cs typeface="Calibri"/>
                <a:sym typeface="Calibri"/>
              </a:rPr>
              <a:t>Excerpt 4 Close Reading Guide, Third Read.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conversations they had in class should have helped them write full and accurate answers to these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Depending on how much debriefing you did in Lesson 7, you may wish to review questions with which students struggled. It is particularly important that students have a solid understanding of the answers to Questions 3, 4, 11, and 12 and the final question about how the whole excerpt supports Douglass’s positions.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their answers.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38" name="Google Shape;238;g4331a8e82a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421593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4331a8e82a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10-15 minutes (this slide, 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10 of 12</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Debriefing Excerpt 4 Third Read Questions </a:t>
            </a:r>
            <a:endParaRPr lang="en-US"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check their own answers ensures engagement by every student.</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homework and check it against the displayed </a:t>
            </a:r>
            <a:r>
              <a:rPr lang="en" sz="1200" b="1" dirty="0">
                <a:solidFill>
                  <a:schemeClr val="dk1"/>
                </a:solidFill>
                <a:latin typeface="Calibri"/>
                <a:ea typeface="Calibri"/>
                <a:cs typeface="Calibri"/>
                <a:sym typeface="Calibri"/>
              </a:rPr>
              <a:t>Excerpt 4 Close Reading Guide, Third Read.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conversations they had in class should have helped them write full and accurate answers to these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Depending on how much debriefing you did in Lesson 7, you may wish to review questions with which students struggled. It is particularly important that students have a solid understanding of the answers to Questions 3, 4, 11, and 12 and the final question about how the whole excerpt supports Douglass’s positions.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their answers.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46" name="Google Shape;246;g4331a8e82a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06324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331a8e82a_0_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10-15 minutes (this slide 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11 of 12</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Debriefing Excerpt 4 Third Read Questions </a:t>
            </a:r>
            <a:endParaRPr lang="en-US"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check their own answers ensures engagement by every student.</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homework and check it against the displayed </a:t>
            </a:r>
            <a:r>
              <a:rPr lang="en" sz="1200" b="1" dirty="0">
                <a:solidFill>
                  <a:schemeClr val="dk1"/>
                </a:solidFill>
                <a:latin typeface="Calibri"/>
                <a:ea typeface="Calibri"/>
                <a:cs typeface="Calibri"/>
                <a:sym typeface="Calibri"/>
              </a:rPr>
              <a:t>Excerpt 4 Close Reading Guide, Third Read.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conversations they had in class should have helped them write full and accurate answers to these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Depending on how much debriefing you did in Lesson 7, you may wish to review questions with which students struggled. It is particularly important that students have a solid understanding of the answers to Questions 3, 4, 11, and 12 and the final question about how the whole excerpt supports Douglass’s positions.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their answers.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54" name="Google Shape;254;g4331a8e82a_0_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415385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331a8e82a_0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10-15 minutes (this slide, 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12 of 12</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Debriefing Excerpt 4 Third Read Questions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check their own answers ensures engagement by every student.</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homework and check it against the displayed </a:t>
            </a:r>
            <a:r>
              <a:rPr lang="en" sz="1200" b="1" dirty="0">
                <a:solidFill>
                  <a:schemeClr val="dk1"/>
                </a:solidFill>
                <a:latin typeface="Calibri"/>
                <a:ea typeface="Calibri"/>
                <a:cs typeface="Calibri"/>
                <a:sym typeface="Calibri"/>
              </a:rPr>
              <a:t>Excerpt 4 Close Reading Guide, Third Read.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conversations they had in class should have helped them write full and accurate answers to these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Depending on how much debriefing you did in Lesson 7, you may wish to review questions with which students struggled. It is particularly important that students have a solid understanding of the answers to Questions 3, 4, 11, and 12 and the final question about how the whole excerpt supports Douglass’s positions.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their answers.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62" name="Google Shape;262;g4331a8e82a_0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4483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331a8e82a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5-6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Completing Excerpt 4 Analysis Note-catcher </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for small group work allows for total participation of students. It encourages critical thinking, collaboration, and social construction of knowledge. It also helps students to practice their speaking and listening skills.</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Group Work anchor chart</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excerpt analysis roles</a:t>
            </a:r>
            <a:r>
              <a:rPr lang="en" sz="1200" dirty="0">
                <a:solidFill>
                  <a:schemeClr val="dk1"/>
                </a:solidFill>
                <a:latin typeface="Calibri"/>
                <a:ea typeface="Calibri"/>
                <a:cs typeface="Calibri"/>
                <a:sym typeface="Calibri"/>
              </a:rPr>
              <a:t> and remind them of specific strengths you saw in their group work in Lesson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today they will work in the same groups and use the </a:t>
            </a:r>
            <a:r>
              <a:rPr lang="en" sz="1200" b="1" dirty="0">
                <a:solidFill>
                  <a:schemeClr val="dk1"/>
                </a:solidFill>
                <a:latin typeface="Calibri"/>
                <a:ea typeface="Calibri"/>
                <a:cs typeface="Calibri"/>
                <a:sym typeface="Calibri"/>
              </a:rPr>
              <a:t>Excerpt 4 Analysis note-catcher</a:t>
            </a:r>
            <a:r>
              <a:rPr lang="en" sz="1200" dirty="0">
                <a:solidFill>
                  <a:schemeClr val="dk1"/>
                </a:solidFill>
                <a:latin typeface="Calibri"/>
                <a:ea typeface="Calibri"/>
                <a:cs typeface="Calibri"/>
                <a:sym typeface="Calibri"/>
              </a:rPr>
              <a:t> to synthesize their understanding of Excerpt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t>
            </a:r>
            <a:r>
              <a:rPr lang="en" sz="1200" b="1" dirty="0">
                <a:solidFill>
                  <a:schemeClr val="dk1"/>
                </a:solidFill>
                <a:latin typeface="Calibri"/>
                <a:ea typeface="Calibri"/>
                <a:cs typeface="Calibri"/>
                <a:sym typeface="Calibri"/>
              </a:rPr>
              <a:t>excerpt analysis group assignments</a:t>
            </a:r>
            <a:r>
              <a:rPr lang="en" sz="1200" dirty="0">
                <a:solidFill>
                  <a:schemeClr val="dk1"/>
                </a:solidFill>
                <a:latin typeface="Calibri"/>
                <a:ea typeface="Calibri"/>
                <a:cs typeface="Calibri"/>
                <a:sym typeface="Calibri"/>
              </a:rPr>
              <a:t> so each student knows his or her role. Remind students of where each group meets, and invite students to move quietly to meet with their groups.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groups work, walk around and provide support as needed. Once most students are finished with their individual tasks, prompt them to begin sharing their work with their group members. Group members should ask clarifying questions and give feedback to each person, noting if something is missing or needs to be corrected.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examples of strong group work.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70" name="Google Shape;270;g4331a8e82a_0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27784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4331a8e82a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18-20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Completing Excerpt 4 Analysis Note-catcher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like the </a:t>
            </a:r>
            <a:r>
              <a:rPr lang="en" sz="1200" b="1" dirty="0">
                <a:solidFill>
                  <a:schemeClr val="dk1"/>
                </a:solidFill>
                <a:latin typeface="Calibri"/>
                <a:ea typeface="Calibri"/>
                <a:cs typeface="Calibri"/>
                <a:sym typeface="Calibri"/>
              </a:rPr>
              <a:t>Excerpt Analysis note-catcher</a:t>
            </a:r>
            <a:r>
              <a:rPr lang="en" sz="1200" dirty="0">
                <a:solidFill>
                  <a:schemeClr val="dk1"/>
                </a:solidFill>
                <a:latin typeface="Calibri"/>
                <a:ea typeface="Calibri"/>
                <a:cs typeface="Calibri"/>
                <a:sym typeface="Calibri"/>
              </a:rPr>
              <a:t> provide the necessary scaffolding that is especially critical for learners with lower levels of language proficiency and/or learning, and engage students more actively.</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work in groups to complete the note-catcher, circulate to ask probing and prompting questions. The </a:t>
            </a:r>
            <a:r>
              <a:rPr lang="en" sz="1200" b="1" dirty="0">
                <a:solidFill>
                  <a:schemeClr val="dk1"/>
                </a:solidFill>
                <a:latin typeface="Calibri"/>
                <a:ea typeface="Calibri"/>
                <a:cs typeface="Calibri"/>
                <a:sym typeface="Calibri"/>
              </a:rPr>
              <a:t>Excerpt 4 Analysis Note-catcher (answers, for teacher reference) </a:t>
            </a:r>
            <a:r>
              <a:rPr lang="en" sz="1200" dirty="0">
                <a:solidFill>
                  <a:schemeClr val="dk1"/>
                </a:solidFill>
                <a:latin typeface="Calibri"/>
                <a:ea typeface="Calibri"/>
                <a:cs typeface="Calibri"/>
                <a:sym typeface="Calibri"/>
              </a:rPr>
              <a:t>may be helpful to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most groups finish sharing and debriefing, congratulate the class on successfully working in groups of three today. Name examples of students following the norms from the </a:t>
            </a:r>
            <a:r>
              <a:rPr lang="en" sz="1200" b="1" dirty="0">
                <a:solidFill>
                  <a:schemeClr val="dk1"/>
                </a:solidFill>
                <a:latin typeface="Calibri"/>
                <a:ea typeface="Calibri"/>
                <a:cs typeface="Calibri"/>
                <a:sym typeface="Calibri"/>
              </a:rPr>
              <a:t>Group Work anchor chart.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share out ideas for each box on the chart and the narrative arc. There may be multiple examples used for the “how” column. Focus on having students explain how they analyzed their evidence. This analysis—not just how evidence supports a position, but how it disproves another position—is complex and the foundation for the essay they will write later in this unit.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Scribe answers for students on the displayed </a:t>
            </a:r>
            <a:r>
              <a:rPr lang="en" sz="1200" b="1" dirty="0">
                <a:solidFill>
                  <a:schemeClr val="dk1"/>
                </a:solidFill>
                <a:latin typeface="Calibri"/>
                <a:ea typeface="Calibri"/>
                <a:cs typeface="Calibri"/>
                <a:sym typeface="Calibri"/>
              </a:rPr>
              <a:t>Excerpt 4 Analysis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examples of strong group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“slavery corrupts slave owners, look for students to say something like, “</a:t>
            </a:r>
            <a:r>
              <a:rPr lang="en" sz="1200" i="1" dirty="0">
                <a:solidFill>
                  <a:schemeClr val="dk1"/>
                </a:solidFill>
                <a:latin typeface="Calibri"/>
                <a:ea typeface="Calibri"/>
                <a:cs typeface="Calibri"/>
                <a:sym typeface="Calibri"/>
              </a:rPr>
              <a:t>Covey is cruel and shows no compassion. He is described as sneaky, and he beats Douglass when he is sick. In addition, he does not fight fair: he tries to get other slaves to hold Douglass down so he can tie him up.”</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“slavery was terrible for slaves,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look for students to say something like, </a:t>
            </a:r>
            <a:r>
              <a:rPr lang="en" sz="1200" i="0" dirty="0">
                <a:solidFill>
                  <a:schemeClr val="dk1"/>
                </a:solidFill>
                <a:latin typeface="Calibri"/>
                <a:ea typeface="Calibri"/>
                <a:cs typeface="Calibri"/>
                <a:sym typeface="Calibri"/>
              </a:rPr>
              <a:t>“When Douglass was worked so hard and whipped so often, he lost his hope and sense of humanity. He described himself as a beast. Also, Douglass describes how terribly he was beaten, and how he was beaten for not working even when he was too sick to work.”</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the analysis, look for students to say something like </a:t>
            </a:r>
            <a:r>
              <a:rPr lang="en" sz="1200" i="0" dirty="0">
                <a:solidFill>
                  <a:schemeClr val="dk1"/>
                </a:solidFill>
                <a:latin typeface="Calibri"/>
                <a:ea typeface="Calibri"/>
                <a:cs typeface="Calibri"/>
                <a:sym typeface="Calibri"/>
              </a:rPr>
              <a:t>“People who defend slavery probably believe that slavery was good for slave owners. This quote shows that Covey, the overseer, was made very cruel and lost all compassion as he sought to break and control the slaves. Douglass collapsed from heat and exhaustion when working and staggered into the shade. When Covey found him, he showed no sympathy for this illness, but instead kicked him brutally. This shows that slavery corrupted slave owners so much that they responded cruelly even to ill slaves.”</a:t>
            </a:r>
            <a:endParaRPr sz="1200" i="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will benefit from a list of items that belong in the boxes.  Their task would be to place the items in the correct boxes.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79" name="Google Shape;279;g4331a8e82a_0_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99758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2b414f1e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4 Analysis note-catcher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4 Analysis note-catcher (answers,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4 Constructed Response: The Fight with Covey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4 Constructed Response: The Fight with Covey (answers,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4 Close Reading Guide, Third Read </a:t>
            </a:r>
            <a:r>
              <a:rPr lang="en" sz="1200" dirty="0">
                <a:solidFill>
                  <a:schemeClr val="dk1"/>
                </a:solidFill>
                <a:latin typeface="Calibri"/>
                <a:ea typeface="Calibri"/>
                <a:cs typeface="Calibri"/>
                <a:sym typeface="Calibri"/>
              </a:rPr>
              <a:t>(from Lesson 7,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Group Work anchor chart </a:t>
            </a:r>
            <a:r>
              <a:rPr lang="en" sz="1200" dirty="0">
                <a:solidFill>
                  <a:schemeClr val="dk1"/>
                </a:solidFill>
                <a:latin typeface="Calibri"/>
                <a:ea typeface="Calibri"/>
                <a:cs typeface="Calibri"/>
                <a:sym typeface="Calibri"/>
              </a:rPr>
              <a:t>(begun in Lesson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analysis roles </a:t>
            </a:r>
            <a:r>
              <a:rPr lang="en" sz="1200" dirty="0">
                <a:solidFill>
                  <a:schemeClr val="dk1"/>
                </a:solidFill>
                <a:latin typeface="Calibri"/>
                <a:ea typeface="Calibri"/>
                <a:cs typeface="Calibri"/>
                <a:sym typeface="Calibri"/>
              </a:rPr>
              <a:t>(from Lesson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analysis group assignments </a:t>
            </a:r>
            <a:r>
              <a:rPr lang="en" sz="1200" dirty="0">
                <a:solidFill>
                  <a:schemeClr val="dk1"/>
                </a:solidFill>
                <a:latin typeface="Calibri"/>
                <a:ea typeface="Calibri"/>
                <a:cs typeface="Calibri"/>
                <a:sym typeface="Calibri"/>
              </a:rPr>
              <a:t>(from Lesson 4;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Complete Sentences Practice worksheet </a:t>
            </a:r>
            <a:r>
              <a:rPr lang="en" sz="1200" dirty="0">
                <a:solidFill>
                  <a:schemeClr val="dk1"/>
                </a:solidFill>
                <a:latin typeface="Calibri"/>
                <a:ea typeface="Calibri"/>
                <a:cs typeface="Calibri"/>
                <a:sym typeface="Calibri"/>
              </a:rPr>
              <a:t>(from Lesson 7; returned this lesson with teacher feedback)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3 constructed response </a:t>
            </a:r>
            <a:r>
              <a:rPr lang="en" sz="1200" dirty="0">
                <a:solidFill>
                  <a:schemeClr val="dk1"/>
                </a:solidFill>
                <a:latin typeface="Calibri"/>
                <a:ea typeface="Calibri"/>
                <a:cs typeface="Calibri"/>
                <a:sym typeface="Calibri"/>
              </a:rPr>
              <a:t>(from Lesson 5; returned in this lesson with teacher feedback)</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r>
              <a:rPr lang="en-US"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2b414f1e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644406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428b6d490f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and partners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Mini Lesson: Writing Complete Sentences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delivering a mini lesson about sentence structure, addressing the needs you see in your class (consider: recognizing and correcting sentence fragments and run-on sentences) OR use the teacher actions below.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Exemplars provide a clear vision of the expectation for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previous work allows students to understand if they are below, meeting, or exceeding standards.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this time to return the </a:t>
            </a:r>
            <a:r>
              <a:rPr lang="en" sz="1200" b="1" dirty="0">
                <a:solidFill>
                  <a:schemeClr val="dk1"/>
                </a:solidFill>
                <a:latin typeface="Calibri"/>
                <a:ea typeface="Calibri"/>
                <a:cs typeface="Calibri"/>
                <a:sym typeface="Calibri"/>
              </a:rPr>
              <a:t>Complete Sentences Practice worksheet</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Excerpt 3 constructed response</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what makes up a complete sentence, a sentence fragment, and a run-on.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look at their</a:t>
            </a:r>
            <a:r>
              <a:rPr lang="en" sz="1200" b="1" dirty="0">
                <a:solidFill>
                  <a:schemeClr val="dk1"/>
                </a:solidFill>
                <a:latin typeface="Calibri"/>
                <a:ea typeface="Calibri"/>
                <a:cs typeface="Calibri"/>
                <a:sym typeface="Calibri"/>
              </a:rPr>
              <a:t> Excerpt 3 constructed response </a:t>
            </a:r>
            <a:r>
              <a:rPr lang="en" sz="1200" dirty="0">
                <a:solidFill>
                  <a:schemeClr val="dk1"/>
                </a:solidFill>
                <a:latin typeface="Calibri"/>
                <a:ea typeface="Calibri"/>
                <a:cs typeface="Calibri"/>
                <a:sym typeface="Calibri"/>
              </a:rPr>
              <a:t>and identify two sentences that are a fragment or a run-on.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with a partner to correct the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use what they are learning—both about sentence structure and about constructed responses—as they write the </a:t>
            </a:r>
            <a:r>
              <a:rPr lang="en" sz="1200" b="1" dirty="0">
                <a:solidFill>
                  <a:schemeClr val="dk1"/>
                </a:solidFill>
                <a:latin typeface="Calibri"/>
                <a:ea typeface="Calibri"/>
                <a:cs typeface="Calibri"/>
                <a:sym typeface="Calibri"/>
              </a:rPr>
              <a:t>Excerpt 4 constructed response</a:t>
            </a:r>
            <a:r>
              <a:rPr lang="en" sz="1200" dirty="0">
                <a:solidFill>
                  <a:schemeClr val="dk1"/>
                </a:solidFill>
                <a:latin typeface="Calibri"/>
                <a:ea typeface="Calibri"/>
                <a:cs typeface="Calibri"/>
                <a:sym typeface="Calibri"/>
              </a:rPr>
              <a:t>, which is their homework.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identifying fragments and run-ons.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helping each other fix their errors.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the errors already identified for them.</a:t>
            </a:r>
            <a:endParaRPr sz="1200" dirty="0">
              <a:solidFill>
                <a:schemeClr val="dk1"/>
              </a:solidFill>
              <a:latin typeface="Calibri"/>
              <a:ea typeface="Calibri"/>
              <a:cs typeface="Calibri"/>
              <a:sym typeface="Calibri"/>
            </a:endParaRPr>
          </a:p>
        </p:txBody>
      </p:sp>
      <p:sp>
        <p:nvSpPr>
          <p:cNvPr id="287" name="Google Shape;287;g428b6d490f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550012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4336c6d683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supporting materials include an exemplar answer, which may be helpful for you here or later, as you are assessing the work.  See </a:t>
            </a:r>
            <a:r>
              <a:rPr lang="en" sz="1200" b="1" dirty="0">
                <a:solidFill>
                  <a:schemeClr val="dk1"/>
                </a:solidFill>
                <a:latin typeface="Calibri"/>
                <a:ea typeface="Calibri"/>
                <a:cs typeface="Calibri"/>
                <a:sym typeface="Calibri"/>
              </a:rPr>
              <a:t>Excerpt 4 constructed response (answers, for teacher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95" name="Google Shape;295;g4336c6d683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426641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303" name="Google Shape;303;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95802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Excerpt 4 Close Reading Guide, Third Read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  from Lesson 7)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Excerpt 4 Analysis note-catcher (answers, for teacher reference) </a:t>
            </a:r>
            <a:endParaRPr sz="1200" b="1" dirty="0">
              <a:solidFill>
                <a:schemeClr val="dk1"/>
              </a:solidFill>
              <a:latin typeface="Calibri"/>
              <a:ea typeface="Calibri"/>
              <a:cs typeface="Calibri"/>
              <a:sym typeface="Calibri"/>
            </a:endParaRPr>
          </a:p>
          <a:p>
            <a:pPr marL="457200" lvl="0" indent="0" algn="l" rtl="0">
              <a:lnSpc>
                <a:spcPct val="9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It is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 new protocols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8" name="Google Shape;148;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0588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5" name="Google Shape;155;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684389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164" name="Google Shape;164;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87092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10-15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12</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Debriefing Excerpt 4 Third Read Questions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check their own answers ensures engagement by every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Going slide by slide as this lesson does will make it easier for the teacher to make sure students are building deep understanding.</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homework and check it against the displayed </a:t>
            </a:r>
            <a:r>
              <a:rPr lang="en" sz="1200" b="1" dirty="0">
                <a:solidFill>
                  <a:schemeClr val="dk1"/>
                </a:solidFill>
                <a:latin typeface="Calibri"/>
                <a:ea typeface="Calibri"/>
                <a:cs typeface="Calibri"/>
                <a:sym typeface="Calibri"/>
              </a:rPr>
              <a:t>Excerpt 4 Close Reading Guide, Third Read.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conversations they had in class should have helped them write full and accurate answers to these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Depending on how much debriefing you did in Lesson 7, you may wish to review questions with which students struggled. It is particularly important that students have a solid understanding of the answers to Questions 3, 4, 11, and 12 and the final question about how the whole excerpt supports Douglass’s positions.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their answers.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72" name="Google Shape;172;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5701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4331a8e82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10-15 minutes (this slide, 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12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Debriefing Excerpt 4 Third Read Questions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check their own answers ensures engagement by every student.</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homework and check it against the displayed </a:t>
            </a:r>
            <a:r>
              <a:rPr lang="en" sz="1200" b="1" dirty="0">
                <a:solidFill>
                  <a:schemeClr val="dk1"/>
                </a:solidFill>
                <a:latin typeface="Calibri"/>
                <a:ea typeface="Calibri"/>
                <a:cs typeface="Calibri"/>
                <a:sym typeface="Calibri"/>
              </a:rPr>
              <a:t>Excerpt 4 Close Reading Guide, Third Read.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conversations they had in class should have helped them write full and accurate answers to these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Depending on how much debriefing you did in Lesson 7, you may wish to review questions with which students struggled. It is particularly important that students have a solid understanding of the answers to Questions 3, 4, 11, and 12 and the final question about how the whole excerpt supports Douglass’s positions.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their answers.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81" name="Google Shape;181;g4331a8e82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22757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4331a8e82a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10-15 minutes (this slide, 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12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Debriefing Excerpt 4 Third Read Questions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check their own answers ensures engagement by every student.</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homework and check it against the displayed </a:t>
            </a:r>
            <a:r>
              <a:rPr lang="en" sz="1200" b="1" dirty="0">
                <a:solidFill>
                  <a:schemeClr val="dk1"/>
                </a:solidFill>
                <a:latin typeface="Calibri"/>
                <a:ea typeface="Calibri"/>
                <a:cs typeface="Calibri"/>
                <a:sym typeface="Calibri"/>
              </a:rPr>
              <a:t>Excerpt 4 Close Reading Guide, Third Read.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conversations they had in class should have helped them write full and accurate answers to these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Depending on how much debriefing you did in Lesson 7, you may wish to review questions with which students struggled. It is particularly important that students have a solid understanding of the answers to Questions 3, 4, 11, and 12 and the final question about how the whole excerpt supports Douglass’s positions.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their answers.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90" name="Google Shape;190;g4331a8e82a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67181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4331a8e82a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10-15 minutes (this slide, 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4 of 12</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Debriefing Excerpt 4 Third Read Questions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check their own answers ensures engagement by every student.</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homework and check it against the displayed </a:t>
            </a:r>
            <a:r>
              <a:rPr lang="en" sz="1200" b="1" dirty="0">
                <a:solidFill>
                  <a:schemeClr val="dk1"/>
                </a:solidFill>
                <a:latin typeface="Calibri"/>
                <a:ea typeface="Calibri"/>
                <a:cs typeface="Calibri"/>
                <a:sym typeface="Calibri"/>
              </a:rPr>
              <a:t>Excerpt 4 Close Reading Guide, Third Read.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conversations they had in class should have helped them write full and accurate answers to these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Depending on how much debriefing you did in Lesson 7, you may wish to review questions with which students struggled. It is particularly important that students have a solid understanding of the answers to Questions 3, 4, 11, and 12 and the final question about how the whole excerpt supports Douglass’s positions.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their answers.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98" name="Google Shape;198;g4331a8e82a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513618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418880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8</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71300"/>
            <a:ext cx="8520600" cy="34413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700" dirty="0"/>
              <a:t>This lesson will take approximately 45 -55 minutes to complete. </a:t>
            </a:r>
            <a:endParaRPr sz="1700" dirty="0"/>
          </a:p>
          <a:p>
            <a:pPr marL="457200" lvl="0" indent="-342900" algn="l" rtl="0">
              <a:spcBef>
                <a:spcPts val="1000"/>
              </a:spcBef>
              <a:spcAft>
                <a:spcPts val="0"/>
              </a:spcAft>
              <a:buSzPts val="1800"/>
              <a:buFont typeface="Century Gothic"/>
              <a:buChar char="•"/>
            </a:pPr>
            <a:r>
              <a:rPr lang="en" sz="1700" dirty="0"/>
              <a:t>The main purpose of today’s lesson is to continue to analyze Excerpt 4 and Douglass’s position on slavery.</a:t>
            </a:r>
            <a:endParaRPr sz="1700" dirty="0"/>
          </a:p>
          <a:p>
            <a:pPr marL="0" lvl="0" indent="0" algn="l" rtl="0">
              <a:spcBef>
                <a:spcPts val="1000"/>
              </a:spcBef>
              <a:spcAft>
                <a:spcPts val="0"/>
              </a:spcAft>
              <a:buNone/>
            </a:pPr>
            <a:endParaRPr lang="en" sz="1700" b="1" dirty="0"/>
          </a:p>
          <a:p>
            <a:pPr marL="0" lvl="0" indent="0" algn="l" rtl="0">
              <a:spcBef>
                <a:spcPts val="1000"/>
              </a:spcBef>
              <a:spcAft>
                <a:spcPts val="0"/>
              </a:spcAft>
              <a:buNone/>
            </a:pPr>
            <a:r>
              <a:rPr lang="en" sz="1700" b="1" dirty="0"/>
              <a:t>The Learning Target for students today are:</a:t>
            </a:r>
            <a:endParaRPr sz="1700" b="1" dirty="0"/>
          </a:p>
          <a:p>
            <a:pPr marL="457200" lvl="0" indent="-342900" algn="l" rtl="0">
              <a:spcBef>
                <a:spcPts val="1000"/>
              </a:spcBef>
              <a:spcAft>
                <a:spcPts val="0"/>
              </a:spcAft>
              <a:buSzPts val="1800"/>
              <a:buChar char="•"/>
            </a:pPr>
            <a:r>
              <a:rPr lang="en" sz="1700" dirty="0"/>
              <a:t>I</a:t>
            </a:r>
            <a:r>
              <a:rPr lang="en" sz="1700" b="1" dirty="0"/>
              <a:t> </a:t>
            </a:r>
            <a:r>
              <a:rPr lang="en" sz="1700" dirty="0"/>
              <a:t>can analyze how specific sections of </a:t>
            </a:r>
            <a:r>
              <a:rPr lang="en" sz="1700" i="1" dirty="0"/>
              <a:t>Narrative of the Life of Frederick Douglass</a:t>
            </a:r>
            <a:r>
              <a:rPr lang="en" sz="1700" dirty="0"/>
              <a:t> convey Douglass’s position on slavery.</a:t>
            </a:r>
            <a:endParaRPr sz="1700" dirty="0"/>
          </a:p>
          <a:p>
            <a:pPr marL="457200" lvl="0" indent="-342900" algn="l" rtl="0">
              <a:spcBef>
                <a:spcPts val="0"/>
              </a:spcBef>
              <a:spcAft>
                <a:spcPts val="0"/>
              </a:spcAft>
              <a:buSzPts val="1800"/>
              <a:buChar char="•"/>
            </a:pPr>
            <a:r>
              <a:rPr lang="en" sz="1700" dirty="0"/>
              <a:t>I can identify key components of the narrative arc that summarize the story.</a:t>
            </a:r>
            <a:endParaRPr sz="1700" dirty="0"/>
          </a:p>
          <a:p>
            <a:pPr marL="457200" lvl="0" indent="-342900" algn="l" rtl="0">
              <a:spcBef>
                <a:spcPts val="0"/>
              </a:spcBef>
              <a:spcAft>
                <a:spcPts val="0"/>
              </a:spcAft>
              <a:buSzPts val="1800"/>
              <a:buChar char="•"/>
            </a:pPr>
            <a:r>
              <a:rPr lang="en" sz="1700" dirty="0"/>
              <a:t>I can analyze how Douglass uses figurative language to convey meaning in </a:t>
            </a:r>
            <a:r>
              <a:rPr lang="en" sz="1700" i="1" dirty="0"/>
              <a:t>Narrative of the Life of Frederick Douglass</a:t>
            </a:r>
            <a:r>
              <a:rPr lang="en-US" sz="1700" i="1" dirty="0"/>
              <a:t>.</a:t>
            </a:r>
            <a:endParaRPr sz="1700" i="1" dirty="0"/>
          </a:p>
          <a:p>
            <a:pPr marL="457200" lvl="0" indent="-342900" algn="l" rtl="0">
              <a:spcBef>
                <a:spcPts val="0"/>
              </a:spcBef>
              <a:spcAft>
                <a:spcPts val="0"/>
              </a:spcAft>
              <a:buSzPts val="1800"/>
              <a:buChar char="•"/>
            </a:pPr>
            <a:r>
              <a:rPr lang="en" sz="1700" dirty="0"/>
              <a:t>I can correct my writing so that all sentences are complete.</a:t>
            </a:r>
            <a:endParaRPr sz="17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09" name="Google Shape;209;p34"/>
          <p:cNvSpPr txBox="1">
            <a:spLocks noGrp="1"/>
          </p:cNvSpPr>
          <p:nvPr>
            <p:ph type="title"/>
          </p:nvPr>
        </p:nvSpPr>
        <p:spPr>
          <a:xfrm>
            <a:off x="344357" y="30916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Paragraph 6</a:t>
            </a:r>
            <a:endParaRPr sz="3000" dirty="0">
              <a:latin typeface="Century Gothic"/>
              <a:ea typeface="Century Gothic"/>
              <a:cs typeface="Century Gothic"/>
              <a:sym typeface="Century Gothic"/>
            </a:endParaRPr>
          </a:p>
        </p:txBody>
      </p:sp>
      <p:graphicFrame>
        <p:nvGraphicFramePr>
          <p:cNvPr id="211" name="Google Shape;211;p34"/>
          <p:cNvGraphicFramePr/>
          <p:nvPr>
            <p:extLst>
              <p:ext uri="{D42A27DB-BD31-4B8C-83A1-F6EECF244321}">
                <p14:modId xmlns:p14="http://schemas.microsoft.com/office/powerpoint/2010/main" val="2881704877"/>
              </p:ext>
            </p:extLst>
          </p:nvPr>
        </p:nvGraphicFramePr>
        <p:xfrm>
          <a:off x="230425" y="1152300"/>
          <a:ext cx="8546400" cy="3496950"/>
        </p:xfrm>
        <a:graphic>
          <a:graphicData uri="http://schemas.openxmlformats.org/drawingml/2006/table">
            <a:tbl>
              <a:tblPr>
                <a:noFill/>
                <a:tableStyleId>{4D23B57D-14A6-49D4-B914-D08F447E2746}</a:tableStyleId>
              </a:tblPr>
              <a:tblGrid>
                <a:gridCol w="1765200">
                  <a:extLst>
                    <a:ext uri="{9D8B030D-6E8A-4147-A177-3AD203B41FA5}">
                      <a16:colId xmlns:a16="http://schemas.microsoft.com/office/drawing/2014/main" val="20000"/>
                    </a:ext>
                  </a:extLst>
                </a:gridCol>
                <a:gridCol w="6781200">
                  <a:extLst>
                    <a:ext uri="{9D8B030D-6E8A-4147-A177-3AD203B41FA5}">
                      <a16:colId xmlns:a16="http://schemas.microsoft.com/office/drawing/2014/main" val="20001"/>
                    </a:ext>
                  </a:extLst>
                </a:gridCol>
              </a:tblGrid>
              <a:tr h="373675">
                <a:tc>
                  <a:txBody>
                    <a:bodyPr/>
                    <a:lstStyle/>
                    <a:p>
                      <a:pPr marL="76200" lvl="0" indent="0" algn="l" rtl="0">
                        <a:lnSpc>
                          <a:spcPct val="115000"/>
                        </a:lnSpc>
                        <a:spcBef>
                          <a:spcPts val="0"/>
                        </a:spcBef>
                        <a:spcAft>
                          <a:spcPts val="0"/>
                        </a:spcAft>
                        <a:buNone/>
                      </a:pPr>
                      <a:r>
                        <a:rPr lang="en" sz="1100" b="1" dirty="0">
                          <a:solidFill>
                            <a:srgbClr val="FFFFFF"/>
                          </a:solidFill>
                          <a:latin typeface="Century Gothic" panose="020B0502020202020204" pitchFamily="34" charset="0"/>
                          <a:ea typeface="Georgia"/>
                          <a:cs typeface="Georgia"/>
                          <a:sym typeface="Georgia"/>
                        </a:rPr>
                        <a:t>Questions</a:t>
                      </a: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3123275">
                <a:tc>
                  <a:txBody>
                    <a:bodyPr/>
                    <a:lstStyle/>
                    <a:p>
                      <a:pPr marL="76200" lvl="0" indent="0" algn="l" rtl="0">
                        <a:lnSpc>
                          <a:spcPct val="115000"/>
                        </a:lnSpc>
                        <a:spcBef>
                          <a:spcPts val="0"/>
                        </a:spcBef>
                        <a:spcAft>
                          <a:spcPts val="0"/>
                        </a:spcAft>
                        <a:buNone/>
                      </a:pPr>
                      <a:r>
                        <a:rPr lang="en" sz="1200" b="1">
                          <a:latin typeface="Century Gothic" panose="020B0502020202020204" pitchFamily="34" charset="0"/>
                        </a:rPr>
                        <a:t>Paragraph 6</a:t>
                      </a:r>
                      <a:endParaRPr sz="1200" b="1">
                        <a:latin typeface="Century Gothic" panose="020B0502020202020204" pitchFamily="34" charset="0"/>
                      </a:endParaRPr>
                    </a:p>
                    <a:p>
                      <a:pPr marL="76200" lvl="0" indent="0" algn="l" rtl="0">
                        <a:lnSpc>
                          <a:spcPct val="115000"/>
                        </a:lnSpc>
                        <a:spcBef>
                          <a:spcPts val="0"/>
                        </a:spcBef>
                        <a:spcAft>
                          <a:spcPts val="0"/>
                        </a:spcAft>
                        <a:buNone/>
                      </a:pPr>
                      <a:r>
                        <a:rPr lang="en" sz="1200" b="1">
                          <a:latin typeface="Century Gothic" panose="020B0502020202020204" pitchFamily="34" charset="0"/>
                        </a:rPr>
                        <a:t> </a:t>
                      </a:r>
                      <a:endParaRPr sz="1200" b="1">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76200" lvl="0" indent="0" algn="l" rtl="0">
                        <a:lnSpc>
                          <a:spcPct val="145454"/>
                        </a:lnSpc>
                        <a:spcBef>
                          <a:spcPts val="0"/>
                        </a:spcBef>
                        <a:spcAft>
                          <a:spcPts val="0"/>
                        </a:spcAft>
                        <a:buNone/>
                      </a:pPr>
                      <a:r>
                        <a:rPr lang="en" sz="1200" b="1" dirty="0">
                          <a:latin typeface="Century Gothic" panose="020B0502020202020204" pitchFamily="34" charset="0"/>
                        </a:rPr>
                        <a:t> “You have seen how a man was made a slave; you shall see how a slave was made a man.”</a:t>
                      </a:r>
                      <a:endParaRPr sz="1200" b="1" dirty="0">
                        <a:latin typeface="Century Gothic" panose="020B0502020202020204" pitchFamily="34" charset="0"/>
                      </a:endParaRPr>
                    </a:p>
                    <a:p>
                      <a:pPr marL="76200" lvl="0" indent="0" algn="l" rtl="0">
                        <a:lnSpc>
                          <a:spcPct val="145454"/>
                        </a:lnSpc>
                        <a:spcBef>
                          <a:spcPts val="0"/>
                        </a:spcBef>
                        <a:spcAft>
                          <a:spcPts val="0"/>
                        </a:spcAft>
                        <a:buNone/>
                      </a:pPr>
                      <a:r>
                        <a:rPr lang="en" sz="1200" b="1" dirty="0">
                          <a:latin typeface="Century Gothic" panose="020B0502020202020204" pitchFamily="34" charset="0"/>
                        </a:rPr>
                        <a:t> </a:t>
                      </a:r>
                      <a:endParaRPr sz="1200" b="1" dirty="0">
                        <a:latin typeface="Century Gothic" panose="020B0502020202020204" pitchFamily="34" charset="0"/>
                      </a:endParaRPr>
                    </a:p>
                    <a:p>
                      <a:pPr marL="228600" lvl="0" indent="-228600" algn="l" rtl="0">
                        <a:lnSpc>
                          <a:spcPct val="145454"/>
                        </a:lnSpc>
                        <a:spcBef>
                          <a:spcPts val="0"/>
                        </a:spcBef>
                        <a:spcAft>
                          <a:spcPts val="0"/>
                        </a:spcAft>
                        <a:buFont typeface="+mj-lt"/>
                        <a:buAutoNum type="arabicPeriod"/>
                      </a:pPr>
                      <a:r>
                        <a:rPr lang="en" sz="1200" b="1" dirty="0">
                          <a:latin typeface="Century Gothic" panose="020B0502020202020204" pitchFamily="34" charset="0"/>
                        </a:rPr>
                        <a:t>How does this sentence preview the rest of the story? What does Douglass want his</a:t>
                      </a:r>
                      <a:r>
                        <a:rPr lang="en" sz="1200" b="1" baseline="0" dirty="0">
                          <a:latin typeface="Century Gothic" panose="020B0502020202020204" pitchFamily="34" charset="0"/>
                        </a:rPr>
                        <a:t> a</a:t>
                      </a:r>
                      <a:r>
                        <a:rPr lang="en" sz="1200" b="1" dirty="0">
                          <a:latin typeface="Century Gothic" panose="020B0502020202020204" pitchFamily="34" charset="0"/>
                        </a:rPr>
                        <a:t>udience to pay attention to?</a:t>
                      </a:r>
                      <a:endParaRPr sz="1200" b="1" dirty="0">
                        <a:latin typeface="Century Gothic" panose="020B0502020202020204" pitchFamily="34" charset="0"/>
                      </a:endParaRPr>
                    </a:p>
                    <a:p>
                      <a:pPr marL="165100" lvl="0" indent="0" algn="l" rtl="0">
                        <a:lnSpc>
                          <a:spcPct val="145454"/>
                        </a:lnSpc>
                        <a:spcBef>
                          <a:spcPts val="0"/>
                        </a:spcBef>
                        <a:spcAft>
                          <a:spcPts val="0"/>
                        </a:spcAft>
                        <a:buNone/>
                      </a:pPr>
                      <a:r>
                        <a:rPr lang="en" sz="1200" b="1" dirty="0">
                          <a:latin typeface="Century Gothic" panose="020B0502020202020204" pitchFamily="34" charset="0"/>
                        </a:rPr>
                        <a:t> </a:t>
                      </a:r>
                      <a:endParaRPr sz="1200" b="1" dirty="0">
                        <a:latin typeface="Century Gothic" panose="020B0502020202020204" pitchFamily="34" charset="0"/>
                      </a:endParaRPr>
                    </a:p>
                    <a:p>
                      <a:pPr marL="76200" lvl="0" indent="0" algn="l" rtl="0">
                        <a:lnSpc>
                          <a:spcPct val="145454"/>
                        </a:lnSpc>
                        <a:spcBef>
                          <a:spcPts val="0"/>
                        </a:spcBef>
                        <a:spcAft>
                          <a:spcPts val="0"/>
                        </a:spcAft>
                        <a:buNone/>
                      </a:pPr>
                      <a:r>
                        <a:rPr lang="en" sz="1200" dirty="0">
                          <a:latin typeface="Century Gothic" panose="020B0502020202020204" pitchFamily="34" charset="0"/>
                        </a:rPr>
                        <a:t>The rest of the story is about how Douglass fights back. Covey had broken him—made him feel not human—but in fighting back, Douglass gains his sense of humanity back and stops feeling like a slave. Douglass wants his audience to notice not just that he won the physical fight, but that the decision to fight back changed his sense of himself.</a:t>
                      </a:r>
                      <a:endParaRPr sz="1200"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9;p29"/>
          <p:cNvPicPr preferRelativeResize="0"/>
          <p:nvPr/>
        </p:nvPicPr>
        <p:blipFill>
          <a:blip r:embed="rId3">
            <a:alphaModFix/>
          </a:blip>
          <a:stretch>
            <a:fillRect/>
          </a:stretch>
        </p:blipFill>
        <p:spPr>
          <a:xfrm>
            <a:off x="8240486" y="93765"/>
            <a:ext cx="807387" cy="100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7" name="Google Shape;217;p35"/>
          <p:cNvSpPr txBox="1">
            <a:spLocks noGrp="1"/>
          </p:cNvSpPr>
          <p:nvPr>
            <p:ph type="title"/>
          </p:nvPr>
        </p:nvSpPr>
        <p:spPr>
          <a:xfrm>
            <a:off x="297881" y="234778"/>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Paragraph 7</a:t>
            </a:r>
            <a:endParaRPr sz="3000" dirty="0">
              <a:latin typeface="Century Gothic"/>
              <a:ea typeface="Century Gothic"/>
              <a:cs typeface="Century Gothic"/>
              <a:sym typeface="Century Gothic"/>
            </a:endParaRPr>
          </a:p>
        </p:txBody>
      </p:sp>
      <p:graphicFrame>
        <p:nvGraphicFramePr>
          <p:cNvPr id="219" name="Google Shape;219;p35"/>
          <p:cNvGraphicFramePr/>
          <p:nvPr>
            <p:extLst>
              <p:ext uri="{D42A27DB-BD31-4B8C-83A1-F6EECF244321}">
                <p14:modId xmlns:p14="http://schemas.microsoft.com/office/powerpoint/2010/main" val="1843990839"/>
              </p:ext>
            </p:extLst>
          </p:nvPr>
        </p:nvGraphicFramePr>
        <p:xfrm>
          <a:off x="407575" y="994725"/>
          <a:ext cx="8369250" cy="3761725"/>
        </p:xfrm>
        <a:graphic>
          <a:graphicData uri="http://schemas.openxmlformats.org/drawingml/2006/table">
            <a:tbl>
              <a:tblPr>
                <a:noFill/>
                <a:tableStyleId>{4D23B57D-14A6-49D4-B914-D08F447E2746}</a:tableStyleId>
              </a:tblPr>
              <a:tblGrid>
                <a:gridCol w="1728600">
                  <a:extLst>
                    <a:ext uri="{9D8B030D-6E8A-4147-A177-3AD203B41FA5}">
                      <a16:colId xmlns:a16="http://schemas.microsoft.com/office/drawing/2014/main" val="20000"/>
                    </a:ext>
                  </a:extLst>
                </a:gridCol>
                <a:gridCol w="6640650">
                  <a:extLst>
                    <a:ext uri="{9D8B030D-6E8A-4147-A177-3AD203B41FA5}">
                      <a16:colId xmlns:a16="http://schemas.microsoft.com/office/drawing/2014/main" val="20001"/>
                    </a:ext>
                  </a:extLst>
                </a:gridCol>
              </a:tblGrid>
              <a:tr h="332550">
                <a:tc>
                  <a:txBody>
                    <a:bodyPr/>
                    <a:lstStyle/>
                    <a:p>
                      <a:pPr marL="76200" lvl="0" indent="0" algn="l" rtl="0">
                        <a:lnSpc>
                          <a:spcPct val="115000"/>
                        </a:lnSpc>
                        <a:spcBef>
                          <a:spcPts val="0"/>
                        </a:spcBef>
                        <a:spcAft>
                          <a:spcPts val="0"/>
                        </a:spcAft>
                        <a:buNone/>
                      </a:pPr>
                      <a:r>
                        <a:rPr lang="en" sz="1100" b="1" dirty="0">
                          <a:solidFill>
                            <a:srgbClr val="FFFFFF"/>
                          </a:solidFill>
                          <a:latin typeface="Century Gothic" panose="020B0502020202020204" pitchFamily="34" charset="0"/>
                          <a:ea typeface="Georgia"/>
                          <a:cs typeface="Georgia"/>
                          <a:sym typeface="Georgia"/>
                        </a:rPr>
                        <a:t>Questions</a:t>
                      </a: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3429175">
                <a:tc>
                  <a:txBody>
                    <a:bodyPr/>
                    <a:lstStyle/>
                    <a:p>
                      <a:pPr marL="76200" lvl="0" indent="0" algn="l" rtl="0">
                        <a:lnSpc>
                          <a:spcPct val="115000"/>
                        </a:lnSpc>
                        <a:spcBef>
                          <a:spcPts val="0"/>
                        </a:spcBef>
                        <a:spcAft>
                          <a:spcPts val="0"/>
                        </a:spcAft>
                        <a:buNone/>
                      </a:pPr>
                      <a:r>
                        <a:rPr lang="en" sz="1200" b="1">
                          <a:latin typeface="Century Gothic" panose="020B0502020202020204" pitchFamily="34" charset="0"/>
                        </a:rPr>
                        <a:t>Paragraph 7</a:t>
                      </a:r>
                      <a:endParaRPr sz="1200" b="1">
                        <a:latin typeface="Century Gothic" panose="020B0502020202020204" pitchFamily="34" charset="0"/>
                      </a:endParaRPr>
                    </a:p>
                    <a:p>
                      <a:pPr marL="76200" lvl="0" indent="0" algn="l" rtl="0">
                        <a:lnSpc>
                          <a:spcPct val="115000"/>
                        </a:lnSpc>
                        <a:spcBef>
                          <a:spcPts val="0"/>
                        </a:spcBef>
                        <a:spcAft>
                          <a:spcPts val="0"/>
                        </a:spcAft>
                        <a:buNone/>
                      </a:pPr>
                      <a:r>
                        <a:rPr lang="en" sz="1200" b="1">
                          <a:latin typeface="Century Gothic" panose="020B0502020202020204" pitchFamily="34" charset="0"/>
                        </a:rPr>
                        <a:t> </a:t>
                      </a:r>
                      <a:endParaRPr sz="1200" b="1">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228600" lvl="0" indent="-228600" algn="l" rtl="0">
                        <a:lnSpc>
                          <a:spcPct val="145454"/>
                        </a:lnSpc>
                        <a:spcBef>
                          <a:spcPts val="0"/>
                        </a:spcBef>
                        <a:spcAft>
                          <a:spcPts val="0"/>
                        </a:spcAft>
                        <a:buFont typeface="+mj-lt"/>
                        <a:buAutoNum type="arabicPeriod" startAt="2"/>
                      </a:pPr>
                      <a:r>
                        <a:rPr lang="en" sz="1200" b="1" dirty="0">
                          <a:latin typeface="Century Gothic" panose="020B0502020202020204" pitchFamily="34" charset="0"/>
                        </a:rPr>
                        <a:t>In this paragraph, Douglass describes how terrible he was feeling. List three words or phrases that help create the mood in this paragraph.</a:t>
                      </a:r>
                      <a:endParaRPr sz="1200" b="1" dirty="0">
                        <a:latin typeface="Century Gothic" panose="020B0502020202020204" pitchFamily="34" charset="0"/>
                      </a:endParaRPr>
                    </a:p>
                    <a:p>
                      <a:pPr marL="165100" lvl="0" indent="-165100" algn="l" rtl="0">
                        <a:lnSpc>
                          <a:spcPct val="145454"/>
                        </a:lnSpc>
                        <a:spcBef>
                          <a:spcPts val="1000"/>
                        </a:spcBef>
                        <a:spcAft>
                          <a:spcPts val="0"/>
                        </a:spcAft>
                        <a:buNone/>
                      </a:pPr>
                      <a:r>
                        <a:rPr lang="en" sz="1200" dirty="0">
                          <a:latin typeface="Century Gothic" panose="020B0502020202020204" pitchFamily="34" charset="0"/>
                        </a:rPr>
                        <a:t>my strength failed me</a:t>
                      </a:r>
                      <a:endParaRPr sz="1200" dirty="0">
                        <a:latin typeface="Century Gothic" panose="020B0502020202020204" pitchFamily="34" charset="0"/>
                      </a:endParaRPr>
                    </a:p>
                    <a:p>
                      <a:pPr marL="165100" lvl="0" indent="-165100" algn="l" rtl="0">
                        <a:lnSpc>
                          <a:spcPct val="145454"/>
                        </a:lnSpc>
                        <a:spcBef>
                          <a:spcPts val="1000"/>
                        </a:spcBef>
                        <a:spcAft>
                          <a:spcPts val="0"/>
                        </a:spcAft>
                        <a:buNone/>
                      </a:pPr>
                      <a:r>
                        <a:rPr lang="en" sz="1200" dirty="0">
                          <a:latin typeface="Century Gothic" panose="020B0502020202020204" pitchFamily="34" charset="0"/>
                        </a:rPr>
                        <a:t>violent aching of the head</a:t>
                      </a:r>
                      <a:endParaRPr sz="1200" dirty="0">
                        <a:latin typeface="Century Gothic" panose="020B0502020202020204" pitchFamily="34" charset="0"/>
                      </a:endParaRPr>
                    </a:p>
                    <a:p>
                      <a:pPr marL="165100" lvl="0" indent="-165100" algn="l" rtl="0">
                        <a:lnSpc>
                          <a:spcPct val="145454"/>
                        </a:lnSpc>
                        <a:spcBef>
                          <a:spcPts val="1000"/>
                        </a:spcBef>
                        <a:spcAft>
                          <a:spcPts val="0"/>
                        </a:spcAft>
                        <a:buNone/>
                      </a:pPr>
                      <a:r>
                        <a:rPr lang="en" sz="1200" dirty="0">
                          <a:latin typeface="Century Gothic" panose="020B0502020202020204" pitchFamily="34" charset="0"/>
                        </a:rPr>
                        <a:t>extreme dizziness</a:t>
                      </a:r>
                      <a:endParaRPr sz="1200" dirty="0">
                        <a:latin typeface="Century Gothic" panose="020B0502020202020204" pitchFamily="34" charset="0"/>
                      </a:endParaRPr>
                    </a:p>
                    <a:p>
                      <a:pPr marL="165100" lvl="0" indent="-165100" algn="l" rtl="0">
                        <a:lnSpc>
                          <a:spcPct val="145454"/>
                        </a:lnSpc>
                        <a:spcBef>
                          <a:spcPts val="1000"/>
                        </a:spcBef>
                        <a:spcAft>
                          <a:spcPts val="0"/>
                        </a:spcAft>
                        <a:buNone/>
                      </a:pPr>
                      <a:r>
                        <a:rPr lang="en" sz="1200" dirty="0">
                          <a:latin typeface="Century Gothic" panose="020B0502020202020204" pitchFamily="34" charset="0"/>
                        </a:rPr>
                        <a:t>I trembled in every limb</a:t>
                      </a:r>
                      <a:endParaRPr sz="1200" dirty="0">
                        <a:latin typeface="Century Gothic" panose="020B0502020202020204" pitchFamily="34" charset="0"/>
                      </a:endParaRPr>
                    </a:p>
                    <a:p>
                      <a:pPr marL="165100" lvl="0" indent="-165100" algn="l" rtl="0">
                        <a:lnSpc>
                          <a:spcPct val="145454"/>
                        </a:lnSpc>
                        <a:spcBef>
                          <a:spcPts val="1000"/>
                        </a:spcBef>
                        <a:spcAft>
                          <a:spcPts val="0"/>
                        </a:spcAft>
                        <a:buNone/>
                      </a:pPr>
                      <a:r>
                        <a:rPr lang="en" sz="1200" dirty="0">
                          <a:latin typeface="Century Gothic" panose="020B0502020202020204" pitchFamily="34" charset="0"/>
                        </a:rPr>
                        <a:t>stagger to the hopper</a:t>
                      </a:r>
                      <a:endParaRPr sz="1200" dirty="0">
                        <a:latin typeface="Century Gothic" panose="020B0502020202020204" pitchFamily="34" charset="0"/>
                      </a:endParaRPr>
                    </a:p>
                    <a:p>
                      <a:pPr marL="165100" lvl="0" indent="-165100" algn="l" rtl="0">
                        <a:lnSpc>
                          <a:spcPct val="145454"/>
                        </a:lnSpc>
                        <a:spcBef>
                          <a:spcPts val="1000"/>
                        </a:spcBef>
                        <a:spcAft>
                          <a:spcPts val="0"/>
                        </a:spcAft>
                        <a:buNone/>
                      </a:pPr>
                      <a:r>
                        <a:rPr lang="en" sz="1200" dirty="0">
                          <a:latin typeface="Century Gothic" panose="020B0502020202020204" pitchFamily="34" charset="0"/>
                        </a:rPr>
                        <a:t>When I could stand no longer, I fell</a:t>
                      </a:r>
                      <a:endParaRPr sz="1200" dirty="0">
                        <a:latin typeface="Century Gothic" panose="020B0502020202020204" pitchFamily="34" charset="0"/>
                      </a:endParaRPr>
                    </a:p>
                    <a:p>
                      <a:pPr marL="165100" lvl="0" indent="-165100" algn="l" rtl="0">
                        <a:lnSpc>
                          <a:spcPct val="145454"/>
                        </a:lnSpc>
                        <a:spcBef>
                          <a:spcPts val="1000"/>
                        </a:spcBef>
                        <a:spcAft>
                          <a:spcPts val="400"/>
                        </a:spcAft>
                        <a:buNone/>
                      </a:pPr>
                      <a:r>
                        <a:rPr lang="en" sz="1200" dirty="0">
                          <a:latin typeface="Century Gothic" panose="020B0502020202020204" pitchFamily="34" charset="0"/>
                        </a:rPr>
                        <a:t>held down by an immense weight</a:t>
                      </a:r>
                      <a:endParaRPr sz="1200"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7" name="Google Shape;169;p29"/>
          <p:cNvPicPr preferRelativeResize="0"/>
          <p:nvPr/>
        </p:nvPicPr>
        <p:blipFill>
          <a:blip r:embed="rId3">
            <a:alphaModFix/>
          </a:blip>
          <a:stretch>
            <a:fillRect/>
          </a:stretch>
        </p:blipFill>
        <p:spPr>
          <a:xfrm>
            <a:off x="8240486" y="93765"/>
            <a:ext cx="807387" cy="1003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5" name="Google Shape;225;p36"/>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Paragraph 8</a:t>
            </a:r>
            <a:endParaRPr sz="3000" dirty="0">
              <a:latin typeface="Century Gothic"/>
              <a:ea typeface="Century Gothic"/>
              <a:cs typeface="Century Gothic"/>
              <a:sym typeface="Century Gothic"/>
            </a:endParaRPr>
          </a:p>
        </p:txBody>
      </p:sp>
      <p:graphicFrame>
        <p:nvGraphicFramePr>
          <p:cNvPr id="227" name="Google Shape;227;p36"/>
          <p:cNvGraphicFramePr/>
          <p:nvPr>
            <p:extLst>
              <p:ext uri="{D42A27DB-BD31-4B8C-83A1-F6EECF244321}">
                <p14:modId xmlns:p14="http://schemas.microsoft.com/office/powerpoint/2010/main" val="1998484374"/>
              </p:ext>
            </p:extLst>
          </p:nvPr>
        </p:nvGraphicFramePr>
        <p:xfrm>
          <a:off x="298800" y="1616438"/>
          <a:ext cx="8546400" cy="1910625"/>
        </p:xfrm>
        <a:graphic>
          <a:graphicData uri="http://schemas.openxmlformats.org/drawingml/2006/table">
            <a:tbl>
              <a:tblPr>
                <a:noFill/>
                <a:tableStyleId>{4D23B57D-14A6-49D4-B914-D08F447E2746}</a:tableStyleId>
              </a:tblPr>
              <a:tblGrid>
                <a:gridCol w="1765200">
                  <a:extLst>
                    <a:ext uri="{9D8B030D-6E8A-4147-A177-3AD203B41FA5}">
                      <a16:colId xmlns:a16="http://schemas.microsoft.com/office/drawing/2014/main" val="20000"/>
                    </a:ext>
                  </a:extLst>
                </a:gridCol>
                <a:gridCol w="6781200">
                  <a:extLst>
                    <a:ext uri="{9D8B030D-6E8A-4147-A177-3AD203B41FA5}">
                      <a16:colId xmlns:a16="http://schemas.microsoft.com/office/drawing/2014/main" val="20001"/>
                    </a:ext>
                  </a:extLst>
                </a:gridCol>
              </a:tblGrid>
              <a:tr h="373675">
                <a:tc>
                  <a:txBody>
                    <a:bodyPr/>
                    <a:lstStyle/>
                    <a:p>
                      <a:pPr marL="76200" lvl="0" indent="0" algn="l" rtl="0">
                        <a:lnSpc>
                          <a:spcPct val="115000"/>
                        </a:lnSpc>
                        <a:spcBef>
                          <a:spcPts val="0"/>
                        </a:spcBef>
                        <a:spcAft>
                          <a:spcPts val="0"/>
                        </a:spcAft>
                        <a:buNone/>
                      </a:pPr>
                      <a:r>
                        <a:rPr lang="en" sz="1100" b="1" dirty="0">
                          <a:solidFill>
                            <a:srgbClr val="FFFFFF"/>
                          </a:solidFill>
                          <a:latin typeface="Century Gothic" panose="020B0502020202020204" pitchFamily="34" charset="0"/>
                          <a:ea typeface="Georgia"/>
                          <a:cs typeface="Georgia"/>
                          <a:sym typeface="Georgia"/>
                        </a:rPr>
                        <a:t>Questions</a:t>
                      </a: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1536950">
                <a:tc>
                  <a:txBody>
                    <a:bodyPr/>
                    <a:lstStyle/>
                    <a:p>
                      <a:pPr marL="76200" lvl="0" indent="0" algn="l" rtl="0">
                        <a:lnSpc>
                          <a:spcPct val="145454"/>
                        </a:lnSpc>
                        <a:spcBef>
                          <a:spcPts val="0"/>
                        </a:spcBef>
                        <a:spcAft>
                          <a:spcPts val="0"/>
                        </a:spcAft>
                        <a:buNone/>
                      </a:pPr>
                      <a:r>
                        <a:rPr lang="en" sz="1200" b="1">
                          <a:latin typeface="Century Gothic" panose="020B0502020202020204" pitchFamily="34" charset="0"/>
                        </a:rPr>
                        <a:t>Paragraph 8</a:t>
                      </a:r>
                      <a:endParaRPr sz="1200" b="1">
                        <a:latin typeface="Century Gothic" panose="020B0502020202020204" pitchFamily="34" charset="0"/>
                      </a:endParaRPr>
                    </a:p>
                    <a:p>
                      <a:pPr marL="76200" lvl="0" indent="0" algn="l" rtl="0">
                        <a:lnSpc>
                          <a:spcPct val="145454"/>
                        </a:lnSpc>
                        <a:spcBef>
                          <a:spcPts val="0"/>
                        </a:spcBef>
                        <a:spcAft>
                          <a:spcPts val="0"/>
                        </a:spcAft>
                        <a:buNone/>
                      </a:pPr>
                      <a:r>
                        <a:rPr lang="en" sz="1200" b="1">
                          <a:latin typeface="Century Gothic" panose="020B0502020202020204" pitchFamily="34" charset="0"/>
                        </a:rPr>
                        <a:t> </a:t>
                      </a:r>
                      <a:endParaRPr sz="1200" b="1">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228600" lvl="0" indent="-228600" algn="l" rtl="0">
                        <a:lnSpc>
                          <a:spcPct val="145454"/>
                        </a:lnSpc>
                        <a:spcBef>
                          <a:spcPts val="0"/>
                        </a:spcBef>
                        <a:spcAft>
                          <a:spcPts val="0"/>
                        </a:spcAft>
                        <a:buFont typeface="+mj-lt"/>
                        <a:buAutoNum type="arabicPeriod" startAt="3"/>
                      </a:pPr>
                      <a:r>
                        <a:rPr lang="en" sz="1200" b="1" dirty="0">
                          <a:latin typeface="Century Gothic" panose="020B0502020202020204" pitchFamily="34" charset="0"/>
                        </a:rPr>
                        <a:t>Why does Douglass describe the kick Covey gave him as “savage” and not “hard?</a:t>
                      </a:r>
                      <a:r>
                        <a:rPr lang="en-US" sz="1200" b="1" dirty="0">
                          <a:latin typeface="Century Gothic" panose="020B0502020202020204" pitchFamily="34" charset="0"/>
                        </a:rPr>
                        <a:t>”</a:t>
                      </a:r>
                      <a:r>
                        <a:rPr lang="en" sz="1200" b="1" dirty="0">
                          <a:latin typeface="Century Gothic" panose="020B0502020202020204" pitchFamily="34" charset="0"/>
                        </a:rPr>
                        <a:t> How does that contribute to the description of the events?</a:t>
                      </a:r>
                      <a:endParaRPr sz="1200" b="1" dirty="0">
                        <a:latin typeface="Century Gothic" panose="020B0502020202020204" pitchFamily="34" charset="0"/>
                      </a:endParaRPr>
                    </a:p>
                    <a:p>
                      <a:pPr marL="76200" lvl="0" indent="0" algn="l" rtl="0">
                        <a:lnSpc>
                          <a:spcPct val="145454"/>
                        </a:lnSpc>
                        <a:spcBef>
                          <a:spcPts val="1000"/>
                        </a:spcBef>
                        <a:spcAft>
                          <a:spcPts val="400"/>
                        </a:spcAft>
                        <a:buNone/>
                      </a:pPr>
                      <a:r>
                        <a:rPr lang="en" sz="1200" dirty="0">
                          <a:latin typeface="Century Gothic" panose="020B0502020202020204" pitchFamily="34" charset="0"/>
                        </a:rPr>
                        <a:t>Savage suggests cruelty. In this excerpt, Douglass is showing how cruel Covey was—he is even cruel to someone who has collapsed with exhaustion.</a:t>
                      </a:r>
                      <a:endParaRPr sz="1200"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9;p29"/>
          <p:cNvPicPr preferRelativeResize="0"/>
          <p:nvPr/>
        </p:nvPicPr>
        <p:blipFill>
          <a:blip r:embed="rId3">
            <a:alphaModFix/>
          </a:blip>
          <a:stretch>
            <a:fillRect/>
          </a:stretch>
        </p:blipFill>
        <p:spPr>
          <a:xfrm>
            <a:off x="8240486" y="93765"/>
            <a:ext cx="807387" cy="1003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3" name="Google Shape;233;p37"/>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Paragraph 11</a:t>
            </a:r>
            <a:endParaRPr sz="3000" dirty="0">
              <a:latin typeface="Century Gothic"/>
              <a:ea typeface="Century Gothic"/>
              <a:cs typeface="Century Gothic"/>
              <a:sym typeface="Century Gothic"/>
            </a:endParaRPr>
          </a:p>
        </p:txBody>
      </p:sp>
      <p:graphicFrame>
        <p:nvGraphicFramePr>
          <p:cNvPr id="235" name="Google Shape;235;p37"/>
          <p:cNvGraphicFramePr/>
          <p:nvPr>
            <p:extLst>
              <p:ext uri="{D42A27DB-BD31-4B8C-83A1-F6EECF244321}">
                <p14:modId xmlns:p14="http://schemas.microsoft.com/office/powerpoint/2010/main" val="795439347"/>
              </p:ext>
            </p:extLst>
          </p:nvPr>
        </p:nvGraphicFramePr>
        <p:xfrm>
          <a:off x="415725" y="1526819"/>
          <a:ext cx="8312550" cy="2390212"/>
        </p:xfrm>
        <a:graphic>
          <a:graphicData uri="http://schemas.openxmlformats.org/drawingml/2006/table">
            <a:tbl>
              <a:tblPr>
                <a:noFill/>
                <a:tableStyleId>{4D23B57D-14A6-49D4-B914-D08F447E2746}</a:tableStyleId>
              </a:tblPr>
              <a:tblGrid>
                <a:gridCol w="2147200">
                  <a:extLst>
                    <a:ext uri="{9D8B030D-6E8A-4147-A177-3AD203B41FA5}">
                      <a16:colId xmlns:a16="http://schemas.microsoft.com/office/drawing/2014/main" val="20000"/>
                    </a:ext>
                  </a:extLst>
                </a:gridCol>
                <a:gridCol w="6165350">
                  <a:extLst>
                    <a:ext uri="{9D8B030D-6E8A-4147-A177-3AD203B41FA5}">
                      <a16:colId xmlns:a16="http://schemas.microsoft.com/office/drawing/2014/main" val="20001"/>
                    </a:ext>
                  </a:extLst>
                </a:gridCol>
              </a:tblGrid>
              <a:tr h="313050">
                <a:tc>
                  <a:txBody>
                    <a:bodyPr/>
                    <a:lstStyle/>
                    <a:p>
                      <a:pPr marL="76200" lvl="0" indent="0" algn="l" rtl="0">
                        <a:lnSpc>
                          <a:spcPct val="115000"/>
                        </a:lnSpc>
                        <a:spcBef>
                          <a:spcPts val="0"/>
                        </a:spcBef>
                        <a:spcAft>
                          <a:spcPts val="0"/>
                        </a:spcAft>
                        <a:buNone/>
                      </a:pPr>
                      <a:r>
                        <a:rPr lang="en" sz="1100" b="1" dirty="0">
                          <a:solidFill>
                            <a:srgbClr val="FFFFFF"/>
                          </a:solidFill>
                          <a:latin typeface="Century Gothic" panose="020B0502020202020204" pitchFamily="34" charset="0"/>
                          <a:ea typeface="Georgia"/>
                          <a:cs typeface="Georgia"/>
                          <a:sym typeface="Georgia"/>
                        </a:rPr>
                        <a:t>Questions</a:t>
                      </a: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383925">
                <a:tc>
                  <a:txBody>
                    <a:bodyPr/>
                    <a:lstStyle/>
                    <a:p>
                      <a:pPr marL="76200" lvl="0" indent="0" algn="l" rtl="0">
                        <a:lnSpc>
                          <a:spcPct val="145454"/>
                        </a:lnSpc>
                        <a:spcBef>
                          <a:spcPts val="0"/>
                        </a:spcBef>
                        <a:spcAft>
                          <a:spcPts val="0"/>
                        </a:spcAft>
                        <a:buNone/>
                      </a:pPr>
                      <a:r>
                        <a:rPr lang="en" sz="1200" b="1">
                          <a:latin typeface="Century Gothic" panose="020B0502020202020204" pitchFamily="34" charset="0"/>
                        </a:rPr>
                        <a:t>Paragraph 9</a:t>
                      </a:r>
                      <a:endParaRPr sz="1200" b="1">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76200" lvl="0" indent="0" algn="l" rtl="0">
                        <a:lnSpc>
                          <a:spcPct val="145454"/>
                        </a:lnSpc>
                        <a:spcBef>
                          <a:spcPts val="0"/>
                        </a:spcBef>
                        <a:spcAft>
                          <a:spcPts val="0"/>
                        </a:spcAft>
                        <a:buNone/>
                      </a:pPr>
                      <a:r>
                        <a:rPr lang="en" sz="1200">
                          <a:latin typeface="Century Gothic" panose="020B0502020202020204" pitchFamily="34" charset="0"/>
                        </a:rPr>
                        <a:t> </a:t>
                      </a:r>
                      <a:endParaRPr sz="120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83925">
                <a:tc>
                  <a:txBody>
                    <a:bodyPr/>
                    <a:lstStyle/>
                    <a:p>
                      <a:pPr marL="76200" lvl="0" indent="0" algn="l" rtl="0">
                        <a:lnSpc>
                          <a:spcPct val="145454"/>
                        </a:lnSpc>
                        <a:spcBef>
                          <a:spcPts val="0"/>
                        </a:spcBef>
                        <a:spcAft>
                          <a:spcPts val="0"/>
                        </a:spcAft>
                        <a:buNone/>
                      </a:pPr>
                      <a:r>
                        <a:rPr lang="en" sz="1200" b="1">
                          <a:latin typeface="Century Gothic" panose="020B0502020202020204" pitchFamily="34" charset="0"/>
                        </a:rPr>
                        <a:t>Paragraph 10</a:t>
                      </a:r>
                      <a:endParaRPr sz="1200" b="1">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76200" lvl="0" indent="0" algn="l" rtl="0">
                        <a:lnSpc>
                          <a:spcPct val="145454"/>
                        </a:lnSpc>
                        <a:spcBef>
                          <a:spcPts val="0"/>
                        </a:spcBef>
                        <a:spcAft>
                          <a:spcPts val="0"/>
                        </a:spcAft>
                        <a:buNone/>
                      </a:pPr>
                      <a:r>
                        <a:rPr lang="en" sz="1200">
                          <a:latin typeface="Century Gothic" panose="020B0502020202020204" pitchFamily="34" charset="0"/>
                        </a:rPr>
                        <a:t> </a:t>
                      </a:r>
                      <a:endParaRPr sz="120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287650">
                <a:tc>
                  <a:txBody>
                    <a:bodyPr/>
                    <a:lstStyle/>
                    <a:p>
                      <a:pPr marL="76200" lvl="0" indent="0" algn="l" rtl="0">
                        <a:lnSpc>
                          <a:spcPct val="145454"/>
                        </a:lnSpc>
                        <a:spcBef>
                          <a:spcPts val="0"/>
                        </a:spcBef>
                        <a:spcAft>
                          <a:spcPts val="0"/>
                        </a:spcAft>
                        <a:buNone/>
                      </a:pPr>
                      <a:r>
                        <a:rPr lang="en" sz="1200" b="1">
                          <a:latin typeface="Century Gothic" panose="020B0502020202020204" pitchFamily="34" charset="0"/>
                        </a:rPr>
                        <a:t>Paragraph 11</a:t>
                      </a:r>
                      <a:endParaRPr sz="1200" b="1">
                        <a:latin typeface="Century Gothic" panose="020B0502020202020204" pitchFamily="34" charset="0"/>
                      </a:endParaRPr>
                    </a:p>
                    <a:p>
                      <a:pPr marL="76200" lvl="0" indent="0" algn="l" rtl="0">
                        <a:lnSpc>
                          <a:spcPct val="145454"/>
                        </a:lnSpc>
                        <a:spcBef>
                          <a:spcPts val="0"/>
                        </a:spcBef>
                        <a:spcAft>
                          <a:spcPts val="0"/>
                        </a:spcAft>
                        <a:buNone/>
                      </a:pPr>
                      <a:r>
                        <a:rPr lang="en" sz="1200" b="1">
                          <a:latin typeface="Century Gothic" panose="020B0502020202020204" pitchFamily="34" charset="0"/>
                        </a:rPr>
                        <a:t> </a:t>
                      </a:r>
                      <a:endParaRPr sz="1200" b="1">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165100" lvl="0" indent="-165100" algn="l" rtl="0">
                        <a:lnSpc>
                          <a:spcPct val="145454"/>
                        </a:lnSpc>
                        <a:spcBef>
                          <a:spcPts val="0"/>
                        </a:spcBef>
                        <a:spcAft>
                          <a:spcPts val="0"/>
                        </a:spcAft>
                        <a:buNone/>
                      </a:pPr>
                      <a:r>
                        <a:rPr lang="en" sz="1100" b="1">
                          <a:latin typeface="Century Gothic" panose="020B0502020202020204" pitchFamily="34" charset="0"/>
                          <a:ea typeface="Times New Roman"/>
                          <a:cs typeface="Times New Roman"/>
                          <a:sym typeface="Times New Roman"/>
                        </a:rPr>
                        <a:t>1.   </a:t>
                      </a:r>
                      <a:r>
                        <a:rPr lang="en" sz="1200" b="1">
                          <a:latin typeface="Century Gothic" panose="020B0502020202020204" pitchFamily="34" charset="0"/>
                        </a:rPr>
                        <a:t>Why does Douglass end the paragraph with the sentence: “On this morning, the virtue of the ROOT was fully tested?”</a:t>
                      </a:r>
                      <a:endParaRPr sz="1200" b="1">
                        <a:latin typeface="Century Gothic" panose="020B0502020202020204" pitchFamily="34" charset="0"/>
                      </a:endParaRPr>
                    </a:p>
                    <a:p>
                      <a:pPr marL="76200" lvl="0" indent="0" algn="l" rtl="0">
                        <a:lnSpc>
                          <a:spcPct val="145454"/>
                        </a:lnSpc>
                        <a:spcBef>
                          <a:spcPts val="1000"/>
                        </a:spcBef>
                        <a:spcAft>
                          <a:spcPts val="400"/>
                        </a:spcAft>
                        <a:buNone/>
                      </a:pPr>
                      <a:r>
                        <a:rPr lang="en" sz="1200">
                          <a:latin typeface="Century Gothic" panose="020B0502020202020204" pitchFamily="34" charset="0"/>
                        </a:rPr>
                        <a:t>He is providing suspense about what happens next, and suggesting that the issue of whipping is about to come up.</a:t>
                      </a:r>
                      <a:endParaRPr sz="120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6" name="Google Shape;169;p29"/>
          <p:cNvPicPr preferRelativeResize="0"/>
          <p:nvPr/>
        </p:nvPicPr>
        <p:blipFill>
          <a:blip r:embed="rId3">
            <a:alphaModFix/>
          </a:blip>
          <a:stretch>
            <a:fillRect/>
          </a:stretch>
        </p:blipFill>
        <p:spPr>
          <a:xfrm>
            <a:off x="8240486" y="93765"/>
            <a:ext cx="807387" cy="1003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1" name="Google Shape;241;p38"/>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Paragraph 12</a:t>
            </a:r>
            <a:endParaRPr sz="3000">
              <a:latin typeface="Century Gothic"/>
              <a:ea typeface="Century Gothic"/>
              <a:cs typeface="Century Gothic"/>
              <a:sym typeface="Century Gothic"/>
            </a:endParaRPr>
          </a:p>
        </p:txBody>
      </p:sp>
      <p:graphicFrame>
        <p:nvGraphicFramePr>
          <p:cNvPr id="243" name="Google Shape;243;p38"/>
          <p:cNvGraphicFramePr/>
          <p:nvPr>
            <p:extLst>
              <p:ext uri="{D42A27DB-BD31-4B8C-83A1-F6EECF244321}">
                <p14:modId xmlns:p14="http://schemas.microsoft.com/office/powerpoint/2010/main" val="3840879702"/>
              </p:ext>
            </p:extLst>
          </p:nvPr>
        </p:nvGraphicFramePr>
        <p:xfrm>
          <a:off x="415725" y="1196819"/>
          <a:ext cx="8312550" cy="3320860"/>
        </p:xfrm>
        <a:graphic>
          <a:graphicData uri="http://schemas.openxmlformats.org/drawingml/2006/table">
            <a:tbl>
              <a:tblPr>
                <a:noFill/>
                <a:tableStyleId>{4D23B57D-14A6-49D4-B914-D08F447E2746}</a:tableStyleId>
              </a:tblPr>
              <a:tblGrid>
                <a:gridCol w="2147200">
                  <a:extLst>
                    <a:ext uri="{9D8B030D-6E8A-4147-A177-3AD203B41FA5}">
                      <a16:colId xmlns:a16="http://schemas.microsoft.com/office/drawing/2014/main" val="20000"/>
                    </a:ext>
                  </a:extLst>
                </a:gridCol>
                <a:gridCol w="6165350">
                  <a:extLst>
                    <a:ext uri="{9D8B030D-6E8A-4147-A177-3AD203B41FA5}">
                      <a16:colId xmlns:a16="http://schemas.microsoft.com/office/drawing/2014/main" val="20001"/>
                    </a:ext>
                  </a:extLst>
                </a:gridCol>
              </a:tblGrid>
              <a:tr h="323850">
                <a:tc>
                  <a:txBody>
                    <a:bodyPr/>
                    <a:lstStyle/>
                    <a:p>
                      <a:pPr marL="76200" lvl="0" indent="0" algn="l" rtl="0">
                        <a:lnSpc>
                          <a:spcPct val="115000"/>
                        </a:lnSpc>
                        <a:spcBef>
                          <a:spcPts val="0"/>
                        </a:spcBef>
                        <a:spcAft>
                          <a:spcPts val="0"/>
                        </a:spcAft>
                        <a:buNone/>
                      </a:pPr>
                      <a:r>
                        <a:rPr lang="en" sz="1100" b="1" dirty="0">
                          <a:solidFill>
                            <a:srgbClr val="FFFFFF"/>
                          </a:solidFill>
                          <a:latin typeface="Century Gothic" panose="020B0502020202020204" pitchFamily="34" charset="0"/>
                          <a:ea typeface="Georgia"/>
                          <a:cs typeface="Georgia"/>
                          <a:sym typeface="Georgia"/>
                        </a:rPr>
                        <a:t>Questions</a:t>
                      </a: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2571750">
                <a:tc>
                  <a:txBody>
                    <a:bodyPr/>
                    <a:lstStyle/>
                    <a:p>
                      <a:pPr marL="76200" lvl="0" indent="0" algn="l" rtl="0">
                        <a:lnSpc>
                          <a:spcPct val="145454"/>
                        </a:lnSpc>
                        <a:spcBef>
                          <a:spcPts val="0"/>
                        </a:spcBef>
                        <a:spcAft>
                          <a:spcPts val="0"/>
                        </a:spcAft>
                        <a:buNone/>
                      </a:pPr>
                      <a:r>
                        <a:rPr lang="en" sz="1200" b="1" dirty="0">
                          <a:latin typeface="Century Gothic" panose="020B0502020202020204" pitchFamily="34" charset="0"/>
                        </a:rPr>
                        <a:t>Paragraph 12</a:t>
                      </a:r>
                      <a:endParaRPr sz="1200" b="1" dirty="0">
                        <a:latin typeface="Century Gothic" panose="020B0502020202020204" pitchFamily="34" charset="0"/>
                      </a:endParaRPr>
                    </a:p>
                    <a:p>
                      <a:pPr marL="76200" lvl="0" indent="0" algn="l" rtl="0">
                        <a:lnSpc>
                          <a:spcPct val="145454"/>
                        </a:lnSpc>
                        <a:spcBef>
                          <a:spcPts val="0"/>
                        </a:spcBef>
                        <a:spcAft>
                          <a:spcPts val="0"/>
                        </a:spcAft>
                        <a:buNone/>
                      </a:pPr>
                      <a:r>
                        <a:rPr lang="en" sz="1200" b="1" dirty="0">
                          <a:latin typeface="Century Gothic" panose="020B0502020202020204" pitchFamily="34" charset="0"/>
                        </a:rPr>
                        <a:t> </a:t>
                      </a:r>
                      <a:endParaRPr sz="1200" b="1"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228600" lvl="0" indent="-228600" algn="l" rtl="0">
                        <a:lnSpc>
                          <a:spcPct val="145454"/>
                        </a:lnSpc>
                        <a:spcBef>
                          <a:spcPts val="0"/>
                        </a:spcBef>
                        <a:spcAft>
                          <a:spcPts val="0"/>
                        </a:spcAft>
                        <a:buFont typeface="+mj-lt"/>
                        <a:buAutoNum type="arabicPeriod" startAt="2"/>
                      </a:pPr>
                      <a:r>
                        <a:rPr lang="en" sz="1200" b="1" dirty="0">
                          <a:latin typeface="Century Gothic" panose="020B0502020202020204" pitchFamily="34" charset="0"/>
                        </a:rPr>
                        <a:t>What details does Douglass provide that portray Covey as a bully and not a fair fighter?</a:t>
                      </a:r>
                      <a:endParaRPr sz="1200" b="1" dirty="0">
                        <a:latin typeface="Century Gothic" panose="020B0502020202020204" pitchFamily="34" charset="0"/>
                      </a:endParaRPr>
                    </a:p>
                    <a:p>
                      <a:pPr marL="76200" lvl="0" indent="0" algn="l" rtl="0">
                        <a:lnSpc>
                          <a:spcPct val="145454"/>
                        </a:lnSpc>
                        <a:spcBef>
                          <a:spcPts val="1000"/>
                        </a:spcBef>
                        <a:spcAft>
                          <a:spcPts val="0"/>
                        </a:spcAft>
                        <a:buNone/>
                      </a:pPr>
                      <a:r>
                        <a:rPr lang="en" sz="1200" dirty="0">
                          <a:latin typeface="Century Gothic" panose="020B0502020202020204" pitchFamily="34" charset="0"/>
                        </a:rPr>
                        <a:t>Covey sneaks up on Douglass.</a:t>
                      </a:r>
                      <a:endParaRPr sz="1200" dirty="0">
                        <a:latin typeface="Century Gothic" panose="020B0502020202020204" pitchFamily="34" charset="0"/>
                      </a:endParaRPr>
                    </a:p>
                    <a:p>
                      <a:pPr marL="76200" lvl="0" indent="0" algn="l" rtl="0">
                        <a:lnSpc>
                          <a:spcPct val="145454"/>
                        </a:lnSpc>
                        <a:spcBef>
                          <a:spcPts val="1000"/>
                        </a:spcBef>
                        <a:spcAft>
                          <a:spcPts val="0"/>
                        </a:spcAft>
                        <a:buNone/>
                      </a:pPr>
                      <a:r>
                        <a:rPr lang="en" sz="1200" dirty="0">
                          <a:latin typeface="Century Gothic" panose="020B0502020202020204" pitchFamily="34" charset="0"/>
                        </a:rPr>
                        <a:t>He tried to tie him up.</a:t>
                      </a:r>
                      <a:endParaRPr sz="1200" dirty="0">
                        <a:latin typeface="Century Gothic" panose="020B0502020202020204" pitchFamily="34" charset="0"/>
                      </a:endParaRPr>
                    </a:p>
                    <a:p>
                      <a:pPr marL="76200" lvl="0" indent="0" algn="l" rtl="0">
                        <a:lnSpc>
                          <a:spcPct val="145454"/>
                        </a:lnSpc>
                        <a:spcBef>
                          <a:spcPts val="1000"/>
                        </a:spcBef>
                        <a:spcAft>
                          <a:spcPts val="0"/>
                        </a:spcAft>
                        <a:buNone/>
                      </a:pPr>
                      <a:r>
                        <a:rPr lang="en" sz="1200" dirty="0">
                          <a:latin typeface="Century Gothic" panose="020B0502020202020204" pitchFamily="34" charset="0"/>
                        </a:rPr>
                        <a:t>Covey didn’t expect Douglass to resist.</a:t>
                      </a:r>
                      <a:endParaRPr sz="1200" dirty="0">
                        <a:latin typeface="Century Gothic" panose="020B0502020202020204" pitchFamily="34" charset="0"/>
                      </a:endParaRPr>
                    </a:p>
                    <a:p>
                      <a:pPr marL="76200" lvl="0" indent="0" algn="l" rtl="0">
                        <a:lnSpc>
                          <a:spcPct val="145454"/>
                        </a:lnSpc>
                        <a:spcBef>
                          <a:spcPts val="1000"/>
                        </a:spcBef>
                        <a:spcAft>
                          <a:spcPts val="0"/>
                        </a:spcAft>
                        <a:buNone/>
                      </a:pPr>
                      <a:r>
                        <a:rPr lang="en" sz="1200" dirty="0">
                          <a:latin typeface="Century Gothic" panose="020B0502020202020204" pitchFamily="34" charset="0"/>
                        </a:rPr>
                        <a:t>He trembled like a leaf.</a:t>
                      </a:r>
                      <a:endParaRPr sz="1200" dirty="0">
                        <a:latin typeface="Century Gothic" panose="020B0502020202020204" pitchFamily="34" charset="0"/>
                      </a:endParaRPr>
                    </a:p>
                    <a:p>
                      <a:pPr marL="76200" lvl="0" indent="0" algn="l" rtl="0">
                        <a:lnSpc>
                          <a:spcPct val="145454"/>
                        </a:lnSpc>
                        <a:spcBef>
                          <a:spcPts val="1000"/>
                        </a:spcBef>
                        <a:spcAft>
                          <a:spcPts val="0"/>
                        </a:spcAft>
                        <a:buNone/>
                      </a:pPr>
                      <a:r>
                        <a:rPr lang="en" sz="1200" dirty="0">
                          <a:latin typeface="Century Gothic" panose="020B0502020202020204" pitchFamily="34" charset="0"/>
                        </a:rPr>
                        <a:t>He asked Hughes to help him.</a:t>
                      </a:r>
                      <a:endParaRPr sz="1200" dirty="0">
                        <a:latin typeface="Century Gothic" panose="020B0502020202020204" pitchFamily="34" charset="0"/>
                      </a:endParaRPr>
                    </a:p>
                    <a:p>
                      <a:pPr marL="76200" lvl="0" indent="0" algn="l" rtl="0">
                        <a:lnSpc>
                          <a:spcPct val="145454"/>
                        </a:lnSpc>
                        <a:spcBef>
                          <a:spcPts val="1000"/>
                        </a:spcBef>
                        <a:spcAft>
                          <a:spcPts val="400"/>
                        </a:spcAft>
                        <a:buNone/>
                      </a:pPr>
                      <a:r>
                        <a:rPr lang="en" sz="1200" dirty="0">
                          <a:latin typeface="Century Gothic" panose="020B0502020202020204" pitchFamily="34" charset="0"/>
                        </a:rPr>
                        <a:t>When Douglass kicked Hughes, Covey was scared.</a:t>
                      </a:r>
                      <a:endParaRPr sz="1200"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9;p29"/>
          <p:cNvPicPr preferRelativeResize="0"/>
          <p:nvPr/>
        </p:nvPicPr>
        <p:blipFill>
          <a:blip r:embed="rId3">
            <a:alphaModFix/>
          </a:blip>
          <a:stretch>
            <a:fillRect/>
          </a:stretch>
        </p:blipFill>
        <p:spPr>
          <a:xfrm>
            <a:off x="8240486" y="93765"/>
            <a:ext cx="807387" cy="1003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9" name="Google Shape;249;p39"/>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Paragraph 13</a:t>
            </a:r>
            <a:endParaRPr sz="3000">
              <a:latin typeface="Century Gothic"/>
              <a:ea typeface="Century Gothic"/>
              <a:cs typeface="Century Gothic"/>
              <a:sym typeface="Century Gothic"/>
            </a:endParaRPr>
          </a:p>
        </p:txBody>
      </p:sp>
      <p:graphicFrame>
        <p:nvGraphicFramePr>
          <p:cNvPr id="251" name="Google Shape;251;p39"/>
          <p:cNvGraphicFramePr/>
          <p:nvPr>
            <p:extLst>
              <p:ext uri="{D42A27DB-BD31-4B8C-83A1-F6EECF244321}">
                <p14:modId xmlns:p14="http://schemas.microsoft.com/office/powerpoint/2010/main" val="3540940053"/>
              </p:ext>
            </p:extLst>
          </p:nvPr>
        </p:nvGraphicFramePr>
        <p:xfrm>
          <a:off x="500750" y="1600725"/>
          <a:ext cx="8312550" cy="2209911"/>
        </p:xfrm>
        <a:graphic>
          <a:graphicData uri="http://schemas.openxmlformats.org/drawingml/2006/table">
            <a:tbl>
              <a:tblPr>
                <a:noFill/>
                <a:tableStyleId>{4D23B57D-14A6-49D4-B914-D08F447E2746}</a:tableStyleId>
              </a:tblPr>
              <a:tblGrid>
                <a:gridCol w="2147200">
                  <a:extLst>
                    <a:ext uri="{9D8B030D-6E8A-4147-A177-3AD203B41FA5}">
                      <a16:colId xmlns:a16="http://schemas.microsoft.com/office/drawing/2014/main" val="20000"/>
                    </a:ext>
                  </a:extLst>
                </a:gridCol>
                <a:gridCol w="6165350">
                  <a:extLst>
                    <a:ext uri="{9D8B030D-6E8A-4147-A177-3AD203B41FA5}">
                      <a16:colId xmlns:a16="http://schemas.microsoft.com/office/drawing/2014/main" val="20001"/>
                    </a:ext>
                  </a:extLst>
                </a:gridCol>
              </a:tblGrid>
              <a:tr h="328025">
                <a:tc>
                  <a:txBody>
                    <a:bodyPr/>
                    <a:lstStyle/>
                    <a:p>
                      <a:pPr marL="76200" lvl="0" indent="0" algn="l" rtl="0">
                        <a:lnSpc>
                          <a:spcPct val="115000"/>
                        </a:lnSpc>
                        <a:spcBef>
                          <a:spcPts val="0"/>
                        </a:spcBef>
                        <a:spcAft>
                          <a:spcPts val="0"/>
                        </a:spcAft>
                        <a:buNone/>
                      </a:pPr>
                      <a:r>
                        <a:rPr lang="en" sz="1100" b="1" dirty="0">
                          <a:solidFill>
                            <a:srgbClr val="FFFFFF"/>
                          </a:solidFill>
                          <a:latin typeface="Century Gothic" panose="020B0502020202020204" pitchFamily="34" charset="0"/>
                          <a:ea typeface="Georgia"/>
                          <a:cs typeface="Georgia"/>
                          <a:sym typeface="Georgia"/>
                        </a:rPr>
                        <a:t>Questions</a:t>
                      </a: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1609250">
                <a:tc>
                  <a:txBody>
                    <a:bodyPr/>
                    <a:lstStyle/>
                    <a:p>
                      <a:pPr marL="76200" lvl="0" indent="0" algn="l" rtl="0">
                        <a:lnSpc>
                          <a:spcPct val="145454"/>
                        </a:lnSpc>
                        <a:spcBef>
                          <a:spcPts val="0"/>
                        </a:spcBef>
                        <a:spcAft>
                          <a:spcPts val="0"/>
                        </a:spcAft>
                        <a:buNone/>
                      </a:pPr>
                      <a:r>
                        <a:rPr lang="en" sz="1200" b="1">
                          <a:latin typeface="Century Gothic" panose="020B0502020202020204" pitchFamily="34" charset="0"/>
                        </a:rPr>
                        <a:t>Paragraph 13</a:t>
                      </a:r>
                      <a:endParaRPr sz="1200" b="1">
                        <a:latin typeface="Century Gothic" panose="020B0502020202020204" pitchFamily="34" charset="0"/>
                      </a:endParaRPr>
                    </a:p>
                    <a:p>
                      <a:pPr marL="76200" lvl="0" indent="0" algn="l" rtl="0">
                        <a:lnSpc>
                          <a:spcPct val="145454"/>
                        </a:lnSpc>
                        <a:spcBef>
                          <a:spcPts val="0"/>
                        </a:spcBef>
                        <a:spcAft>
                          <a:spcPts val="0"/>
                        </a:spcAft>
                        <a:buNone/>
                      </a:pPr>
                      <a:r>
                        <a:rPr lang="en" sz="1200" b="1">
                          <a:latin typeface="Century Gothic" panose="020B0502020202020204" pitchFamily="34" charset="0"/>
                        </a:rPr>
                        <a:t> </a:t>
                      </a:r>
                      <a:endParaRPr sz="1200" b="1">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228600" lvl="0" indent="-228600" algn="l" rtl="0">
                        <a:lnSpc>
                          <a:spcPct val="145454"/>
                        </a:lnSpc>
                        <a:spcBef>
                          <a:spcPts val="0"/>
                        </a:spcBef>
                        <a:spcAft>
                          <a:spcPts val="0"/>
                        </a:spcAft>
                        <a:buFont typeface="+mj-lt"/>
                        <a:buAutoNum type="arabicPeriod" startAt="3"/>
                      </a:pPr>
                      <a:r>
                        <a:rPr lang="en" sz="1200" b="1" dirty="0">
                          <a:latin typeface="Century Gothic" panose="020B0502020202020204" pitchFamily="34" charset="0"/>
                        </a:rPr>
                        <a:t>Why does Douglass describe Covey as “puffing and blowing at a great rate”?</a:t>
                      </a:r>
                      <a:endParaRPr sz="1200" b="1" dirty="0">
                        <a:latin typeface="Century Gothic" panose="020B0502020202020204" pitchFamily="34" charset="0"/>
                      </a:endParaRPr>
                    </a:p>
                    <a:p>
                      <a:pPr marL="76200" lvl="0" indent="0" algn="l" rtl="0">
                        <a:lnSpc>
                          <a:spcPct val="145454"/>
                        </a:lnSpc>
                        <a:spcBef>
                          <a:spcPts val="1000"/>
                        </a:spcBef>
                        <a:spcAft>
                          <a:spcPts val="0"/>
                        </a:spcAft>
                        <a:buNone/>
                      </a:pPr>
                      <a:r>
                        <a:rPr lang="en" sz="1200" dirty="0">
                          <a:latin typeface="Century Gothic" panose="020B0502020202020204" pitchFamily="34" charset="0"/>
                        </a:rPr>
                        <a:t>This shows that Covey had been weakened and tired by his fight with Douglass, and that he is only stopping because he is tired, not because he won (as he claims).</a:t>
                      </a:r>
                      <a:endParaRPr sz="1200" dirty="0">
                        <a:latin typeface="Century Gothic" panose="020B0502020202020204" pitchFamily="34" charset="0"/>
                      </a:endParaRPr>
                    </a:p>
                    <a:p>
                      <a:pPr marL="76200" lvl="0" indent="0" algn="l" rtl="0">
                        <a:lnSpc>
                          <a:spcPct val="145454"/>
                        </a:lnSpc>
                        <a:spcBef>
                          <a:spcPts val="400"/>
                        </a:spcBef>
                        <a:spcAft>
                          <a:spcPts val="0"/>
                        </a:spcAft>
                        <a:buNone/>
                      </a:pPr>
                      <a:r>
                        <a:rPr lang="en" sz="1200" dirty="0">
                          <a:latin typeface="Century Gothic" panose="020B0502020202020204" pitchFamily="34" charset="0"/>
                        </a:rPr>
                        <a:t> </a:t>
                      </a:r>
                      <a:endParaRPr sz="1200" dirty="0">
                        <a:latin typeface="Century Gothic" panose="020B0502020202020204" pitchFamily="34" charset="0"/>
                      </a:endParaRPr>
                    </a:p>
                    <a:p>
                      <a:pPr marL="76200" lvl="0" indent="0" algn="l" rtl="0">
                        <a:lnSpc>
                          <a:spcPct val="145454"/>
                        </a:lnSpc>
                        <a:spcBef>
                          <a:spcPts val="0"/>
                        </a:spcBef>
                        <a:spcAft>
                          <a:spcPts val="0"/>
                        </a:spcAft>
                        <a:buNone/>
                      </a:pPr>
                      <a:r>
                        <a:rPr lang="en" sz="1200" b="1" dirty="0">
                          <a:latin typeface="Century Gothic" panose="020B0502020202020204" pitchFamily="34" charset="0"/>
                        </a:rPr>
                        <a:t> </a:t>
                      </a:r>
                      <a:endParaRPr sz="1200" b="1"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9;p29"/>
          <p:cNvPicPr preferRelativeResize="0"/>
          <p:nvPr/>
        </p:nvPicPr>
        <p:blipFill>
          <a:blip r:embed="rId3">
            <a:alphaModFix/>
          </a:blip>
          <a:stretch>
            <a:fillRect/>
          </a:stretch>
        </p:blipFill>
        <p:spPr>
          <a:xfrm>
            <a:off x="8240486" y="93765"/>
            <a:ext cx="807387" cy="1003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57" name="Google Shape;257;p40"/>
          <p:cNvSpPr txBox="1">
            <a:spLocks noGrp="1"/>
          </p:cNvSpPr>
          <p:nvPr>
            <p:ph type="title"/>
          </p:nvPr>
        </p:nvSpPr>
        <p:spPr>
          <a:xfrm>
            <a:off x="311700" y="30916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Paragraph 14</a:t>
            </a:r>
            <a:endParaRPr sz="3000" dirty="0">
              <a:latin typeface="Century Gothic"/>
              <a:ea typeface="Century Gothic"/>
              <a:cs typeface="Century Gothic"/>
              <a:sym typeface="Century Gothic"/>
            </a:endParaRPr>
          </a:p>
        </p:txBody>
      </p:sp>
      <p:graphicFrame>
        <p:nvGraphicFramePr>
          <p:cNvPr id="259" name="Google Shape;259;p40"/>
          <p:cNvGraphicFramePr/>
          <p:nvPr>
            <p:extLst>
              <p:ext uri="{D42A27DB-BD31-4B8C-83A1-F6EECF244321}">
                <p14:modId xmlns:p14="http://schemas.microsoft.com/office/powerpoint/2010/main" val="1908787920"/>
              </p:ext>
            </p:extLst>
          </p:nvPr>
        </p:nvGraphicFramePr>
        <p:xfrm>
          <a:off x="225198" y="1153819"/>
          <a:ext cx="8635773" cy="3416872"/>
        </p:xfrm>
        <a:graphic>
          <a:graphicData uri="http://schemas.openxmlformats.org/drawingml/2006/table">
            <a:tbl>
              <a:tblPr>
                <a:noFill/>
                <a:tableStyleId>{4D23B57D-14A6-49D4-B914-D08F447E2746}</a:tableStyleId>
              </a:tblPr>
              <a:tblGrid>
                <a:gridCol w="1454422">
                  <a:extLst>
                    <a:ext uri="{9D8B030D-6E8A-4147-A177-3AD203B41FA5}">
                      <a16:colId xmlns:a16="http://schemas.microsoft.com/office/drawing/2014/main" val="20000"/>
                    </a:ext>
                  </a:extLst>
                </a:gridCol>
                <a:gridCol w="7181351">
                  <a:extLst>
                    <a:ext uri="{9D8B030D-6E8A-4147-A177-3AD203B41FA5}">
                      <a16:colId xmlns:a16="http://schemas.microsoft.com/office/drawing/2014/main" val="20001"/>
                    </a:ext>
                  </a:extLst>
                </a:gridCol>
              </a:tblGrid>
              <a:tr h="3289046">
                <a:tc>
                  <a:txBody>
                    <a:bodyPr/>
                    <a:lstStyle/>
                    <a:p>
                      <a:pPr marL="76200" lvl="0" indent="0" algn="l" rtl="0">
                        <a:lnSpc>
                          <a:spcPct val="145454"/>
                        </a:lnSpc>
                        <a:spcBef>
                          <a:spcPts val="0"/>
                        </a:spcBef>
                        <a:spcAft>
                          <a:spcPts val="0"/>
                        </a:spcAft>
                        <a:buNone/>
                      </a:pPr>
                      <a:r>
                        <a:rPr lang="en" sz="1200" b="1" dirty="0">
                          <a:latin typeface="Century Gothic" panose="020B0502020202020204" pitchFamily="34" charset="0"/>
                        </a:rPr>
                        <a:t>Paragraph 14</a:t>
                      </a:r>
                      <a:endParaRPr sz="1200" b="1" dirty="0">
                        <a:latin typeface="Century Gothic" panose="020B0502020202020204" pitchFamily="34" charset="0"/>
                      </a:endParaRPr>
                    </a:p>
                    <a:p>
                      <a:pPr marL="76200" lvl="0" indent="0" algn="l" rtl="0">
                        <a:lnSpc>
                          <a:spcPct val="145454"/>
                        </a:lnSpc>
                        <a:spcBef>
                          <a:spcPts val="0"/>
                        </a:spcBef>
                        <a:spcAft>
                          <a:spcPts val="0"/>
                        </a:spcAft>
                        <a:buNone/>
                      </a:pPr>
                      <a:r>
                        <a:rPr lang="en" sz="1200" b="1" dirty="0">
                          <a:latin typeface="Century Gothic" panose="020B0502020202020204" pitchFamily="34" charset="0"/>
                        </a:rPr>
                        <a:t> </a:t>
                      </a:r>
                      <a:endParaRPr sz="1200" b="1"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228600" lvl="0" indent="-228600" algn="l" rtl="0">
                        <a:lnSpc>
                          <a:spcPct val="120000"/>
                        </a:lnSpc>
                        <a:spcBef>
                          <a:spcPts val="0"/>
                        </a:spcBef>
                        <a:spcAft>
                          <a:spcPts val="0"/>
                        </a:spcAft>
                        <a:buFont typeface="+mj-lt"/>
                        <a:buAutoNum type="arabicPeriod"/>
                      </a:pPr>
                      <a:r>
                        <a:rPr lang="en" sz="1200" b="1" dirty="0">
                          <a:latin typeface="Century Gothic" panose="020B0502020202020204" pitchFamily="34" charset="0"/>
                        </a:rPr>
                        <a:t>Why does Douglass refer to the fight as a “resurrection?</a:t>
                      </a:r>
                      <a:r>
                        <a:rPr lang="en-US" sz="1200" b="1" dirty="0">
                          <a:latin typeface="Century Gothic" panose="020B0502020202020204" pitchFamily="34" charset="0"/>
                        </a:rPr>
                        <a:t>”</a:t>
                      </a:r>
                      <a:r>
                        <a:rPr lang="en" sz="1200" b="1" dirty="0">
                          <a:latin typeface="Century Gothic" panose="020B0502020202020204" pitchFamily="34" charset="0"/>
                        </a:rPr>
                        <a:t> To what is he alluding? Why would this appeal to his audience?</a:t>
                      </a:r>
                      <a:endParaRPr sz="1200" b="1" dirty="0">
                        <a:latin typeface="Century Gothic" panose="020B0502020202020204" pitchFamily="34" charset="0"/>
                      </a:endParaRPr>
                    </a:p>
                    <a:p>
                      <a:pPr marL="76200" lvl="0" indent="0" algn="l" rtl="0">
                        <a:lnSpc>
                          <a:spcPct val="120000"/>
                        </a:lnSpc>
                        <a:spcBef>
                          <a:spcPts val="0"/>
                        </a:spcBef>
                        <a:spcAft>
                          <a:spcPts val="0"/>
                        </a:spcAft>
                        <a:buNone/>
                      </a:pPr>
                      <a:r>
                        <a:rPr lang="en" sz="1200" dirty="0">
                          <a:latin typeface="Century Gothic" panose="020B0502020202020204" pitchFamily="34" charset="0"/>
                        </a:rPr>
                        <a:t>A resurrection is when someone is dead and then they are brought back to life. The most common resurrection story is that of Jesus in the Bible. Douglass is comparing the re-emergence of his sense of humanity and hope to the rebirth of a soul. His audience would likely understand the allusion, and it would underline the importance of Douglass’s transformation.</a:t>
                      </a:r>
                      <a:endParaRPr sz="1200" dirty="0">
                        <a:latin typeface="Century Gothic" panose="020B0502020202020204" pitchFamily="34" charset="0"/>
                      </a:endParaRPr>
                    </a:p>
                    <a:p>
                      <a:pPr marL="76200" lvl="0" indent="0" algn="l" rtl="0">
                        <a:lnSpc>
                          <a:spcPct val="120000"/>
                        </a:lnSpc>
                        <a:spcBef>
                          <a:spcPts val="0"/>
                        </a:spcBef>
                        <a:spcAft>
                          <a:spcPts val="0"/>
                        </a:spcAft>
                        <a:buNone/>
                      </a:pPr>
                      <a:r>
                        <a:rPr lang="en" sz="1200" dirty="0">
                          <a:latin typeface="Century Gothic" panose="020B0502020202020204" pitchFamily="34" charset="0"/>
                        </a:rPr>
                        <a:t> </a:t>
                      </a:r>
                      <a:endParaRPr sz="1200" dirty="0">
                        <a:latin typeface="Century Gothic" panose="020B0502020202020204" pitchFamily="34" charset="0"/>
                      </a:endParaRPr>
                    </a:p>
                    <a:p>
                      <a:pPr marL="76200" lvl="0" indent="0" algn="l" rtl="0">
                        <a:lnSpc>
                          <a:spcPct val="120000"/>
                        </a:lnSpc>
                        <a:spcBef>
                          <a:spcPts val="0"/>
                        </a:spcBef>
                        <a:spcAft>
                          <a:spcPts val="0"/>
                        </a:spcAft>
                        <a:buNone/>
                      </a:pPr>
                      <a:r>
                        <a:rPr lang="en" sz="1200" b="1" dirty="0">
                          <a:latin typeface="Century Gothic" panose="020B0502020202020204" pitchFamily="34" charset="0"/>
                        </a:rPr>
                        <a:t>“I now resolved that, however long I might remain a slave in form, the day had passed forever when I could be a slave in fact.”</a:t>
                      </a:r>
                      <a:endParaRPr sz="1200" b="1" dirty="0">
                        <a:latin typeface="Century Gothic" panose="020B0502020202020204" pitchFamily="34" charset="0"/>
                      </a:endParaRPr>
                    </a:p>
                    <a:p>
                      <a:pPr marL="76200" lvl="0" indent="0" algn="l" rtl="0">
                        <a:lnSpc>
                          <a:spcPct val="120000"/>
                        </a:lnSpc>
                        <a:spcBef>
                          <a:spcPts val="0"/>
                        </a:spcBef>
                        <a:spcAft>
                          <a:spcPts val="0"/>
                        </a:spcAft>
                        <a:buNone/>
                      </a:pPr>
                      <a:r>
                        <a:rPr lang="en" sz="1200" b="1" dirty="0">
                          <a:latin typeface="Century Gothic" panose="020B0502020202020204" pitchFamily="34" charset="0"/>
                        </a:rPr>
                        <a:t> </a:t>
                      </a:r>
                      <a:endParaRPr sz="1200" b="1" dirty="0">
                        <a:latin typeface="Century Gothic" panose="020B0502020202020204" pitchFamily="34" charset="0"/>
                      </a:endParaRPr>
                    </a:p>
                    <a:p>
                      <a:pPr marL="228600" lvl="0" indent="-228600" algn="l" rtl="0">
                        <a:lnSpc>
                          <a:spcPct val="120000"/>
                        </a:lnSpc>
                        <a:spcBef>
                          <a:spcPts val="0"/>
                        </a:spcBef>
                        <a:spcAft>
                          <a:spcPts val="0"/>
                        </a:spcAft>
                        <a:buFont typeface="+mj-lt"/>
                        <a:buAutoNum type="arabicPeriod" startAt="2"/>
                      </a:pPr>
                      <a:r>
                        <a:rPr lang="en" sz="1200" b="1" dirty="0">
                          <a:latin typeface="Century Gothic" panose="020B0502020202020204" pitchFamily="34" charset="0"/>
                        </a:rPr>
                        <a:t>What does that mean? How does the rest of the paragraph support it?</a:t>
                      </a:r>
                      <a:endParaRPr sz="1200" b="1" dirty="0">
                        <a:latin typeface="Century Gothic" panose="020B0502020202020204" pitchFamily="34" charset="0"/>
                      </a:endParaRPr>
                    </a:p>
                    <a:p>
                      <a:pPr marL="76200" lvl="0" indent="0" algn="l" rtl="0">
                        <a:lnSpc>
                          <a:spcPct val="120000"/>
                        </a:lnSpc>
                        <a:spcBef>
                          <a:spcPts val="0"/>
                        </a:spcBef>
                        <a:spcAft>
                          <a:spcPts val="0"/>
                        </a:spcAft>
                        <a:buNone/>
                      </a:pPr>
                      <a:r>
                        <a:rPr lang="en" sz="1200" dirty="0">
                          <a:latin typeface="Century Gothic" panose="020B0502020202020204" pitchFamily="34" charset="0"/>
                        </a:rPr>
                        <a:t>This means that even though he was technically still a slave, he wasn’t going to think of himself as a slave nor let others treat him (by whipping him) like a slave. It follows his description of how much his resistance transformed him.</a:t>
                      </a:r>
                      <a:endParaRPr sz="1200"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pic>
        <p:nvPicPr>
          <p:cNvPr id="6" name="Google Shape;169;p29"/>
          <p:cNvPicPr preferRelativeResize="0"/>
          <p:nvPr/>
        </p:nvPicPr>
        <p:blipFill>
          <a:blip r:embed="rId3">
            <a:alphaModFix/>
          </a:blip>
          <a:stretch>
            <a:fillRect/>
          </a:stretch>
        </p:blipFill>
        <p:spPr>
          <a:xfrm>
            <a:off x="8240486" y="93765"/>
            <a:ext cx="807387" cy="10035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5" name="Google Shape;265;p41"/>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the whole excerpt</a:t>
            </a:r>
            <a:endParaRPr sz="3000">
              <a:latin typeface="Century Gothic"/>
              <a:ea typeface="Century Gothic"/>
              <a:cs typeface="Century Gothic"/>
              <a:sym typeface="Century Gothic"/>
            </a:endParaRPr>
          </a:p>
        </p:txBody>
      </p:sp>
      <p:graphicFrame>
        <p:nvGraphicFramePr>
          <p:cNvPr id="267" name="Google Shape;267;p41"/>
          <p:cNvGraphicFramePr/>
          <p:nvPr>
            <p:extLst>
              <p:ext uri="{D42A27DB-BD31-4B8C-83A1-F6EECF244321}">
                <p14:modId xmlns:p14="http://schemas.microsoft.com/office/powerpoint/2010/main" val="2985179983"/>
              </p:ext>
            </p:extLst>
          </p:nvPr>
        </p:nvGraphicFramePr>
        <p:xfrm>
          <a:off x="264525" y="1266679"/>
          <a:ext cx="8313418" cy="2964244"/>
        </p:xfrm>
        <a:graphic>
          <a:graphicData uri="http://schemas.openxmlformats.org/drawingml/2006/table">
            <a:tbl>
              <a:tblPr>
                <a:noFill/>
                <a:tableStyleId>{4D23B57D-14A6-49D4-B914-D08F447E2746}</a:tableStyleId>
              </a:tblPr>
              <a:tblGrid>
                <a:gridCol w="1654629">
                  <a:extLst>
                    <a:ext uri="{9D8B030D-6E8A-4147-A177-3AD203B41FA5}">
                      <a16:colId xmlns:a16="http://schemas.microsoft.com/office/drawing/2014/main" val="20000"/>
                    </a:ext>
                  </a:extLst>
                </a:gridCol>
                <a:gridCol w="6658789">
                  <a:extLst>
                    <a:ext uri="{9D8B030D-6E8A-4147-A177-3AD203B41FA5}">
                      <a16:colId xmlns:a16="http://schemas.microsoft.com/office/drawing/2014/main" val="20001"/>
                    </a:ext>
                  </a:extLst>
                </a:gridCol>
              </a:tblGrid>
              <a:tr h="2443000">
                <a:tc>
                  <a:txBody>
                    <a:bodyPr/>
                    <a:lstStyle/>
                    <a:p>
                      <a:pPr marL="76200" lvl="0" indent="0" algn="l" rtl="0">
                        <a:lnSpc>
                          <a:spcPct val="145454"/>
                        </a:lnSpc>
                        <a:spcBef>
                          <a:spcPts val="0"/>
                        </a:spcBef>
                        <a:spcAft>
                          <a:spcPts val="0"/>
                        </a:spcAft>
                        <a:buNone/>
                      </a:pPr>
                      <a:r>
                        <a:rPr lang="en" sz="1100" b="1" dirty="0">
                          <a:latin typeface="Century Gothic" panose="020B0502020202020204" pitchFamily="34" charset="0"/>
                          <a:ea typeface="Georgia"/>
                          <a:cs typeface="Georgia"/>
                          <a:sym typeface="Georgia"/>
                        </a:rPr>
                        <a:t>Whole Excerpt</a:t>
                      </a:r>
                      <a:endParaRPr sz="1100" b="1" dirty="0">
                        <a:latin typeface="Century Gothic" panose="020B0502020202020204" pitchFamily="34" charset="0"/>
                        <a:ea typeface="Georgia"/>
                        <a:cs typeface="Georgia"/>
                        <a:sym typeface="Georgia"/>
                      </a:endParaRPr>
                    </a:p>
                    <a:p>
                      <a:pPr marL="76200" lvl="0" indent="0" algn="l" rtl="0">
                        <a:lnSpc>
                          <a:spcPct val="145454"/>
                        </a:lnSpc>
                        <a:spcBef>
                          <a:spcPts val="0"/>
                        </a:spcBef>
                        <a:spcAft>
                          <a:spcPts val="0"/>
                        </a:spcAft>
                        <a:buNone/>
                      </a:pPr>
                      <a:r>
                        <a:rPr lang="en" sz="1200" b="1" dirty="0">
                          <a:latin typeface="Century Gothic" panose="020B0502020202020204" pitchFamily="34" charset="0"/>
                        </a:rPr>
                        <a:t> </a:t>
                      </a:r>
                      <a:endParaRPr sz="1200" b="1"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76200" lvl="0" indent="0" algn="l" rtl="0">
                        <a:lnSpc>
                          <a:spcPct val="145454"/>
                        </a:lnSpc>
                        <a:spcBef>
                          <a:spcPts val="0"/>
                        </a:spcBef>
                        <a:spcAft>
                          <a:spcPts val="0"/>
                        </a:spcAft>
                        <a:buNone/>
                      </a:pPr>
                      <a:r>
                        <a:rPr lang="en" sz="1100" b="1" dirty="0">
                          <a:latin typeface="Century Gothic" panose="020B0502020202020204" pitchFamily="34" charset="0"/>
                          <a:ea typeface="Georgia"/>
                          <a:cs typeface="Georgia"/>
                          <a:sym typeface="Georgia"/>
                        </a:rPr>
                        <a:t>Purpose: How does this excerpt support the two positions Douglass held about slavery that are listed below?</a:t>
                      </a:r>
                      <a:endParaRPr sz="1100" b="1" dirty="0">
                        <a:latin typeface="Century Gothic" panose="020B0502020202020204" pitchFamily="34" charset="0"/>
                        <a:ea typeface="Georgia"/>
                        <a:cs typeface="Georgia"/>
                        <a:sym typeface="Georgia"/>
                      </a:endParaRPr>
                    </a:p>
                    <a:p>
                      <a:pPr marL="76200" lvl="0" indent="0" algn="l" rtl="0">
                        <a:lnSpc>
                          <a:spcPct val="145454"/>
                        </a:lnSpc>
                        <a:spcBef>
                          <a:spcPts val="0"/>
                        </a:spcBef>
                        <a:spcAft>
                          <a:spcPts val="0"/>
                        </a:spcAft>
                        <a:buNone/>
                      </a:pPr>
                      <a:r>
                        <a:rPr lang="en" sz="1100" b="1" dirty="0">
                          <a:latin typeface="Century Gothic" panose="020B0502020202020204" pitchFamily="34" charset="0"/>
                          <a:ea typeface="Georgia"/>
                          <a:cs typeface="Georgia"/>
                          <a:sym typeface="Georgia"/>
                        </a:rPr>
                        <a:t> </a:t>
                      </a:r>
                      <a:endParaRPr sz="1100" b="1" dirty="0">
                        <a:latin typeface="Century Gothic" panose="020B0502020202020204" pitchFamily="34" charset="0"/>
                        <a:ea typeface="Georgia"/>
                        <a:cs typeface="Georgia"/>
                        <a:sym typeface="Georgia"/>
                      </a:endParaRPr>
                    </a:p>
                    <a:p>
                      <a:pPr marL="228600" lvl="0" indent="-228600" algn="l" rtl="0">
                        <a:lnSpc>
                          <a:spcPct val="145454"/>
                        </a:lnSpc>
                        <a:spcBef>
                          <a:spcPts val="0"/>
                        </a:spcBef>
                        <a:spcAft>
                          <a:spcPts val="0"/>
                        </a:spcAft>
                        <a:buFont typeface="+mj-lt"/>
                        <a:buAutoNum type="arabicPeriod"/>
                      </a:pPr>
                      <a:r>
                        <a:rPr lang="en" sz="1200" dirty="0">
                          <a:latin typeface="Century Gothic" panose="020B0502020202020204" pitchFamily="34" charset="0"/>
                        </a:rPr>
                        <a:t>Slavery is terrible for slaves.</a:t>
                      </a:r>
                      <a:endParaRPr sz="1200" dirty="0">
                        <a:latin typeface="Century Gothic" panose="020B0502020202020204" pitchFamily="34" charset="0"/>
                      </a:endParaRPr>
                    </a:p>
                    <a:p>
                      <a:pPr marL="203200" lvl="0" indent="-203200" algn="l" rtl="0">
                        <a:lnSpc>
                          <a:spcPct val="145454"/>
                        </a:lnSpc>
                        <a:spcBef>
                          <a:spcPts val="0"/>
                        </a:spcBef>
                        <a:spcAft>
                          <a:spcPts val="0"/>
                        </a:spcAft>
                        <a:buNone/>
                      </a:pPr>
                      <a:endParaRPr sz="1200" dirty="0">
                        <a:latin typeface="Century Gothic" panose="020B0502020202020204" pitchFamily="34" charset="0"/>
                      </a:endParaRPr>
                    </a:p>
                    <a:p>
                      <a:pPr marL="0" lvl="0" indent="-203200" algn="l" rtl="0">
                        <a:lnSpc>
                          <a:spcPct val="145454"/>
                        </a:lnSpc>
                        <a:spcBef>
                          <a:spcPts val="0"/>
                        </a:spcBef>
                        <a:spcAft>
                          <a:spcPts val="0"/>
                        </a:spcAft>
                        <a:buNone/>
                      </a:pPr>
                      <a:r>
                        <a:rPr lang="en" sz="1200" dirty="0">
                          <a:latin typeface="Century Gothic" panose="020B0502020202020204" pitchFamily="34" charset="0"/>
                        </a:rPr>
                        <a:t>Douglass was broken—made to feel not human—by the hard work and terrible</a:t>
                      </a:r>
                      <a:r>
                        <a:rPr lang="en" sz="1200" baseline="0" dirty="0">
                          <a:latin typeface="Century Gothic" panose="020B0502020202020204" pitchFamily="34" charset="0"/>
                        </a:rPr>
                        <a:t> </a:t>
                      </a:r>
                      <a:r>
                        <a:rPr lang="en" sz="1200" dirty="0">
                          <a:latin typeface="Century Gothic" panose="020B0502020202020204" pitchFamily="34" charset="0"/>
                        </a:rPr>
                        <a:t>treatment. He was beaten for not working even when he collapsed with illness.</a:t>
                      </a:r>
                      <a:endParaRPr sz="1200" dirty="0">
                        <a:latin typeface="Century Gothic" panose="020B0502020202020204" pitchFamily="34" charset="0"/>
                      </a:endParaRPr>
                    </a:p>
                    <a:p>
                      <a:pPr marL="203200" lvl="0" indent="-203200" algn="l" rtl="0">
                        <a:lnSpc>
                          <a:spcPct val="145454"/>
                        </a:lnSpc>
                        <a:spcBef>
                          <a:spcPts val="0"/>
                        </a:spcBef>
                        <a:spcAft>
                          <a:spcPts val="0"/>
                        </a:spcAft>
                        <a:buNone/>
                      </a:pPr>
                      <a:r>
                        <a:rPr lang="en" sz="1200" dirty="0">
                          <a:latin typeface="Century Gothic" panose="020B0502020202020204" pitchFamily="34" charset="0"/>
                        </a:rPr>
                        <a:t> </a:t>
                      </a:r>
                      <a:endParaRPr sz="1200" dirty="0">
                        <a:latin typeface="Century Gothic" panose="020B0502020202020204" pitchFamily="34" charset="0"/>
                      </a:endParaRPr>
                    </a:p>
                    <a:p>
                      <a:pPr marL="228600" lvl="0" indent="-228600" algn="l" rtl="0">
                        <a:lnSpc>
                          <a:spcPct val="145454"/>
                        </a:lnSpc>
                        <a:spcBef>
                          <a:spcPts val="0"/>
                        </a:spcBef>
                        <a:spcAft>
                          <a:spcPts val="0"/>
                        </a:spcAft>
                        <a:buFont typeface="+mj-lt"/>
                        <a:buAutoNum type="arabicPeriod" startAt="2"/>
                      </a:pPr>
                      <a:r>
                        <a:rPr lang="en" sz="1200" dirty="0">
                          <a:latin typeface="Century Gothic" panose="020B0502020202020204" pitchFamily="34" charset="0"/>
                        </a:rPr>
                        <a:t>Slavery corrupts slave holders.</a:t>
                      </a:r>
                      <a:endParaRPr sz="1200" dirty="0">
                        <a:latin typeface="Century Gothic" panose="020B0502020202020204" pitchFamily="34" charset="0"/>
                      </a:endParaRPr>
                    </a:p>
                    <a:p>
                      <a:pPr marL="203200" lvl="0" indent="-203200" algn="l" rtl="0">
                        <a:lnSpc>
                          <a:spcPct val="145454"/>
                        </a:lnSpc>
                        <a:spcBef>
                          <a:spcPts val="0"/>
                        </a:spcBef>
                        <a:spcAft>
                          <a:spcPts val="0"/>
                        </a:spcAft>
                        <a:buNone/>
                      </a:pPr>
                      <a:endParaRPr sz="1200" dirty="0">
                        <a:latin typeface="Century Gothic" panose="020B0502020202020204" pitchFamily="34" charset="0"/>
                      </a:endParaRPr>
                    </a:p>
                    <a:p>
                      <a:pPr marL="203200" lvl="0" indent="-203200" algn="l" rtl="0">
                        <a:lnSpc>
                          <a:spcPct val="145454"/>
                        </a:lnSpc>
                        <a:spcBef>
                          <a:spcPts val="0"/>
                        </a:spcBef>
                        <a:spcAft>
                          <a:spcPts val="0"/>
                        </a:spcAft>
                        <a:buNone/>
                      </a:pPr>
                      <a:r>
                        <a:rPr lang="en" sz="1200" dirty="0">
                          <a:latin typeface="Century Gothic" panose="020B0502020202020204" pitchFamily="34" charset="0"/>
                        </a:rPr>
                        <a:t>Covey is cruel, and has no compassion. He beats sick slaves and does not fight fair.</a:t>
                      </a:r>
                      <a:endParaRPr sz="1200"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pic>
        <p:nvPicPr>
          <p:cNvPr id="6" name="Google Shape;169;p29"/>
          <p:cNvPicPr preferRelativeResize="0"/>
          <p:nvPr/>
        </p:nvPicPr>
        <p:blipFill>
          <a:blip r:embed="rId3">
            <a:alphaModFix/>
          </a:blip>
          <a:stretch>
            <a:fillRect/>
          </a:stretch>
        </p:blipFill>
        <p:spPr>
          <a:xfrm>
            <a:off x="8240486" y="93765"/>
            <a:ext cx="807387" cy="1003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2"/>
          <p:cNvSpPr txBox="1">
            <a:spLocks noGrp="1"/>
          </p:cNvSpPr>
          <p:nvPr>
            <p:ph type="title"/>
          </p:nvPr>
        </p:nvSpPr>
        <p:spPr>
          <a:xfrm>
            <a:off x="311700" y="273165"/>
            <a:ext cx="8052300" cy="644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how we will work in groups</a:t>
            </a:r>
            <a:endParaRPr sz="3000" dirty="0">
              <a:latin typeface="Century Gothic"/>
              <a:ea typeface="Century Gothic"/>
              <a:cs typeface="Century Gothic"/>
              <a:sym typeface="Century Gothic"/>
            </a:endParaRPr>
          </a:p>
        </p:txBody>
      </p:sp>
      <p:graphicFrame>
        <p:nvGraphicFramePr>
          <p:cNvPr id="274" name="Google Shape;274;p42"/>
          <p:cNvGraphicFramePr/>
          <p:nvPr>
            <p:extLst>
              <p:ext uri="{D42A27DB-BD31-4B8C-83A1-F6EECF244321}">
                <p14:modId xmlns:p14="http://schemas.microsoft.com/office/powerpoint/2010/main" val="1999417915"/>
              </p:ext>
            </p:extLst>
          </p:nvPr>
        </p:nvGraphicFramePr>
        <p:xfrm>
          <a:off x="311700" y="1277640"/>
          <a:ext cx="2724325" cy="3244440"/>
        </p:xfrm>
        <a:graphic>
          <a:graphicData uri="http://schemas.openxmlformats.org/drawingml/2006/table">
            <a:tbl>
              <a:tblPr>
                <a:noFill/>
                <a:tableStyleId>{4D23B57D-14A6-49D4-B914-D08F447E2746}</a:tableStyleId>
              </a:tblPr>
              <a:tblGrid>
                <a:gridCol w="2724325">
                  <a:extLst>
                    <a:ext uri="{9D8B030D-6E8A-4147-A177-3AD203B41FA5}">
                      <a16:colId xmlns:a16="http://schemas.microsoft.com/office/drawing/2014/main" val="20000"/>
                    </a:ext>
                  </a:extLst>
                </a:gridCol>
              </a:tblGrid>
              <a:tr h="459225">
                <a:tc>
                  <a:txBody>
                    <a:bodyPr/>
                    <a:lstStyle/>
                    <a:p>
                      <a:pPr marL="0" lvl="0" indent="0" algn="l" rtl="0">
                        <a:lnSpc>
                          <a:spcPct val="145454"/>
                        </a:lnSpc>
                        <a:spcBef>
                          <a:spcPts val="0"/>
                        </a:spcBef>
                        <a:spcAft>
                          <a:spcPts val="0"/>
                        </a:spcAft>
                        <a:buNone/>
                      </a:pPr>
                      <a:r>
                        <a:rPr lang="en" sz="1300" b="1" dirty="0">
                          <a:latin typeface="Century Gothic"/>
                          <a:ea typeface="Century Gothic"/>
                          <a:cs typeface="Century Gothic"/>
                          <a:sym typeface="Century Gothic"/>
                        </a:rPr>
                        <a:t>Help each other get started.</a:t>
                      </a:r>
                      <a:endParaRPr sz="1300" b="1" dirty="0">
                        <a:latin typeface="Century Gothic"/>
                        <a:ea typeface="Century Gothic"/>
                        <a:cs typeface="Century Gothic"/>
                        <a:sym typeface="Century Gothic"/>
                      </a:endParaRPr>
                    </a:p>
                  </a:txBody>
                  <a:tcPr marL="73025" marR="73025" marT="73025" marB="730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459225">
                <a:tc>
                  <a:txBody>
                    <a:bodyPr/>
                    <a:lstStyle/>
                    <a:p>
                      <a:pPr marL="0" lvl="0" indent="0" algn="l" rtl="0">
                        <a:lnSpc>
                          <a:spcPct val="145454"/>
                        </a:lnSpc>
                        <a:spcBef>
                          <a:spcPts val="0"/>
                        </a:spcBef>
                        <a:spcAft>
                          <a:spcPts val="0"/>
                        </a:spcAft>
                        <a:buNone/>
                      </a:pPr>
                      <a:r>
                        <a:rPr lang="en" sz="1300" b="1" dirty="0">
                          <a:latin typeface="Century Gothic"/>
                          <a:ea typeface="Century Gothic"/>
                          <a:cs typeface="Century Gothic"/>
                          <a:sym typeface="Century Gothic"/>
                        </a:rPr>
                        <a:t>Share the workload.</a:t>
                      </a:r>
                      <a:endParaRPr sz="1300" b="1" dirty="0">
                        <a:latin typeface="Century Gothic"/>
                        <a:ea typeface="Century Gothic"/>
                        <a:cs typeface="Century Gothic"/>
                        <a:sym typeface="Century Gothic"/>
                      </a:endParaRPr>
                    </a:p>
                  </a:txBody>
                  <a:tcPr marL="73025" marR="73025" marT="73025" marB="730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73393">
                <a:tc>
                  <a:txBody>
                    <a:bodyPr/>
                    <a:lstStyle/>
                    <a:p>
                      <a:pPr marL="0" lvl="0" indent="0" algn="l" rtl="0">
                        <a:lnSpc>
                          <a:spcPct val="145454"/>
                        </a:lnSpc>
                        <a:spcBef>
                          <a:spcPts val="0"/>
                        </a:spcBef>
                        <a:spcAft>
                          <a:spcPts val="0"/>
                        </a:spcAft>
                        <a:buNone/>
                      </a:pPr>
                      <a:r>
                        <a:rPr lang="en" sz="1300" b="1" dirty="0">
                          <a:latin typeface="Century Gothic"/>
                          <a:ea typeface="Century Gothic"/>
                          <a:cs typeface="Century Gothic"/>
                          <a:sym typeface="Century Gothic"/>
                        </a:rPr>
                        <a:t>Check over each other’s work.</a:t>
                      </a:r>
                      <a:endParaRPr sz="1300" b="1" dirty="0">
                        <a:latin typeface="Century Gothic"/>
                        <a:ea typeface="Century Gothic"/>
                        <a:cs typeface="Century Gothic"/>
                        <a:sym typeface="Century Gothic"/>
                      </a:endParaRPr>
                    </a:p>
                  </a:txBody>
                  <a:tcPr marL="73025" marR="73025" marT="73025" marB="730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59225">
                <a:tc>
                  <a:txBody>
                    <a:bodyPr/>
                    <a:lstStyle/>
                    <a:p>
                      <a:pPr marL="0" lvl="0" indent="0" algn="l" rtl="0">
                        <a:lnSpc>
                          <a:spcPct val="145454"/>
                        </a:lnSpc>
                        <a:spcBef>
                          <a:spcPts val="0"/>
                        </a:spcBef>
                        <a:spcAft>
                          <a:spcPts val="0"/>
                        </a:spcAft>
                        <a:buNone/>
                      </a:pPr>
                      <a:r>
                        <a:rPr lang="en" sz="1300" b="1" dirty="0">
                          <a:latin typeface="Century Gothic"/>
                          <a:ea typeface="Century Gothic"/>
                          <a:cs typeface="Century Gothic"/>
                          <a:sym typeface="Century Gothic"/>
                        </a:rPr>
                        <a:t>Speak respectfully.</a:t>
                      </a:r>
                      <a:endParaRPr sz="1300" b="1" dirty="0">
                        <a:latin typeface="Century Gothic"/>
                        <a:ea typeface="Century Gothic"/>
                        <a:cs typeface="Century Gothic"/>
                        <a:sym typeface="Century Gothic"/>
                      </a:endParaRPr>
                    </a:p>
                  </a:txBody>
                  <a:tcPr marL="73025" marR="73025" marT="73025" marB="730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59225">
                <a:tc>
                  <a:txBody>
                    <a:bodyPr/>
                    <a:lstStyle/>
                    <a:p>
                      <a:pPr marL="0" lvl="0" indent="0" algn="l" rtl="0">
                        <a:lnSpc>
                          <a:spcPct val="145454"/>
                        </a:lnSpc>
                        <a:spcBef>
                          <a:spcPts val="0"/>
                        </a:spcBef>
                        <a:spcAft>
                          <a:spcPts val="0"/>
                        </a:spcAft>
                        <a:buNone/>
                      </a:pPr>
                      <a:r>
                        <a:rPr lang="en" sz="1300" b="1" dirty="0">
                          <a:latin typeface="Century Gothic"/>
                          <a:ea typeface="Century Gothic"/>
                          <a:cs typeface="Century Gothic"/>
                          <a:sym typeface="Century Gothic"/>
                        </a:rPr>
                        <a:t>Keep talk on topic.</a:t>
                      </a:r>
                      <a:endParaRPr sz="1300" b="1" dirty="0">
                        <a:latin typeface="Century Gothic"/>
                        <a:ea typeface="Century Gothic"/>
                        <a:cs typeface="Century Gothic"/>
                        <a:sym typeface="Century Gothic"/>
                      </a:endParaRPr>
                    </a:p>
                  </a:txBody>
                  <a:tcPr marL="73025" marR="73025" marT="73025" marB="730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74922">
                <a:tc>
                  <a:txBody>
                    <a:bodyPr/>
                    <a:lstStyle/>
                    <a:p>
                      <a:pPr marL="0" lvl="0" indent="0" algn="l" rtl="0">
                        <a:lnSpc>
                          <a:spcPct val="145454"/>
                        </a:lnSpc>
                        <a:spcBef>
                          <a:spcPts val="0"/>
                        </a:spcBef>
                        <a:spcAft>
                          <a:spcPts val="0"/>
                        </a:spcAft>
                        <a:buNone/>
                      </a:pPr>
                      <a:r>
                        <a:rPr lang="en" sz="1300" b="1" dirty="0">
                          <a:latin typeface="Century Gothic"/>
                          <a:ea typeface="Century Gothic"/>
                          <a:cs typeface="Century Gothic"/>
                          <a:sym typeface="Century Gothic"/>
                        </a:rPr>
                        <a:t>Find and fix mistakes together.</a:t>
                      </a:r>
                      <a:endParaRPr sz="1300" b="1" dirty="0">
                        <a:latin typeface="Century Gothic"/>
                        <a:ea typeface="Century Gothic"/>
                        <a:cs typeface="Century Gothic"/>
                        <a:sym typeface="Century Gothic"/>
                      </a:endParaRPr>
                    </a:p>
                  </a:txBody>
                  <a:tcPr marL="73025" marR="73025" marT="73025" marB="730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59225">
                <a:tc>
                  <a:txBody>
                    <a:bodyPr/>
                    <a:lstStyle/>
                    <a:p>
                      <a:pPr marL="0" lvl="0" indent="0" algn="l" rtl="0">
                        <a:lnSpc>
                          <a:spcPct val="145454"/>
                        </a:lnSpc>
                        <a:spcBef>
                          <a:spcPts val="0"/>
                        </a:spcBef>
                        <a:spcAft>
                          <a:spcPts val="0"/>
                        </a:spcAft>
                        <a:buNone/>
                      </a:pPr>
                      <a:r>
                        <a:rPr lang="en" sz="1300" b="1" dirty="0">
                          <a:latin typeface="Century Gothic"/>
                          <a:ea typeface="Century Gothic"/>
                          <a:cs typeface="Century Gothic"/>
                          <a:sym typeface="Century Gothic"/>
                        </a:rPr>
                        <a:t>Use time well</a:t>
                      </a:r>
                      <a:endParaRPr sz="1300" b="1" dirty="0">
                        <a:latin typeface="Century Gothic"/>
                        <a:ea typeface="Century Gothic"/>
                        <a:cs typeface="Century Gothic"/>
                        <a:sym typeface="Century Gothic"/>
                      </a:endParaRPr>
                    </a:p>
                  </a:txBody>
                  <a:tcPr marL="73025" marR="73025" marT="73025" marB="730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graphicFrame>
        <p:nvGraphicFramePr>
          <p:cNvPr id="275" name="Google Shape;275;p42"/>
          <p:cNvGraphicFramePr/>
          <p:nvPr/>
        </p:nvGraphicFramePr>
        <p:xfrm>
          <a:off x="3459850" y="1809750"/>
          <a:ext cx="5163550" cy="2712330"/>
        </p:xfrm>
        <a:graphic>
          <a:graphicData uri="http://schemas.openxmlformats.org/drawingml/2006/table">
            <a:tbl>
              <a:tblPr>
                <a:noFill/>
                <a:tableStyleId>{90143502-B7EE-4A23-B960-50E3F4EAF8F9}</a:tableStyleId>
              </a:tblPr>
              <a:tblGrid>
                <a:gridCol w="2581775">
                  <a:extLst>
                    <a:ext uri="{9D8B030D-6E8A-4147-A177-3AD203B41FA5}">
                      <a16:colId xmlns:a16="http://schemas.microsoft.com/office/drawing/2014/main" val="20000"/>
                    </a:ext>
                  </a:extLst>
                </a:gridCol>
                <a:gridCol w="2581775">
                  <a:extLst>
                    <a:ext uri="{9D8B030D-6E8A-4147-A177-3AD203B41FA5}">
                      <a16:colId xmlns:a16="http://schemas.microsoft.com/office/drawing/2014/main" val="20001"/>
                    </a:ext>
                  </a:extLst>
                </a:gridCol>
              </a:tblGrid>
              <a:tr h="624675">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Role</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Students with number </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624675">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Narrative Arc</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1</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624675">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Explain slavery corrupts slave owners</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2</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624675">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Explain slavery is terrible for slaves</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3</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276" name="Google Shape;276;p42"/>
          <p:cNvSpPr txBox="1"/>
          <p:nvPr/>
        </p:nvSpPr>
        <p:spPr>
          <a:xfrm>
            <a:off x="3325925" y="1147925"/>
            <a:ext cx="5297400" cy="52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  Today, the role assignments are:</a:t>
            </a:r>
            <a:endParaRPr sz="2400">
              <a:latin typeface="Century Gothic"/>
              <a:ea typeface="Century Gothic"/>
              <a:cs typeface="Century Gothic"/>
              <a:sym typeface="Century Gothic"/>
            </a:endParaRPr>
          </a:p>
        </p:txBody>
      </p:sp>
      <p:pic>
        <p:nvPicPr>
          <p:cNvPr id="7" name="Google Shape;169;p29"/>
          <p:cNvPicPr preferRelativeResize="0"/>
          <p:nvPr/>
        </p:nvPicPr>
        <p:blipFill>
          <a:blip r:embed="rId3">
            <a:alphaModFix/>
          </a:blip>
          <a:stretch>
            <a:fillRect/>
          </a:stretch>
        </p:blipFill>
        <p:spPr>
          <a:xfrm>
            <a:off x="8240486" y="93765"/>
            <a:ext cx="807387" cy="1003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82" name="Google Shape;282;p43"/>
          <p:cNvSpPr txBox="1">
            <a:spLocks noGrp="1"/>
          </p:cNvSpPr>
          <p:nvPr>
            <p:ph type="title"/>
          </p:nvPr>
        </p:nvSpPr>
        <p:spPr>
          <a:xfrm>
            <a:off x="311700" y="219775"/>
            <a:ext cx="8052300" cy="670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analyze what Douglass is saying</a:t>
            </a:r>
            <a:endParaRPr sz="3000">
              <a:latin typeface="Century Gothic"/>
              <a:ea typeface="Century Gothic"/>
              <a:cs typeface="Century Gothic"/>
              <a:sym typeface="Century Gothic"/>
            </a:endParaRPr>
          </a:p>
        </p:txBody>
      </p:sp>
      <p:graphicFrame>
        <p:nvGraphicFramePr>
          <p:cNvPr id="284" name="Google Shape;284;p43"/>
          <p:cNvGraphicFramePr/>
          <p:nvPr>
            <p:extLst>
              <p:ext uri="{D42A27DB-BD31-4B8C-83A1-F6EECF244321}">
                <p14:modId xmlns:p14="http://schemas.microsoft.com/office/powerpoint/2010/main" val="2280010451"/>
              </p:ext>
            </p:extLst>
          </p:nvPr>
        </p:nvGraphicFramePr>
        <p:xfrm>
          <a:off x="132250" y="1152325"/>
          <a:ext cx="8879475" cy="3512582"/>
        </p:xfrm>
        <a:graphic>
          <a:graphicData uri="http://schemas.openxmlformats.org/drawingml/2006/table">
            <a:tbl>
              <a:tblPr>
                <a:noFill/>
                <a:tableStyleId>{4D23B57D-14A6-49D4-B914-D08F447E2746}</a:tableStyleId>
              </a:tblPr>
              <a:tblGrid>
                <a:gridCol w="2565200">
                  <a:extLst>
                    <a:ext uri="{9D8B030D-6E8A-4147-A177-3AD203B41FA5}">
                      <a16:colId xmlns:a16="http://schemas.microsoft.com/office/drawing/2014/main" val="20000"/>
                    </a:ext>
                  </a:extLst>
                </a:gridCol>
                <a:gridCol w="2396975">
                  <a:extLst>
                    <a:ext uri="{9D8B030D-6E8A-4147-A177-3AD203B41FA5}">
                      <a16:colId xmlns:a16="http://schemas.microsoft.com/office/drawing/2014/main" val="20001"/>
                    </a:ext>
                  </a:extLst>
                </a:gridCol>
                <a:gridCol w="3917300">
                  <a:extLst>
                    <a:ext uri="{9D8B030D-6E8A-4147-A177-3AD203B41FA5}">
                      <a16:colId xmlns:a16="http://schemas.microsoft.com/office/drawing/2014/main" val="20002"/>
                    </a:ext>
                  </a:extLst>
                </a:gridCol>
              </a:tblGrid>
              <a:tr h="334250">
                <a:tc>
                  <a:txBody>
                    <a:bodyPr/>
                    <a:lstStyle/>
                    <a:p>
                      <a:pPr marL="0" lvl="0" indent="0" algn="l" rtl="0">
                        <a:spcBef>
                          <a:spcPts val="0"/>
                        </a:spcBef>
                        <a:spcAft>
                          <a:spcPts val="0"/>
                        </a:spcAft>
                        <a:buNone/>
                      </a:pPr>
                      <a:r>
                        <a:rPr lang="en" sz="1100" dirty="0">
                          <a:solidFill>
                            <a:srgbClr val="FFFFFF"/>
                          </a:solidFill>
                          <a:latin typeface="Century Gothic" panose="020B0502020202020204" pitchFamily="34" charset="0"/>
                        </a:rPr>
                        <a:t>What does Douglass say?     	</a:t>
                      </a:r>
                      <a:endParaRPr sz="1100" i="1" dirty="0">
                        <a:solidFill>
                          <a:srgbClr val="FFFFFF"/>
                        </a:solidFill>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808080"/>
                    </a:solidFill>
                  </a:tcPr>
                </a:tc>
                <a:tc gridSpan="2">
                  <a:txBody>
                    <a:bodyPr/>
                    <a:lstStyle/>
                    <a:p>
                      <a:pPr marL="0" lvl="0" indent="0" algn="l" rtl="0">
                        <a:spcBef>
                          <a:spcPts val="0"/>
                        </a:spcBef>
                        <a:spcAft>
                          <a:spcPts val="0"/>
                        </a:spcAft>
                        <a:buNone/>
                      </a:pPr>
                      <a:r>
                        <a:rPr lang="en" sz="1100" i="1">
                          <a:solidFill>
                            <a:schemeClr val="lt1"/>
                          </a:solidFill>
                          <a:latin typeface="Century Gothic" panose="020B0502020202020204" pitchFamily="34" charset="0"/>
                        </a:rPr>
                        <a:t>What is this excerpt about?</a:t>
                      </a:r>
                      <a:endParaRPr sz="1100">
                        <a:solidFill>
                          <a:srgbClr val="FFFFFF"/>
                        </a:solidFill>
                        <a:latin typeface="Century Gothic" panose="020B0502020202020204" pitchFamily="34" charset="0"/>
                      </a:endParaRPr>
                    </a:p>
                  </a:txBody>
                  <a:tcPr marL="73025" marR="73025" marT="73025" marB="73025">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808080"/>
                    </a:solidFill>
                  </a:tcPr>
                </a:tc>
                <a:tc hMerge="1">
                  <a:txBody>
                    <a:bodyPr/>
                    <a:lstStyle/>
                    <a:p>
                      <a:endParaRPr lang="en-US"/>
                    </a:p>
                  </a:txBody>
                  <a:tcPr/>
                </a:tc>
                <a:extLst>
                  <a:ext uri="{0D108BD9-81ED-4DB2-BD59-A6C34878D82A}">
                    <a16:rowId xmlns:a16="http://schemas.microsoft.com/office/drawing/2014/main" val="10000"/>
                  </a:ext>
                </a:extLst>
              </a:tr>
              <a:tr h="842450">
                <a:tc>
                  <a:txBody>
                    <a:bodyPr/>
                    <a:lstStyle/>
                    <a:p>
                      <a:pPr marL="0" lvl="0" indent="0" algn="l" rtl="0">
                        <a:spcBef>
                          <a:spcPts val="0"/>
                        </a:spcBef>
                        <a:spcAft>
                          <a:spcPts val="0"/>
                        </a:spcAft>
                        <a:buNone/>
                      </a:pPr>
                      <a:r>
                        <a:rPr lang="en" sz="1000" b="1" dirty="0">
                          <a:latin typeface="Century Gothic" panose="020B0502020202020204" pitchFamily="34" charset="0"/>
                        </a:rPr>
                        <a:t>Position: Why does he say it?</a:t>
                      </a:r>
                      <a:endParaRPr sz="1000" b="1" dirty="0">
                        <a:latin typeface="Century Gothic" panose="020B0502020202020204" pitchFamily="34" charset="0"/>
                      </a:endParaRPr>
                    </a:p>
                    <a:p>
                      <a:pPr marL="0" lvl="0" indent="0" algn="l" rtl="0">
                        <a:spcBef>
                          <a:spcPts val="0"/>
                        </a:spcBef>
                        <a:spcAft>
                          <a:spcPts val="0"/>
                        </a:spcAft>
                        <a:buNone/>
                      </a:pPr>
                      <a:r>
                        <a:rPr lang="en" sz="1000" i="1" dirty="0">
                          <a:latin typeface="Century Gothic" panose="020B0502020202020204" pitchFamily="34" charset="0"/>
                        </a:rPr>
                        <a:t>(Briefly explain the connection between this excerpt and each of the two positions listed below.)</a:t>
                      </a:r>
                      <a:endParaRPr sz="1000" i="1"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1000" b="1" dirty="0">
                          <a:latin typeface="Century Gothic" panose="020B0502020202020204" pitchFamily="34" charset="0"/>
                        </a:rPr>
                        <a:t>Evidence: What words, phrases, and sentences show his position</a:t>
                      </a:r>
                      <a:r>
                        <a:rPr lang="en" sz="1000" dirty="0">
                          <a:latin typeface="Century Gothic" panose="020B0502020202020204" pitchFamily="34" charset="0"/>
                        </a:rPr>
                        <a:t>?</a:t>
                      </a:r>
                      <a:endParaRPr sz="1000" dirty="0">
                        <a:latin typeface="Century Gothic" panose="020B0502020202020204" pitchFamily="34" charset="0"/>
                      </a:endParaRPr>
                    </a:p>
                    <a:p>
                      <a:pPr marL="0" lvl="0" indent="0" algn="l" rtl="0">
                        <a:spcBef>
                          <a:spcPts val="0"/>
                        </a:spcBef>
                        <a:spcAft>
                          <a:spcPts val="0"/>
                        </a:spcAft>
                        <a:buNone/>
                      </a:pPr>
                      <a:r>
                        <a:rPr lang="en" sz="1000" i="1" dirty="0">
                          <a:latin typeface="Century Gothic" panose="020B0502020202020204" pitchFamily="34" charset="0"/>
                        </a:rPr>
                        <a:t>(Choose one or two quotes for each position; give source and briefly state what each refers to.)</a:t>
                      </a:r>
                      <a:endParaRPr sz="1000" i="1"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1000" b="1" dirty="0">
                          <a:latin typeface="Century Gothic" panose="020B0502020202020204" pitchFamily="34" charset="0"/>
                        </a:rPr>
                        <a:t>Analysis: What is the position that Douglass is trying to disprove?</a:t>
                      </a:r>
                      <a:r>
                        <a:rPr lang="en" sz="1000" dirty="0">
                          <a:latin typeface="Century Gothic" panose="020B0502020202020204" pitchFamily="34" charset="0"/>
                        </a:rPr>
                        <a:t> How does this quote prove that this position is incorrect?</a:t>
                      </a:r>
                      <a:endParaRPr sz="1000"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1"/>
                  </a:ext>
                </a:extLst>
              </a:tr>
              <a:tr h="1072352">
                <a:tc>
                  <a:txBody>
                    <a:bodyPr/>
                    <a:lstStyle/>
                    <a:p>
                      <a:pPr marL="0" lvl="0" indent="0" algn="l" rtl="0">
                        <a:spcBef>
                          <a:spcPts val="0"/>
                        </a:spcBef>
                        <a:spcAft>
                          <a:spcPts val="0"/>
                        </a:spcAft>
                        <a:buNone/>
                      </a:pPr>
                      <a:endParaRPr sz="900" dirty="0"/>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dirty="0"/>
                        <a:t> </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000" dirty="0"/>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050850">
                <a:tc>
                  <a:txBody>
                    <a:bodyPr/>
                    <a:lstStyle/>
                    <a:p>
                      <a:pPr marL="0" lvl="0" indent="0" algn="l" rtl="0">
                        <a:spcBef>
                          <a:spcPts val="0"/>
                        </a:spcBef>
                        <a:spcAft>
                          <a:spcPts val="0"/>
                        </a:spcAft>
                        <a:buClr>
                          <a:schemeClr val="dk1"/>
                        </a:buClr>
                        <a:buSzPts val="1100"/>
                        <a:buFont typeface="Arial"/>
                        <a:buNone/>
                      </a:pPr>
                      <a:endParaRPr sz="900"/>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dirty="0"/>
                        <a:t> </a:t>
                      </a:r>
                      <a:endParaRPr dirty="0"/>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6" name="Google Shape;169;p29"/>
          <p:cNvPicPr preferRelativeResize="0"/>
          <p:nvPr/>
        </p:nvPicPr>
        <p:blipFill>
          <a:blip r:embed="rId3">
            <a:alphaModFix/>
          </a:blip>
          <a:stretch>
            <a:fillRect/>
          </a:stretch>
        </p:blipFill>
        <p:spPr>
          <a:xfrm>
            <a:off x="8240486" y="93765"/>
            <a:ext cx="807387" cy="10035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4" name="Google Shape;144;p26"/>
          <p:cNvSpPr txBox="1">
            <a:spLocks noGrp="1"/>
          </p:cNvSpPr>
          <p:nvPr>
            <p:ph type="body" idx="4294967295"/>
          </p:nvPr>
        </p:nvSpPr>
        <p:spPr>
          <a:xfrm>
            <a:off x="623888" y="1158875"/>
            <a:ext cx="8520112" cy="347345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400" b="1">
                <a:solidFill>
                  <a:schemeClr val="dk1"/>
                </a:solidFill>
                <a:latin typeface="Century Gothic"/>
                <a:ea typeface="Century Gothic"/>
                <a:cs typeface="Century Gothic"/>
                <a:sym typeface="Century Gothic"/>
              </a:rPr>
              <a:t>Preparing for Lesson #</a:t>
            </a:r>
            <a:r>
              <a:rPr lang="en" sz="1400" b="1"/>
              <a:t>8</a:t>
            </a:r>
            <a:endParaRPr sz="1400" b="1"/>
          </a:p>
          <a:p>
            <a:pPr marL="0" lvl="0" indent="0" algn="l" rtl="0">
              <a:lnSpc>
                <a:spcPct val="90000"/>
              </a:lnSpc>
              <a:spcBef>
                <a:spcPts val="800"/>
              </a:spcBef>
              <a:spcAft>
                <a:spcPts val="0"/>
              </a:spcAft>
              <a:buClr>
                <a:schemeClr val="dk1"/>
              </a:buClr>
              <a:buSzPts val="2500"/>
              <a:buFont typeface="Arial"/>
              <a:buNone/>
            </a:pPr>
            <a:r>
              <a:rPr lang="en" sz="1400">
                <a:solidFill>
                  <a:schemeClr val="dk1"/>
                </a:solidFill>
                <a:latin typeface="Century Gothic"/>
                <a:ea typeface="Century Gothic"/>
                <a:cs typeface="Century Gothic"/>
                <a:sym typeface="Century Gothic"/>
              </a:rPr>
              <a:t>Materials and classroom preparation:</a:t>
            </a:r>
            <a:endParaRPr sz="140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Clr>
                <a:schemeClr val="dk1"/>
              </a:buClr>
              <a:buSzPts val="2500"/>
              <a:buFont typeface="Arial"/>
              <a:buNone/>
            </a:pPr>
            <a:endParaRPr sz="1400"/>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8</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600" b="1">
              <a:latin typeface="Century Gothic"/>
              <a:ea typeface="Century Gothic"/>
              <a:cs typeface="Century Gothic"/>
              <a:sym typeface="Century Gothic"/>
            </a:endParaRPr>
          </a:p>
        </p:txBody>
      </p:sp>
      <p:sp>
        <p:nvSpPr>
          <p:cNvPr id="145" name="Google Shape;145;p26"/>
          <p:cNvSpPr txBox="1"/>
          <p:nvPr/>
        </p:nvSpPr>
        <p:spPr>
          <a:xfrm>
            <a:off x="381900" y="1728022"/>
            <a:ext cx="8450400" cy="2904600"/>
          </a:xfrm>
          <a:prstGeom prst="rect">
            <a:avLst/>
          </a:prstGeom>
          <a:noFill/>
          <a:ln>
            <a:noFill/>
          </a:ln>
        </p:spPr>
        <p:txBody>
          <a:bodyPr spcFirstLastPara="1" wrap="square" lIns="91425" tIns="91425" rIns="91425" bIns="91425" anchor="ctr" anchorCtr="0">
            <a:noAutofit/>
          </a:bodyPr>
          <a:lstStyle/>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Excerpt 4 Close Reading Guide, Third Read </a:t>
            </a:r>
            <a:r>
              <a:rPr lang="en" dirty="0">
                <a:solidFill>
                  <a:schemeClr val="dk1"/>
                </a:solidFill>
                <a:latin typeface="Century Gothic"/>
                <a:ea typeface="Century Gothic"/>
                <a:cs typeface="Century Gothic"/>
                <a:sym typeface="Century Gothic"/>
              </a:rPr>
              <a:t>(from Lesson 7, one to display)</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Group Work anchor chart </a:t>
            </a:r>
            <a:r>
              <a:rPr lang="en" dirty="0">
                <a:solidFill>
                  <a:schemeClr val="dk1"/>
                </a:solidFill>
                <a:latin typeface="Century Gothic"/>
                <a:ea typeface="Century Gothic"/>
                <a:cs typeface="Century Gothic"/>
                <a:sym typeface="Century Gothic"/>
              </a:rPr>
              <a:t>(begun in Lesson 4)</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Excerpt analysis roles </a:t>
            </a:r>
            <a:r>
              <a:rPr lang="en" dirty="0">
                <a:solidFill>
                  <a:schemeClr val="dk1"/>
                </a:solidFill>
                <a:latin typeface="Century Gothic"/>
                <a:ea typeface="Century Gothic"/>
                <a:cs typeface="Century Gothic"/>
                <a:sym typeface="Century Gothic"/>
              </a:rPr>
              <a:t>(from Lesson 4)</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Excerpt analysis group assignments </a:t>
            </a:r>
            <a:r>
              <a:rPr lang="en" dirty="0">
                <a:solidFill>
                  <a:schemeClr val="dk1"/>
                </a:solidFill>
                <a:latin typeface="Century Gothic"/>
                <a:ea typeface="Century Gothic"/>
                <a:cs typeface="Century Gothic"/>
                <a:sym typeface="Century Gothic"/>
              </a:rPr>
              <a:t>(from Lesson 4; one to display)</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Excerpt 4 Analysis note-catcher </a:t>
            </a:r>
            <a:r>
              <a:rPr lang="en" dirty="0">
                <a:solidFill>
                  <a:schemeClr val="dk1"/>
                </a:solidFill>
                <a:latin typeface="Century Gothic"/>
                <a:ea typeface="Century Gothic"/>
                <a:cs typeface="Century Gothic"/>
                <a:sym typeface="Century Gothic"/>
              </a:rPr>
              <a:t>(one per student and one to display)</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Excerpt 4 Analysis note-catcher (answers, for teacher reference)</a:t>
            </a:r>
            <a:endParaRPr b="1"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Complete Sentences Practice worksheet </a:t>
            </a:r>
            <a:r>
              <a:rPr lang="en" dirty="0">
                <a:solidFill>
                  <a:schemeClr val="dk1"/>
                </a:solidFill>
                <a:latin typeface="Century Gothic"/>
                <a:ea typeface="Century Gothic"/>
                <a:cs typeface="Century Gothic"/>
                <a:sym typeface="Century Gothic"/>
              </a:rPr>
              <a:t>(from Lesson 7; returned this lesson with teacher feedback)</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Excerpt 3 constructed response </a:t>
            </a:r>
            <a:r>
              <a:rPr lang="en" dirty="0">
                <a:solidFill>
                  <a:schemeClr val="dk1"/>
                </a:solidFill>
                <a:latin typeface="Century Gothic"/>
                <a:ea typeface="Century Gothic"/>
                <a:cs typeface="Century Gothic"/>
                <a:sym typeface="Century Gothic"/>
              </a:rPr>
              <a:t>(from Lesson 5; returned in this lesson with teacher feedback)</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Excerpt 4 Constructed Response: The Fight with Covey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Excerpt 4 Constructed Response: The Fight with Covey (answers, for teacher reference)</a:t>
            </a:r>
            <a:endParaRPr b="1" dirty="0">
              <a:latin typeface="Century Gothic"/>
              <a:ea typeface="Century Gothic"/>
              <a:cs typeface="Century Gothic"/>
              <a:sym typeface="Century Gothic"/>
            </a:endParaRPr>
          </a:p>
        </p:txBody>
      </p:sp>
    </p:spTree>
  </p:cSld>
  <p:clrMapOvr>
    <a:overrideClrMapping bg1="lt1" tx1="dk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4"/>
          <p:cNvSpPr txBox="1">
            <a:spLocks noGrp="1"/>
          </p:cNvSpPr>
          <p:nvPr>
            <p:ph type="title"/>
          </p:nvPr>
        </p:nvSpPr>
        <p:spPr>
          <a:xfrm>
            <a:off x="232800" y="334175"/>
            <a:ext cx="85995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improve our writing</a:t>
            </a:r>
            <a:endParaRPr sz="3000">
              <a:latin typeface="Century Gothic"/>
              <a:ea typeface="Century Gothic"/>
              <a:cs typeface="Century Gothic"/>
              <a:sym typeface="Century Gothic"/>
            </a:endParaRPr>
          </a:p>
        </p:txBody>
      </p:sp>
      <p:sp>
        <p:nvSpPr>
          <p:cNvPr id="290" name="Google Shape;290;p44"/>
          <p:cNvSpPr txBox="1">
            <a:spLocks noGrp="1"/>
          </p:cNvSpPr>
          <p:nvPr>
            <p:ph type="body" idx="1"/>
          </p:nvPr>
        </p:nvSpPr>
        <p:spPr>
          <a:xfrm>
            <a:off x="140257" y="1368140"/>
            <a:ext cx="4665900" cy="35817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Char char="•"/>
            </a:pPr>
            <a:r>
              <a:rPr lang="en" sz="1600" b="1" dirty="0"/>
              <a:t>Complete Sentence</a:t>
            </a:r>
            <a:r>
              <a:rPr lang="en" sz="1600" dirty="0"/>
              <a:t> (has at least one independent clause):</a:t>
            </a:r>
            <a:endParaRPr sz="1600" dirty="0"/>
          </a:p>
          <a:p>
            <a:pPr marL="457200" lvl="0" indent="0" algn="l" rtl="0">
              <a:spcBef>
                <a:spcPts val="0"/>
              </a:spcBef>
              <a:spcAft>
                <a:spcPts val="0"/>
              </a:spcAft>
              <a:buNone/>
            </a:pPr>
            <a:endParaRPr sz="600" i="1" dirty="0"/>
          </a:p>
          <a:p>
            <a:pPr marL="457200" lvl="0" indent="0" algn="l" rtl="0">
              <a:spcBef>
                <a:spcPts val="0"/>
              </a:spcBef>
              <a:spcAft>
                <a:spcPts val="0"/>
              </a:spcAft>
              <a:buNone/>
            </a:pPr>
            <a:r>
              <a:rPr lang="en" sz="1600" i="1" dirty="0"/>
              <a:t>The dog jumped over the white fence.</a:t>
            </a:r>
            <a:endParaRPr sz="1600" i="1" dirty="0"/>
          </a:p>
          <a:p>
            <a:pPr marL="457200" lvl="0" indent="0" algn="l" rtl="0">
              <a:spcBef>
                <a:spcPts val="0"/>
              </a:spcBef>
              <a:spcAft>
                <a:spcPts val="0"/>
              </a:spcAft>
              <a:buNone/>
            </a:pPr>
            <a:endParaRPr sz="1600" i="1" dirty="0"/>
          </a:p>
          <a:p>
            <a:pPr marL="457200" lvl="0" indent="-330200" algn="l" rtl="0">
              <a:spcBef>
                <a:spcPts val="0"/>
              </a:spcBef>
              <a:spcAft>
                <a:spcPts val="0"/>
              </a:spcAft>
              <a:buSzPts val="1600"/>
              <a:buChar char="•"/>
            </a:pPr>
            <a:r>
              <a:rPr lang="en" sz="1600" b="1" dirty="0"/>
              <a:t>Sentence fragment</a:t>
            </a:r>
            <a:r>
              <a:rPr lang="en" sz="1600" dirty="0"/>
              <a:t> (a dependent clause or phrase, written as a sentence): </a:t>
            </a:r>
            <a:endParaRPr sz="1600" dirty="0"/>
          </a:p>
          <a:p>
            <a:pPr marL="457200" lvl="0" indent="0" algn="l" rtl="0">
              <a:spcBef>
                <a:spcPts val="0"/>
              </a:spcBef>
              <a:spcAft>
                <a:spcPts val="0"/>
              </a:spcAft>
              <a:buNone/>
            </a:pPr>
            <a:endParaRPr sz="600" i="1" dirty="0"/>
          </a:p>
          <a:p>
            <a:pPr marL="457200" lvl="0" indent="0" algn="l" rtl="0">
              <a:spcBef>
                <a:spcPts val="0"/>
              </a:spcBef>
              <a:spcAft>
                <a:spcPts val="0"/>
              </a:spcAft>
              <a:buNone/>
            </a:pPr>
            <a:r>
              <a:rPr lang="en" sz="1600" i="1" dirty="0"/>
              <a:t>Over the white fence.</a:t>
            </a:r>
            <a:endParaRPr sz="1600" i="1" dirty="0"/>
          </a:p>
          <a:p>
            <a:pPr marL="457200" lvl="0" indent="0" algn="l" rtl="0">
              <a:spcBef>
                <a:spcPts val="0"/>
              </a:spcBef>
              <a:spcAft>
                <a:spcPts val="0"/>
              </a:spcAft>
              <a:buNone/>
            </a:pPr>
            <a:endParaRPr sz="1600" i="1" dirty="0"/>
          </a:p>
          <a:p>
            <a:pPr marL="457200" lvl="0" indent="-330200" algn="l" rtl="0">
              <a:spcBef>
                <a:spcPts val="0"/>
              </a:spcBef>
              <a:spcAft>
                <a:spcPts val="0"/>
              </a:spcAft>
              <a:buSzPts val="1600"/>
              <a:buChar char="•"/>
            </a:pPr>
            <a:r>
              <a:rPr lang="en" sz="1600" b="1" dirty="0"/>
              <a:t>Run-on sentence </a:t>
            </a:r>
            <a:r>
              <a:rPr lang="en" sz="1600" dirty="0"/>
              <a:t>(more than one independent clauses combined without using conjunctions or semicolons):</a:t>
            </a:r>
            <a:endParaRPr sz="1600" dirty="0"/>
          </a:p>
          <a:p>
            <a:pPr marL="457200" lvl="0" indent="0" algn="l" rtl="0">
              <a:spcBef>
                <a:spcPts val="0"/>
              </a:spcBef>
              <a:spcAft>
                <a:spcPts val="0"/>
              </a:spcAft>
              <a:buNone/>
            </a:pPr>
            <a:endParaRPr sz="600" dirty="0"/>
          </a:p>
          <a:p>
            <a:pPr marL="457200" lvl="0" indent="0" algn="l" rtl="0">
              <a:spcBef>
                <a:spcPts val="0"/>
              </a:spcBef>
              <a:spcAft>
                <a:spcPts val="0"/>
              </a:spcAft>
              <a:buNone/>
            </a:pPr>
            <a:r>
              <a:rPr lang="en" sz="1600" i="1" dirty="0"/>
              <a:t>The dog jumped over the white fence, he ran down the street to the park.</a:t>
            </a:r>
            <a:endParaRPr sz="1600" i="1" dirty="0"/>
          </a:p>
          <a:p>
            <a:pPr marL="457200" lvl="0" indent="0" algn="l" rtl="0">
              <a:spcBef>
                <a:spcPts val="800"/>
              </a:spcBef>
              <a:spcAft>
                <a:spcPts val="0"/>
              </a:spcAft>
              <a:buNone/>
            </a:pPr>
            <a:endParaRPr sz="1600" dirty="0"/>
          </a:p>
          <a:p>
            <a:pPr marL="0" lvl="0" indent="0" algn="ctr" rtl="0">
              <a:spcBef>
                <a:spcPts val="800"/>
              </a:spcBef>
              <a:spcAft>
                <a:spcPts val="0"/>
              </a:spcAft>
              <a:buNone/>
            </a:pPr>
            <a:endParaRPr sz="1600" dirty="0">
              <a:latin typeface="Times New Roman"/>
              <a:ea typeface="Times New Roman"/>
              <a:cs typeface="Times New Roman"/>
              <a:sym typeface="Times New Roman"/>
            </a:endParaRPr>
          </a:p>
        </p:txBody>
      </p:sp>
      <p:sp>
        <p:nvSpPr>
          <p:cNvPr id="292" name="Google Shape;292;p44"/>
          <p:cNvSpPr txBox="1"/>
          <p:nvPr/>
        </p:nvSpPr>
        <p:spPr>
          <a:xfrm>
            <a:off x="5118850" y="1337675"/>
            <a:ext cx="3813600" cy="3213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2000" dirty="0">
                <a:latin typeface="Century Gothic"/>
                <a:ea typeface="Century Gothic"/>
                <a:cs typeface="Century Gothic"/>
                <a:sym typeface="Century Gothic"/>
              </a:rPr>
              <a:t>Turn and Talk with a partner:</a:t>
            </a:r>
            <a:endParaRPr sz="2000" dirty="0">
              <a:latin typeface="Century Gothic"/>
              <a:ea typeface="Century Gothic"/>
              <a:cs typeface="Century Gothic"/>
              <a:sym typeface="Century Gothic"/>
            </a:endParaRPr>
          </a:p>
          <a:p>
            <a:pPr marL="0" lvl="0" indent="0" algn="l" rtl="0">
              <a:spcBef>
                <a:spcPts val="0"/>
              </a:spcBef>
              <a:spcAft>
                <a:spcPts val="0"/>
              </a:spcAft>
              <a:buNone/>
            </a:pPr>
            <a:endParaRPr sz="2000" dirty="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Share the sentences you have identified that need to be fixed in your constructed response.</a:t>
            </a:r>
          </a:p>
          <a:p>
            <a:pPr marL="457200" lvl="0" indent="-355600" algn="l" rtl="0">
              <a:spcBef>
                <a:spcPts val="0"/>
              </a:spcBef>
              <a:spcAft>
                <a:spcPts val="0"/>
              </a:spcAft>
              <a:buSzPts val="2000"/>
              <a:buFont typeface="Century Gothic"/>
              <a:buAutoNum type="arabicPeriod"/>
            </a:pPr>
            <a:endParaRPr lang="en" sz="2000" dirty="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With your partner, correct the errors to make complete sentences.</a:t>
            </a:r>
            <a:endParaRPr sz="2000" dirty="0">
              <a:latin typeface="Century Gothic"/>
              <a:ea typeface="Century Gothic"/>
              <a:cs typeface="Century Gothic"/>
              <a:sym typeface="Century Gothic"/>
            </a:endParaRPr>
          </a:p>
        </p:txBody>
      </p:sp>
      <p:pic>
        <p:nvPicPr>
          <p:cNvPr id="6" name="Google Shape;169;p29"/>
          <p:cNvPicPr preferRelativeResize="0"/>
          <p:nvPr/>
        </p:nvPicPr>
        <p:blipFill>
          <a:blip r:embed="rId3">
            <a:alphaModFix/>
          </a:blip>
          <a:stretch>
            <a:fillRect/>
          </a:stretch>
        </p:blipFill>
        <p:spPr>
          <a:xfrm>
            <a:off x="8240486" y="93765"/>
            <a:ext cx="807387" cy="10035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98" name="Google Shape;298;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99" name="Google Shape;299;p45"/>
          <p:cNvSpPr txBox="1">
            <a:spLocks noGrp="1"/>
          </p:cNvSpPr>
          <p:nvPr>
            <p:ph type="body" idx="1"/>
          </p:nvPr>
        </p:nvSpPr>
        <p:spPr>
          <a:xfrm>
            <a:off x="311700" y="1445875"/>
            <a:ext cx="8520600" cy="32634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endParaRPr sz="2400" dirty="0"/>
          </a:p>
          <a:p>
            <a:pPr marL="0" lvl="0" indent="0" algn="ctr" rtl="0">
              <a:lnSpc>
                <a:spcPct val="115000"/>
              </a:lnSpc>
              <a:spcBef>
                <a:spcPts val="0"/>
              </a:spcBef>
              <a:spcAft>
                <a:spcPts val="0"/>
              </a:spcAft>
              <a:buNone/>
            </a:pPr>
            <a:endParaRPr sz="2400" dirty="0"/>
          </a:p>
          <a:p>
            <a:pPr marL="0" lvl="0" indent="0" algn="ctr" rtl="0">
              <a:lnSpc>
                <a:spcPct val="115000"/>
              </a:lnSpc>
              <a:spcBef>
                <a:spcPts val="0"/>
              </a:spcBef>
              <a:spcAft>
                <a:spcPts val="0"/>
              </a:spcAft>
              <a:buNone/>
            </a:pPr>
            <a:r>
              <a:rPr lang="en" sz="3000" dirty="0"/>
              <a:t>Complete </a:t>
            </a:r>
            <a:r>
              <a:rPr lang="en" sz="3000" b="1" dirty="0"/>
              <a:t>Excerpt 4 constructed response</a:t>
            </a:r>
            <a:endParaRPr sz="3000" b="1" dirty="0"/>
          </a:p>
          <a:p>
            <a:pPr marL="0" lvl="0" indent="0" algn="l" rtl="0">
              <a:spcBef>
                <a:spcPts val="800"/>
              </a:spcBef>
              <a:spcAft>
                <a:spcPts val="0"/>
              </a:spcAft>
              <a:buNone/>
            </a:pPr>
            <a:endParaRPr sz="1200" dirty="0"/>
          </a:p>
          <a:p>
            <a:pPr marL="0" lvl="0" indent="0" algn="ctr" rtl="0">
              <a:spcBef>
                <a:spcPts val="800"/>
              </a:spcBef>
              <a:spcAft>
                <a:spcPts val="0"/>
              </a:spcAft>
              <a:buNone/>
            </a:pPr>
            <a:endParaRPr sz="2400" dirty="0">
              <a:latin typeface="Times New Roman"/>
              <a:ea typeface="Times New Roman"/>
              <a:cs typeface="Times New Roman"/>
              <a:sym typeface="Times New Roman"/>
            </a:endParaRPr>
          </a:p>
        </p:txBody>
      </p:sp>
      <p:pic>
        <p:nvPicPr>
          <p:cNvPr id="6" name="Google Shape;169;p29"/>
          <p:cNvPicPr preferRelativeResize="0"/>
          <p:nvPr/>
        </p:nvPicPr>
        <p:blipFill>
          <a:blip r:embed="rId3">
            <a:alphaModFix/>
          </a:blip>
          <a:stretch>
            <a:fillRect/>
          </a:stretch>
        </p:blipFill>
        <p:spPr>
          <a:xfrm>
            <a:off x="8240486" y="93765"/>
            <a:ext cx="807387" cy="10035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4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06" name="Google Shape;306;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307" name="Google Shape;307;p46"/>
          <p:cNvGraphicFramePr/>
          <p:nvPr/>
        </p:nvGraphicFramePr>
        <p:xfrm>
          <a:off x="577191" y="1248212"/>
          <a:ext cx="7989600" cy="3230175"/>
        </p:xfrm>
        <a:graphic>
          <a:graphicData uri="http://schemas.openxmlformats.org/drawingml/2006/table">
            <a:tbl>
              <a:tblPr firstRow="1" bandRow="1">
                <a:noFill/>
                <a:tableStyleId>{D2841306-EF80-477F-968C-DC9F7E44F0A3}</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2177600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1" name="Google Shape;151;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8</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2" name="Google Shape;152;p27"/>
          <p:cNvSpPr txBox="1"/>
          <p:nvPr/>
        </p:nvSpPr>
        <p:spPr>
          <a:xfrm>
            <a:off x="311700" y="1123700"/>
            <a:ext cx="8520600" cy="37419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endParaRPr lang="en" sz="1800" b="1"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8</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chemeClr val="dk1"/>
                </a:solidFill>
                <a:latin typeface="Century Gothic"/>
                <a:ea typeface="Century Gothic"/>
                <a:cs typeface="Century Gothic"/>
                <a:sym typeface="Century Gothic"/>
              </a:rPr>
              <a:t>Before students come, please prepare by doing this:</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alibri"/>
              <a:buChar char="●"/>
            </a:pPr>
            <a:r>
              <a:rPr lang="en" sz="1800" dirty="0">
                <a:solidFill>
                  <a:schemeClr val="dk1"/>
                </a:solidFill>
                <a:latin typeface="Century Gothic" panose="020B0502020202020204" pitchFamily="34" charset="0"/>
                <a:ea typeface="Calibri"/>
                <a:cs typeface="Calibri"/>
                <a:sym typeface="Calibri"/>
              </a:rPr>
              <a:t>Review</a:t>
            </a:r>
            <a:r>
              <a:rPr lang="en" sz="1800" b="1" dirty="0">
                <a:solidFill>
                  <a:schemeClr val="dk1"/>
                </a:solidFill>
                <a:latin typeface="Century Gothic" panose="020B0502020202020204" pitchFamily="34" charset="0"/>
                <a:ea typeface="Calibri"/>
                <a:cs typeface="Calibri"/>
                <a:sym typeface="Calibri"/>
              </a:rPr>
              <a:t> Excerpt 4 Close Reading Guide, Third Read </a:t>
            </a:r>
            <a:r>
              <a:rPr lang="en" sz="1800" dirty="0">
                <a:solidFill>
                  <a:schemeClr val="dk1"/>
                </a:solidFill>
                <a:latin typeface="Century Gothic" panose="020B0502020202020204" pitchFamily="34" charset="0"/>
                <a:ea typeface="Calibri"/>
                <a:cs typeface="Calibri"/>
                <a:sym typeface="Calibri"/>
              </a:rPr>
              <a:t>(</a:t>
            </a:r>
            <a:r>
              <a:rPr lang="en" sz="1800" b="1" dirty="0">
                <a:solidFill>
                  <a:schemeClr val="dk1"/>
                </a:solidFill>
                <a:latin typeface="Century Gothic" panose="020B0502020202020204" pitchFamily="34" charset="0"/>
                <a:ea typeface="Calibri"/>
                <a:cs typeface="Calibri"/>
                <a:sym typeface="Calibri"/>
              </a:rPr>
              <a:t>for teacher reference</a:t>
            </a:r>
            <a:r>
              <a:rPr lang="en" sz="1800" dirty="0">
                <a:solidFill>
                  <a:schemeClr val="dk1"/>
                </a:solidFill>
                <a:latin typeface="Century Gothic" panose="020B0502020202020204" pitchFamily="34" charset="0"/>
                <a:ea typeface="Calibri"/>
                <a:cs typeface="Calibri"/>
                <a:sym typeface="Calibri"/>
              </a:rPr>
              <a:t>;  from Lesson 7) </a:t>
            </a:r>
            <a:endParaRPr sz="1800" dirty="0">
              <a:solidFill>
                <a:schemeClr val="dk1"/>
              </a:solidFill>
              <a:latin typeface="Century Gothic" panose="020B0502020202020204" pitchFamily="34" charset="0"/>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 sz="1800" dirty="0">
                <a:solidFill>
                  <a:schemeClr val="dk1"/>
                </a:solidFill>
                <a:latin typeface="Century Gothic" panose="020B0502020202020204" pitchFamily="34" charset="0"/>
                <a:ea typeface="Calibri"/>
                <a:cs typeface="Calibri"/>
                <a:sym typeface="Calibri"/>
              </a:rPr>
              <a:t>Review</a:t>
            </a:r>
            <a:r>
              <a:rPr lang="en" sz="1800" b="1" dirty="0">
                <a:solidFill>
                  <a:schemeClr val="dk1"/>
                </a:solidFill>
                <a:latin typeface="Century Gothic" panose="020B0502020202020204" pitchFamily="34" charset="0"/>
                <a:ea typeface="Calibri"/>
                <a:cs typeface="Calibri"/>
                <a:sym typeface="Calibri"/>
              </a:rPr>
              <a:t> Excerpt 4 Analysis note-catcher (answers, for teacher reference) </a:t>
            </a:r>
            <a:endParaRPr sz="1800" b="1" dirty="0">
              <a:solidFill>
                <a:schemeClr val="dk1"/>
              </a:solidFill>
              <a:latin typeface="Century Gothic" panose="020B0502020202020204" pitchFamily="34" charset="0"/>
              <a:ea typeface="Century Gothic"/>
              <a:cs typeface="Century Gothic"/>
              <a:sym typeface="Century Gothic"/>
            </a:endParaRPr>
          </a:p>
          <a:p>
            <a:pPr marL="45720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100" dirty="0">
              <a:solidFill>
                <a:schemeClr val="dk1"/>
              </a:solidFill>
            </a:endParaRPr>
          </a:p>
          <a:p>
            <a:pPr marL="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r>
              <a:rPr lang="en" sz="1800" dirty="0">
                <a:solidFill>
                  <a:schemeClr val="dk1"/>
                </a:solidFill>
                <a:latin typeface="Century Gothic"/>
                <a:ea typeface="Century Gothic"/>
                <a:cs typeface="Century Gothic"/>
                <a:sym typeface="Century Gothic"/>
              </a:rPr>
              <a:t>.</a:t>
            </a: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6"/>
        <p:cNvGrpSpPr/>
        <p:nvPr/>
      </p:nvGrpSpPr>
      <p:grpSpPr>
        <a:xfrm>
          <a:off x="0" y="0"/>
          <a:ext cx="0" cy="0"/>
          <a:chOff x="0" y="0"/>
          <a:chExt cx="0" cy="0"/>
        </a:xfrm>
      </p:grpSpPr>
      <p:pic>
        <p:nvPicPr>
          <p:cNvPr id="157" name="Google Shape;157;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8" name="Google Shape;158;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9" name="Google Shape;159;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8</a:t>
            </a:r>
            <a:endParaRPr sz="3000" b="0" i="0" u="none" strike="noStrike" cap="none">
              <a:solidFill>
                <a:srgbClr val="404040"/>
              </a:solidFill>
              <a:latin typeface="Calibri"/>
              <a:ea typeface="Calibri"/>
              <a:cs typeface="Calibri"/>
              <a:sym typeface="Calibri"/>
            </a:endParaRPr>
          </a:p>
        </p:txBody>
      </p:sp>
      <p:pic>
        <p:nvPicPr>
          <p:cNvPr id="160" name="Google Shape;160;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1" name="Google Shape;161;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7" name="Google Shape;167;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8" name="Google Shape;168;p29"/>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Debriefing Excerpt 4 Third Read Questions</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b="1" dirty="0">
                <a:latin typeface="Century Gothic"/>
                <a:ea typeface="Century Gothic"/>
                <a:cs typeface="Century Gothic"/>
                <a:sym typeface="Century Gothic"/>
              </a:rPr>
              <a:t>Excerpt 4 Note-catcher</a:t>
            </a: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Writing complete sentences</a:t>
            </a:r>
            <a:endParaRPr sz="2400" dirty="0">
              <a:latin typeface="Century Gothic"/>
              <a:ea typeface="Century Gothic"/>
              <a:cs typeface="Century Gothic"/>
              <a:sym typeface="Century Gothic"/>
            </a:endParaRPr>
          </a:p>
          <a:p>
            <a:pPr marL="137160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91440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69" name="Google Shape;169;p29"/>
          <p:cNvPicPr preferRelativeResize="0"/>
          <p:nvPr/>
        </p:nvPicPr>
        <p:blipFill>
          <a:blip r:embed="rId3">
            <a:alphaModFix/>
          </a:blip>
          <a:stretch>
            <a:fillRect/>
          </a:stretch>
        </p:blipFill>
        <p:spPr>
          <a:xfrm>
            <a:off x="8240486" y="93765"/>
            <a:ext cx="807387" cy="1003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5" name="Google Shape;175;p30"/>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our third read questions</a:t>
            </a:r>
            <a:endParaRPr sz="3000">
              <a:latin typeface="Century Gothic"/>
              <a:ea typeface="Century Gothic"/>
              <a:cs typeface="Century Gothic"/>
              <a:sym typeface="Century Gothic"/>
            </a:endParaRPr>
          </a:p>
        </p:txBody>
      </p:sp>
      <p:sp>
        <p:nvSpPr>
          <p:cNvPr id="176" name="Google Shape;176;p30"/>
          <p:cNvSpPr txBox="1">
            <a:spLocks noGrp="1"/>
          </p:cNvSpPr>
          <p:nvPr>
            <p:ph type="body" idx="1"/>
          </p:nvPr>
        </p:nvSpPr>
        <p:spPr>
          <a:xfrm>
            <a:off x="311700" y="1305325"/>
            <a:ext cx="8618100" cy="3263400"/>
          </a:xfrm>
          <a:prstGeom prst="rect">
            <a:avLst/>
          </a:prstGeom>
        </p:spPr>
        <p:txBody>
          <a:bodyPr spcFirstLastPara="1" wrap="square" lIns="68575" tIns="34275" rIns="68575" bIns="34275" anchor="t" anchorCtr="0">
            <a:noAutofit/>
          </a:bodyPr>
          <a:lstStyle/>
          <a:p>
            <a:pPr marL="0" lvl="0" indent="0" algn="l" rtl="0">
              <a:lnSpc>
                <a:spcPct val="145454"/>
              </a:lnSpc>
              <a:spcBef>
                <a:spcPts val="0"/>
              </a:spcBef>
              <a:spcAft>
                <a:spcPts val="0"/>
              </a:spcAft>
              <a:buNone/>
            </a:pPr>
            <a:endParaRPr sz="2400"/>
          </a:p>
          <a:p>
            <a:pPr marL="457200" lvl="0" indent="0" algn="l" rtl="0">
              <a:spcBef>
                <a:spcPts val="800"/>
              </a:spcBef>
              <a:spcAft>
                <a:spcPts val="0"/>
              </a:spcAft>
              <a:buNone/>
            </a:pPr>
            <a:endParaRPr sz="2400"/>
          </a:p>
          <a:p>
            <a:pPr marL="0" lvl="0" indent="0" algn="l" rtl="0">
              <a:lnSpc>
                <a:spcPct val="145454"/>
              </a:lnSpc>
              <a:spcBef>
                <a:spcPts val="0"/>
              </a:spcBef>
              <a:spcAft>
                <a:spcPts val="0"/>
              </a:spcAft>
              <a:buNone/>
            </a:pPr>
            <a:endParaRPr sz="2400"/>
          </a:p>
          <a:p>
            <a:pPr marL="0" lvl="0" indent="0" algn="l" rtl="0">
              <a:lnSpc>
                <a:spcPct val="145454"/>
              </a:lnSpc>
              <a:spcBef>
                <a:spcPts val="0"/>
              </a:spcBef>
              <a:spcAft>
                <a:spcPts val="0"/>
              </a:spcAft>
              <a:buClr>
                <a:schemeClr val="dk1"/>
              </a:buClr>
              <a:buSzPts val="1100"/>
              <a:buFont typeface="Arial"/>
              <a:buNone/>
            </a:pPr>
            <a:endParaRPr sz="1800"/>
          </a:p>
          <a:p>
            <a:pPr marL="457200" lvl="0" indent="0" algn="l" rtl="0">
              <a:lnSpc>
                <a:spcPct val="145454"/>
              </a:lnSpc>
              <a:spcBef>
                <a:spcPts val="0"/>
              </a:spcBef>
              <a:spcAft>
                <a:spcPts val="0"/>
              </a:spcAft>
              <a:buNone/>
            </a:pPr>
            <a:endParaRPr sz="18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spcBef>
                <a:spcPts val="800"/>
              </a:spcBef>
              <a:spcAft>
                <a:spcPts val="0"/>
              </a:spcAft>
              <a:buNone/>
            </a:pPr>
            <a:endParaRPr sz="2400"/>
          </a:p>
        </p:txBody>
      </p:sp>
      <p:graphicFrame>
        <p:nvGraphicFramePr>
          <p:cNvPr id="178" name="Google Shape;178;p30"/>
          <p:cNvGraphicFramePr/>
          <p:nvPr>
            <p:extLst>
              <p:ext uri="{D42A27DB-BD31-4B8C-83A1-F6EECF244321}">
                <p14:modId xmlns:p14="http://schemas.microsoft.com/office/powerpoint/2010/main" val="2228212133"/>
              </p:ext>
            </p:extLst>
          </p:nvPr>
        </p:nvGraphicFramePr>
        <p:xfrm>
          <a:off x="251575" y="1221325"/>
          <a:ext cx="8394825" cy="3263375"/>
        </p:xfrm>
        <a:graphic>
          <a:graphicData uri="http://schemas.openxmlformats.org/drawingml/2006/table">
            <a:tbl>
              <a:tblPr>
                <a:noFill/>
                <a:tableStyleId>{4D23B57D-14A6-49D4-B914-D08F447E2746}</a:tableStyleId>
              </a:tblPr>
              <a:tblGrid>
                <a:gridCol w="2455300">
                  <a:extLst>
                    <a:ext uri="{9D8B030D-6E8A-4147-A177-3AD203B41FA5}">
                      <a16:colId xmlns:a16="http://schemas.microsoft.com/office/drawing/2014/main" val="20000"/>
                    </a:ext>
                  </a:extLst>
                </a:gridCol>
                <a:gridCol w="5939525">
                  <a:extLst>
                    <a:ext uri="{9D8B030D-6E8A-4147-A177-3AD203B41FA5}">
                      <a16:colId xmlns:a16="http://schemas.microsoft.com/office/drawing/2014/main" val="20001"/>
                    </a:ext>
                  </a:extLst>
                </a:gridCol>
              </a:tblGrid>
              <a:tr h="381800">
                <a:tc>
                  <a:txBody>
                    <a:bodyPr/>
                    <a:lstStyle/>
                    <a:p>
                      <a:pPr marL="76200" lvl="0" indent="0" algn="l" rtl="0">
                        <a:lnSpc>
                          <a:spcPct val="115000"/>
                        </a:lnSpc>
                        <a:spcBef>
                          <a:spcPts val="0"/>
                        </a:spcBef>
                        <a:spcAft>
                          <a:spcPts val="0"/>
                        </a:spcAft>
                        <a:buNone/>
                      </a:pPr>
                      <a:r>
                        <a:rPr lang="en" sz="1200" b="1" dirty="0">
                          <a:latin typeface="Century Gothic" panose="020B0502020202020204" pitchFamily="34" charset="0"/>
                        </a:rPr>
                        <a:t>Third Read Questions</a:t>
                      </a:r>
                      <a:endParaRPr sz="1200" b="1"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808080"/>
                    </a:solidFill>
                  </a:tcPr>
                </a:tc>
                <a:tc>
                  <a:txBody>
                    <a:bodyPr/>
                    <a:lstStyle/>
                    <a:p>
                      <a:pPr marL="76200" lvl="0" indent="0" algn="l" rtl="0">
                        <a:lnSpc>
                          <a:spcPct val="115000"/>
                        </a:lnSpc>
                        <a:spcBef>
                          <a:spcPts val="0"/>
                        </a:spcBef>
                        <a:spcAft>
                          <a:spcPts val="0"/>
                        </a:spcAft>
                        <a:buNone/>
                      </a:pPr>
                      <a:endParaRPr sz="1100" b="1">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808080"/>
                    </a:solidFill>
                  </a:tcPr>
                </a:tc>
                <a:extLst>
                  <a:ext uri="{0D108BD9-81ED-4DB2-BD59-A6C34878D82A}">
                    <a16:rowId xmlns:a16="http://schemas.microsoft.com/office/drawing/2014/main" val="10000"/>
                  </a:ext>
                </a:extLst>
              </a:tr>
              <a:tr h="597925">
                <a:tc>
                  <a:txBody>
                    <a:bodyPr/>
                    <a:lstStyle/>
                    <a:p>
                      <a:pPr marL="76200" lvl="0" indent="0" algn="l" rtl="0">
                        <a:lnSpc>
                          <a:spcPct val="115000"/>
                        </a:lnSpc>
                        <a:spcBef>
                          <a:spcPts val="0"/>
                        </a:spcBef>
                        <a:spcAft>
                          <a:spcPts val="0"/>
                        </a:spcAft>
                        <a:buNone/>
                      </a:pPr>
                      <a:r>
                        <a:rPr lang="en" sz="1200" b="1" dirty="0">
                          <a:latin typeface="Century Gothic" panose="020B0502020202020204" pitchFamily="34" charset="0"/>
                          <a:ea typeface="Georgia"/>
                          <a:cs typeface="Georgia"/>
                          <a:sym typeface="Georgia"/>
                        </a:rPr>
                        <a:t>Paragraph 1</a:t>
                      </a:r>
                      <a:endParaRPr sz="1200" b="1" dirty="0">
                        <a:latin typeface="Century Gothic" panose="020B0502020202020204" pitchFamily="34" charset="0"/>
                        <a:ea typeface="Georgia"/>
                        <a:cs typeface="Georgia"/>
                        <a:sym typeface="Georgia"/>
                      </a:endParaRPr>
                    </a:p>
                    <a:p>
                      <a:pPr marL="76200" lvl="0" indent="0" algn="l" rtl="0">
                        <a:lnSpc>
                          <a:spcPct val="115000"/>
                        </a:lnSpc>
                        <a:spcBef>
                          <a:spcPts val="0"/>
                        </a:spcBef>
                        <a:spcAft>
                          <a:spcPts val="0"/>
                        </a:spcAft>
                        <a:buNone/>
                      </a:pPr>
                      <a:r>
                        <a:rPr lang="en" sz="1200" b="1" dirty="0">
                          <a:latin typeface="Century Gothic" panose="020B0502020202020204" pitchFamily="34" charset="0"/>
                          <a:ea typeface="Georgia"/>
                          <a:cs typeface="Georgia"/>
                          <a:sym typeface="Georgia"/>
                        </a:rPr>
                        <a:t> </a:t>
                      </a:r>
                      <a:endParaRPr sz="1200" b="1" dirty="0">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76200" lvl="0" indent="0" algn="l" rtl="0">
                        <a:lnSpc>
                          <a:spcPct val="115000"/>
                        </a:lnSpc>
                        <a:spcBef>
                          <a:spcPts val="0"/>
                        </a:spcBef>
                        <a:spcAft>
                          <a:spcPts val="0"/>
                        </a:spcAft>
                        <a:buNone/>
                      </a:pPr>
                      <a:r>
                        <a:rPr lang="en" sz="1100" dirty="0">
                          <a:latin typeface="Century Gothic" panose="020B0502020202020204" pitchFamily="34" charset="0"/>
                          <a:ea typeface="Georgia"/>
                          <a:cs typeface="Georgia"/>
                          <a:sym typeface="Georgia"/>
                        </a:rPr>
                        <a:t> </a:t>
                      </a:r>
                      <a:endParaRPr sz="1100" dirty="0">
                        <a:latin typeface="Century Gothic" panose="020B0502020202020204" pitchFamily="34" charset="0"/>
                        <a:ea typeface="Georgia"/>
                        <a:cs typeface="Georgia"/>
                        <a:sym typeface="Georgia"/>
                      </a:endParaRPr>
                    </a:p>
                    <a:p>
                      <a:pPr marL="76200" lvl="0" indent="0" algn="l" rtl="0">
                        <a:lnSpc>
                          <a:spcPct val="115000"/>
                        </a:lnSpc>
                        <a:spcBef>
                          <a:spcPts val="0"/>
                        </a:spcBef>
                        <a:spcAft>
                          <a:spcPts val="0"/>
                        </a:spcAft>
                        <a:buNone/>
                      </a:pPr>
                      <a:r>
                        <a:rPr lang="en" sz="1100" dirty="0">
                          <a:latin typeface="Century Gothic" panose="020B0502020202020204" pitchFamily="34" charset="0"/>
                          <a:ea typeface="Georgia"/>
                          <a:cs typeface="Georgia"/>
                          <a:sym typeface="Georgia"/>
                        </a:rPr>
                        <a:t> </a:t>
                      </a:r>
                      <a:endParaRPr sz="1100" dirty="0">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2283650">
                <a:tc>
                  <a:txBody>
                    <a:bodyPr/>
                    <a:lstStyle/>
                    <a:p>
                      <a:pPr marL="76200" lvl="0" indent="0" algn="l" rtl="0">
                        <a:lnSpc>
                          <a:spcPct val="115000"/>
                        </a:lnSpc>
                        <a:spcBef>
                          <a:spcPts val="0"/>
                        </a:spcBef>
                        <a:spcAft>
                          <a:spcPts val="0"/>
                        </a:spcAft>
                        <a:buNone/>
                      </a:pPr>
                      <a:r>
                        <a:rPr lang="en" sz="1200" b="1" dirty="0">
                          <a:latin typeface="Century Gothic" panose="020B0502020202020204" pitchFamily="34" charset="0"/>
                        </a:rPr>
                        <a:t>Paragraph 2</a:t>
                      </a:r>
                      <a:endParaRPr sz="1200" b="1" dirty="0">
                        <a:latin typeface="Century Gothic" panose="020B0502020202020204" pitchFamily="34" charset="0"/>
                      </a:endParaRPr>
                    </a:p>
                    <a:p>
                      <a:pPr marL="76200" lvl="0" indent="0" algn="l" rtl="0">
                        <a:lnSpc>
                          <a:spcPct val="115000"/>
                        </a:lnSpc>
                        <a:spcBef>
                          <a:spcPts val="0"/>
                        </a:spcBef>
                        <a:spcAft>
                          <a:spcPts val="0"/>
                        </a:spcAft>
                        <a:buNone/>
                      </a:pPr>
                      <a:r>
                        <a:rPr lang="en" sz="1200" b="1" dirty="0">
                          <a:latin typeface="Century Gothic" panose="020B0502020202020204" pitchFamily="34" charset="0"/>
                        </a:rPr>
                        <a:t> </a:t>
                      </a:r>
                      <a:endParaRPr sz="1200" b="1" dirty="0">
                        <a:latin typeface="Century Gothic" panose="020B0502020202020204" pitchFamily="34" charset="0"/>
                      </a:endParaRPr>
                    </a:p>
                    <a:p>
                      <a:pPr marL="76200" lvl="0" indent="0" algn="l" rtl="0">
                        <a:lnSpc>
                          <a:spcPct val="115000"/>
                        </a:lnSpc>
                        <a:spcBef>
                          <a:spcPts val="0"/>
                        </a:spcBef>
                        <a:spcAft>
                          <a:spcPts val="0"/>
                        </a:spcAft>
                        <a:buNone/>
                      </a:pPr>
                      <a:r>
                        <a:rPr lang="en" sz="1200" b="1" dirty="0">
                          <a:latin typeface="Century Gothic" panose="020B0502020202020204" pitchFamily="34" charset="0"/>
                        </a:rPr>
                        <a:t> </a:t>
                      </a:r>
                      <a:endParaRPr sz="1200" b="1" dirty="0">
                        <a:latin typeface="Century Gothic" panose="020B0502020202020204" pitchFamily="34" charset="0"/>
                      </a:endParaRPr>
                    </a:p>
                    <a:p>
                      <a:pPr marL="76200" lvl="0" indent="0" algn="l" rtl="0">
                        <a:lnSpc>
                          <a:spcPct val="115000"/>
                        </a:lnSpc>
                        <a:spcBef>
                          <a:spcPts val="0"/>
                        </a:spcBef>
                        <a:spcAft>
                          <a:spcPts val="0"/>
                        </a:spcAft>
                        <a:buNone/>
                      </a:pPr>
                      <a:r>
                        <a:rPr lang="en" sz="1200" b="1" dirty="0">
                          <a:latin typeface="Century Gothic" panose="020B0502020202020204" pitchFamily="34" charset="0"/>
                        </a:rPr>
                        <a:t> </a:t>
                      </a:r>
                      <a:endParaRPr sz="1200" b="1"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304800" lvl="0" indent="-228600" algn="l" rtl="0">
                        <a:lnSpc>
                          <a:spcPct val="145454"/>
                        </a:lnSpc>
                        <a:spcBef>
                          <a:spcPts val="0"/>
                        </a:spcBef>
                        <a:spcAft>
                          <a:spcPts val="0"/>
                        </a:spcAft>
                        <a:buFont typeface="+mj-lt"/>
                        <a:buAutoNum type="arabicPeriod"/>
                      </a:pPr>
                      <a:r>
                        <a:rPr lang="en" sz="1200" b="1" dirty="0">
                          <a:latin typeface="Century Gothic" panose="020B0502020202020204" pitchFamily="34" charset="0"/>
                        </a:rPr>
                        <a:t>What type of figurative language does the phrase “midnight often caught us” use?</a:t>
                      </a:r>
                    </a:p>
                    <a:p>
                      <a:pPr marL="76200" lvl="0" indent="0" algn="l" rtl="0">
                        <a:lnSpc>
                          <a:spcPct val="145454"/>
                        </a:lnSpc>
                        <a:spcBef>
                          <a:spcPts val="0"/>
                        </a:spcBef>
                        <a:spcAft>
                          <a:spcPts val="0"/>
                        </a:spcAft>
                        <a:buFont typeface="+mj-lt"/>
                        <a:buNone/>
                      </a:pPr>
                      <a:r>
                        <a:rPr lang="en" sz="1200" b="1" baseline="0" dirty="0">
                          <a:latin typeface="Century Gothic" panose="020B0502020202020204" pitchFamily="34" charset="0"/>
                        </a:rPr>
                        <a:t>     </a:t>
                      </a:r>
                      <a:r>
                        <a:rPr lang="en" sz="1200" b="0" baseline="0" dirty="0">
                          <a:latin typeface="Century Gothic" panose="020B0502020202020204" pitchFamily="34" charset="0"/>
                        </a:rPr>
                        <a:t>a.  m</a:t>
                      </a:r>
                      <a:r>
                        <a:rPr lang="en" sz="1200" dirty="0">
                          <a:latin typeface="Century Gothic" panose="020B0502020202020204" pitchFamily="34" charset="0"/>
                        </a:rPr>
                        <a:t>etaphor</a:t>
                      </a:r>
                    </a:p>
                    <a:p>
                      <a:pPr marL="76200" lvl="0" indent="0" algn="l" rtl="0">
                        <a:lnSpc>
                          <a:spcPct val="145454"/>
                        </a:lnSpc>
                        <a:spcBef>
                          <a:spcPts val="0"/>
                        </a:spcBef>
                        <a:spcAft>
                          <a:spcPts val="0"/>
                        </a:spcAft>
                        <a:buFont typeface="+mj-lt"/>
                        <a:buNone/>
                      </a:pPr>
                      <a:r>
                        <a:rPr lang="en" sz="1200" dirty="0">
                          <a:latin typeface="Century Gothic" panose="020B0502020202020204" pitchFamily="34" charset="0"/>
                        </a:rPr>
                        <a:t>     b.  simile</a:t>
                      </a:r>
                      <a:endParaRPr sz="1200" dirty="0">
                        <a:latin typeface="Century Gothic" panose="020B0502020202020204" pitchFamily="34" charset="0"/>
                      </a:endParaRPr>
                    </a:p>
                    <a:p>
                      <a:pPr marL="76200" lvl="0" indent="0" algn="l" rtl="0">
                        <a:lnSpc>
                          <a:spcPct val="145454"/>
                        </a:lnSpc>
                        <a:spcBef>
                          <a:spcPts val="0"/>
                        </a:spcBef>
                        <a:spcAft>
                          <a:spcPts val="0"/>
                        </a:spcAft>
                        <a:buNone/>
                      </a:pPr>
                      <a:r>
                        <a:rPr lang="en" sz="1200" baseline="0" dirty="0">
                          <a:latin typeface="Century Gothic" panose="020B0502020202020204" pitchFamily="34" charset="0"/>
                        </a:rPr>
                        <a:t>     c.  </a:t>
                      </a:r>
                      <a:r>
                        <a:rPr lang="en" sz="1200" dirty="0">
                          <a:latin typeface="Century Gothic" panose="020B0502020202020204" pitchFamily="34" charset="0"/>
                        </a:rPr>
                        <a:t>allusion</a:t>
                      </a:r>
                      <a:endParaRPr sz="1200" dirty="0">
                        <a:latin typeface="Century Gothic" panose="020B0502020202020204" pitchFamily="34" charset="0"/>
                      </a:endParaRPr>
                    </a:p>
                    <a:p>
                      <a:pPr marL="76200" lvl="0" indent="0" algn="l" rtl="0">
                        <a:lnSpc>
                          <a:spcPct val="145454"/>
                        </a:lnSpc>
                        <a:spcBef>
                          <a:spcPts val="0"/>
                        </a:spcBef>
                        <a:spcAft>
                          <a:spcPts val="0"/>
                        </a:spcAft>
                        <a:buNone/>
                      </a:pPr>
                      <a:r>
                        <a:rPr lang="en" sz="1200" b="1" dirty="0">
                          <a:latin typeface="Century Gothic" panose="020B0502020202020204" pitchFamily="34" charset="0"/>
                        </a:rPr>
                        <a:t>     d.  personification</a:t>
                      </a:r>
                      <a:endParaRPr sz="1200" b="1" dirty="0">
                        <a:latin typeface="Century Gothic" panose="020B0502020202020204" pitchFamily="34" charset="0"/>
                      </a:endParaRPr>
                    </a:p>
                    <a:p>
                      <a:pPr marL="0" lvl="0" indent="0" algn="l" rtl="0">
                        <a:lnSpc>
                          <a:spcPct val="145454"/>
                        </a:lnSpc>
                        <a:spcBef>
                          <a:spcPts val="0"/>
                        </a:spcBef>
                        <a:spcAft>
                          <a:spcPts val="0"/>
                        </a:spcAft>
                        <a:buNone/>
                      </a:pPr>
                      <a:endParaRPr sz="1200" b="1"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pic>
        <p:nvPicPr>
          <p:cNvPr id="7" name="Google Shape;169;p29"/>
          <p:cNvPicPr preferRelativeResize="0"/>
          <p:nvPr/>
        </p:nvPicPr>
        <p:blipFill>
          <a:blip r:embed="rId3">
            <a:alphaModFix/>
          </a:blip>
          <a:stretch>
            <a:fillRect/>
          </a:stretch>
        </p:blipFill>
        <p:spPr>
          <a:xfrm>
            <a:off x="8240486" y="93765"/>
            <a:ext cx="807387" cy="1003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4" name="Google Shape;184;p31"/>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Paragraph 3</a:t>
            </a:r>
            <a:endParaRPr sz="3000">
              <a:latin typeface="Century Gothic"/>
              <a:ea typeface="Century Gothic"/>
              <a:cs typeface="Century Gothic"/>
              <a:sym typeface="Century Gothic"/>
            </a:endParaRPr>
          </a:p>
        </p:txBody>
      </p:sp>
      <p:sp>
        <p:nvSpPr>
          <p:cNvPr id="185" name="Google Shape;185;p31"/>
          <p:cNvSpPr txBox="1">
            <a:spLocks noGrp="1"/>
          </p:cNvSpPr>
          <p:nvPr>
            <p:ph type="body" idx="1"/>
          </p:nvPr>
        </p:nvSpPr>
        <p:spPr>
          <a:xfrm>
            <a:off x="311700" y="1305325"/>
            <a:ext cx="8618100" cy="3263400"/>
          </a:xfrm>
          <a:prstGeom prst="rect">
            <a:avLst/>
          </a:prstGeom>
        </p:spPr>
        <p:txBody>
          <a:bodyPr spcFirstLastPara="1" wrap="square" lIns="68575" tIns="34275" rIns="68575" bIns="34275" anchor="t" anchorCtr="0">
            <a:noAutofit/>
          </a:bodyPr>
          <a:lstStyle/>
          <a:p>
            <a:pPr marL="0" lvl="0" indent="0" algn="l" rtl="0">
              <a:lnSpc>
                <a:spcPct val="145454"/>
              </a:lnSpc>
              <a:spcBef>
                <a:spcPts val="0"/>
              </a:spcBef>
              <a:spcAft>
                <a:spcPts val="0"/>
              </a:spcAft>
              <a:buNone/>
            </a:pPr>
            <a:endParaRPr sz="2400"/>
          </a:p>
          <a:p>
            <a:pPr marL="457200" lvl="0" indent="0" algn="l" rtl="0">
              <a:spcBef>
                <a:spcPts val="800"/>
              </a:spcBef>
              <a:spcAft>
                <a:spcPts val="0"/>
              </a:spcAft>
              <a:buNone/>
            </a:pPr>
            <a:endParaRPr sz="2400"/>
          </a:p>
          <a:p>
            <a:pPr marL="0" lvl="0" indent="0" algn="l" rtl="0">
              <a:lnSpc>
                <a:spcPct val="145454"/>
              </a:lnSpc>
              <a:spcBef>
                <a:spcPts val="0"/>
              </a:spcBef>
              <a:spcAft>
                <a:spcPts val="0"/>
              </a:spcAft>
              <a:buNone/>
            </a:pPr>
            <a:endParaRPr sz="2400"/>
          </a:p>
          <a:p>
            <a:pPr marL="0" lvl="0" indent="0" algn="l" rtl="0">
              <a:lnSpc>
                <a:spcPct val="145454"/>
              </a:lnSpc>
              <a:spcBef>
                <a:spcPts val="0"/>
              </a:spcBef>
              <a:spcAft>
                <a:spcPts val="0"/>
              </a:spcAft>
              <a:buClr>
                <a:schemeClr val="dk1"/>
              </a:buClr>
              <a:buSzPts val="1100"/>
              <a:buFont typeface="Arial"/>
              <a:buNone/>
            </a:pPr>
            <a:endParaRPr sz="1800"/>
          </a:p>
          <a:p>
            <a:pPr marL="457200" lvl="0" indent="0" algn="l" rtl="0">
              <a:lnSpc>
                <a:spcPct val="145454"/>
              </a:lnSpc>
              <a:spcBef>
                <a:spcPts val="0"/>
              </a:spcBef>
              <a:spcAft>
                <a:spcPts val="0"/>
              </a:spcAft>
              <a:buNone/>
            </a:pPr>
            <a:endParaRPr sz="18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spcBef>
                <a:spcPts val="800"/>
              </a:spcBef>
              <a:spcAft>
                <a:spcPts val="0"/>
              </a:spcAft>
              <a:buNone/>
            </a:pPr>
            <a:endParaRPr sz="2400"/>
          </a:p>
        </p:txBody>
      </p:sp>
      <p:graphicFrame>
        <p:nvGraphicFramePr>
          <p:cNvPr id="187" name="Google Shape;187;p31"/>
          <p:cNvGraphicFramePr/>
          <p:nvPr>
            <p:extLst>
              <p:ext uri="{D42A27DB-BD31-4B8C-83A1-F6EECF244321}">
                <p14:modId xmlns:p14="http://schemas.microsoft.com/office/powerpoint/2010/main" val="2819182245"/>
              </p:ext>
            </p:extLst>
          </p:nvPr>
        </p:nvGraphicFramePr>
        <p:xfrm>
          <a:off x="251575" y="1305325"/>
          <a:ext cx="8394825" cy="2924900"/>
        </p:xfrm>
        <a:graphic>
          <a:graphicData uri="http://schemas.openxmlformats.org/drawingml/2006/table">
            <a:tbl>
              <a:tblPr>
                <a:noFill/>
                <a:tableStyleId>{4D23B57D-14A6-49D4-B914-D08F447E2746}</a:tableStyleId>
              </a:tblPr>
              <a:tblGrid>
                <a:gridCol w="2455300">
                  <a:extLst>
                    <a:ext uri="{9D8B030D-6E8A-4147-A177-3AD203B41FA5}">
                      <a16:colId xmlns:a16="http://schemas.microsoft.com/office/drawing/2014/main" val="20000"/>
                    </a:ext>
                  </a:extLst>
                </a:gridCol>
                <a:gridCol w="5939525">
                  <a:extLst>
                    <a:ext uri="{9D8B030D-6E8A-4147-A177-3AD203B41FA5}">
                      <a16:colId xmlns:a16="http://schemas.microsoft.com/office/drawing/2014/main" val="20001"/>
                    </a:ext>
                  </a:extLst>
                </a:gridCol>
              </a:tblGrid>
              <a:tr h="2924900">
                <a:tc>
                  <a:txBody>
                    <a:bodyPr/>
                    <a:lstStyle/>
                    <a:p>
                      <a:pPr marL="76200" lvl="0" indent="0" algn="l" rtl="0">
                        <a:lnSpc>
                          <a:spcPct val="115000"/>
                        </a:lnSpc>
                        <a:spcBef>
                          <a:spcPts val="0"/>
                        </a:spcBef>
                        <a:spcAft>
                          <a:spcPts val="0"/>
                        </a:spcAft>
                        <a:buNone/>
                      </a:pPr>
                      <a:r>
                        <a:rPr lang="en" sz="1200" b="1" dirty="0">
                          <a:latin typeface="Century Gothic" panose="020B0502020202020204" pitchFamily="34" charset="0"/>
                        </a:rPr>
                        <a:t>Paragraph 3</a:t>
                      </a:r>
                      <a:endParaRPr sz="1200" b="1" dirty="0">
                        <a:latin typeface="Century Gothic" panose="020B0502020202020204" pitchFamily="34" charset="0"/>
                      </a:endParaRPr>
                    </a:p>
                    <a:p>
                      <a:pPr marL="76200" lvl="0" indent="0" algn="l" rtl="0">
                        <a:lnSpc>
                          <a:spcPct val="115000"/>
                        </a:lnSpc>
                        <a:spcBef>
                          <a:spcPts val="0"/>
                        </a:spcBef>
                        <a:spcAft>
                          <a:spcPts val="0"/>
                        </a:spcAft>
                        <a:buNone/>
                      </a:pPr>
                      <a:r>
                        <a:rPr lang="en" sz="1200" b="1" dirty="0">
                          <a:latin typeface="Century Gothic" panose="020B0502020202020204" pitchFamily="34" charset="0"/>
                        </a:rPr>
                        <a:t> </a:t>
                      </a:r>
                      <a:endParaRPr sz="1200" b="1"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304800" lvl="0" indent="-228600" algn="l" rtl="0">
                        <a:lnSpc>
                          <a:spcPct val="145454"/>
                        </a:lnSpc>
                        <a:spcBef>
                          <a:spcPts val="0"/>
                        </a:spcBef>
                        <a:spcAft>
                          <a:spcPts val="0"/>
                        </a:spcAft>
                        <a:buFont typeface="+mj-lt"/>
                        <a:buAutoNum type="arabicPeriod" startAt="2"/>
                      </a:pPr>
                      <a:r>
                        <a:rPr lang="en" sz="1200" b="1" dirty="0">
                          <a:latin typeface="Century Gothic" panose="020B0502020202020204" pitchFamily="34" charset="0"/>
                        </a:rPr>
                        <a:t>Why does Douglass use the word </a:t>
                      </a:r>
                      <a:r>
                        <a:rPr lang="en" sz="1200" b="1" i="1" dirty="0">
                          <a:latin typeface="Century Gothic" panose="020B0502020202020204" pitchFamily="34" charset="0"/>
                        </a:rPr>
                        <a:t>cunning</a:t>
                      </a:r>
                      <a:r>
                        <a:rPr lang="en" sz="1200" b="1" dirty="0">
                          <a:latin typeface="Century Gothic" panose="020B0502020202020204" pitchFamily="34" charset="0"/>
                        </a:rPr>
                        <a:t> to describe Covey, rather than intelligence or effectiveness? How does that connect to his purpose in telling this story?</a:t>
                      </a:r>
                      <a:endParaRPr sz="1200" b="1" dirty="0">
                        <a:latin typeface="Century Gothic" panose="020B0502020202020204" pitchFamily="34" charset="0"/>
                      </a:endParaRPr>
                    </a:p>
                    <a:p>
                      <a:pPr marL="76200" lvl="0" indent="0" algn="l" rtl="0">
                        <a:lnSpc>
                          <a:spcPct val="145454"/>
                        </a:lnSpc>
                        <a:spcBef>
                          <a:spcPts val="0"/>
                        </a:spcBef>
                        <a:spcAft>
                          <a:spcPts val="0"/>
                        </a:spcAft>
                        <a:buNone/>
                      </a:pPr>
                      <a:endParaRPr sz="1200" b="1" dirty="0">
                        <a:latin typeface="Century Gothic" panose="020B0502020202020204" pitchFamily="34" charset="0"/>
                      </a:endParaRPr>
                    </a:p>
                    <a:p>
                      <a:pPr marL="76200" lvl="0" indent="0" algn="l" rtl="0">
                        <a:lnSpc>
                          <a:spcPct val="145454"/>
                        </a:lnSpc>
                        <a:spcBef>
                          <a:spcPts val="0"/>
                        </a:spcBef>
                        <a:spcAft>
                          <a:spcPts val="0"/>
                        </a:spcAft>
                        <a:buNone/>
                      </a:pPr>
                      <a:r>
                        <a:rPr lang="en" sz="1200" dirty="0">
                          <a:latin typeface="Century Gothic" panose="020B0502020202020204" pitchFamily="34" charset="0"/>
                        </a:rPr>
                        <a:t>Cunning suggests that someone is tricky, and has a negative association. Douglass wants to show that Covey was clever while not describing him with any positive words, such as intelligent or effective.</a:t>
                      </a:r>
                      <a:endParaRPr sz="1200" dirty="0">
                        <a:latin typeface="Century Gothic" panose="020B0502020202020204" pitchFamily="34" charset="0"/>
                      </a:endParaRPr>
                    </a:p>
                    <a:p>
                      <a:pPr marL="76200" lvl="0" indent="0" algn="l" rtl="0">
                        <a:lnSpc>
                          <a:spcPct val="145454"/>
                        </a:lnSpc>
                        <a:spcBef>
                          <a:spcPts val="0"/>
                        </a:spcBef>
                        <a:spcAft>
                          <a:spcPts val="0"/>
                        </a:spcAft>
                        <a:buNone/>
                      </a:pPr>
                      <a:r>
                        <a:rPr lang="en" sz="1200" b="1" dirty="0">
                          <a:latin typeface="Century Gothic" panose="020B0502020202020204" pitchFamily="34" charset="0"/>
                        </a:rPr>
                        <a:t> </a:t>
                      </a:r>
                      <a:endParaRPr sz="1200" b="1"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pic>
        <p:nvPicPr>
          <p:cNvPr id="7" name="Google Shape;169;p29"/>
          <p:cNvPicPr preferRelativeResize="0"/>
          <p:nvPr/>
        </p:nvPicPr>
        <p:blipFill>
          <a:blip r:embed="rId3">
            <a:alphaModFix/>
          </a:blip>
          <a:stretch>
            <a:fillRect/>
          </a:stretch>
        </p:blipFill>
        <p:spPr>
          <a:xfrm>
            <a:off x="8240486" y="93765"/>
            <a:ext cx="807387" cy="1003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93" name="Google Shape;193;p32"/>
          <p:cNvSpPr txBox="1">
            <a:spLocks noGrp="1"/>
          </p:cNvSpPr>
          <p:nvPr>
            <p:ph type="title"/>
          </p:nvPr>
        </p:nvSpPr>
        <p:spPr>
          <a:xfrm>
            <a:off x="273468" y="29419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Paragraph 4</a:t>
            </a:r>
            <a:endParaRPr sz="3000" dirty="0">
              <a:latin typeface="Century Gothic"/>
              <a:ea typeface="Century Gothic"/>
              <a:cs typeface="Century Gothic"/>
              <a:sym typeface="Century Gothic"/>
            </a:endParaRPr>
          </a:p>
        </p:txBody>
      </p:sp>
      <p:graphicFrame>
        <p:nvGraphicFramePr>
          <p:cNvPr id="195" name="Google Shape;195;p32"/>
          <p:cNvGraphicFramePr/>
          <p:nvPr>
            <p:extLst>
              <p:ext uri="{D42A27DB-BD31-4B8C-83A1-F6EECF244321}">
                <p14:modId xmlns:p14="http://schemas.microsoft.com/office/powerpoint/2010/main" val="3579202290"/>
              </p:ext>
            </p:extLst>
          </p:nvPr>
        </p:nvGraphicFramePr>
        <p:xfrm>
          <a:off x="358750" y="1067325"/>
          <a:ext cx="8426500" cy="3540081"/>
        </p:xfrm>
        <a:graphic>
          <a:graphicData uri="http://schemas.openxmlformats.org/drawingml/2006/table">
            <a:tbl>
              <a:tblPr>
                <a:noFill/>
                <a:tableStyleId>{4D23B57D-14A6-49D4-B914-D08F447E2746}</a:tableStyleId>
              </a:tblPr>
              <a:tblGrid>
                <a:gridCol w="1688550">
                  <a:extLst>
                    <a:ext uri="{9D8B030D-6E8A-4147-A177-3AD203B41FA5}">
                      <a16:colId xmlns:a16="http://schemas.microsoft.com/office/drawing/2014/main" val="20000"/>
                    </a:ext>
                  </a:extLst>
                </a:gridCol>
                <a:gridCol w="6737950">
                  <a:extLst>
                    <a:ext uri="{9D8B030D-6E8A-4147-A177-3AD203B41FA5}">
                      <a16:colId xmlns:a16="http://schemas.microsoft.com/office/drawing/2014/main" val="20001"/>
                    </a:ext>
                  </a:extLst>
                </a:gridCol>
              </a:tblGrid>
              <a:tr h="261275">
                <a:tc>
                  <a:txBody>
                    <a:bodyPr/>
                    <a:lstStyle/>
                    <a:p>
                      <a:pPr marL="76200" lvl="0" indent="0" algn="l" rtl="0">
                        <a:lnSpc>
                          <a:spcPct val="115000"/>
                        </a:lnSpc>
                        <a:spcBef>
                          <a:spcPts val="0"/>
                        </a:spcBef>
                        <a:spcAft>
                          <a:spcPts val="0"/>
                        </a:spcAft>
                        <a:buNone/>
                      </a:pPr>
                      <a:r>
                        <a:rPr lang="en" sz="1100" b="1" dirty="0">
                          <a:solidFill>
                            <a:srgbClr val="FFFFFF"/>
                          </a:solidFill>
                          <a:latin typeface="Century Gothic" panose="020B0502020202020204" pitchFamily="34" charset="0"/>
                          <a:ea typeface="Georgia"/>
                          <a:cs typeface="Georgia"/>
                          <a:sym typeface="Georgia"/>
                        </a:rPr>
                        <a:t>Questions</a:t>
                      </a: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3219025">
                <a:tc>
                  <a:txBody>
                    <a:bodyPr/>
                    <a:lstStyle/>
                    <a:p>
                      <a:pPr marL="76200" lvl="0" indent="0" algn="l" rtl="0">
                        <a:lnSpc>
                          <a:spcPct val="115000"/>
                        </a:lnSpc>
                        <a:spcBef>
                          <a:spcPts val="0"/>
                        </a:spcBef>
                        <a:spcAft>
                          <a:spcPts val="0"/>
                        </a:spcAft>
                        <a:buNone/>
                      </a:pPr>
                      <a:r>
                        <a:rPr lang="en" sz="1200" b="1" dirty="0">
                          <a:latin typeface="Century Gothic" panose="020B0502020202020204" pitchFamily="34" charset="0"/>
                        </a:rPr>
                        <a:t>Paragraph 4</a:t>
                      </a:r>
                      <a:endParaRPr sz="1200" b="1" dirty="0">
                        <a:latin typeface="Century Gothic" panose="020B0502020202020204" pitchFamily="34" charset="0"/>
                      </a:endParaRPr>
                    </a:p>
                    <a:p>
                      <a:pPr marL="76200" lvl="0" indent="0" algn="l" rtl="0">
                        <a:lnSpc>
                          <a:spcPct val="115000"/>
                        </a:lnSpc>
                        <a:spcBef>
                          <a:spcPts val="0"/>
                        </a:spcBef>
                        <a:spcAft>
                          <a:spcPts val="0"/>
                        </a:spcAft>
                        <a:buNone/>
                      </a:pPr>
                      <a:r>
                        <a:rPr lang="en" sz="1200" b="1" dirty="0">
                          <a:latin typeface="Century Gothic" panose="020B0502020202020204" pitchFamily="34" charset="0"/>
                        </a:rPr>
                        <a:t> </a:t>
                      </a:r>
                      <a:endParaRPr sz="1200" b="1"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76200" lvl="0" indent="0" algn="l" rtl="0">
                        <a:lnSpc>
                          <a:spcPct val="120000"/>
                        </a:lnSpc>
                        <a:spcBef>
                          <a:spcPts val="0"/>
                        </a:spcBef>
                        <a:spcAft>
                          <a:spcPts val="0"/>
                        </a:spcAft>
                        <a:buNone/>
                      </a:pPr>
                      <a:r>
                        <a:rPr lang="en" sz="1200" b="1" dirty="0">
                          <a:latin typeface="Century Gothic" panose="020B0502020202020204" pitchFamily="34" charset="0"/>
                        </a:rPr>
                        <a:t>“The longest days were too short for him, and the shortest nights too long for him.”</a:t>
                      </a:r>
                    </a:p>
                    <a:p>
                      <a:pPr marL="76200" lvl="0" indent="0" algn="l" rtl="0">
                        <a:lnSpc>
                          <a:spcPct val="120000"/>
                        </a:lnSpc>
                        <a:spcBef>
                          <a:spcPts val="0"/>
                        </a:spcBef>
                        <a:spcAft>
                          <a:spcPts val="0"/>
                        </a:spcAft>
                        <a:buNone/>
                      </a:pPr>
                      <a:endParaRPr sz="1200" b="1" dirty="0">
                        <a:latin typeface="Century Gothic" panose="020B0502020202020204" pitchFamily="34" charset="0"/>
                      </a:endParaRPr>
                    </a:p>
                    <a:p>
                      <a:pPr marL="304800" lvl="0" indent="-228600" algn="l" rtl="0">
                        <a:lnSpc>
                          <a:spcPct val="120000"/>
                        </a:lnSpc>
                        <a:spcBef>
                          <a:spcPts val="0"/>
                        </a:spcBef>
                        <a:spcAft>
                          <a:spcPts val="0"/>
                        </a:spcAft>
                        <a:buFont typeface="+mj-lt"/>
                        <a:buAutoNum type="arabicPeriod"/>
                      </a:pPr>
                      <a:r>
                        <a:rPr lang="en" sz="1200" b="1" dirty="0">
                          <a:latin typeface="Century Gothic" panose="020B0502020202020204" pitchFamily="34" charset="0"/>
                        </a:rPr>
                        <a:t>What is the name for this type of figurative language? What does this sentence</a:t>
                      </a:r>
                      <a:r>
                        <a:rPr lang="en" sz="1200" b="1" baseline="0" dirty="0">
                          <a:latin typeface="Century Gothic" panose="020B0502020202020204" pitchFamily="34" charset="0"/>
                        </a:rPr>
                        <a:t> </a:t>
                      </a:r>
                      <a:r>
                        <a:rPr lang="en" sz="1200" b="1" dirty="0">
                          <a:latin typeface="Century Gothic" panose="020B0502020202020204" pitchFamily="34" charset="0"/>
                        </a:rPr>
                        <a:t>mean? How does it help Douglass make his point about Covey?</a:t>
                      </a:r>
                      <a:endParaRPr sz="1200" b="1" dirty="0">
                        <a:latin typeface="Century Gothic" panose="020B0502020202020204" pitchFamily="34" charset="0"/>
                      </a:endParaRPr>
                    </a:p>
                    <a:p>
                      <a:pPr marL="76200" lvl="0" indent="0" algn="l" rtl="0">
                        <a:lnSpc>
                          <a:spcPct val="120000"/>
                        </a:lnSpc>
                        <a:spcBef>
                          <a:spcPts val="0"/>
                        </a:spcBef>
                        <a:spcAft>
                          <a:spcPts val="0"/>
                        </a:spcAft>
                        <a:buNone/>
                      </a:pPr>
                      <a:r>
                        <a:rPr lang="en" sz="1200" dirty="0">
                          <a:latin typeface="Century Gothic" panose="020B0502020202020204" pitchFamily="34" charset="0"/>
                        </a:rPr>
                        <a:t> </a:t>
                      </a:r>
                      <a:endParaRPr sz="1200" dirty="0">
                        <a:latin typeface="Century Gothic" panose="020B0502020202020204" pitchFamily="34" charset="0"/>
                      </a:endParaRPr>
                    </a:p>
                    <a:p>
                      <a:pPr marL="76200" lvl="0" indent="0" algn="l" rtl="0">
                        <a:lnSpc>
                          <a:spcPct val="120000"/>
                        </a:lnSpc>
                        <a:spcBef>
                          <a:spcPts val="0"/>
                        </a:spcBef>
                        <a:spcAft>
                          <a:spcPts val="0"/>
                        </a:spcAft>
                        <a:buNone/>
                      </a:pPr>
                      <a:r>
                        <a:rPr lang="en" sz="1200" dirty="0">
                          <a:latin typeface="Century Gothic" panose="020B0502020202020204" pitchFamily="34" charset="0"/>
                        </a:rPr>
                        <a:t>a.      metaphor</a:t>
                      </a:r>
                      <a:endParaRPr sz="1200" dirty="0">
                        <a:latin typeface="Century Gothic" panose="020B0502020202020204" pitchFamily="34" charset="0"/>
                      </a:endParaRPr>
                    </a:p>
                    <a:p>
                      <a:pPr marL="76200" lvl="0" indent="0" algn="l" rtl="0">
                        <a:lnSpc>
                          <a:spcPct val="120000"/>
                        </a:lnSpc>
                        <a:spcBef>
                          <a:spcPts val="0"/>
                        </a:spcBef>
                        <a:spcAft>
                          <a:spcPts val="0"/>
                        </a:spcAft>
                        <a:buNone/>
                      </a:pPr>
                      <a:r>
                        <a:rPr lang="en" sz="1200" dirty="0">
                          <a:latin typeface="Century Gothic" panose="020B0502020202020204" pitchFamily="34" charset="0"/>
                        </a:rPr>
                        <a:t>b.      simile</a:t>
                      </a:r>
                      <a:endParaRPr sz="1200" dirty="0">
                        <a:latin typeface="Century Gothic" panose="020B0502020202020204" pitchFamily="34" charset="0"/>
                      </a:endParaRPr>
                    </a:p>
                    <a:p>
                      <a:pPr marL="76200" lvl="0" indent="0" algn="l" rtl="0">
                        <a:lnSpc>
                          <a:spcPct val="120000"/>
                        </a:lnSpc>
                        <a:spcBef>
                          <a:spcPts val="0"/>
                        </a:spcBef>
                        <a:spcAft>
                          <a:spcPts val="0"/>
                        </a:spcAft>
                        <a:buNone/>
                      </a:pPr>
                      <a:r>
                        <a:rPr lang="en" sz="1200" b="1" dirty="0">
                          <a:latin typeface="Century Gothic" panose="020B0502020202020204" pitchFamily="34" charset="0"/>
                        </a:rPr>
                        <a:t>c.</a:t>
                      </a:r>
                      <a:r>
                        <a:rPr lang="en" sz="1200" b="1" baseline="0" dirty="0">
                          <a:latin typeface="Century Gothic" panose="020B0502020202020204" pitchFamily="34" charset="0"/>
                        </a:rPr>
                        <a:t>     </a:t>
                      </a:r>
                      <a:r>
                        <a:rPr lang="en" sz="1200" b="1" dirty="0">
                          <a:latin typeface="Century Gothic" panose="020B0502020202020204" pitchFamily="34" charset="0"/>
                        </a:rPr>
                        <a:t> juxtaposition</a:t>
                      </a:r>
                      <a:endParaRPr sz="1200" b="1" dirty="0">
                        <a:latin typeface="Century Gothic" panose="020B0502020202020204" pitchFamily="34" charset="0"/>
                      </a:endParaRPr>
                    </a:p>
                    <a:p>
                      <a:pPr marL="76200" lvl="0" indent="0" algn="l" rtl="0">
                        <a:lnSpc>
                          <a:spcPct val="120000"/>
                        </a:lnSpc>
                        <a:spcBef>
                          <a:spcPts val="0"/>
                        </a:spcBef>
                        <a:spcAft>
                          <a:spcPts val="0"/>
                        </a:spcAft>
                        <a:buNone/>
                      </a:pPr>
                      <a:r>
                        <a:rPr lang="en" sz="1200" dirty="0">
                          <a:latin typeface="Century Gothic" panose="020B0502020202020204" pitchFamily="34" charset="0"/>
                        </a:rPr>
                        <a:t>d.      personification</a:t>
                      </a:r>
                      <a:endParaRPr sz="1200" dirty="0">
                        <a:latin typeface="Century Gothic" panose="020B0502020202020204" pitchFamily="34" charset="0"/>
                      </a:endParaRPr>
                    </a:p>
                    <a:p>
                      <a:pPr marL="76200" lvl="0" indent="0" algn="l" rtl="0">
                        <a:lnSpc>
                          <a:spcPct val="120000"/>
                        </a:lnSpc>
                        <a:spcBef>
                          <a:spcPts val="0"/>
                        </a:spcBef>
                        <a:spcAft>
                          <a:spcPts val="0"/>
                        </a:spcAft>
                        <a:buNone/>
                      </a:pPr>
                      <a:endParaRPr sz="1200" dirty="0">
                        <a:latin typeface="Century Gothic" panose="020B0502020202020204" pitchFamily="34" charset="0"/>
                      </a:endParaRPr>
                    </a:p>
                    <a:p>
                      <a:pPr marL="76200" lvl="0" indent="0" algn="l" rtl="0">
                        <a:lnSpc>
                          <a:spcPct val="120000"/>
                        </a:lnSpc>
                        <a:spcBef>
                          <a:spcPts val="0"/>
                        </a:spcBef>
                        <a:spcAft>
                          <a:spcPts val="0"/>
                        </a:spcAft>
                        <a:buNone/>
                      </a:pPr>
                      <a:r>
                        <a:rPr lang="en" sz="1200" dirty="0">
                          <a:latin typeface="Century Gothic" panose="020B0502020202020204" pitchFamily="34" charset="0"/>
                        </a:rPr>
                        <a:t>The sentence means that he worked slaves for very long days, and only let them rest a little at night. By juxtaposing how long a day was (longest) with how he thought of it (too short), Douglass shows how hard Covey made the slaves work.</a:t>
                      </a:r>
                      <a:endParaRPr sz="1200" b="1"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9;p29"/>
          <p:cNvPicPr preferRelativeResize="0"/>
          <p:nvPr/>
        </p:nvPicPr>
        <p:blipFill>
          <a:blip r:embed="rId3">
            <a:alphaModFix/>
          </a:blip>
          <a:stretch>
            <a:fillRect/>
          </a:stretch>
        </p:blipFill>
        <p:spPr>
          <a:xfrm>
            <a:off x="8240486" y="93765"/>
            <a:ext cx="807387" cy="1003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01" name="Google Shape;201;p33"/>
          <p:cNvSpPr txBox="1">
            <a:spLocks noGrp="1"/>
          </p:cNvSpPr>
          <p:nvPr>
            <p:ph type="title"/>
          </p:nvPr>
        </p:nvSpPr>
        <p:spPr>
          <a:xfrm>
            <a:off x="311700" y="30916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continue reviewing Paragraph 4</a:t>
            </a:r>
            <a:endParaRPr sz="3000" dirty="0">
              <a:latin typeface="Century Gothic"/>
              <a:ea typeface="Century Gothic"/>
              <a:cs typeface="Century Gothic"/>
              <a:sym typeface="Century Gothic"/>
            </a:endParaRPr>
          </a:p>
        </p:txBody>
      </p:sp>
      <p:graphicFrame>
        <p:nvGraphicFramePr>
          <p:cNvPr id="203" name="Google Shape;203;p33"/>
          <p:cNvGraphicFramePr/>
          <p:nvPr>
            <p:extLst>
              <p:ext uri="{D42A27DB-BD31-4B8C-83A1-F6EECF244321}">
                <p14:modId xmlns:p14="http://schemas.microsoft.com/office/powerpoint/2010/main" val="3756912410"/>
              </p:ext>
            </p:extLst>
          </p:nvPr>
        </p:nvGraphicFramePr>
        <p:xfrm>
          <a:off x="311700" y="1152325"/>
          <a:ext cx="8426500" cy="3238881"/>
        </p:xfrm>
        <a:graphic>
          <a:graphicData uri="http://schemas.openxmlformats.org/drawingml/2006/table">
            <a:tbl>
              <a:tblPr>
                <a:noFill/>
                <a:tableStyleId>{4D23B57D-14A6-49D4-B914-D08F447E2746}</a:tableStyleId>
              </a:tblPr>
              <a:tblGrid>
                <a:gridCol w="1688550">
                  <a:extLst>
                    <a:ext uri="{9D8B030D-6E8A-4147-A177-3AD203B41FA5}">
                      <a16:colId xmlns:a16="http://schemas.microsoft.com/office/drawing/2014/main" val="20000"/>
                    </a:ext>
                  </a:extLst>
                </a:gridCol>
                <a:gridCol w="6737950">
                  <a:extLst>
                    <a:ext uri="{9D8B030D-6E8A-4147-A177-3AD203B41FA5}">
                      <a16:colId xmlns:a16="http://schemas.microsoft.com/office/drawing/2014/main" val="20001"/>
                    </a:ext>
                  </a:extLst>
                </a:gridCol>
              </a:tblGrid>
              <a:tr h="0">
                <a:tc>
                  <a:txBody>
                    <a:bodyPr/>
                    <a:lstStyle/>
                    <a:p>
                      <a:pPr marL="76200" lvl="0" indent="0" algn="l" rtl="0">
                        <a:lnSpc>
                          <a:spcPct val="115000"/>
                        </a:lnSpc>
                        <a:spcBef>
                          <a:spcPts val="0"/>
                        </a:spcBef>
                        <a:spcAft>
                          <a:spcPts val="0"/>
                        </a:spcAft>
                        <a:buNone/>
                      </a:pPr>
                      <a:r>
                        <a:rPr lang="en" sz="1100" b="1" dirty="0">
                          <a:solidFill>
                            <a:srgbClr val="FFFFFF"/>
                          </a:solidFill>
                          <a:latin typeface="Century Gothic" panose="020B0502020202020204" pitchFamily="34" charset="0"/>
                          <a:ea typeface="Georgia"/>
                          <a:cs typeface="Georgia"/>
                          <a:sym typeface="Georgia"/>
                        </a:rPr>
                        <a:t>Questions</a:t>
                      </a: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2917825">
                <a:tc>
                  <a:txBody>
                    <a:bodyPr/>
                    <a:lstStyle/>
                    <a:p>
                      <a:pPr marL="76200" lvl="0" indent="0" algn="l" rtl="0">
                        <a:lnSpc>
                          <a:spcPct val="115000"/>
                        </a:lnSpc>
                        <a:spcBef>
                          <a:spcPts val="0"/>
                        </a:spcBef>
                        <a:spcAft>
                          <a:spcPts val="0"/>
                        </a:spcAft>
                        <a:buNone/>
                      </a:pPr>
                      <a:r>
                        <a:rPr lang="en" sz="1200" b="1">
                          <a:latin typeface="Century Gothic" panose="020B0502020202020204" pitchFamily="34" charset="0"/>
                        </a:rPr>
                        <a:t>Paragraph 4</a:t>
                      </a:r>
                      <a:endParaRPr sz="1200" b="1">
                        <a:latin typeface="Century Gothic" panose="020B0502020202020204" pitchFamily="34" charset="0"/>
                      </a:endParaRPr>
                    </a:p>
                    <a:p>
                      <a:pPr marL="76200" lvl="0" indent="0" algn="l" rtl="0">
                        <a:lnSpc>
                          <a:spcPct val="115000"/>
                        </a:lnSpc>
                        <a:spcBef>
                          <a:spcPts val="0"/>
                        </a:spcBef>
                        <a:spcAft>
                          <a:spcPts val="0"/>
                        </a:spcAft>
                        <a:buNone/>
                      </a:pPr>
                      <a:r>
                        <a:rPr lang="en" sz="1200" b="1">
                          <a:latin typeface="Century Gothic" panose="020B0502020202020204" pitchFamily="34" charset="0"/>
                        </a:rPr>
                        <a:t> </a:t>
                      </a:r>
                      <a:endParaRPr sz="1200" b="1">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228600" lvl="0" indent="-228600" algn="l" rtl="0">
                        <a:lnSpc>
                          <a:spcPct val="145454"/>
                        </a:lnSpc>
                        <a:spcBef>
                          <a:spcPts val="0"/>
                        </a:spcBef>
                        <a:spcAft>
                          <a:spcPts val="0"/>
                        </a:spcAft>
                        <a:buFont typeface="+mj-lt"/>
                        <a:buAutoNum type="arabicPeriod" startAt="2"/>
                      </a:pPr>
                      <a:r>
                        <a:rPr lang="en" sz="1200" b="1" dirty="0">
                          <a:latin typeface="Century Gothic" panose="020B0502020202020204" pitchFamily="34" charset="0"/>
                        </a:rPr>
                        <a:t>Douglass says that the “dark night of slavery closed in on me.” What device from</a:t>
                      </a:r>
                      <a:r>
                        <a:rPr lang="en" sz="1200" b="1" baseline="0" dirty="0">
                          <a:latin typeface="Century Gothic" panose="020B0502020202020204" pitchFamily="34" charset="0"/>
                        </a:rPr>
                        <a:t> </a:t>
                      </a:r>
                      <a:r>
                        <a:rPr lang="en" sz="1200" b="1" dirty="0">
                          <a:latin typeface="Century Gothic" panose="020B0502020202020204" pitchFamily="34" charset="0"/>
                        </a:rPr>
                        <a:t>the poet’s toolbox is he using? Why is darkness a powerful image here?</a:t>
                      </a:r>
                      <a:endParaRPr sz="1200" b="1" dirty="0">
                        <a:latin typeface="Century Gothic" panose="020B0502020202020204" pitchFamily="34" charset="0"/>
                      </a:endParaRPr>
                    </a:p>
                    <a:p>
                      <a:pPr marL="76200" lvl="0" indent="0" algn="l" rtl="0">
                        <a:lnSpc>
                          <a:spcPct val="145454"/>
                        </a:lnSpc>
                        <a:spcBef>
                          <a:spcPts val="0"/>
                        </a:spcBef>
                        <a:spcAft>
                          <a:spcPts val="0"/>
                        </a:spcAft>
                        <a:buNone/>
                      </a:pPr>
                      <a:r>
                        <a:rPr lang="en" sz="1200" dirty="0">
                          <a:latin typeface="Century Gothic" panose="020B0502020202020204" pitchFamily="34" charset="0"/>
                        </a:rPr>
                        <a:t>a.      simile</a:t>
                      </a:r>
                      <a:endParaRPr sz="1200" dirty="0">
                        <a:latin typeface="Century Gothic" panose="020B0502020202020204" pitchFamily="34" charset="0"/>
                      </a:endParaRPr>
                    </a:p>
                    <a:p>
                      <a:pPr marL="76200" lvl="0" indent="0" algn="l" rtl="0">
                        <a:lnSpc>
                          <a:spcPct val="145454"/>
                        </a:lnSpc>
                        <a:spcBef>
                          <a:spcPts val="0"/>
                        </a:spcBef>
                        <a:spcAft>
                          <a:spcPts val="0"/>
                        </a:spcAft>
                        <a:buNone/>
                      </a:pPr>
                      <a:r>
                        <a:rPr lang="en" sz="1200" b="1" dirty="0">
                          <a:latin typeface="Century Gothic" panose="020B0502020202020204" pitchFamily="34" charset="0"/>
                        </a:rPr>
                        <a:t>b.</a:t>
                      </a:r>
                      <a:r>
                        <a:rPr lang="en" sz="1200" b="1" baseline="0" dirty="0">
                          <a:latin typeface="Century Gothic" panose="020B0502020202020204" pitchFamily="34" charset="0"/>
                        </a:rPr>
                        <a:t>      </a:t>
                      </a:r>
                      <a:r>
                        <a:rPr lang="en" sz="1200" b="1" dirty="0">
                          <a:latin typeface="Century Gothic" panose="020B0502020202020204" pitchFamily="34" charset="0"/>
                        </a:rPr>
                        <a:t>metaphor</a:t>
                      </a:r>
                      <a:endParaRPr sz="1200" b="1" dirty="0">
                        <a:latin typeface="Century Gothic" panose="020B0502020202020204" pitchFamily="34" charset="0"/>
                      </a:endParaRPr>
                    </a:p>
                    <a:p>
                      <a:pPr marL="76200" lvl="0" indent="0" algn="l" rtl="0">
                        <a:lnSpc>
                          <a:spcPct val="145454"/>
                        </a:lnSpc>
                        <a:spcBef>
                          <a:spcPts val="0"/>
                        </a:spcBef>
                        <a:spcAft>
                          <a:spcPts val="0"/>
                        </a:spcAft>
                        <a:buNone/>
                      </a:pPr>
                      <a:r>
                        <a:rPr lang="en" sz="1200" dirty="0">
                          <a:latin typeface="Century Gothic" panose="020B0502020202020204" pitchFamily="34" charset="0"/>
                        </a:rPr>
                        <a:t>c.      personification</a:t>
                      </a:r>
                      <a:endParaRPr sz="1200" dirty="0">
                        <a:latin typeface="Century Gothic" panose="020B0502020202020204" pitchFamily="34" charset="0"/>
                      </a:endParaRPr>
                    </a:p>
                    <a:p>
                      <a:pPr marL="76200" lvl="0" indent="0" algn="l" rtl="0">
                        <a:lnSpc>
                          <a:spcPct val="145454"/>
                        </a:lnSpc>
                        <a:spcBef>
                          <a:spcPts val="0"/>
                        </a:spcBef>
                        <a:spcAft>
                          <a:spcPts val="0"/>
                        </a:spcAft>
                        <a:buNone/>
                      </a:pPr>
                      <a:r>
                        <a:rPr lang="en" sz="1200" dirty="0">
                          <a:latin typeface="Century Gothic" panose="020B0502020202020204" pitchFamily="34" charset="0"/>
                        </a:rPr>
                        <a:t>d.      apostrophe</a:t>
                      </a:r>
                      <a:endParaRPr sz="1200" dirty="0">
                        <a:latin typeface="Century Gothic" panose="020B0502020202020204" pitchFamily="34" charset="0"/>
                      </a:endParaRPr>
                    </a:p>
                    <a:p>
                      <a:pPr marL="76200" lvl="0" indent="0" algn="l" rtl="0">
                        <a:lnSpc>
                          <a:spcPct val="145454"/>
                        </a:lnSpc>
                        <a:spcBef>
                          <a:spcPts val="0"/>
                        </a:spcBef>
                        <a:spcAft>
                          <a:spcPts val="0"/>
                        </a:spcAft>
                        <a:buNone/>
                      </a:pPr>
                      <a:endParaRPr sz="1200" dirty="0">
                        <a:latin typeface="Century Gothic" panose="020B0502020202020204" pitchFamily="34" charset="0"/>
                      </a:endParaRPr>
                    </a:p>
                    <a:p>
                      <a:pPr marL="76200" lvl="0" indent="0" algn="l" rtl="0">
                        <a:lnSpc>
                          <a:spcPct val="145454"/>
                        </a:lnSpc>
                        <a:spcBef>
                          <a:spcPts val="0"/>
                        </a:spcBef>
                        <a:spcAft>
                          <a:spcPts val="0"/>
                        </a:spcAft>
                        <a:buNone/>
                      </a:pPr>
                      <a:r>
                        <a:rPr lang="en" sz="1200" dirty="0">
                          <a:latin typeface="Century Gothic" panose="020B0502020202020204" pitchFamily="34" charset="0"/>
                        </a:rPr>
                        <a:t>This is a powerful image because darkness is associated with sadness and ignorance. Douglass is suggesting that being a slave is like living in a world without the sun.</a:t>
                      </a:r>
                      <a:endParaRPr sz="1200" dirty="0">
                        <a:latin typeface="Century Gothic" panose="020B0502020202020204" pitchFamily="34" charset="0"/>
                      </a:endParaRPr>
                    </a:p>
                    <a:p>
                      <a:pPr marL="76200" lvl="0" indent="0" algn="l" rtl="0">
                        <a:lnSpc>
                          <a:spcPct val="145454"/>
                        </a:lnSpc>
                        <a:spcBef>
                          <a:spcPts val="0"/>
                        </a:spcBef>
                        <a:spcAft>
                          <a:spcPts val="0"/>
                        </a:spcAft>
                        <a:buNone/>
                      </a:pPr>
                      <a:r>
                        <a:rPr lang="en" sz="1200" b="1" dirty="0">
                          <a:latin typeface="Century Gothic" panose="020B0502020202020204" pitchFamily="34" charset="0"/>
                        </a:rPr>
                        <a:t> </a:t>
                      </a:r>
                      <a:endParaRPr sz="1200" b="1"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9;p29"/>
          <p:cNvPicPr preferRelativeResize="0"/>
          <p:nvPr/>
        </p:nvPicPr>
        <p:blipFill>
          <a:blip r:embed="rId3">
            <a:alphaModFix/>
          </a:blip>
          <a:stretch>
            <a:fillRect/>
          </a:stretch>
        </p:blipFill>
        <p:spPr>
          <a:xfrm>
            <a:off x="8240486" y="93765"/>
            <a:ext cx="807387" cy="10035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8700390-3E26-462D-A0A8-806AD6231426}">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4CCB253-C33F-48C3-91AA-5AC125688A02}">
  <ds:schemaRefs>
    <ds:schemaRef ds:uri="http://schemas.microsoft.com/sharepoint/v3/contenttype/forms"/>
  </ds:schemaRefs>
</ds:datastoreItem>
</file>

<file path=customXml/itemProps3.xml><?xml version="1.0" encoding="utf-8"?>
<ds:datastoreItem xmlns:ds="http://schemas.openxmlformats.org/officeDocument/2006/customXml" ds:itemID="{1000EFC2-CA7C-4442-8A21-00AA6AE00F68}"/>
</file>

<file path=docProps/app.xml><?xml version="1.0" encoding="utf-8"?>
<Properties xmlns="http://schemas.openxmlformats.org/officeDocument/2006/extended-properties" xmlns:vt="http://schemas.openxmlformats.org/officeDocument/2006/docPropsVTypes">
  <TotalTime>30</TotalTime>
  <Words>5793</Words>
  <Application>Microsoft Office PowerPoint</Application>
  <PresentationFormat>On-screen Show (16:9)</PresentationFormat>
  <Paragraphs>603</Paragraphs>
  <Slides>23</Slides>
  <Notes>22</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PowerPoint Presentation</vt:lpstr>
      <vt:lpstr>PowerPoint Presentation</vt:lpstr>
      <vt:lpstr>PowerPoint Presentation</vt:lpstr>
      <vt:lpstr>Grade 7: Module 3:  Unit 2: Lesson 8</vt:lpstr>
      <vt:lpstr>PowerPoint Presentation</vt:lpstr>
      <vt:lpstr>Let’s review our third read questions</vt:lpstr>
      <vt:lpstr>Let’s review Paragraph 3</vt:lpstr>
      <vt:lpstr>Let’s review Paragraph 4</vt:lpstr>
      <vt:lpstr>Let’s continue reviewing Paragraph 4</vt:lpstr>
      <vt:lpstr>Let’s review Paragraph 6</vt:lpstr>
      <vt:lpstr>Let’s review Paragraph 7</vt:lpstr>
      <vt:lpstr>Let’s review Paragraph 8</vt:lpstr>
      <vt:lpstr>Let’s review Paragraph 11</vt:lpstr>
      <vt:lpstr>Let’s review Paragraph 12</vt:lpstr>
      <vt:lpstr>Let’s review Paragraph 13</vt:lpstr>
      <vt:lpstr>Let’s review Paragraph 14</vt:lpstr>
      <vt:lpstr>Let’s review the whole excerpt</vt:lpstr>
      <vt:lpstr>Let’s review how we will work in groups</vt:lpstr>
      <vt:lpstr>Let’s analyze what Douglass is saying</vt:lpstr>
      <vt:lpstr>Let’s improve our writing</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12</cp:revision>
  <dcterms:modified xsi:type="dcterms:W3CDTF">2019-03-25T19:34:30Z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y fmtid="{D5CDD505-2E9C-101B-9397-08002B2CF9AE}" pid="4" name="AuthorIds_UIVersion_1024">
    <vt:lpwstr>625</vt:lpwstr>
  </property>
</Properties>
</file>