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33.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8" r:id="rId1"/>
    <p:sldMasterId id="2147483689" r:id="rId2"/>
    <p:sldMasterId id="2147483690"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88600BF-8E5D-4897-B238-0B31AFA1FC66}">
  <a:tblStyle styleId="{088600BF-8E5D-4897-B238-0B31AFA1FC6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52097" autoAdjust="0"/>
  </p:normalViewPr>
  <p:slideViewPr>
    <p:cSldViewPr snapToGrid="0">
      <p:cViewPr varScale="1">
        <p:scale>
          <a:sx n="41" d="100"/>
          <a:sy n="41" d="100"/>
        </p:scale>
        <p:origin x="1464"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33338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endParaRPr dirty="0"/>
          </a:p>
          <a:p>
            <a:pPr marL="457200" lvl="0" indent="-304800" algn="l" rtl="0">
              <a:spcBef>
                <a:spcPts val="0"/>
              </a:spcBef>
              <a:spcAft>
                <a:spcPts val="0"/>
              </a:spcAft>
              <a:buSzPts val="1200"/>
              <a:buChar char="●"/>
            </a:pPr>
            <a:r>
              <a:rPr lang="en-US" dirty="0"/>
              <a:t>Students will identify words that are regularly spelled or “snap” words vs. words that are irregularly spelled or “trap” words. Regularly spelled or “snap” words will be added to the Interactive Word Wall in this lesson (irregularly spelled or “trap” words were added in Lesson 37).</a:t>
            </a:r>
            <a:endParaRPr dirty="0"/>
          </a:p>
          <a:p>
            <a:pPr marL="457200" lvl="0" indent="-304800" algn="l" rtl="0">
              <a:spcBef>
                <a:spcPts val="0"/>
              </a:spcBef>
              <a:spcAft>
                <a:spcPts val="0"/>
              </a:spcAft>
              <a:buSzPts val="1200"/>
              <a:buChar char="●"/>
            </a:pPr>
            <a:r>
              <a:rPr lang="en-US" dirty="0"/>
              <a:t>Students will interact with an excerpt from the decodable reader “Where’s Goldie?” to work together to read the excerpt fluently. </a:t>
            </a:r>
            <a:endParaRPr dirty="0"/>
          </a:p>
          <a:p>
            <a:pPr marL="457200" lvl="0" indent="-304800" algn="l" rtl="0">
              <a:spcBef>
                <a:spcPts val="0"/>
              </a:spcBef>
              <a:spcAft>
                <a:spcPts val="0"/>
              </a:spcAft>
              <a:buClr>
                <a:schemeClr val="dk1"/>
              </a:buClr>
              <a:buSzPts val="1200"/>
              <a:buChar char="●"/>
            </a:pPr>
            <a:r>
              <a:rPr lang="en-US" dirty="0"/>
              <a:t>All the elements of fluency (smoothly, with expression, not too fast or slow, with meaning) will be visited while students read the excerpt. In future lessons, students may be focusing only on one or two elements of fluency. </a:t>
            </a:r>
            <a:endParaRPr dirty="0"/>
          </a:p>
        </p:txBody>
      </p:sp>
      <p:sp>
        <p:nvSpPr>
          <p:cNvPr id="292" name="Google Shape;292;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262986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Google Shape;365;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66" name="Google Shape;366;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7" name="Google Shape;367;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1063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
        <p:cNvGrpSpPr/>
        <p:nvPr/>
      </p:nvGrpSpPr>
      <p:grpSpPr>
        <a:xfrm>
          <a:off x="0" y="0"/>
          <a:ext cx="0" cy="0"/>
          <a:chOff x="0" y="0"/>
          <a:chExt cx="0" cy="0"/>
        </a:xfrm>
      </p:grpSpPr>
      <p:sp>
        <p:nvSpPr>
          <p:cNvPr id="372" name="Google Shape;372;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3" name="Google Shape;373;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374" name="Google Shape;374;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69311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0"/>
        <p:cNvGrpSpPr/>
        <p:nvPr/>
      </p:nvGrpSpPr>
      <p:grpSpPr>
        <a:xfrm>
          <a:off x="0" y="0"/>
          <a:ext cx="0" cy="0"/>
          <a:chOff x="0" y="0"/>
          <a:chExt cx="0" cy="0"/>
        </a:xfrm>
      </p:grpSpPr>
      <p:sp>
        <p:nvSpPr>
          <p:cNvPr id="381" name="Google Shape;381;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2" name="Google Shape;382;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“Where’s Goldie?”</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“Where’s Goldie?”</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a:t>
            </a:r>
            <a:endParaRPr dirty="0"/>
          </a:p>
          <a:p>
            <a:pPr marL="457200" lvl="0" indent="-304800" algn="l" rtl="0">
              <a:spcBef>
                <a:spcPts val="0"/>
              </a:spcBef>
              <a:spcAft>
                <a:spcPts val="0"/>
              </a:spcAft>
              <a:buSzPts val="1200"/>
              <a:buFont typeface="Calibri"/>
              <a:buAutoNum type="arabicPeriod"/>
            </a:pPr>
            <a:r>
              <a:rPr lang="en-US" dirty="0"/>
              <a:t>Point to the “smoothly” card and invite students to turn to an elbow partner and ask: “</a:t>
            </a:r>
            <a:r>
              <a:rPr lang="en-US" i="1" dirty="0"/>
              <a:t>What does it mean to read “’smoothly’</a:t>
            </a:r>
            <a:r>
              <a:rPr lang="en-US" dirty="0"/>
              <a:t>?” (</a:t>
            </a:r>
            <a:r>
              <a:rPr lang="en-US" b="0" dirty="0"/>
              <a:t>not choppy or one word at a time; words are grouped together</a:t>
            </a:r>
            <a:r>
              <a:rPr lang="en-US" dirty="0"/>
              <a:t>)</a:t>
            </a:r>
            <a:endParaRPr dirty="0"/>
          </a:p>
          <a:p>
            <a:pPr marL="457200" lvl="0" indent="-304800" algn="l" rtl="0">
              <a:spcBef>
                <a:spcPts val="0"/>
              </a:spcBef>
              <a:spcAft>
                <a:spcPts val="0"/>
              </a:spcAft>
              <a:buSzPts val="1200"/>
              <a:buFont typeface="Calibri"/>
              <a:buAutoNum type="arabicPeriod"/>
            </a:pPr>
            <a:r>
              <a:rPr lang="en-US" dirty="0"/>
              <a:t>Invite students to think about what it means to read “smoothly” as they listen to the excerpt being read.</a:t>
            </a:r>
            <a:endParaRPr dirty="0"/>
          </a:p>
          <a:p>
            <a:pPr marL="457200" lvl="0" indent="-304800" algn="l" rtl="0">
              <a:spcBef>
                <a:spcPts val="0"/>
              </a:spcBef>
              <a:spcAft>
                <a:spcPts val="0"/>
              </a:spcAft>
              <a:buSzPts val="1200"/>
              <a:buFont typeface="Calibri"/>
              <a:buAutoNum type="arabicPeriod"/>
            </a:pPr>
            <a:r>
              <a:rPr lang="en-US" dirty="0"/>
              <a:t>Read the excerpt word by word but with expression and meaning.</a:t>
            </a:r>
            <a:endParaRPr dirty="0"/>
          </a:p>
          <a:p>
            <a:pPr marL="457200" lvl="0" indent="-304800" algn="l" rtl="0">
              <a:spcBef>
                <a:spcPts val="0"/>
              </a:spcBef>
              <a:spcAft>
                <a:spcPts val="0"/>
              </a:spcAft>
              <a:buSzPts val="1200"/>
              <a:buFont typeface="Calibri"/>
              <a:buAutoNum type="arabicPeriod"/>
            </a:pPr>
            <a:r>
              <a:rPr lang="en-US" dirty="0"/>
              <a:t>Point to the “smoothly” card again and invite students to turn to an elbow partner to share what they noticed about how the excerpt was read.</a:t>
            </a:r>
            <a:endParaRPr dirty="0"/>
          </a:p>
          <a:p>
            <a:pPr marL="457200" lvl="0" indent="-304800" algn="l" rtl="0">
              <a:spcBef>
                <a:spcPts val="0"/>
              </a:spcBef>
              <a:spcAft>
                <a:spcPts val="0"/>
              </a:spcAft>
              <a:buSzPts val="1200"/>
              <a:buFont typeface="Calibri"/>
              <a:buAutoNum type="arabicPeriod"/>
            </a:pPr>
            <a:r>
              <a:rPr lang="en-US" dirty="0"/>
              <a:t>Invite student volunteers to share what they notice (example: </a:t>
            </a:r>
            <a:r>
              <a:rPr lang="en-US" b="0" dirty="0"/>
              <a:t>sounded word by word</a:t>
            </a:r>
            <a:r>
              <a:rPr lang="en-US" dirty="0"/>
              <a:t>), prompting them to name specific examples in the text.</a:t>
            </a:r>
            <a:endParaRPr dirty="0"/>
          </a:p>
          <a:p>
            <a:pPr marL="457200" lvl="0" indent="-304800" algn="l" rtl="0">
              <a:spcBef>
                <a:spcPts val="0"/>
              </a:spcBef>
              <a:spcAft>
                <a:spcPts val="0"/>
              </a:spcAft>
              <a:buSzPts val="1200"/>
              <a:buFont typeface="Calibri"/>
              <a:buAutoNum type="arabicPeriod"/>
            </a:pPr>
            <a:r>
              <a:rPr lang="en-US" dirty="0"/>
              <a:t>Ask: </a:t>
            </a:r>
            <a:r>
              <a:rPr lang="en-US" i="1" dirty="0"/>
              <a:t>“Does anyone have any suggestions for how I could make this smoother?” </a:t>
            </a:r>
            <a:r>
              <a:rPr lang="en-US" dirty="0"/>
              <a:t>(</a:t>
            </a:r>
            <a:r>
              <a:rPr lang="en-US" b="0" dirty="0"/>
              <a:t>Responses will vary. Examples: group words together, say more than one word at a time</a:t>
            </a:r>
            <a:r>
              <a:rPr lang="en-US" dirty="0"/>
              <a:t>.)</a:t>
            </a:r>
            <a:endParaRPr dirty="0"/>
          </a:p>
          <a:p>
            <a:pPr marL="457200" lvl="0" indent="-304800" algn="l" rtl="0">
              <a:spcBef>
                <a:spcPts val="0"/>
              </a:spcBef>
              <a:spcAft>
                <a:spcPts val="0"/>
              </a:spcAft>
              <a:buSzPts val="1200"/>
              <a:buFont typeface="Calibri"/>
              <a:buAutoNum type="arabicPeriod"/>
            </a:pPr>
            <a:r>
              <a:rPr lang="en-US" dirty="0"/>
              <a:t>Read the excerpt again, incorporating suggestions made by the students.</a:t>
            </a:r>
            <a:endParaRPr dirty="0"/>
          </a:p>
          <a:p>
            <a:pPr marL="457200" lvl="0" indent="-304800" algn="l" rtl="0">
              <a:spcBef>
                <a:spcPts val="0"/>
              </a:spcBef>
              <a:spcAft>
                <a:spcPts val="0"/>
              </a:spcAft>
              <a:buSzPts val="1200"/>
              <a:buFont typeface="Calibri"/>
              <a:buAutoNum type="arabicPeriod"/>
            </a:pPr>
            <a:r>
              <a:rPr lang="en-US" dirty="0"/>
              <a:t>Explain that reading “smoothly” is about reading words in phrases, or groups of words that make sense when read together.</a:t>
            </a:r>
            <a:endParaRPr dirty="0"/>
          </a:p>
          <a:p>
            <a:pPr marL="457200" lvl="0" indent="-304800" algn="l" rtl="0">
              <a:spcBef>
                <a:spcPts val="0"/>
              </a:spcBef>
              <a:spcAft>
                <a:spcPts val="0"/>
              </a:spcAft>
              <a:buSzPts val="1200"/>
              <a:buFont typeface="Calibri"/>
              <a:buAutoNum type="arabicPeriod"/>
            </a:pPr>
            <a:r>
              <a:rPr lang="en-US" dirty="0"/>
              <a:t>Say: “Knowing the kind of text it is helps me think about how the words should go together.” Ask: </a:t>
            </a:r>
            <a:r>
              <a:rPr lang="en-US" i="1" dirty="0"/>
              <a:t>“What kind of text is this?” </a:t>
            </a:r>
            <a:r>
              <a:rPr lang="en-US" dirty="0"/>
              <a:t>(</a:t>
            </a:r>
            <a:r>
              <a:rPr lang="en-US" b="0" dirty="0"/>
              <a:t>a story, fiction, narrative text</a:t>
            </a:r>
            <a:r>
              <a:rPr lang="en-US" dirty="0"/>
              <a:t>)</a:t>
            </a:r>
            <a:endParaRPr dirty="0"/>
          </a:p>
          <a:p>
            <a:pPr marL="457200" lvl="0" indent="-304800" algn="l" rtl="0">
              <a:spcBef>
                <a:spcPts val="0"/>
              </a:spcBef>
              <a:spcAft>
                <a:spcPts val="0"/>
              </a:spcAft>
              <a:buSzPts val="1200"/>
              <a:buFont typeface="Calibri"/>
              <a:buAutoNum type="arabicPeriod"/>
            </a:pPr>
            <a:r>
              <a:rPr lang="en-US" dirty="0"/>
              <a:t>Model annotating a text for phrasing:</a:t>
            </a:r>
            <a:endParaRPr dirty="0"/>
          </a:p>
          <a:p>
            <a:pPr marL="914400" lvl="1" indent="-304800" algn="l" rtl="0">
              <a:spcBef>
                <a:spcPts val="0"/>
              </a:spcBef>
              <a:spcAft>
                <a:spcPts val="0"/>
              </a:spcAft>
              <a:buSzPts val="1200"/>
              <a:buChar char="○"/>
            </a:pPr>
            <a:r>
              <a:rPr lang="en-US" dirty="0"/>
              <a:t>Invite students to look at the first sentence: “Sam and Nell walk to school together.”</a:t>
            </a:r>
            <a:endParaRPr dirty="0"/>
          </a:p>
          <a:p>
            <a:pPr marL="914400" lvl="1" indent="-304800" algn="l" rtl="0">
              <a:spcBef>
                <a:spcPts val="0"/>
              </a:spcBef>
              <a:spcAft>
                <a:spcPts val="0"/>
              </a:spcAft>
              <a:buSzPts val="1200"/>
              <a:buChar char="○"/>
            </a:pPr>
            <a:r>
              <a:rPr lang="en-US" dirty="0"/>
              <a:t>Read the sentence word by word and say: “Clearly that is not smooth reading.”</a:t>
            </a:r>
            <a:endParaRPr dirty="0"/>
          </a:p>
          <a:p>
            <a:pPr marL="914400" lvl="1" indent="-304800" algn="l" rtl="0">
              <a:spcBef>
                <a:spcPts val="0"/>
              </a:spcBef>
              <a:spcAft>
                <a:spcPts val="0"/>
              </a:spcAft>
              <a:buSzPts val="1200"/>
              <a:buChar char="○"/>
            </a:pPr>
            <a:r>
              <a:rPr lang="en-US" dirty="0"/>
              <a:t>Ask: “</a:t>
            </a:r>
            <a:r>
              <a:rPr lang="en-US" i="1" dirty="0"/>
              <a:t>Let’s see... what words can I put together that would make it sound smooth and not choppy?</a:t>
            </a:r>
            <a:r>
              <a:rPr lang="en-US" dirty="0"/>
              <a:t>”</a:t>
            </a:r>
            <a:endParaRPr dirty="0"/>
          </a:p>
          <a:p>
            <a:pPr marL="914400" lvl="1" indent="-304800" algn="l" rtl="0">
              <a:spcBef>
                <a:spcPts val="0"/>
              </a:spcBef>
              <a:spcAft>
                <a:spcPts val="0"/>
              </a:spcAft>
              <a:buSzPts val="1200"/>
              <a:buChar char="○"/>
            </a:pPr>
            <a:r>
              <a:rPr lang="en-US" dirty="0"/>
              <a:t>Say: </a:t>
            </a:r>
            <a:r>
              <a:rPr lang="en-US" i="0" dirty="0"/>
              <a:t>“Maybe I should try reading two words together at a time.”</a:t>
            </a:r>
            <a:endParaRPr i="0" dirty="0"/>
          </a:p>
          <a:p>
            <a:pPr marL="914400" lvl="1" indent="-304800" algn="l" rtl="0">
              <a:spcBef>
                <a:spcPts val="0"/>
              </a:spcBef>
              <a:spcAft>
                <a:spcPts val="0"/>
              </a:spcAft>
              <a:buSzPts val="1200"/>
              <a:buChar char="○"/>
            </a:pPr>
            <a:r>
              <a:rPr lang="en-US" dirty="0"/>
              <a:t>Underline (as shown here) and read the sentence again, pausing after each set of underlined words: “</a:t>
            </a:r>
            <a:r>
              <a:rPr lang="en-US" u="sng" dirty="0"/>
              <a:t>Sam and</a:t>
            </a:r>
            <a:r>
              <a:rPr lang="en-US" dirty="0"/>
              <a:t> - </a:t>
            </a:r>
            <a:r>
              <a:rPr lang="en-US" u="sng" dirty="0"/>
              <a:t>Nell walk</a:t>
            </a:r>
            <a:r>
              <a:rPr lang="en-US" dirty="0"/>
              <a:t>  - </a:t>
            </a:r>
            <a:r>
              <a:rPr lang="en-US" u="sng" dirty="0"/>
              <a:t>to school</a:t>
            </a:r>
            <a:r>
              <a:rPr lang="en-US" dirty="0"/>
              <a:t> - </a:t>
            </a:r>
            <a:r>
              <a:rPr lang="en-US" u="sng" dirty="0"/>
              <a:t>together sometimes</a:t>
            </a:r>
            <a:r>
              <a:rPr lang="en-US" dirty="0"/>
              <a:t>.”</a:t>
            </a:r>
            <a:endParaRPr dirty="0"/>
          </a:p>
          <a:p>
            <a:pPr marL="914400" lvl="1" indent="-304800" algn="l" rtl="0">
              <a:spcBef>
                <a:spcPts val="0"/>
              </a:spcBef>
              <a:spcAft>
                <a:spcPts val="0"/>
              </a:spcAft>
              <a:buSzPts val="1200"/>
              <a:buChar char="○"/>
            </a:pPr>
            <a:r>
              <a:rPr lang="en-US" dirty="0"/>
              <a:t>Ask: “</a:t>
            </a:r>
            <a:r>
              <a:rPr lang="en-US" i="1" dirty="0"/>
              <a:t>How does that sound</a:t>
            </a:r>
            <a:r>
              <a:rPr lang="en-US" dirty="0"/>
              <a:t>?” (</a:t>
            </a:r>
            <a:r>
              <a:rPr lang="en-US" b="0" dirty="0"/>
              <a:t>doesn’t sound right grouped/phrased that way</a:t>
            </a:r>
            <a:r>
              <a:rPr lang="en-US" dirty="0"/>
              <a:t>)</a:t>
            </a:r>
            <a:endParaRPr dirty="0"/>
          </a:p>
          <a:p>
            <a:pPr marL="914400" lvl="1" indent="-304800" algn="l" rtl="0">
              <a:spcBef>
                <a:spcPts val="0"/>
              </a:spcBef>
              <a:spcAft>
                <a:spcPts val="0"/>
              </a:spcAft>
              <a:buSzPts val="1200"/>
              <a:buChar char="○"/>
            </a:pPr>
            <a:r>
              <a:rPr lang="en-US" dirty="0"/>
              <a:t>Say: </a:t>
            </a:r>
            <a:r>
              <a:rPr lang="en-US" i="0" dirty="0"/>
              <a:t>“I’m not doing too well with putting these words into phrases for smooth reading. I think you should help me.”</a:t>
            </a:r>
            <a:endParaRPr i="0" dirty="0"/>
          </a:p>
          <a:p>
            <a:pPr marL="914400" lvl="1" indent="-304800" algn="l" rtl="0">
              <a:spcBef>
                <a:spcPts val="0"/>
              </a:spcBef>
              <a:spcAft>
                <a:spcPts val="0"/>
              </a:spcAft>
              <a:buSzPts val="1200"/>
              <a:buChar char="○"/>
            </a:pPr>
            <a:r>
              <a:rPr lang="en-US" dirty="0"/>
              <a:t>Invite students to suggest which words should be grouped together. Underline the suggested groupings and read the sentence aloud again.</a:t>
            </a:r>
            <a:endParaRPr dirty="0"/>
          </a:p>
          <a:p>
            <a:pPr marL="457200" lvl="0" indent="-304800" algn="l" rtl="0">
              <a:spcBef>
                <a:spcPts val="0"/>
              </a:spcBef>
              <a:spcAft>
                <a:spcPts val="0"/>
              </a:spcAft>
              <a:buSzPts val="1200"/>
              <a:buFont typeface="Calibri"/>
              <a:buAutoNum type="arabicPeriod"/>
            </a:pPr>
            <a:r>
              <a:rPr lang="en-US" i="0" dirty="0"/>
              <a:t>“It’s time to give this a try with the rest of the excerpt. Each of you will get your own copy and make some decisions about what words should be grouped and read together. Then you can try it out with your partner so you can hear how it sounds. That will help you know if you need to revise how you grouped words. You should do this with excerpt #1 first. If you have time, you can try it with excerpt #2.”</a:t>
            </a:r>
            <a:endParaRPr i="0"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a:t>
            </a:r>
            <a:r>
              <a:rPr lang="en-US" b="0" dirty="0"/>
              <a:t>Where’s Goldie?” </a:t>
            </a:r>
            <a:r>
              <a:rPr lang="en-US" dirty="0"/>
              <a:t>and a </a:t>
            </a:r>
            <a:r>
              <a:rPr lang="en-US" b="0" dirty="0"/>
              <a:t>pencil</a:t>
            </a:r>
            <a:r>
              <a:rPr lang="en-US" b="1" dirty="0"/>
              <a:t> </a:t>
            </a:r>
            <a:r>
              <a:rPr lang="en-US" dirty="0"/>
              <a:t>and clipboard (optional, if not working at tables).</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then practice reading it aloud to their partner.</a:t>
            </a:r>
            <a:endParaRPr dirty="0"/>
          </a:p>
          <a:p>
            <a:pPr marL="457200" lvl="0" indent="-304800" algn="l" rtl="0">
              <a:spcBef>
                <a:spcPts val="0"/>
              </a:spcBef>
              <a:spcAft>
                <a:spcPts val="0"/>
              </a:spcAft>
              <a:buSzPts val="1200"/>
              <a:buFont typeface="Calibri"/>
              <a:buAutoNum type="arabicPeriod"/>
            </a:pPr>
            <a:r>
              <a:rPr lang="en-US" dirty="0"/>
              <a:t>If time allows, consider inviting one or two students to come up and read the excerpt to the group. When they are done, the teacher can invite students to name one star and one step.</a:t>
            </a:r>
            <a:br>
              <a:rPr lang="en-US" dirty="0"/>
            </a:b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 for phrasing for reading “smoothly.”</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37) for students to use when partnering up and practicing fluent reading.</a:t>
            </a:r>
            <a:endParaRPr dirty="0"/>
          </a:p>
        </p:txBody>
      </p:sp>
      <p:sp>
        <p:nvSpPr>
          <p:cNvPr id="383" name="Google Shape;383;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4" name="Google Shape;384;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55540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5-10 minutes</a:t>
            </a:r>
            <a:endParaRPr dirty="0"/>
          </a:p>
          <a:p>
            <a:pPr marL="914400" marR="0" lvl="2" indent="0" algn="l" rtl="0">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spcBef>
                <a:spcPts val="0"/>
              </a:spcBef>
              <a:spcAft>
                <a:spcPts val="0"/>
              </a:spcAft>
              <a:buSzPts val="1200"/>
              <a:buChar char="●"/>
            </a:pPr>
            <a:r>
              <a:rPr lang="en-US" dirty="0"/>
              <a:t>Reflect with students after Spelling Assessment has been graded. Use results from assessment to fill out Goal Setting sheet. This might mean students reflect in a different part of the day, to give you time to grade all assessments. </a:t>
            </a: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spcBef>
                <a:spcPts val="0"/>
              </a:spcBef>
              <a:spcAft>
                <a:spcPts val="0"/>
              </a:spcAft>
              <a:buClr>
                <a:schemeClr val="dk1"/>
              </a:buClr>
              <a:buSzPts val="1200"/>
              <a:buFont typeface="Calibri"/>
              <a:buAutoNum type="arabicPeriod"/>
            </a:pPr>
            <a:r>
              <a:rPr lang="en-US" dirty="0"/>
              <a:t>Tell students to think of one goal they are working towards to be better reader. Define “goal” for students. (Something specific they are working towards to help them be a more proficient reader and writer.)  </a:t>
            </a:r>
            <a:endParaRPr dirty="0"/>
          </a:p>
          <a:p>
            <a:pPr marL="457200" marR="0" lvl="0" indent="-304800" algn="l" rtl="0">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Ask students to respond to the reflection question and share with a partner. </a:t>
            </a:r>
            <a:endParaRPr dirty="0"/>
          </a:p>
          <a:p>
            <a:pPr marL="1630604" marR="0" lvl="3" indent="-156742" algn="l" rtl="0">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b="0" i="0" u="none" strike="noStrike" cap="none" dirty="0">
                <a:solidFill>
                  <a:schemeClr val="dk1"/>
                </a:solidFill>
                <a:latin typeface="Calibri"/>
                <a:ea typeface="Calibri"/>
                <a:cs typeface="Calibri"/>
                <a:sym typeface="Calibri"/>
              </a:rPr>
              <a:t>Student Look-</a:t>
            </a:r>
            <a:r>
              <a:rPr lang="en-US" sz="1200" b="0" i="0" u="none" strike="noStrike" cap="none" dirty="0" err="1">
                <a:solidFill>
                  <a:schemeClr val="dk1"/>
                </a:solidFill>
                <a:latin typeface="Calibri"/>
                <a:ea typeface="Calibri"/>
                <a:cs typeface="Calibri"/>
                <a:sym typeface="Calibri"/>
              </a:rPr>
              <a:t>fors</a:t>
            </a:r>
            <a:r>
              <a:rPr lang="en-US" dirty="0"/>
              <a:t>/Listen-</a:t>
            </a:r>
            <a:r>
              <a:rPr lang="en-US" dirty="0" err="1"/>
              <a:t>fors</a:t>
            </a:r>
            <a:r>
              <a:rPr lang="en-US" sz="1200" b="0" i="0" u="none" strike="noStrike" cap="none" dirty="0">
                <a:solidFill>
                  <a:schemeClr val="dk1"/>
                </a:solidFill>
                <a:latin typeface="Calibri"/>
                <a:ea typeface="Calibri"/>
                <a:cs typeface="Calibri"/>
                <a:sym typeface="Calibri"/>
              </a:rPr>
              <a:t>:</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Responses will vary. Example: “</a:t>
            </a:r>
            <a:r>
              <a:rPr lang="en-US" b="0" dirty="0"/>
              <a:t>When I read the excerpt, I thought about reading smoothly and read the underlined words together.”</a:t>
            </a:r>
            <a:endParaRPr b="0" dirty="0"/>
          </a:p>
          <a:p>
            <a:pPr marL="1572368" marR="0" lvl="3" indent="-98507" algn="l" rtl="0">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lvl="0" indent="0" algn="l" rtl="0">
              <a:spcBef>
                <a:spcPts val="0"/>
              </a:spcBef>
              <a:spcAft>
                <a:spcPts val="0"/>
              </a:spcAft>
              <a:buNone/>
            </a:pPr>
            <a:r>
              <a:rPr lang="en-US" dirty="0"/>
              <a:t>Student Supports/Meeting Student Needs:</a:t>
            </a:r>
            <a:endParaRPr dirty="0"/>
          </a:p>
          <a:p>
            <a:pPr marL="457200" marR="0" lvl="0" indent="-304800" algn="l" rtl="0">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Provide sentence frames. Examples:</a:t>
            </a:r>
            <a:endParaRPr dirty="0"/>
          </a:p>
          <a:p>
            <a:pPr marL="914400" marR="0" lvl="1" indent="-304800" algn="l" rtl="0">
              <a:spcBef>
                <a:spcPts val="0"/>
              </a:spcBef>
              <a:spcAft>
                <a:spcPts val="0"/>
              </a:spcAft>
              <a:buClr>
                <a:schemeClr val="dk1"/>
              </a:buClr>
              <a:buSzPts val="1200"/>
              <a:buFont typeface="Calibri"/>
              <a:buChar char="○"/>
            </a:pPr>
            <a:r>
              <a:rPr lang="en-US" dirty="0"/>
              <a:t>“When I read the excerpt I thought about ___, and I _____.”</a:t>
            </a:r>
          </a:p>
          <a:p>
            <a:pPr marL="914400" marR="0" lvl="1" indent="-304800" algn="l" rtl="0">
              <a:spcBef>
                <a:spcPts val="0"/>
              </a:spcBef>
              <a:spcAft>
                <a:spcPts val="0"/>
              </a:spcAft>
              <a:buClr>
                <a:schemeClr val="dk1"/>
              </a:buClr>
              <a:buSzPts val="1200"/>
              <a:buFont typeface="Calibri"/>
              <a:buChar char="○"/>
            </a:pPr>
            <a:r>
              <a:rPr lang="en-US" dirty="0"/>
              <a:t>“After I got feedback about _____ from _____, I read the excerpt again and made it sound _____.”</a:t>
            </a:r>
            <a:endParaRPr sz="1200" b="0" i="0" u="none" strike="noStrike" cap="none" dirty="0">
              <a:solidFill>
                <a:schemeClr val="dk1"/>
              </a:solidFill>
              <a:latin typeface="Calibri"/>
              <a:ea typeface="Calibri"/>
              <a:cs typeface="Calibri"/>
              <a:sym typeface="Calibri"/>
            </a:endParaRPr>
          </a:p>
        </p:txBody>
      </p:sp>
      <p:sp>
        <p:nvSpPr>
          <p:cNvPr id="394" name="Google Shape;394;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Google Shape;395;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059858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Google Shape;401;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2" name="Google Shape;402;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p>
          <a:p>
            <a:pPr marL="0" lvl="0" indent="0" algn="l" rtl="0">
              <a:spcBef>
                <a:spcPts val="0"/>
              </a:spcBef>
              <a:spcAft>
                <a:spcPts val="0"/>
              </a:spcAft>
              <a:buClr>
                <a:schemeClr val="dk1"/>
              </a:buClr>
              <a:buFont typeface="Arial"/>
              <a:buNone/>
            </a:pPr>
            <a:r>
              <a:rPr lang="en-US" b="1" dirty="0"/>
              <a:t>Grouping: Whole group</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03" name="Google Shape;403;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14</a:t>
            </a:fld>
            <a:endParaRPr/>
          </a:p>
        </p:txBody>
      </p:sp>
    </p:spTree>
    <p:extLst>
      <p:ext uri="{BB962C8B-B14F-4D97-AF65-F5344CB8AC3E}">
        <p14:creationId xmlns:p14="http://schemas.microsoft.com/office/powerpoint/2010/main" val="36190007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8" name="Google Shape;408;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9" name="Google Shape;409;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3093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7" name="Google Shape;417;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At this point in the year, students can begin to complete independent rotations to review the spelling pattern taught by completing different activities. Choices for these activities are described below, and can also be found after each lesson in </a:t>
            </a:r>
            <a:r>
              <a:rPr lang="en-US" b="1" dirty="0"/>
              <a:t>Module 1 Teacher Guide.</a:t>
            </a:r>
            <a:r>
              <a:rPr lang="en-US" dirty="0"/>
              <a:t> To differentiate further, change the difficulty of text based on the ability of the student (See notes in ‘Student Supports/Meeting Student Needs’ below).</a:t>
            </a:r>
            <a:r>
              <a:rPr lang="en-US" dirty="0">
                <a:highlight>
                  <a:srgbClr val="FFFF00"/>
                </a:highlight>
              </a:rPr>
              <a:t>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Monitor partners as they work until students become familiar with working independently from teacher guidance. One suggested group today is a teacher-directed group.</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Where’s Goldie?” decodable text; Rules of Fluency </a:t>
            </a:r>
            <a:r>
              <a:rPr lang="en-US" dirty="0"/>
              <a:t>cards,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304800" algn="l" rtl="0">
              <a:spcBef>
                <a:spcPts val="0"/>
              </a:spcBef>
              <a:spcAft>
                <a:spcPts val="0"/>
              </a:spcAft>
              <a:buClr>
                <a:schemeClr val="dk1"/>
              </a:buClr>
              <a:buSzPts val="1200"/>
              <a:buFont typeface="Calibri"/>
              <a:buChar char="●"/>
            </a:pPr>
            <a:r>
              <a:rPr lang="en-US" dirty="0"/>
              <a:t>Encourage students to use the Interactive Word Wall and any anchor charts, etc. posted in the classroom that may be used as a reference during activity work.</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students to read parts chorally in the “Acting with Expression” </a:t>
            </a:r>
            <a:r>
              <a:rPr lang="en-US"/>
              <a:t>activity.</a:t>
            </a:r>
            <a:endParaRPr dirty="0"/>
          </a:p>
        </p:txBody>
      </p:sp>
    </p:spTree>
    <p:extLst>
      <p:ext uri="{BB962C8B-B14F-4D97-AF65-F5344CB8AC3E}">
        <p14:creationId xmlns:p14="http://schemas.microsoft.com/office/powerpoint/2010/main" val="502793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Snap or Trap Word List and T-chart</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“Where’s Goldie?” (see supporting materials)</a:t>
            </a:r>
            <a:endParaRPr dirty="0"/>
          </a:p>
          <a:p>
            <a:pPr marL="457200" lvl="0" indent="-304800" algn="l" rtl="0">
              <a:spcBef>
                <a:spcPts val="0"/>
              </a:spcBef>
              <a:spcAft>
                <a:spcPts val="0"/>
              </a:spcAft>
              <a:buSzPts val="1200"/>
              <a:buChar char="●"/>
            </a:pPr>
            <a:r>
              <a:rPr lang="en-US" dirty="0"/>
              <a:t>Student copies of excerpt from decodable “Where’s Goldie?” (pages 1 and 2 of decodable, optional)</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299" name="Google Shape;299;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4971032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dirty="0"/>
              <a:t>Read Cycle 2 Overview for Lesson 39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9081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5c8935934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5c8935934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dirty="0">
                <a:solidFill>
                  <a:schemeClr val="dk1"/>
                </a:solidFill>
                <a:latin typeface="Calibri"/>
                <a:ea typeface="Calibri"/>
                <a:cs typeface="Calibri"/>
                <a:sym typeface="Calibri"/>
              </a:rPr>
              <a:t>Teaching Notes:</a:t>
            </a:r>
          </a:p>
          <a:p>
            <a:pPr marL="171450" lvl="0" indent="-171450" algn="l" rtl="0">
              <a:spcBef>
                <a:spcPts val="0"/>
              </a:spcBef>
              <a:spcAft>
                <a:spcPts val="0"/>
              </a:spcAft>
              <a:buFont typeface="Arial" panose="020B0604020202020204" pitchFamily="34" charset="0"/>
              <a:buChar char="•"/>
            </a:pPr>
            <a:r>
              <a:rPr lang="en-US"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US" sz="1200" b="1" dirty="0">
                <a:solidFill>
                  <a:schemeClr val="dk1"/>
                </a:solidFill>
                <a:latin typeface="Calibri"/>
                <a:ea typeface="Calibri"/>
                <a:cs typeface="Calibri"/>
                <a:sym typeface="Calibri"/>
              </a:rPr>
              <a:t>Module </a:t>
            </a:r>
            <a:r>
              <a:rPr lang="en-US" b="1" dirty="0"/>
              <a:t>2</a:t>
            </a:r>
            <a:r>
              <a:rPr lang="en-US" sz="1200" b="1" dirty="0">
                <a:solidFill>
                  <a:schemeClr val="dk1"/>
                </a:solidFill>
                <a:latin typeface="Calibri"/>
                <a:ea typeface="Calibri"/>
                <a:cs typeface="Calibri"/>
                <a:sym typeface="Calibri"/>
              </a:rPr>
              <a:t> Teacher Guide. </a:t>
            </a:r>
            <a:r>
              <a:rPr lang="en-US" sz="1200" dirty="0">
                <a:solidFill>
                  <a:schemeClr val="dk1"/>
                </a:solidFill>
                <a:latin typeface="Calibri"/>
                <a:ea typeface="Calibri"/>
                <a:cs typeface="Calibri"/>
                <a:sym typeface="Calibri"/>
              </a:rPr>
              <a:t>To differentiate further, consider changing the difficulty of words based on the ability of the student. </a:t>
            </a:r>
            <a:br>
              <a:rPr lang="en-US"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158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7" name="Google Shape;317;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Clr>
                <a:srgbClr val="333333"/>
              </a:buClr>
              <a:buSzPts val="1200"/>
              <a:buChar char="●"/>
            </a:pPr>
            <a:r>
              <a:rPr lang="en-US" dirty="0"/>
              <a:t>Students work with regularly spelled high-frequency words accumulated in prior cycles and new high-frequency words introduced in this cycle.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in previous cycles to develop fluency (phrasing, expression, speed, and meaning).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need encouragement to grapple with the Snap and Trap instructional practice.</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Assess if students can identify regularly spelled high-frequency words and explain what makes them “regularly spelled.”</a:t>
            </a:r>
            <a:endParaRPr dirty="0"/>
          </a:p>
          <a:p>
            <a:pPr marL="457200" marR="0" lvl="0" indent="-304800" algn="l" rtl="0">
              <a:spcBef>
                <a:spcPts val="0"/>
              </a:spcBef>
              <a:spcAft>
                <a:spcPts val="0"/>
              </a:spcAft>
              <a:buSzPts val="1200"/>
              <a:buChar char="●"/>
            </a:pPr>
            <a:r>
              <a:rPr lang="en-US" dirty="0"/>
              <a:t>Assess</a:t>
            </a:r>
            <a:r>
              <a:rPr lang="en-US" dirty="0">
                <a:solidFill>
                  <a:srgbClr val="000000"/>
                </a:solidFill>
              </a:rPr>
              <a:t> student fluency (</a:t>
            </a:r>
            <a:r>
              <a:rPr lang="en-US" dirty="0"/>
              <a:t>phrasing, expression, speed, and meaning).</a:t>
            </a:r>
            <a:endParaRPr dirty="0">
              <a:solidFill>
                <a:srgbClr val="000000"/>
              </a:solidFill>
              <a:highlight>
                <a:srgbClr val="FFFF00"/>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feedback, fluency, frequently, grapple, phrase (L)</a:t>
            </a:r>
            <a:endParaRPr b="0" i="0" strike="noStrike" cap="none" dirty="0">
              <a:solidFill>
                <a:schemeClr val="dk1"/>
              </a:solidFill>
              <a:latin typeface="Calibri"/>
              <a:ea typeface="Calibri"/>
              <a:cs typeface="Calibri"/>
              <a:sym typeface="Calibri"/>
            </a:endParaRPr>
          </a:p>
        </p:txBody>
      </p:sp>
      <p:sp>
        <p:nvSpPr>
          <p:cNvPr id="318" name="Google Shape;318;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9" name="Google Shape;319;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1725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sz="1200" b="1" i="0" u="none" strike="noStrike" cap="none" dirty="0">
                <a:solidFill>
                  <a:schemeClr val="dk1"/>
                </a:solidFill>
                <a:latin typeface="Calibri"/>
                <a:cs typeface="Calibri"/>
                <a:sym typeface="Calibri"/>
              </a:rPr>
              <a:t>Grouping: Whole group</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Wobble.”</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going to be analyzing high-frequency words.</a:t>
            </a:r>
            <a:endParaRPr dirty="0"/>
          </a:p>
          <a:p>
            <a:pPr marL="457200" lvl="0" indent="-304800" algn="l" rtl="0">
              <a:spcBef>
                <a:spcPts val="0"/>
              </a:spcBef>
              <a:spcAft>
                <a:spcPts val="0"/>
              </a:spcAft>
              <a:buSzPts val="1200"/>
              <a:buChar char="●"/>
            </a:pPr>
            <a:r>
              <a:rPr lang="en-US" dirty="0"/>
              <a:t>Explain that to “grapple” is to keep working at a problem, even if it takes a lot of work. I like to work on crossword puzzles, but sometimes I have to grapple with an answer before I can figure it out.</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29" name="Google Shape;329;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30" name="Google Shape;330;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1486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p>
          <a:p>
            <a:pPr marL="0" marR="0" lvl="0" indent="0" algn="l" rtl="0">
              <a:lnSpc>
                <a:spcPct val="100000"/>
              </a:lnSpc>
              <a:spcBef>
                <a:spcPts val="0"/>
              </a:spcBef>
              <a:spcAft>
                <a:spcPts val="0"/>
              </a:spcAft>
              <a:buNone/>
            </a:pPr>
            <a:r>
              <a:rPr lang="en-US" b="1" i="0" u="none" strike="noStrike" cap="none" dirty="0">
                <a:solidFill>
                  <a:schemeClr val="dk1"/>
                </a:solidFill>
                <a:latin typeface="Calibri"/>
                <a:cs typeface="Calibri"/>
                <a:sym typeface="Calibri"/>
              </a:rPr>
              <a:t>Grouping: Whole group</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analyze high-frequency words.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337" name="Google Shape;337;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32052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Snap or Trap is a new instructional practice this cycle. Be prepared to model and guide students until the practice becomes familiar. </a:t>
            </a:r>
            <a:r>
              <a:rPr lang="en-US" dirty="0"/>
              <a:t>Earlier this cycle, students focused on the “trap” words; students focus on the “snap” words in this lesson.</a:t>
            </a:r>
            <a:endParaRPr dirty="0"/>
          </a:p>
          <a:p>
            <a:pPr marL="469900" lvl="0" indent="-317500" algn="l" rtl="0">
              <a:spcBef>
                <a:spcPts val="0"/>
              </a:spcBef>
              <a:spcAft>
                <a:spcPts val="0"/>
              </a:spcAft>
              <a:buClr>
                <a:schemeClr val="dk1"/>
              </a:buClr>
              <a:buSzPts val="1200"/>
              <a:buFont typeface="Calibri"/>
              <a:buChar char="●"/>
            </a:pPr>
            <a:r>
              <a:rPr lang="en-US" dirty="0"/>
              <a:t>Consider snapping fingers after saying “snap” and pretending to “trap” a word with hands cupped and clapped together when a word is a “trap.”</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sz="1200" dirty="0">
                <a:solidFill>
                  <a:schemeClr val="dk1"/>
                </a:solidFill>
                <a:latin typeface="Calibri"/>
                <a:ea typeface="Calibri"/>
                <a:cs typeface="Calibri"/>
                <a:sym typeface="Calibri"/>
              </a:rPr>
              <a:t>Show students a list of Snap or Trap Word Cards (</a:t>
            </a:r>
            <a:r>
              <a:rPr lang="en-US" dirty="0"/>
              <a:t>“together,” “whole,” “hello,” “weird,” “is,” “that,” “it,” “them,” “sometimes,” </a:t>
            </a:r>
            <a:r>
              <a:rPr lang="en-US" sz="1200" dirty="0">
                <a:solidFill>
                  <a:schemeClr val="dk1"/>
                </a:solidFill>
                <a:latin typeface="Calibri"/>
                <a:ea typeface="Calibri"/>
                <a:cs typeface="Calibri"/>
                <a:sym typeface="Calibri"/>
              </a:rPr>
              <a:t>and a Snap or Trap T-chart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“Some words on this list are snap words and some are trap words. Today, we are going to identify the high-frequency words on this list that are snap words.”</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it mean to be a snap word?</a:t>
            </a:r>
            <a:r>
              <a:rPr lang="en-US" dirty="0"/>
              <a:t>” (</a:t>
            </a:r>
            <a:r>
              <a:rPr lang="en-US" b="0" dirty="0"/>
              <a:t>Snap words are regularly spelled, easy to decode; they play fair; they follow the rules</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“Yes! Your job is to find the words that are high-frequency and follow the rules. We call them snap words because we should know them ‘in a snap!’”</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all the words listed, then reread “sometimes.”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“I notice the word ‘sometimes’ is a compound word. The first syllable is a trap word, because the ‘e’ doesn’t make the ‘o’ say its name. The second syllable is a snap word because it follows the magic ‘e’ rule.”</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Place “sometimes” in the Trap column of the chart.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Can anyone see any snap words? Even if you’re not sure, grapple with it until you come up with a possible answer</a:t>
            </a:r>
            <a:r>
              <a:rPr lang="en-US" dirty="0"/>
              <a:t>.” (</a:t>
            </a:r>
            <a:r>
              <a:rPr lang="en-US" b="0" dirty="0"/>
              <a:t>Example: “Them” is a snap word</a:t>
            </a:r>
            <a:r>
              <a:rPr lang="en-US" dirty="0"/>
              <a:t>.) “</a:t>
            </a:r>
            <a:r>
              <a:rPr lang="en-US" i="1" dirty="0"/>
              <a:t>Great! Why do you think it’s a snap word</a:t>
            </a:r>
            <a:r>
              <a:rPr lang="en-US" dirty="0"/>
              <a:t>?” (</a:t>
            </a:r>
            <a:r>
              <a:rPr lang="en-US" b="0" dirty="0"/>
              <a:t>Because the syllable is closed, the vowel makes the short sound</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“Yes! ‘Them’ is a snap word because it follows an easily decodable pattern. It belongs in the Snap column.”</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Add snap word to Snap column on T-chart.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Guide students to read all the snap words and add them to the Interactive Word Wall.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grappling/working with effort </a:t>
            </a:r>
            <a:r>
              <a:rPr lang="en-US" dirty="0"/>
              <a:t>while </a:t>
            </a:r>
            <a:r>
              <a:rPr lang="en-US" sz="1200" dirty="0">
                <a:solidFill>
                  <a:schemeClr val="dk1"/>
                </a:solidFill>
                <a:latin typeface="Calibri"/>
                <a:ea typeface="Calibri"/>
                <a:cs typeface="Calibri"/>
                <a:sym typeface="Calibri"/>
              </a:rPr>
              <a:t>reading the high-frequency words</a:t>
            </a:r>
            <a:r>
              <a:rPr lang="en-US" dirty="0"/>
              <a:t> and explaining how words with regular spelling patterns are “snap”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grapple. Model the struggle. Think aloud about how to read the words, and analyze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Encourage students to read high-frequency as whole words and analyze the words after reading them.</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color-coding “trap” words and “snap” words to visually remind students of their differences.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Offer student-friendly definitions as needed. For example: “Grapple” means to wrestle with something, to keep trying and keep working even when a problem is not easy to figure out.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To deepen analysis, consider asking students to identify the number of syllables in each word and the vowel sounds they hear. Because these are regularly spelled words, they provide opportunity for students to consider the relationship between the spelling pattern and the vowel sound. For example, in the word “together,” students can note the closed (“</a:t>
            </a:r>
            <a:r>
              <a:rPr lang="en-US" dirty="0" err="1"/>
              <a:t>geth</a:t>
            </a:r>
            <a:r>
              <a:rPr lang="en-US" dirty="0"/>
              <a:t>”) and r-controlled (“</a:t>
            </a:r>
            <a:r>
              <a:rPr lang="en-US" dirty="0" err="1"/>
              <a:t>er</a:t>
            </a:r>
            <a:r>
              <a:rPr lang="en-US" dirty="0"/>
              <a:t>”) syllable types in the word. This not only supports the goal of automaticity with sound/spelling patterns, but also reinforces the understanding that these words are “regularly spelled.”</a:t>
            </a:r>
            <a:endParaRPr dirty="0"/>
          </a:p>
        </p:txBody>
      </p:sp>
    </p:spTree>
    <p:extLst>
      <p:ext uri="{BB962C8B-B14F-4D97-AF65-F5344CB8AC3E}">
        <p14:creationId xmlns:p14="http://schemas.microsoft.com/office/powerpoint/2010/main" val="34029522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g435f6140b3_0_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g435f6140b3_0_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b="1" dirty="0"/>
              <a:t>Suggested slide pacing: see slide 8 </a:t>
            </a:r>
          </a:p>
          <a:p>
            <a:pPr marL="0" lvl="0" indent="0" algn="l" rtl="0">
              <a:spcBef>
                <a:spcPts val="0"/>
              </a:spcBef>
              <a:spcAft>
                <a:spcPts val="0"/>
              </a:spcAft>
              <a:buClr>
                <a:schemeClr val="dk1"/>
              </a:buClr>
              <a:buSzPts val="1100"/>
              <a:buFont typeface="Arial"/>
              <a:buNone/>
            </a:pPr>
            <a:r>
              <a:rPr lang="en-US" b="1" dirty="0"/>
              <a:t>Grouping: Whole group</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Font typeface="Arial"/>
              <a:buNone/>
            </a:pPr>
            <a:r>
              <a:rPr lang="en-US" dirty="0"/>
              <a:t>Teacher Notes:</a:t>
            </a:r>
            <a:endParaRPr dirty="0"/>
          </a:p>
          <a:p>
            <a:pPr marL="457200" lvl="0" indent="-304800" algn="l" rtl="0">
              <a:spcBef>
                <a:spcPts val="0"/>
              </a:spcBef>
              <a:spcAft>
                <a:spcPts val="0"/>
              </a:spcAft>
              <a:buSzPts val="1200"/>
              <a:buChar char="●"/>
            </a:pPr>
            <a:r>
              <a:rPr lang="en-US" dirty="0"/>
              <a:t>Snap or Trap T-chart for teacher reference if needed and technology is available. Only Snap words are added to the Interactive Word Wall for this lesson.</a:t>
            </a:r>
            <a:endParaRPr dirty="0"/>
          </a:p>
          <a:p>
            <a:pPr marL="0" marR="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 </a:t>
            </a:r>
            <a:endParaRPr dirty="0"/>
          </a:p>
          <a:p>
            <a:pPr marL="457200" lvl="0" indent="-304800" algn="l" rtl="0">
              <a:spcBef>
                <a:spcPts val="0"/>
              </a:spcBef>
              <a:spcAft>
                <a:spcPts val="0"/>
              </a:spcAft>
              <a:buSzPts val="1200"/>
              <a:buFont typeface="Calibri"/>
              <a:buAutoNum type="arabicPeriod"/>
            </a:pPr>
            <a:r>
              <a:rPr lang="en-US" dirty="0"/>
              <a:t>Show students chart.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algn="l" rtl="0">
              <a:spcBef>
                <a:spcPts val="0"/>
              </a:spcBef>
              <a:spcAft>
                <a:spcPts val="0"/>
              </a:spcAft>
              <a:buSzPts val="1200"/>
              <a:buChar char="●"/>
            </a:pPr>
            <a:r>
              <a:rPr lang="en-US" dirty="0"/>
              <a:t>Students analyzing words.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 </a:t>
            </a:r>
            <a:endParaRPr dirty="0"/>
          </a:p>
        </p:txBody>
      </p:sp>
      <p:sp>
        <p:nvSpPr>
          <p:cNvPr id="356" name="Google Shape;356;g435f6140b3_0_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7" name="Google Shape;357;g435f6140b3_0_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090268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9.png"/><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40.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0.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7.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4"/>
          <p:cNvSpPr txBox="1">
            <a:spLocks noGrp="1"/>
          </p:cNvSpPr>
          <p:nvPr>
            <p:ph type="body" idx="1"/>
          </p:nvPr>
        </p:nvSpPr>
        <p:spPr>
          <a:xfrm>
            <a:off x="838200" y="1613550"/>
            <a:ext cx="10515600" cy="42864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two instructional practices: Snap or Trap Review and Fluency. Fluency is defined as reading smoothly, with expression, not too fast or too slow, and reflecting the meaning of the story. Students will be familiar with Snap and Trap from this cycle. Students will be familiar with Fluency from the Grade 1 curriculum.</a:t>
            </a:r>
          </a:p>
          <a:p>
            <a:pPr marL="0" marR="0" lvl="0" indent="0" algn="l" rtl="0">
              <a:lnSpc>
                <a:spcPct val="110000"/>
              </a:lnSpc>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reading smoothly, blending letter sounds together in words</a:t>
            </a:r>
            <a:endParaRPr sz="2200" b="0" u="none" strike="noStrike" cap="none" dirty="0">
              <a:solidFill>
                <a:schemeClr val="dk1"/>
              </a:solidFill>
              <a:latin typeface="Century Gothic"/>
              <a:ea typeface="Century Gothic"/>
              <a:cs typeface="Century Gothic"/>
              <a:sym typeface="Century Gothic"/>
            </a:endParaRPr>
          </a:p>
          <a:p>
            <a:pPr marL="457200" marR="0" lvl="0" indent="-368300" algn="l" rtl="0">
              <a:lnSpc>
                <a:spcPct val="70000"/>
              </a:lnSpc>
              <a:spcBef>
                <a:spcPts val="1000"/>
              </a:spcBef>
              <a:spcAft>
                <a:spcPts val="1000"/>
              </a:spcAft>
              <a:buClr>
                <a:schemeClr val="dk1"/>
              </a:buClr>
              <a:buSzPts val="2200"/>
              <a:buFont typeface="Century Gothic"/>
              <a:buChar char="●"/>
            </a:pPr>
            <a:r>
              <a:rPr lang="en-US" sz="2200" dirty="0"/>
              <a:t>spelling patterns, syllable types and vowel sounds </a:t>
            </a:r>
            <a:endParaRPr sz="2200" b="0" i="0" u="none" strike="noStrike" cap="none" dirty="0">
              <a:solidFill>
                <a:schemeClr val="dk1"/>
              </a:solidFill>
              <a:latin typeface="Century Gothic"/>
              <a:ea typeface="Century Gothic"/>
              <a:cs typeface="Century Gothic"/>
              <a:sym typeface="Century Gothic"/>
            </a:endParaRPr>
          </a:p>
        </p:txBody>
      </p:sp>
      <p:sp>
        <p:nvSpPr>
          <p:cNvPr id="295" name="Google Shape;295;p44"/>
          <p:cNvSpPr txBox="1">
            <a:spLocks noGrp="1"/>
          </p:cNvSpPr>
          <p:nvPr>
            <p:ph type="title"/>
          </p:nvPr>
        </p:nvSpPr>
        <p:spPr>
          <a:xfrm>
            <a:off x="838200" y="28785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8: Lesson 39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53"/>
          <p:cNvSpPr txBox="1">
            <a:spLocks noGrp="1"/>
          </p:cNvSpPr>
          <p:nvPr>
            <p:ph type="title"/>
          </p:nvPr>
        </p:nvSpPr>
        <p:spPr>
          <a:xfrm>
            <a:off x="371212" y="3062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70" name="Google Shape;370;p53"/>
          <p:cNvSpPr txBox="1">
            <a:spLocks noGrp="1"/>
          </p:cNvSpPr>
          <p:nvPr>
            <p:ph type="body" idx="2"/>
          </p:nvPr>
        </p:nvSpPr>
        <p:spPr>
          <a:xfrm>
            <a:off x="824662" y="1112838"/>
            <a:ext cx="10514100" cy="5328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dirty="0">
                <a:solidFill>
                  <a:srgbClr val="FF0000"/>
                </a:solidFill>
              </a:rPr>
              <a:t>“Yes, we’ll read it fluently. Not too fast and not too 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5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7" name="Google Shape;377;p5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10000"/>
              </a:lnSpc>
              <a:spcBef>
                <a:spcPts val="1000"/>
              </a:spcBef>
              <a:spcAft>
                <a:spcPts val="0"/>
              </a:spcAft>
              <a:buClr>
                <a:srgbClr val="000000"/>
              </a:buClr>
              <a:buSzPts val="3000"/>
              <a:buChar char="●"/>
            </a:pPr>
            <a:r>
              <a:rPr lang="en-US" sz="3000" dirty="0">
                <a:solidFill>
                  <a:srgbClr val="000000"/>
                </a:solidFill>
                <a:highlight>
                  <a:srgbClr val="FFFFFF"/>
                </a:highlight>
              </a:rPr>
              <a:t>I can read fluently (smoothly, with expression and meaning, rereading and self-correcting when necessary).</a:t>
            </a:r>
            <a:endParaRPr sz="3000" dirty="0">
              <a:solidFill>
                <a:srgbClr val="000000"/>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78" name="Google Shape;378;p5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79" name="Google Shape;379;p54"/>
          <p:cNvPicPr preferRelativeResize="0"/>
          <p:nvPr/>
        </p:nvPicPr>
        <p:blipFill>
          <a:blip r:embed="rId4">
            <a:alphaModFix/>
          </a:blip>
          <a:stretch>
            <a:fillRect/>
          </a:stretch>
        </p:blipFill>
        <p:spPr>
          <a:xfrm>
            <a:off x="11134440" y="5772150"/>
            <a:ext cx="911037" cy="7498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5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pic>
        <p:nvPicPr>
          <p:cNvPr id="387" name="Google Shape;387;p55"/>
          <p:cNvPicPr preferRelativeResize="0"/>
          <p:nvPr/>
        </p:nvPicPr>
        <p:blipFill>
          <a:blip r:embed="rId3">
            <a:alphaModFix/>
          </a:blip>
          <a:stretch>
            <a:fillRect/>
          </a:stretch>
        </p:blipFill>
        <p:spPr>
          <a:xfrm>
            <a:off x="4291725" y="3805276"/>
            <a:ext cx="7400925" cy="2409825"/>
          </a:xfrm>
          <a:prstGeom prst="rect">
            <a:avLst/>
          </a:prstGeom>
          <a:noFill/>
          <a:ln>
            <a:noFill/>
          </a:ln>
        </p:spPr>
      </p:pic>
      <p:pic>
        <p:nvPicPr>
          <p:cNvPr id="388" name="Google Shape;388;p55"/>
          <p:cNvPicPr preferRelativeResize="0"/>
          <p:nvPr/>
        </p:nvPicPr>
        <p:blipFill>
          <a:blip r:embed="rId4">
            <a:alphaModFix/>
          </a:blip>
          <a:stretch>
            <a:fillRect/>
          </a:stretch>
        </p:blipFill>
        <p:spPr>
          <a:xfrm>
            <a:off x="768163" y="4276326"/>
            <a:ext cx="2470774" cy="1938775"/>
          </a:xfrm>
          <a:prstGeom prst="rect">
            <a:avLst/>
          </a:prstGeom>
          <a:noFill/>
          <a:ln>
            <a:noFill/>
          </a:ln>
        </p:spPr>
      </p:pic>
      <p:sp>
        <p:nvSpPr>
          <p:cNvPr id="389" name="Google Shape;389;p55"/>
          <p:cNvSpPr txBox="1"/>
          <p:nvPr/>
        </p:nvSpPr>
        <p:spPr>
          <a:xfrm>
            <a:off x="296731" y="324412"/>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Rules of Fluency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smoothly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expression</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meaning</a:t>
            </a:r>
          </a:p>
          <a:p>
            <a:pPr marL="457200" lvl="0" indent="-381000" algn="l" rtl="0">
              <a:spcBef>
                <a:spcPts val="0"/>
              </a:spcBef>
              <a:spcAft>
                <a:spcPts val="0"/>
              </a:spcAft>
              <a:buSzPts val="2400"/>
              <a:buFont typeface="Century Gothic"/>
              <a:buChar char="●"/>
            </a:pP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just the right speed</a:t>
            </a:r>
            <a:r>
              <a:rPr lang="en-US" sz="3000" b="1"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pic>
        <p:nvPicPr>
          <p:cNvPr id="390" name="Google Shape;390;p55"/>
          <p:cNvPicPr preferRelativeResize="0"/>
          <p:nvPr/>
        </p:nvPicPr>
        <p:blipFill>
          <a:blip r:embed="rId5">
            <a:alphaModFix/>
          </a:blip>
          <a:stretch>
            <a:fillRect/>
          </a:stretch>
        </p:blipFill>
        <p:spPr>
          <a:xfrm>
            <a:off x="4291725" y="340800"/>
            <a:ext cx="7191375" cy="32004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6"/>
                                        </p:tgtEl>
                                        <p:attrNameLst>
                                          <p:attrName>style.visibility</p:attrName>
                                        </p:attrNameLst>
                                      </p:cBhvr>
                                      <p:to>
                                        <p:strVal val="visible"/>
                                      </p:to>
                                    </p:set>
                                    <p:animEffect transition="in" filter="fade">
                                      <p:cBhvr>
                                        <p:cTn id="7" dur="1000"/>
                                        <p:tgtEl>
                                          <p:spTgt spid="3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5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398" name="Google Shape;398;p56"/>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is one goal you are working on to become a more proficient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99" name="Google Shape;399;p56"/>
          <p:cNvPicPr preferRelativeResize="0"/>
          <p:nvPr/>
        </p:nvPicPr>
        <p:blipFill>
          <a:blip r:embed="rId3">
            <a:alphaModFix/>
          </a:blip>
          <a:stretch>
            <a:fillRect/>
          </a:stretch>
        </p:blipFill>
        <p:spPr>
          <a:xfrm>
            <a:off x="839800" y="2057701"/>
            <a:ext cx="4077573" cy="381159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4"/>
        <p:cNvGrpSpPr/>
        <p:nvPr/>
      </p:nvGrpSpPr>
      <p:grpSpPr>
        <a:xfrm>
          <a:off x="0" y="0"/>
          <a:ext cx="0" cy="0"/>
          <a:chOff x="0" y="0"/>
          <a:chExt cx="0" cy="0"/>
        </a:xfrm>
      </p:grpSpPr>
      <p:sp>
        <p:nvSpPr>
          <p:cNvPr id="405" name="Google Shape;405;p57"/>
          <p:cNvSpPr txBox="1"/>
          <p:nvPr/>
        </p:nvSpPr>
        <p:spPr>
          <a:xfrm>
            <a:off x="500062" y="2100263"/>
            <a:ext cx="11397000" cy="4271963"/>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69;p53"/>
          <p:cNvSpPr txBox="1">
            <a:spLocks noGrp="1"/>
          </p:cNvSpPr>
          <p:nvPr>
            <p:ph type="title"/>
          </p:nvPr>
        </p:nvSpPr>
        <p:spPr>
          <a:xfrm>
            <a:off x="371212" y="3062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5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12" name="Google Shape;412;p5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000000"/>
              </a:buClr>
              <a:buSzPts val="3000"/>
              <a:buChar char="●"/>
            </a:pPr>
            <a:r>
              <a:rPr lang="en-US" sz="3000">
                <a:solidFill>
                  <a:srgbClr val="000000"/>
                </a:solidFill>
                <a:highlight>
                  <a:srgbClr val="FFFFFF"/>
                </a:highlight>
              </a:rPr>
              <a:t>I can read fluently (smoothly, with expression and meaning, rereading and self-correcting when necessary).</a:t>
            </a:r>
            <a:endParaRPr sz="3000">
              <a:solidFill>
                <a:srgbClr val="000000"/>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3" name="Google Shape;413;p5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4" name="Google Shape;414;p58"/>
          <p:cNvPicPr preferRelativeResize="0"/>
          <p:nvPr/>
        </p:nvPicPr>
        <p:blipFill>
          <a:blip r:embed="rId4">
            <a:alphaModFix/>
          </a:blip>
          <a:stretch>
            <a:fillRect/>
          </a:stretch>
        </p:blipFill>
        <p:spPr>
          <a:xfrm>
            <a:off x="11024900" y="5614225"/>
            <a:ext cx="1086975" cy="879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graphicFrame>
        <p:nvGraphicFramePr>
          <p:cNvPr id="419" name="Google Shape;419;p59"/>
          <p:cNvGraphicFramePr/>
          <p:nvPr>
            <p:extLst>
              <p:ext uri="{D42A27DB-BD31-4B8C-83A1-F6EECF244321}">
                <p14:modId xmlns:p14="http://schemas.microsoft.com/office/powerpoint/2010/main" val="956614011"/>
              </p:ext>
            </p:extLst>
          </p:nvPr>
        </p:nvGraphicFramePr>
        <p:xfrm>
          <a:off x="0" y="0"/>
          <a:ext cx="12192000" cy="6907330"/>
        </p:xfrm>
        <a:graphic>
          <a:graphicData uri="http://schemas.openxmlformats.org/drawingml/2006/table">
            <a:tbl>
              <a:tblPr>
                <a:noFill/>
                <a:tableStyleId>{088600BF-8E5D-4897-B238-0B31AFA1FC66}</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Teacher Group.</a:t>
                      </a:r>
                    </a:p>
                    <a:p>
                      <a:pPr marL="0" lvl="0" indent="0" algn="l" rtl="0">
                        <a:spcBef>
                          <a:spcPts val="0"/>
                        </a:spcBef>
                        <a:spcAft>
                          <a:spcPts val="0"/>
                        </a:spcAft>
                        <a:buClr>
                          <a:schemeClr val="dk1"/>
                        </a:buClr>
                        <a:buSzPts val="1500"/>
                        <a:buFont typeface="Arial"/>
                        <a:buNone/>
                      </a:pP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Chorally reread the pp. 1 and 2 from “Where’s Goldie?”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Read the excerpt again. This time, pause at the commas, stop at the periods, use an asking voice for the question marks and an excited voice for the exclamation marks.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9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1900" dirty="0">
                        <a:solidFill>
                          <a:schemeClr val="dk1"/>
                        </a:solidFill>
                      </a:endParaRPr>
                    </a:p>
                    <a:p>
                      <a:pPr marL="0" lvl="0" indent="0" algn="l" rtl="0">
                        <a:spcBef>
                          <a:spcPts val="0"/>
                        </a:spcBef>
                        <a:spcAft>
                          <a:spcPts val="0"/>
                        </a:spcAft>
                        <a:buClr>
                          <a:schemeClr val="dk1"/>
                        </a:buClr>
                        <a:buSzPts val="1500"/>
                        <a:buFont typeface="Arial"/>
                        <a:buNone/>
                      </a:pPr>
                      <a:endParaRPr sz="1900" dirty="0">
                        <a:solidFill>
                          <a:schemeClr val="dk1"/>
                        </a:solidFill>
                        <a:highlight>
                          <a:srgbClr val="FFFF00"/>
                        </a:highlight>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p>
                    <a:p>
                      <a:pPr marL="0" lvl="0" indent="0" algn="l" rtl="0">
                        <a:spcBef>
                          <a:spcPts val="0"/>
                        </a:spcBef>
                        <a:spcAft>
                          <a:spcPts val="0"/>
                        </a:spcAft>
                        <a:buClr>
                          <a:schemeClr val="dk1"/>
                        </a:buClr>
                        <a:buSzPts val="1500"/>
                        <a:buFont typeface="Arial"/>
                        <a:buNone/>
                      </a:pPr>
                      <a:endParaRPr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“Where’s Goldie?”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Determine who will act as the narrator, and who will act as the characters in the story.</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As you act out your parts, remember to change your expression based on the punctuation. Read as many pages as you can until time is called.</a:t>
                      </a:r>
                      <a:endParaRPr sz="19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p>
                    <a:p>
                      <a:pPr marL="0" lvl="0" indent="0" algn="l" rtl="0">
                        <a:spcBef>
                          <a:spcPts val="0"/>
                        </a:spcBef>
                        <a:spcAft>
                          <a:spcPts val="0"/>
                        </a:spcAft>
                        <a:buClr>
                          <a:schemeClr val="dk1"/>
                        </a:buClr>
                        <a:buSzPts val="1500"/>
                        <a:buFont typeface="Arial"/>
                        <a:buNone/>
                      </a:pP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Take turns reporting on Sam and Goldie by reading the decodable as a reporter or a camera person filming.</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Change roles every page. (Whoever “reports” the first page will “film” the second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Compliment your partner on how he/she reads fluently and help your partner if he/she is not fluent. </a:t>
                      </a:r>
                      <a:endParaRPr sz="19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20" name="Google Shape;420;p59"/>
          <p:cNvPicPr preferRelativeResize="0"/>
          <p:nvPr/>
        </p:nvPicPr>
        <p:blipFill>
          <a:blip r:embed="rId3">
            <a:alphaModFix/>
          </a:blip>
          <a:stretch>
            <a:fillRect/>
          </a:stretch>
        </p:blipFill>
        <p:spPr>
          <a:xfrm rot="-1022085">
            <a:off x="7500550" y="537230"/>
            <a:ext cx="744175" cy="671650"/>
          </a:xfrm>
          <a:prstGeom prst="rect">
            <a:avLst/>
          </a:prstGeom>
          <a:noFill/>
          <a:ln>
            <a:noFill/>
          </a:ln>
        </p:spPr>
      </p:pic>
      <p:pic>
        <p:nvPicPr>
          <p:cNvPr id="421" name="Google Shape;421;p59"/>
          <p:cNvPicPr preferRelativeResize="0"/>
          <p:nvPr/>
        </p:nvPicPr>
        <p:blipFill>
          <a:blip r:embed="rId4">
            <a:alphaModFix/>
          </a:blip>
          <a:stretch>
            <a:fillRect/>
          </a:stretch>
        </p:blipFill>
        <p:spPr>
          <a:xfrm>
            <a:off x="11400818" y="26429"/>
            <a:ext cx="704850" cy="1066992"/>
          </a:xfrm>
          <a:prstGeom prst="rect">
            <a:avLst/>
          </a:prstGeom>
          <a:noFill/>
          <a:ln>
            <a:noFill/>
          </a:ln>
        </p:spPr>
      </p:pic>
      <p:pic>
        <p:nvPicPr>
          <p:cNvPr id="422" name="Google Shape;422;p59"/>
          <p:cNvPicPr preferRelativeResize="0"/>
          <p:nvPr/>
        </p:nvPicPr>
        <p:blipFill>
          <a:blip r:embed="rId5">
            <a:alphaModFix/>
          </a:blip>
          <a:stretch>
            <a:fillRect/>
          </a:stretch>
        </p:blipFill>
        <p:spPr>
          <a:xfrm rot="17861555">
            <a:off x="2693806" y="200052"/>
            <a:ext cx="1112256" cy="1092433"/>
          </a:xfrm>
          <a:prstGeom prst="rect">
            <a:avLst/>
          </a:prstGeom>
          <a:noFill/>
          <a:ln>
            <a:noFill/>
          </a:ln>
        </p:spPr>
      </p:pic>
      <p:sp>
        <p:nvSpPr>
          <p:cNvPr id="423" name="Google Shape;423;p59"/>
          <p:cNvSpPr txBox="1"/>
          <p:nvPr/>
        </p:nvSpPr>
        <p:spPr>
          <a:xfrm>
            <a:off x="2607850" y="559925"/>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45"/>
          <p:cNvSpPr txBox="1">
            <a:spLocks noGrp="1"/>
          </p:cNvSpPr>
          <p:nvPr>
            <p:ph type="body" idx="1"/>
          </p:nvPr>
        </p:nvSpPr>
        <p:spPr>
          <a:xfrm>
            <a:off x="838200" y="122625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39:</a:t>
            </a:r>
            <a:endParaRPr sz="2400" dirty="0"/>
          </a:p>
          <a:p>
            <a:pPr marL="0" lvl="0" indent="0" algn="l" rtl="0">
              <a:lnSpc>
                <a:spcPct val="100000"/>
              </a:lnSpc>
              <a:spcBef>
                <a:spcPts val="0"/>
              </a:spcBef>
              <a:spcAft>
                <a:spcPts val="0"/>
              </a:spcAft>
              <a:buClr>
                <a:schemeClr val="dk1"/>
              </a:buClr>
              <a:buSzPts val="1100"/>
              <a:buFont typeface="Arial"/>
              <a:buNone/>
            </a:pP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Snap or Trap Word List and T-chart</a:t>
            </a:r>
            <a:endParaRPr sz="2400" dirty="0"/>
          </a:p>
          <a:p>
            <a:pPr marL="457200" lvl="0" indent="-381000" algn="l" rtl="0">
              <a:lnSpc>
                <a:spcPct val="100000"/>
              </a:lnSpc>
              <a:spcBef>
                <a:spcPts val="1000"/>
              </a:spcBef>
              <a:spcAft>
                <a:spcPts val="0"/>
              </a:spcAft>
              <a:buSzPts val="2400"/>
              <a:buFont typeface="Century Gothic"/>
              <a:buChar char="●"/>
            </a:pPr>
            <a:r>
              <a:rPr lang="en-US" sz="2400" dirty="0"/>
              <a:t>Rules of Fluency written on index Cards (</a:t>
            </a:r>
            <a:r>
              <a:rPr lang="en-US" sz="2400" i="1" dirty="0"/>
              <a:t>Smoothly, With Expression, With Meaning, Just the Right Speed)</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“Where’s Goldie?”</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“Where’s Goldie?” (pages 1 and 2 of decodable; optional)</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"The Fluency Song” (one to display; on slide, see supporting materials)</a:t>
            </a:r>
            <a:endParaRPr sz="2400" dirty="0"/>
          </a:p>
          <a:p>
            <a:pPr marL="457200" lvl="0" indent="-355600" algn="l" rtl="0">
              <a:lnSpc>
                <a:spcPct val="100000"/>
              </a:lnSpc>
              <a:spcBef>
                <a:spcPts val="0"/>
              </a:spcBef>
              <a:spcAft>
                <a:spcPts val="0"/>
              </a:spcAft>
              <a:buSzPts val="2000"/>
              <a:buChar char="●"/>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02" name="Google Shape;302;p45"/>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2: Part 1: Cycle 8: Lesson 39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46"/>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39: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2 Overview for Lesson 39</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08" name="Google Shape;308;p46"/>
          <p:cNvSpPr txBox="1">
            <a:spLocks noGrp="1"/>
          </p:cNvSpPr>
          <p:nvPr>
            <p:ph type="title"/>
          </p:nvPr>
        </p:nvSpPr>
        <p:spPr>
          <a:xfrm>
            <a:off x="415600" y="445567"/>
            <a:ext cx="113607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2: Part 1: Cycle 8: Lesson 39</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7"/>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noAutofit/>
          </a:bodyPr>
          <a:lstStyle/>
          <a:p>
            <a:pPr marL="241300" lvl="0" indent="0" algn="l" rtl="0">
              <a:spcBef>
                <a:spcPts val="1100"/>
              </a:spcBef>
              <a:spcAft>
                <a:spcPts val="0"/>
              </a:spcAft>
              <a:buNone/>
            </a:pPr>
            <a:r>
              <a:rPr lang="en-US" sz="2100" b="1"/>
              <a:t>Essential Revision to Independent Work Time</a:t>
            </a:r>
            <a:r>
              <a:rPr lang="en-US" sz="21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1 Teacher Guide. </a:t>
            </a:r>
            <a:endParaRPr sz="2100"/>
          </a:p>
          <a:p>
            <a:pPr marL="241300" lvl="0" indent="0" algn="l" rtl="0">
              <a:spcBef>
                <a:spcPts val="1100"/>
              </a:spcBef>
              <a:spcAft>
                <a:spcPts val="0"/>
              </a:spcAft>
              <a:buNone/>
            </a:pPr>
            <a:r>
              <a:rPr lang="en-US" sz="2100"/>
              <a:t>Once students understand what to do during Independent Work Time, it is possible to pull small groups or conference with students to give direct instruction. </a:t>
            </a:r>
            <a:endParaRPr sz="2100"/>
          </a:p>
          <a:p>
            <a:pPr marL="0" lvl="0" indent="0" algn="l" rtl="0">
              <a:lnSpc>
                <a:spcPct val="115000"/>
              </a:lnSpc>
              <a:spcBef>
                <a:spcPts val="1100"/>
              </a:spcBef>
              <a:spcAft>
                <a:spcPts val="0"/>
              </a:spcAft>
              <a:buNone/>
            </a:pPr>
            <a:endParaRPr>
              <a:solidFill>
                <a:schemeClr val="dk1"/>
              </a:solidFill>
              <a:latin typeface="Times New Roman"/>
              <a:ea typeface="Times New Roman"/>
              <a:cs typeface="Times New Roman"/>
              <a:sym typeface="Times New Roman"/>
            </a:endParaRPr>
          </a:p>
          <a:p>
            <a:pPr marL="609600" lvl="0" indent="0" algn="l" rtl="0">
              <a:lnSpc>
                <a:spcPct val="90000"/>
              </a:lnSpc>
              <a:spcBef>
                <a:spcPts val="1300"/>
              </a:spcBef>
              <a:spcAft>
                <a:spcPts val="0"/>
              </a:spcAft>
              <a:buNone/>
            </a:pPr>
            <a:endParaRPr>
              <a:solidFill>
                <a:schemeClr val="dk1"/>
              </a:solidFill>
            </a:endParaRPr>
          </a:p>
        </p:txBody>
      </p:sp>
      <p:sp>
        <p:nvSpPr>
          <p:cNvPr id="314" name="Google Shape;314;p47"/>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700" dirty="0"/>
              <a:t>Grade 2: Module 2: Part 1: Cycle 8: Lesson 39</a:t>
            </a:r>
            <a:endParaRPr sz="3700" dirty="0"/>
          </a:p>
          <a:p>
            <a:pPr marL="0" lvl="0" indent="0" algn="l" rtl="0">
              <a:lnSpc>
                <a:spcPct val="90000"/>
              </a:lnSpc>
              <a:spcBef>
                <a:spcPts val="0"/>
              </a:spcBef>
              <a:spcAft>
                <a:spcPts val="0"/>
              </a:spcAft>
              <a:buClr>
                <a:schemeClr val="dk1"/>
              </a:buClr>
              <a:buSzPts val="1500"/>
              <a:buFont typeface="Arial"/>
              <a:buNone/>
            </a:pPr>
            <a:r>
              <a:rPr lang="en-US" sz="2400" b="1" dirty="0"/>
              <a:t>Teacher slide, before teaching.</a:t>
            </a:r>
            <a:endParaRP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20"/>
        <p:cNvGrpSpPr/>
        <p:nvPr/>
      </p:nvGrpSpPr>
      <p:grpSpPr>
        <a:xfrm>
          <a:off x="0" y="0"/>
          <a:ext cx="0" cy="0"/>
          <a:chOff x="0" y="0"/>
          <a:chExt cx="0" cy="0"/>
        </a:xfrm>
      </p:grpSpPr>
      <p:pic>
        <p:nvPicPr>
          <p:cNvPr id="321" name="Google Shape;321;p48"/>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22" name="Google Shape;322;p48"/>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3" name="Google Shape;323;p48"/>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2: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8: Lesson 39</a:t>
            </a:r>
            <a:endParaRPr sz="3200" b="1">
              <a:solidFill>
                <a:srgbClr val="404040"/>
              </a:solidFill>
              <a:latin typeface="Century Gothic"/>
              <a:ea typeface="Century Gothic"/>
              <a:cs typeface="Century Gothic"/>
              <a:sym typeface="Century Gothic"/>
            </a:endParaRPr>
          </a:p>
        </p:txBody>
      </p:sp>
      <p:pic>
        <p:nvPicPr>
          <p:cNvPr id="324" name="Google Shape;324;p48"/>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25" name="Google Shape;325;p48"/>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49"/>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33" name="Google Shape;333;p49"/>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ctr" rtl="0">
              <a:lnSpc>
                <a:spcPct val="180000"/>
              </a:lnSpc>
              <a:spcBef>
                <a:spcPts val="800"/>
              </a:spcBef>
              <a:spcAft>
                <a:spcPts val="0"/>
              </a:spcAft>
              <a:buClr>
                <a:schemeClr val="dk1"/>
              </a:buClr>
              <a:buSzPts val="1100"/>
              <a:buFont typeface="Arial"/>
              <a:buNone/>
            </a:pPr>
            <a:r>
              <a:rPr lang="en-US" sz="3000">
                <a:solidFill>
                  <a:srgbClr val="FF0000"/>
                </a:solidFill>
              </a:rPr>
              <a:t>“It’s time to grapple baby, grapple baby, grapple baby. Grapple baby, grapple baby, grapple. Is it a snap or trap word? Think about it and back it up. Think and back it up. Is it a snap or trap word? It’s going to hard, but think about it and make a start.”</a:t>
            </a:r>
            <a:endParaRPr sz="300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0"/>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40" name="Google Shape;340;p50"/>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read high-frequency words that are a “snap” and play fair, and words that are a “trap” and don’t play fair.</a:t>
            </a: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41" name="Google Shape;341;p50"/>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42" name="Google Shape;342;p50"/>
          <p:cNvPicPr preferRelativeResize="0"/>
          <p:nvPr/>
        </p:nvPicPr>
        <p:blipFill>
          <a:blip r:embed="rId4">
            <a:alphaModFix/>
          </a:blip>
          <a:stretch>
            <a:fillRect/>
          </a:stretch>
        </p:blipFill>
        <p:spPr>
          <a:xfrm>
            <a:off x="11093037" y="5775637"/>
            <a:ext cx="896750" cy="749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51"/>
          <p:cNvSpPr txBox="1">
            <a:spLocks noGrp="1"/>
          </p:cNvSpPr>
          <p:nvPr>
            <p:ph type="title"/>
          </p:nvPr>
        </p:nvSpPr>
        <p:spPr>
          <a:xfrm>
            <a:off x="530675" y="248200"/>
            <a:ext cx="113607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b="1" dirty="0"/>
              <a:t>Snap or Trap</a:t>
            </a:r>
            <a:endParaRPr b="1" dirty="0"/>
          </a:p>
        </p:txBody>
      </p:sp>
      <p:sp>
        <p:nvSpPr>
          <p:cNvPr id="348" name="Google Shape;348;p51"/>
          <p:cNvSpPr txBox="1">
            <a:spLocks noGrp="1"/>
          </p:cNvSpPr>
          <p:nvPr>
            <p:ph type="body" idx="1"/>
          </p:nvPr>
        </p:nvSpPr>
        <p:spPr>
          <a:xfrm>
            <a:off x="530675" y="1391287"/>
            <a:ext cx="4840200" cy="4780913"/>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3600" dirty="0"/>
              <a:t>together</a:t>
            </a:r>
            <a:endParaRPr sz="3600" dirty="0"/>
          </a:p>
          <a:p>
            <a:pPr marL="0" lvl="0" indent="0" algn="l" rtl="0">
              <a:spcBef>
                <a:spcPts val="0"/>
              </a:spcBef>
              <a:spcAft>
                <a:spcPts val="0"/>
              </a:spcAft>
              <a:buNone/>
            </a:pPr>
            <a:r>
              <a:rPr lang="en-US" sz="3600" dirty="0"/>
              <a:t>whole</a:t>
            </a:r>
            <a:endParaRPr sz="3600" dirty="0"/>
          </a:p>
          <a:p>
            <a:pPr marL="0" lvl="0" indent="0" algn="l" rtl="0">
              <a:spcBef>
                <a:spcPts val="0"/>
              </a:spcBef>
              <a:spcAft>
                <a:spcPts val="0"/>
              </a:spcAft>
              <a:buNone/>
            </a:pPr>
            <a:r>
              <a:rPr lang="en-US" sz="3600" dirty="0"/>
              <a:t>is </a:t>
            </a:r>
            <a:endParaRPr sz="3600" dirty="0"/>
          </a:p>
          <a:p>
            <a:pPr marL="0" lvl="0" indent="0" algn="l" rtl="0">
              <a:spcBef>
                <a:spcPts val="0"/>
              </a:spcBef>
              <a:spcAft>
                <a:spcPts val="0"/>
              </a:spcAft>
              <a:buNone/>
            </a:pPr>
            <a:r>
              <a:rPr lang="en-US" sz="3600" dirty="0"/>
              <a:t>that</a:t>
            </a:r>
            <a:endParaRPr sz="3600" dirty="0"/>
          </a:p>
          <a:p>
            <a:pPr marL="0" lvl="0" indent="0" algn="l" rtl="0">
              <a:spcBef>
                <a:spcPts val="0"/>
              </a:spcBef>
              <a:spcAft>
                <a:spcPts val="0"/>
              </a:spcAft>
              <a:buNone/>
            </a:pPr>
            <a:r>
              <a:rPr lang="en-US" sz="3600" dirty="0"/>
              <a:t>weird </a:t>
            </a:r>
            <a:endParaRPr sz="3600" dirty="0"/>
          </a:p>
          <a:p>
            <a:pPr marL="0" lvl="0" indent="0" algn="l" rtl="0">
              <a:spcBef>
                <a:spcPts val="0"/>
              </a:spcBef>
              <a:spcAft>
                <a:spcPts val="0"/>
              </a:spcAft>
              <a:buNone/>
            </a:pPr>
            <a:r>
              <a:rPr lang="en-US" sz="3600" dirty="0"/>
              <a:t>sometimes </a:t>
            </a:r>
            <a:endParaRPr sz="3600" dirty="0"/>
          </a:p>
          <a:p>
            <a:pPr marL="0" lvl="0" indent="0" algn="l" rtl="0">
              <a:spcBef>
                <a:spcPts val="0"/>
              </a:spcBef>
              <a:spcAft>
                <a:spcPts val="0"/>
              </a:spcAft>
              <a:buNone/>
            </a:pPr>
            <a:r>
              <a:rPr lang="en-US" sz="3600" dirty="0"/>
              <a:t>it</a:t>
            </a:r>
            <a:endParaRPr sz="3600" dirty="0"/>
          </a:p>
          <a:p>
            <a:pPr marL="0" lvl="0" indent="0" algn="l" rtl="0">
              <a:spcBef>
                <a:spcPts val="0"/>
              </a:spcBef>
              <a:spcAft>
                <a:spcPts val="0"/>
              </a:spcAft>
              <a:buNone/>
            </a:pPr>
            <a:r>
              <a:rPr lang="en-US" sz="3600" dirty="0"/>
              <a:t>them</a:t>
            </a:r>
            <a:r>
              <a:rPr lang="en-US" sz="4800" dirty="0"/>
              <a:t>	        </a:t>
            </a:r>
            <a:endParaRPr sz="4800" dirty="0"/>
          </a:p>
          <a:p>
            <a:pPr marL="0" lvl="0" indent="0" algn="l" rtl="0">
              <a:spcBef>
                <a:spcPts val="1100"/>
              </a:spcBef>
              <a:spcAft>
                <a:spcPts val="0"/>
              </a:spcAft>
              <a:buNone/>
            </a:pPr>
            <a:endParaRPr dirty="0"/>
          </a:p>
          <a:p>
            <a:pPr marL="1219200" lvl="0" indent="0" algn="l" rtl="0">
              <a:spcBef>
                <a:spcPts val="1100"/>
              </a:spcBef>
              <a:spcAft>
                <a:spcPts val="0"/>
              </a:spcAft>
              <a:buNone/>
            </a:pPr>
            <a:r>
              <a:rPr lang="en-US" sz="3200" dirty="0"/>
              <a:t>                                        </a:t>
            </a:r>
            <a:endParaRPr sz="3200" dirty="0"/>
          </a:p>
        </p:txBody>
      </p:sp>
      <p:graphicFrame>
        <p:nvGraphicFramePr>
          <p:cNvPr id="349" name="Google Shape;349;p51"/>
          <p:cNvGraphicFramePr/>
          <p:nvPr/>
        </p:nvGraphicFramePr>
        <p:xfrm>
          <a:off x="6133375" y="798600"/>
          <a:ext cx="5642950" cy="5228670"/>
        </p:xfrm>
        <a:graphic>
          <a:graphicData uri="http://schemas.openxmlformats.org/drawingml/2006/table">
            <a:tbl>
              <a:tblPr>
                <a:noFill/>
                <a:tableStyleId>{088600BF-8E5D-4897-B238-0B31AFA1FC66}</a:tableStyleId>
              </a:tblPr>
              <a:tblGrid>
                <a:gridCol w="2821475">
                  <a:extLst>
                    <a:ext uri="{9D8B030D-6E8A-4147-A177-3AD203B41FA5}">
                      <a16:colId xmlns:a16="http://schemas.microsoft.com/office/drawing/2014/main" val="20000"/>
                    </a:ext>
                  </a:extLst>
                </a:gridCol>
                <a:gridCol w="2821475">
                  <a:extLst>
                    <a:ext uri="{9D8B030D-6E8A-4147-A177-3AD203B41FA5}">
                      <a16:colId xmlns:a16="http://schemas.microsoft.com/office/drawing/2014/main" val="20001"/>
                    </a:ext>
                  </a:extLst>
                </a:gridCol>
              </a:tblGrid>
              <a:tr h="738100">
                <a:tc>
                  <a:txBody>
                    <a:bodyPr/>
                    <a:lstStyle/>
                    <a:p>
                      <a:pPr marL="0" lvl="0" indent="0" algn="ctr" rtl="0">
                        <a:lnSpc>
                          <a:spcPct val="90000"/>
                        </a:lnSpc>
                        <a:spcBef>
                          <a:spcPts val="0"/>
                        </a:spcBef>
                        <a:spcAft>
                          <a:spcPts val="0"/>
                        </a:spcAft>
                        <a:buClr>
                          <a:schemeClr val="dk1"/>
                        </a:buClr>
                        <a:buSzPts val="1100"/>
                        <a:buFont typeface="Arial"/>
                        <a:buNone/>
                      </a:pPr>
                      <a:r>
                        <a:rPr lang="en-US" sz="4500" b="1">
                          <a:solidFill>
                            <a:schemeClr val="dk1"/>
                          </a:solidFill>
                          <a:latin typeface="Century Gothic"/>
                          <a:ea typeface="Century Gothic"/>
                          <a:cs typeface="Century Gothic"/>
                          <a:sym typeface="Century Gothic"/>
                        </a:rPr>
                        <a:t>Snap</a:t>
                      </a:r>
                      <a:endParaRPr/>
                    </a:p>
                  </a:txBody>
                  <a:tcPr marL="91425" marR="91425" marT="91425" marB="91425"/>
                </a:tc>
                <a:tc>
                  <a:txBody>
                    <a:bodyPr/>
                    <a:lstStyle/>
                    <a:p>
                      <a:pPr marL="0" lvl="0" indent="0" algn="ctr" rtl="0">
                        <a:lnSpc>
                          <a:spcPct val="90000"/>
                        </a:lnSpc>
                        <a:spcBef>
                          <a:spcPts val="0"/>
                        </a:spcBef>
                        <a:spcAft>
                          <a:spcPts val="0"/>
                        </a:spcAft>
                        <a:buClr>
                          <a:schemeClr val="dk1"/>
                        </a:buClr>
                        <a:buSzPts val="1100"/>
                        <a:buFont typeface="Arial"/>
                        <a:buNone/>
                      </a:pPr>
                      <a:r>
                        <a:rPr lang="en-US" sz="4500" b="1">
                          <a:solidFill>
                            <a:schemeClr val="dk1"/>
                          </a:solidFill>
                          <a:latin typeface="Century Gothic"/>
                          <a:ea typeface="Century Gothic"/>
                          <a:cs typeface="Century Gothic"/>
                          <a:sym typeface="Century Gothic"/>
                        </a:rPr>
                        <a:t>Trap</a:t>
                      </a:r>
                      <a:endParaRPr/>
                    </a:p>
                  </a:txBody>
                  <a:tcPr marL="91425" marR="91425" marT="91425" marB="91425"/>
                </a:tc>
                <a:extLst>
                  <a:ext uri="{0D108BD9-81ED-4DB2-BD59-A6C34878D82A}">
                    <a16:rowId xmlns:a16="http://schemas.microsoft.com/office/drawing/2014/main" val="10000"/>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738100">
                <a:tc>
                  <a:txBody>
                    <a:bodyPr/>
                    <a:lstStyle/>
                    <a:p>
                      <a:pPr marL="0" lvl="0" indent="0" algn="l" rtl="0">
                        <a:spcBef>
                          <a:spcPts val="110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5"/>
                  </a:ext>
                </a:extLst>
              </a:tr>
              <a:tr h="73810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6"/>
                  </a:ext>
                </a:extLst>
              </a:tr>
            </a:tbl>
          </a:graphicData>
        </a:graphic>
      </p:graphicFrame>
      <p:sp>
        <p:nvSpPr>
          <p:cNvPr id="350" name="Google Shape;350;p51"/>
          <p:cNvSpPr txBox="1"/>
          <p:nvPr/>
        </p:nvSpPr>
        <p:spPr>
          <a:xfrm>
            <a:off x="6336225" y="1667250"/>
            <a:ext cx="2457000" cy="763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US" sz="3600">
                <a:solidFill>
                  <a:schemeClr val="dk1"/>
                </a:solidFill>
                <a:latin typeface="Century Gothic"/>
                <a:ea typeface="Century Gothic"/>
                <a:cs typeface="Century Gothic"/>
                <a:sym typeface="Century Gothic"/>
              </a:rPr>
              <a:t>them</a:t>
            </a:r>
            <a:endParaRPr/>
          </a:p>
        </p:txBody>
      </p:sp>
      <p:sp>
        <p:nvSpPr>
          <p:cNvPr id="351" name="Google Shape;351;p51"/>
          <p:cNvSpPr txBox="1"/>
          <p:nvPr/>
        </p:nvSpPr>
        <p:spPr>
          <a:xfrm>
            <a:off x="6535725" y="2071970"/>
            <a:ext cx="20580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a:p>
          <a:p>
            <a:pPr marL="0" lvl="0" indent="0" algn="ctr" rtl="0">
              <a:spcBef>
                <a:spcPts val="0"/>
              </a:spcBef>
              <a:spcAft>
                <a:spcPts val="0"/>
              </a:spcAft>
              <a:buClr>
                <a:schemeClr val="dk1"/>
              </a:buClr>
              <a:buSzPts val="1100"/>
              <a:buFont typeface="Arial"/>
              <a:buNone/>
            </a:pPr>
            <a:r>
              <a:rPr lang="en-US" sz="3600">
                <a:solidFill>
                  <a:schemeClr val="dk1"/>
                </a:solidFill>
                <a:latin typeface="Century Gothic"/>
                <a:ea typeface="Century Gothic"/>
                <a:cs typeface="Century Gothic"/>
                <a:sym typeface="Century Gothic"/>
              </a:rPr>
              <a:t>it</a:t>
            </a:r>
            <a:endParaRPr/>
          </a:p>
        </p:txBody>
      </p:sp>
      <p:sp>
        <p:nvSpPr>
          <p:cNvPr id="352" name="Google Shape;352;p51"/>
          <p:cNvSpPr txBox="1"/>
          <p:nvPr/>
        </p:nvSpPr>
        <p:spPr>
          <a:xfrm>
            <a:off x="9103900" y="1663373"/>
            <a:ext cx="26724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sometimes </a:t>
            </a:r>
            <a:endParaRPr sz="3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50"/>
                                        </p:tgtEl>
                                        <p:attrNameLst>
                                          <p:attrName>style.visibility</p:attrName>
                                        </p:attrNameLst>
                                      </p:cBhvr>
                                      <p:to>
                                        <p:strVal val="visible"/>
                                      </p:to>
                                    </p:set>
                                    <p:animEffect transition="in" filter="fade">
                                      <p:cBhvr>
                                        <p:cTn id="7" dur="1000"/>
                                        <p:tgtEl>
                                          <p:spTgt spid="3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51"/>
                                        </p:tgtEl>
                                        <p:attrNameLst>
                                          <p:attrName>style.visibility</p:attrName>
                                        </p:attrNameLst>
                                      </p:cBhvr>
                                      <p:to>
                                        <p:strVal val="visible"/>
                                      </p:to>
                                    </p:set>
                                    <p:animEffect transition="in" filter="fade">
                                      <p:cBhvr>
                                        <p:cTn id="12" dur="1000"/>
                                        <p:tgtEl>
                                          <p:spTgt spid="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a:p>
            <a:pPr marL="0" marR="0" lvl="0" indent="0" algn="l" rtl="0">
              <a:lnSpc>
                <a:spcPct val="90000"/>
              </a:lnSpc>
              <a:spcBef>
                <a:spcPts val="0"/>
              </a:spcBef>
              <a:spcAft>
                <a:spcPts val="0"/>
              </a:spcAft>
              <a:buClr>
                <a:schemeClr val="dk1"/>
              </a:buClr>
              <a:buSzPts val="1600"/>
              <a:buFont typeface="Arial"/>
              <a:buNone/>
            </a:pPr>
            <a:endParaRPr/>
          </a:p>
        </p:txBody>
      </p:sp>
      <p:pic>
        <p:nvPicPr>
          <p:cNvPr id="360" name="Google Shape;360;p52"/>
          <p:cNvPicPr preferRelativeResize="0"/>
          <p:nvPr/>
        </p:nvPicPr>
        <p:blipFill>
          <a:blip r:embed="rId3">
            <a:alphaModFix/>
          </a:blip>
          <a:stretch>
            <a:fillRect/>
          </a:stretch>
        </p:blipFill>
        <p:spPr>
          <a:xfrm>
            <a:off x="1101425" y="0"/>
            <a:ext cx="9825599" cy="6019400"/>
          </a:xfrm>
          <a:prstGeom prst="rect">
            <a:avLst/>
          </a:prstGeom>
          <a:noFill/>
          <a:ln>
            <a:noFill/>
          </a:ln>
        </p:spPr>
      </p:pic>
      <p:sp>
        <p:nvSpPr>
          <p:cNvPr id="361" name="Google Shape;361;p52"/>
          <p:cNvSpPr txBox="1"/>
          <p:nvPr/>
        </p:nvSpPr>
        <p:spPr>
          <a:xfrm>
            <a:off x="3064600" y="2294725"/>
            <a:ext cx="2018400" cy="3625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them</a:t>
            </a:r>
            <a:endParaRPr sz="3000">
              <a:latin typeface="Century Gothic"/>
              <a:ea typeface="Century Gothic"/>
              <a:cs typeface="Century Gothic"/>
              <a:sym typeface="Century Gothic"/>
            </a:endParaRPr>
          </a:p>
          <a:p>
            <a:pPr marL="0" lvl="0" indent="0" algn="l" rtl="0">
              <a:spcBef>
                <a:spcPts val="0"/>
              </a:spcBef>
              <a:spcAft>
                <a:spcPts val="0"/>
              </a:spcAft>
              <a:buNone/>
            </a:pPr>
            <a:r>
              <a:rPr lang="en-US" sz="3000">
                <a:latin typeface="Century Gothic"/>
                <a:ea typeface="Century Gothic"/>
                <a:cs typeface="Century Gothic"/>
                <a:sym typeface="Century Gothic"/>
              </a:rPr>
              <a:t>it</a:t>
            </a:r>
            <a:endParaRPr sz="3000">
              <a:latin typeface="Century Gothic"/>
              <a:ea typeface="Century Gothic"/>
              <a:cs typeface="Century Gothic"/>
              <a:sym typeface="Century Gothic"/>
            </a:endParaRPr>
          </a:p>
        </p:txBody>
      </p:sp>
      <p:sp>
        <p:nvSpPr>
          <p:cNvPr id="362" name="Google Shape;362;p52"/>
          <p:cNvSpPr txBox="1"/>
          <p:nvPr/>
        </p:nvSpPr>
        <p:spPr>
          <a:xfrm>
            <a:off x="7474650" y="2257350"/>
            <a:ext cx="2784300" cy="361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sometimes</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0BD98EA-AF36-4579-94A0-DE725782026D}"/>
</file>

<file path=customXml/itemProps2.xml><?xml version="1.0" encoding="utf-8"?>
<ds:datastoreItem xmlns:ds="http://schemas.openxmlformats.org/officeDocument/2006/customXml" ds:itemID="{5C3981C2-A6AB-4889-A4CF-EED2350F7A76}"/>
</file>

<file path=customXml/itemProps3.xml><?xml version="1.0" encoding="utf-8"?>
<ds:datastoreItem xmlns:ds="http://schemas.openxmlformats.org/officeDocument/2006/customXml" ds:itemID="{63F86E06-DC31-4BF8-8DFC-8C50FE807C38}"/>
</file>

<file path=docProps/app.xml><?xml version="1.0" encoding="utf-8"?>
<Properties xmlns="http://schemas.openxmlformats.org/officeDocument/2006/extended-properties" xmlns:vt="http://schemas.openxmlformats.org/officeDocument/2006/docPropsVTypes">
  <TotalTime>1237</TotalTime>
  <Words>4392</Words>
  <Application>Microsoft Office PowerPoint</Application>
  <PresentationFormat>Widescreen</PresentationFormat>
  <Paragraphs>367</Paragraphs>
  <Slides>16</Slides>
  <Notes>16</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16</vt:i4>
      </vt:variant>
    </vt:vector>
  </HeadingPairs>
  <TitlesOfParts>
    <vt:vector size="23" baseType="lpstr">
      <vt:lpstr>Century Gothic</vt:lpstr>
      <vt:lpstr>Arial</vt:lpstr>
      <vt:lpstr>Times New Roman</vt:lpstr>
      <vt:lpstr>Calibri</vt:lpstr>
      <vt:lpstr>Office Theme</vt:lpstr>
      <vt:lpstr>Office Theme</vt:lpstr>
      <vt:lpstr>Office Theme</vt:lpstr>
      <vt:lpstr>Grade 2: Module 2: Part 1: Cycle 8: Lesson 39 Teacher slide, before teaching.</vt:lpstr>
      <vt:lpstr>Grade 2: Module 2: Part 1: Cycle 8: Lesson 39 Teacher slide, before teaching.</vt:lpstr>
      <vt:lpstr>Grade 2: Module 2: Part 1: Cycle 8: Lesson 39 Teacher slide, before teaching.</vt:lpstr>
      <vt:lpstr>Grade 2: Module 2: Part 1: Cycle 8: Lesson 39 Teacher slide, before teaching.</vt:lpstr>
      <vt:lpstr>PowerPoint Presentation</vt:lpstr>
      <vt:lpstr>Transition Song  </vt:lpstr>
      <vt:lpstr> Opening Learning Targets</vt:lpstr>
      <vt:lpstr>Snap or Trap</vt:lpstr>
      <vt:lpstr>PowerPoint Presentation</vt:lpstr>
      <vt:lpstr>Transition Song  </vt:lpstr>
      <vt:lpstr> Work Time Learning Targets</vt:lpstr>
      <vt:lpstr>PowerPoint Presentation</vt:lpstr>
      <vt:lpstr>Reflection Time </vt:lpstr>
      <vt:lpstr>Transition Song  </vt:lpstr>
      <vt:lpstr> Independent Work Learning Target</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1: Cycle 8: Lesson 39 Teacher slide, before teaching.</dc:title>
  <dc:creator>nbravo</dc:creator>
  <cp:lastModifiedBy>me@briannadasilva.com</cp:lastModifiedBy>
  <cp:revision>8</cp:revision>
  <dcterms:modified xsi:type="dcterms:W3CDTF">2018-12-10T19:03:47Z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