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Masters/slideMaster1.xml" ContentType="application/vnd.openxmlformats-officedocument.presentationml.slideMaster+xml"/>
  <Override PartName="/ppt/slideLayouts/slideLayout26.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31.xml" ContentType="application/vnd.openxmlformats-officedocument.presentationml.slideLayout+xml"/>
  <Override PartName="/ppt/slideLayouts/slideLayout27.xml" ContentType="application/vnd.openxmlformats-officedocument.presentationml.slideLayout+xml"/>
  <Override PartName="/ppt/slideLayouts/slideLayout33.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6.xml" ContentType="application/vnd.openxmlformats-officedocument.presentationml.notesSlide+xml"/>
  <Override PartName="/ppt/slideLayouts/slideLayout32.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2.xml" ContentType="application/vnd.openxmlformats-officedocument.presentationml.notesSlide+xml"/>
  <Override PartName="/ppt/slideLayouts/slideLayout34.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theme/theme4.xml" ContentType="application/vnd.openxmlformats-officedocument.theme+xml"/>
  <Override PartName="/ppt/theme/theme3.xml" ContentType="application/vnd.openxmlformats-officedocument.them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CBBBD568-DDDF-4852-B533-A6123831F9BD}">
  <a:tblStyle styleId="{CBBBD568-DDDF-4852-B533-A6123831F9B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15" autoAdjust="0"/>
  </p:normalViewPr>
  <p:slideViewPr>
    <p:cSldViewPr snapToGrid="0">
      <p:cViewPr varScale="1">
        <p:scale>
          <a:sx n="120" d="100"/>
          <a:sy n="120" d="100"/>
        </p:scale>
        <p:origin x="-768" y="-104"/>
      </p:cViewPr>
      <p:guideLst>
        <p:guide orient="horz" pos="1620"/>
        <p:guide pos="2880"/>
      </p:guideLst>
    </p:cSldViewPr>
  </p:slideViewPr>
  <p:notesTextViewPr>
    <p:cViewPr>
      <p:scale>
        <a:sx n="1" d="1"/>
        <a:sy n="1" d="1"/>
      </p:scale>
      <p:origin x="0" y="128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3748431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6"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Students begin this unit by reading a mentor literary text, </a:t>
            </a:r>
            <a:r>
              <a:rPr lang="en-US" sz="1200" b="0" i="1" u="none" strike="noStrike" cap="none" dirty="0">
                <a:solidFill>
                  <a:schemeClr val="dk1"/>
                </a:solidFill>
                <a:latin typeface="Calibri"/>
                <a:ea typeface="Calibri"/>
                <a:cs typeface="Calibri"/>
                <a:sym typeface="Calibri"/>
              </a:rPr>
              <a:t>Can You Survive the Wilderness?</a:t>
            </a:r>
            <a:r>
              <a:rPr lang="en-US" sz="1200" b="0" i="0" u="none" strike="noStrike" cap="none" dirty="0">
                <a:solidFill>
                  <a:schemeClr val="dk1"/>
                </a:solidFill>
                <a:latin typeface="Calibri"/>
                <a:ea typeface="Calibri"/>
                <a:cs typeface="Calibri"/>
                <a:sym typeface="Calibri"/>
              </a:rPr>
              <a:t> by Matt </a:t>
            </a:r>
            <a:r>
              <a:rPr lang="en-US" sz="1200" b="0" i="0" u="none" strike="noStrike" cap="none" dirty="0" err="1">
                <a:solidFill>
                  <a:schemeClr val="dk1"/>
                </a:solidFill>
                <a:latin typeface="Calibri"/>
                <a:ea typeface="Calibri"/>
                <a:cs typeface="Calibri"/>
                <a:sym typeface="Calibri"/>
              </a:rPr>
              <a:t>Doeden</a:t>
            </a:r>
            <a:r>
              <a:rPr lang="en-US" sz="1200" b="0" i="0" u="none" strike="noStrike" cap="none" dirty="0">
                <a:solidFill>
                  <a:schemeClr val="dk1"/>
                </a:solidFill>
                <a:latin typeface="Calibri"/>
                <a:ea typeface="Calibri"/>
                <a:cs typeface="Calibri"/>
                <a:sym typeface="Calibri"/>
              </a:rPr>
              <a:t>, as a class. This text introduces them to the format of a choose-your-own-adventure. Students hone their writing skills through practicing with a class model based on the millipede. For the </a:t>
            </a:r>
            <a:r>
              <a:rPr lang="en-US" sz="1200" b="1" i="0" u="none" strike="noStrike" cap="none" dirty="0">
                <a:solidFill>
                  <a:schemeClr val="dk1"/>
                </a:solidFill>
                <a:latin typeface="Calibri"/>
                <a:ea typeface="Calibri"/>
                <a:cs typeface="Calibri"/>
                <a:sym typeface="Calibri"/>
              </a:rPr>
              <a:t>mid-unit assessment</a:t>
            </a:r>
            <a:r>
              <a:rPr lang="en-US"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US" sz="1200" b="1" i="0" u="none" strike="noStrike" cap="none" dirty="0">
                <a:solidFill>
                  <a:schemeClr val="dk1"/>
                </a:solidFill>
                <a:latin typeface="Calibri"/>
                <a:ea typeface="Calibri"/>
                <a:cs typeface="Calibri"/>
                <a:sym typeface="Calibri"/>
              </a:rPr>
              <a:t>end-of-unit assessment</a:t>
            </a:r>
            <a:r>
              <a:rPr lang="en-US"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2314833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0" name="Google Shape;32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Guided Practice: Planning the Millipede Narrative Introduction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15-20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have a copy of the </a:t>
            </a:r>
            <a:r>
              <a:rPr lang="en-US" sz="1200" b="1" i="0" u="none" strike="noStrike" cap="none" dirty="0">
                <a:solidFill>
                  <a:schemeClr val="dk1"/>
                </a:solidFill>
                <a:latin typeface="Calibri"/>
                <a:ea typeface="Calibri"/>
                <a:cs typeface="Calibri"/>
                <a:sym typeface="Calibri"/>
              </a:rPr>
              <a:t>Introduction Expansion graphic organizer.</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Tell students that now that they have a clearer picture of how the introduction of a narrative is developed, they will practice planning an introduction using the millipede.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Display and distribute </a:t>
            </a:r>
            <a:r>
              <a:rPr lang="en-US" sz="1200" b="1" i="0" u="none" strike="noStrike" cap="none" dirty="0">
                <a:solidFill>
                  <a:srgbClr val="000000"/>
                </a:solidFill>
                <a:latin typeface="Calibri"/>
                <a:ea typeface="Calibri"/>
                <a:cs typeface="Calibri"/>
                <a:sym typeface="Calibri"/>
              </a:rPr>
              <a:t>Introduction Expansion graphic organizers</a:t>
            </a:r>
            <a:r>
              <a:rPr lang="en-US" sz="1200" b="0" i="0" u="none" strike="noStrike" cap="none" dirty="0">
                <a:solidFill>
                  <a:srgbClr val="000000"/>
                </a:solidFill>
                <a:latin typeface="Calibri"/>
                <a:ea typeface="Calibri"/>
                <a:cs typeface="Calibri"/>
                <a:sym typeface="Calibri"/>
              </a:rPr>
              <a:t> to each student (found in Student Workbook). Tell students they will use this graphic organizer to record their ideas for the introduction of the millipede narrative.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Point out the word </a:t>
            </a:r>
            <a:r>
              <a:rPr lang="en-US" sz="1200" b="0" i="1" u="none" strike="noStrike" cap="none" dirty="0">
                <a:solidFill>
                  <a:srgbClr val="000000"/>
                </a:solidFill>
                <a:latin typeface="Calibri"/>
                <a:ea typeface="Calibri"/>
                <a:cs typeface="Calibri"/>
                <a:sym typeface="Calibri"/>
              </a:rPr>
              <a:t>expansion</a:t>
            </a:r>
            <a:r>
              <a:rPr lang="en-US" sz="1200" b="0" i="0" u="none" strike="noStrike" cap="none" dirty="0">
                <a:solidFill>
                  <a:srgbClr val="000000"/>
                </a:solidFill>
                <a:latin typeface="Calibri"/>
                <a:ea typeface="Calibri"/>
                <a:cs typeface="Calibri"/>
                <a:sym typeface="Calibri"/>
              </a:rPr>
              <a:t> in the title of this graphic organizer and explain that the organizer will help them expand, or add to, their current narrative plans for their introduction.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Tell students that the first step will be to review their plan on their </a:t>
            </a:r>
            <a:r>
              <a:rPr lang="en-US" sz="1200" b="1" i="0" u="none" strike="noStrike" cap="none" dirty="0">
                <a:solidFill>
                  <a:srgbClr val="000000"/>
                </a:solidFill>
                <a:latin typeface="Calibri"/>
                <a:ea typeface="Calibri"/>
                <a:cs typeface="Calibri"/>
                <a:sym typeface="Calibri"/>
              </a:rPr>
              <a:t>Millipede Narrative Planning graphic organizer</a:t>
            </a:r>
            <a:r>
              <a:rPr lang="en-US" sz="1200" b="0" i="0" u="none" strike="noStrike" cap="none" dirty="0">
                <a:solidFill>
                  <a:srgbClr val="000000"/>
                </a:solidFill>
                <a:latin typeface="Calibri"/>
                <a:ea typeface="Calibri"/>
                <a:cs typeface="Calibri"/>
                <a:sym typeface="Calibri"/>
              </a:rPr>
              <a:t>. Display the teacher copy and distribute students’ graphic organizers from Lessons 4–5.</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Model reading the notes for the Introductory Paragraphs and Problem Paragraph(s), completing the Setting the Stage: Engaging Way to Start Your Narrative, Introducing the Character, and Introducing the Setting boxes of the</a:t>
            </a:r>
            <a:r>
              <a:rPr lang="en-US" sz="1200" b="1" i="0" u="none" strike="noStrike" cap="none" dirty="0">
                <a:solidFill>
                  <a:srgbClr val="000000"/>
                </a:solidFill>
                <a:latin typeface="Calibri"/>
                <a:ea typeface="Calibri"/>
                <a:cs typeface="Calibri"/>
                <a:sym typeface="Calibri"/>
              </a:rPr>
              <a:t> Introduction Expansion graphic organizer</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Remind students that they should also be thinking about important vocabulary words they should include in their writing. Model using a </a:t>
            </a:r>
            <a:r>
              <a:rPr lang="en-US" sz="1200" b="1" i="0" u="none" strike="noStrike" cap="none" dirty="0">
                <a:solidFill>
                  <a:srgbClr val="000000"/>
                </a:solidFill>
                <a:latin typeface="Calibri"/>
                <a:ea typeface="Calibri"/>
                <a:cs typeface="Calibri"/>
                <a:sym typeface="Calibri"/>
              </a:rPr>
              <a:t>vocabulary log</a:t>
            </a:r>
            <a:r>
              <a:rPr lang="en-US" sz="1200" b="0" i="0" u="none" strike="noStrike" cap="none" dirty="0">
                <a:solidFill>
                  <a:srgbClr val="000000"/>
                </a:solidFill>
                <a:latin typeface="Calibri"/>
                <a:ea typeface="Calibri"/>
                <a:cs typeface="Calibri"/>
                <a:sym typeface="Calibri"/>
              </a:rPr>
              <a:t> and the </a:t>
            </a:r>
            <a:r>
              <a:rPr lang="en-US" sz="1200" b="1" i="0" u="none" strike="noStrike" cap="none" dirty="0">
                <a:solidFill>
                  <a:srgbClr val="000000"/>
                </a:solidFill>
                <a:latin typeface="Calibri"/>
                <a:ea typeface="Calibri"/>
                <a:cs typeface="Calibri"/>
                <a:sym typeface="Calibri"/>
              </a:rPr>
              <a:t>Domain-Specific Word Wall</a:t>
            </a:r>
            <a:r>
              <a:rPr lang="en-US" sz="1200" b="0" i="0" u="none" strike="noStrike" cap="none" dirty="0">
                <a:solidFill>
                  <a:srgbClr val="000000"/>
                </a:solidFill>
                <a:latin typeface="Calibri"/>
                <a:ea typeface="Calibri"/>
                <a:cs typeface="Calibri"/>
                <a:sym typeface="Calibri"/>
              </a:rPr>
              <a:t> to find precise vocabulary words, recording them in the Important Words to Use box on the </a:t>
            </a:r>
            <a:r>
              <a:rPr lang="en-US" sz="1200" b="1" i="0" u="none" strike="noStrike" cap="none" dirty="0">
                <a:solidFill>
                  <a:srgbClr val="000000"/>
                </a:solidFill>
                <a:latin typeface="Calibri"/>
                <a:ea typeface="Calibri"/>
                <a:cs typeface="Calibri"/>
                <a:sym typeface="Calibri"/>
              </a:rPr>
              <a:t>Introduction Expansion graphic organizer</a:t>
            </a:r>
            <a:r>
              <a:rPr lang="en-US" sz="1200" b="0" i="0" u="none" strike="noStrike" cap="none" dirty="0">
                <a:solidFill>
                  <a:srgbClr val="000000"/>
                </a:solidFill>
                <a:latin typeface="Calibri"/>
                <a:ea typeface="Calibri"/>
                <a:cs typeface="Calibri"/>
                <a:sym typeface="Calibri"/>
              </a:rPr>
              <a:t>. See the supporting materials for a model of the </a:t>
            </a:r>
            <a:r>
              <a:rPr lang="en-US" sz="1200" b="1" i="0" u="none" strike="noStrike" cap="none" dirty="0">
                <a:solidFill>
                  <a:srgbClr val="000000"/>
                </a:solidFill>
                <a:latin typeface="Calibri"/>
                <a:ea typeface="Calibri"/>
                <a:cs typeface="Calibri"/>
                <a:sym typeface="Calibri"/>
              </a:rPr>
              <a:t>Introduction Expansion graphic organizer</a:t>
            </a:r>
            <a:r>
              <a:rPr lang="en-US" sz="1200" b="0" i="0" u="none" strike="noStrike" cap="none" dirty="0">
                <a:solidFill>
                  <a:srgbClr val="000000"/>
                </a:solidFill>
                <a:latin typeface="Calibri"/>
                <a:ea typeface="Calibri"/>
                <a:cs typeface="Calibri"/>
                <a:sym typeface="Calibri"/>
              </a:rPr>
              <a:t> for the millipede narrative. Ask students to record notes along with you.</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 a class, plan the rest of the introduction. Explain to students that they first need to think about how they will introduce the problem of this narrative.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0" i="1" u="none" strike="noStrike" cap="none" dirty="0">
                <a:solidFill>
                  <a:srgbClr val="000000"/>
                </a:solidFill>
                <a:latin typeface="Calibri"/>
                <a:ea typeface="Calibri"/>
                <a:cs typeface="Calibri"/>
                <a:sym typeface="Calibri"/>
              </a:rPr>
              <a:t>“What is the problem in all of our narratives?” </a:t>
            </a:r>
            <a:r>
              <a:rPr lang="en-US" sz="1200" b="1" i="0" u="none" strike="noStrike" cap="none" dirty="0">
                <a:solidFill>
                  <a:srgbClr val="000000"/>
                </a:solidFill>
                <a:latin typeface="Calibri"/>
                <a:ea typeface="Calibri"/>
                <a:cs typeface="Calibri"/>
                <a:sym typeface="Calibri"/>
              </a:rPr>
              <a:t>(A predator is coming close to the animal.)</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Next, explain to students that they will plan how they will lead the reader into the rest of the story. Tell students that this is also where they will mention the two choices the reader has.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 a class, use your research notes and imaginations to plan and record notes in the Introducing the Problem and Leading the Reader On: Engaging and Natural Way to Lead into the Rest of the Story boxes. Encourage students to be creative but to keep their plans based on facts and details from their research. During the discussion, prompt students by asking questions like: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will you introduce the setting to the reader?”</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will you introduce the character(s) to the reader?”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will you introduce the problem to the reader?”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will you make the reader want to keep reading?”</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be following along as you model and completing the graphic organizer with you as you work out loud.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students who may need additional support with comprehension: Many students will benefit from hearing examples of “leading the reader into the rest of the story.” Consider rereading that portion of “Powerful Polly” or </a:t>
            </a:r>
            <a:r>
              <a:rPr lang="en-US" sz="1200" b="0" i="1" u="none" strike="noStrike" cap="none" dirty="0">
                <a:solidFill>
                  <a:srgbClr val="000000"/>
                </a:solidFill>
                <a:latin typeface="Calibri"/>
                <a:ea typeface="Calibri"/>
                <a:cs typeface="Calibri"/>
                <a:sym typeface="Calibri"/>
              </a:rPr>
              <a:t>Can You Survive the Wilderness?</a:t>
            </a:r>
            <a:r>
              <a:rPr lang="en-US" sz="1200" b="0" i="0" u="none" strike="noStrike" cap="none" dirty="0">
                <a:solidFill>
                  <a:srgbClr val="000000"/>
                </a:solidFill>
                <a:latin typeface="Calibri"/>
                <a:ea typeface="Calibri"/>
                <a:cs typeface="Calibri"/>
                <a:sym typeface="Calibri"/>
              </a:rPr>
              <a:t> so students understand exactly what is meant to go in the box “Engaging and Natural Way to Lead into the Rest of the Story.”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Consider playing recordings of the sensory details on the </a:t>
            </a:r>
            <a:r>
              <a:rPr lang="en-US" sz="1200" b="1" i="0" u="none" strike="noStrike" cap="none" dirty="0">
                <a:solidFill>
                  <a:srgbClr val="000000"/>
                </a:solidFill>
                <a:latin typeface="Calibri"/>
                <a:ea typeface="Calibri"/>
                <a:cs typeface="Calibri"/>
                <a:sym typeface="Calibri"/>
              </a:rPr>
              <a:t>Introduction Expansion graphic organizer </a:t>
            </a:r>
            <a:r>
              <a:rPr lang="en-US" sz="1200" b="0" i="0" u="none" strike="noStrike" cap="none" dirty="0">
                <a:solidFill>
                  <a:srgbClr val="000000"/>
                </a:solidFill>
                <a:latin typeface="Calibri"/>
                <a:ea typeface="Calibri"/>
                <a:cs typeface="Calibri"/>
                <a:sym typeface="Calibri"/>
              </a:rPr>
              <a:t>to support comprehension.</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971548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7" name="Google Shape;32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Guided Writing: Drafting the Introduction for the Millipede Narrative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20-25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Slide has animations that appear upon click.</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Remind students that they have planned how their narratives will be organized, the plot, and the introduction. Tell them they are now ready to begin drafting their narratives.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Explain that today students will practice drafting the millipede narrative and that in Lesson 8, they will draft their expert group animal narrative as part of the</a:t>
            </a:r>
            <a:r>
              <a:rPr lang="en-US" sz="1200" b="1" i="0" u="none" strike="noStrike" cap="none" dirty="0">
                <a:solidFill>
                  <a:srgbClr val="000000"/>
                </a:solidFill>
                <a:latin typeface="Calibri"/>
                <a:ea typeface="Calibri"/>
                <a:cs typeface="Calibri"/>
                <a:sym typeface="Calibri"/>
              </a:rPr>
              <a:t> Mid-Unit 3 Assessment</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Tell students that before they get started drafting, you are going to reread the introduction of “Powerful Polly” one more time. Point out that an effective narrative does not just tell the reader who the character is, what the setting is, or what the problem is. Instead, the author uses precise words and phrases to describe the character, setting, and plot.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Display and read aloud “Powerful Polly,” inviting students to follow along in their copies and stopping at, “In a panic she thought, “What should I do? How can I defend myself?” As you read, invite students to mark stars by sections of the text where the author used precise words and phrases to describe the characters, setting, and plot.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Use equity sticks to call on students to share the words and phrases they marked. Listen for students pointing out words and phrases like “warm tropical morning,” “bright blue, green, and yellow coral reef,” “spines trembled with fear,” and “Polly floated by.</a:t>
            </a:r>
            <a:r>
              <a:rPr lang="en-US" sz="1200" b="0" i="1" u="none" strike="noStrike" cap="none" dirty="0">
                <a:solidFill>
                  <a:srgbClr val="000000"/>
                </a:solidFill>
                <a:latin typeface="Calibri"/>
                <a:ea typeface="Calibri"/>
                <a:cs typeface="Calibri"/>
                <a:sym typeface="Calibri"/>
              </a:rPr>
              <a:t>”</a:t>
            </a:r>
            <a:r>
              <a:rPr lang="en-US" sz="1200" b="0" i="0" u="none" strike="noStrike" cap="none" dirty="0">
                <a:solidFill>
                  <a:srgbClr val="000000"/>
                </a:solidFill>
                <a:latin typeface="Calibri"/>
                <a:ea typeface="Calibri"/>
                <a:cs typeface="Calibri"/>
                <a:sym typeface="Calibri"/>
              </a:rPr>
              <a:t> As students share,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is the author describing to the reader?”</a:t>
            </a:r>
            <a:r>
              <a:rPr lang="en-US"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If productive, cue students with a challenge: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0" i="1" u="none" strike="noStrike" cap="none" dirty="0">
                <a:solidFill>
                  <a:srgbClr val="000000"/>
                </a:solidFill>
                <a:latin typeface="Calibri"/>
                <a:ea typeface="Calibri"/>
                <a:cs typeface="Calibri"/>
                <a:sym typeface="Calibri"/>
              </a:rPr>
              <a:t>“Can you figure out why the author writes, </a:t>
            </a:r>
            <a:r>
              <a:rPr lang="en-US" sz="1200" b="0" i="1" u="none" strike="noStrike" cap="none" dirty="0" smtClean="0">
                <a:solidFill>
                  <a:srgbClr val="000000"/>
                </a:solidFill>
                <a:latin typeface="Calibri"/>
                <a:ea typeface="Calibri"/>
                <a:cs typeface="Calibri"/>
                <a:sym typeface="Calibri"/>
              </a:rPr>
              <a:t>‘Her </a:t>
            </a:r>
            <a:r>
              <a:rPr lang="en-US" sz="1200" b="0" i="1" u="none" strike="noStrike" cap="none" dirty="0">
                <a:solidFill>
                  <a:srgbClr val="000000"/>
                </a:solidFill>
                <a:latin typeface="Calibri"/>
                <a:ea typeface="Calibri"/>
                <a:cs typeface="Calibri"/>
                <a:sym typeface="Calibri"/>
              </a:rPr>
              <a:t>spines trembled with </a:t>
            </a:r>
            <a:r>
              <a:rPr lang="en-US" sz="1200" b="0" i="1" u="none" strike="noStrike" cap="none" dirty="0" smtClean="0">
                <a:solidFill>
                  <a:srgbClr val="000000"/>
                </a:solidFill>
                <a:latin typeface="Calibri"/>
                <a:ea typeface="Calibri"/>
                <a:cs typeface="Calibri"/>
                <a:sym typeface="Calibri"/>
              </a:rPr>
              <a:t>fear’ </a:t>
            </a:r>
            <a:r>
              <a:rPr lang="en-US" sz="1200" b="0" i="1" u="none" strike="noStrike" cap="none" dirty="0">
                <a:solidFill>
                  <a:srgbClr val="000000"/>
                </a:solidFill>
                <a:latin typeface="Calibri"/>
                <a:ea typeface="Calibri"/>
                <a:cs typeface="Calibri"/>
                <a:sym typeface="Calibri"/>
              </a:rPr>
              <a:t>instead of </a:t>
            </a:r>
            <a:r>
              <a:rPr lang="en-US" sz="1200" b="0" i="1" u="none" strike="noStrike" cap="none" dirty="0" smtClean="0">
                <a:solidFill>
                  <a:srgbClr val="000000"/>
                </a:solidFill>
                <a:latin typeface="Calibri"/>
                <a:ea typeface="Calibri"/>
                <a:cs typeface="Calibri"/>
                <a:sym typeface="Calibri"/>
              </a:rPr>
              <a:t>‘Polly </a:t>
            </a:r>
            <a:r>
              <a:rPr lang="en-US" sz="1200" b="0" i="1" u="none" strike="noStrike" cap="none" dirty="0">
                <a:solidFill>
                  <a:srgbClr val="000000"/>
                </a:solidFill>
                <a:latin typeface="Calibri"/>
                <a:ea typeface="Calibri"/>
                <a:cs typeface="Calibri"/>
                <a:sym typeface="Calibri"/>
              </a:rPr>
              <a:t>was </a:t>
            </a:r>
            <a:r>
              <a:rPr lang="en-US" sz="1200" b="0" i="1" u="none" strike="noStrike" cap="none" dirty="0" smtClean="0">
                <a:solidFill>
                  <a:srgbClr val="000000"/>
                </a:solidFill>
                <a:latin typeface="Calibri"/>
                <a:ea typeface="Calibri"/>
                <a:cs typeface="Calibri"/>
                <a:sym typeface="Calibri"/>
              </a:rPr>
              <a:t>scared?’ </a:t>
            </a:r>
            <a:r>
              <a:rPr lang="en-US" sz="1200" b="0" i="1" u="none" strike="noStrike" cap="none" dirty="0">
                <a:solidFill>
                  <a:srgbClr val="000000"/>
                </a:solidFill>
                <a:latin typeface="Calibri"/>
                <a:ea typeface="Calibri"/>
                <a:cs typeface="Calibri"/>
                <a:sym typeface="Calibri"/>
              </a:rPr>
              <a:t>I’ll give you time to think and discuss with a partner." </a:t>
            </a:r>
            <a:r>
              <a:rPr lang="en-US" sz="1200" b="0" i="0" u="none" strike="noStrike" cap="none" dirty="0">
                <a:solidFill>
                  <a:srgbClr val="000000"/>
                </a:solidFill>
                <a:latin typeface="Calibri"/>
                <a:ea typeface="Calibri"/>
                <a:cs typeface="Calibri"/>
                <a:sym typeface="Calibri"/>
              </a:rPr>
              <a:t>(Point out that the author uses words to show the reader what is happening in the story instead of simply telling the reader. If necessary, use the following as an example: </a:t>
            </a:r>
            <a:r>
              <a:rPr lang="en-US" sz="1200" b="0" i="1" u="none" strike="noStrike" cap="none" dirty="0" smtClean="0">
                <a:solidFill>
                  <a:srgbClr val="000000"/>
                </a:solidFill>
                <a:latin typeface="Calibri"/>
                <a:ea typeface="Calibri"/>
                <a:cs typeface="Calibri"/>
                <a:sym typeface="Calibri"/>
              </a:rPr>
              <a:t>“The </a:t>
            </a:r>
            <a:r>
              <a:rPr lang="en-US" sz="1200" b="0" i="1" u="none" strike="noStrike" cap="none" dirty="0">
                <a:solidFill>
                  <a:srgbClr val="000000"/>
                </a:solidFill>
                <a:latin typeface="Calibri"/>
                <a:ea typeface="Calibri"/>
                <a:cs typeface="Calibri"/>
                <a:sym typeface="Calibri"/>
              </a:rPr>
              <a:t>author writes, </a:t>
            </a:r>
            <a:r>
              <a:rPr lang="en-US" sz="1200" b="0" i="1" u="none" strike="noStrike" cap="none" dirty="0" smtClean="0">
                <a:solidFill>
                  <a:srgbClr val="000000"/>
                </a:solidFill>
                <a:latin typeface="Calibri"/>
                <a:ea typeface="Calibri"/>
                <a:cs typeface="Calibri"/>
                <a:sym typeface="Calibri"/>
              </a:rPr>
              <a:t>‘Her </a:t>
            </a:r>
            <a:r>
              <a:rPr lang="en-US" sz="1200" b="0" i="1" u="none" strike="noStrike" cap="none" dirty="0">
                <a:solidFill>
                  <a:srgbClr val="000000"/>
                </a:solidFill>
                <a:latin typeface="Calibri"/>
                <a:ea typeface="Calibri"/>
                <a:cs typeface="Calibri"/>
                <a:sym typeface="Calibri"/>
              </a:rPr>
              <a:t>spines trembled with </a:t>
            </a:r>
            <a:r>
              <a:rPr lang="en-US" sz="1200" b="0" i="1" u="none" strike="noStrike" cap="none" dirty="0" smtClean="0">
                <a:solidFill>
                  <a:srgbClr val="000000"/>
                </a:solidFill>
                <a:latin typeface="Calibri"/>
                <a:ea typeface="Calibri"/>
                <a:cs typeface="Calibri"/>
                <a:sym typeface="Calibri"/>
              </a:rPr>
              <a:t>fear’ </a:t>
            </a:r>
            <a:r>
              <a:rPr lang="en-US" sz="1200" b="0" i="1" u="none" strike="noStrike" cap="none" dirty="0">
                <a:solidFill>
                  <a:srgbClr val="000000"/>
                </a:solidFill>
                <a:latin typeface="Calibri"/>
                <a:ea typeface="Calibri"/>
                <a:cs typeface="Calibri"/>
                <a:sym typeface="Calibri"/>
              </a:rPr>
              <a:t>to show the reader how Polly was feeling, instead of telling the reader </a:t>
            </a:r>
            <a:r>
              <a:rPr lang="en-US" sz="1200" b="0" i="1" u="none" strike="noStrike" cap="none" dirty="0" smtClean="0">
                <a:solidFill>
                  <a:srgbClr val="000000"/>
                </a:solidFill>
                <a:latin typeface="Calibri"/>
                <a:ea typeface="Calibri"/>
                <a:cs typeface="Calibri"/>
                <a:sym typeface="Calibri"/>
              </a:rPr>
              <a:t>‘Polly </a:t>
            </a:r>
            <a:r>
              <a:rPr lang="en-US" sz="1200" b="0" i="1" u="none" strike="noStrike" cap="none" dirty="0">
                <a:solidFill>
                  <a:srgbClr val="000000"/>
                </a:solidFill>
                <a:latin typeface="Calibri"/>
                <a:ea typeface="Calibri"/>
                <a:cs typeface="Calibri"/>
                <a:sym typeface="Calibri"/>
              </a:rPr>
              <a:t>was scared</a:t>
            </a:r>
            <a:r>
              <a:rPr lang="en-US" sz="1200" b="0" i="1" u="none" strike="noStrike" cap="none" dirty="0" smtClean="0">
                <a:solidFill>
                  <a:srgbClr val="000000"/>
                </a:solidFill>
                <a:latin typeface="Calibri"/>
                <a:ea typeface="Calibri"/>
                <a:cs typeface="Calibri"/>
                <a:sym typeface="Calibri"/>
              </a:rPr>
              <a:t>.’”</a:t>
            </a:r>
            <a:r>
              <a:rPr lang="en-US" sz="1200" b="0" i="1" u="none" strike="noStrike" cap="none" dirty="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Tell students that you have already begun to draft your narrative and would like them to help you complete the introduction, focusing on introducing the character, setting, and plot.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Using your </a:t>
            </a:r>
            <a:r>
              <a:rPr lang="en-US" sz="1200" b="1" i="0" u="none" strike="noStrike" cap="none" dirty="0">
                <a:solidFill>
                  <a:srgbClr val="000000"/>
                </a:solidFill>
                <a:latin typeface="Calibri"/>
                <a:ea typeface="Calibri"/>
                <a:cs typeface="Calibri"/>
                <a:sym typeface="Calibri"/>
              </a:rPr>
              <a:t>Millipede Narrative Planning graphic organizer</a:t>
            </a:r>
            <a:r>
              <a:rPr lang="en-US" sz="1200" b="0" i="0" u="none" strike="noStrike" cap="none" dirty="0">
                <a:solidFill>
                  <a:srgbClr val="000000"/>
                </a:solidFill>
                <a:latin typeface="Calibri"/>
                <a:ea typeface="Calibri"/>
                <a:cs typeface="Calibri"/>
                <a:sym typeface="Calibri"/>
              </a:rPr>
              <a:t>, point out that your draft will be several paragraphs long. Remind students that they learned the characteristics of a strong paragraph in Module 1. Ask them to help you recall:</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0" i="1" u="none" strike="noStrike" cap="none" dirty="0">
                <a:solidFill>
                  <a:srgbClr val="000000"/>
                </a:solidFill>
                <a:latin typeface="Calibri"/>
                <a:ea typeface="Calibri"/>
                <a:cs typeface="Calibri"/>
                <a:sym typeface="Calibri"/>
              </a:rPr>
              <a:t>“What are the characteristics of a strong paragraph?” </a:t>
            </a:r>
            <a:r>
              <a:rPr lang="en-US" sz="1200" b="1" i="0" u="none" strike="noStrike" cap="none" dirty="0">
                <a:solidFill>
                  <a:srgbClr val="000000"/>
                </a:solidFill>
                <a:latin typeface="Calibri"/>
                <a:ea typeface="Calibri"/>
                <a:cs typeface="Calibri"/>
                <a:sym typeface="Calibri"/>
              </a:rPr>
              <a:t>(topic sentence, detail sentences, and concluding sentence)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Remind students that the drafts they will be writing are narratives.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will the tone of our narratives be different from the informative pieces we wrote in Unit 2?” </a:t>
            </a:r>
            <a:r>
              <a:rPr lang="en-US" sz="1200" b="1" i="0" u="none" strike="noStrike" cap="none" dirty="0">
                <a:solidFill>
                  <a:srgbClr val="000000"/>
                </a:solidFill>
                <a:latin typeface="Calibri"/>
                <a:ea typeface="Calibri"/>
                <a:cs typeface="Calibri"/>
                <a:sym typeface="Calibri"/>
              </a:rPr>
              <a:t>(The narratives will have a more informal tone.)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If productive, cue students to provide reasoning: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“Why do you think that?” </a:t>
            </a:r>
            <a:r>
              <a:rPr lang="en-US" sz="1200" b="1" i="0" u="none" strike="noStrike" cap="none" dirty="0">
                <a:solidFill>
                  <a:srgbClr val="000000"/>
                </a:solidFill>
                <a:latin typeface="Calibri"/>
                <a:ea typeface="Calibri"/>
                <a:cs typeface="Calibri"/>
                <a:sym typeface="Calibri"/>
              </a:rPr>
              <a:t>(They will be more informal because they are stories.)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If necessary, review the task, purpose, and audience of the narratives with students. Listen for them to identify the task as a narrative about an animal using its defense mechanisms; the purpose is to both entertain readers and to teach them about the animal’s defense mechanisms; and the audience is teachers, parents, and students.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be annotating the narrative as you read.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be participating in the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students who may need additional support with writing fluency: Provide </a:t>
            </a:r>
            <a:r>
              <a:rPr lang="en-US" sz="1200" b="1" i="0" u="none" strike="noStrike" cap="none" dirty="0">
                <a:solidFill>
                  <a:srgbClr val="000000"/>
                </a:solidFill>
                <a:latin typeface="Calibri"/>
                <a:ea typeface="Calibri"/>
                <a:cs typeface="Calibri"/>
                <a:sym typeface="Calibri"/>
              </a:rPr>
              <a:t>Introduction Expansion graphic organizers</a:t>
            </a:r>
            <a:r>
              <a:rPr lang="en-US" sz="1200" b="0" i="0" u="none" strike="noStrike" cap="none" dirty="0">
                <a:solidFill>
                  <a:srgbClr val="000000"/>
                </a:solidFill>
                <a:latin typeface="Calibri"/>
                <a:ea typeface="Calibri"/>
                <a:cs typeface="Calibri"/>
                <a:sym typeface="Calibri"/>
              </a:rPr>
              <a:t> that have important vocabulary words to include already filled in. This will allow them more time to focus on writing. Consider adding writing lines or enlarging the page for those students who need support organizing their ideas. </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261975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5" name="Google Shape;33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Guided Writing: Drafting the Introduction for the Millipede Narrative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20-25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Group/Partners/Individual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Slide has animations that appear upon click.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chemeClr val="dk1"/>
                </a:solidFill>
                <a:latin typeface="Calibri"/>
                <a:ea typeface="Calibri"/>
                <a:cs typeface="Calibri"/>
                <a:sym typeface="Calibri"/>
              </a:rPr>
              <a:t>Teacher should have </a:t>
            </a:r>
            <a:r>
              <a:rPr lang="en-US" sz="1200" b="1" i="0" u="none" strike="noStrike" cap="none" dirty="0">
                <a:solidFill>
                  <a:srgbClr val="000000"/>
                </a:solidFill>
                <a:latin typeface="Calibri"/>
                <a:ea typeface="Calibri"/>
                <a:cs typeface="Calibri"/>
                <a:sym typeface="Calibri"/>
              </a:rPr>
              <a:t>Practice Narrative Writing Sheet: The Millipede (completed, for teacher reference) </a:t>
            </a:r>
            <a:r>
              <a:rPr lang="en-US" sz="1200" b="0" i="0" u="none" strike="noStrike" cap="none" dirty="0">
                <a:solidFill>
                  <a:srgbClr val="000000"/>
                </a:solidFill>
                <a:latin typeface="Calibri"/>
                <a:ea typeface="Calibri"/>
                <a:cs typeface="Calibri"/>
                <a:sym typeface="Calibri"/>
              </a:rPr>
              <a:t>available for reference during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Display and distribute the </a:t>
            </a:r>
            <a:r>
              <a:rPr lang="en-US" sz="1200" b="1" i="0" u="none" strike="noStrike" cap="none" dirty="0">
                <a:solidFill>
                  <a:srgbClr val="000000"/>
                </a:solidFill>
                <a:latin typeface="Calibri"/>
                <a:ea typeface="Calibri"/>
                <a:cs typeface="Calibri"/>
                <a:sym typeface="Calibri"/>
              </a:rPr>
              <a:t>Practice Narrative Writing Sheet: The Millipede</a:t>
            </a:r>
            <a:r>
              <a:rPr lang="en-US" sz="1200" b="0" i="0" u="none" strike="noStrike" cap="none" dirty="0">
                <a:solidFill>
                  <a:srgbClr val="000000"/>
                </a:solidFill>
                <a:latin typeface="Calibri"/>
                <a:ea typeface="Calibri"/>
                <a:cs typeface="Calibri"/>
                <a:sym typeface="Calibri"/>
              </a:rPr>
              <a:t>. Read the paragraph aloud.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facts and details from our research do you notice in the first paragraph of this narrative?”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Have students turn to a partner and share one thing they heard that was based on your research about the millipede. Have a few pairs share out and underline parts of the text that are based on your research.</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Ask them to look at your plans in the first box of your </a:t>
            </a:r>
            <a:r>
              <a:rPr lang="en-US" sz="1200" b="1" i="0" u="none" strike="noStrike" cap="none" dirty="0">
                <a:solidFill>
                  <a:srgbClr val="000000"/>
                </a:solidFill>
                <a:latin typeface="Calibri"/>
                <a:ea typeface="Calibri"/>
                <a:cs typeface="Calibri"/>
                <a:sym typeface="Calibri"/>
              </a:rPr>
              <a:t>Introduction Expansion graphic organizer </a:t>
            </a:r>
            <a:r>
              <a:rPr lang="en-US" sz="1200" b="0" i="0" u="none" strike="noStrike" cap="none" dirty="0">
                <a:solidFill>
                  <a:srgbClr val="000000"/>
                </a:solidFill>
                <a:latin typeface="Calibri"/>
                <a:ea typeface="Calibri"/>
                <a:cs typeface="Calibri"/>
                <a:sym typeface="Calibri"/>
              </a:rPr>
              <a:t>and see if they can identify the sentences in your paragraph that are connected to your plans. </a:t>
            </a:r>
            <a:r>
              <a:rPr lang="en-US" sz="1200" b="1" i="0" u="none" strike="noStrike" cap="none" dirty="0">
                <a:solidFill>
                  <a:srgbClr val="000000"/>
                </a:solidFill>
                <a:latin typeface="Calibri"/>
                <a:ea typeface="Calibri"/>
                <a:cs typeface="Calibri"/>
                <a:sym typeface="Calibri"/>
              </a:rPr>
              <a:t>(They should notice that the character and setting are introduced.)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Point out the sequence of events in your paragraph: First, we hear the sounds of the forest. Then, our character is walking along looking for a leaf. And then, he finds one and starts eating it.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Explain that this sequence of events makes sense to the reader. If the character was eating a leaf and then looking for a leaf, readers would be confused. Tell students that the importance of putting events in an order that makes sense is something you would like them to keep in mind as they are writing today.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Ask students to help you continue the introduction. Remind them that they are using “Powerful Polly” as a mentor text to write their own choose-your-own-adventure narratives, and to refer to their planning documents, research notes, </a:t>
            </a:r>
            <a:r>
              <a:rPr lang="en-US" sz="1200" b="1" i="0" u="none" strike="noStrike" cap="none" dirty="0">
                <a:solidFill>
                  <a:srgbClr val="000000"/>
                </a:solidFill>
                <a:latin typeface="Calibri"/>
                <a:ea typeface="Calibri"/>
                <a:cs typeface="Calibri"/>
                <a:sym typeface="Calibri"/>
              </a:rPr>
              <a:t>vocabulary log</a:t>
            </a:r>
            <a:r>
              <a:rPr lang="en-US" sz="1200" b="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Word Wall</a:t>
            </a:r>
            <a:r>
              <a:rPr lang="en-US" sz="1200" b="0" i="0" u="none" strike="noStrike" cap="none" dirty="0">
                <a:solidFill>
                  <a:srgbClr val="000000"/>
                </a:solidFill>
                <a:latin typeface="Calibri"/>
                <a:ea typeface="Calibri"/>
                <a:cs typeface="Calibri"/>
                <a:sym typeface="Calibri"/>
              </a:rPr>
              <a:t> as they help you write.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Invite students to turn and talk to a partner. Ask them to reread the beginning paragraph together and use equity sticks to select students to share with the whole group:</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0" i="1" u="none" strike="noStrike" cap="none" dirty="0">
                <a:solidFill>
                  <a:srgbClr val="000000"/>
                </a:solidFill>
                <a:latin typeface="Calibri"/>
                <a:ea typeface="Calibri"/>
                <a:cs typeface="Calibri"/>
                <a:sym typeface="Calibri"/>
              </a:rPr>
              <a:t>“Think about your ideas: What will happen and be described in this next paragraph?” </a:t>
            </a:r>
            <a:r>
              <a:rPr lang="en-US" sz="1200" b="1" i="0" u="none" strike="noStrike" cap="none" dirty="0">
                <a:solidFill>
                  <a:srgbClr val="000000"/>
                </a:solidFill>
                <a:latin typeface="Calibri"/>
                <a:ea typeface="Calibri"/>
                <a:cs typeface="Calibri"/>
                <a:sym typeface="Calibri"/>
              </a:rPr>
              <a:t>(The problem needs to be introduced, or the toad sees the millipede and hops closer.)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Drawing from ideas the students shared, craft and write a sentence that develops the plot and events. See </a:t>
            </a:r>
            <a:r>
              <a:rPr lang="en-US" sz="1200" b="1" i="0" u="none" strike="noStrike" cap="none" dirty="0">
                <a:solidFill>
                  <a:srgbClr val="000000"/>
                </a:solidFill>
                <a:latin typeface="Calibri"/>
                <a:ea typeface="Calibri"/>
                <a:cs typeface="Calibri"/>
                <a:sym typeface="Calibri"/>
              </a:rPr>
              <a:t>Practice Narrative Writing Sheet: The Millipede (completed, for teacher reference)</a:t>
            </a:r>
            <a:r>
              <a:rPr lang="en-US" sz="1200" b="0" i="0" u="none" strike="noStrike" cap="none" dirty="0">
                <a:solidFill>
                  <a:srgbClr val="000000"/>
                </a:solidFill>
                <a:latin typeface="Calibri"/>
                <a:ea typeface="Calibri"/>
                <a:cs typeface="Calibri"/>
                <a:sym typeface="Calibri"/>
              </a:rPr>
              <a:t> in the supporting materials. Continue this process to write the rest of the introductory and problem paragraphs. As you write, prompt students by asking: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“Is that information from what we have read?”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smtClean="0">
                <a:solidFill>
                  <a:srgbClr val="000000"/>
                </a:solidFill>
                <a:latin typeface="Calibri"/>
                <a:ea typeface="Calibri"/>
                <a:cs typeface="Calibri"/>
                <a:sym typeface="Calibri"/>
              </a:rPr>
              <a:t>"What </a:t>
            </a:r>
            <a:r>
              <a:rPr lang="en-US" sz="1200" b="0" i="1" u="none" strike="noStrike" cap="none" dirty="0">
                <a:solidFill>
                  <a:srgbClr val="000000"/>
                </a:solidFill>
                <a:latin typeface="Calibri"/>
                <a:ea typeface="Calibri"/>
                <a:cs typeface="Calibri"/>
                <a:sym typeface="Calibri"/>
              </a:rPr>
              <a:t>details and description can we use to introduce the reader to the narrator, setting, and situation?”</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precise words and phrases can we use to help the reader imagine what they might see, hear, taste, smell, or feel if they were there?”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precise words and phrases can we use to show what the characters are doing, thinking, and feeling and how they respond to what happens?”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“Do the events make sense? Are they easy to understand?”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“Are we using a narrative voice that is appropriate to the story? Does it engage the reader?”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Invite students to chorally read the finished introduction of the millipede narrative draft they wrote as a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following along as you write.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should be chorally reading as a class.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smtClean="0">
                <a:solidFill>
                  <a:srgbClr val="000000"/>
                </a:solidFill>
                <a:latin typeface="Calibri"/>
                <a:ea typeface="Calibri"/>
                <a:cs typeface="Calibri"/>
                <a:sym typeface="Calibri"/>
              </a:rPr>
              <a:t>For </a:t>
            </a:r>
            <a:r>
              <a:rPr lang="en-US" sz="1200" b="0" i="0" u="none" strike="noStrike" cap="none" dirty="0">
                <a:solidFill>
                  <a:srgbClr val="000000"/>
                </a:solidFill>
                <a:latin typeface="Calibri"/>
                <a:ea typeface="Calibri"/>
                <a:cs typeface="Calibri"/>
                <a:sym typeface="Calibri"/>
              </a:rPr>
              <a:t>students who may need additional support with writing fluency: Provide </a:t>
            </a:r>
            <a:r>
              <a:rPr lang="en-US" sz="1200" b="1" i="0" u="none" strike="noStrike" cap="none" dirty="0">
                <a:solidFill>
                  <a:srgbClr val="000000"/>
                </a:solidFill>
                <a:latin typeface="Calibri"/>
                <a:ea typeface="Calibri"/>
                <a:cs typeface="Calibri"/>
                <a:sym typeface="Calibri"/>
              </a:rPr>
              <a:t>Introduction Expansion graphic organizers</a:t>
            </a:r>
            <a:r>
              <a:rPr lang="en-US" sz="1200" b="0" i="0" u="none" strike="noStrike" cap="none" dirty="0">
                <a:solidFill>
                  <a:srgbClr val="000000"/>
                </a:solidFill>
                <a:latin typeface="Calibri"/>
                <a:ea typeface="Calibri"/>
                <a:cs typeface="Calibri"/>
                <a:sym typeface="Calibri"/>
              </a:rPr>
              <a:t> that have important vocabulary words to include already filled in. This will allow them more time to focus on writing. Consider adding writing lines or enlarging the page for those students who need support organizing their ideas.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Buy or ask for large paint chips from a local hardware or paint store, or print them online. Write the words </a:t>
            </a:r>
            <a:r>
              <a:rPr lang="en-US" sz="1200" b="0" i="1" u="none" strike="noStrike" cap="none" dirty="0">
                <a:solidFill>
                  <a:srgbClr val="000000"/>
                </a:solidFill>
                <a:latin typeface="Calibri"/>
                <a:ea typeface="Calibri"/>
                <a:cs typeface="Calibri"/>
                <a:sym typeface="Calibri"/>
              </a:rPr>
              <a:t>searching for</a:t>
            </a:r>
            <a:r>
              <a:rPr lang="en-US" sz="1200" b="0" i="0" u="none" strike="noStrike" cap="none" dirty="0">
                <a:solidFill>
                  <a:srgbClr val="000000"/>
                </a:solidFill>
                <a:latin typeface="Calibri"/>
                <a:ea typeface="Calibri"/>
                <a:cs typeface="Calibri"/>
                <a:sym typeface="Calibri"/>
              </a:rPr>
              <a:t>, </a:t>
            </a:r>
            <a:r>
              <a:rPr lang="en-US" sz="1200" b="0" i="1" u="none" strike="noStrike" cap="none" dirty="0">
                <a:solidFill>
                  <a:srgbClr val="000000"/>
                </a:solidFill>
                <a:latin typeface="Calibri"/>
                <a:ea typeface="Calibri"/>
                <a:cs typeface="Calibri"/>
                <a:sym typeface="Calibri"/>
              </a:rPr>
              <a:t>fish around for, root around for</a:t>
            </a:r>
            <a:r>
              <a:rPr lang="en-US" sz="1200" b="0" i="0" u="none" strike="noStrike" cap="none" dirty="0">
                <a:solidFill>
                  <a:srgbClr val="000000"/>
                </a:solidFill>
                <a:latin typeface="Calibri"/>
                <a:ea typeface="Calibri"/>
                <a:cs typeface="Calibri"/>
                <a:sym typeface="Calibri"/>
              </a:rPr>
              <a:t>, </a:t>
            </a:r>
            <a:r>
              <a:rPr lang="en-US" sz="1200" b="0" i="1" u="none" strike="noStrike" cap="none" dirty="0">
                <a:solidFill>
                  <a:srgbClr val="000000"/>
                </a:solidFill>
                <a:latin typeface="Calibri"/>
                <a:ea typeface="Calibri"/>
                <a:cs typeface="Calibri"/>
                <a:sym typeface="Calibri"/>
              </a:rPr>
              <a:t>look for gaze at</a:t>
            </a:r>
            <a:r>
              <a:rPr lang="en-US" sz="1200" b="0" i="0" u="none" strike="noStrike" cap="none" dirty="0">
                <a:solidFill>
                  <a:srgbClr val="000000"/>
                </a:solidFill>
                <a:latin typeface="Calibri"/>
                <a:ea typeface="Calibri"/>
                <a:cs typeface="Calibri"/>
                <a:sym typeface="Calibri"/>
              </a:rPr>
              <a:t>, and </a:t>
            </a:r>
            <a:r>
              <a:rPr lang="en-US" sz="1200" b="0" i="1" u="none" strike="noStrike" cap="none" dirty="0">
                <a:solidFill>
                  <a:srgbClr val="000000"/>
                </a:solidFill>
                <a:latin typeface="Calibri"/>
                <a:ea typeface="Calibri"/>
                <a:cs typeface="Calibri"/>
                <a:sym typeface="Calibri"/>
              </a:rPr>
              <a:t>inspect</a:t>
            </a:r>
            <a:r>
              <a:rPr lang="en-US" sz="1200" b="0" i="0" u="none" strike="noStrike" cap="none" dirty="0">
                <a:solidFill>
                  <a:srgbClr val="000000"/>
                </a:solidFill>
                <a:latin typeface="Calibri"/>
                <a:ea typeface="Calibri"/>
                <a:cs typeface="Calibri"/>
                <a:sym typeface="Calibri"/>
              </a:rPr>
              <a:t>, each one on a different shade of some paint chips. Place them on the wall and discuss the shades of meaning in preparation for the </a:t>
            </a:r>
            <a:r>
              <a:rPr lang="en-US" sz="1200" b="1" i="0" u="none" strike="noStrike" cap="none" dirty="0">
                <a:solidFill>
                  <a:srgbClr val="000000"/>
                </a:solidFill>
                <a:latin typeface="Calibri"/>
                <a:ea typeface="Calibri"/>
                <a:cs typeface="Calibri"/>
                <a:sym typeface="Calibri"/>
              </a:rPr>
              <a:t>Mid-Unit 3 Assessment</a:t>
            </a:r>
            <a:r>
              <a:rPr lang="en-US" sz="1200" b="0" i="0" u="none" strike="noStrike" cap="none" dirty="0">
                <a:solidFill>
                  <a:srgbClr val="000000"/>
                </a:solidFill>
                <a:latin typeface="Calibri"/>
                <a:ea typeface="Calibri"/>
                <a:cs typeface="Calibri"/>
                <a:sym typeface="Calibri"/>
              </a:rPr>
              <a:t>. Ask them why </a:t>
            </a:r>
            <a:r>
              <a:rPr lang="en-US" sz="1200" b="0" i="1" u="none" strike="noStrike" cap="none" dirty="0">
                <a:solidFill>
                  <a:srgbClr val="000000"/>
                </a:solidFill>
                <a:latin typeface="Calibri"/>
                <a:ea typeface="Calibri"/>
                <a:cs typeface="Calibri"/>
                <a:sym typeface="Calibri"/>
              </a:rPr>
              <a:t>searching for</a:t>
            </a:r>
            <a:r>
              <a:rPr lang="en-US" sz="1200" b="0" i="0" u="none" strike="noStrike" cap="none" dirty="0">
                <a:solidFill>
                  <a:srgbClr val="000000"/>
                </a:solidFill>
                <a:latin typeface="Calibri"/>
                <a:ea typeface="Calibri"/>
                <a:cs typeface="Calibri"/>
                <a:sym typeface="Calibri"/>
              </a:rPr>
              <a:t> is the most precise phrase to use to convey the millipede’s experience with the leaf.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Mini Language </a:t>
            </a:r>
            <a:r>
              <a:rPr lang="en-US" sz="1200" b="0" i="0" u="none" strike="noStrike" cap="none" dirty="0" smtClean="0">
                <a:solidFill>
                  <a:srgbClr val="000000"/>
                </a:solidFill>
                <a:latin typeface="Calibri"/>
                <a:ea typeface="Calibri"/>
                <a:cs typeface="Calibri"/>
                <a:sym typeface="Calibri"/>
              </a:rPr>
              <a:t>Dive: </a:t>
            </a:r>
            <a:r>
              <a:rPr lang="en-US" sz="1200" b="0" i="0" u="none" strike="noStrike" cap="none" dirty="0">
                <a:solidFill>
                  <a:srgbClr val="000000"/>
                </a:solidFill>
                <a:latin typeface="Calibri"/>
                <a:ea typeface="Calibri"/>
                <a:cs typeface="Calibri"/>
                <a:sym typeface="Calibri"/>
              </a:rPr>
              <a:t>Ask students about the meaning of the verbs in the millipede sequence of events. Write and display student responses next to the chunks. Example</a:t>
            </a:r>
            <a:r>
              <a:rPr lang="en-US" sz="1200" b="0" i="0" u="none" strike="noStrike" cap="none" dirty="0" smtClean="0">
                <a:solidFill>
                  <a:srgbClr val="000000"/>
                </a:solidFill>
                <a:latin typeface="Calibri"/>
                <a:ea typeface="Calibri"/>
                <a:cs typeface="Calibri"/>
                <a:sym typeface="Calibri"/>
              </a:rPr>
              <a:t>:</a:t>
            </a:r>
            <a:r>
              <a:rPr lang="en-US" sz="1200" b="0" i="0" u="none" strike="noStrike" cap="none" baseline="0" dirty="0">
                <a:solidFill>
                  <a:srgbClr val="000000"/>
                </a:solidFill>
                <a:latin typeface="Calibri"/>
                <a:ea typeface="Calibri"/>
                <a:cs typeface="Calibri"/>
                <a:sym typeface="Calibri"/>
              </a:rPr>
              <a:t> </a:t>
            </a:r>
            <a:r>
              <a:rPr lang="en-US" sz="1200" b="0" i="0" u="none" strike="noStrike" cap="none" dirty="0" smtClean="0">
                <a:solidFill>
                  <a:srgbClr val="000000"/>
                </a:solidFill>
                <a:latin typeface="Calibri"/>
                <a:ea typeface="Calibri"/>
                <a:cs typeface="Calibri"/>
                <a:sym typeface="Calibri"/>
              </a:rPr>
              <a:t>“</a:t>
            </a:r>
            <a:r>
              <a:rPr lang="en-US" sz="1200" b="0" i="0" u="none" strike="noStrike" cap="none" dirty="0">
                <a:solidFill>
                  <a:srgbClr val="000000"/>
                </a:solidFill>
                <a:latin typeface="Calibri"/>
                <a:ea typeface="Calibri"/>
                <a:cs typeface="Calibri"/>
                <a:sym typeface="Calibri"/>
              </a:rPr>
              <a:t>Marty the millipede </a:t>
            </a:r>
            <a:r>
              <a:rPr lang="en-US" sz="1200" b="0" i="1" u="none" strike="noStrike" cap="none" dirty="0">
                <a:solidFill>
                  <a:srgbClr val="000000"/>
                </a:solidFill>
                <a:latin typeface="Calibri"/>
                <a:ea typeface="Calibri"/>
                <a:cs typeface="Calibri"/>
                <a:sym typeface="Calibri"/>
              </a:rPr>
              <a:t>listened</a:t>
            </a:r>
            <a:r>
              <a:rPr lang="en-US" sz="1200" b="0" i="0" u="none" strike="noStrike" cap="none" dirty="0">
                <a:solidFill>
                  <a:srgbClr val="000000"/>
                </a:solidFill>
                <a:latin typeface="Calibri"/>
                <a:ea typeface="Calibri"/>
                <a:cs typeface="Calibri"/>
                <a:sym typeface="Calibri"/>
              </a:rPr>
              <a:t> to the sounds of the forest as he </a:t>
            </a:r>
            <a:r>
              <a:rPr lang="en-US" sz="1200" b="0" i="1" u="none" strike="noStrike" cap="none" dirty="0">
                <a:solidFill>
                  <a:srgbClr val="000000"/>
                </a:solidFill>
                <a:latin typeface="Calibri"/>
                <a:ea typeface="Calibri"/>
                <a:cs typeface="Calibri"/>
                <a:sym typeface="Calibri"/>
              </a:rPr>
              <a:t>crawled</a:t>
            </a:r>
            <a:r>
              <a:rPr lang="en-US" sz="1200" b="0" i="0" u="none" strike="noStrike" cap="none" dirty="0">
                <a:solidFill>
                  <a:srgbClr val="000000"/>
                </a:solidFill>
                <a:latin typeface="Calibri"/>
                <a:ea typeface="Calibri"/>
                <a:cs typeface="Calibri"/>
                <a:sym typeface="Calibri"/>
              </a:rPr>
              <a:t> along. He </a:t>
            </a:r>
            <a:r>
              <a:rPr lang="en-US" sz="1200" b="0" i="1" u="none" strike="noStrike" cap="none" dirty="0">
                <a:solidFill>
                  <a:srgbClr val="000000"/>
                </a:solidFill>
                <a:latin typeface="Calibri"/>
                <a:ea typeface="Calibri"/>
                <a:cs typeface="Calibri"/>
                <a:sym typeface="Calibri"/>
              </a:rPr>
              <a:t>was searching</a:t>
            </a:r>
            <a:r>
              <a:rPr lang="en-US" sz="1200" b="0" i="0" u="none" strike="noStrike" cap="none" dirty="0">
                <a:solidFill>
                  <a:srgbClr val="000000"/>
                </a:solidFill>
                <a:latin typeface="Calibri"/>
                <a:ea typeface="Calibri"/>
                <a:cs typeface="Calibri"/>
                <a:sym typeface="Calibri"/>
              </a:rPr>
              <a:t> for a good, crunchy, fresh leaf to eat. His 120 legs </a:t>
            </a:r>
            <a:r>
              <a:rPr lang="en-US" sz="1200" b="0" i="1" u="none" strike="noStrike" cap="none" dirty="0">
                <a:solidFill>
                  <a:srgbClr val="000000"/>
                </a:solidFill>
                <a:latin typeface="Calibri"/>
                <a:ea typeface="Calibri"/>
                <a:cs typeface="Calibri"/>
                <a:sym typeface="Calibri"/>
              </a:rPr>
              <a:t>marched</a:t>
            </a:r>
            <a:r>
              <a:rPr lang="en-US" sz="1200" b="0" i="0" u="none" strike="noStrike" cap="none" dirty="0">
                <a:solidFill>
                  <a:srgbClr val="000000"/>
                </a:solidFill>
                <a:latin typeface="Calibri"/>
                <a:ea typeface="Calibri"/>
                <a:cs typeface="Calibri"/>
                <a:sym typeface="Calibri"/>
              </a:rPr>
              <a:t> slowly across the ground. He </a:t>
            </a:r>
            <a:r>
              <a:rPr lang="en-US" sz="1200" b="0" i="1" u="none" strike="noStrike" cap="none" dirty="0">
                <a:solidFill>
                  <a:srgbClr val="000000"/>
                </a:solidFill>
                <a:latin typeface="Calibri"/>
                <a:ea typeface="Calibri"/>
                <a:cs typeface="Calibri"/>
                <a:sym typeface="Calibri"/>
              </a:rPr>
              <a:t>heard</a:t>
            </a:r>
            <a:r>
              <a:rPr lang="en-US" sz="1200" b="0" i="0" u="none" strike="noStrike" cap="none" dirty="0">
                <a:solidFill>
                  <a:srgbClr val="000000"/>
                </a:solidFill>
                <a:latin typeface="Calibri"/>
                <a:ea typeface="Calibri"/>
                <a:cs typeface="Calibri"/>
                <a:sym typeface="Calibri"/>
              </a:rPr>
              <a:t> the rustling of the leaves in the trees around him, and the water of the stream tumbling by. Marty </a:t>
            </a:r>
            <a:r>
              <a:rPr lang="en-US" sz="1200" b="0" i="1" u="none" strike="noStrike" cap="none" dirty="0">
                <a:solidFill>
                  <a:srgbClr val="000000"/>
                </a:solidFill>
                <a:latin typeface="Calibri"/>
                <a:ea typeface="Calibri"/>
                <a:cs typeface="Calibri"/>
                <a:sym typeface="Calibri"/>
              </a:rPr>
              <a:t>noticed</a:t>
            </a:r>
            <a:r>
              <a:rPr lang="en-US" sz="1200" b="0" i="0" u="none" strike="noStrike" cap="none" dirty="0">
                <a:solidFill>
                  <a:srgbClr val="000000"/>
                </a:solidFill>
                <a:latin typeface="Calibri"/>
                <a:ea typeface="Calibri"/>
                <a:cs typeface="Calibri"/>
                <a:sym typeface="Calibri"/>
              </a:rPr>
              <a:t> a small, tasty, green leaf on the ground and started nibbling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Ask questions like: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differences do you see in these words?” </a:t>
            </a:r>
            <a:r>
              <a:rPr lang="en-US" sz="1200" b="1" i="0" u="none" strike="noStrike" cap="none" dirty="0">
                <a:solidFill>
                  <a:srgbClr val="000000"/>
                </a:solidFill>
                <a:latin typeface="Calibri"/>
                <a:ea typeface="Calibri"/>
                <a:cs typeface="Calibri"/>
                <a:sym typeface="Calibri"/>
              </a:rPr>
              <a:t>(Some end in -</a:t>
            </a:r>
            <a:r>
              <a:rPr lang="en-US" sz="1200" b="1" i="0" u="none" strike="noStrike" cap="none" dirty="0" err="1">
                <a:solidFill>
                  <a:srgbClr val="000000"/>
                </a:solidFill>
                <a:latin typeface="Calibri"/>
                <a:ea typeface="Calibri"/>
                <a:cs typeface="Calibri"/>
                <a:sym typeface="Calibri"/>
              </a:rPr>
              <a:t>ed</a:t>
            </a:r>
            <a:r>
              <a:rPr lang="en-US" sz="1200" b="1" i="0" u="none" strike="noStrike" cap="none" dirty="0">
                <a:solidFill>
                  <a:srgbClr val="000000"/>
                </a:solidFill>
                <a:latin typeface="Calibri"/>
                <a:ea typeface="Calibri"/>
                <a:cs typeface="Calibri"/>
                <a:sym typeface="Calibri"/>
              </a:rPr>
              <a:t>; one ends in -d; some end in -</a:t>
            </a:r>
            <a:r>
              <a:rPr lang="en-US" sz="1200" b="1" i="0" u="none" strike="noStrike" cap="none" dirty="0" err="1">
                <a:solidFill>
                  <a:srgbClr val="000000"/>
                </a:solidFill>
                <a:latin typeface="Calibri"/>
                <a:ea typeface="Calibri"/>
                <a:cs typeface="Calibri"/>
                <a:sym typeface="Calibri"/>
              </a:rPr>
              <a:t>ing</a:t>
            </a:r>
            <a:r>
              <a:rPr lang="en-US" sz="1200" b="1" i="0" u="none" strike="noStrike" cap="none" dirty="0">
                <a:solidFill>
                  <a:srgbClr val="000000"/>
                </a:solidFill>
                <a:latin typeface="Calibri"/>
                <a:ea typeface="Calibri"/>
                <a:cs typeface="Calibri"/>
                <a:sym typeface="Calibri"/>
              </a:rPr>
              <a:t> and have two words.)</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“When did the -</a:t>
            </a:r>
            <a:r>
              <a:rPr lang="en-US" sz="1200" b="0" i="1" u="none" strike="noStrike" cap="none" dirty="0" err="1">
                <a:solidFill>
                  <a:srgbClr val="000000"/>
                </a:solidFill>
                <a:latin typeface="Calibri"/>
                <a:ea typeface="Calibri"/>
                <a:cs typeface="Calibri"/>
                <a:sym typeface="Calibri"/>
              </a:rPr>
              <a:t>ed</a:t>
            </a:r>
            <a:r>
              <a:rPr lang="en-US" sz="1200" b="0" i="1" u="none" strike="noStrike" cap="none" dirty="0">
                <a:solidFill>
                  <a:srgbClr val="000000"/>
                </a:solidFill>
                <a:latin typeface="Calibri"/>
                <a:ea typeface="Calibri"/>
                <a:cs typeface="Calibri"/>
                <a:sym typeface="Calibri"/>
              </a:rPr>
              <a:t> and -d words happen?” </a:t>
            </a:r>
            <a:r>
              <a:rPr lang="en-US" sz="1200" b="1" i="1" u="none" strike="noStrike" cap="none" dirty="0">
                <a:solidFill>
                  <a:srgbClr val="000000"/>
                </a:solidFill>
                <a:latin typeface="Calibri"/>
                <a:ea typeface="Calibri"/>
                <a:cs typeface="Calibri"/>
                <a:sym typeface="Calibri"/>
              </a:rPr>
              <a:t>(</a:t>
            </a:r>
            <a:r>
              <a:rPr lang="en-US" sz="1200" b="1" i="0" u="none" strike="noStrike" cap="none" dirty="0">
                <a:solidFill>
                  <a:srgbClr val="000000"/>
                </a:solidFill>
                <a:latin typeface="Calibri"/>
                <a:ea typeface="Calibri"/>
                <a:cs typeface="Calibri"/>
                <a:sym typeface="Calibri"/>
              </a:rPr>
              <a:t>in the past/yesterday/last year)</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long did they </a:t>
            </a:r>
            <a:r>
              <a:rPr lang="en-US" sz="1200" b="0" i="1" u="none" strike="noStrike" cap="none" dirty="0" smtClean="0">
                <a:solidFill>
                  <a:srgbClr val="000000"/>
                </a:solidFill>
                <a:latin typeface="Calibri"/>
                <a:ea typeface="Calibri"/>
                <a:cs typeface="Calibri"/>
                <a:sym typeface="Calibri"/>
              </a:rPr>
              <a:t>happen for?</a:t>
            </a:r>
            <a:r>
              <a:rPr lang="en-US" sz="1200" b="0" i="1"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(a limited time) </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“These are past tense verbs. We use them for an action happening in the past for a limited time.”</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“When did the was + verb-</a:t>
            </a:r>
            <a:r>
              <a:rPr lang="en-US" sz="1200" b="0" i="1" u="none" strike="noStrike" cap="none" dirty="0" err="1">
                <a:solidFill>
                  <a:srgbClr val="000000"/>
                </a:solidFill>
                <a:latin typeface="Calibri"/>
                <a:ea typeface="Calibri"/>
                <a:cs typeface="Calibri"/>
                <a:sym typeface="Calibri"/>
              </a:rPr>
              <a:t>ing</a:t>
            </a:r>
            <a:r>
              <a:rPr lang="en-US" sz="1200" b="0" i="1" u="none" strike="noStrike" cap="none" dirty="0">
                <a:solidFill>
                  <a:srgbClr val="000000"/>
                </a:solidFill>
                <a:latin typeface="Calibri"/>
                <a:ea typeface="Calibri"/>
                <a:cs typeface="Calibri"/>
                <a:sym typeface="Calibri"/>
              </a:rPr>
              <a:t> word happen?” </a:t>
            </a:r>
            <a:r>
              <a:rPr lang="en-US" sz="1200" b="1" i="0" u="none" strike="noStrike" cap="none" dirty="0">
                <a:solidFill>
                  <a:srgbClr val="000000"/>
                </a:solidFill>
                <a:latin typeface="Calibri"/>
                <a:ea typeface="Calibri"/>
                <a:cs typeface="Calibri"/>
                <a:sym typeface="Calibri"/>
              </a:rPr>
              <a:t>(in the past)</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“How long did it happen?” </a:t>
            </a:r>
            <a:r>
              <a:rPr lang="en-US" sz="1200" b="1" i="0" u="none" strike="noStrike" cap="none" dirty="0">
                <a:solidFill>
                  <a:srgbClr val="000000"/>
                </a:solidFill>
                <a:latin typeface="Calibri"/>
                <a:ea typeface="Calibri"/>
                <a:cs typeface="Calibri"/>
                <a:sym typeface="Calibri"/>
              </a:rPr>
              <a:t>(a longer time, at the same time the other things were happening)</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“This is a past continuous verb. We use it for an action happening in the past for a longer time, at the same time other things happened.”</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“You can use these -</a:t>
            </a:r>
            <a:r>
              <a:rPr lang="en-US" sz="1200" b="0" i="1" u="none" strike="noStrike" cap="none" dirty="0" err="1">
                <a:solidFill>
                  <a:srgbClr val="000000"/>
                </a:solidFill>
                <a:latin typeface="Calibri"/>
                <a:ea typeface="Calibri"/>
                <a:cs typeface="Calibri"/>
                <a:sym typeface="Calibri"/>
              </a:rPr>
              <a:t>ed</a:t>
            </a:r>
            <a:r>
              <a:rPr lang="en-US" sz="1200" b="0" i="1" u="none" strike="noStrike" cap="none" dirty="0">
                <a:solidFill>
                  <a:srgbClr val="000000"/>
                </a:solidFill>
                <a:latin typeface="Calibri"/>
                <a:ea typeface="Calibri"/>
                <a:cs typeface="Calibri"/>
                <a:sym typeface="Calibri"/>
              </a:rPr>
              <a:t>, -d, and was + verb-</a:t>
            </a:r>
            <a:r>
              <a:rPr lang="en-US" sz="1200" b="0" i="1" u="none" strike="noStrike" cap="none" dirty="0" err="1">
                <a:solidFill>
                  <a:srgbClr val="000000"/>
                </a:solidFill>
                <a:latin typeface="Calibri"/>
                <a:ea typeface="Calibri"/>
                <a:cs typeface="Calibri"/>
                <a:sym typeface="Calibri"/>
              </a:rPr>
              <a:t>ing</a:t>
            </a:r>
            <a:r>
              <a:rPr lang="en-US" sz="1200" b="0" i="1" u="none" strike="noStrike" cap="none" dirty="0">
                <a:solidFill>
                  <a:srgbClr val="000000"/>
                </a:solidFill>
                <a:latin typeface="Calibri"/>
                <a:ea typeface="Calibri"/>
                <a:cs typeface="Calibri"/>
                <a:sym typeface="Calibri"/>
              </a:rPr>
              <a:t> words in your narrative, too. They will help you tell when things happened in the past, and for how long.”</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111481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3" name="Google Shape;34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a:solidFill>
                  <a:schemeClr val="dk1"/>
                </a:solidFill>
                <a:latin typeface="Calibri"/>
                <a:ea typeface="Calibri"/>
                <a:cs typeface="Calibri"/>
                <a:sym typeface="Calibri"/>
              </a:rPr>
              <a:t>Suggested slide pacing: 5-10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a:solidFill>
                  <a:schemeClr val="dk1"/>
                </a:solidFill>
                <a:latin typeface="Calibri"/>
                <a:ea typeface="Calibri"/>
                <a:cs typeface="Calibri"/>
                <a:sym typeface="Calibri"/>
              </a:rPr>
              <a:t>Grouping: Whole Group</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a:solidFill>
                  <a:srgbClr val="000000"/>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Student understanding of the learning targets.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a:solidFill>
                  <a:srgbClr val="000000"/>
                </a:solidFill>
                <a:latin typeface="Calibri"/>
                <a:ea typeface="Calibri"/>
                <a:cs typeface="Calibri"/>
                <a:sym typeface="Calibri"/>
              </a:rPr>
              <a:t>Make note of students who may need additional support with each of the learning targets moving forward.</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Support for Any Students Who Need It:</a:t>
            </a:r>
            <a:r>
              <a:rPr lang="en-US" sz="1200" b="0" i="0" u="none" strike="noStrike" cap="none">
                <a:solidFill>
                  <a:srgbClr val="000000"/>
                </a:solidFill>
                <a:latin typeface="Calibri"/>
                <a:ea typeface="Calibri"/>
                <a:cs typeface="Calibri"/>
                <a:sym typeface="Calibri"/>
              </a:rPr>
              <a:t>  </a:t>
            </a:r>
            <a:r>
              <a:rPr lang="en-US" sz="1200" b="0" i="0" u="none" strike="noStrike" cap="none">
                <a:solidFill>
                  <a:schemeClr val="dk1"/>
                </a:solidFill>
                <a:latin typeface="Calibri"/>
                <a:ea typeface="Calibri"/>
                <a:cs typeface="Calibri"/>
                <a:sym typeface="Calibri"/>
              </a:rPr>
              <a:t>None.</a:t>
            </a:r>
            <a:endParaRPr sz="1200" b="0" i="0" u="none" strike="noStrike" cap="none">
              <a:solidFill>
                <a:srgbClr val="000000"/>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67797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2" name="Google Shape;35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chemeClr val="dk1"/>
                </a:solidFill>
                <a:latin typeface="Calibri"/>
                <a:ea typeface="Calibri"/>
                <a:cs typeface="Calibri"/>
                <a:sym typeface="Calibri"/>
              </a:rPr>
              <a:t>Teacher should have the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b="0" i="0" u="none" strike="noStrike" cap="none" dirty="0">
                <a:solidFill>
                  <a:srgbClr val="000000"/>
                </a:solidFill>
                <a:latin typeface="Calibri"/>
                <a:ea typeface="Calibri"/>
                <a:cs typeface="Calibri"/>
                <a:sym typeface="Calibri"/>
              </a:rPr>
              <a:t> posted.</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Post the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Have students add the steps for their work from this lesson.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Gather resources: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Performance Task Prompt,</a:t>
            </a:r>
            <a:r>
              <a:rPr lang="en-US" sz="1200" b="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Animal Defenses research notebooks</a:t>
            </a:r>
            <a:r>
              <a:rPr lang="en-US" sz="1200" b="0" i="0" u="none" strike="noStrike" cap="none" dirty="0">
                <a:solidFill>
                  <a:srgbClr val="000000"/>
                </a:solidFill>
                <a:latin typeface="Calibri"/>
                <a:ea typeface="Calibri"/>
                <a:cs typeface="Calibri"/>
                <a:sym typeface="Calibri"/>
              </a:rPr>
              <a:t> (from Unit 1), </a:t>
            </a:r>
            <a:r>
              <a:rPr lang="en-US" sz="1200" b="1" i="0" u="none" strike="noStrike" cap="none" dirty="0">
                <a:solidFill>
                  <a:srgbClr val="000000"/>
                </a:solidFill>
                <a:latin typeface="Calibri"/>
                <a:ea typeface="Calibri"/>
                <a:cs typeface="Calibri"/>
                <a:sym typeface="Calibri"/>
              </a:rPr>
              <a:t>Expert Group Animal research notebooks</a:t>
            </a:r>
            <a:r>
              <a:rPr lang="en-US" sz="1200" b="0" i="0" u="none" strike="noStrike" cap="none" dirty="0">
                <a:solidFill>
                  <a:srgbClr val="000000"/>
                </a:solidFill>
                <a:latin typeface="Calibri"/>
                <a:ea typeface="Calibri"/>
                <a:cs typeface="Calibri"/>
                <a:sym typeface="Calibri"/>
              </a:rPr>
              <a:t> (from Unit 2), </a:t>
            </a:r>
            <a:r>
              <a:rPr lang="en-US" sz="1200" b="1" i="0" u="none" strike="noStrike" cap="none" dirty="0">
                <a:solidFill>
                  <a:srgbClr val="000000"/>
                </a:solidFill>
                <a:latin typeface="Calibri"/>
                <a:ea typeface="Calibri"/>
                <a:cs typeface="Calibri"/>
                <a:sym typeface="Calibri"/>
              </a:rPr>
              <a:t>vocabulary log</a:t>
            </a:r>
            <a:r>
              <a:rPr lang="en-US" sz="1200" b="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Character Profile graphic organizer</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Plan: Use above resources and your imagination to write notes planning each component of the </a:t>
            </a:r>
            <a:r>
              <a:rPr lang="en-US" sz="1200" b="1" i="0" u="none" strike="noStrike" cap="none" dirty="0">
                <a:solidFill>
                  <a:srgbClr val="000000"/>
                </a:solidFill>
                <a:latin typeface="Calibri"/>
                <a:ea typeface="Calibri"/>
                <a:cs typeface="Calibri"/>
                <a:sym typeface="Calibri"/>
              </a:rPr>
              <a:t>Narrative Planning graphic organizer</a:t>
            </a:r>
            <a:r>
              <a:rPr lang="en-US" sz="1200" b="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Introduction Expansion graphic organizer</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Write: Use your </a:t>
            </a:r>
            <a:r>
              <a:rPr lang="en-US" sz="1200" b="1" i="0" u="none" strike="noStrike" cap="none" dirty="0">
                <a:solidFill>
                  <a:srgbClr val="000000"/>
                </a:solidFill>
                <a:latin typeface="Calibri"/>
                <a:ea typeface="Calibri"/>
                <a:cs typeface="Calibri"/>
                <a:sym typeface="Calibri"/>
              </a:rPr>
              <a:t>Narrative Planning graphic organizer</a:t>
            </a:r>
            <a:r>
              <a:rPr lang="en-US" sz="1200" b="0" i="0" u="none" strike="noStrike" cap="none" dirty="0">
                <a:solidFill>
                  <a:srgbClr val="000000"/>
                </a:solidFill>
                <a:latin typeface="Calibri"/>
                <a:ea typeface="Calibri"/>
                <a:cs typeface="Calibri"/>
                <a:sym typeface="Calibri"/>
              </a:rPr>
              <a:t> and</a:t>
            </a:r>
            <a:r>
              <a:rPr lang="en-US" sz="1200" b="1" i="0" u="none" strike="noStrike" cap="none" dirty="0">
                <a:solidFill>
                  <a:srgbClr val="000000"/>
                </a:solidFill>
                <a:latin typeface="Calibri"/>
                <a:ea typeface="Calibri"/>
                <a:cs typeface="Calibri"/>
                <a:sym typeface="Calibri"/>
              </a:rPr>
              <a:t> Introduction Expansion graphic organizer </a:t>
            </a:r>
            <a:r>
              <a:rPr lang="en-US" sz="1200" b="0" i="0" u="none" strike="noStrike" cap="none" dirty="0">
                <a:solidFill>
                  <a:srgbClr val="000000"/>
                </a:solidFill>
                <a:latin typeface="Calibri"/>
                <a:ea typeface="Calibri"/>
                <a:cs typeface="Calibri"/>
                <a:sym typeface="Calibri"/>
              </a:rPr>
              <a:t>to write each paragraph for your narrative. Be sure to include all the information from your notes in your paragraphs.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Each time you finish a paragraph, reread the narrative from the start to make sure your sequence of events makes sense; you’re using precise words and phrases to describe characters and what they’re doing, thinking, and feeling and to describe the events in the story to help the reader imagine they were there; your narrative voice is appropriate to the story and engages the reader.</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 should be contributing to the discussion of what they learned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Consider adding visuals to the </a:t>
            </a:r>
            <a:r>
              <a:rPr lang="en-US" sz="1200" b="1" i="0" u="none" strike="noStrike" cap="none" dirty="0">
                <a:solidFill>
                  <a:srgbClr val="000000"/>
                </a:solidFill>
                <a:latin typeface="Calibri"/>
                <a:ea typeface="Calibri"/>
                <a:cs typeface="Calibri"/>
                <a:sym typeface="Calibri"/>
              </a:rPr>
              <a:t>Steps for Planning and Drafting My Narrative anchor chart</a:t>
            </a:r>
            <a:r>
              <a:rPr lang="en-US" sz="1200" b="0" i="0" u="none" strike="noStrike" cap="none" dirty="0">
                <a:solidFill>
                  <a:srgbClr val="000000"/>
                </a:solidFill>
                <a:latin typeface="Calibri"/>
                <a:ea typeface="Calibri"/>
                <a:cs typeface="Calibri"/>
                <a:sym typeface="Calibri"/>
              </a:rPr>
              <a:t> to support student understanding of this important process. </a:t>
            </a:r>
            <a:endParaRPr sz="1200" b="0" i="0" u="none" strike="noStrike" cap="none" dirty="0">
              <a:solidFill>
                <a:schemeClr val="dk1"/>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425935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8" name="Google Shape;358;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1" i="0" u="none" strike="noStrike" cap="none" dirty="0" smtClean="0">
                <a:solidFill>
                  <a:srgbClr val="000000"/>
                </a:solidFill>
                <a:latin typeface="Calibri"/>
                <a:ea typeface="Calibri"/>
                <a:cs typeface="Calibri"/>
                <a:sym typeface="Calibri"/>
              </a:rPr>
              <a:t>Grouping</a:t>
            </a:r>
            <a:r>
              <a:rPr lang="en-US"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Direct </a:t>
            </a:r>
            <a:r>
              <a:rPr lang="en-US" sz="1200" b="0" i="0" u="none" strike="noStrike" cap="none" dirty="0" smtClean="0">
                <a:solidFill>
                  <a:srgbClr val="000000"/>
                </a:solidFill>
                <a:latin typeface="Calibri"/>
                <a:ea typeface="Calibri"/>
                <a:cs typeface="Calibri"/>
                <a:sym typeface="Calibri"/>
              </a:rPr>
              <a:t>students </a:t>
            </a:r>
            <a:r>
              <a:rPr lang="en-US"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Student Look-</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/Listen-</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Consider giving students a quick mini lesson to model how to create a simple comic strip or show them an example of this format.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ELLs and students who may need additional support with reading and writing: Refer to the suggested homework support in Lesson 1</a:t>
            </a:r>
            <a:endParaRPr sz="1200" b="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rgbClr val="000000"/>
              </a:buClr>
              <a:buSzPts val="1200"/>
              <a:buFont typeface="Calibri"/>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84072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5" name="Google Shape;365;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US" sz="1200" b="1" i="0" u="none" strike="noStrike" cap="none" dirty="0" smtClean="0">
                <a:solidFill>
                  <a:schemeClr val="dk1"/>
                </a:solidFill>
                <a:latin typeface="Calibri"/>
                <a:ea typeface="Calibri"/>
                <a:cs typeface="Calibri"/>
                <a:sym typeface="Calibri"/>
              </a:rPr>
              <a:t>Grouping</a:t>
            </a:r>
            <a:r>
              <a:rPr lang="en-US" sz="1200" b="1" i="0" u="none" strike="noStrike" cap="none" dirty="0">
                <a:solidFill>
                  <a:schemeClr val="dk1"/>
                </a:solidFill>
                <a:latin typeface="Calibri"/>
                <a:ea typeface="Calibri"/>
                <a:cs typeface="Calibri"/>
                <a:sym typeface="Calibri"/>
              </a:rPr>
              <a:t>: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a:solidFill>
                  <a:srgbClr val="000000"/>
                </a:solidFill>
                <a:latin typeface="Calibri"/>
                <a:ea typeface="Calibri"/>
                <a:cs typeface="Calibri"/>
                <a:sym typeface="Calibri"/>
              </a:rPr>
              <a:t>Direct </a:t>
            </a:r>
            <a:r>
              <a:rPr lang="en-US" sz="1200" b="0" i="0" u="none" strike="noStrike" cap="none" smtClean="0">
                <a:solidFill>
                  <a:srgbClr val="000000"/>
                </a:solidFill>
                <a:latin typeface="Calibri"/>
                <a:ea typeface="Calibri"/>
                <a:cs typeface="Calibri"/>
                <a:sym typeface="Calibri"/>
              </a:rPr>
              <a:t>students </a:t>
            </a:r>
            <a:r>
              <a:rPr lang="en-US"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Student Look-</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/Listen-</a:t>
            </a:r>
            <a:r>
              <a:rPr lang="en-US" sz="1200" b="0" i="0" u="none" strike="noStrike" cap="none" dirty="0" err="1">
                <a:solidFill>
                  <a:srgbClr val="000000"/>
                </a:solidFill>
                <a:latin typeface="Calibri"/>
                <a:ea typeface="Calibri"/>
                <a:cs typeface="Calibri"/>
                <a:sym typeface="Calibri"/>
              </a:rPr>
              <a:t>fors</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710833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US"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Grade 4 M2 U3:</a:t>
            </a:r>
            <a:r>
              <a:rPr lang="en-US" sz="1200" b="0" i="0" u="none" strike="noStrike" cap="none">
                <a:solidFill>
                  <a:schemeClr val="hlink"/>
                </a:solidFill>
                <a:uFill>
                  <a:noFill/>
                </a:uFill>
                <a:latin typeface="Calibri"/>
                <a:ea typeface="Calibri"/>
                <a:cs typeface="Calibri"/>
                <a:sym typeface="Calibri"/>
                <a:hlinkClick r:id="rId3"/>
              </a:rPr>
              <a:t> </a:t>
            </a:r>
            <a:r>
              <a:rPr lang="en-US"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US"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72" name="Google Shape;372;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91563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5" name="Google Shape;265;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US" sz="1200" b="0" i="0" u="sng" strike="noStrike" cap="none" dirty="0">
                <a:solidFill>
                  <a:schemeClr val="hlink"/>
                </a:solidFill>
                <a:latin typeface="Calibri"/>
                <a:ea typeface="Calibri"/>
                <a:cs typeface="Calibri"/>
                <a:sym typeface="Calibri"/>
              </a:rPr>
              <a:t>https://</a:t>
            </a:r>
            <a:r>
              <a:rPr lang="en-US" sz="1200" b="0" i="0" u="sng" strike="noStrike" cap="none" dirty="0" err="1">
                <a:solidFill>
                  <a:schemeClr val="hlink"/>
                </a:solidFill>
                <a:latin typeface="Calibri"/>
                <a:ea typeface="Calibri"/>
                <a:cs typeface="Calibri"/>
                <a:sym typeface="Calibri"/>
              </a:rPr>
              <a:t>curriculum.eleducation.org</a:t>
            </a:r>
            <a:r>
              <a:rPr lang="en-US" sz="1200" b="0" i="0" u="sng" strike="noStrike" cap="none" dirty="0">
                <a:solidFill>
                  <a:schemeClr val="hlink"/>
                </a:solidFill>
                <a:latin typeface="Calibri"/>
                <a:ea typeface="Calibri"/>
                <a:cs typeface="Calibri"/>
                <a:sym typeface="Calibri"/>
              </a:rPr>
              <a:t>/curriculum/</a:t>
            </a:r>
            <a:r>
              <a:rPr lang="en-US" sz="1200" b="0" i="0" u="sng" strike="noStrike" cap="none" dirty="0" err="1">
                <a:solidFill>
                  <a:schemeClr val="hlink"/>
                </a:solidFill>
                <a:latin typeface="Calibri"/>
                <a:ea typeface="Calibri"/>
                <a:cs typeface="Calibri"/>
                <a:sym typeface="Calibri"/>
              </a:rPr>
              <a:t>ela</a:t>
            </a:r>
            <a:r>
              <a:rPr lang="en-US" sz="1200" b="0" i="0" u="sng" strike="noStrike" cap="none" dirty="0">
                <a:solidFill>
                  <a:schemeClr val="hlink"/>
                </a:solidFill>
                <a:latin typeface="Calibri"/>
                <a:ea typeface="Calibri"/>
                <a:cs typeface="Calibri"/>
                <a:sym typeface="Calibri"/>
              </a:rPr>
              <a:t>/grade-4/module-2/unit-3/lesson-7</a:t>
            </a:r>
            <a:endParaRPr sz="1200" b="0" i="0" u="none" strike="noStrike" cap="none" dirty="0">
              <a:solidFill>
                <a:srgbClr val="000000"/>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US"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US" sz="1200" b="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endParaRPr sz="1200" b="0" i="0" u="sng" strike="noStrike" cap="none" dirty="0">
              <a:solidFill>
                <a:schemeClr val="hlink"/>
              </a:solidFill>
              <a:latin typeface="Calibri"/>
              <a:ea typeface="Calibri"/>
              <a:cs typeface="Calibri"/>
              <a:sym typeface="Calibri"/>
              <a:hlinkClick r:id="rId3"/>
            </a:endParaRPr>
          </a:p>
          <a:p>
            <a:pPr marL="171450" marR="0" lvl="0" indent="-171450" algn="l" rtl="0">
              <a:lnSpc>
                <a:spcPct val="115000"/>
              </a:lnSpc>
              <a:spcBef>
                <a:spcPts val="0"/>
              </a:spcBef>
              <a:spcAft>
                <a:spcPts val="0"/>
              </a:spcAft>
              <a:buClr>
                <a:schemeClr val="dk1"/>
              </a:buClr>
              <a:buSzPts val="1100"/>
            </a:pPr>
            <a:r>
              <a:rPr lang="en-US" sz="1200" b="0" i="0" u="none" strike="noStrike" cap="none" dirty="0" smtClean="0">
                <a:solidFill>
                  <a:schemeClr val="dk1"/>
                </a:solidFill>
                <a:latin typeface="Calibri"/>
                <a:ea typeface="Calibri"/>
                <a:cs typeface="Calibri"/>
                <a:sym typeface="Calibri"/>
              </a:rPr>
              <a:t>Protocol </a:t>
            </a:r>
            <a:r>
              <a:rPr lang="en-US" sz="1200" b="0" i="0" u="none" strike="noStrike" cap="none" dirty="0">
                <a:solidFill>
                  <a:schemeClr val="dk1"/>
                </a:solidFill>
                <a:latin typeface="Calibri"/>
                <a:ea typeface="Calibri"/>
                <a:cs typeface="Calibri"/>
                <a:sym typeface="Calibri"/>
              </a:rPr>
              <a:t>descriptions and videos can be found here: </a:t>
            </a:r>
            <a:r>
              <a:rPr lang="en-US"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sng" strike="noStrike" cap="none" dirty="0">
              <a:solidFill>
                <a:schemeClr val="hlink"/>
              </a:solidFill>
              <a:latin typeface="Calibri"/>
              <a:ea typeface="Calibri"/>
              <a:cs typeface="Calibri"/>
              <a:sym typeface="Calibri"/>
              <a:hlinkClick r:id="rId4"/>
            </a:endParaRPr>
          </a:p>
          <a:p>
            <a:pPr marL="171450" marR="0" lvl="0" indent="-171450" algn="l" rtl="0">
              <a:lnSpc>
                <a:spcPct val="115000"/>
              </a:lnSpc>
              <a:spcBef>
                <a:spcPts val="0"/>
              </a:spcBef>
              <a:spcAft>
                <a:spcPts val="0"/>
              </a:spcAft>
              <a:buClr>
                <a:schemeClr val="dk1"/>
              </a:buClr>
              <a:buSzPts val="1100"/>
            </a:pPr>
            <a:r>
              <a:rPr lang="en-US" sz="1200" b="0" i="0" u="none" strike="noStrike" cap="none" dirty="0" smtClean="0">
                <a:solidFill>
                  <a:schemeClr val="dk1"/>
                </a:solidFill>
                <a:latin typeface="Calibri"/>
                <a:ea typeface="Calibri"/>
                <a:cs typeface="Calibri"/>
                <a:sym typeface="Calibri"/>
              </a:rPr>
              <a:t>Rubrics </a:t>
            </a:r>
            <a:r>
              <a:rPr lang="en-US" sz="1200" b="0" i="0" u="none" strike="noStrike" cap="none" dirty="0">
                <a:solidFill>
                  <a:schemeClr val="dk1"/>
                </a:solidFill>
                <a:latin typeface="Calibri"/>
                <a:ea typeface="Calibri"/>
                <a:cs typeface="Calibri"/>
                <a:sym typeface="Calibri"/>
              </a:rPr>
              <a:t>and checklists for writing can be found here: </a:t>
            </a:r>
            <a:r>
              <a:rPr lang="en-US" sz="1200" b="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b="0" i="0" u="sng" strike="noStrike" cap="none" dirty="0">
              <a:solidFill>
                <a:schemeClr val="hlink"/>
              </a:solidFill>
              <a:latin typeface="Calibri"/>
              <a:ea typeface="Calibri"/>
              <a:cs typeface="Calibri"/>
              <a:sym typeface="Calibri"/>
              <a:hlinkClick r:id="rId5"/>
            </a:endParaRPr>
          </a:p>
          <a:p>
            <a:pPr marL="171450" marR="0" lvl="0" indent="-171450" algn="l" rtl="0">
              <a:lnSpc>
                <a:spcPct val="115000"/>
              </a:lnSpc>
              <a:spcBef>
                <a:spcPts val="0"/>
              </a:spcBef>
              <a:spcAft>
                <a:spcPts val="0"/>
              </a:spcAft>
              <a:buClr>
                <a:schemeClr val="dk1"/>
              </a:buClr>
              <a:buSzPts val="1100"/>
            </a:pPr>
            <a:r>
              <a:rPr lang="en-US" sz="1200" b="0" i="0" u="none" strike="noStrike" cap="none" dirty="0" smtClean="0">
                <a:solidFill>
                  <a:schemeClr val="dk1"/>
                </a:solidFill>
                <a:latin typeface="Calibri"/>
                <a:ea typeface="Calibri"/>
                <a:cs typeface="Calibri"/>
                <a:sym typeface="Calibri"/>
              </a:rPr>
              <a:t>Independent </a:t>
            </a:r>
            <a:r>
              <a:rPr lang="en-US" sz="1200" b="0" i="0" u="none" strike="noStrike" cap="none" dirty="0">
                <a:solidFill>
                  <a:schemeClr val="dk1"/>
                </a:solidFill>
                <a:latin typeface="Calibri"/>
                <a:ea typeface="Calibri"/>
                <a:cs typeface="Calibri"/>
                <a:sym typeface="Calibri"/>
              </a:rPr>
              <a:t>Reading: Sample Plans can be found here: </a:t>
            </a:r>
            <a:r>
              <a:rPr lang="en-US" sz="1200" b="0" i="0" u="sng" strike="noStrike" cap="none" dirty="0">
                <a:solidFill>
                  <a:schemeClr val="hlink"/>
                </a:solidFill>
                <a:latin typeface="Calibri"/>
                <a:ea typeface="Calibri"/>
                <a:cs typeface="Calibri"/>
                <a:sym typeface="Calibri"/>
                <a:hlinkClick r:id="rId6"/>
              </a:rPr>
              <a:t>https://eleducation.org/resources/independent-reading-sample-plans</a:t>
            </a: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693192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Materials and resources can be viewed and downloaded at </a:t>
            </a:r>
            <a:r>
              <a:rPr lang="en-US" sz="1200" b="0" i="0" u="sng" strike="noStrike" cap="none" dirty="0">
                <a:solidFill>
                  <a:schemeClr val="hlink"/>
                </a:solidFill>
                <a:latin typeface="Calibri"/>
                <a:ea typeface="Calibri"/>
                <a:cs typeface="Calibri"/>
                <a:sym typeface="Calibri"/>
              </a:rPr>
              <a:t>https://</a:t>
            </a:r>
            <a:r>
              <a:rPr lang="en-US" sz="1200" b="0" i="0" u="sng" strike="noStrike" cap="none" dirty="0" err="1">
                <a:solidFill>
                  <a:schemeClr val="hlink"/>
                </a:solidFill>
                <a:latin typeface="Calibri"/>
                <a:ea typeface="Calibri"/>
                <a:cs typeface="Calibri"/>
                <a:sym typeface="Calibri"/>
              </a:rPr>
              <a:t>curriculum.eleducation.org</a:t>
            </a:r>
            <a:r>
              <a:rPr lang="en-US" sz="1200" b="0" i="0" u="sng" strike="noStrike" cap="none" dirty="0">
                <a:solidFill>
                  <a:schemeClr val="hlink"/>
                </a:solidFill>
                <a:latin typeface="Calibri"/>
                <a:ea typeface="Calibri"/>
                <a:cs typeface="Calibri"/>
                <a:sym typeface="Calibri"/>
              </a:rPr>
              <a:t>/curriculum/</a:t>
            </a:r>
            <a:r>
              <a:rPr lang="en-US" sz="1200" b="0" i="0" u="sng" strike="noStrike" cap="none" dirty="0" err="1">
                <a:solidFill>
                  <a:schemeClr val="hlink"/>
                </a:solidFill>
                <a:latin typeface="Calibri"/>
                <a:ea typeface="Calibri"/>
                <a:cs typeface="Calibri"/>
                <a:sym typeface="Calibri"/>
              </a:rPr>
              <a:t>ela</a:t>
            </a:r>
            <a:r>
              <a:rPr lang="en-US" sz="1200" b="0" i="0" u="sng" strike="noStrike" cap="none" dirty="0">
                <a:solidFill>
                  <a:schemeClr val="hlink"/>
                </a:solidFill>
                <a:latin typeface="Calibri"/>
                <a:ea typeface="Calibri"/>
                <a:cs typeface="Calibri"/>
                <a:sym typeface="Calibri"/>
              </a:rPr>
              <a:t>/grade-4/module-2/unit-3/lesson-7</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a:solidFill>
                  <a:srgbClr val="000000"/>
                </a:solidFill>
                <a:latin typeface="Calibri"/>
                <a:ea typeface="Calibri"/>
                <a:cs typeface="Calibri"/>
                <a:sym typeface="Calibri"/>
              </a:rPr>
              <a:t>Sticky notes</a:t>
            </a:r>
            <a:r>
              <a:rPr lang="en-US" sz="1200" b="1" i="0" u="none" strike="noStrike" cap="none" dirty="0">
                <a:solidFill>
                  <a:srgbClr val="000000"/>
                </a:solidFill>
                <a:latin typeface="Calibri"/>
                <a:ea typeface="Calibri"/>
                <a:cs typeface="Calibri"/>
                <a:sym typeface="Calibri"/>
              </a:rPr>
              <a:t> </a:t>
            </a:r>
            <a:r>
              <a:rPr lang="en-US" sz="1200" b="0" i="0" u="none" strike="noStrike" cap="none" dirty="0">
                <a:solidFill>
                  <a:srgbClr val="000000"/>
                </a:solidFill>
                <a:latin typeface="Calibri"/>
                <a:ea typeface="Calibri"/>
                <a:cs typeface="Calibri"/>
                <a:sym typeface="Calibri"/>
              </a:rPr>
              <a:t>(several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Introduction Expansion graphic organizer </a:t>
            </a:r>
            <a:r>
              <a:rPr lang="en-US" sz="1200" b="0" i="0" u="none" strike="noStrike" cap="none" dirty="0">
                <a:solidFill>
                  <a:srgbClr val="000000"/>
                </a:solidFill>
                <a:latin typeface="Calibri"/>
                <a:ea typeface="Calibri"/>
                <a:cs typeface="Calibri"/>
                <a:sym typeface="Calibri"/>
              </a:rPr>
              <a:t>(one per student and one to display,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Practice Narrative Writing Sheet: The Millipede </a:t>
            </a:r>
            <a:r>
              <a:rPr lang="en-US" sz="1200" b="0" i="0" u="none" strike="noStrike" cap="none" dirty="0">
                <a:solidFill>
                  <a:srgbClr val="000000"/>
                </a:solidFill>
                <a:latin typeface="Calibri"/>
                <a:ea typeface="Calibri"/>
                <a:cs typeface="Calibri"/>
                <a:sym typeface="Calibri"/>
              </a:rPr>
              <a:t>(one per student and one to display, </a:t>
            </a:r>
            <a:r>
              <a:rPr lang="en-US" sz="1200" b="0" i="0" u="none" strike="noStrike" cap="none" dirty="0">
                <a:solidFill>
                  <a:schemeClr val="dk1"/>
                </a:solidFill>
                <a:latin typeface="Calibri"/>
                <a:ea typeface="Calibri"/>
                <a:cs typeface="Calibri"/>
                <a:sym typeface="Calibri"/>
              </a:rPr>
              <a:t>found in Student Workbook</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Practice Narrative Writing Sheet: The Millipede </a:t>
            </a:r>
            <a:r>
              <a:rPr lang="en-US" sz="1200" b="0" i="0" u="none" strike="noStrike" cap="none" dirty="0">
                <a:solidFill>
                  <a:srgbClr val="000000"/>
                </a:solidFill>
                <a:latin typeface="Calibri"/>
                <a:ea typeface="Calibri"/>
                <a:cs typeface="Calibri"/>
                <a:sym typeface="Calibri"/>
              </a:rPr>
              <a:t>(completed, for teacher reference, found in </a:t>
            </a:r>
            <a:r>
              <a:rPr lang="en-US" sz="1200" b="1" i="0" u="none" strike="noStrike" cap="none" dirty="0">
                <a:solidFill>
                  <a:srgbClr val="000000"/>
                </a:solidFill>
                <a:latin typeface="Calibri"/>
                <a:ea typeface="Calibri"/>
                <a:cs typeface="Calibri"/>
                <a:sym typeface="Calibri"/>
              </a:rPr>
              <a:t>Teacher Supporting Materials manual</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Annotated “How the Monkey Got Food When He Was Hungry” (answers, for teacher reference, </a:t>
            </a:r>
            <a:r>
              <a:rPr lang="en-US" sz="1200" b="1" i="0" u="none" strike="noStrike" cap="none" dirty="0">
                <a:solidFill>
                  <a:schemeClr val="dk1"/>
                </a:solidFill>
                <a:latin typeface="Calibri"/>
                <a:ea typeface="Calibri"/>
                <a:cs typeface="Calibri"/>
                <a:sym typeface="Calibri"/>
              </a:rPr>
              <a:t>found in Teacher Supporting Materials manual</a:t>
            </a:r>
            <a:r>
              <a:rPr lang="en-US" sz="1200" b="1" i="0" u="none" strike="noStrike" cap="none" dirty="0">
                <a:solidFill>
                  <a:srgbClr val="000000"/>
                </a:solidFill>
                <a:latin typeface="Calibri"/>
                <a:ea typeface="Calibri"/>
                <a:cs typeface="Calibri"/>
                <a:sym typeface="Calibri"/>
              </a:rPr>
              <a:t>)</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Language Dive Guide: “Powerful Polly” </a:t>
            </a:r>
            <a:r>
              <a:rPr lang="en-US" sz="1200" b="0" i="0" u="none" strike="noStrike" cap="none" dirty="0">
                <a:solidFill>
                  <a:srgbClr val="000000"/>
                </a:solidFill>
                <a:latin typeface="Calibri"/>
                <a:ea typeface="Calibri"/>
                <a:cs typeface="Calibri"/>
                <a:sym typeface="Calibri"/>
              </a:rPr>
              <a:t>(optional; for ELLs; </a:t>
            </a:r>
            <a:r>
              <a:rPr lang="en-US" sz="1200" b="1" i="0" u="none" strike="noStrike" cap="none" dirty="0">
                <a:solidFill>
                  <a:srgbClr val="000000"/>
                </a:solidFill>
                <a:latin typeface="Calibri"/>
                <a:ea typeface="Calibri"/>
                <a:cs typeface="Calibri"/>
                <a:sym typeface="Calibri"/>
              </a:rPr>
              <a:t>for teacher reference</a:t>
            </a:r>
            <a:r>
              <a:rPr lang="en-US" sz="1200" b="0" i="0" u="none" strike="noStrike" cap="none" dirty="0">
                <a:solidFill>
                  <a:srgbClr val="000000"/>
                </a:solidFill>
                <a:latin typeface="Calibri"/>
                <a:ea typeface="Calibri"/>
                <a:cs typeface="Calibri"/>
                <a:sym typeface="Calibri"/>
              </a:rPr>
              <a:t>; see supporting materials)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Language Dive Sentence Strip Chunks: “Powerful Polly” </a:t>
            </a:r>
            <a:r>
              <a:rPr lang="en-US" sz="1200" b="0" i="0" u="none" strike="noStrike" cap="none" dirty="0">
                <a:solidFill>
                  <a:srgbClr val="000000"/>
                </a:solidFill>
                <a:latin typeface="Calibri"/>
                <a:ea typeface="Calibri"/>
                <a:cs typeface="Calibri"/>
                <a:sym typeface="Calibri"/>
              </a:rPr>
              <a:t>(optional; for ELLs; one to display, see supporting materials)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Language Dive Note-catcher: “Powerful Polly” </a:t>
            </a:r>
            <a:r>
              <a:rPr lang="en-US" sz="1200" b="0" i="0" u="none" strike="noStrike" cap="none" dirty="0">
                <a:solidFill>
                  <a:srgbClr val="000000"/>
                </a:solidFill>
                <a:latin typeface="Calibri"/>
                <a:ea typeface="Calibri"/>
                <a:cs typeface="Calibri"/>
                <a:sym typeface="Calibri"/>
              </a:rPr>
              <a:t>(optional; for ELLs; one per student and one to display, see supporting materials)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Narrative Writing Checklist </a:t>
            </a:r>
            <a:r>
              <a:rPr lang="en-US" sz="1200" b="0" i="0" u="none" strike="noStrike" cap="none" dirty="0">
                <a:solidFill>
                  <a:srgbClr val="000000"/>
                </a:solidFill>
                <a:latin typeface="Calibri"/>
                <a:ea typeface="Calibri"/>
                <a:cs typeface="Calibri"/>
                <a:sym typeface="Calibri"/>
              </a:rPr>
              <a:t>(distributed in Lesson 3;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“Powerful Polly” </a:t>
            </a:r>
            <a:r>
              <a:rPr lang="en-US" sz="1200" b="1" i="0" u="none" strike="noStrike" cap="none" dirty="0" smtClean="0">
                <a:solidFill>
                  <a:srgbClr val="000000"/>
                </a:solidFill>
                <a:latin typeface="Calibri"/>
                <a:ea typeface="Calibri"/>
                <a:cs typeface="Calibri"/>
                <a:sym typeface="Calibri"/>
              </a:rPr>
              <a:t>puffer fish </a:t>
            </a:r>
            <a:r>
              <a:rPr lang="en-US" sz="1200" b="1" i="0" u="none" strike="noStrike" cap="none" dirty="0">
                <a:solidFill>
                  <a:srgbClr val="000000"/>
                </a:solidFill>
                <a:latin typeface="Calibri"/>
                <a:ea typeface="Calibri"/>
                <a:cs typeface="Calibri"/>
                <a:sym typeface="Calibri"/>
              </a:rPr>
              <a:t>narrative </a:t>
            </a:r>
            <a:r>
              <a:rPr lang="en-US" sz="1200" b="0" i="0" u="none" strike="noStrike" cap="none" dirty="0">
                <a:solidFill>
                  <a:srgbClr val="000000"/>
                </a:solidFill>
                <a:latin typeface="Calibri"/>
                <a:ea typeface="Calibri"/>
                <a:cs typeface="Calibri"/>
                <a:sym typeface="Calibri"/>
              </a:rPr>
              <a:t>(from Lesson 3;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Choose-Your-Own-Adventure Narrative anchor chart </a:t>
            </a:r>
            <a:r>
              <a:rPr lang="en-US" sz="1200" b="0" i="0" u="none" strike="noStrike" cap="none" dirty="0">
                <a:solidFill>
                  <a:srgbClr val="000000"/>
                </a:solidFill>
                <a:latin typeface="Calibri"/>
                <a:ea typeface="Calibri"/>
                <a:cs typeface="Calibri"/>
                <a:sym typeface="Calibri"/>
              </a:rPr>
              <a:t>(begun in Lesson 1; added to in this lesson)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Millipede Narrative Planning graphic organizer </a:t>
            </a:r>
            <a:r>
              <a:rPr lang="en-US" sz="1200" b="0" i="0" u="none" strike="noStrike" cap="none" dirty="0">
                <a:solidFill>
                  <a:srgbClr val="000000"/>
                </a:solidFill>
                <a:latin typeface="Calibri"/>
                <a:ea typeface="Calibri"/>
                <a:cs typeface="Calibri"/>
                <a:sym typeface="Calibri"/>
              </a:rPr>
              <a:t>(from Lesson 4;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Vocabulary log </a:t>
            </a:r>
            <a:r>
              <a:rPr lang="en-US" sz="1200" b="0" i="0" u="none" strike="noStrike" cap="none" dirty="0">
                <a:solidFill>
                  <a:srgbClr val="000000"/>
                </a:solidFill>
                <a:latin typeface="Calibri"/>
                <a:ea typeface="Calibri"/>
                <a:cs typeface="Calibri"/>
                <a:sym typeface="Calibri"/>
              </a:rPr>
              <a:t>(begun in Module 1; one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Steps for Planning and Drafting My Narrative anchor chart </a:t>
            </a:r>
            <a:r>
              <a:rPr lang="en-US" sz="1200" b="0" i="0" u="none" strike="noStrike" cap="none" dirty="0">
                <a:solidFill>
                  <a:srgbClr val="000000"/>
                </a:solidFill>
                <a:latin typeface="Calibri"/>
                <a:ea typeface="Calibri"/>
                <a:cs typeface="Calibri"/>
                <a:sym typeface="Calibri"/>
              </a:rPr>
              <a:t>(begun in Lesson 4)</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Animal Defenses research notebooks </a:t>
            </a:r>
            <a:r>
              <a:rPr lang="en-US" sz="1200" b="0" i="0" u="none" strike="noStrike" cap="none" dirty="0">
                <a:solidFill>
                  <a:srgbClr val="000000"/>
                </a:solidFill>
                <a:latin typeface="Calibri"/>
                <a:ea typeface="Calibri"/>
                <a:cs typeface="Calibri"/>
                <a:sym typeface="Calibri"/>
              </a:rPr>
              <a:t>(from Unit 1;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1" i="0" u="none" strike="noStrike" cap="none" dirty="0">
                <a:solidFill>
                  <a:srgbClr val="000000"/>
                </a:solidFill>
                <a:latin typeface="Calibri"/>
                <a:ea typeface="Calibri"/>
                <a:cs typeface="Calibri"/>
                <a:sym typeface="Calibri"/>
              </a:rPr>
              <a:t>Expert Group Animal research notebooks </a:t>
            </a:r>
            <a:r>
              <a:rPr lang="en-US" sz="1200" b="0" i="0" u="none" strike="noStrike" cap="none" dirty="0">
                <a:solidFill>
                  <a:srgbClr val="000000"/>
                </a:solidFill>
                <a:latin typeface="Calibri"/>
                <a:ea typeface="Calibri"/>
                <a:cs typeface="Calibri"/>
                <a:sym typeface="Calibri"/>
              </a:rPr>
              <a:t>(from Unit 2, Lesson 2; one per student and one to display)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Display the </a:t>
            </a:r>
            <a:r>
              <a:rPr lang="en-US" sz="1200" b="1" i="0" u="none" strike="noStrike" cap="none" dirty="0">
                <a:solidFill>
                  <a:srgbClr val="000000"/>
                </a:solidFill>
                <a:latin typeface="Calibri"/>
                <a:ea typeface="Calibri"/>
                <a:cs typeface="Calibri"/>
                <a:sym typeface="Calibri"/>
              </a:rPr>
              <a:t>Peer Critique Protocol anchor chart , Working to Contribute to a Better World anchor chart, </a:t>
            </a:r>
            <a:r>
              <a:rPr lang="en-US" sz="1200" b="0" i="0" u="none" strike="noStrike" cap="none" dirty="0">
                <a:solidFill>
                  <a:srgbClr val="000000"/>
                </a:solidFill>
                <a:latin typeface="Calibri"/>
                <a:ea typeface="Calibri"/>
                <a:cs typeface="Calibri"/>
                <a:sym typeface="Calibri"/>
              </a:rPr>
              <a:t>and</a:t>
            </a:r>
            <a:r>
              <a:rPr lang="en-US" sz="1200" b="1" i="0" u="none" strike="noStrike" cap="none" dirty="0">
                <a:solidFill>
                  <a:srgbClr val="000000"/>
                </a:solidFill>
                <a:latin typeface="Calibri"/>
                <a:ea typeface="Calibri"/>
                <a:cs typeface="Calibri"/>
                <a:sym typeface="Calibri"/>
              </a:rPr>
              <a:t> Steps for Revising My Writing anchor </a:t>
            </a:r>
            <a:r>
              <a:rPr lang="en-US" sz="1200" b="1" i="0" u="none" strike="noStrike" cap="none" dirty="0" smtClean="0">
                <a:solidFill>
                  <a:srgbClr val="000000"/>
                </a:solidFill>
                <a:latin typeface="Calibri"/>
                <a:ea typeface="Calibri"/>
                <a:cs typeface="Calibri"/>
                <a:sym typeface="Calibri"/>
              </a:rPr>
              <a:t>chart.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5368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7" name="Google Shape;277;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0" i="0" u="none" strike="noStrike" cap="none">
                <a:solidFill>
                  <a:schemeClr val="dk1"/>
                </a:solidFill>
                <a:latin typeface="Calibri"/>
                <a:ea typeface="Calibri"/>
                <a:cs typeface="Calibri"/>
                <a:sym typeface="Calibri"/>
              </a:rPr>
              <a:t>Review these protocols before teaching. They are all used in this lesson:</a:t>
            </a:r>
            <a:endParaRPr sz="1100" b="0" i="0" u="none" strike="noStrike" cap="none">
              <a:solidFill>
                <a:srgbClr val="000000"/>
              </a:solidFill>
              <a:latin typeface="Arial"/>
              <a:ea typeface="Arial"/>
              <a:cs typeface="Arial"/>
              <a:sym typeface="Aria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US"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1119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3" name="Google Shape;283;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US" sz="1200" b="0" i="1" u="none" strike="noStrike" cap="none" dirty="0">
                <a:solidFill>
                  <a:srgbClr val="000000"/>
                </a:solidFill>
                <a:latin typeface="Calibri"/>
                <a:ea typeface="Calibri"/>
                <a:cs typeface="Calibri"/>
                <a:sym typeface="Calibri"/>
              </a:rPr>
              <a:t>For lighter support: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a:solidFill>
                  <a:srgbClr val="000000"/>
                </a:solidFill>
                <a:latin typeface="Calibri"/>
                <a:ea typeface="Calibri"/>
                <a:cs typeface="Calibri"/>
                <a:sym typeface="Calibri"/>
              </a:rPr>
              <a:t>In preparation for the </a:t>
            </a:r>
            <a:r>
              <a:rPr lang="en-US" sz="1200" b="1" i="0" u="none" strike="noStrike" cap="none" dirty="0">
                <a:solidFill>
                  <a:srgbClr val="000000"/>
                </a:solidFill>
                <a:latin typeface="Calibri"/>
                <a:ea typeface="Calibri"/>
                <a:cs typeface="Calibri"/>
                <a:sym typeface="Calibri"/>
              </a:rPr>
              <a:t>mid-unit assessment, </a:t>
            </a:r>
            <a:r>
              <a:rPr lang="en-US" sz="1200" b="0" i="0" u="none" strike="noStrike" cap="none" dirty="0">
                <a:solidFill>
                  <a:srgbClr val="000000"/>
                </a:solidFill>
                <a:latin typeface="Calibri"/>
                <a:ea typeface="Calibri"/>
                <a:cs typeface="Calibri"/>
                <a:sym typeface="Calibri"/>
              </a:rPr>
              <a:t>invite students to explain the meaning of this standard: “Use concrete words and phrases and sensory details to convey experiences and events precisely.” Invite them to identify examples of how “Powerful Polly” meets the standard and explain this to students who need heavier support</a:t>
            </a:r>
            <a:r>
              <a:rPr lang="en-US" sz="1200" b="0" i="0" u="none" strike="noStrike" cap="none" dirty="0" smtClean="0">
                <a:solidFill>
                  <a:srgbClr val="000000"/>
                </a:solidFill>
                <a:latin typeface="Calibri"/>
                <a:ea typeface="Calibri"/>
                <a:cs typeface="Calibri"/>
                <a:sym typeface="Calibri"/>
              </a:rPr>
              <a:t>.</a:t>
            </a:r>
          </a:p>
          <a:p>
            <a:pPr marL="152400" marR="0" lvl="0" indent="0" algn="l" rtl="0">
              <a:lnSpc>
                <a:spcPct val="100000"/>
              </a:lnSpc>
              <a:spcBef>
                <a:spcPts val="0"/>
              </a:spcBef>
              <a:spcAft>
                <a:spcPts val="0"/>
              </a:spcAft>
              <a:buClr>
                <a:srgbClr val="000000"/>
              </a:buClr>
              <a:buSzPts val="1200"/>
              <a:buFont typeface="Arial"/>
              <a:buNone/>
            </a:pP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US" sz="1200" b="0" i="1" u="none" strike="noStrike" cap="none" dirty="0">
                <a:solidFill>
                  <a:srgbClr val="000000"/>
                </a:solidFill>
                <a:latin typeface="Calibri"/>
                <a:ea typeface="Calibri"/>
                <a:cs typeface="Calibri"/>
                <a:sym typeface="Calibri"/>
              </a:rPr>
              <a:t>For heavier support: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Prepare recordings of the sensory details listed on the </a:t>
            </a:r>
            <a:r>
              <a:rPr lang="en-US" sz="1200" b="1" i="0" u="none" strike="noStrike" cap="none" dirty="0">
                <a:solidFill>
                  <a:srgbClr val="000000"/>
                </a:solidFill>
                <a:latin typeface="Calibri"/>
                <a:ea typeface="Calibri"/>
                <a:cs typeface="Calibri"/>
                <a:sym typeface="Calibri"/>
              </a:rPr>
              <a:t>Introduction Expansion graphic organizer</a:t>
            </a:r>
            <a:r>
              <a:rPr lang="en-US" sz="1200" b="0" i="0" u="none" strike="noStrike" cap="none" dirty="0">
                <a:solidFill>
                  <a:srgbClr val="000000"/>
                </a:solidFill>
                <a:latin typeface="Calibri"/>
                <a:ea typeface="Calibri"/>
                <a:cs typeface="Calibri"/>
                <a:sym typeface="Calibri"/>
              </a:rPr>
              <a:t>.  Play them as the class fills out the organizer to support comprehension: crunching of leaves, birds chirping, wind blowing, water flowing, toad </a:t>
            </a:r>
            <a:r>
              <a:rPr lang="en-US" sz="1200" b="0" i="0" u="none" strike="noStrike" cap="none" dirty="0" err="1">
                <a:solidFill>
                  <a:srgbClr val="000000"/>
                </a:solidFill>
                <a:latin typeface="Calibri"/>
                <a:ea typeface="Calibri"/>
                <a:cs typeface="Calibri"/>
                <a:sym typeface="Calibri"/>
              </a:rPr>
              <a:t>ribbiting</a:t>
            </a:r>
            <a:r>
              <a:rPr lang="en-US" sz="1200" b="0" i="0" u="none" strike="noStrike" cap="none" dirty="0">
                <a:solidFill>
                  <a:srgbClr val="000000"/>
                </a:solidFill>
                <a:latin typeface="Calibri"/>
                <a:ea typeface="Calibri"/>
                <a:cs typeface="Calibri"/>
                <a:sym typeface="Calibri"/>
              </a:rPr>
              <a:t>; stream bubbling over rocks. Also consider preparing pictures of damp ground and moss on tree roots.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a:solidFill>
                  <a:srgbClr val="000000"/>
                </a:solidFill>
                <a:latin typeface="Calibri"/>
                <a:ea typeface="Calibri"/>
                <a:cs typeface="Calibri"/>
                <a:sym typeface="Calibri"/>
              </a:rPr>
              <a:t>In preparation for the </a:t>
            </a:r>
            <a:r>
              <a:rPr lang="en-US" sz="1200" b="1" i="0" u="none" strike="noStrike" cap="none" dirty="0">
                <a:solidFill>
                  <a:srgbClr val="000000"/>
                </a:solidFill>
                <a:latin typeface="Calibri"/>
                <a:ea typeface="Calibri"/>
                <a:cs typeface="Calibri"/>
                <a:sym typeface="Calibri"/>
              </a:rPr>
              <a:t>mid-unit assessment</a:t>
            </a:r>
            <a:r>
              <a:rPr lang="en-US" sz="1200" b="0" i="0" u="none" strike="noStrike" cap="none" dirty="0">
                <a:solidFill>
                  <a:srgbClr val="000000"/>
                </a:solidFill>
                <a:latin typeface="Calibri"/>
                <a:ea typeface="Calibri"/>
                <a:cs typeface="Calibri"/>
                <a:sym typeface="Calibri"/>
              </a:rPr>
              <a:t>, make sure students understand the meaning of this standard: “Use concrete words and phrases and sensory details to convey experiences and events precisely.” Highlight the phrases in the standard and ask questions about their meaning.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a:solidFill>
                  <a:srgbClr val="000000"/>
                </a:solidFill>
                <a:latin typeface="Calibri"/>
                <a:ea typeface="Calibri"/>
                <a:cs typeface="Calibri"/>
                <a:sym typeface="Calibri"/>
              </a:rPr>
              <a:t>Invite students who may require more support to draw pictures of some of the precise, sensory phrases used in “Powerful Polly”: “trembling with fear,” “bright blue, green, and yellow coral reef,” “gently waved in the current,” “as big as a beach ball,” “needle-sharp, prickly spines shined.”</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018172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89" name="Google Shape;28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219405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8" name="Google Shape;29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dirty="0" smtClean="0">
                <a:latin typeface="Calibri" panose="020F0502020204030204" pitchFamily="34" charset="0"/>
                <a:sym typeface="Calibri"/>
              </a:rPr>
              <a:t>Grouping</a:t>
            </a:r>
            <a:r>
              <a:rPr lang="en-US" sz="1200" dirty="0">
                <a:latin typeface="Calibri" panose="020F0502020204030204" pitchFamily="34" charset="0"/>
                <a:sym typeface="Calibri"/>
              </a:rPr>
              <a:t>: Whole Group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Student Look-</a:t>
            </a:r>
            <a:r>
              <a:rPr lang="en-US" sz="1200" dirty="0" err="1">
                <a:latin typeface="Calibri" panose="020F0502020204030204" pitchFamily="34" charset="0"/>
                <a:sym typeface="Calibri"/>
              </a:rPr>
              <a:t>fors</a:t>
            </a:r>
            <a:r>
              <a:rPr lang="en-US" sz="1200" dirty="0">
                <a:latin typeface="Calibri" panose="020F0502020204030204" pitchFamily="34" charset="0"/>
                <a:sym typeface="Calibri"/>
              </a:rPr>
              <a:t>/Listen-</a:t>
            </a:r>
            <a:r>
              <a:rPr lang="en-US" sz="1200" dirty="0" err="1">
                <a:latin typeface="Calibri" panose="020F0502020204030204" pitchFamily="34" charset="0"/>
                <a:sym typeface="Calibri"/>
              </a:rPr>
              <a:t>fors</a:t>
            </a:r>
            <a:r>
              <a:rPr lang="en-US" sz="1200" dirty="0">
                <a:latin typeface="Calibri" panose="020F0502020204030204" pitchFamily="34" charset="0"/>
                <a:sym typeface="Calibri"/>
              </a:rPr>
              <a: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2766417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5" name="Google Shape;305;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Reviewing Learning Target and Engaging the Writer: Understanding the Narrative Writing Checklist </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10-12 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Whole Group</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Teaching Notes:  </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Slide has animations that appear upon click.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Collect </a:t>
            </a:r>
            <a:r>
              <a:rPr lang="en-US" sz="1200" b="1" i="0" u="none" strike="noStrike" cap="none" dirty="0">
                <a:solidFill>
                  <a:srgbClr val="000000"/>
                </a:solidFill>
                <a:latin typeface="Calibri"/>
                <a:ea typeface="Calibri"/>
                <a:cs typeface="Calibri"/>
                <a:sym typeface="Calibri"/>
              </a:rPr>
              <a:t>annotated</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“How the Monkey Got Food When He Was Hungry”</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homework</a:t>
            </a:r>
            <a:r>
              <a:rPr lang="en-US" sz="1200" i="0" u="none" strike="noStrike" cap="none" dirty="0">
                <a:solidFill>
                  <a:srgbClr val="000000"/>
                </a:solidFill>
                <a:latin typeface="Calibri"/>
                <a:ea typeface="Calibri"/>
                <a:cs typeface="Calibri"/>
                <a:sym typeface="Calibri"/>
              </a:rPr>
              <a:t>. See </a:t>
            </a:r>
            <a:r>
              <a:rPr lang="en-US" sz="1200" b="1" i="0" u="none" strike="noStrike" cap="none" dirty="0">
                <a:solidFill>
                  <a:srgbClr val="000000"/>
                </a:solidFill>
                <a:latin typeface="Calibri"/>
                <a:ea typeface="Calibri"/>
                <a:cs typeface="Calibri"/>
                <a:sym typeface="Calibri"/>
              </a:rPr>
              <a:t>Annotated</a:t>
            </a:r>
            <a:r>
              <a:rPr lang="en-US" sz="1200" i="0" u="none" strike="noStrike" cap="none" dirty="0">
                <a:solidFill>
                  <a:srgbClr val="000000"/>
                </a:solidFill>
                <a:latin typeface="Calibri"/>
                <a:ea typeface="Calibri"/>
                <a:cs typeface="Calibri"/>
                <a:sym typeface="Calibri"/>
              </a:rPr>
              <a:t> </a:t>
            </a:r>
            <a:r>
              <a:rPr lang="en-US" sz="1200" b="1" i="0" u="none" strike="noStrike" cap="none" dirty="0">
                <a:solidFill>
                  <a:srgbClr val="000000"/>
                </a:solidFill>
                <a:latin typeface="Calibri"/>
                <a:ea typeface="Calibri"/>
                <a:cs typeface="Calibri"/>
                <a:sym typeface="Calibri"/>
              </a:rPr>
              <a:t>“How the Monkey Got Food When He Was Hungry” (answers, for teacher reference)</a:t>
            </a:r>
            <a:r>
              <a:rPr lang="en-US" sz="1200" i="0" u="none" strike="noStrike" cap="none" dirty="0">
                <a:solidFill>
                  <a:srgbClr val="000000"/>
                </a:solidFill>
                <a:latin typeface="Calibri"/>
                <a:ea typeface="Calibri"/>
                <a:cs typeface="Calibri"/>
                <a:sym typeface="Calibri"/>
              </a:rPr>
              <a: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Invite students to take out their copies of the </a:t>
            </a:r>
            <a:r>
              <a:rPr lang="en-US" sz="1200" b="1" i="0" u="none" strike="noStrike" cap="none" dirty="0">
                <a:solidFill>
                  <a:srgbClr val="000000"/>
                </a:solidFill>
                <a:latin typeface="Calibri"/>
                <a:ea typeface="Calibri"/>
                <a:cs typeface="Calibri"/>
                <a:sym typeface="Calibri"/>
              </a:rPr>
              <a:t>Narrative Writing Checklist</a:t>
            </a:r>
            <a:r>
              <a:rPr lang="en-US" sz="1200" i="0" u="none" strike="noStrike" cap="none" dirty="0">
                <a:solidFill>
                  <a:srgbClr val="000000"/>
                </a:solidFill>
                <a:latin typeface="Calibri"/>
                <a:ea typeface="Calibri"/>
                <a:cs typeface="Calibri"/>
                <a:sym typeface="Calibri"/>
              </a:rPr>
              <a:t> and read the follow criteria as you read them aloud:</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W.4.3c</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W.4.3b, L.4.6</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W.4.4</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Review vocabulary from these criteria by asking:</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do we mean by organize events?” </a:t>
            </a:r>
            <a:r>
              <a:rPr lang="en-US" sz="1200" b="1" i="0" u="none" strike="noStrike" cap="none" dirty="0">
                <a:solidFill>
                  <a:srgbClr val="000000"/>
                </a:solidFill>
                <a:latin typeface="Calibri"/>
                <a:ea typeface="Calibri"/>
                <a:cs typeface="Calibri"/>
                <a:sym typeface="Calibri"/>
              </a:rPr>
              <a:t>(the order that things happen in the narrative)</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do we mean by transitional words?” </a:t>
            </a:r>
            <a:r>
              <a:rPr lang="en-US" sz="1200" b="1" i="0" u="none" strike="noStrike" cap="none" dirty="0">
                <a:solidFill>
                  <a:srgbClr val="000000"/>
                </a:solidFill>
                <a:latin typeface="Calibri"/>
                <a:ea typeface="Calibri"/>
                <a:cs typeface="Calibri"/>
                <a:sym typeface="Calibri"/>
              </a:rPr>
              <a:t>(linking words like first, then, suddenly)</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do we mean by description?” </a:t>
            </a:r>
            <a:r>
              <a:rPr lang="en-US" sz="1200" b="1" i="0" u="none" strike="noStrike" cap="none" dirty="0">
                <a:solidFill>
                  <a:srgbClr val="000000"/>
                </a:solidFill>
                <a:latin typeface="Calibri"/>
                <a:ea typeface="Calibri"/>
                <a:cs typeface="Calibri"/>
                <a:sym typeface="Calibri"/>
              </a:rPr>
              <a:t>(words that describe what the character does, thinks, or feels instead of simply telling the reader what the character is doing, thinking, or feeling)</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do we mean by narrative voice?” </a:t>
            </a:r>
            <a:r>
              <a:rPr lang="en-US" sz="1200" b="1" i="0" u="none" strike="noStrike" cap="none" dirty="0">
                <a:solidFill>
                  <a:srgbClr val="000000"/>
                </a:solidFill>
                <a:latin typeface="Calibri"/>
                <a:ea typeface="Calibri"/>
                <a:cs typeface="Calibri"/>
                <a:sym typeface="Calibri"/>
              </a:rPr>
              <a:t>(more informal, like we’re telling a story)</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i="0" u="none" strike="noStrike" cap="none" dirty="0">
                <a:solidFill>
                  <a:srgbClr val="000000"/>
                </a:solidFill>
                <a:latin typeface="Calibri"/>
                <a:ea typeface="Calibri"/>
                <a:cs typeface="Calibri"/>
                <a:sym typeface="Calibri"/>
              </a:rPr>
              <a:t>Post the learning target: “I can plan and draft a compelling introduction that establishes a situation by introducing and describing the characters, setting, and plot of my narrative.” Explain that today students will take the first steps toward meeting these criteria by developing a plan for and writing the introduction to the millipede narrative, focusing on using transitional words and description when drafting a narrative.</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Student Look-</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/Listen-</a:t>
            </a:r>
            <a:r>
              <a:rPr lang="en-US" sz="1200" i="0" u="none" strike="noStrike" cap="none" dirty="0" err="1">
                <a:solidFill>
                  <a:schemeClr val="dk1"/>
                </a:solidFill>
                <a:latin typeface="Calibri"/>
                <a:ea typeface="Calibri"/>
                <a:cs typeface="Calibri"/>
                <a:sym typeface="Calibri"/>
              </a:rPr>
              <a:t>fors</a:t>
            </a:r>
            <a:r>
              <a:rPr lang="en-US"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i="0" u="none" strike="noStrike" cap="none" dirty="0">
                <a:solidFill>
                  <a:schemeClr val="dk1"/>
                </a:solidFill>
                <a:latin typeface="Calibri"/>
                <a:ea typeface="Calibri"/>
                <a:cs typeface="Calibri"/>
                <a:sym typeface="Calibri"/>
              </a:rPr>
              <a:t>Student understanding of the learning targets.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i="0" u="none" strike="noStrike" cap="none" dirty="0">
                <a:solidFill>
                  <a:schemeClr val="dk1"/>
                </a:solidFill>
                <a:latin typeface="Calibri"/>
                <a:ea typeface="Calibri"/>
                <a:cs typeface="Calibri"/>
                <a:sym typeface="Calibri"/>
              </a:rPr>
              <a:t>For</a:t>
            </a:r>
            <a:r>
              <a:rPr lang="en-US" sz="1200" i="0" u="none" strike="noStrike" cap="none" dirty="0">
                <a:solidFill>
                  <a:srgbClr val="000000"/>
                </a:solidFill>
                <a:latin typeface="Calibri"/>
                <a:ea typeface="Calibri"/>
                <a:cs typeface="Calibri"/>
                <a:sym typeface="Calibri"/>
              </a:rPr>
              <a:t> students who may need additional support with vocabulary: Support students’ understanding of the word </a:t>
            </a:r>
            <a:r>
              <a:rPr lang="en-US" sz="1200" i="1" u="none" strike="noStrike" cap="none" dirty="0">
                <a:solidFill>
                  <a:srgbClr val="000000"/>
                </a:solidFill>
                <a:latin typeface="Calibri"/>
                <a:ea typeface="Calibri"/>
                <a:cs typeface="Calibri"/>
                <a:sym typeface="Calibri"/>
              </a:rPr>
              <a:t>compelling</a:t>
            </a:r>
            <a:r>
              <a:rPr lang="en-US" sz="1200" i="0" u="none" strike="noStrike" cap="none" dirty="0">
                <a:solidFill>
                  <a:srgbClr val="000000"/>
                </a:solidFill>
                <a:latin typeface="Calibri"/>
                <a:ea typeface="Calibri"/>
                <a:cs typeface="Calibri"/>
                <a:sym typeface="Calibri"/>
              </a:rPr>
              <a:t>. Provide them with a non-example of a compelling introduction for </a:t>
            </a:r>
            <a:r>
              <a:rPr lang="en-US" sz="1200" b="0" i="0" u="none" strike="noStrike" cap="none" dirty="0">
                <a:solidFill>
                  <a:srgbClr val="000000"/>
                </a:solidFill>
                <a:latin typeface="Calibri"/>
                <a:ea typeface="Calibri"/>
                <a:cs typeface="Calibri"/>
                <a:sym typeface="Calibri"/>
              </a:rPr>
              <a:t>“Powerful Polly” (missing description, transitional words, and narrative voice) and invite them to point out specific areas this introduction is lacking as compared to the real introduction for “Powerful Polly.”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Using their </a:t>
            </a:r>
            <a:r>
              <a:rPr lang="en-US" sz="1200" b="1" i="0" u="none" strike="noStrike" cap="none" dirty="0">
                <a:solidFill>
                  <a:srgbClr val="000000"/>
                </a:solidFill>
                <a:latin typeface="Calibri"/>
                <a:ea typeface="Calibri"/>
                <a:cs typeface="Calibri"/>
                <a:sym typeface="Calibri"/>
              </a:rPr>
              <a:t>vocabulary log</a:t>
            </a:r>
            <a:r>
              <a:rPr lang="en-US" sz="1200" i="0" u="none" strike="noStrike" cap="none" dirty="0">
                <a:solidFill>
                  <a:srgbClr val="000000"/>
                </a:solidFill>
                <a:latin typeface="Calibri"/>
                <a:ea typeface="Calibri"/>
                <a:cs typeface="Calibri"/>
                <a:sym typeface="Calibri"/>
              </a:rPr>
              <a:t>, word clusters, and word maps for support, students can explore their knowledge of the word </a:t>
            </a:r>
            <a:r>
              <a:rPr lang="en-US" sz="1200" i="1" u="none" strike="noStrike" cap="none" dirty="0">
                <a:solidFill>
                  <a:srgbClr val="000000"/>
                </a:solidFill>
                <a:latin typeface="Calibri"/>
                <a:ea typeface="Calibri"/>
                <a:cs typeface="Calibri"/>
                <a:sym typeface="Calibri"/>
              </a:rPr>
              <a:t>appropriate</a:t>
            </a:r>
            <a:r>
              <a:rPr lang="en-US" sz="1200" i="0" u="none" strike="noStrike" cap="none" dirty="0">
                <a:solidFill>
                  <a:srgbClr val="000000"/>
                </a:solidFill>
                <a:latin typeface="Calibri"/>
                <a:ea typeface="Calibri"/>
                <a:cs typeface="Calibri"/>
                <a:sym typeface="Calibri"/>
              </a:rPr>
              <a:t>, which is key to understanding the lesson and assessment tasks, as well as language in the world outside the classroom. Example:</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appropriate, appropriately, appropriateness: word and forms</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right for the situation; suitable for the circumstances: definition or teacher's explanation</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good to write it in the narrative but not in the informative page: my explanation</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translation and cognate</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[ah-PROPE-</a:t>
            </a:r>
            <a:r>
              <a:rPr lang="en-US" sz="1200" i="0" u="none" strike="noStrike" cap="none" dirty="0" err="1">
                <a:solidFill>
                  <a:srgbClr val="000000"/>
                </a:solidFill>
                <a:latin typeface="Calibri"/>
                <a:ea typeface="Calibri"/>
                <a:cs typeface="Calibri"/>
                <a:sym typeface="Calibri"/>
              </a:rPr>
              <a:t>ree</a:t>
            </a:r>
            <a:r>
              <a:rPr lang="en-US" sz="1200" i="0" u="none" strike="noStrike" cap="none" dirty="0">
                <a:solidFill>
                  <a:srgbClr val="000000"/>
                </a:solidFill>
                <a:latin typeface="Calibri"/>
                <a:ea typeface="Calibri"/>
                <a:cs typeface="Calibri"/>
                <a:sym typeface="Calibri"/>
              </a:rPr>
              <a:t>-et]: pronunciation</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right, proper, suitable, *wrong, *unsuitable: synonym or antonym</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 sketch or icon</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appropriate to; appropriate for; appropriate time and place: collocations</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Narrative voice is appropriate </a:t>
            </a:r>
            <a:r>
              <a:rPr lang="en-US" sz="1200" b="0" i="0" u="none" strike="noStrike" cap="none" dirty="0">
                <a:solidFill>
                  <a:srgbClr val="000000"/>
                </a:solidFill>
                <a:latin typeface="Calibri"/>
                <a:ea typeface="Calibri"/>
                <a:cs typeface="Calibri"/>
                <a:sym typeface="Calibri"/>
              </a:rPr>
              <a:t>to "Powerful Polly.": showing </a:t>
            </a:r>
            <a:r>
              <a:rPr lang="en-US" sz="1200" i="0" u="none" strike="noStrike" cap="none" dirty="0">
                <a:solidFill>
                  <a:srgbClr val="000000"/>
                </a:solidFill>
                <a:latin typeface="Calibri"/>
                <a:ea typeface="Calibri"/>
                <a:cs typeface="Calibri"/>
                <a:sym typeface="Calibri"/>
              </a:rPr>
              <a:t>sentences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Remind students that transitional words like </a:t>
            </a:r>
            <a:r>
              <a:rPr lang="en-US" sz="1200" i="1" u="none" strike="noStrike" cap="none" dirty="0">
                <a:solidFill>
                  <a:srgbClr val="000000"/>
                </a:solidFill>
                <a:latin typeface="Calibri"/>
                <a:ea typeface="Calibri"/>
                <a:cs typeface="Calibri"/>
                <a:sym typeface="Calibri"/>
              </a:rPr>
              <a:t>first</a:t>
            </a:r>
            <a:r>
              <a:rPr lang="en-US" sz="1200" i="0" u="none" strike="noStrike" cap="none" dirty="0">
                <a:solidFill>
                  <a:srgbClr val="000000"/>
                </a:solidFill>
                <a:latin typeface="Calibri"/>
                <a:ea typeface="Calibri"/>
                <a:cs typeface="Calibri"/>
                <a:sym typeface="Calibri"/>
              </a:rPr>
              <a:t>, </a:t>
            </a:r>
            <a:r>
              <a:rPr lang="en-US" sz="1200" i="1" u="none" strike="noStrike" cap="none" dirty="0">
                <a:solidFill>
                  <a:srgbClr val="000000"/>
                </a:solidFill>
                <a:latin typeface="Calibri"/>
                <a:ea typeface="Calibri"/>
                <a:cs typeface="Calibri"/>
                <a:sym typeface="Calibri"/>
              </a:rPr>
              <a:t>then</a:t>
            </a:r>
            <a:r>
              <a:rPr lang="en-US" sz="1200" i="0" u="none" strike="noStrike" cap="none" dirty="0">
                <a:solidFill>
                  <a:srgbClr val="000000"/>
                </a:solidFill>
                <a:latin typeface="Calibri"/>
                <a:ea typeface="Calibri"/>
                <a:cs typeface="Calibri"/>
                <a:sym typeface="Calibri"/>
              </a:rPr>
              <a:t>, and </a:t>
            </a:r>
            <a:r>
              <a:rPr lang="en-US" sz="1200" i="1" u="none" strike="noStrike" cap="none" dirty="0">
                <a:solidFill>
                  <a:srgbClr val="000000"/>
                </a:solidFill>
                <a:latin typeface="Calibri"/>
                <a:ea typeface="Calibri"/>
                <a:cs typeface="Calibri"/>
                <a:sym typeface="Calibri"/>
              </a:rPr>
              <a:t>suddenly</a:t>
            </a:r>
            <a:r>
              <a:rPr lang="en-US" sz="1200" i="0" u="none" strike="noStrike" cap="none" dirty="0">
                <a:solidFill>
                  <a:srgbClr val="000000"/>
                </a:solidFill>
                <a:latin typeface="Calibri"/>
                <a:ea typeface="Calibri"/>
                <a:cs typeface="Calibri"/>
                <a:sym typeface="Calibri"/>
              </a:rPr>
              <a:t> help put events in the order they happen in the story. Provide an example or allow students to put the events in sequence and fill in an appropriate transitional word: First, Nemo swims to the surface. Suddenly, a diver catches him. Then, Marlin and Dory search for him.</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i="0" u="none" strike="noStrike" cap="none" dirty="0">
                <a:solidFill>
                  <a:srgbClr val="000000"/>
                </a:solidFill>
                <a:latin typeface="Calibri"/>
                <a:ea typeface="Calibri"/>
                <a:cs typeface="Calibri"/>
                <a:sym typeface="Calibri"/>
              </a:rPr>
              <a:t>Mini Language </a:t>
            </a:r>
            <a:r>
              <a:rPr lang="en-US" sz="1200" i="0" u="none" strike="noStrike" cap="none" dirty="0" smtClean="0">
                <a:solidFill>
                  <a:srgbClr val="000000"/>
                </a:solidFill>
                <a:latin typeface="Calibri"/>
                <a:ea typeface="Calibri"/>
                <a:cs typeface="Calibri"/>
                <a:sym typeface="Calibri"/>
              </a:rPr>
              <a:t>Dive: </a:t>
            </a:r>
            <a:r>
              <a:rPr lang="en-US" sz="1200" i="0" u="none" strike="noStrike" cap="none" dirty="0">
                <a:solidFill>
                  <a:srgbClr val="000000"/>
                </a:solidFill>
                <a:latin typeface="Calibri"/>
                <a:ea typeface="Calibri"/>
                <a:cs typeface="Calibri"/>
                <a:sym typeface="Calibri"/>
              </a:rPr>
              <a:t>Highlight and discuss the meaning of language structures that are critical to understanding the learning target. Examples: I can plan (a compelling introduction [that establishes a situation]) (</a:t>
            </a:r>
            <a:r>
              <a:rPr lang="en-US" sz="1200" i="1" u="none" strike="noStrike" cap="none" dirty="0">
                <a:solidFill>
                  <a:srgbClr val="000000"/>
                </a:solidFill>
                <a:latin typeface="Calibri"/>
                <a:ea typeface="Calibri"/>
                <a:cs typeface="Calibri"/>
                <a:sym typeface="Calibri"/>
              </a:rPr>
              <a:t>by </a:t>
            </a:r>
            <a:r>
              <a:rPr lang="en-US" sz="1200" i="0" u="none" strike="noStrike" cap="none" dirty="0">
                <a:solidFill>
                  <a:srgbClr val="000000"/>
                </a:solidFill>
                <a:latin typeface="Calibri"/>
                <a:ea typeface="Calibri"/>
                <a:cs typeface="Calibri"/>
                <a:sym typeface="Calibri"/>
              </a:rPr>
              <a:t>introducing and describing the characters, setting, and plot of my narrative). Ask questions such as:</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kind of introduction?”</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“What will the introduction do?”</a:t>
            </a:r>
            <a:endParaRPr sz="120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i="1" u="none" strike="noStrike" cap="none" dirty="0">
                <a:solidFill>
                  <a:srgbClr val="000000"/>
                </a:solidFill>
                <a:latin typeface="Calibri"/>
                <a:ea typeface="Calibri"/>
                <a:cs typeface="Calibri"/>
                <a:sym typeface="Calibri"/>
              </a:rPr>
              <a:t>“How will you plan the introduction?”</a:t>
            </a:r>
            <a:endParaRPr sz="120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272185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4" name="Google Shape;314;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rgbClr val="000000"/>
                </a:solidFill>
                <a:latin typeface="Calibri"/>
                <a:ea typeface="Calibri"/>
                <a:cs typeface="Calibri"/>
                <a:sym typeface="Calibri"/>
              </a:rPr>
              <a:t>Examining a Model: An Introductory Paragraph for the Pufferfish Narrative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Grouping:  Pairs/Individuals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will need their copies of “Powerful Polly.”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Prepare the materials for the optional Language dive if you are using it.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Display “Powerful Polly” and invite students to take out their copies. Tell them that you will read the beginning aloud and they should listen for what makes up the introduction of a narrative.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Clarify that in Module 1 and the first parts of this module, they have been practicing writing </a:t>
            </a:r>
            <a:r>
              <a:rPr lang="en-US" sz="1200" b="0" i="1" u="none" strike="noStrike" cap="none" dirty="0">
                <a:solidFill>
                  <a:srgbClr val="000000"/>
                </a:solidFill>
                <a:latin typeface="Calibri"/>
                <a:ea typeface="Calibri"/>
                <a:cs typeface="Calibri"/>
                <a:sym typeface="Calibri"/>
              </a:rPr>
              <a:t>informative</a:t>
            </a:r>
            <a:r>
              <a:rPr lang="en-US" sz="1200" b="0" i="0" u="none" strike="noStrike" cap="none" dirty="0">
                <a:solidFill>
                  <a:srgbClr val="000000"/>
                </a:solidFill>
                <a:latin typeface="Calibri"/>
                <a:ea typeface="Calibri"/>
                <a:cs typeface="Calibri"/>
                <a:sym typeface="Calibri"/>
              </a:rPr>
              <a:t> paragraphs—to summarize or explain—but for this part of the performance task, they will be writing </a:t>
            </a:r>
            <a:r>
              <a:rPr lang="en-US" sz="1200" b="0" i="1" u="none" strike="noStrike" cap="none" dirty="0">
                <a:solidFill>
                  <a:srgbClr val="000000"/>
                </a:solidFill>
                <a:latin typeface="Calibri"/>
                <a:ea typeface="Calibri"/>
                <a:cs typeface="Calibri"/>
                <a:sym typeface="Calibri"/>
              </a:rPr>
              <a:t>narrative</a:t>
            </a:r>
            <a:r>
              <a:rPr lang="en-US" sz="1200" b="0" i="0" u="none" strike="noStrike" cap="none" dirty="0">
                <a:solidFill>
                  <a:srgbClr val="000000"/>
                </a:solidFill>
                <a:latin typeface="Calibri"/>
                <a:ea typeface="Calibri"/>
                <a:cs typeface="Calibri"/>
                <a:sym typeface="Calibri"/>
              </a:rPr>
              <a:t> paragraphs. Explain that when writing a narrative paragraph, they will have to be sure that the events they are describing are in an order the reader can understand.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Their narrative paragraphs should have the same characteristics as other paragraphs: topic sentence, supporting details, and concluding sentence. Review these characteristics if necessary.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Tell students that the first time you read the beginning of the narrative, you would like them to just listen and follow along on their copies. Remind them that using this model will help them determine what to include in their own narratives and how to organize it. Read the text aloud, stopping at:</a:t>
            </a:r>
            <a:r>
              <a:rPr lang="en-US" sz="1200" b="0" i="1" u="none" strike="noStrike" cap="none" dirty="0">
                <a:solidFill>
                  <a:srgbClr val="000000"/>
                </a:solidFill>
                <a:latin typeface="Calibri"/>
                <a:ea typeface="Calibri"/>
                <a:cs typeface="Calibri"/>
                <a:sym typeface="Calibri"/>
              </a:rPr>
              <a:t> </a:t>
            </a:r>
            <a:r>
              <a:rPr lang="en-US" sz="1200" b="0" i="0" u="none" strike="noStrike" cap="none" dirty="0">
                <a:solidFill>
                  <a:srgbClr val="000000"/>
                </a:solidFill>
                <a:latin typeface="Calibri"/>
                <a:ea typeface="Calibri"/>
                <a:cs typeface="Calibri"/>
                <a:sym typeface="Calibri"/>
              </a:rPr>
              <a:t>“In a panic she thought, “What should I do? How can I defend myself?”</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Next, invite students to take notes on what they notice and wonder about the introduction of a narrative.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Read the beginning of the text aloud again. Pause briefly at the end of each paragraph so students can take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Have students share with a partner the notes they captured. Use equity sticks to call on students to share.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Display the</a:t>
            </a:r>
            <a:r>
              <a:rPr lang="en-US" sz="1200" b="1" i="0" u="none" strike="noStrike" cap="none" dirty="0">
                <a:solidFill>
                  <a:srgbClr val="000000"/>
                </a:solidFill>
                <a:latin typeface="Calibri"/>
                <a:ea typeface="Calibri"/>
                <a:cs typeface="Calibri"/>
                <a:sym typeface="Calibri"/>
              </a:rPr>
              <a:t> Choose-Your-Own-Adventure Narrative anchor chart</a:t>
            </a:r>
            <a:r>
              <a:rPr lang="en-US" sz="1200" b="0" i="0" u="none" strike="noStrike" cap="none" dirty="0">
                <a:solidFill>
                  <a:srgbClr val="000000"/>
                </a:solidFill>
                <a:latin typeface="Calibri"/>
                <a:ea typeface="Calibri"/>
                <a:cs typeface="Calibri"/>
                <a:sym typeface="Calibri"/>
              </a:rPr>
              <a:t>. Ask:</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1" u="none" strike="noStrike" cap="none" dirty="0">
                <a:solidFill>
                  <a:srgbClr val="000000"/>
                </a:solidFill>
                <a:latin typeface="Calibri"/>
                <a:ea typeface="Calibri"/>
                <a:cs typeface="Calibri"/>
                <a:sym typeface="Calibri"/>
              </a:rPr>
              <a:t>“What did you notice about the beginning of a narrative after listening to the example?”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Give students a moment to think and review their notes. Then use equity sticks to select students to share their thinking. Add their responses by the bullet points about introductions and add your own as necessary.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b="0" i="0" u="none" strike="noStrike" cap="none" dirty="0">
                <a:solidFill>
                  <a:srgbClr val="000000"/>
                </a:solidFill>
                <a:latin typeface="Calibri"/>
                <a:ea typeface="Calibri"/>
                <a:cs typeface="Calibri"/>
                <a:sym typeface="Calibri"/>
              </a:rPr>
              <a:t>Add notes to the bottom of the anchor chart that contain something such as: “A narrative’s introduction (beginning)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Starts in an engaging </a:t>
            </a:r>
            <a:r>
              <a:rPr lang="en-US" sz="1200" b="0" i="0" u="none" strike="noStrike" cap="none" dirty="0" smtClean="0">
                <a:solidFill>
                  <a:srgbClr val="000000"/>
                </a:solidFill>
                <a:latin typeface="Calibri"/>
                <a:ea typeface="Calibri"/>
                <a:cs typeface="Calibri"/>
                <a:sym typeface="Calibri"/>
              </a:rPr>
              <a:t>way.</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Leads into the rest of the story in a logical </a:t>
            </a:r>
            <a:r>
              <a:rPr lang="en-US" sz="1200" b="0" i="0" u="none" strike="noStrike" cap="none" dirty="0" smtClean="0">
                <a:solidFill>
                  <a:srgbClr val="000000"/>
                </a:solidFill>
                <a:latin typeface="Calibri"/>
                <a:ea typeface="Calibri"/>
                <a:cs typeface="Calibri"/>
                <a:sym typeface="Calibri"/>
              </a:rPr>
              <a:t>way.</a:t>
            </a:r>
            <a:r>
              <a:rPr lang="en-US"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Describes the character, setting, and </a:t>
            </a:r>
            <a:r>
              <a:rPr lang="en-US" sz="1200" b="0" i="0" u="none" strike="noStrike" cap="none" dirty="0" smtClean="0">
                <a:solidFill>
                  <a:srgbClr val="000000"/>
                </a:solidFill>
                <a:latin typeface="Calibri"/>
                <a:ea typeface="Calibri"/>
                <a:cs typeface="Calibri"/>
                <a:sym typeface="Calibri"/>
              </a:rPr>
              <a:t>problem.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startAt="11"/>
            </a:pPr>
            <a:r>
              <a:rPr lang="en-US" sz="1200" b="0" i="0" u="none" strike="noStrike" cap="none" dirty="0">
                <a:solidFill>
                  <a:srgbClr val="000000"/>
                </a:solidFill>
                <a:latin typeface="Calibri"/>
                <a:ea typeface="Calibri"/>
                <a:cs typeface="Calibri"/>
                <a:sym typeface="Calibri"/>
              </a:rPr>
              <a:t>Explain that students will now have an opportunity to expand their plans for the introduction of the millipede narrative.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/Listen-</a:t>
            </a:r>
            <a:r>
              <a:rPr lang="en-US" sz="1200" b="0" i="0" u="none" strike="noStrike" cap="none" dirty="0" err="1">
                <a:solidFill>
                  <a:schemeClr val="dk1"/>
                </a:solidFill>
                <a:latin typeface="Calibri"/>
                <a:ea typeface="Calibri"/>
                <a:cs typeface="Calibri"/>
                <a:sym typeface="Calibri"/>
              </a:rPr>
              <a:t>fors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 should be taking notes while you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US"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US" sz="1200" b="0" i="0" u="none" strike="noStrike" cap="none" dirty="0" smtClean="0">
                <a:solidFill>
                  <a:srgbClr val="000000"/>
                </a:solidFill>
                <a:latin typeface="Calibri"/>
                <a:ea typeface="Calibri"/>
                <a:cs typeface="Calibri"/>
                <a:sym typeface="Calibri"/>
              </a:rPr>
              <a:t>During </a:t>
            </a:r>
            <a:r>
              <a:rPr lang="en-US" sz="1200" b="0" i="0" u="none" strike="noStrike" cap="none" dirty="0">
                <a:solidFill>
                  <a:srgbClr val="000000"/>
                </a:solidFill>
                <a:latin typeface="Calibri"/>
                <a:ea typeface="Calibri"/>
                <a:cs typeface="Calibri"/>
                <a:sym typeface="Calibri"/>
              </a:rPr>
              <a:t>Work Time A, lead students through Language Dive: “Powerful Polly” (see supporting materials). Refer to the </a:t>
            </a:r>
            <a:r>
              <a:rPr lang="en-US" sz="1200" b="1" i="0" u="none" strike="noStrike" cap="none" dirty="0">
                <a:solidFill>
                  <a:srgbClr val="000000"/>
                </a:solidFill>
                <a:latin typeface="Calibri"/>
                <a:ea typeface="Calibri"/>
                <a:cs typeface="Calibri"/>
                <a:sym typeface="Calibri"/>
              </a:rPr>
              <a:t>Language Dive Guide: “Powerful Polly” (for Teacher Reference)</a:t>
            </a:r>
            <a:r>
              <a:rPr lang="en-US" sz="1200" b="0" i="0" u="none" strike="noStrike" cap="none" dirty="0">
                <a:solidFill>
                  <a:srgbClr val="000000"/>
                </a:solidFill>
                <a:latin typeface="Calibri"/>
                <a:ea typeface="Calibri"/>
                <a:cs typeface="Calibri"/>
                <a:sym typeface="Calibri"/>
              </a:rPr>
              <a:t>. Distribute and display </a:t>
            </a:r>
            <a:r>
              <a:rPr lang="en-US" sz="1200" b="1" i="0" u="none" strike="noStrike" cap="none" dirty="0">
                <a:solidFill>
                  <a:srgbClr val="000000"/>
                </a:solidFill>
                <a:latin typeface="Calibri"/>
                <a:ea typeface="Calibri"/>
                <a:cs typeface="Calibri"/>
                <a:sym typeface="Calibri"/>
              </a:rPr>
              <a:t>Language Dive Note-catcher: “Powerful Polly”</a:t>
            </a:r>
            <a:r>
              <a:rPr lang="en-US" sz="1200" b="0" i="0" u="none" strike="noStrike" cap="none" dirty="0">
                <a:solidFill>
                  <a:srgbClr val="000000"/>
                </a:solidFill>
                <a:latin typeface="Calibri"/>
                <a:ea typeface="Calibri"/>
                <a:cs typeface="Calibri"/>
                <a:sym typeface="Calibri"/>
              </a:rPr>
              <a:t> and </a:t>
            </a:r>
            <a:r>
              <a:rPr lang="en-US" sz="1200" b="1" i="0" u="none" strike="noStrike" cap="none" dirty="0">
                <a:solidFill>
                  <a:srgbClr val="000000"/>
                </a:solidFill>
                <a:latin typeface="Calibri"/>
                <a:ea typeface="Calibri"/>
                <a:cs typeface="Calibri"/>
                <a:sym typeface="Calibri"/>
              </a:rPr>
              <a:t>Language Dive Sentence Strip Chunks: “Powerful Polly.”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For students who may need additional support in organizing their ideas: Offer choice by allowing them to take notes in varied ways. (Examples: Drawing, writing single words that they hear, or manipulating index cards with key words written on them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US" sz="1200" b="0" i="0" u="none" strike="noStrike" cap="none" dirty="0">
                <a:solidFill>
                  <a:srgbClr val="000000"/>
                </a:solidFill>
                <a:latin typeface="Calibri"/>
                <a:ea typeface="Calibri"/>
                <a:cs typeface="Calibri"/>
                <a:sym typeface="Calibri"/>
              </a:rPr>
              <a:t>Consider that the concept and interpretation of what’s logical in a narrative can vary around the world. Different cultures sometimes have different ways of building narrative—ways that are logical to one person but may seem surprising to another. Allow students to share their logic if anyone is confused by the events in their narratives.</a:t>
            </a:r>
            <a:endParaRPr sz="1200" b="0"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543576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9"/>
        <p:cNvGrpSpPr/>
        <p:nvPr/>
      </p:nvGrpSpPr>
      <p:grpSpPr>
        <a:xfrm>
          <a:off x="0" y="0"/>
          <a:ext cx="0" cy="0"/>
          <a:chOff x="0" y="0"/>
          <a:chExt cx="0" cy="0"/>
        </a:xfrm>
      </p:grpSpPr>
      <p:sp>
        <p:nvSpPr>
          <p:cNvPr id="70" name="Google Shape;70;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1" name="Google Shape;71;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2" name="Google Shape;72;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5"/>
        <p:cNvGrpSpPr/>
        <p:nvPr/>
      </p:nvGrpSpPr>
      <p:grpSpPr>
        <a:xfrm>
          <a:off x="0" y="0"/>
          <a:ext cx="0" cy="0"/>
          <a:chOff x="0" y="0"/>
          <a:chExt cx="0" cy="0"/>
        </a:xfrm>
      </p:grpSpPr>
      <p:sp>
        <p:nvSpPr>
          <p:cNvPr id="76" name="Google Shape;76;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7" name="Google Shape;77;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1"/>
        <p:cNvGrpSpPr/>
        <p:nvPr/>
      </p:nvGrpSpPr>
      <p:grpSpPr>
        <a:xfrm>
          <a:off x="0" y="0"/>
          <a:ext cx="0" cy="0"/>
          <a:chOff x="0" y="0"/>
          <a:chExt cx="0" cy="0"/>
        </a:xfrm>
      </p:grpSpPr>
      <p:sp>
        <p:nvSpPr>
          <p:cNvPr id="82" name="Google Shape;82;p1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3"/>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4" name="Google Shape;84;p13"/>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85" name="Google Shape;85;p13"/>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16"/>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2" name="Google Shape;102;p16"/>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6"/>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0"/>
        <p:cNvGrpSpPr/>
        <p:nvPr/>
      </p:nvGrpSpPr>
      <p:grpSpPr>
        <a:xfrm>
          <a:off x="0" y="0"/>
          <a:ext cx="0" cy="0"/>
          <a:chOff x="0" y="0"/>
          <a:chExt cx="0" cy="0"/>
        </a:xfrm>
      </p:grpSpPr>
      <p:sp>
        <p:nvSpPr>
          <p:cNvPr id="111" name="Google Shape;111;p1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3" name="Google Shape;11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16" name="Google Shape;116;p1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7" name="Google Shape;117;p1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8" name="Google Shape;118;p1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7" name="Google Shape;127;p2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2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
        <p:cNvGrpSpPr/>
        <p:nvPr/>
      </p:nvGrpSpPr>
      <p:grpSpPr>
        <a:xfrm>
          <a:off x="0" y="0"/>
          <a:ext cx="0" cy="0"/>
          <a:chOff x="0" y="0"/>
          <a:chExt cx="0" cy="0"/>
        </a:xfrm>
      </p:grpSpPr>
      <p:sp>
        <p:nvSpPr>
          <p:cNvPr id="19" name="Google Shape;19;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9" name="Google Shape;159;p2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6" name="Google Shape;166;p2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2" name="Google Shape;172;p2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5"/>
        <p:cNvGrpSpPr/>
        <p:nvPr/>
      </p:nvGrpSpPr>
      <p:grpSpPr>
        <a:xfrm>
          <a:off x="0" y="0"/>
          <a:ext cx="0" cy="0"/>
          <a:chOff x="0" y="0"/>
          <a:chExt cx="0" cy="0"/>
        </a:xfrm>
      </p:grpSpPr>
      <p:sp>
        <p:nvSpPr>
          <p:cNvPr id="186" name="Google Shape;186;p2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88" name="Google Shape;188;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91" name="Google Shape;191;p2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2" name="Google Shape;192;p2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3" name="Google Shape;193;p2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94"/>
        <p:cNvGrpSpPr/>
        <p:nvPr/>
      </p:nvGrpSpPr>
      <p:grpSpPr>
        <a:xfrm>
          <a:off x="0" y="0"/>
          <a:ext cx="0" cy="0"/>
          <a:chOff x="0" y="0"/>
          <a:chExt cx="0" cy="0"/>
        </a:xfrm>
      </p:grpSpPr>
      <p:sp>
        <p:nvSpPr>
          <p:cNvPr id="195" name="Google Shape;195;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0"/>
        <p:cNvGrpSpPr/>
        <p:nvPr/>
      </p:nvGrpSpPr>
      <p:grpSpPr>
        <a:xfrm>
          <a:off x="0" y="0"/>
          <a:ext cx="0" cy="0"/>
          <a:chOff x="0" y="0"/>
          <a:chExt cx="0" cy="0"/>
        </a:xfrm>
      </p:grpSpPr>
      <p:sp>
        <p:nvSpPr>
          <p:cNvPr id="201" name="Google Shape;201;p31"/>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2" name="Google Shape;202;p31"/>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03" name="Google Shape;203;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4" name="Google Shape;204;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5" name="Google Shape;205;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6"/>
        <p:cNvGrpSpPr/>
        <p:nvPr/>
      </p:nvGrpSpPr>
      <p:grpSpPr>
        <a:xfrm>
          <a:off x="0" y="0"/>
          <a:ext cx="0" cy="0"/>
          <a:chOff x="0" y="0"/>
          <a:chExt cx="0" cy="0"/>
        </a:xfrm>
      </p:grpSpPr>
      <p:sp>
        <p:nvSpPr>
          <p:cNvPr id="207" name="Google Shape;207;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8" name="Google Shape;208;p3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9" name="Google Shape;209;p32"/>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0" name="Google Shape;21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1" name="Google Shape;21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2" name="Google Shape;21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
        <p:cNvGrpSpPr/>
        <p:nvPr/>
      </p:nvGrpSpPr>
      <p:grpSpPr>
        <a:xfrm>
          <a:off x="0" y="0"/>
          <a:ext cx="0" cy="0"/>
          <a:chOff x="0" y="0"/>
          <a:chExt cx="0" cy="0"/>
        </a:xfrm>
      </p:grpSpPr>
      <p:sp>
        <p:nvSpPr>
          <p:cNvPr id="25" name="Google Shape;25;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 name="Google Shape;26;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7" name="Google Shape;27;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9" name="Google Shape;29;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13"/>
        <p:cNvGrpSpPr/>
        <p:nvPr/>
      </p:nvGrpSpPr>
      <p:grpSpPr>
        <a:xfrm>
          <a:off x="0" y="0"/>
          <a:ext cx="0" cy="0"/>
          <a:chOff x="0" y="0"/>
          <a:chExt cx="0" cy="0"/>
        </a:xfrm>
      </p:grpSpPr>
      <p:sp>
        <p:nvSpPr>
          <p:cNvPr id="214" name="Google Shape;214;p33"/>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5" name="Google Shape;215;p3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6" name="Google Shape;216;p33"/>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7" name="Google Shape;217;p33"/>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4" name="Google Shape;22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7"/>
        <p:cNvGrpSpPr/>
        <p:nvPr/>
      </p:nvGrpSpPr>
      <p:grpSpPr>
        <a:xfrm>
          <a:off x="0" y="0"/>
          <a:ext cx="0" cy="0"/>
          <a:chOff x="0" y="0"/>
          <a:chExt cx="0" cy="0"/>
        </a:xfrm>
      </p:grpSpPr>
      <p:sp>
        <p:nvSpPr>
          <p:cNvPr id="228" name="Google Shape;22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31"/>
        <p:cNvGrpSpPr/>
        <p:nvPr/>
      </p:nvGrpSpPr>
      <p:grpSpPr>
        <a:xfrm>
          <a:off x="0" y="0"/>
          <a:ext cx="0" cy="0"/>
          <a:chOff x="0" y="0"/>
          <a:chExt cx="0" cy="0"/>
        </a:xfrm>
      </p:grpSpPr>
      <p:sp>
        <p:nvSpPr>
          <p:cNvPr id="232" name="Google Shape;232;p3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3" name="Google Shape;233;p36"/>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4" name="Google Shape;234;p36"/>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5" name="Google Shape;235;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6" name="Google Shape;236;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7" name="Google Shape;237;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0" name="Google Shape;240;p37"/>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41" name="Google Shape;241;p3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2" name="Google Shape;242;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7" name="Google Shape;247;p38"/>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8" name="Google Shape;248;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9" name="Google Shape;249;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0" name="Google Shape;250;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51"/>
        <p:cNvGrpSpPr/>
        <p:nvPr/>
      </p:nvGrpSpPr>
      <p:grpSpPr>
        <a:xfrm>
          <a:off x="0" y="0"/>
          <a:ext cx="0" cy="0"/>
          <a:chOff x="0" y="0"/>
          <a:chExt cx="0" cy="0"/>
        </a:xfrm>
      </p:grpSpPr>
      <p:sp>
        <p:nvSpPr>
          <p:cNvPr id="252" name="Google Shape;252;p39"/>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3" name="Google Shape;253;p39"/>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4" name="Google Shape;254;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5" name="Google Shape;255;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6" name="Google Shape;256;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0"/>
        <p:cNvGrpSpPr/>
        <p:nvPr/>
      </p:nvGrpSpPr>
      <p:grpSpPr>
        <a:xfrm>
          <a:off x="0" y="0"/>
          <a:ext cx="0" cy="0"/>
          <a:chOff x="0" y="0"/>
          <a:chExt cx="0" cy="0"/>
        </a:xfrm>
      </p:grpSpPr>
      <p:sp>
        <p:nvSpPr>
          <p:cNvPr id="31" name="Google Shape;31;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2" name="Google Shape;32;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 name="Google Shape;33;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4" name="Google Shape;34;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5" name="Google Shape;35;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37"/>
        <p:cNvGrpSpPr/>
        <p:nvPr/>
      </p:nvGrpSpPr>
      <p:grpSpPr>
        <a:xfrm>
          <a:off x="0" y="0"/>
          <a:ext cx="0" cy="0"/>
          <a:chOff x="0" y="0"/>
          <a:chExt cx="0" cy="0"/>
        </a:xfrm>
      </p:grpSpPr>
      <p:sp>
        <p:nvSpPr>
          <p:cNvPr id="38" name="Google Shape;38;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9" name="Google Shape;39;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0" name="Google Shape;40;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1" name="Google Shape;41;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1"/>
        <p:cNvGrpSpPr/>
        <p:nvPr/>
      </p:nvGrpSpPr>
      <p:grpSpPr>
        <a:xfrm>
          <a:off x="0" y="0"/>
          <a:ext cx="0" cy="0"/>
          <a:chOff x="0" y="0"/>
          <a:chExt cx="0" cy="0"/>
        </a:xfrm>
      </p:grpSpPr>
      <p:sp>
        <p:nvSpPr>
          <p:cNvPr id="52" name="Google Shape;52;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5"/>
        <p:cNvGrpSpPr/>
        <p:nvPr/>
      </p:nvGrpSpPr>
      <p:grpSpPr>
        <a:xfrm>
          <a:off x="0" y="0"/>
          <a:ext cx="0" cy="0"/>
          <a:chOff x="0" y="0"/>
          <a:chExt cx="0" cy="0"/>
        </a:xfrm>
      </p:grpSpPr>
      <p:sp>
        <p:nvSpPr>
          <p:cNvPr id="56" name="Google Shape;56;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58" name="Google Shape;58;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59" name="Google Shape;59;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2"/>
        <p:cNvGrpSpPr/>
        <p:nvPr/>
      </p:nvGrpSpPr>
      <p:grpSpPr>
        <a:xfrm>
          <a:off x="0" y="0"/>
          <a:ext cx="0" cy="0"/>
          <a:chOff x="0" y="0"/>
          <a:chExt cx="0" cy="0"/>
        </a:xfrm>
      </p:grpSpPr>
      <p:sp>
        <p:nvSpPr>
          <p:cNvPr id="63" name="Google Shape;63;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65" name="Google Shape;65;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6" name="Google Shape;66;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6.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6.xml"/><Relationship Id="rId2" Type="http://schemas.openxmlformats.org/officeDocument/2006/relationships/slideLayout" Target="../slideLayouts/slideLayout27.xml"/><Relationship Id="rId3" Type="http://schemas.openxmlformats.org/officeDocument/2006/relationships/slideLayout" Target="../slideLayouts/slideLayout28.xml"/><Relationship Id="rId4" Type="http://schemas.openxmlformats.org/officeDocument/2006/relationships/slideLayout" Target="../slideLayouts/slideLayout29.xml"/><Relationship Id="rId5" Type="http://schemas.openxmlformats.org/officeDocument/2006/relationships/slideLayout" Target="../slideLayouts/slideLayout30.xml"/><Relationship Id="rId6" Type="http://schemas.openxmlformats.org/officeDocument/2006/relationships/slideLayout" Target="../slideLayouts/slideLayout31.xml"/><Relationship Id="rId7" Type="http://schemas.openxmlformats.org/officeDocument/2006/relationships/slideLayout" Target="../slideLayouts/slideLayout32.xml"/><Relationship Id="rId8" Type="http://schemas.openxmlformats.org/officeDocument/2006/relationships/slideLayout" Target="../slideLayouts/slideLayout33.xml"/><Relationship Id="rId9" Type="http://schemas.openxmlformats.org/officeDocument/2006/relationships/slideLayout" Target="../slideLayouts/slideLayout34.xml"/><Relationship Id="rId10"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89" name="Google Shape;8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2" name="Google Shape;92;p14"/>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93" name="Google Shape;93;p14"/>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94" name="Google Shape;94;p14"/>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76"/>
        <p:cNvGrpSpPr/>
        <p:nvPr/>
      </p:nvGrpSpPr>
      <p:grpSpPr>
        <a:xfrm>
          <a:off x="0" y="0"/>
          <a:ext cx="0" cy="0"/>
          <a:chOff x="0" y="0"/>
          <a:chExt cx="0" cy="0"/>
        </a:xfrm>
      </p:grpSpPr>
      <p:sp>
        <p:nvSpPr>
          <p:cNvPr id="177" name="Google Shape;177;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8" name="Google Shape;178;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9" name="Google Shape;179;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1" name="Google Shape;181;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82" name="Google Shape;182;p28"/>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83" name="Google Shape;183;p28"/>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84" name="Google Shape;184;p28"/>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2/unit-3/lesson-7"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4: Module 2: Unit 3: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62" name="Google Shape;262;p40"/>
          <p:cNvSpPr txBox="1">
            <a:spLocks noGrp="1"/>
          </p:cNvSpPr>
          <p:nvPr>
            <p:ph type="body" idx="1"/>
          </p:nvPr>
        </p:nvSpPr>
        <p:spPr>
          <a:xfrm>
            <a:off x="385272" y="1072055"/>
            <a:ext cx="8520600" cy="407144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US" sz="1200" b="0" i="0" u="none" strike="noStrike" cap="none" dirty="0">
                <a:solidFill>
                  <a:schemeClr val="dk1"/>
                </a:solidFill>
                <a:latin typeface="Century Gothic"/>
                <a:ea typeface="Century Gothic"/>
                <a:cs typeface="Century Gothic"/>
                <a:sym typeface="Century Gothic"/>
              </a:rPr>
              <a:t>This lesson will take approximately 60-85 minutes to complete. </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US" sz="1200" b="0" i="0" u="none" strike="noStrike" cap="none" dirty="0">
                <a:solidFill>
                  <a:schemeClr val="dk1"/>
                </a:solidFill>
                <a:latin typeface="Century Gothic"/>
                <a:ea typeface="Century Gothic"/>
                <a:cs typeface="Century Gothic"/>
                <a:sym typeface="Century Gothic"/>
              </a:rPr>
              <a:t>This lesson follows a similar flow as Lessons 4 and 5; students review the characteristics and organization of the beginning of a narrative and then expand their plan for the millipede narrative using an </a:t>
            </a:r>
            <a:r>
              <a:rPr lang="en-US" sz="1200" b="1" i="0" u="none" strike="noStrike" cap="none" dirty="0">
                <a:solidFill>
                  <a:schemeClr val="dk1"/>
                </a:solidFill>
                <a:latin typeface="Century Gothic"/>
                <a:ea typeface="Century Gothic"/>
                <a:cs typeface="Century Gothic"/>
                <a:sym typeface="Century Gothic"/>
              </a:rPr>
              <a:t>Introduction Expansion graphic organizer</a:t>
            </a:r>
            <a:r>
              <a:rPr lang="en-US" sz="1200" b="0" i="0" u="none" strike="noStrike" cap="none" dirty="0">
                <a:solidFill>
                  <a:schemeClr val="dk1"/>
                </a:solidFill>
                <a:latin typeface="Century Gothic"/>
                <a:ea typeface="Century Gothic"/>
                <a:cs typeface="Century Gothic"/>
                <a:sym typeface="Century Gothic"/>
              </a:rPr>
              <a:t>. </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US" sz="1200" b="0" i="0" u="none" strike="noStrike" cap="none" dirty="0">
                <a:solidFill>
                  <a:schemeClr val="dk1"/>
                </a:solidFill>
                <a:latin typeface="Century Gothic"/>
                <a:ea typeface="Century Gothic"/>
                <a:cs typeface="Century Gothic"/>
                <a:sym typeface="Century Gothic"/>
              </a:rPr>
              <a:t>Students then use this graphic organizer to write a draft as a class of the beginning paragraphs of the millipede narrative. </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US" sz="1200" b="0" i="0" u="none" strike="noStrike" cap="none" dirty="0">
                <a:solidFill>
                  <a:schemeClr val="dk1"/>
                </a:solidFill>
                <a:latin typeface="Century Gothic"/>
                <a:ea typeface="Century Gothic"/>
                <a:cs typeface="Century Gothic"/>
                <a:sym typeface="Century Gothic"/>
              </a:rPr>
              <a:t>This lesson uses the terms </a:t>
            </a:r>
            <a:r>
              <a:rPr lang="en-US" sz="1200" b="0" i="1" u="none" strike="noStrike" cap="none" dirty="0">
                <a:solidFill>
                  <a:schemeClr val="dk1"/>
                </a:solidFill>
                <a:latin typeface="Century Gothic"/>
                <a:ea typeface="Century Gothic"/>
                <a:cs typeface="Century Gothic"/>
                <a:sym typeface="Century Gothic"/>
              </a:rPr>
              <a:t>introduction</a:t>
            </a:r>
            <a:r>
              <a:rPr lang="en-US" sz="1200" b="0" i="0" u="none" strike="noStrike" cap="none" dirty="0">
                <a:solidFill>
                  <a:schemeClr val="dk1"/>
                </a:solidFill>
                <a:latin typeface="Century Gothic"/>
                <a:ea typeface="Century Gothic"/>
                <a:cs typeface="Century Gothic"/>
                <a:sym typeface="Century Gothic"/>
              </a:rPr>
              <a:t> and </a:t>
            </a:r>
            <a:r>
              <a:rPr lang="en-US" sz="1200" b="0" i="1" u="none" strike="noStrike" cap="none" dirty="0">
                <a:solidFill>
                  <a:schemeClr val="dk1"/>
                </a:solidFill>
                <a:latin typeface="Century Gothic"/>
                <a:ea typeface="Century Gothic"/>
                <a:cs typeface="Century Gothic"/>
                <a:sym typeface="Century Gothic"/>
              </a:rPr>
              <a:t>beginning</a:t>
            </a:r>
            <a:r>
              <a:rPr lang="en-US" sz="1200" b="0" i="0" u="none" strike="noStrike" cap="none" dirty="0">
                <a:solidFill>
                  <a:schemeClr val="dk1"/>
                </a:solidFill>
                <a:latin typeface="Century Gothic"/>
                <a:ea typeface="Century Gothic"/>
                <a:cs typeface="Century Gothic"/>
                <a:sym typeface="Century Gothic"/>
              </a:rPr>
              <a:t> interchangeably. This is intentional. This will help students to make meaning of the academic vocabulary word </a:t>
            </a:r>
            <a:r>
              <a:rPr lang="en-US" sz="1200" b="0" i="1" u="none" strike="noStrike" cap="none" dirty="0">
                <a:solidFill>
                  <a:schemeClr val="dk1"/>
                </a:solidFill>
                <a:latin typeface="Century Gothic"/>
                <a:ea typeface="Century Gothic"/>
                <a:cs typeface="Century Gothic"/>
                <a:sym typeface="Century Gothic"/>
              </a:rPr>
              <a:t>introduction</a:t>
            </a:r>
            <a:r>
              <a:rPr lang="en-US" sz="1200" b="0" i="0" u="none" strike="noStrike" cap="none" dirty="0">
                <a:solidFill>
                  <a:schemeClr val="dk1"/>
                </a:solidFill>
                <a:latin typeface="Century Gothic"/>
                <a:ea typeface="Century Gothic"/>
                <a:cs typeface="Century Gothic"/>
                <a:sym typeface="Century Gothic"/>
              </a:rPr>
              <a:t> and become used to hearing these two terms used together and interchangeably.</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US" sz="1200" b="0" i="0" u="none" strike="noStrike" cap="none" dirty="0">
                <a:solidFill>
                  <a:schemeClr val="dk1"/>
                </a:solidFill>
                <a:latin typeface="Century Gothic"/>
                <a:ea typeface="Century Gothic"/>
                <a:cs typeface="Century Gothic"/>
                <a:sym typeface="Century Gothic"/>
              </a:rPr>
              <a:t>The most important aspect of this lesson is for students to practice using the </a:t>
            </a:r>
            <a:r>
              <a:rPr lang="en-US" sz="1200" b="1" i="0" u="none" strike="noStrike" cap="none" dirty="0">
                <a:solidFill>
                  <a:schemeClr val="dk1"/>
                </a:solidFill>
                <a:latin typeface="Century Gothic"/>
                <a:ea typeface="Century Gothic"/>
                <a:cs typeface="Century Gothic"/>
                <a:sym typeface="Century Gothic"/>
              </a:rPr>
              <a:t>Narrative Planning and Introduction Expansion graphic organizers</a:t>
            </a:r>
            <a:r>
              <a:rPr lang="en-US" sz="1200" b="0" i="0" u="none" strike="noStrike" cap="none" dirty="0">
                <a:solidFill>
                  <a:schemeClr val="dk1"/>
                </a:solidFill>
                <a:latin typeface="Century Gothic"/>
                <a:ea typeface="Century Gothic"/>
                <a:cs typeface="Century Gothic"/>
                <a:sym typeface="Century Gothic"/>
              </a:rPr>
              <a:t>. As in Lesson 4, they practice writing about the millipede to prepare for planning and writing narratives based on their expert group animals on the </a:t>
            </a:r>
            <a:r>
              <a:rPr lang="en-US" sz="1200" b="1" i="0" u="none" strike="noStrike" cap="none" dirty="0">
                <a:solidFill>
                  <a:schemeClr val="dk1"/>
                </a:solidFill>
                <a:latin typeface="Century Gothic"/>
                <a:ea typeface="Century Gothic"/>
                <a:cs typeface="Century Gothic"/>
                <a:sym typeface="Century Gothic"/>
              </a:rPr>
              <a:t>mid-unit assessment </a:t>
            </a:r>
            <a:r>
              <a:rPr lang="en-US" sz="1200" b="0" i="0" u="none" strike="noStrike" cap="none" dirty="0">
                <a:solidFill>
                  <a:schemeClr val="dk1"/>
                </a:solidFill>
                <a:latin typeface="Century Gothic"/>
                <a:ea typeface="Century Gothic"/>
                <a:cs typeface="Century Gothic"/>
                <a:sym typeface="Century Gothic"/>
              </a:rPr>
              <a:t>and in the lessons that follow.</a:t>
            </a: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3200"/>
              <a:buFont typeface="Arial"/>
              <a:buNone/>
            </a:pPr>
            <a:r>
              <a:rPr lang="en-US" sz="1200" b="0" i="0" u="none" strike="noStrike" cap="none" dirty="0">
                <a:solidFill>
                  <a:schemeClr val="dk1"/>
                </a:solidFill>
                <a:latin typeface="Century Gothic"/>
                <a:ea typeface="Century Gothic"/>
                <a:cs typeface="Century Gothic"/>
                <a:sym typeface="Century Gothic"/>
              </a:rPr>
              <a:t>The Learning Targets for students today are: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US" sz="1200" b="0" i="0" u="none" strike="noStrike" cap="none" dirty="0">
                <a:solidFill>
                  <a:schemeClr val="dk1"/>
                </a:solidFill>
                <a:latin typeface="Century Gothic"/>
                <a:ea typeface="Century Gothic"/>
                <a:cs typeface="Century Gothic"/>
                <a:sym typeface="Century Gothic"/>
              </a:rPr>
              <a:t>I can plan and draft a compelling introduction that establishes a situation by introducing and describing the characters, setting, and plot of my narrative.</a:t>
            </a:r>
            <a:endParaRPr sz="1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Guided Practice</a:t>
            </a:r>
            <a:endParaRPr sz="3400" b="0" i="0" u="none" strike="noStrike" cap="none">
              <a:solidFill>
                <a:schemeClr val="dk1"/>
              </a:solidFill>
              <a:latin typeface="Century Gothic"/>
              <a:ea typeface="Century Gothic"/>
              <a:cs typeface="Century Gothic"/>
              <a:sym typeface="Century Gothic"/>
            </a:endParaRPr>
          </a:p>
        </p:txBody>
      </p:sp>
      <p:sp>
        <p:nvSpPr>
          <p:cNvPr id="323" name="Google Shape;323;p49"/>
          <p:cNvSpPr txBox="1">
            <a:spLocks noGrp="1"/>
          </p:cNvSpPr>
          <p:nvPr>
            <p:ph type="body" idx="1"/>
          </p:nvPr>
        </p:nvSpPr>
        <p:spPr>
          <a:xfrm>
            <a:off x="4222500" y="944409"/>
            <a:ext cx="4610100" cy="34446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76200" marR="0" lvl="0" indent="0" algn="l" rtl="0">
              <a:lnSpc>
                <a:spcPct val="100000"/>
              </a:lnSpc>
              <a:spcBef>
                <a:spcPts val="800"/>
              </a:spcBef>
              <a:spcAft>
                <a:spcPts val="0"/>
              </a:spcAft>
              <a:buClr>
                <a:schemeClr val="dk1"/>
              </a:buClr>
              <a:buSzPts val="2400"/>
              <a:buFont typeface="Century Gothic"/>
              <a:buNone/>
            </a:pPr>
            <a:r>
              <a:rPr lang="en-US" sz="2400" b="0" i="0" u="none" strike="noStrike" cap="none" dirty="0">
                <a:solidFill>
                  <a:schemeClr val="dk1"/>
                </a:solidFill>
                <a:latin typeface="Century Gothic"/>
                <a:ea typeface="Century Gothic"/>
                <a:cs typeface="Century Gothic"/>
                <a:sym typeface="Century Gothic"/>
              </a:rPr>
              <a:t>Let’s practice planning an introduction</a:t>
            </a:r>
            <a:r>
              <a:rPr lang="en-US" sz="1800" b="0" i="0" u="none" strike="noStrike" cap="none" dirty="0">
                <a:solidFill>
                  <a:schemeClr val="dk1"/>
                </a:solidFill>
                <a:latin typeface="Century Gothic"/>
                <a:ea typeface="Century Gothic"/>
                <a:cs typeface="Century Gothic"/>
                <a:sym typeface="Century Gothic"/>
              </a:rPr>
              <a:t>!</a:t>
            </a:r>
            <a:endParaRPr sz="2100" b="0" i="0" u="none" strike="noStrike" cap="none" dirty="0">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US" sz="1800" b="0" i="0" u="none" strike="noStrike" cap="none" dirty="0">
                <a:solidFill>
                  <a:schemeClr val="dk1"/>
                </a:solidFill>
                <a:latin typeface="Century Gothic"/>
                <a:ea typeface="Century Gothic"/>
                <a:cs typeface="Century Gothic"/>
                <a:sym typeface="Century Gothic"/>
              </a:rPr>
              <a:t>This graphic organizer will help you to expand or add to your current narrative plans for your introduction.</a:t>
            </a:r>
            <a:endParaRPr sz="2100" b="0" i="0" u="none" strike="noStrike" cap="none" dirty="0">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US" sz="1800" b="1" i="1" u="none" strike="noStrike" cap="none" dirty="0">
                <a:solidFill>
                  <a:srgbClr val="000000"/>
                </a:solidFill>
                <a:latin typeface="Arial"/>
                <a:ea typeface="Arial"/>
                <a:cs typeface="Arial"/>
                <a:sym typeface="Arial"/>
              </a:rPr>
              <a:t>What is the problem in all of our narratives</a:t>
            </a:r>
            <a:r>
              <a:rPr lang="en-US" sz="1800" b="1" i="1" u="none" strike="noStrike" cap="none" dirty="0" smtClean="0">
                <a:solidFill>
                  <a:srgbClr val="000000"/>
                </a:solidFill>
                <a:latin typeface="Arial"/>
                <a:ea typeface="Arial"/>
                <a:cs typeface="Arial"/>
                <a:sym typeface="Arial"/>
              </a:rPr>
              <a:t>?</a:t>
            </a:r>
            <a:endParaRPr sz="1800" b="1" i="0" u="none" strike="noStrike" cap="none" dirty="0">
              <a:solidFill>
                <a:schemeClr val="dk1"/>
              </a:solidFill>
              <a:latin typeface="Century Gothic"/>
              <a:ea typeface="Century Gothic"/>
              <a:cs typeface="Century Gothic"/>
              <a:sym typeface="Century Gothic"/>
            </a:endParaRPr>
          </a:p>
        </p:txBody>
      </p:sp>
      <p:pic>
        <p:nvPicPr>
          <p:cNvPr id="324" name="Google Shape;324;p49"/>
          <p:cNvPicPr preferRelativeResize="0"/>
          <p:nvPr/>
        </p:nvPicPr>
        <p:blipFill rotWithShape="1">
          <a:blip r:embed="rId3">
            <a:alphaModFix/>
          </a:blip>
          <a:srcRect/>
          <a:stretch/>
        </p:blipFill>
        <p:spPr>
          <a:xfrm>
            <a:off x="311700" y="944390"/>
            <a:ext cx="3910791" cy="357222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0"/>
          <p:cNvSpPr txBox="1">
            <a:spLocks noGrp="1"/>
          </p:cNvSpPr>
          <p:nvPr>
            <p:ph type="title"/>
          </p:nvPr>
        </p:nvSpPr>
        <p:spPr>
          <a:xfrm>
            <a:off x="311700" y="1846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Guided Writing</a:t>
            </a:r>
            <a:endParaRPr sz="3400" b="0" i="0" u="none" strike="noStrike" cap="none">
              <a:solidFill>
                <a:schemeClr val="dk1"/>
              </a:solidFill>
              <a:latin typeface="Century Gothic"/>
              <a:ea typeface="Century Gothic"/>
              <a:cs typeface="Century Gothic"/>
              <a:sym typeface="Century Gothic"/>
            </a:endParaRPr>
          </a:p>
        </p:txBody>
      </p:sp>
      <p:sp>
        <p:nvSpPr>
          <p:cNvPr id="330" name="Google Shape;330;p50"/>
          <p:cNvSpPr txBox="1">
            <a:spLocks noGrp="1"/>
          </p:cNvSpPr>
          <p:nvPr>
            <p:ph type="body" idx="1"/>
          </p:nvPr>
        </p:nvSpPr>
        <p:spPr>
          <a:xfrm>
            <a:off x="311700" y="757375"/>
            <a:ext cx="4362300" cy="39372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571500" marR="0" lvl="1" indent="0" algn="l" rtl="0">
              <a:lnSpc>
                <a:spcPct val="100000"/>
              </a:lnSpc>
              <a:spcBef>
                <a:spcPts val="400"/>
              </a:spcBef>
              <a:spcAft>
                <a:spcPts val="0"/>
              </a:spcAft>
              <a:buClr>
                <a:schemeClr val="dk1"/>
              </a:buClr>
              <a:buSzPts val="1800"/>
              <a:buFont typeface="Century Gothic"/>
              <a:buNone/>
            </a:pPr>
            <a:r>
              <a:rPr lang="en-US" sz="1600" b="1" i="0" u="none" strike="noStrike" cap="none">
                <a:solidFill>
                  <a:srgbClr val="000000"/>
                </a:solidFill>
                <a:latin typeface="Century Gothic"/>
                <a:ea typeface="Century Gothic"/>
                <a:cs typeface="Century Gothic"/>
                <a:sym typeface="Century Gothic"/>
              </a:rPr>
              <a:t>Today we will begin drafting our narratives!</a:t>
            </a:r>
            <a:endParaRPr sz="1800" b="0" i="0" u="none" strike="noStrike" cap="none">
              <a:solidFill>
                <a:schemeClr val="dk1"/>
              </a:solidFill>
              <a:latin typeface="Century Gothic"/>
              <a:ea typeface="Century Gothic"/>
              <a:cs typeface="Century Gothic"/>
              <a:sym typeface="Century Gothic"/>
            </a:endParaRPr>
          </a:p>
          <a:p>
            <a:pPr marL="571500" marR="0" lvl="1" indent="0" algn="l" rtl="0">
              <a:lnSpc>
                <a:spcPct val="100000"/>
              </a:lnSpc>
              <a:spcBef>
                <a:spcPts val="400"/>
              </a:spcBef>
              <a:spcAft>
                <a:spcPts val="0"/>
              </a:spcAft>
              <a:buClr>
                <a:schemeClr val="dk1"/>
              </a:buClr>
              <a:buSzPts val="1800"/>
              <a:buFont typeface="Century Gothic"/>
              <a:buNone/>
            </a:pPr>
            <a:endParaRPr sz="1600" b="0" i="0" u="none" strike="noStrike" cap="none">
              <a:solidFill>
                <a:srgbClr val="000000"/>
              </a:solidFill>
              <a:latin typeface="Century Gothic"/>
              <a:ea typeface="Century Gothic"/>
              <a:cs typeface="Century Gothic"/>
              <a:sym typeface="Century Gothic"/>
            </a:endParaRPr>
          </a:p>
          <a:p>
            <a:pPr marL="571500" marR="0" lvl="1" indent="0" algn="l" rtl="0">
              <a:lnSpc>
                <a:spcPct val="100000"/>
              </a:lnSpc>
              <a:spcBef>
                <a:spcPts val="400"/>
              </a:spcBef>
              <a:spcAft>
                <a:spcPts val="0"/>
              </a:spcAft>
              <a:buClr>
                <a:schemeClr val="dk1"/>
              </a:buClr>
              <a:buSzPts val="1800"/>
              <a:buFont typeface="Century Gothic"/>
              <a:buNone/>
            </a:pPr>
            <a:r>
              <a:rPr lang="en-US" sz="1600" b="0" i="0" u="none" strike="noStrike" cap="none">
                <a:solidFill>
                  <a:srgbClr val="000000"/>
                </a:solidFill>
                <a:latin typeface="Century Gothic"/>
                <a:ea typeface="Century Gothic"/>
                <a:cs typeface="Century Gothic"/>
                <a:sym typeface="Century Gothic"/>
              </a:rPr>
              <a:t>Effective Narratives do not just tell the reader who the character is, what the setting is, or what the problem is. Instead, the author uses </a:t>
            </a:r>
            <a:r>
              <a:rPr lang="en-US" sz="1600" b="1" i="1" u="none" strike="noStrike" cap="none">
                <a:solidFill>
                  <a:srgbClr val="000000"/>
                </a:solidFill>
                <a:latin typeface="Century Gothic"/>
                <a:ea typeface="Century Gothic"/>
                <a:cs typeface="Century Gothic"/>
                <a:sym typeface="Century Gothic"/>
              </a:rPr>
              <a:t>precise words and phrases </a:t>
            </a:r>
            <a:r>
              <a:rPr lang="en-US" sz="1600" b="0" i="0" u="none" strike="noStrike" cap="none">
                <a:solidFill>
                  <a:srgbClr val="000000"/>
                </a:solidFill>
                <a:latin typeface="Century Gothic"/>
                <a:ea typeface="Century Gothic"/>
                <a:cs typeface="Century Gothic"/>
                <a:sym typeface="Century Gothic"/>
              </a:rPr>
              <a:t>to describe the character, setting, and plot.</a:t>
            </a:r>
            <a:endParaRPr sz="1800" b="0" i="0" u="none" strike="noStrike" cap="none">
              <a:solidFill>
                <a:schemeClr val="dk1"/>
              </a:solidFill>
              <a:latin typeface="Century Gothic"/>
              <a:ea typeface="Century Gothic"/>
              <a:cs typeface="Century Gothic"/>
              <a:sym typeface="Century Gothic"/>
            </a:endParaRPr>
          </a:p>
          <a:p>
            <a:pPr marL="571500" marR="0" lvl="1" indent="0" algn="l" rtl="0">
              <a:lnSpc>
                <a:spcPct val="100000"/>
              </a:lnSpc>
              <a:spcBef>
                <a:spcPts val="400"/>
              </a:spcBef>
              <a:spcAft>
                <a:spcPts val="0"/>
              </a:spcAft>
              <a:buClr>
                <a:schemeClr val="dk1"/>
              </a:buClr>
              <a:buSzPts val="1800"/>
              <a:buFont typeface="Century Gothic"/>
              <a:buNone/>
            </a:pPr>
            <a:endParaRPr sz="1600" b="0" i="0" u="none" strike="noStrike" cap="none">
              <a:solidFill>
                <a:srgbClr val="000000"/>
              </a:solidFill>
              <a:latin typeface="Century Gothic"/>
              <a:ea typeface="Century Gothic"/>
              <a:cs typeface="Century Gothic"/>
              <a:sym typeface="Century Gothic"/>
            </a:endParaRPr>
          </a:p>
          <a:p>
            <a:pPr marL="571500" marR="0" lvl="1" indent="0" algn="l" rtl="0">
              <a:lnSpc>
                <a:spcPct val="100000"/>
              </a:lnSpc>
              <a:spcBef>
                <a:spcPts val="400"/>
              </a:spcBef>
              <a:spcAft>
                <a:spcPts val="0"/>
              </a:spcAft>
              <a:buClr>
                <a:schemeClr val="dk1"/>
              </a:buClr>
              <a:buSzPts val="1800"/>
              <a:buFont typeface="Century Gothic"/>
              <a:buNone/>
            </a:pPr>
            <a:r>
              <a:rPr lang="en-US" sz="1600" b="0" i="0" u="none" strike="noStrike" cap="none">
                <a:solidFill>
                  <a:srgbClr val="000000"/>
                </a:solidFill>
                <a:latin typeface="Century Gothic"/>
                <a:ea typeface="Century Gothic"/>
                <a:cs typeface="Century Gothic"/>
                <a:sym typeface="Century Gothic"/>
              </a:rPr>
              <a:t>Listen as I read…Can you put a star next to the precise words and phrases you hear the author use?</a:t>
            </a:r>
            <a:endParaRPr sz="1800" b="0" i="0" u="none" strike="noStrike" cap="none">
              <a:solidFill>
                <a:schemeClr val="dk1"/>
              </a:solidFill>
              <a:latin typeface="Century Gothic"/>
              <a:ea typeface="Century Gothic"/>
              <a:cs typeface="Century Gothic"/>
              <a:sym typeface="Century Gothic"/>
            </a:endParaRPr>
          </a:p>
          <a:p>
            <a:pPr marL="571500" marR="0" lvl="1" indent="0" algn="l" rtl="0">
              <a:lnSpc>
                <a:spcPct val="100000"/>
              </a:lnSpc>
              <a:spcBef>
                <a:spcPts val="400"/>
              </a:spcBef>
              <a:spcAft>
                <a:spcPts val="0"/>
              </a:spcAft>
              <a:buClr>
                <a:schemeClr val="dk1"/>
              </a:buClr>
              <a:buSzPts val="1800"/>
              <a:buFont typeface="Century Gothic"/>
              <a:buNone/>
            </a:pPr>
            <a:endParaRPr sz="1600" b="0" i="0" u="none" strike="noStrike" cap="none">
              <a:solidFill>
                <a:srgbClr val="000000"/>
              </a:solidFill>
              <a:latin typeface="Century Gothic"/>
              <a:ea typeface="Century Gothic"/>
              <a:cs typeface="Century Gothic"/>
              <a:sym typeface="Century Gothic"/>
            </a:endParaRPr>
          </a:p>
        </p:txBody>
      </p:sp>
      <p:sp>
        <p:nvSpPr>
          <p:cNvPr id="331" name="Google Shape;331;p50"/>
          <p:cNvSpPr txBox="1"/>
          <p:nvPr/>
        </p:nvSpPr>
        <p:spPr>
          <a:xfrm>
            <a:off x="4859939" y="1017452"/>
            <a:ext cx="3763800" cy="31086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1" u="none" strike="noStrike" cap="none" dirty="0">
                <a:solidFill>
                  <a:srgbClr val="000000"/>
                </a:solidFill>
                <a:latin typeface="Century Gothic"/>
                <a:ea typeface="Century Gothic"/>
                <a:cs typeface="Century Gothic"/>
                <a:sym typeface="Century Gothic"/>
              </a:rPr>
              <a:t>What is the author describing to the reader?</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US" sz="1400" b="1" i="1" u="none" strike="noStrike" cap="none" dirty="0">
                <a:solidFill>
                  <a:srgbClr val="000000"/>
                </a:solidFill>
                <a:latin typeface="Century Gothic"/>
                <a:ea typeface="Century Gothic"/>
                <a:cs typeface="Century Gothic"/>
                <a:sym typeface="Century Gothic"/>
              </a:rPr>
              <a:t>Can you figure out why the author writes, “Her spines trembled with fear” instead of “Polly was </a:t>
            </a:r>
            <a:r>
              <a:rPr lang="en-US" sz="1400" b="1" i="1" u="none" strike="noStrike" cap="none" dirty="0" smtClean="0">
                <a:solidFill>
                  <a:srgbClr val="000000"/>
                </a:solidFill>
                <a:latin typeface="Century Gothic"/>
                <a:ea typeface="Century Gothic"/>
                <a:cs typeface="Century Gothic"/>
                <a:sym typeface="Century Gothic"/>
              </a:rPr>
              <a:t>scared?” </a:t>
            </a:r>
            <a:r>
              <a:rPr lang="en-US" sz="1400" b="1" i="1" u="none" strike="noStrike" cap="none" dirty="0">
                <a:solidFill>
                  <a:srgbClr val="000000"/>
                </a:solidFill>
                <a:latin typeface="Century Gothic"/>
                <a:ea typeface="Century Gothic"/>
                <a:cs typeface="Century Gothic"/>
                <a:sym typeface="Century Gothic"/>
              </a:rPr>
              <a:t>I’ll give you time to think and discuss with a partner." </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US" sz="1400" b="1" i="1" u="none" strike="noStrike" cap="none" dirty="0">
                <a:solidFill>
                  <a:srgbClr val="000000"/>
                </a:solidFill>
                <a:latin typeface="Century Gothic"/>
                <a:ea typeface="Century Gothic"/>
                <a:cs typeface="Century Gothic"/>
                <a:sym typeface="Century Gothic"/>
              </a:rPr>
              <a:t>What are the characteristics of a strong paragraph?</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US" sz="1400" b="1" i="1" u="none" strike="noStrike" cap="none" dirty="0">
                <a:solidFill>
                  <a:srgbClr val="000000"/>
                </a:solidFill>
                <a:latin typeface="Century Gothic"/>
                <a:ea typeface="Century Gothic"/>
                <a:cs typeface="Century Gothic"/>
                <a:sym typeface="Century Gothic"/>
              </a:rPr>
              <a:t>How will the tone of our narratives be different from the informative pieces we wrote in Unit 2?</a:t>
            </a:r>
            <a:endParaRPr sz="1400" b="0" i="0" u="none" strike="noStrike" cap="none" dirty="0">
              <a:solidFill>
                <a:srgbClr val="000000"/>
              </a:solidFill>
              <a:latin typeface="Century Gothic"/>
              <a:ea typeface="Century Gothic"/>
              <a:cs typeface="Century Gothic"/>
              <a:sym typeface="Century Gothic"/>
            </a:endParaRPr>
          </a:p>
        </p:txBody>
      </p:sp>
      <p:pic>
        <p:nvPicPr>
          <p:cNvPr id="332" name="Google Shape;332;p50" descr="https://lh3.googleusercontent.com/3klSaTa-XHrGw_-FVyqgbeu3w5M3N6Po86n0x2uf4hWO1EkZwkUmse0Ee3LMUlJFMrcFKJRK5X3qlrxvXm9IwFNhmmVe6oEZnP82agj65NBJjc7OWsLL1SSiSVUFpFRWzkzx3454"/>
          <p:cNvPicPr preferRelativeResize="0"/>
          <p:nvPr/>
        </p:nvPicPr>
        <p:blipFill rotWithShape="1">
          <a:blip r:embed="rId3">
            <a:alphaModFix/>
          </a:blip>
          <a:srcRect/>
          <a:stretch/>
        </p:blipFill>
        <p:spPr>
          <a:xfrm>
            <a:off x="8545287" y="4418787"/>
            <a:ext cx="570793" cy="520646"/>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1">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1">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1">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sp>
        <p:nvSpPr>
          <p:cNvPr id="337" name="Google Shape;337;p51"/>
          <p:cNvSpPr txBox="1">
            <a:spLocks noGrp="1"/>
          </p:cNvSpPr>
          <p:nvPr>
            <p:ph type="title"/>
          </p:nvPr>
        </p:nvSpPr>
        <p:spPr>
          <a:xfrm>
            <a:off x="311700" y="1846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Guided Writing</a:t>
            </a:r>
            <a:endParaRPr sz="3400" b="0" i="0" u="none" strike="noStrike" cap="none">
              <a:solidFill>
                <a:schemeClr val="dk1"/>
              </a:solidFill>
              <a:latin typeface="Century Gothic"/>
              <a:ea typeface="Century Gothic"/>
              <a:cs typeface="Century Gothic"/>
              <a:sym typeface="Century Gothic"/>
            </a:endParaRPr>
          </a:p>
        </p:txBody>
      </p:sp>
      <p:sp>
        <p:nvSpPr>
          <p:cNvPr id="338" name="Google Shape;338;p51"/>
          <p:cNvSpPr txBox="1"/>
          <p:nvPr/>
        </p:nvSpPr>
        <p:spPr>
          <a:xfrm>
            <a:off x="5068389" y="315686"/>
            <a:ext cx="3763911" cy="409342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What facts and details from our research do you notice in the first paragraph of this narrative?</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Think about your ideas: What will happen and be described in this next paragraph?” </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Is that information from what we have read?</a:t>
            </a:r>
            <a:endParaRPr sz="10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What details and description can we use to introduce the reader to the narrator, setting, and situation?</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What precise words and phrases can we use to help the reader imagine what they might see, hear, taste, smell, or feel if they were there?</a:t>
            </a:r>
            <a:endParaRPr sz="10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What precise words and phrases can we use to show what the characters are doing, thinking, and feeling and how they respond to what happens?</a:t>
            </a:r>
            <a:endParaRPr sz="10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Do the events make sense? Are they easy to understand?</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r>
              <a:rPr lang="en-US" sz="1000" b="1" i="1" u="none" strike="noStrike" cap="none" dirty="0">
                <a:solidFill>
                  <a:srgbClr val="000000"/>
                </a:solidFill>
                <a:latin typeface="Century Gothic"/>
                <a:ea typeface="Century Gothic"/>
                <a:cs typeface="Century Gothic"/>
                <a:sym typeface="Century Gothic"/>
              </a:rPr>
              <a:t>Are we using a narrative voice that is appropriate to the story? Does it engage the reader?</a:t>
            </a:r>
            <a:endParaRPr sz="1000" b="1"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000"/>
              <a:buFont typeface="Arial"/>
              <a:buNone/>
            </a:pPr>
            <a:endParaRPr sz="1000" b="1" i="1" u="none" strike="noStrike" cap="none" dirty="0">
              <a:solidFill>
                <a:srgbClr val="000000"/>
              </a:solidFill>
              <a:latin typeface="Century Gothic"/>
              <a:ea typeface="Century Gothic"/>
              <a:cs typeface="Century Gothic"/>
              <a:sym typeface="Century Gothic"/>
            </a:endParaRPr>
          </a:p>
        </p:txBody>
      </p:sp>
      <p:pic>
        <p:nvPicPr>
          <p:cNvPr id="339" name="Google Shape;339;p51"/>
          <p:cNvPicPr preferRelativeResize="0"/>
          <p:nvPr/>
        </p:nvPicPr>
        <p:blipFill rotWithShape="1">
          <a:blip r:embed="rId3">
            <a:alphaModFix/>
          </a:blip>
          <a:srcRect/>
          <a:stretch/>
        </p:blipFill>
        <p:spPr>
          <a:xfrm>
            <a:off x="252294" y="754793"/>
            <a:ext cx="4319706" cy="3686577"/>
          </a:xfrm>
          <a:prstGeom prst="rect">
            <a:avLst/>
          </a:prstGeom>
          <a:noFill/>
          <a:ln>
            <a:noFill/>
          </a:ln>
        </p:spPr>
      </p:pic>
      <p:pic>
        <p:nvPicPr>
          <p:cNvPr id="340" name="Google Shape;340;p51" descr="https://lh3.googleusercontent.com/3klSaTa-XHrGw_-FVyqgbeu3w5M3N6Po86n0x2uf4hWO1EkZwkUmse0Ee3LMUlJFMrcFKJRK5X3qlrxvXm9IwFNhmmVe6oEZnP82agj65NBJjc7OWsLL1SSiSVUFpFRWzkzx3454"/>
          <p:cNvPicPr preferRelativeResize="0"/>
          <p:nvPr/>
        </p:nvPicPr>
        <p:blipFill rotWithShape="1">
          <a:blip r:embed="rId4">
            <a:alphaModFix/>
          </a:blip>
          <a:srcRect/>
          <a:stretch/>
        </p:blipFill>
        <p:spPr>
          <a:xfrm>
            <a:off x="8543556" y="4295309"/>
            <a:ext cx="577488" cy="642036"/>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3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3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3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3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38">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38">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38">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38">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38">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38">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38">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338">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338">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338">
                                            <p:txEl>
                                              <p:pRg st="14" end="14"/>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338">
                                            <p:txEl>
                                              <p:pRg st="15" end="15"/>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338">
                                            <p:txEl>
                                              <p:pRg st="16" end="16"/>
                                            </p:txEl>
                                          </p:spTgt>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338">
                                            <p:txEl>
                                              <p:pRg st="17" end="1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46" name="Google Shape;346;p52"/>
          <p:cNvSpPr txBox="1">
            <a:spLocks noGrp="1"/>
          </p:cNvSpPr>
          <p:nvPr>
            <p:ph type="body" idx="1"/>
          </p:nvPr>
        </p:nvSpPr>
        <p:spPr>
          <a:xfrm>
            <a:off x="311875" y="1126925"/>
            <a:ext cx="8520600" cy="3771000"/>
          </a:xfrm>
          <a:prstGeom prst="rect">
            <a:avLst/>
          </a:prstGeom>
          <a:noFill/>
          <a:ln>
            <a:noFill/>
          </a:ln>
        </p:spPr>
        <p:txBody>
          <a:bodyPr spcFirstLastPara="1" wrap="square" lIns="68575" tIns="34275" rIns="68575" bIns="34275" anchor="t" anchorCtr="0">
            <a:noAutofit/>
          </a:bodyPr>
          <a:lstStyle/>
          <a:p>
            <a:pPr marL="457200" marR="0" lvl="0" indent="-228600" algn="l" rtl="0">
              <a:lnSpc>
                <a:spcPct val="90000"/>
              </a:lnSpc>
              <a:spcBef>
                <a:spcPts val="1000"/>
              </a:spcBef>
              <a:spcAft>
                <a:spcPts val="0"/>
              </a:spcAft>
              <a:buClr>
                <a:schemeClr val="dk1"/>
              </a:buClr>
              <a:buSzPts val="2400"/>
              <a:buFont typeface="Calibri"/>
              <a:buNone/>
            </a:pPr>
            <a:endParaRPr sz="2000" b="0" i="0" u="none" strike="noStrike" cap="none">
              <a:solidFill>
                <a:srgbClr val="000000"/>
              </a:solidFill>
              <a:latin typeface="Open Sans"/>
              <a:ea typeface="Open Sans"/>
              <a:cs typeface="Open Sans"/>
              <a:sym typeface="Open Sans"/>
            </a:endParaRPr>
          </a:p>
          <a:p>
            <a:pPr marL="76200" marR="0" lvl="0" indent="0" algn="l" rtl="0">
              <a:lnSpc>
                <a:spcPct val="90000"/>
              </a:lnSpc>
              <a:spcBef>
                <a:spcPts val="1000"/>
              </a:spcBef>
              <a:spcAft>
                <a:spcPts val="0"/>
              </a:spcAft>
              <a:buClr>
                <a:schemeClr val="dk1"/>
              </a:buClr>
              <a:buSzPts val="2400"/>
              <a:buFont typeface="Century Gothic"/>
              <a:buNone/>
            </a:pPr>
            <a:r>
              <a:rPr lang="en-US" sz="2400" b="0" i="0" u="none" strike="noStrike" cap="none">
                <a:solidFill>
                  <a:srgbClr val="000000"/>
                </a:solidFill>
                <a:latin typeface="Century Gothic"/>
                <a:ea typeface="Century Gothic"/>
                <a:cs typeface="Century Gothic"/>
                <a:sym typeface="Century Gothic"/>
              </a:rPr>
              <a:t>I can plan and draft a compelling introduction that establishes a situation by introducing and describing the characters, setting, and plot of my narrative.</a:t>
            </a:r>
            <a:endParaRPr sz="2400" b="0" i="0" u="none" strike="noStrike" cap="none">
              <a:solidFill>
                <a:srgbClr val="000000"/>
              </a:solidFill>
              <a:latin typeface="Century Gothic"/>
              <a:ea typeface="Century Gothic"/>
              <a:cs typeface="Century Gothic"/>
              <a:sym typeface="Century Gothic"/>
            </a:endParaRPr>
          </a:p>
        </p:txBody>
      </p:sp>
      <p:pic>
        <p:nvPicPr>
          <p:cNvPr id="347" name="Google Shape;347;p52"/>
          <p:cNvPicPr preferRelativeResize="0"/>
          <p:nvPr/>
        </p:nvPicPr>
        <p:blipFill rotWithShape="1">
          <a:blip r:embed="rId3">
            <a:alphaModFix/>
          </a:blip>
          <a:srcRect/>
          <a:stretch/>
        </p:blipFill>
        <p:spPr>
          <a:xfrm>
            <a:off x="8403771" y="4365170"/>
            <a:ext cx="637780" cy="532755"/>
          </a:xfrm>
          <a:prstGeom prst="rect">
            <a:avLst/>
          </a:prstGeom>
          <a:noFill/>
          <a:ln>
            <a:noFill/>
          </a:ln>
        </p:spPr>
      </p:pic>
      <p:sp>
        <p:nvSpPr>
          <p:cNvPr id="348" name="Google Shape;348;p52"/>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49" name="Google Shape;349;p52"/>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Debriefing</a:t>
            </a:r>
            <a:endParaRPr sz="3400" b="0" i="0" u="none" strike="noStrike" cap="none">
              <a:solidFill>
                <a:schemeClr val="dk1"/>
              </a:solidFill>
              <a:latin typeface="Century Gothic"/>
              <a:ea typeface="Century Gothic"/>
              <a:cs typeface="Century Gothic"/>
              <a:sym typeface="Century Gothic"/>
            </a:endParaRPr>
          </a:p>
        </p:txBody>
      </p:sp>
      <p:sp>
        <p:nvSpPr>
          <p:cNvPr id="355" name="Google Shape;355;p53"/>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noAutofit/>
          </a:bodyPr>
          <a:lstStyle/>
          <a:p>
            <a:pPr marL="95250" marR="0" lvl="0" indent="0" algn="l" rtl="0">
              <a:lnSpc>
                <a:spcPct val="100000"/>
              </a:lnSpc>
              <a:spcBef>
                <a:spcPts val="800"/>
              </a:spcBef>
              <a:spcAft>
                <a:spcPts val="0"/>
              </a:spcAft>
              <a:buClr>
                <a:schemeClr val="dk1"/>
              </a:buClr>
              <a:buSzPts val="2100"/>
              <a:buNone/>
            </a:pPr>
            <a:r>
              <a:rPr lang="en-US" sz="3600" b="0" i="0" u="none" strike="noStrike" cap="none" dirty="0">
                <a:solidFill>
                  <a:schemeClr val="dk1"/>
                </a:solidFill>
                <a:latin typeface="Century Gothic"/>
                <a:ea typeface="Century Gothic"/>
                <a:cs typeface="Century Gothic"/>
                <a:sym typeface="Century Gothic"/>
              </a:rPr>
              <a:t>Let’s add what we know to the </a:t>
            </a:r>
            <a:r>
              <a:rPr lang="en-US" sz="3600" b="1" i="0" u="none" strike="noStrike" cap="none" dirty="0">
                <a:solidFill>
                  <a:schemeClr val="dk1"/>
                </a:solidFill>
                <a:latin typeface="Century Gothic"/>
                <a:ea typeface="Century Gothic"/>
                <a:cs typeface="Century Gothic"/>
                <a:sym typeface="Century Gothic"/>
              </a:rPr>
              <a:t>Steps for Planning and Drafting My Narrative anchor chart.</a:t>
            </a: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US"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361" name="Google Shape;361;p54"/>
          <p:cNvSpPr txBox="1">
            <a:spLocks noGrp="1"/>
          </p:cNvSpPr>
          <p:nvPr>
            <p:ph type="body" idx="1"/>
          </p:nvPr>
        </p:nvSpPr>
        <p:spPr>
          <a:xfrm>
            <a:off x="183700" y="906875"/>
            <a:ext cx="4755600" cy="3791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US" sz="1600" b="0" i="0" u="none" strike="noStrike" cap="none" dirty="0">
                <a:solidFill>
                  <a:schemeClr val="dk1"/>
                </a:solidFill>
                <a:latin typeface="Century Gothic"/>
                <a:ea typeface="Century Gothic"/>
                <a:cs typeface="Century Gothic"/>
                <a:sym typeface="Century Gothic"/>
              </a:rPr>
              <a:t>Create a short comic strip based on the plans for Choice #1 of your story by drawing a picture for each section of your </a:t>
            </a:r>
            <a:r>
              <a:rPr lang="en-US" sz="1600" b="1" i="0" u="none" strike="noStrike" cap="none" dirty="0">
                <a:solidFill>
                  <a:schemeClr val="dk1"/>
                </a:solidFill>
                <a:latin typeface="Century Gothic"/>
                <a:ea typeface="Century Gothic"/>
                <a:cs typeface="Century Gothic"/>
                <a:sym typeface="Century Gothic"/>
              </a:rPr>
              <a:t>Narrative Planning graphic organizer</a:t>
            </a:r>
            <a:r>
              <a:rPr lang="en-US" sz="1600" b="0" i="0" u="none" strike="noStrike" cap="none" dirty="0">
                <a:solidFill>
                  <a:schemeClr val="dk1"/>
                </a:solidFill>
                <a:latin typeface="Century Gothic"/>
                <a:ea typeface="Century Gothic"/>
                <a:cs typeface="Century Gothic"/>
                <a:sym typeface="Century Gothic"/>
              </a:rPr>
              <a:t>. Add a sentence describing each picture at the bottom. Do not worry about how beautiful your pictures are. The purpose is just to visualize the sequence of events that you want to write about.</a:t>
            </a:r>
            <a:endParaRPr sz="14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800"/>
              </a:spcBef>
              <a:spcAft>
                <a:spcPts val="0"/>
              </a:spcAft>
              <a:buClr>
                <a:schemeClr val="dk1"/>
              </a:buClr>
              <a:buSzPts val="1800"/>
              <a:buFont typeface="Century Gothic"/>
              <a:buAutoNum type="alphaUcPeriod"/>
            </a:pPr>
            <a:r>
              <a:rPr lang="en-US" sz="1600" b="0" i="0" u="none" strike="noStrike" cap="none" dirty="0">
                <a:solidFill>
                  <a:schemeClr val="dk1"/>
                </a:solidFill>
                <a:latin typeface="Century Gothic"/>
                <a:ea typeface="Century Gothic"/>
                <a:cs typeface="Century Gothic"/>
                <a:sym typeface="Century Gothic"/>
              </a:rPr>
              <a:t>Accountable Research </a:t>
            </a:r>
            <a:r>
              <a:rPr lang="en-US" sz="1600" b="0" i="0" u="none" strike="noStrike" cap="none" dirty="0" smtClean="0">
                <a:solidFill>
                  <a:schemeClr val="dk1"/>
                </a:solidFill>
                <a:latin typeface="Century Gothic"/>
                <a:ea typeface="Century Gothic"/>
                <a:cs typeface="Century Gothic"/>
                <a:sym typeface="Century Gothic"/>
              </a:rPr>
              <a:t>Reading: </a:t>
            </a:r>
            <a:r>
              <a:rPr lang="en-US" sz="16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r>
              <a:rPr lang="en-US" sz="1600" b="0" i="0" u="none" strike="noStrike" cap="none" dirty="0" smtClean="0">
                <a:solidFill>
                  <a:schemeClr val="dk1"/>
                </a:solidFill>
                <a:latin typeface="Century Gothic"/>
                <a:ea typeface="Century Gothic"/>
                <a:cs typeface="Century Gothic"/>
                <a:sym typeface="Century Gothic"/>
              </a:rPr>
              <a:t>.</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1600" b="0" i="0" u="none" strike="noStrike" cap="none" dirty="0">
              <a:solidFill>
                <a:srgbClr val="444444"/>
              </a:solidFill>
              <a:latin typeface="Century Gothic"/>
              <a:ea typeface="Century Gothic"/>
              <a:cs typeface="Century Gothic"/>
              <a:sym typeface="Century Gothic"/>
            </a:endParaRPr>
          </a:p>
        </p:txBody>
      </p:sp>
      <p:sp>
        <p:nvSpPr>
          <p:cNvPr id="362" name="Google Shape;362;p54"/>
          <p:cNvSpPr txBox="1"/>
          <p:nvPr/>
        </p:nvSpPr>
        <p:spPr>
          <a:xfrm>
            <a:off x="5060625" y="906875"/>
            <a:ext cx="3726300" cy="3791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Module 2</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Guiding Question</a:t>
            </a: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US" sz="1800" b="0" i="0" u="none" strike="noStrike" cap="none">
                <a:solidFill>
                  <a:srgbClr val="000000"/>
                </a:solidFill>
                <a:latin typeface="Century Gothic"/>
                <a:ea typeface="Century Gothic"/>
                <a:cs typeface="Century Gothic"/>
                <a:sym typeface="Century Gothic"/>
              </a:rPr>
              <a:t>Anchor Chart</a:t>
            </a:r>
            <a:endParaRPr sz="1800" b="0" i="0" u="none" strike="noStrike" cap="none">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1800" b="0" i="0" u="none" strike="noStrike" cap="none">
              <a:solidFill>
                <a:srgbClr val="000000"/>
              </a:solidFill>
              <a:latin typeface="Century Gothic"/>
              <a:ea typeface="Century Gothic"/>
              <a:cs typeface="Century Gothic"/>
              <a:sym typeface="Century Gothic"/>
            </a:endParaRPr>
          </a:p>
          <a:p>
            <a:pPr marL="342900" marR="0" lvl="0" indent="-342900" algn="l" rtl="0">
              <a:lnSpc>
                <a:spcPct val="90000"/>
              </a:lnSpc>
              <a:spcBef>
                <a:spcPts val="34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How do animals’ bodies and behaviors help them survive?</a:t>
            </a:r>
            <a:endParaRPr sz="1800" b="0" i="0" u="none" strike="noStrike" cap="none">
              <a:solidFill>
                <a:srgbClr val="000000"/>
              </a:solidFill>
              <a:latin typeface="Century Gothic"/>
              <a:ea typeface="Century Gothic"/>
              <a:cs typeface="Century Gothic"/>
              <a:sym typeface="Century Gothic"/>
            </a:endParaRPr>
          </a:p>
          <a:p>
            <a:pPr marL="342900" marR="0" lvl="0" indent="-342900" algn="l" rtl="0">
              <a:lnSpc>
                <a:spcPct val="90000"/>
              </a:lnSpc>
              <a:spcBef>
                <a:spcPts val="340"/>
              </a:spcBef>
              <a:spcAft>
                <a:spcPts val="0"/>
              </a:spcAft>
              <a:buClr>
                <a:srgbClr val="000000"/>
              </a:buClr>
              <a:buSzPts val="1800"/>
              <a:buFont typeface="Century Gothic"/>
              <a:buChar char="•"/>
            </a:pPr>
            <a:r>
              <a:rPr lang="en-US" sz="1800" b="0" i="0" u="none" strike="noStrike" cap="none">
                <a:solidFill>
                  <a:srgbClr val="000000"/>
                </a:solidFill>
                <a:latin typeface="Century Gothic"/>
                <a:ea typeface="Century Gothic"/>
                <a:cs typeface="Century Gothic"/>
                <a:sym typeface="Century Gothic"/>
              </a:rPr>
              <a:t>How can writers use knowledge from their research to inform and entertain?</a:t>
            </a:r>
            <a:br>
              <a:rPr lang="en-US" sz="1800" b="0" i="0" u="none" strike="noStrike" cap="none">
                <a:solidFill>
                  <a:srgbClr val="000000"/>
                </a:solidFill>
                <a:latin typeface="Century Gothic"/>
                <a:ea typeface="Century Gothic"/>
                <a:cs typeface="Century Gothic"/>
                <a:sym typeface="Century Gothic"/>
              </a:rPr>
            </a:b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368" name="Google Shape;368;p55"/>
          <p:cNvSpPr txBox="1">
            <a:spLocks noGrp="1"/>
          </p:cNvSpPr>
          <p:nvPr>
            <p:ph type="body" idx="1"/>
          </p:nvPr>
        </p:nvSpPr>
        <p:spPr>
          <a:xfrm>
            <a:off x="142800" y="568575"/>
            <a:ext cx="8689500" cy="4416600"/>
          </a:xfrm>
          <a:prstGeom prst="rect">
            <a:avLst/>
          </a:prstGeom>
          <a:noFill/>
          <a:ln>
            <a:noFill/>
          </a:ln>
        </p:spPr>
        <p:txBody>
          <a:bodyPr spcFirstLastPara="1" wrap="square" lIns="68575" tIns="34275" rIns="68575" bIns="34275" anchor="t" anchorCtr="0">
            <a:noAutofit/>
          </a:bodyPr>
          <a:lstStyle/>
          <a:p>
            <a:pPr marL="457200" marR="0" lvl="0" indent="-298450" algn="l" rtl="0">
              <a:lnSpc>
                <a:spcPct val="120000"/>
              </a:lnSpc>
              <a:spcBef>
                <a:spcPts val="800"/>
              </a:spcBef>
              <a:spcAft>
                <a:spcPts val="0"/>
              </a:spcAft>
              <a:buClr>
                <a:schemeClr val="dk1"/>
              </a:buClr>
              <a:buSzPts val="1100"/>
              <a:buFont typeface="Century Gothic"/>
              <a:buAutoNum type="arabicPeriod"/>
            </a:pPr>
            <a:r>
              <a:rPr lang="en-US" sz="1100" b="0" i="0" u="none" strike="noStrike" cap="none" dirty="0">
                <a:solidFill>
                  <a:schemeClr val="dk1"/>
                </a:solidFill>
                <a:latin typeface="Century Gothic"/>
                <a:ea typeface="Century Gothic"/>
                <a:cs typeface="Century Gothic"/>
                <a:sym typeface="Century Gothic"/>
              </a:rPr>
              <a:t>Take out Independent Reading Journal.</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US" sz="1100" b="0" i="0" u="none" strike="noStrike" cap="none" dirty="0">
                <a:solidFill>
                  <a:schemeClr val="dk1"/>
                </a:solidFill>
                <a:latin typeface="Century Gothic"/>
                <a:ea typeface="Century Gothic"/>
                <a:cs typeface="Century Gothic"/>
                <a:sym typeface="Century Gothic"/>
              </a:rPr>
              <a:t>Select a prompt.</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US" sz="1100" b="0" i="0" u="none" strike="noStrike" cap="none" dirty="0">
                <a:solidFill>
                  <a:schemeClr val="dk1"/>
                </a:solidFill>
                <a:latin typeface="Century Gothic"/>
                <a:ea typeface="Century Gothic"/>
                <a:cs typeface="Century Gothic"/>
                <a:sym typeface="Century Gothic"/>
              </a:rPr>
              <a:t>Copy prompt into front of independent reading journal.</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US" sz="1100" b="0" i="0" u="none" strike="noStrike" cap="none" dirty="0">
                <a:solidFill>
                  <a:schemeClr val="dk1"/>
                </a:solidFill>
                <a:latin typeface="Century Gothic"/>
                <a:ea typeface="Century Gothic"/>
                <a:cs typeface="Century Gothic"/>
                <a:sym typeface="Century Gothic"/>
              </a:rPr>
              <a:t>Respond to prompt for HW.</a:t>
            </a:r>
            <a:endParaRPr sz="1100" b="0" i="0" u="none" strike="noStrike" cap="none" dirty="0">
              <a:solidFill>
                <a:schemeClr val="dk1"/>
              </a:solidFill>
              <a:latin typeface="Century Gothic"/>
              <a:ea typeface="Century Gothic"/>
              <a:cs typeface="Century Gothic"/>
              <a:sym typeface="Century Gothic"/>
            </a:endParaRPr>
          </a:p>
          <a:p>
            <a:pPr marL="0" marR="0" lvl="0" indent="0" algn="ctr" rtl="0">
              <a:lnSpc>
                <a:spcPct val="120000"/>
              </a:lnSpc>
              <a:spcBef>
                <a:spcPts val="800"/>
              </a:spcBef>
              <a:spcAft>
                <a:spcPts val="0"/>
              </a:spcAft>
              <a:buClr>
                <a:schemeClr val="dk1"/>
              </a:buClr>
              <a:buSzPts val="1100"/>
              <a:buFont typeface="Arial"/>
              <a:buNone/>
            </a:pPr>
            <a:r>
              <a:rPr lang="en-US" sz="1300" b="1" i="0" u="none" strike="noStrike" cap="none" dirty="0">
                <a:solidFill>
                  <a:schemeClr val="dk1"/>
                </a:solidFill>
                <a:latin typeface="Century Gothic"/>
                <a:ea typeface="Century Gothic"/>
                <a:cs typeface="Century Gothic"/>
                <a:sym typeface="Century Gothic"/>
              </a:rPr>
              <a:t>Module 2: Journal Prompts</a:t>
            </a:r>
            <a:endParaRPr sz="1300" b="1"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90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Record 2–3 facts in your own words about animals or animal defenses that you found out in your research reading today.</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What questions do you have about animals or animal defenses after reading?</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What would you like to research further after reading? Why?</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Summarize your research reading today in no more than 4 sentences.</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How would you describe the setting of the particular part of the text you read?</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What do you think is going to happen next? Why?</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Summarize the pages you just read in no more than 4 sentences.</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What is the main idea of the part of the text you just read?</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Think about the title of your text. Why do you think the author chose this title?</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38000"/>
              </a:lnSpc>
              <a:spcBef>
                <a:spcPts val="0"/>
              </a:spcBef>
              <a:spcAft>
                <a:spcPts val="0"/>
              </a:spcAft>
              <a:buClr>
                <a:schemeClr val="dk1"/>
              </a:buClr>
              <a:buSzPts val="1100"/>
              <a:buFont typeface="Century Gothic"/>
              <a:buChar char="•"/>
            </a:pPr>
            <a:r>
              <a:rPr lang="en-US" sz="1100" b="0" i="0" u="none" strike="noStrike" cap="none" dirty="0">
                <a:solidFill>
                  <a:schemeClr val="dk1"/>
                </a:solidFill>
                <a:latin typeface="Century Gothic"/>
                <a:ea typeface="Century Gothic"/>
                <a:cs typeface="Century Gothic"/>
                <a:sym typeface="Century Gothic"/>
              </a:rPr>
              <a:t>What are two new words you learned in this text? Tell about </a:t>
            </a:r>
            <a:r>
              <a:rPr lang="en-US" sz="1100" b="0" i="0" u="none" strike="noStrike" cap="none">
                <a:solidFill>
                  <a:schemeClr val="dk1"/>
                </a:solidFill>
                <a:latin typeface="Century Gothic"/>
                <a:ea typeface="Century Gothic"/>
                <a:cs typeface="Century Gothic"/>
                <a:sym typeface="Century Gothic"/>
              </a:rPr>
              <a:t>the </a:t>
            </a:r>
            <a:r>
              <a:rPr lang="en-US" sz="1100" b="0" i="0" u="none" strike="noStrike" cap="none" smtClean="0">
                <a:solidFill>
                  <a:schemeClr val="dk1"/>
                </a:solidFill>
                <a:latin typeface="Century Gothic"/>
                <a:ea typeface="Century Gothic"/>
                <a:cs typeface="Century Gothic"/>
                <a:sym typeface="Century Gothic"/>
              </a:rPr>
              <a:t>words</a:t>
            </a:r>
            <a:r>
              <a:rPr lang="en-US" sz="1100" b="0" i="0" u="none" strike="noStrike" cap="none" dirty="0">
                <a:solidFill>
                  <a:schemeClr val="dk1"/>
                </a:solidFill>
                <a:latin typeface="Century Gothic"/>
                <a:ea typeface="Century Gothic"/>
                <a:cs typeface="Century Gothic"/>
                <a:sym typeface="Century Gothic"/>
              </a:rPr>
              <a:t>.</a:t>
            </a:r>
            <a:endParaRPr sz="1100" b="0" i="0" u="none" strike="noStrike" cap="none" dirty="0">
              <a:solidFill>
                <a:schemeClr val="dk1"/>
              </a:solidFill>
              <a:latin typeface="Century Gothic"/>
              <a:ea typeface="Century Gothic"/>
              <a:cs typeface="Century Gothic"/>
              <a:sym typeface="Century Gothic"/>
            </a:endParaRPr>
          </a:p>
          <a:p>
            <a:pPr lvl="0" indent="-292100">
              <a:lnSpc>
                <a:spcPct val="138000"/>
              </a:lnSpc>
              <a:spcBef>
                <a:spcPts val="0"/>
              </a:spcBef>
              <a:buSzPts val="1000"/>
            </a:pPr>
            <a:r>
              <a:rPr lang="en-US" sz="1100" b="0" i="0" u="none" strike="noStrike" cap="none" dirty="0">
                <a:solidFill>
                  <a:schemeClr val="dk1"/>
                </a:solidFill>
                <a:latin typeface="Century Gothic"/>
                <a:ea typeface="Century Gothic"/>
                <a:cs typeface="Century Gothic"/>
                <a:sym typeface="Century Gothic"/>
              </a:rPr>
              <a:t>Choose a picture, chart, graph, or diagram from your text. </a:t>
            </a:r>
            <a:r>
              <a:rPr lang="en" sz="1100" dirty="0"/>
              <a:t>Explain how the information you learned from the image helped you understand the text. </a:t>
            </a:r>
            <a:br>
              <a:rPr lang="en" sz="1100" dirty="0"/>
            </a:br>
            <a:r>
              <a:rPr lang="en-US" sz="1100" b="0" i="0" u="none" strike="noStrike" cap="none" dirty="0">
                <a:solidFill>
                  <a:schemeClr val="dk1"/>
                </a:solidFill>
                <a:latin typeface="Century Gothic"/>
                <a:ea typeface="Century Gothic"/>
                <a:cs typeface="Century Gothic"/>
                <a:sym typeface="Century Gothic"/>
              </a:rPr>
              <a:t/>
            </a:r>
            <a:br>
              <a:rPr lang="en-US" sz="1100" b="0" i="0" u="none" strike="noStrike" cap="none" dirty="0">
                <a:solidFill>
                  <a:schemeClr val="dk1"/>
                </a:solidFill>
                <a:latin typeface="Century Gothic"/>
                <a:ea typeface="Century Gothic"/>
                <a:cs typeface="Century Gothic"/>
                <a:sym typeface="Century Gothic"/>
              </a:rPr>
            </a:br>
            <a:r>
              <a:rPr lang="en-US" sz="1100" b="0" i="0" u="none" strike="noStrike" cap="none" dirty="0">
                <a:solidFill>
                  <a:schemeClr val="dk1"/>
                </a:solidFill>
                <a:latin typeface="Century Gothic"/>
                <a:ea typeface="Century Gothic"/>
                <a:cs typeface="Century Gothic"/>
                <a:sym typeface="Century Gothic"/>
              </a:rPr>
              <a:t/>
            </a:r>
            <a:br>
              <a:rPr lang="en-US"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US"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5" name="Google Shape;375;p5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US"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US"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US"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6" name="Google Shape;376;p56"/>
          <p:cNvGraphicFramePr/>
          <p:nvPr/>
        </p:nvGraphicFramePr>
        <p:xfrm>
          <a:off x="744325" y="3242975"/>
          <a:ext cx="7239000" cy="1471550"/>
        </p:xfrm>
        <a:graphic>
          <a:graphicData uri="http://schemas.openxmlformats.org/drawingml/2006/table">
            <a:tbl>
              <a:tblPr>
                <a:noFill/>
                <a:tableStyleId>{CBBBD568-DDDF-4852-B533-A6123831F9BD}</a:tableStyleId>
              </a:tblPr>
              <a:tblGrid>
                <a:gridCol w="1809750"/>
                <a:gridCol w="1809750"/>
                <a:gridCol w="1809750"/>
                <a:gridCol w="1809750"/>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311700" y="433325"/>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US" sz="3400" b="0" i="0" u="none" strike="noStrike" cap="none">
                <a:solidFill>
                  <a:schemeClr val="dk1"/>
                </a:solidFill>
                <a:latin typeface="Century Gothic"/>
                <a:ea typeface="Century Gothic"/>
                <a:cs typeface="Century Gothic"/>
                <a:sym typeface="Century Gothic"/>
              </a:rPr>
              <a:t>Grade 4: Module 2: Unit 3: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68" name="Google Shape;268;p41"/>
          <p:cNvSpPr txBox="1">
            <a:spLocks noGrp="1"/>
          </p:cNvSpPr>
          <p:nvPr>
            <p:ph type="body" idx="1"/>
          </p:nvPr>
        </p:nvSpPr>
        <p:spPr>
          <a:xfrm>
            <a:off x="311700" y="986550"/>
            <a:ext cx="8520600" cy="35823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US" sz="1700" b="1" i="0" u="none" strike="noStrike" cap="none" dirty="0">
                <a:solidFill>
                  <a:schemeClr val="dk1"/>
                </a:solidFill>
                <a:latin typeface="Century Gothic"/>
                <a:ea typeface="Century Gothic"/>
                <a:cs typeface="Century Gothic"/>
                <a:sym typeface="Century Gothic"/>
              </a:rPr>
              <a:t>Preparing for Lesson 7: </a:t>
            </a:r>
            <a:r>
              <a:rPr lang="en-US"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r>
              <a:rPr lang="en-US"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6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18181"/>
              </a:lnSpc>
              <a:spcBef>
                <a:spcPts val="800"/>
              </a:spcBef>
              <a:spcAft>
                <a:spcPts val="0"/>
              </a:spcAft>
              <a:buClr>
                <a:schemeClr val="dk1"/>
              </a:buClr>
              <a:buSzPts val="1700"/>
              <a:buFont typeface="Century Gothic"/>
              <a:buChar char="•"/>
            </a:pPr>
            <a:r>
              <a:rPr lang="en-US" sz="1700" b="0" i="0" u="none" strike="noStrike" cap="none" dirty="0">
                <a:solidFill>
                  <a:schemeClr val="dk1"/>
                </a:solidFill>
                <a:latin typeface="Century Gothic"/>
                <a:ea typeface="Century Gothic"/>
                <a:cs typeface="Century Gothic"/>
                <a:sym typeface="Century Gothic"/>
              </a:rPr>
              <a:t>Read through Lesson 7 </a:t>
            </a:r>
            <a:r>
              <a:rPr lang="en-US" sz="1700" b="0" i="0" u="sng" strike="noStrike" cap="none" dirty="0">
                <a:solidFill>
                  <a:schemeClr val="hlink"/>
                </a:solidFill>
                <a:latin typeface="Century Gothic"/>
                <a:ea typeface="Century Gothic"/>
                <a:cs typeface="Century Gothic"/>
                <a:sym typeface="Century Gothic"/>
                <a:hlinkClick r:id="rId3"/>
              </a:rPr>
              <a:t>Here. </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US" sz="1700" b="0" i="0" u="none" strike="noStrike" cap="none" dirty="0">
                <a:solidFill>
                  <a:schemeClr val="dk1"/>
                </a:solidFill>
                <a:latin typeface="Century Gothic"/>
                <a:ea typeface="Century Gothic"/>
                <a:cs typeface="Century Gothic"/>
                <a:sym typeface="Century Gothic"/>
              </a:rPr>
              <a:t>In this lesson, students </a:t>
            </a:r>
            <a:r>
              <a:rPr lang="en-US" sz="1700" dirty="0"/>
              <a:t>review the characteristics and organization of the beginning of a narrative and then expand their plan for the millipede narrative using an </a:t>
            </a:r>
            <a:r>
              <a:rPr lang="en-US" sz="1700" b="1" dirty="0"/>
              <a:t>Introduction Expansion graphic organizer</a:t>
            </a:r>
            <a:r>
              <a:rPr lang="en-US" sz="1700" dirty="0"/>
              <a:t>.  </a:t>
            </a:r>
            <a:endParaRPr sz="1700" dirty="0"/>
          </a:p>
          <a:p>
            <a:pPr marL="457200" marR="0" lvl="0" indent="-336550" algn="l" rtl="0">
              <a:lnSpc>
                <a:spcPct val="100000"/>
              </a:lnSpc>
              <a:spcBef>
                <a:spcPts val="0"/>
              </a:spcBef>
              <a:spcAft>
                <a:spcPts val="0"/>
              </a:spcAft>
              <a:buClr>
                <a:schemeClr val="dk1"/>
              </a:buClr>
              <a:buSzPts val="1700"/>
              <a:buFont typeface="Century Gothic"/>
              <a:buChar char="•"/>
            </a:pPr>
            <a:r>
              <a:rPr lang="en-US" sz="1700" dirty="0"/>
              <a:t>Students then use this graphic organizer to write a draft as a class of the beginning paragraphs of the millipede narrative.</a:t>
            </a:r>
            <a:endParaRPr sz="1200" b="0" i="0" u="none" strike="noStrike" cap="none" dirty="0">
              <a:solidFill>
                <a:schemeClr val="dk1"/>
              </a:solidFill>
              <a:latin typeface="Century Gothic"/>
              <a:ea typeface="Century Gothic"/>
              <a:cs typeface="Century Gothic"/>
              <a:sym typeface="Century Gothic"/>
            </a:endParaRPr>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4" name="Google Shape;274;p42"/>
          <p:cNvSpPr txBox="1">
            <a:spLocks noGrp="1"/>
          </p:cNvSpPr>
          <p:nvPr>
            <p:ph type="body" idx="1"/>
          </p:nvPr>
        </p:nvSpPr>
        <p:spPr>
          <a:xfrm>
            <a:off x="311700" y="1155940"/>
            <a:ext cx="8520600" cy="370968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1100"/>
              <a:buFont typeface="Arial"/>
              <a:buNone/>
            </a:pPr>
            <a:r>
              <a:rPr lang="en-US" sz="1600" b="1" i="0" u="none" strike="noStrike" cap="none" dirty="0">
                <a:solidFill>
                  <a:schemeClr val="dk1"/>
                </a:solidFill>
                <a:latin typeface="Century Gothic"/>
                <a:ea typeface="Century Gothic"/>
                <a:cs typeface="Century Gothic"/>
                <a:sym typeface="Century Gothic"/>
              </a:rPr>
              <a:t>Preparing for Lesson 7: </a:t>
            </a:r>
            <a:r>
              <a:rPr lang="en-US" sz="1600" b="0" i="1" u="none" strike="noStrike" cap="none" dirty="0">
                <a:solidFill>
                  <a:schemeClr val="dk1"/>
                </a:solidFill>
                <a:latin typeface="Century Gothic"/>
                <a:ea typeface="Century Gothic"/>
                <a:cs typeface="Century Gothic"/>
                <a:sym typeface="Century Gothic"/>
              </a:rPr>
              <a:t>Materials and Student Pairings</a:t>
            </a:r>
            <a:endParaRPr sz="1600" b="0" i="1" u="none" strike="noStrike" cap="none" dirty="0">
              <a:solidFill>
                <a:schemeClr val="dk1"/>
              </a:solidFill>
              <a:latin typeface="Century Gothic"/>
              <a:ea typeface="Century Gothic"/>
              <a:cs typeface="Century Gothic"/>
              <a:sym typeface="Century Gothic"/>
            </a:endParaRPr>
          </a:p>
          <a:p>
            <a:pPr marL="45720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Display the </a:t>
            </a:r>
            <a:r>
              <a:rPr lang="en-US" sz="2100" b="1" i="0" u="none" strike="noStrike" cap="none" dirty="0">
                <a:solidFill>
                  <a:schemeClr val="dk1"/>
                </a:solidFill>
                <a:latin typeface="Century Gothic"/>
                <a:ea typeface="Century Gothic"/>
                <a:cs typeface="Century Gothic"/>
                <a:sym typeface="Century Gothic"/>
              </a:rPr>
              <a:t>Narrative Texts and Steps for Planning and Drafting My Narrative anchor charts</a:t>
            </a:r>
            <a:r>
              <a:rPr lang="en-US" sz="2100" b="0" i="0" u="none" strike="noStrike" cap="none" dirty="0">
                <a:solidFill>
                  <a:schemeClr val="dk1"/>
                </a:solidFill>
                <a:latin typeface="Century Gothic"/>
                <a:ea typeface="Century Gothic"/>
                <a:cs typeface="Century Gothic"/>
                <a:sym typeface="Century Gothic"/>
              </a:rPr>
              <a:t>.</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Post: Learning target.</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1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3"/>
          <p:cNvSpPr txBox="1">
            <a:spLocks noGrp="1"/>
          </p:cNvSpPr>
          <p:nvPr>
            <p:ph type="title"/>
          </p:nvPr>
        </p:nvSpPr>
        <p:spPr>
          <a:xfrm>
            <a:off x="311700" y="29702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0" name="Google Shape;280;p43"/>
          <p:cNvSpPr txBox="1">
            <a:spLocks noGrp="1"/>
          </p:cNvSpPr>
          <p:nvPr>
            <p:ph type="body" idx="1"/>
          </p:nvPr>
        </p:nvSpPr>
        <p:spPr>
          <a:xfrm>
            <a:off x="311700" y="1071153"/>
            <a:ext cx="8520600" cy="3679971"/>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500"/>
              <a:buFont typeface="Arial"/>
              <a:buNone/>
            </a:pPr>
            <a:r>
              <a:rPr lang="en-US" sz="2000" b="1" i="0" u="none" strike="noStrike" cap="none" dirty="0">
                <a:solidFill>
                  <a:schemeClr val="dk1"/>
                </a:solidFill>
                <a:latin typeface="Century Gothic"/>
                <a:ea typeface="Century Gothic"/>
                <a:cs typeface="Century Gothic"/>
                <a:sym typeface="Century Gothic"/>
              </a:rPr>
              <a:t>Preparing for Lesson 7: </a:t>
            </a:r>
            <a:r>
              <a:rPr lang="en-US" sz="2000" b="0" i="1" u="none" strike="noStrike" cap="none" dirty="0">
                <a:solidFill>
                  <a:schemeClr val="dk1"/>
                </a:solidFill>
                <a:latin typeface="Century Gothic"/>
                <a:ea typeface="Century Gothic"/>
                <a:cs typeface="Century Gothic"/>
                <a:sym typeface="Century Gothic"/>
              </a:rPr>
              <a:t>Pre-reading and Protocols</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dirty="0">
                <a:solidFill>
                  <a:schemeClr val="dk1"/>
                </a:solidFill>
                <a:latin typeface="Century Gothic"/>
                <a:ea typeface="Century Gothic"/>
                <a:cs typeface="Century Gothic"/>
                <a:sym typeface="Century Gothic"/>
              </a:rPr>
              <a:t>There are several resources that are for teacher reference </a:t>
            </a:r>
            <a:r>
              <a:rPr lang="en-US" sz="2000" b="0" i="0" u="none" strike="noStrike" cap="none" dirty="0" smtClean="0">
                <a:solidFill>
                  <a:schemeClr val="dk1"/>
                </a:solidFill>
                <a:latin typeface="Century Gothic"/>
                <a:ea typeface="Century Gothic"/>
                <a:cs typeface="Century Gothic"/>
                <a:sym typeface="Century Gothic"/>
              </a:rPr>
              <a:t>(</a:t>
            </a:r>
            <a:r>
              <a:rPr lang="en-US" sz="2000" b="1" i="0" u="none" strike="noStrike" cap="none" dirty="0" smtClean="0">
                <a:solidFill>
                  <a:srgbClr val="000000"/>
                </a:solidFill>
                <a:latin typeface="Century Gothic"/>
                <a:ea typeface="Century Gothic"/>
                <a:cs typeface="Century Gothic"/>
                <a:sym typeface="Century Gothic"/>
              </a:rPr>
              <a:t>Practice </a:t>
            </a:r>
            <a:r>
              <a:rPr lang="en-US" sz="2000" b="1" i="0" u="none" strike="noStrike" cap="none" dirty="0">
                <a:solidFill>
                  <a:srgbClr val="000000"/>
                </a:solidFill>
                <a:latin typeface="Century Gothic"/>
                <a:ea typeface="Century Gothic"/>
                <a:cs typeface="Century Gothic"/>
                <a:sym typeface="Century Gothic"/>
              </a:rPr>
              <a:t>Narrative Writing Sheet: The Millipede </a:t>
            </a:r>
            <a:r>
              <a:rPr lang="en-US" sz="2000" b="0" i="0" u="none" strike="noStrike" cap="none" dirty="0">
                <a:solidFill>
                  <a:srgbClr val="000000"/>
                </a:solidFill>
                <a:latin typeface="Century Gothic"/>
                <a:ea typeface="Century Gothic"/>
                <a:cs typeface="Century Gothic"/>
                <a:sym typeface="Century Gothic"/>
              </a:rPr>
              <a:t>and </a:t>
            </a:r>
            <a:r>
              <a:rPr lang="en-US" sz="2000" b="1" i="0" u="none" strike="noStrike" cap="none" dirty="0">
                <a:solidFill>
                  <a:srgbClr val="000000"/>
                </a:solidFill>
                <a:latin typeface="Century Gothic"/>
                <a:ea typeface="Century Gothic"/>
                <a:cs typeface="Century Gothic"/>
                <a:sym typeface="Century Gothic"/>
              </a:rPr>
              <a:t>Annotated “How the Monkey Got Food When He Was Hungry”</a:t>
            </a:r>
            <a:r>
              <a:rPr lang="en-US" sz="2000" b="0" i="0" u="none" strike="noStrike" cap="none" dirty="0">
                <a:solidFill>
                  <a:srgbClr val="000000"/>
                </a:solidFill>
                <a:latin typeface="Century Gothic"/>
                <a:ea typeface="Century Gothic"/>
                <a:cs typeface="Century Gothic"/>
                <a:sym typeface="Century Gothic"/>
              </a:rPr>
              <a:t>) in this lesson.  Teachers will need to review these before the lesson and have a copy with </a:t>
            </a:r>
            <a:r>
              <a:rPr lang="en-US" sz="2000" b="0" i="0" u="none" strike="noStrike" cap="none" dirty="0" smtClean="0">
                <a:solidFill>
                  <a:srgbClr val="000000"/>
                </a:solidFill>
                <a:latin typeface="Century Gothic"/>
                <a:ea typeface="Century Gothic"/>
                <a:cs typeface="Century Gothic"/>
                <a:sym typeface="Century Gothic"/>
              </a:rPr>
              <a:t>them while </a:t>
            </a:r>
            <a:r>
              <a:rPr lang="en-US" sz="2000" b="0" i="0" u="none" strike="noStrike" cap="none" dirty="0">
                <a:solidFill>
                  <a:srgbClr val="000000"/>
                </a:solidFill>
                <a:latin typeface="Century Gothic"/>
                <a:ea typeface="Century Gothic"/>
                <a:cs typeface="Century Gothic"/>
                <a:sym typeface="Century Gothic"/>
              </a:rPr>
              <a:t>teaching.</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000" b="0" i="0" u="none" strike="noStrike" cap="none" dirty="0">
                <a:solidFill>
                  <a:srgbClr val="000000"/>
                </a:solidFill>
                <a:latin typeface="Century Gothic"/>
                <a:ea typeface="Century Gothic"/>
                <a:cs typeface="Century Gothic"/>
                <a:sym typeface="Century Gothic"/>
              </a:rPr>
              <a:t>There is also an </a:t>
            </a:r>
            <a:r>
              <a:rPr lang="en-US" sz="2000" b="0" i="1" u="none" strike="noStrike" cap="none" dirty="0">
                <a:solidFill>
                  <a:srgbClr val="000000"/>
                </a:solidFill>
                <a:latin typeface="Century Gothic"/>
                <a:ea typeface="Century Gothic"/>
                <a:cs typeface="Century Gothic"/>
                <a:sym typeface="Century Gothic"/>
              </a:rPr>
              <a:t>Optional Language Dive</a:t>
            </a:r>
            <a:r>
              <a:rPr lang="en-US" sz="2000" b="1" i="1" u="none" strike="noStrike" cap="none" dirty="0">
                <a:solidFill>
                  <a:srgbClr val="000000"/>
                </a:solidFill>
                <a:latin typeface="Century Gothic"/>
                <a:ea typeface="Century Gothic"/>
                <a:cs typeface="Century Gothic"/>
                <a:sym typeface="Century Gothic"/>
              </a:rPr>
              <a:t> </a:t>
            </a:r>
            <a:r>
              <a:rPr lang="en-US" sz="2000" b="0" i="0" u="none" strike="noStrike" cap="none" dirty="0">
                <a:solidFill>
                  <a:srgbClr val="000000"/>
                </a:solidFill>
                <a:latin typeface="Century Gothic"/>
                <a:ea typeface="Century Gothic"/>
                <a:cs typeface="Century Gothic"/>
                <a:sym typeface="Century Gothic"/>
              </a:rPr>
              <a:t>included in this lesson.  Teachers should review ahead of time to determine appropriateness for students and prepare materials accordingly.</a:t>
            </a:r>
            <a:endParaRPr sz="21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20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Grade 4: Module 2: Unit 3: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US"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6" name="Google Shape;286;p44"/>
          <p:cNvSpPr txBox="1">
            <a:spLocks noGrp="1"/>
          </p:cNvSpPr>
          <p:nvPr>
            <p:ph type="body" idx="1"/>
          </p:nvPr>
        </p:nvSpPr>
        <p:spPr>
          <a:xfrm>
            <a:off x="311700" y="1060175"/>
            <a:ext cx="8520600" cy="38055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US" sz="2100" b="1" i="0" u="none" strike="noStrike" cap="none">
                <a:solidFill>
                  <a:schemeClr val="dk1"/>
                </a:solidFill>
                <a:latin typeface="Century Gothic"/>
                <a:ea typeface="Century Gothic"/>
                <a:cs typeface="Century Gothic"/>
                <a:sym typeface="Century Gothic"/>
              </a:rPr>
              <a:t>Preparing for Lesson 7: </a:t>
            </a:r>
            <a:r>
              <a:rPr lang="en-US" sz="2100" b="0" i="0" u="none" strike="noStrike" cap="none">
                <a:solidFill>
                  <a:schemeClr val="dk1"/>
                </a:solidFill>
                <a:latin typeface="Century Gothic"/>
                <a:ea typeface="Century Gothic"/>
                <a:cs typeface="Century Gothic"/>
                <a:sym typeface="Century Gothic"/>
              </a:rPr>
              <a:t>Supports for Students Who Need It</a:t>
            </a:r>
            <a:endParaRPr sz="1400" b="0"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a:solidFill>
                  <a:schemeClr val="dk1"/>
                </a:solidFill>
                <a:latin typeface="Century Gothic"/>
                <a:ea typeface="Century Gothic"/>
                <a:cs typeface="Century Gothic"/>
                <a:sym typeface="Century Gothic"/>
              </a:rPr>
              <a:t>Students may struggle with writing a fictional piece based on their research. Remind them that although the story and character are fictional, the details must still be scientifically accurate. For instance, the defense mechanism an animal uses should be based on research, but what the animal thinks or says can come from the student’s imagination.</a:t>
            </a:r>
            <a:endParaRPr sz="2100" b="0" i="0" u="none" strike="noStrike" cap="none">
              <a:solidFill>
                <a:schemeClr val="dk1"/>
              </a:solidFill>
              <a:latin typeface="Century Gothic"/>
              <a:ea typeface="Century Gothic"/>
              <a:cs typeface="Century Gothic"/>
              <a:sym typeface="Century Gothic"/>
            </a:endParaRPr>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2100"/>
              <a:buFont typeface="Century Gothic"/>
              <a:buNone/>
            </a:pPr>
            <a:endParaRPr sz="1400" b="0" i="0" u="none" strike="noStrike" cap="none">
              <a:solidFill>
                <a:srgbClr val="444444"/>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24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0"/>
        <p:cNvGrpSpPr/>
        <p:nvPr/>
      </p:nvGrpSpPr>
      <p:grpSpPr>
        <a:xfrm>
          <a:off x="0" y="0"/>
          <a:ext cx="0" cy="0"/>
          <a:chOff x="0" y="0"/>
          <a:chExt cx="0" cy="0"/>
        </a:xfrm>
      </p:grpSpPr>
      <p:pic>
        <p:nvPicPr>
          <p:cNvPr id="291" name="Google Shape;291;p45"/>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2" name="Google Shape;292;p45"/>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3" name="Google Shape;293;p45"/>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US" sz="3000" b="1" i="0" u="none" strike="noStrike" cap="none">
                <a:solidFill>
                  <a:srgbClr val="404040"/>
                </a:solidFill>
                <a:latin typeface="Century Gothic"/>
                <a:ea typeface="Century Gothic"/>
                <a:cs typeface="Century Gothic"/>
                <a:sym typeface="Century Gothic"/>
              </a:rPr>
              <a:t>Grade 4: Module 2: </a:t>
            </a:r>
            <a:br>
              <a:rPr lang="en-US" sz="3000" b="1" i="0" u="none" strike="noStrike" cap="none">
                <a:solidFill>
                  <a:srgbClr val="404040"/>
                </a:solidFill>
                <a:latin typeface="Century Gothic"/>
                <a:ea typeface="Century Gothic"/>
                <a:cs typeface="Century Gothic"/>
                <a:sym typeface="Century Gothic"/>
              </a:rPr>
            </a:br>
            <a:r>
              <a:rPr lang="en-US" sz="3000" b="1" i="0" u="none" strike="noStrike" cap="none">
                <a:solidFill>
                  <a:srgbClr val="404040"/>
                </a:solidFill>
                <a:latin typeface="Century Gothic"/>
                <a:ea typeface="Century Gothic"/>
                <a:cs typeface="Century Gothic"/>
                <a:sym typeface="Century Gothic"/>
              </a:rPr>
              <a:t>Unit 3: Lesson 7</a:t>
            </a:r>
            <a:endParaRPr sz="3000" b="0" i="0" u="none" strike="noStrike" cap="none">
              <a:solidFill>
                <a:srgbClr val="404040"/>
              </a:solidFill>
              <a:latin typeface="Calibri"/>
              <a:ea typeface="Calibri"/>
              <a:cs typeface="Calibri"/>
              <a:sym typeface="Calibri"/>
            </a:endParaRPr>
          </a:p>
        </p:txBody>
      </p:sp>
      <p:pic>
        <p:nvPicPr>
          <p:cNvPr id="294" name="Google Shape;294;p45"/>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95" name="Google Shape;295;p45"/>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6"/>
          <p:cNvSpPr txBox="1">
            <a:spLocks noGrp="1"/>
          </p:cNvSpPr>
          <p:nvPr>
            <p:ph type="title"/>
          </p:nvPr>
        </p:nvSpPr>
        <p:spPr>
          <a:xfrm>
            <a:off x="3006458" y="334175"/>
            <a:ext cx="5825842"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US"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01" name="Google Shape;301;p46"/>
          <p:cNvSpPr txBox="1">
            <a:spLocks noGrp="1"/>
          </p:cNvSpPr>
          <p:nvPr>
            <p:ph type="body" idx="1"/>
          </p:nvPr>
        </p:nvSpPr>
        <p:spPr>
          <a:xfrm>
            <a:off x="3168375" y="1038700"/>
            <a:ext cx="5664000" cy="3620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US" sz="2100" b="0" i="0" u="none" strike="noStrike" cap="none" dirty="0">
                <a:solidFill>
                  <a:schemeClr val="dk1"/>
                </a:solidFill>
                <a:latin typeface="Century Gothic"/>
                <a:ea typeface="Century Gothic"/>
                <a:cs typeface="Century Gothic"/>
                <a:sym typeface="Century Gothic"/>
              </a:rPr>
              <a:t>Welcome back as we continue to explore the world </a:t>
            </a:r>
            <a:r>
              <a:rPr lang="en-US" sz="2100" b="0" i="0" u="none" strike="noStrike" cap="none" dirty="0" smtClean="0">
                <a:solidFill>
                  <a:schemeClr val="dk1"/>
                </a:solidFill>
                <a:latin typeface="Century Gothic"/>
                <a:ea typeface="Century Gothic"/>
                <a:cs typeface="Century Gothic"/>
                <a:sym typeface="Century Gothic"/>
              </a:rPr>
              <a:t>of animal </a:t>
            </a:r>
            <a:r>
              <a:rPr lang="en-US" sz="2100" b="0" i="0" u="none" strike="noStrike" cap="none" dirty="0">
                <a:solidFill>
                  <a:schemeClr val="dk1"/>
                </a:solidFill>
                <a:latin typeface="Century Gothic"/>
                <a:ea typeface="Century Gothic"/>
                <a:cs typeface="Century Gothic"/>
                <a:sym typeface="Century Gothic"/>
              </a:rPr>
              <a:t>defense mechanisms.  Today we will continue working on our writing project.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rgbClr val="000000"/>
              </a:buClr>
              <a:buSzPts val="1100"/>
              <a:buFont typeface="Arial"/>
              <a:buNone/>
            </a:pPr>
            <a:r>
              <a:rPr lang="en-US" sz="2100" b="0" i="0" u="none" strike="noStrike" cap="none" dirty="0">
                <a:solidFill>
                  <a:schemeClr val="dk1"/>
                </a:solidFill>
                <a:latin typeface="Century Gothic"/>
                <a:ea typeface="Century Gothic"/>
                <a:cs typeface="Century Gothic"/>
                <a:sym typeface="Century Gothic"/>
              </a:rPr>
              <a:t>What are we learning and doing today?</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Examining a Model Introduction Paragraph.</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US" sz="2100" b="0" i="0" u="none" strike="noStrike" cap="none" dirty="0">
                <a:solidFill>
                  <a:schemeClr val="dk1"/>
                </a:solidFill>
                <a:latin typeface="Century Gothic"/>
                <a:ea typeface="Century Gothic"/>
                <a:cs typeface="Century Gothic"/>
                <a:sym typeface="Century Gothic"/>
              </a:rPr>
              <a:t>Writing an Introduction paragraph together.</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pic>
        <p:nvPicPr>
          <p:cNvPr id="302" name="Google Shape;302;p46"/>
          <p:cNvPicPr preferRelativeResize="0"/>
          <p:nvPr/>
        </p:nvPicPr>
        <p:blipFill rotWithShape="1">
          <a:blip r:embed="rId3">
            <a:alphaModFix/>
          </a:blip>
          <a:srcRect/>
          <a:stretch/>
        </p:blipFill>
        <p:spPr>
          <a:xfrm>
            <a:off x="311700" y="727274"/>
            <a:ext cx="2694758" cy="393182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08" name="Google Shape;308;p47"/>
          <p:cNvSpPr txBox="1">
            <a:spLocks noGrp="1"/>
          </p:cNvSpPr>
          <p:nvPr>
            <p:ph type="body" idx="1"/>
          </p:nvPr>
        </p:nvSpPr>
        <p:spPr>
          <a:xfrm>
            <a:off x="311875" y="906875"/>
            <a:ext cx="8520600" cy="3760200"/>
          </a:xfrm>
          <a:prstGeom prst="rect">
            <a:avLst/>
          </a:prstGeom>
          <a:noFill/>
          <a:ln>
            <a:noFill/>
          </a:ln>
        </p:spPr>
        <p:txBody>
          <a:bodyPr spcFirstLastPara="1" wrap="square" lIns="68575" tIns="34275" rIns="68575" bIns="34275" anchor="t" anchorCtr="0">
            <a:noAutofit/>
          </a:bodyPr>
          <a:lstStyle/>
          <a:p>
            <a:pPr marL="419100" indent="-342900">
              <a:lnSpc>
                <a:spcPct val="90000"/>
              </a:lnSpc>
              <a:spcBef>
                <a:spcPts val="1000"/>
              </a:spcBef>
              <a:buSzPts val="2400"/>
            </a:pPr>
            <a:r>
              <a:rPr lang="en-US" sz="2000" b="0" i="0" u="none" strike="noStrike" cap="none" dirty="0">
                <a:solidFill>
                  <a:srgbClr val="000000"/>
                </a:solidFill>
                <a:latin typeface="Century Gothic"/>
                <a:ea typeface="Century Gothic"/>
                <a:cs typeface="Century Gothic"/>
                <a:sym typeface="Century Gothic"/>
              </a:rPr>
              <a:t>What do we mean by organizing events?</a:t>
            </a:r>
            <a:endParaRPr sz="2100" b="0" i="0" u="none" strike="noStrike" cap="none" dirty="0">
              <a:solidFill>
                <a:schemeClr val="dk1"/>
              </a:solidFill>
              <a:latin typeface="Century Gothic"/>
              <a:ea typeface="Century Gothic"/>
              <a:cs typeface="Century Gothic"/>
              <a:sym typeface="Century Gothic"/>
            </a:endParaRPr>
          </a:p>
          <a:p>
            <a:pPr marL="419100" indent="-342900">
              <a:lnSpc>
                <a:spcPct val="90000"/>
              </a:lnSpc>
              <a:spcBef>
                <a:spcPts val="1000"/>
              </a:spcBef>
              <a:buSzPts val="2400"/>
            </a:pPr>
            <a:r>
              <a:rPr lang="en-US" sz="2000" b="0" i="0" u="none" strike="noStrike" cap="none" dirty="0">
                <a:solidFill>
                  <a:srgbClr val="000000"/>
                </a:solidFill>
                <a:latin typeface="Century Gothic"/>
                <a:ea typeface="Century Gothic"/>
                <a:cs typeface="Century Gothic"/>
                <a:sym typeface="Century Gothic"/>
              </a:rPr>
              <a:t>What do we mean by transitional words?</a:t>
            </a:r>
            <a:endParaRPr sz="2100" b="0" i="0" u="none" strike="noStrike" cap="none" dirty="0">
              <a:solidFill>
                <a:schemeClr val="dk1"/>
              </a:solidFill>
              <a:latin typeface="Century Gothic"/>
              <a:ea typeface="Century Gothic"/>
              <a:cs typeface="Century Gothic"/>
              <a:sym typeface="Century Gothic"/>
            </a:endParaRPr>
          </a:p>
          <a:p>
            <a:pPr marL="419100" indent="-342900">
              <a:lnSpc>
                <a:spcPct val="90000"/>
              </a:lnSpc>
              <a:spcBef>
                <a:spcPts val="1000"/>
              </a:spcBef>
              <a:buSzPts val="2400"/>
            </a:pPr>
            <a:r>
              <a:rPr lang="en-US" sz="2000" b="0" i="0" u="none" strike="noStrike" cap="none" dirty="0">
                <a:solidFill>
                  <a:srgbClr val="000000"/>
                </a:solidFill>
                <a:latin typeface="Century Gothic"/>
                <a:ea typeface="Century Gothic"/>
                <a:cs typeface="Century Gothic"/>
                <a:sym typeface="Century Gothic"/>
              </a:rPr>
              <a:t>What do we mean by description?</a:t>
            </a:r>
            <a:endParaRPr sz="2100" b="0" i="0" u="none" strike="noStrike" cap="none" dirty="0">
              <a:solidFill>
                <a:schemeClr val="dk1"/>
              </a:solidFill>
              <a:latin typeface="Century Gothic"/>
              <a:ea typeface="Century Gothic"/>
              <a:cs typeface="Century Gothic"/>
              <a:sym typeface="Century Gothic"/>
            </a:endParaRPr>
          </a:p>
          <a:p>
            <a:pPr marL="419100" indent="-342900">
              <a:lnSpc>
                <a:spcPct val="90000"/>
              </a:lnSpc>
              <a:spcBef>
                <a:spcPts val="1000"/>
              </a:spcBef>
              <a:buSzPts val="2400"/>
            </a:pPr>
            <a:r>
              <a:rPr lang="en-US" sz="2000" b="0" i="0" u="none" strike="noStrike" cap="none" dirty="0">
                <a:solidFill>
                  <a:srgbClr val="000000"/>
                </a:solidFill>
                <a:latin typeface="Century Gothic"/>
                <a:ea typeface="Century Gothic"/>
                <a:cs typeface="Century Gothic"/>
                <a:sym typeface="Century Gothic"/>
              </a:rPr>
              <a:t>What do we mean by narrative voice?</a:t>
            </a:r>
            <a:endParaRPr sz="2000" b="0" i="0" u="none" strike="noStrike" cap="none" dirty="0">
              <a:solidFill>
                <a:srgbClr val="000000"/>
              </a:solidFill>
              <a:latin typeface="Century Gothic"/>
              <a:ea typeface="Century Gothic"/>
              <a:cs typeface="Century Gothic"/>
              <a:sym typeface="Century Gothic"/>
            </a:endParaRPr>
          </a:p>
          <a:p>
            <a:pPr marL="76200" marR="0" lvl="0" indent="0" algn="l" rtl="0">
              <a:lnSpc>
                <a:spcPct val="90000"/>
              </a:lnSpc>
              <a:spcBef>
                <a:spcPts val="1000"/>
              </a:spcBef>
              <a:spcAft>
                <a:spcPts val="0"/>
              </a:spcAft>
              <a:buClr>
                <a:schemeClr val="dk1"/>
              </a:buClr>
              <a:buSzPts val="2400"/>
              <a:buFont typeface="Century Gothic"/>
              <a:buNone/>
            </a:pPr>
            <a:r>
              <a:rPr lang="en-US" sz="2000" b="0" i="0" u="none" strike="noStrike" cap="none" dirty="0">
                <a:solidFill>
                  <a:srgbClr val="000000"/>
                </a:solidFill>
                <a:latin typeface="Century Gothic"/>
                <a:ea typeface="Century Gothic"/>
                <a:cs typeface="Century Gothic"/>
                <a:sym typeface="Century Gothic"/>
              </a:rPr>
              <a:t>Learning Target:</a:t>
            </a:r>
            <a:endParaRPr sz="2100" b="0" i="0" u="none" strike="noStrike" cap="none" dirty="0">
              <a:solidFill>
                <a:schemeClr val="dk1"/>
              </a:solidFill>
              <a:latin typeface="Century Gothic"/>
              <a:ea typeface="Century Gothic"/>
              <a:cs typeface="Century Gothic"/>
              <a:sym typeface="Century Gothic"/>
            </a:endParaRPr>
          </a:p>
          <a:p>
            <a:pPr marL="419100" indent="-342900">
              <a:lnSpc>
                <a:spcPct val="90000"/>
              </a:lnSpc>
              <a:spcBef>
                <a:spcPts val="1000"/>
              </a:spcBef>
              <a:buSzPts val="2400"/>
            </a:pPr>
            <a:r>
              <a:rPr lang="en-US" sz="2000" b="0" i="0" u="none" strike="noStrike" cap="none" dirty="0">
                <a:solidFill>
                  <a:srgbClr val="000000"/>
                </a:solidFill>
                <a:latin typeface="Century Gothic"/>
                <a:ea typeface="Century Gothic"/>
                <a:cs typeface="Century Gothic"/>
                <a:sym typeface="Century Gothic"/>
              </a:rPr>
              <a:t>I can plan and draft a compelling introduction that establishes a situation by introducing and describing the characters, setting, and plot of my narrative.</a:t>
            </a:r>
            <a:endParaRPr sz="2000" b="0" i="0" u="none" strike="noStrike" cap="none" dirty="0">
              <a:solidFill>
                <a:srgbClr val="000000"/>
              </a:solidFill>
              <a:latin typeface="Century Gothic"/>
              <a:ea typeface="Century Gothic"/>
              <a:cs typeface="Century Gothic"/>
              <a:sym typeface="Century Gothic"/>
            </a:endParaRPr>
          </a:p>
          <a:p>
            <a:pPr marL="533400" marR="0" lvl="0" indent="-304800" algn="l" rtl="0">
              <a:lnSpc>
                <a:spcPct val="90000"/>
              </a:lnSpc>
              <a:spcBef>
                <a:spcPts val="1000"/>
              </a:spcBef>
              <a:spcAft>
                <a:spcPts val="0"/>
              </a:spcAft>
              <a:buClr>
                <a:schemeClr val="dk1"/>
              </a:buClr>
              <a:buSzPts val="2400"/>
              <a:buFont typeface="Arial"/>
              <a:buNone/>
            </a:pPr>
            <a:endParaRPr sz="2000" b="0" i="0" u="none" strike="noStrike" cap="none" dirty="0">
              <a:solidFill>
                <a:srgbClr val="000000"/>
              </a:solidFill>
              <a:latin typeface="Century Gothic"/>
              <a:ea typeface="Century Gothic"/>
              <a:cs typeface="Century Gothic"/>
              <a:sym typeface="Century Gothic"/>
            </a:endParaRPr>
          </a:p>
        </p:txBody>
      </p:sp>
      <p:pic>
        <p:nvPicPr>
          <p:cNvPr id="309" name="Google Shape;309;p47"/>
          <p:cNvPicPr preferRelativeResize="0"/>
          <p:nvPr/>
        </p:nvPicPr>
        <p:blipFill rotWithShape="1">
          <a:blip r:embed="rId3">
            <a:alphaModFix/>
          </a:blip>
          <a:srcRect/>
          <a:stretch/>
        </p:blipFill>
        <p:spPr>
          <a:xfrm>
            <a:off x="8425543" y="4373482"/>
            <a:ext cx="561580" cy="521869"/>
          </a:xfrm>
          <a:prstGeom prst="rect">
            <a:avLst/>
          </a:prstGeom>
          <a:noFill/>
          <a:ln>
            <a:noFill/>
          </a:ln>
        </p:spPr>
      </p:pic>
      <p:sp>
        <p:nvSpPr>
          <p:cNvPr id="310" name="Google Shape;310;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11" name="Google Shape;311;p47"/>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8">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8">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8">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08">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08">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US" sz="2400" b="0" i="0" u="none" strike="noStrike" cap="none">
                <a:solidFill>
                  <a:schemeClr val="dk1"/>
                </a:solidFill>
                <a:latin typeface="Century Gothic"/>
                <a:ea typeface="Century Gothic"/>
                <a:cs typeface="Century Gothic"/>
                <a:sym typeface="Century Gothic"/>
              </a:rPr>
              <a:t>What are Narrative Introductions?</a:t>
            </a:r>
            <a:endParaRPr sz="2400" b="0" i="0" u="none" strike="noStrike" cap="none">
              <a:solidFill>
                <a:schemeClr val="dk1"/>
              </a:solidFill>
              <a:latin typeface="Century Gothic"/>
              <a:ea typeface="Century Gothic"/>
              <a:cs typeface="Century Gothic"/>
              <a:sym typeface="Century Gothic"/>
            </a:endParaRPr>
          </a:p>
        </p:txBody>
      </p:sp>
      <p:sp>
        <p:nvSpPr>
          <p:cNvPr id="317" name="Google Shape;317;p48"/>
          <p:cNvSpPr txBox="1"/>
          <p:nvPr/>
        </p:nvSpPr>
        <p:spPr>
          <a:xfrm>
            <a:off x="524655" y="1124262"/>
            <a:ext cx="7600442" cy="338554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entury Gothic"/>
                <a:ea typeface="Century Gothic"/>
                <a:cs typeface="Century Gothic"/>
                <a:sym typeface="Century Gothic"/>
              </a:rPr>
              <a:t>Directions: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US" sz="1800" b="1" i="0" u="none" strike="noStrike" cap="none">
                <a:solidFill>
                  <a:srgbClr val="000000"/>
                </a:solidFill>
                <a:latin typeface="Century Gothic"/>
                <a:ea typeface="Century Gothic"/>
                <a:cs typeface="Century Gothic"/>
                <a:sym typeface="Century Gothic"/>
              </a:rPr>
              <a:t>While I read</a:t>
            </a:r>
            <a:r>
              <a:rPr lang="en-US" sz="1800" b="0" i="0" u="none" strike="noStrike" cap="none">
                <a:solidFill>
                  <a:srgbClr val="000000"/>
                </a:solidFill>
                <a:latin typeface="Century Gothic"/>
                <a:ea typeface="Century Gothic"/>
                <a:cs typeface="Century Gothic"/>
                <a:sym typeface="Century Gothic"/>
              </a:rPr>
              <a:t>…Listen carefully and think about what makes up the introduction of a narrative.</a:t>
            </a:r>
            <a:endParaRPr sz="14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Arial"/>
              <a:buAutoNum type="arabicPeriod"/>
            </a:pPr>
            <a:r>
              <a:rPr lang="en-US" sz="1800" b="1" i="0" u="none" strike="noStrike" cap="none">
                <a:solidFill>
                  <a:srgbClr val="000000"/>
                </a:solidFill>
                <a:latin typeface="Century Gothic"/>
                <a:ea typeface="Century Gothic"/>
                <a:cs typeface="Century Gothic"/>
                <a:sym typeface="Century Gothic"/>
              </a:rPr>
              <a:t>After I read</a:t>
            </a:r>
            <a:r>
              <a:rPr lang="en-US" sz="1800" b="0" i="0" u="none" strike="noStrike" cap="none">
                <a:solidFill>
                  <a:srgbClr val="000000"/>
                </a:solidFill>
                <a:latin typeface="Century Gothic"/>
                <a:ea typeface="Century Gothic"/>
                <a:cs typeface="Century Gothic"/>
                <a:sym typeface="Century Gothic"/>
              </a:rPr>
              <a:t>…Take notes on your ideas.  What do you notice about the narrative introduction?  What do you wonder?</a:t>
            </a:r>
            <a:endParaRPr sz="1400" b="0" i="0" u="none" strike="noStrike" cap="none">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800"/>
              <a:buFont typeface="Century Gothic"/>
              <a:buAutoNum type="arabicPeriod"/>
            </a:pPr>
            <a:r>
              <a:rPr lang="en-US" sz="1800" b="0" i="0" u="none" strike="noStrike" cap="none">
                <a:solidFill>
                  <a:srgbClr val="000000"/>
                </a:solidFill>
                <a:latin typeface="Century Gothic"/>
                <a:ea typeface="Century Gothic"/>
                <a:cs typeface="Century Gothic"/>
                <a:sym typeface="Century Gothic"/>
              </a:rPr>
              <a:t>Share your ideas with a partner.</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Century Gothic"/>
                <a:ea typeface="Century Gothic"/>
                <a:cs typeface="Century Gothic"/>
                <a:sym typeface="Century Gothic"/>
              </a:rPr>
              <a:t>What did you notice about the beginning of a narrative after listening to the example?</a:t>
            </a: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621E1F-FE78-467D-9C4B-3DF7B2720093}"/>
</file>

<file path=customXml/itemProps2.xml><?xml version="1.0" encoding="utf-8"?>
<ds:datastoreItem xmlns:ds="http://schemas.openxmlformats.org/officeDocument/2006/customXml" ds:itemID="{46E69F67-09B8-421A-8BD2-8B8682106673}"/>
</file>

<file path=customXml/itemProps3.xml><?xml version="1.0" encoding="utf-8"?>
<ds:datastoreItem xmlns:ds="http://schemas.openxmlformats.org/officeDocument/2006/customXml" ds:itemID="{BA652671-3E22-43D0-BEBF-D7E215ECBE0F}"/>
</file>

<file path=docProps/app.xml><?xml version="1.0" encoding="utf-8"?>
<Properties xmlns="http://schemas.openxmlformats.org/officeDocument/2006/extended-properties" xmlns:vt="http://schemas.openxmlformats.org/officeDocument/2006/docPropsVTypes">
  <TotalTime>56</TotalTime>
  <Words>3775</Words>
  <Application>Microsoft Macintosh PowerPoint</Application>
  <PresentationFormat>On-screen Show (16:9)</PresentationFormat>
  <Paragraphs>448</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Office Theme</vt:lpstr>
      <vt:lpstr>Office Theme</vt:lpstr>
      <vt:lpstr>Grade 4: Module 2: Unit 3: Lesson 7 Teacher slide, before teaching.</vt:lpstr>
      <vt:lpstr>Grade 4: Module 2: Unit 3: Lesson 7 Teacher slide, before teaching.   </vt:lpstr>
      <vt:lpstr>Grade 4: Module 2: Unit 3: Lesson 7 Teacher slide, before teaching.</vt:lpstr>
      <vt:lpstr>Grade 4: Module 2: Unit 3: Lesson 7 Teacher slide, before teaching.</vt:lpstr>
      <vt:lpstr>Grade 4: Module 2: Unit 3: Lesson 7 Teacher slide, before teaching.</vt:lpstr>
      <vt:lpstr>Grade 4: Module 2:  Unit 3: Lesson 7</vt:lpstr>
      <vt:lpstr>Hello, Students!</vt:lpstr>
      <vt:lpstr>Review Learning Targets</vt:lpstr>
      <vt:lpstr>What are Narrative Introductions?</vt:lpstr>
      <vt:lpstr>Guided Practice</vt:lpstr>
      <vt:lpstr>Guided Writing</vt:lpstr>
      <vt:lpstr>Guided Writing</vt:lpstr>
      <vt:lpstr>Review Learning Targets</vt:lpstr>
      <vt:lpstr>Debriefing</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7 Teacher slide, before teaching.</dc:title>
  <dc:creator>nbravo</dc:creator>
  <cp:lastModifiedBy>Alexander Specht</cp:lastModifiedBy>
  <cp:revision>11</cp:revision>
  <dcterms:modified xsi:type="dcterms:W3CDTF">2018-09-30T22:28:30Z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