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5.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13.xml" ContentType="application/vnd.openxmlformats-officedocument.presentationml.slide+xml"/>
  <Override PartName="/ppt/slides/slide8.xml" ContentType="application/vnd.openxmlformats-officedocument.presentationml.slide+xml"/>
  <Override PartName="/ppt/slides/slide15.xml" ContentType="application/vnd.openxmlformats-officedocument.presentationml.slide+xml"/>
  <Override PartName="/ppt/slides/slide22.xml" ContentType="application/vnd.openxmlformats-officedocument.presentationml.slide+xml"/>
  <Override PartName="/ppt/slides/slide26.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1.xml" ContentType="application/vnd.openxmlformats-officedocument.presentationml.slide+xml"/>
  <Override PartName="/ppt/slides/slide14.xml" ContentType="application/vnd.openxmlformats-officedocument.presentationml.slide+xml"/>
  <Override PartName="/ppt/slides/slide19.xml" ContentType="application/vnd.openxmlformats-officedocument.presentationml.slide+xml"/>
  <Override PartName="/ppt/slides/slide16.xml" ContentType="application/vnd.openxmlformats-officedocument.presentationml.slide+xml"/>
  <Override PartName="/ppt/slides/slide20.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notesSlides/notesSlide1.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notesSlides/notesSlide7.xml" ContentType="application/vnd.openxmlformats-officedocument.presentationml.notesSlide+xml"/>
  <Override PartName="/ppt/notesSlides/notesSlide26.xml" ContentType="application/vnd.openxmlformats-officedocument.presentationml.notesSlide+xml"/>
  <Override PartName="/ppt/notesSlides/notesSlide8.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5.xml" ContentType="application/vnd.openxmlformats-officedocument.presentationml.notesSlide+xml"/>
  <Override PartName="/ppt/notesSlides/notesSlide24.xml" ContentType="application/vnd.openxmlformats-officedocument.presentationml.notesSlide+xml"/>
  <Override PartName="/ppt/notesSlides/notesSlide23.xml" ContentType="application/vnd.openxmlformats-officedocument.presentationml.notesSlide+xml"/>
  <Override PartName="/ppt/notesSlides/notesSlide22.xml" ContentType="application/vnd.openxmlformats-officedocument.presentationml.notesSlide+xml"/>
  <Override PartName="/ppt/notesSlides/notesSlide13.xml" ContentType="application/vnd.openxmlformats-officedocument.presentationml.notesSlide+xml"/>
  <Override PartName="/ppt/notesSlides/notesSlide18.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2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34A6B024-8B4E-4021-A899-17B6705DACAC}">
  <a:tblStyle styleId="{34A6B024-8B4E-4021-A899-17B6705DACAC}"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1095" autoAdjust="0"/>
  </p:normalViewPr>
  <p:slideViewPr>
    <p:cSldViewPr snapToGrid="0">
      <p:cViewPr varScale="1">
        <p:scale>
          <a:sx n="105" d="100"/>
          <a:sy n="105" d="100"/>
        </p:scale>
        <p:origin x="-1200"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3" Type="http://schemas.openxmlformats.org/officeDocument/2006/relationships/slide" Target="slides/slide11.xml"/><Relationship Id="rId18" Type="http://schemas.openxmlformats.org/officeDocument/2006/relationships/slide" Target="slides/slide16.xml"/><Relationship Id="rId21" Type="http://schemas.openxmlformats.org/officeDocument/2006/relationships/slide" Target="slides/slide19.xml"/><Relationship Id="rId34" Type="http://schemas.openxmlformats.org/officeDocument/2006/relationships/tableStyles" Target="tableStyles.xml"/><Relationship Id="rId25" Type="http://schemas.openxmlformats.org/officeDocument/2006/relationships/slide" Target="slides/slide23.xml"/><Relationship Id="rId7" Type="http://schemas.openxmlformats.org/officeDocument/2006/relationships/slide" Target="slides/slide5.xml"/><Relationship Id="rId33" Type="http://schemas.openxmlformats.org/officeDocument/2006/relationships/theme" Target="theme/theme1.xml"/><Relationship Id="rId12" Type="http://schemas.openxmlformats.org/officeDocument/2006/relationships/slide" Target="slides/slide10.xml"/><Relationship Id="rId17" Type="http://schemas.openxmlformats.org/officeDocument/2006/relationships/slide" Target="slides/slide15.xml"/><Relationship Id="rId20" Type="http://schemas.openxmlformats.org/officeDocument/2006/relationships/slide" Target="slides/slide18.xml"/><Relationship Id="rId29"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4" Type="http://schemas.openxmlformats.org/officeDocument/2006/relationships/slide" Target="slides/slide22.xml"/><Relationship Id="rId1" Type="http://schemas.openxmlformats.org/officeDocument/2006/relationships/slideMaster" Target="slideMasters/slideMaster1.xml"/><Relationship Id="rId32" Type="http://schemas.openxmlformats.org/officeDocument/2006/relationships/viewProps" Target="viewProps.xml"/><Relationship Id="rId6" Type="http://schemas.openxmlformats.org/officeDocument/2006/relationships/slide" Target="slides/slide4.xml"/><Relationship Id="rId11" Type="http://schemas.openxmlformats.org/officeDocument/2006/relationships/slide" Target="slides/slide9.xml"/><Relationship Id="rId37" Type="http://schemas.openxmlformats.org/officeDocument/2006/relationships/customXml" Target="../customXml/item3.xml"/><Relationship Id="rId23" Type="http://schemas.openxmlformats.org/officeDocument/2006/relationships/slide" Target="slides/slide21.xml"/><Relationship Id="rId28" Type="http://schemas.openxmlformats.org/officeDocument/2006/relationships/slide" Target="slides/slide26.xml"/><Relationship Id="rId5" Type="http://schemas.openxmlformats.org/officeDocument/2006/relationships/slide" Target="slides/slide3.xml"/><Relationship Id="rId15" Type="http://schemas.openxmlformats.org/officeDocument/2006/relationships/slide" Target="slides/slide13.xml"/><Relationship Id="rId36" Type="http://schemas.openxmlformats.org/officeDocument/2006/relationships/customXml" Target="../customXml/item2.xml"/><Relationship Id="rId31"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22" Type="http://schemas.openxmlformats.org/officeDocument/2006/relationships/slide" Target="slides/slide20.xml"/><Relationship Id="rId27" Type="http://schemas.openxmlformats.org/officeDocument/2006/relationships/slide" Target="slides/slide25.xml"/><Relationship Id="rId4" Type="http://schemas.openxmlformats.org/officeDocument/2006/relationships/slide" Target="slides/slide2.xml"/><Relationship Id="rId30" Type="http://schemas.openxmlformats.org/officeDocument/2006/relationships/printerSettings" Target="printerSettings/printerSettings1.bin"/><Relationship Id="rId9" Type="http://schemas.openxmlformats.org/officeDocument/2006/relationships/slide" Target="slides/slide7.xml"/><Relationship Id="rId14" Type="http://schemas.openxmlformats.org/officeDocument/2006/relationships/slide" Target="slides/slide12.xml"/><Relationship Id="rId35" Type="http://schemas.openxmlformats.org/officeDocument/2006/relationships/customXml" Target="../customXml/item1.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321033710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urriculum.eleducation.org/curriculum/ela/grade-4/module-4/unit-2/lesson-5"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9" name="Google Shape;169;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latin typeface="Calibri"/>
                <a:ea typeface="Calibri"/>
                <a:cs typeface="Calibri"/>
                <a:sym typeface="Calibri"/>
              </a:rPr>
              <a:t>This module uses literature and informational texts to introduce students to gender and racial inequality issues in the United States in the first half of the 20th century, and to recognize how the process of ratifying the 19th Amendment can teach us about how people were responding to gender and racial inequality at that time.</a:t>
            </a:r>
            <a:endParaRPr sz="1200" dirty="0">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a:ea typeface="Calibri"/>
                <a:cs typeface="Calibri"/>
                <a:sym typeface="Calibri"/>
              </a:rPr>
              <a:t>In Unit 2, students continue to </a:t>
            </a:r>
            <a:r>
              <a:rPr lang="en" sz="1200" b="0" dirty="0">
                <a:latin typeface="Calibri"/>
                <a:ea typeface="Calibri"/>
                <a:cs typeface="Calibri"/>
                <a:sym typeface="Calibri"/>
              </a:rPr>
              <a:t>read </a:t>
            </a:r>
            <a:r>
              <a:rPr lang="en" sz="1200" b="0" i="1" dirty="0">
                <a:latin typeface="Calibri"/>
                <a:ea typeface="Calibri"/>
                <a:cs typeface="Calibri"/>
                <a:sym typeface="Calibri"/>
              </a:rPr>
              <a:t>The Hope Chest</a:t>
            </a:r>
            <a:r>
              <a:rPr lang="en" sz="1200" b="0" dirty="0">
                <a:latin typeface="Calibri"/>
                <a:ea typeface="Calibri"/>
                <a:cs typeface="Calibri"/>
                <a:sym typeface="Calibri"/>
              </a:rPr>
              <a:t> by Karen Schwabach. As they read chapters of the text in triads, they analyze the meaning of similes, metaphors, idioms, adages, and proverbs, and use relative pronouns and relative adverbs. They </a:t>
            </a:r>
            <a:r>
              <a:rPr lang="en" sz="1200" dirty="0">
                <a:latin typeface="Calibri"/>
                <a:ea typeface="Calibri"/>
                <a:cs typeface="Calibri"/>
                <a:sym typeface="Calibri"/>
              </a:rPr>
              <a:t>also </a:t>
            </a:r>
            <a:r>
              <a:rPr lang="en" sz="1200" b="0" dirty="0">
                <a:latin typeface="Calibri"/>
                <a:ea typeface="Calibri"/>
                <a:cs typeface="Calibri"/>
                <a:sym typeface="Calibri"/>
              </a:rPr>
              <a:t>analyze how character actions show evidence of themes and summarize the events in each chapter that show evidence of a theme. For the mid-unit assessment, students read a new chapter of </a:t>
            </a:r>
            <a:r>
              <a:rPr lang="en" sz="1200" b="0" i="1" dirty="0">
                <a:latin typeface="Calibri"/>
                <a:ea typeface="Calibri"/>
                <a:cs typeface="Calibri"/>
                <a:sym typeface="Calibri"/>
              </a:rPr>
              <a:t>The Hope Chest</a:t>
            </a:r>
            <a:r>
              <a:rPr lang="en" sz="1200" b="0" dirty="0">
                <a:latin typeface="Calibri"/>
                <a:ea typeface="Calibri"/>
                <a:cs typeface="Calibri"/>
                <a:sym typeface="Calibri"/>
              </a:rPr>
              <a:t> with their triad and summarize the events in the chapter that show evidence of a theme.</a:t>
            </a:r>
            <a:endParaRPr sz="1200" b="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0" dirty="0">
                <a:latin typeface="Calibri"/>
                <a:ea typeface="Calibri"/>
                <a:cs typeface="Calibri"/>
                <a:sym typeface="Calibri"/>
              </a:rPr>
              <a:t>In the second half of the unit, students continue to read chapters of </a:t>
            </a:r>
            <a:r>
              <a:rPr lang="en" sz="1200" b="0" i="1" dirty="0">
                <a:latin typeface="Calibri"/>
                <a:ea typeface="Calibri"/>
                <a:cs typeface="Calibri"/>
                <a:sym typeface="Calibri"/>
              </a:rPr>
              <a:t>The Hope Chest</a:t>
            </a:r>
            <a:r>
              <a:rPr lang="en" sz="1200" b="0" dirty="0">
                <a:latin typeface="Calibri"/>
                <a:ea typeface="Calibri"/>
                <a:cs typeface="Calibri"/>
                <a:sym typeface="Calibri"/>
              </a:rPr>
              <a:t> until they finish it at the end of the unit. Building on their summary writing work from the first half of the unit, they also write a literary essay about a theme in </a:t>
            </a:r>
            <a:r>
              <a:rPr lang="en" sz="1200" b="0" i="1" dirty="0">
                <a:latin typeface="Calibri"/>
                <a:ea typeface="Calibri"/>
                <a:cs typeface="Calibri"/>
                <a:sym typeface="Calibri"/>
              </a:rPr>
              <a:t>The Hope Chest</a:t>
            </a:r>
            <a:r>
              <a:rPr lang="en" sz="1200" b="0" dirty="0">
                <a:latin typeface="Calibri"/>
                <a:ea typeface="Calibri"/>
                <a:cs typeface="Calibri"/>
                <a:sym typeface="Calibri"/>
              </a:rPr>
              <a:t>. For </a:t>
            </a:r>
            <a:r>
              <a:rPr lang="en" sz="1200" dirty="0">
                <a:latin typeface="Calibri"/>
                <a:ea typeface="Calibri"/>
                <a:cs typeface="Calibri"/>
                <a:sym typeface="Calibri"/>
              </a:rPr>
              <a:t>the </a:t>
            </a:r>
            <a:r>
              <a:rPr lang="en" sz="1200" b="1" dirty="0">
                <a:latin typeface="Calibri"/>
                <a:ea typeface="Calibri"/>
                <a:cs typeface="Calibri"/>
                <a:sym typeface="Calibri"/>
              </a:rPr>
              <a:t>End-of-Unit 2 Assessment</a:t>
            </a:r>
            <a:r>
              <a:rPr lang="en" sz="1200" dirty="0">
                <a:latin typeface="Calibri"/>
                <a:ea typeface="Calibri"/>
                <a:cs typeface="Calibri"/>
                <a:sym typeface="Calibri"/>
              </a:rPr>
              <a:t>, students write an on-demand essay about another theme </a:t>
            </a:r>
            <a:r>
              <a:rPr lang="en" sz="1200" b="0" dirty="0">
                <a:latin typeface="Calibri"/>
                <a:ea typeface="Calibri"/>
                <a:cs typeface="Calibri"/>
                <a:sym typeface="Calibri"/>
              </a:rPr>
              <a:t>in </a:t>
            </a:r>
            <a:r>
              <a:rPr lang="en" sz="1200" b="0" i="1" dirty="0">
                <a:latin typeface="Calibri"/>
                <a:ea typeface="Calibri"/>
                <a:cs typeface="Calibri"/>
                <a:sym typeface="Calibri"/>
              </a:rPr>
              <a:t>The Hope Chest</a:t>
            </a:r>
            <a:r>
              <a:rPr lang="en" sz="1200" b="0" dirty="0">
                <a:latin typeface="Calibri"/>
                <a:ea typeface="Calibri"/>
                <a:cs typeface="Calibri"/>
                <a:sym typeface="Calibri"/>
              </a:rPr>
              <a:t>, following </a:t>
            </a:r>
            <a:r>
              <a:rPr lang="en" sz="1200" dirty="0">
                <a:latin typeface="Calibri"/>
                <a:ea typeface="Calibri"/>
                <a:cs typeface="Calibri"/>
                <a:sym typeface="Calibri"/>
              </a:rPr>
              <a:t>the same structure used throughout the unit.</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latin typeface="Calibri"/>
                <a:ea typeface="Calibri"/>
                <a:cs typeface="Calibri"/>
                <a:sym typeface="Calibri"/>
              </a:rPr>
              <a:t/>
            </a:r>
            <a:br>
              <a:rPr lang="en" sz="1200" i="0" u="none" strike="noStrike" cap="none" dirty="0">
                <a:latin typeface="Calibri"/>
                <a:ea typeface="Calibri"/>
                <a:cs typeface="Calibri"/>
                <a:sym typeface="Calibri"/>
              </a:rPr>
            </a:br>
            <a:endParaRPr sz="1200" i="0" u="none" strike="noStrike" cap="none" dirty="0">
              <a:latin typeface="Calibri"/>
              <a:ea typeface="Calibri"/>
              <a:cs typeface="Calibri"/>
              <a:sym typeface="Calibri"/>
            </a:endParaRPr>
          </a:p>
        </p:txBody>
      </p:sp>
    </p:spTree>
    <p:extLst>
      <p:ext uri="{BB962C8B-B14F-4D97-AF65-F5344CB8AC3E}">
        <p14:creationId xmlns:p14="http://schemas.microsoft.com/office/powerpoint/2010/main" val="19505227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Triads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Theme anchor charts</a:t>
            </a:r>
            <a:r>
              <a:rPr lang="en" sz="1200" dirty="0">
                <a:latin typeface="Calibri"/>
                <a:ea typeface="Calibri"/>
                <a:cs typeface="Calibri"/>
                <a:sym typeface="Calibri"/>
              </a:rPr>
              <a:t> and follow the same routine from Unit 1 to guide students through creating new anchor charts as necessary (see below for directions).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i="1" dirty="0">
                <a:latin typeface="Calibri"/>
                <a:ea typeface="Calibri"/>
                <a:cs typeface="Calibri"/>
                <a:sym typeface="Calibri"/>
              </a:rPr>
              <a:t>“Are there any new themes you are noticing now?”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i="0" dirty="0">
                <a:latin typeface="Calibri"/>
                <a:ea typeface="Calibri"/>
                <a:cs typeface="Calibri"/>
                <a:sym typeface="Calibri"/>
              </a:rPr>
              <a:t>Conversation Cue:</a:t>
            </a:r>
            <a:r>
              <a:rPr lang="en" sz="1200" i="1" dirty="0">
                <a:latin typeface="Calibri"/>
                <a:ea typeface="Calibri"/>
                <a:cs typeface="Calibri"/>
                <a:sym typeface="Calibri"/>
              </a:rPr>
              <a:t> “What, in the text, makes you think so?"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Create new Theme anchor charts on </a:t>
            </a:r>
            <a:r>
              <a:rPr lang="en" sz="1200" b="0" dirty="0">
                <a:latin typeface="Calibri"/>
                <a:ea typeface="Calibri"/>
                <a:cs typeface="Calibri"/>
                <a:sym typeface="Calibri"/>
              </a:rPr>
              <a:t>chart paper </a:t>
            </a:r>
            <a:r>
              <a:rPr lang="en" sz="1200" dirty="0">
                <a:latin typeface="Calibri"/>
                <a:ea typeface="Calibri"/>
                <a:cs typeface="Calibri"/>
                <a:sym typeface="Calibri"/>
              </a:rPr>
              <a:t>for appropriate student suggestions, if any.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i="1" dirty="0">
                <a:latin typeface="Calibri"/>
                <a:ea typeface="Calibri"/>
                <a:cs typeface="Calibri"/>
                <a:sym typeface="Calibri"/>
              </a:rPr>
              <a:t>“What evidence can you find for any of the themes we have identified so far?”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Record student responses on the appropriate anchor chart. Refer to </a:t>
            </a:r>
            <a:r>
              <a:rPr lang="en" sz="1200" b="1" dirty="0">
                <a:latin typeface="Calibri"/>
                <a:ea typeface="Calibri"/>
                <a:cs typeface="Calibri"/>
                <a:sym typeface="Calibri"/>
              </a:rPr>
              <a:t>Theme Anchor Charts: Chapter 12 (example, for teacher reference) </a:t>
            </a:r>
            <a:r>
              <a:rPr lang="en" sz="1200" dirty="0">
                <a:latin typeface="Calibri"/>
                <a:ea typeface="Calibri"/>
                <a:cs typeface="Calibri"/>
                <a:sym typeface="Calibri"/>
              </a:rPr>
              <a:t>as necessary.</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identify themes that are emerging from the reading as well as be able to find evidence from the text to support their thinking.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(Reading Aloud Key Sections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reading aloud key sections of the text that highlight the emerging themes in the chapter, and then asking students to identify a theme based on what they hear. Invite students to write the theme </a:t>
            </a:r>
            <a:r>
              <a:rPr lang="en" sz="1200" b="0" dirty="0">
                <a:latin typeface="Calibri"/>
                <a:ea typeface="Calibri"/>
                <a:cs typeface="Calibri"/>
                <a:sym typeface="Calibri"/>
              </a:rPr>
              <a:t>on sticky notes and </a:t>
            </a:r>
            <a:r>
              <a:rPr lang="en" sz="1200" dirty="0">
                <a:latin typeface="Calibri"/>
                <a:ea typeface="Calibri"/>
                <a:cs typeface="Calibri"/>
                <a:sym typeface="Calibri"/>
              </a:rPr>
              <a:t>place them where they see evidence of the theme in the text. Encourage students to defend their thinking by citing specific sentences that emphasize the theme they suggest.</a:t>
            </a:r>
            <a:endParaRPr sz="1200" dirty="0">
              <a:latin typeface="Calibri"/>
              <a:ea typeface="Calibri"/>
              <a:cs typeface="Calibri"/>
              <a:sym typeface="Calibri"/>
            </a:endParaRPr>
          </a:p>
        </p:txBody>
      </p:sp>
      <p:sp>
        <p:nvSpPr>
          <p:cNvPr id="240" name="Google Shape;240;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170149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Read page 149: from </a:t>
            </a:r>
            <a:r>
              <a:rPr lang="en" sz="1200" i="1" dirty="0">
                <a:latin typeface="Calibri"/>
                <a:ea typeface="Calibri"/>
                <a:cs typeface="Calibri"/>
                <a:sym typeface="Calibri"/>
              </a:rPr>
              <a:t>“Mr. Martin shrugged and smiled …”</a:t>
            </a:r>
            <a:r>
              <a:rPr lang="en" sz="1200" dirty="0">
                <a:latin typeface="Calibri"/>
                <a:ea typeface="Calibri"/>
                <a:cs typeface="Calibri"/>
                <a:sym typeface="Calibri"/>
              </a:rPr>
              <a:t> to </a:t>
            </a:r>
            <a:r>
              <a:rPr lang="en" sz="1200" i="1" dirty="0">
                <a:latin typeface="Calibri"/>
                <a:ea typeface="Calibri"/>
                <a:cs typeface="Calibri"/>
                <a:sym typeface="Calibri"/>
              </a:rPr>
              <a:t>“… I got into a different car.”</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Record on the anchor chart and invite students to read it chorally with you: </a:t>
            </a:r>
            <a:r>
              <a:rPr lang="en" sz="1200" b="1" i="1" dirty="0">
                <a:latin typeface="Calibri"/>
                <a:ea typeface="Calibri"/>
                <a:cs typeface="Calibri"/>
                <a:sym typeface="Calibri"/>
              </a:rPr>
              <a:t>“Fortune favors the bold.”</a:t>
            </a:r>
            <a:endParaRPr sz="1200" b="1"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Underline the word </a:t>
            </a:r>
            <a:r>
              <a:rPr lang="en" sz="1200" i="1" dirty="0">
                <a:latin typeface="Calibri"/>
                <a:ea typeface="Calibri"/>
                <a:cs typeface="Calibri"/>
                <a:sym typeface="Calibri"/>
              </a:rPr>
              <a:t>bold</a:t>
            </a:r>
            <a:r>
              <a:rPr lang="en" sz="1200" dirty="0">
                <a:latin typeface="Calibri"/>
                <a:ea typeface="Calibri"/>
                <a:cs typeface="Calibri"/>
                <a:sym typeface="Calibri"/>
              </a:rPr>
              <a:t>. Focus students on the vocabulary strategies on the </a:t>
            </a:r>
            <a:r>
              <a:rPr lang="en" sz="1200" b="1" dirty="0">
                <a:latin typeface="Calibri"/>
                <a:ea typeface="Calibri"/>
                <a:cs typeface="Calibri"/>
                <a:sym typeface="Calibri"/>
              </a:rPr>
              <a:t>Close Readers Do These Things anchor chart</a:t>
            </a:r>
            <a:r>
              <a:rPr lang="en" sz="1200" dirty="0">
                <a:latin typeface="Calibri"/>
                <a:ea typeface="Calibri"/>
                <a:cs typeface="Calibri"/>
                <a:sym typeface="Calibri"/>
              </a:rPr>
              <a:t> and invite students to work in triads to determine the meaning of the word. Use total participation techniques to select students to share with the whole group </a:t>
            </a:r>
            <a:r>
              <a:rPr lang="en" sz="1200" b="1" dirty="0">
                <a:latin typeface="Calibri"/>
                <a:ea typeface="Calibri"/>
                <a:cs typeface="Calibri"/>
                <a:sym typeface="Calibri"/>
              </a:rPr>
              <a:t>(an ability to take risks)</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are some synonyms of bold?”</a:t>
            </a:r>
            <a:r>
              <a:rPr lang="en" sz="1200" b="1" dirty="0">
                <a:latin typeface="Calibri"/>
                <a:ea typeface="Calibri"/>
                <a:cs typeface="Calibri"/>
                <a:sym typeface="Calibri"/>
              </a:rPr>
              <a:t> (courageous, daring, brave)</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are some antonyms of bold?” </a:t>
            </a:r>
            <a:r>
              <a:rPr lang="en" sz="1200" b="1" dirty="0">
                <a:latin typeface="Calibri"/>
                <a:ea typeface="Calibri"/>
                <a:cs typeface="Calibri"/>
                <a:sym typeface="Calibri"/>
              </a:rPr>
              <a:t>(cowardly, fearful, afraid)</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do you think this proverb means?” </a:t>
            </a:r>
            <a:r>
              <a:rPr lang="en" sz="1200" b="1" dirty="0">
                <a:latin typeface="Calibri"/>
                <a:ea typeface="Calibri"/>
                <a:cs typeface="Calibri"/>
                <a:sym typeface="Calibri"/>
              </a:rPr>
              <a:t>(It means people who are brave and take risks will be successful in the end.)</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0" dirty="0">
                <a:latin typeface="Calibri"/>
                <a:ea typeface="Calibri"/>
                <a:cs typeface="Calibri"/>
                <a:sym typeface="Calibri"/>
              </a:rPr>
              <a:t>Conversation Cue: </a:t>
            </a:r>
            <a:r>
              <a:rPr lang="en" sz="1200" i="1" dirty="0">
                <a:latin typeface="Calibri"/>
                <a:ea typeface="Calibri"/>
                <a:cs typeface="Calibri"/>
                <a:sym typeface="Calibri"/>
              </a:rPr>
              <a:t>“So, do you mean _____?”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do you think it applies to this situation with Mr. Martin?” </a:t>
            </a:r>
            <a:r>
              <a:rPr lang="en" sz="1200" b="1" dirty="0">
                <a:latin typeface="Calibri"/>
                <a:ea typeface="Calibri"/>
                <a:cs typeface="Calibri"/>
                <a:sym typeface="Calibri"/>
              </a:rPr>
              <a:t>(Mr. Martin took a big risk on the train, but he didn’t get caught by the police.)</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that breaking the law and running away from the police are bad things to do. Emphasize that times were very different back in 1920 when this book is set. Remind students that laws were not always fair or just—take, for example, the laws that segregated white from African American people—so Mr. Martin may not actually have done anything wrong to deserve to be arrested. We don’t know what he did because the text hasn’t given us those details yet.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Provide a real-life example: </a:t>
            </a:r>
            <a:r>
              <a:rPr lang="en" sz="1200" i="1" dirty="0">
                <a:latin typeface="Calibri"/>
                <a:ea typeface="Calibri"/>
                <a:cs typeface="Calibri"/>
                <a:sym typeface="Calibri"/>
              </a:rPr>
              <a:t>“If you leave your job to go back to college to pursue a new career, you might tell yourself, ‘Fortune favors the bold,’ because you hope that this is a good move that will make you more successful in the future.”</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Record the meaning on the anchor chart. Refer to </a:t>
            </a:r>
            <a:r>
              <a:rPr lang="en" sz="1200" b="1" dirty="0">
                <a:latin typeface="Calibri"/>
                <a:ea typeface="Calibri"/>
                <a:cs typeface="Calibri"/>
                <a:sym typeface="Calibri"/>
              </a:rPr>
              <a:t>Idioms, Adages, and Proverbs anchor chart (example,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identify idioms, adages, and proverbs as well as explain the meaning of the saying.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a:t>
            </a:r>
            <a:r>
              <a:rPr lang="en" sz="1200" dirty="0">
                <a:latin typeface="Calibri"/>
                <a:ea typeface="Calibri"/>
                <a:cs typeface="Calibri"/>
                <a:sym typeface="Calibri"/>
              </a:rPr>
              <a:t>t for Any Students Who Need It:</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(Idioms, Adages, Proverbs: Sketching and Personalizing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a student to sketch the meaning of the </a:t>
            </a:r>
            <a:r>
              <a:rPr lang="en" sz="1200" i="0" dirty="0">
                <a:latin typeface="Calibri"/>
                <a:ea typeface="Calibri"/>
                <a:cs typeface="Calibri"/>
                <a:sym typeface="Calibri"/>
              </a:rPr>
              <a:t>adage “fortune favors the bold” in the </a:t>
            </a:r>
            <a:r>
              <a:rPr lang="en" sz="1200" dirty="0">
                <a:latin typeface="Calibri"/>
                <a:ea typeface="Calibri"/>
                <a:cs typeface="Calibri"/>
                <a:sym typeface="Calibri"/>
              </a:rPr>
              <a:t>margin on the chart. Challenge students to apply its meaning to an experience in their own lives, and clarify as needed.</a:t>
            </a:r>
            <a:endParaRPr sz="1200" b="1" dirty="0">
              <a:latin typeface="Calibri"/>
              <a:ea typeface="Calibri"/>
              <a:cs typeface="Calibri"/>
              <a:sym typeface="Calibri"/>
            </a:endParaRPr>
          </a:p>
        </p:txBody>
      </p:sp>
      <p:sp>
        <p:nvSpPr>
          <p:cNvPr id="248" name="Google Shape;248;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594236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6" name="Google Shape;256;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3 - 5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Group/Partners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Before the Language Dive, review the “Relative Adverbs” row on the </a:t>
            </a:r>
            <a:r>
              <a:rPr lang="en" sz="1200" b="1" dirty="0">
                <a:latin typeface="Calibri"/>
                <a:ea typeface="Calibri"/>
                <a:cs typeface="Calibri"/>
                <a:sym typeface="Calibri"/>
              </a:rPr>
              <a:t>Parts of Speech anchor chart</a:t>
            </a:r>
            <a:r>
              <a:rPr lang="en" sz="1200" dirty="0">
                <a:latin typeface="Calibri"/>
                <a:ea typeface="Calibri"/>
                <a:cs typeface="Calibri"/>
                <a:sym typeface="Calibri"/>
              </a:rPr>
              <a:t>. Invite students to chorally read the definition of relative adverbs, and to review the examples of relative adverbs on the chart.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sentence is compelling because it uses the relative adverb </a:t>
            </a:r>
            <a:r>
              <a:rPr lang="en" sz="1200" i="1" dirty="0">
                <a:solidFill>
                  <a:schemeClr val="dk1"/>
                </a:solidFill>
                <a:latin typeface="Calibri"/>
                <a:ea typeface="Calibri"/>
                <a:cs typeface="Calibri"/>
                <a:sym typeface="Calibri"/>
              </a:rPr>
              <a:t>where</a:t>
            </a:r>
            <a:r>
              <a:rPr lang="en" sz="1200" dirty="0">
                <a:solidFill>
                  <a:schemeClr val="dk1"/>
                </a:solidFill>
                <a:latin typeface="Calibri"/>
                <a:ea typeface="Calibri"/>
                <a:cs typeface="Calibri"/>
                <a:sym typeface="Calibri"/>
              </a:rPr>
              <a:t> to help address the Daily Learning Target and L.4.1a. This sentence connects to the chapter </a:t>
            </a:r>
            <a:r>
              <a:rPr lang="en" sz="1200" i="0" dirty="0">
                <a:solidFill>
                  <a:schemeClr val="dk1"/>
                </a:solidFill>
                <a:latin typeface="Calibri"/>
                <a:ea typeface="Calibri"/>
                <a:cs typeface="Calibri"/>
                <a:sym typeface="Calibri"/>
              </a:rPr>
              <a:t>theme of “inequality is injustice” by providing a specific example of inequality that African Americans faced because of the injustice of segregation and being judged on skin color. Invite students </a:t>
            </a:r>
            <a:r>
              <a:rPr lang="en" sz="1200" dirty="0">
                <a:solidFill>
                  <a:schemeClr val="dk1"/>
                </a:solidFill>
                <a:latin typeface="Calibri"/>
                <a:ea typeface="Calibri"/>
                <a:cs typeface="Calibri"/>
                <a:sym typeface="Calibri"/>
              </a:rPr>
              <a:t>to discuss each chunk briefly, but encourage extended conversation and practice with the focus structure </a:t>
            </a:r>
            <a:r>
              <a:rPr lang="en" sz="1200" b="0" i="1" dirty="0">
                <a:solidFill>
                  <a:schemeClr val="dk1"/>
                </a:solidFill>
                <a:latin typeface="Calibri"/>
                <a:ea typeface="Calibri"/>
                <a:cs typeface="Calibri"/>
                <a:sym typeface="Calibri"/>
              </a:rPr>
              <a:t>where they’ll take our kind in. </a:t>
            </a:r>
            <a:r>
              <a:rPr lang="en" sz="1200" dirty="0">
                <a:solidFill>
                  <a:schemeClr val="dk1"/>
                </a:solidFill>
                <a:latin typeface="Calibri"/>
                <a:ea typeface="Calibri"/>
                <a:cs typeface="Calibri"/>
                <a:sym typeface="Calibri"/>
              </a:rPr>
              <a:t>After discussing this structure, students practice using the relative adverbs </a:t>
            </a:r>
            <a:r>
              <a:rPr lang="en" sz="1200" i="1" dirty="0">
                <a:solidFill>
                  <a:schemeClr val="dk1"/>
                </a:solidFill>
                <a:latin typeface="Calibri"/>
                <a:ea typeface="Calibri"/>
                <a:cs typeface="Calibri"/>
                <a:sym typeface="Calibri"/>
              </a:rPr>
              <a:t>where, when</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why </a:t>
            </a:r>
            <a:r>
              <a:rPr lang="en" sz="1200" dirty="0">
                <a:solidFill>
                  <a:schemeClr val="dk1"/>
                </a:solidFill>
                <a:latin typeface="Calibri"/>
                <a:ea typeface="Calibri"/>
                <a:cs typeface="Calibri"/>
                <a:sym typeface="Calibri"/>
              </a:rPr>
              <a:t>to complete additional sentences. Students apply their understanding of the meaning and structure of this sentence when using relative adverbs in their summaries and when choosing between relative adverbs during the </a:t>
            </a:r>
            <a:r>
              <a:rPr lang="en" sz="1200" b="1" dirty="0">
                <a:solidFill>
                  <a:schemeClr val="dk1"/>
                </a:solidFill>
                <a:latin typeface="Calibri"/>
                <a:ea typeface="Calibri"/>
                <a:cs typeface="Calibri"/>
                <a:sym typeface="Calibri"/>
              </a:rPr>
              <a:t>Mid-Unit 2 Assessment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a:t>
            </a:r>
            <a:r>
              <a:rPr lang="en" sz="1200" b="0" dirty="0">
                <a:solidFill>
                  <a:schemeClr val="dk1"/>
                </a:solidFill>
                <a:latin typeface="Calibri"/>
                <a:ea typeface="Calibri"/>
                <a:cs typeface="Calibri"/>
                <a:sym typeface="Calibri"/>
              </a:rPr>
              <a:t>the chunk chart for </a:t>
            </a:r>
            <a:r>
              <a:rPr lang="en" sz="1200" dirty="0">
                <a:solidFill>
                  <a:schemeClr val="dk1"/>
                </a:solidFill>
                <a:latin typeface="Calibri"/>
                <a:ea typeface="Calibri"/>
                <a:cs typeface="Calibri"/>
                <a:sym typeface="Calibri"/>
              </a:rPr>
              <a:t>language goals.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sentence strip chunks</a:t>
            </a:r>
            <a:r>
              <a:rPr lang="en" sz="1200" dirty="0">
                <a:solidFill>
                  <a:schemeClr val="dk1"/>
                </a:solidFill>
                <a:latin typeface="Calibri"/>
                <a:ea typeface="Calibri"/>
                <a:cs typeface="Calibri"/>
                <a:sym typeface="Calibri"/>
              </a:rPr>
              <a:t>; display and distribute </a:t>
            </a:r>
            <a:r>
              <a:rPr lang="en" sz="1200" b="0" dirty="0">
                <a:solidFill>
                  <a:schemeClr val="dk1"/>
                </a:solidFill>
                <a:latin typeface="Calibri"/>
                <a:ea typeface="Calibri"/>
                <a:cs typeface="Calibri"/>
                <a:sym typeface="Calibri"/>
              </a:rPr>
              <a:t>the note-catcher.</a:t>
            </a:r>
            <a:endParaRPr sz="1200" b="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they will now participate in a Language Dive using the same format from Module 3.</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attention on the </a:t>
            </a:r>
            <a:r>
              <a:rPr lang="en" sz="1200" b="1" dirty="0">
                <a:latin typeface="Calibri"/>
                <a:ea typeface="Calibri"/>
                <a:cs typeface="Calibri"/>
                <a:sym typeface="Calibri"/>
              </a:rPr>
              <a:t>Questions We Can Ask during a Language Dive anchor chart</a:t>
            </a:r>
            <a:r>
              <a:rPr lang="en" sz="1200" dirty="0">
                <a:latin typeface="Calibri"/>
                <a:ea typeface="Calibri"/>
                <a:cs typeface="Calibri"/>
                <a:sym typeface="Calibri"/>
              </a:rPr>
              <a:t> and remind them that they thought of their own questions to ask during a Language Dive.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Think-Pair-Share: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is one question you can ask during a Language Dive?”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Reread page 152 of </a:t>
            </a:r>
            <a:r>
              <a:rPr lang="en" sz="1200" b="0" i="1" dirty="0">
                <a:latin typeface="Calibri"/>
                <a:ea typeface="Calibri"/>
                <a:cs typeface="Calibri"/>
                <a:sym typeface="Calibri"/>
              </a:rPr>
              <a:t>The Hope Chest</a:t>
            </a:r>
            <a:r>
              <a:rPr lang="en" sz="1200" dirty="0">
                <a:latin typeface="Calibri"/>
                <a:ea typeface="Calibri"/>
                <a:cs typeface="Calibri"/>
                <a:sym typeface="Calibri"/>
              </a:rPr>
              <a:t>, from the top of the page to </a:t>
            </a:r>
            <a:r>
              <a:rPr lang="en" sz="1200" i="1" dirty="0">
                <a:latin typeface="Calibri"/>
                <a:ea typeface="Calibri"/>
                <a:cs typeface="Calibri"/>
                <a:sym typeface="Calibri"/>
              </a:rPr>
              <a:t>“I’m not so sure I like it either.”</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on the sentence:  </a:t>
            </a:r>
            <a:r>
              <a:rPr lang="en" sz="1200" i="0" dirty="0">
                <a:latin typeface="Calibri"/>
                <a:ea typeface="Calibri"/>
                <a:cs typeface="Calibri"/>
                <a:sym typeface="Calibri"/>
              </a:rPr>
              <a:t>“I’m sure we can find someplace where they’ll take our kind in.”</a:t>
            </a:r>
            <a:endParaRPr sz="1200" i="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actively participate in the Think-Pair-Share discussion regarding the </a:t>
            </a:r>
            <a:r>
              <a:rPr lang="en" sz="1200" b="1" dirty="0">
                <a:solidFill>
                  <a:schemeClr val="dk1"/>
                </a:solidFill>
                <a:latin typeface="Calibri"/>
                <a:ea typeface="Calibri"/>
                <a:cs typeface="Calibri"/>
                <a:sym typeface="Calibri"/>
              </a:rPr>
              <a:t>Questions We Can Ask during a Language Dive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6834361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6" name="Google Shape;266;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3 - 5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Group/Partners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“Who is this sentence about?  Who does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I</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refer to?”</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(Mr. Martin) </a:t>
            </a:r>
            <a:r>
              <a:rPr lang="en" sz="1200" b="0" dirty="0">
                <a:solidFill>
                  <a:schemeClr val="dk1"/>
                </a:solidFill>
                <a:latin typeface="Calibri"/>
                <a:ea typeface="Calibri"/>
                <a:cs typeface="Calibri"/>
                <a:sym typeface="Calibri"/>
              </a:rPr>
              <a:t>(subject pronoun)</a:t>
            </a:r>
            <a:endParaRPr sz="1200" b="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does Mr. Martin feel? </a:t>
            </a:r>
            <a:r>
              <a:rPr lang="en" sz="1200" b="1" dirty="0">
                <a:solidFill>
                  <a:schemeClr val="dk1"/>
                </a:solidFill>
                <a:latin typeface="Calibri"/>
                <a:ea typeface="Calibri"/>
                <a:cs typeface="Calibri"/>
                <a:sym typeface="Calibri"/>
              </a:rPr>
              <a:t>(certain; he has no doubt about the subsequent statement.  </a:t>
            </a:r>
            <a:r>
              <a:rPr lang="en-US" sz="1200" b="1" i="1" dirty="0" smtClean="0">
                <a:solidFill>
                  <a:schemeClr val="dk1"/>
                </a:solidFill>
                <a:latin typeface="Calibri"/>
                <a:ea typeface="Calibri"/>
                <a:cs typeface="Calibri"/>
                <a:sym typeface="Calibri"/>
              </a:rPr>
              <a:t>I</a:t>
            </a:r>
            <a:r>
              <a:rPr lang="en" sz="1200" b="1" i="1" dirty="0" smtClean="0">
                <a:solidFill>
                  <a:schemeClr val="dk1"/>
                </a:solidFill>
                <a:latin typeface="Calibri"/>
                <a:ea typeface="Calibri"/>
                <a:cs typeface="Calibri"/>
                <a:sym typeface="Calibri"/>
              </a:rPr>
              <a:t>‘m </a:t>
            </a:r>
            <a:r>
              <a:rPr lang="en" sz="1200" b="1" dirty="0">
                <a:solidFill>
                  <a:schemeClr val="dk1"/>
                </a:solidFill>
                <a:latin typeface="Calibri"/>
                <a:ea typeface="Calibri"/>
                <a:cs typeface="Calibri"/>
                <a:sym typeface="Calibri"/>
              </a:rPr>
              <a:t>is the contracted form of </a:t>
            </a:r>
            <a:r>
              <a:rPr lang="en" sz="1200" b="1" i="1" dirty="0">
                <a:solidFill>
                  <a:schemeClr val="dk1"/>
                </a:solidFill>
                <a:latin typeface="Calibri"/>
                <a:ea typeface="Calibri"/>
                <a:cs typeface="Calibri"/>
                <a:sym typeface="Calibri"/>
              </a:rPr>
              <a:t>am</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(verb + adjective = verb phrase)</a:t>
            </a:r>
            <a:endParaRPr sz="1200" b="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can take 30 seconds in pairs to list other words Mr. Martin could have sued without changing the meaning of the sentence </a:t>
            </a:r>
            <a:r>
              <a:rPr lang="en" sz="1200" b="1" dirty="0">
                <a:solidFill>
                  <a:schemeClr val="dk1"/>
                </a:solidFill>
                <a:latin typeface="Calibri"/>
                <a:ea typeface="Calibri"/>
                <a:cs typeface="Calibri"/>
                <a:sym typeface="Calibri"/>
              </a:rPr>
              <a:t>(examples:  I’m certain, I’m positive, I have no doubt.)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they can switch partners and share something that they are sure, or certain about.  They can use their hands to come up with a gesture that shows certainty as they share.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actively participate in the discussion regarding the language chunk.</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690700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4" name="Google Shape;274;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3 - 5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Group/Partners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“Who is this chunk about?  Who does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we</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refer to?”</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t>
            </a:r>
            <a:r>
              <a:rPr lang="en" sz="1200" b="1" i="1" dirty="0">
                <a:solidFill>
                  <a:schemeClr val="dk1"/>
                </a:solidFill>
                <a:latin typeface="Calibri"/>
                <a:ea typeface="Calibri"/>
                <a:cs typeface="Calibri"/>
                <a:sym typeface="Calibri"/>
              </a:rPr>
              <a:t>We</a:t>
            </a:r>
            <a:r>
              <a:rPr lang="en" sz="1200" b="1" dirty="0">
                <a:solidFill>
                  <a:schemeClr val="dk1"/>
                </a:solidFill>
                <a:latin typeface="Calibri"/>
                <a:ea typeface="Calibri"/>
                <a:cs typeface="Calibri"/>
                <a:sym typeface="Calibri"/>
              </a:rPr>
              <a:t> refers to Mr. Martin, Chloe, Myrtle, and Violet, who are together) </a:t>
            </a:r>
            <a:r>
              <a:rPr lang="en" sz="1200" b="0" dirty="0">
                <a:solidFill>
                  <a:schemeClr val="dk1"/>
                </a:solidFill>
                <a:latin typeface="Calibri"/>
                <a:ea typeface="Calibri"/>
                <a:cs typeface="Calibri"/>
                <a:sym typeface="Calibri"/>
              </a:rPr>
              <a:t>(subject pronoun)</a:t>
            </a:r>
            <a:endParaRPr sz="1200" b="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can they do?” </a:t>
            </a:r>
            <a:r>
              <a:rPr lang="en" sz="1200" b="1" dirty="0">
                <a:solidFill>
                  <a:schemeClr val="dk1"/>
                </a:solidFill>
                <a:latin typeface="Calibri"/>
                <a:ea typeface="Calibri"/>
                <a:cs typeface="Calibri"/>
                <a:sym typeface="Calibri"/>
              </a:rPr>
              <a:t>(They can find an area or building) </a:t>
            </a:r>
            <a:r>
              <a:rPr lang="en" sz="1200" b="0" dirty="0">
                <a:solidFill>
                  <a:schemeClr val="dk1"/>
                </a:solidFill>
                <a:latin typeface="Calibri"/>
                <a:ea typeface="Calibri"/>
                <a:cs typeface="Calibri"/>
                <a:sym typeface="Calibri"/>
              </a:rPr>
              <a:t>(modal + verb + noun = verb phrase)</a:t>
            </a:r>
            <a:endParaRPr sz="1200" b="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can predict the next chunk by guessing the type of place the characters want to find.</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can discuss how the meaning of the sentence would change if they replace </a:t>
            </a:r>
            <a:r>
              <a:rPr lang="en" sz="1200" i="1" dirty="0">
                <a:solidFill>
                  <a:schemeClr val="dk1"/>
                </a:solidFill>
                <a:latin typeface="Calibri"/>
                <a:ea typeface="Calibri"/>
                <a:cs typeface="Calibri"/>
                <a:sym typeface="Calibri"/>
              </a:rPr>
              <a:t>someplace</a:t>
            </a:r>
            <a:r>
              <a:rPr lang="en" sz="1200" dirty="0">
                <a:solidFill>
                  <a:schemeClr val="dk1"/>
                </a:solidFill>
                <a:latin typeface="Calibri"/>
                <a:ea typeface="Calibri"/>
                <a:cs typeface="Calibri"/>
                <a:sym typeface="Calibri"/>
              </a:rPr>
              <a:t> with </a:t>
            </a:r>
            <a:r>
              <a:rPr lang="en" sz="1200" i="1" dirty="0">
                <a:solidFill>
                  <a:schemeClr val="dk1"/>
                </a:solidFill>
                <a:latin typeface="Calibri"/>
                <a:ea typeface="Calibri"/>
                <a:cs typeface="Calibri"/>
                <a:sym typeface="Calibri"/>
              </a:rPr>
              <a:t>many places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actively participate in the discussion regarding the language chunk.</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33277311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2" name="Google Shape;282;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3 - 5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Group/Partners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“Who does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they</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refer to?”</a:t>
            </a:r>
            <a:r>
              <a:rPr lang="en" sz="1200" dirty="0">
                <a:solidFill>
                  <a:schemeClr val="dk1"/>
                </a:solidFill>
                <a:latin typeface="Calibri"/>
                <a:ea typeface="Calibri"/>
                <a:cs typeface="Calibri"/>
                <a:sym typeface="Calibri"/>
              </a:rPr>
              <a:t> </a:t>
            </a:r>
            <a:r>
              <a:rPr lang="en" sz="1200" b="1" dirty="0" smtClean="0">
                <a:solidFill>
                  <a:schemeClr val="dk1"/>
                </a:solidFill>
                <a:latin typeface="Calibri"/>
                <a:ea typeface="Calibri"/>
                <a:cs typeface="Calibri"/>
                <a:sym typeface="Calibri"/>
              </a:rPr>
              <a:t>(</a:t>
            </a:r>
            <a:r>
              <a:rPr lang="en-US" sz="1200" b="1" i="1" dirty="0" smtClean="0">
                <a:solidFill>
                  <a:schemeClr val="dk1"/>
                </a:solidFill>
                <a:latin typeface="Calibri"/>
                <a:ea typeface="Calibri"/>
                <a:cs typeface="Calibri"/>
                <a:sym typeface="Calibri"/>
              </a:rPr>
              <a:t>T</a:t>
            </a:r>
            <a:r>
              <a:rPr lang="en" sz="1200" b="1" i="1" dirty="0" smtClean="0">
                <a:solidFill>
                  <a:schemeClr val="dk1"/>
                </a:solidFill>
                <a:latin typeface="Calibri"/>
                <a:ea typeface="Calibri"/>
                <a:cs typeface="Calibri"/>
                <a:sym typeface="Calibri"/>
              </a:rPr>
              <a:t>hey</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refers to other people in general, e.g., hotel managers.) </a:t>
            </a:r>
            <a:r>
              <a:rPr lang="en" sz="1200" b="0" dirty="0">
                <a:solidFill>
                  <a:schemeClr val="dk1"/>
                </a:solidFill>
                <a:latin typeface="Calibri"/>
                <a:ea typeface="Calibri"/>
                <a:cs typeface="Calibri"/>
                <a:sym typeface="Calibri"/>
              </a:rPr>
              <a:t>(subject pronoun)</a:t>
            </a:r>
            <a:endParaRPr sz="1200" b="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can you say </a:t>
            </a:r>
            <a:r>
              <a:rPr lang="en" sz="1200" dirty="0">
                <a:solidFill>
                  <a:schemeClr val="dk1"/>
                </a:solidFill>
                <a:latin typeface="Calibri"/>
                <a:ea typeface="Calibri"/>
                <a:cs typeface="Calibri"/>
                <a:sym typeface="Calibri"/>
              </a:rPr>
              <a:t>take in</a:t>
            </a:r>
            <a:r>
              <a:rPr lang="en" sz="1200" i="1" dirty="0">
                <a:solidFill>
                  <a:schemeClr val="dk1"/>
                </a:solidFill>
                <a:latin typeface="Calibri"/>
                <a:ea typeface="Calibri"/>
                <a:cs typeface="Calibri"/>
                <a:sym typeface="Calibri"/>
              </a:rPr>
              <a:t> in your own words?”</a:t>
            </a:r>
            <a:r>
              <a:rPr lang="en" sz="1200" dirty="0">
                <a:solidFill>
                  <a:schemeClr val="dk1"/>
                </a:solidFill>
                <a:latin typeface="Calibri"/>
                <a:ea typeface="Calibri"/>
                <a:cs typeface="Calibri"/>
                <a:sym typeface="Calibri"/>
              </a:rPr>
              <a:t> </a:t>
            </a:r>
            <a:r>
              <a:rPr lang="en" sz="1200" b="1" dirty="0" smtClean="0">
                <a:solidFill>
                  <a:schemeClr val="dk1"/>
                </a:solidFill>
                <a:latin typeface="Calibri"/>
                <a:ea typeface="Calibri"/>
                <a:cs typeface="Calibri"/>
                <a:sym typeface="Calibri"/>
              </a:rPr>
              <a:t>(</a:t>
            </a:r>
            <a:r>
              <a:rPr lang="en-US" sz="1200" b="1" dirty="0" smtClean="0">
                <a:solidFill>
                  <a:schemeClr val="dk1"/>
                </a:solidFill>
                <a:latin typeface="Calibri"/>
                <a:ea typeface="Calibri"/>
                <a:cs typeface="Calibri"/>
                <a:sym typeface="Calibri"/>
              </a:rPr>
              <a:t>A</a:t>
            </a:r>
            <a:r>
              <a:rPr lang="en" sz="1200" b="1" dirty="0" smtClean="0">
                <a:solidFill>
                  <a:schemeClr val="dk1"/>
                </a:solidFill>
                <a:latin typeface="Calibri"/>
                <a:ea typeface="Calibri"/>
                <a:cs typeface="Calibri"/>
                <a:sym typeface="Calibri"/>
              </a:rPr>
              <a:t>ccommodate</a:t>
            </a:r>
            <a:r>
              <a:rPr lang="en" sz="1200" b="1" dirty="0">
                <a:solidFill>
                  <a:schemeClr val="dk1"/>
                </a:solidFill>
                <a:latin typeface="Calibri"/>
                <a:ea typeface="Calibri"/>
                <a:cs typeface="Calibri"/>
                <a:sym typeface="Calibri"/>
              </a:rPr>
              <a:t>, or give someone a place to stay.) </a:t>
            </a:r>
            <a:r>
              <a:rPr lang="en" sz="1200" b="0" dirty="0">
                <a:solidFill>
                  <a:schemeClr val="dk1"/>
                </a:solidFill>
                <a:latin typeface="Calibri"/>
                <a:ea typeface="Calibri"/>
                <a:cs typeface="Calibri"/>
                <a:sym typeface="Calibri"/>
              </a:rPr>
              <a:t>(phrasal verb)</a:t>
            </a:r>
            <a:endParaRPr sz="1200" b="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does Mr. Martin mean by </a:t>
            </a:r>
            <a:r>
              <a:rPr lang="en-US" sz="1200" i="1"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our </a:t>
            </a:r>
            <a:r>
              <a:rPr lang="en" sz="1200" dirty="0">
                <a:solidFill>
                  <a:schemeClr val="dk1"/>
                </a:solidFill>
                <a:latin typeface="Calibri"/>
                <a:ea typeface="Calibri"/>
                <a:cs typeface="Calibri"/>
                <a:sym typeface="Calibri"/>
              </a:rPr>
              <a:t>kind</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b="1" i="1" dirty="0" smtClean="0">
                <a:solidFill>
                  <a:schemeClr val="dk1"/>
                </a:solidFill>
                <a:latin typeface="Calibri"/>
                <a:ea typeface="Calibri"/>
                <a:cs typeface="Calibri"/>
                <a:sym typeface="Calibri"/>
              </a:rPr>
              <a:t>(</a:t>
            </a:r>
            <a:r>
              <a:rPr lang="en-US" sz="1200" b="1" i="1" dirty="0" smtClean="0">
                <a:solidFill>
                  <a:schemeClr val="dk1"/>
                </a:solidFill>
                <a:latin typeface="Calibri"/>
                <a:ea typeface="Calibri"/>
                <a:cs typeface="Calibri"/>
                <a:sym typeface="Calibri"/>
              </a:rPr>
              <a:t>O</a:t>
            </a:r>
            <a:r>
              <a:rPr lang="en" sz="1200" b="1" i="1" dirty="0" smtClean="0">
                <a:solidFill>
                  <a:schemeClr val="dk1"/>
                </a:solidFill>
                <a:latin typeface="Calibri"/>
                <a:ea typeface="Calibri"/>
                <a:cs typeface="Calibri"/>
                <a:sym typeface="Calibri"/>
              </a:rPr>
              <a:t>ur </a:t>
            </a:r>
            <a:r>
              <a:rPr lang="en" sz="1200" b="1" i="1" dirty="0">
                <a:solidFill>
                  <a:schemeClr val="dk1"/>
                </a:solidFill>
                <a:latin typeface="Calibri"/>
                <a:ea typeface="Calibri"/>
                <a:cs typeface="Calibri"/>
                <a:sym typeface="Calibri"/>
              </a:rPr>
              <a:t>kind </a:t>
            </a:r>
            <a:r>
              <a:rPr lang="en" sz="1200" b="1" dirty="0">
                <a:solidFill>
                  <a:schemeClr val="dk1"/>
                </a:solidFill>
                <a:latin typeface="Calibri"/>
                <a:ea typeface="Calibri"/>
                <a:cs typeface="Calibri"/>
                <a:sym typeface="Calibri"/>
              </a:rPr>
              <a:t>refers to Mr. Martin being a white man and Myrtle being an African American girl. They are different from many pairs of travelers because they have different skin colors.) </a:t>
            </a:r>
            <a:r>
              <a:rPr lang="en" sz="1200" b="0" dirty="0">
                <a:solidFill>
                  <a:schemeClr val="dk1"/>
                </a:solidFill>
                <a:latin typeface="Calibri"/>
                <a:ea typeface="Calibri"/>
                <a:cs typeface="Calibri"/>
                <a:sym typeface="Calibri"/>
              </a:rPr>
              <a:t>(noun phrase; </a:t>
            </a:r>
            <a:r>
              <a:rPr lang="en" sz="1200" b="0" i="1" dirty="0">
                <a:solidFill>
                  <a:schemeClr val="dk1"/>
                </a:solidFill>
                <a:latin typeface="Calibri"/>
                <a:ea typeface="Calibri"/>
                <a:cs typeface="Calibri"/>
                <a:sym typeface="Calibri"/>
              </a:rPr>
              <a:t>idiom</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“What does this chunk tell us about the someplace they want to  find?” </a:t>
            </a:r>
            <a:r>
              <a:rPr lang="en" sz="1200" b="1" dirty="0">
                <a:solidFill>
                  <a:schemeClr val="dk1"/>
                </a:solidFill>
                <a:latin typeface="Calibri"/>
                <a:ea typeface="Calibri"/>
                <a:cs typeface="Calibri"/>
                <a:sym typeface="Calibri"/>
              </a:rPr>
              <a:t>(They want to find a place where they can stay together, a hotel that will lodge both white people and African American people.) </a:t>
            </a:r>
            <a:r>
              <a:rPr lang="en" sz="1200" b="0" dirty="0">
                <a:solidFill>
                  <a:schemeClr val="dk1"/>
                </a:solidFill>
                <a:latin typeface="Calibri"/>
                <a:ea typeface="Calibri"/>
                <a:cs typeface="Calibri"/>
                <a:sym typeface="Calibri"/>
              </a:rPr>
              <a:t>(relative clause)</a:t>
            </a:r>
            <a:endParaRPr sz="1200" b="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Point out that </a:t>
            </a:r>
            <a:r>
              <a:rPr lang="en" sz="1200" i="1" dirty="0">
                <a:solidFill>
                  <a:schemeClr val="dk1"/>
                </a:solidFill>
                <a:latin typeface="Calibri"/>
                <a:ea typeface="Calibri"/>
                <a:cs typeface="Calibri"/>
                <a:sym typeface="Calibri"/>
              </a:rPr>
              <a:t>where</a:t>
            </a:r>
            <a:r>
              <a:rPr lang="en" sz="1200" dirty="0">
                <a:solidFill>
                  <a:schemeClr val="dk1"/>
                </a:solidFill>
                <a:latin typeface="Calibri"/>
                <a:ea typeface="Calibri"/>
                <a:cs typeface="Calibri"/>
                <a:sym typeface="Calibri"/>
              </a:rPr>
              <a:t> is underlined in green.</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“Can you figure out why Karen Schwabach wrote </a:t>
            </a:r>
            <a:r>
              <a:rPr lang="en-US" sz="1200" i="1"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where</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b="1" i="1" dirty="0">
                <a:solidFill>
                  <a:schemeClr val="dk1"/>
                </a:solidFill>
                <a:latin typeface="Calibri"/>
                <a:ea typeface="Calibri"/>
                <a:cs typeface="Calibri"/>
                <a:sym typeface="Calibri"/>
              </a:rPr>
              <a:t>(Where</a:t>
            </a:r>
            <a:r>
              <a:rPr lang="en" sz="1200" b="1" dirty="0">
                <a:solidFill>
                  <a:schemeClr val="dk1"/>
                </a:solidFill>
                <a:latin typeface="Calibri"/>
                <a:ea typeface="Calibri"/>
                <a:cs typeface="Calibri"/>
                <a:sym typeface="Calibri"/>
              </a:rPr>
              <a:t> connects this chunk with </a:t>
            </a:r>
            <a:r>
              <a:rPr lang="en" sz="1200" b="1" i="1" dirty="0">
                <a:solidFill>
                  <a:schemeClr val="dk1"/>
                </a:solidFill>
                <a:latin typeface="Calibri"/>
                <a:ea typeface="Calibri"/>
                <a:cs typeface="Calibri"/>
                <a:sym typeface="Calibri"/>
              </a:rPr>
              <a:t>someplace</a:t>
            </a:r>
            <a:r>
              <a:rPr lang="en" sz="1200" b="1" dirty="0">
                <a:solidFill>
                  <a:schemeClr val="dk1"/>
                </a:solidFill>
                <a:latin typeface="Calibri"/>
                <a:ea typeface="Calibri"/>
                <a:cs typeface="Calibri"/>
                <a:sym typeface="Calibri"/>
              </a:rPr>
              <a:t> in the previous chunk; it refers back and signals what Schwabach will describe and gives important information about the </a:t>
            </a:r>
            <a:r>
              <a:rPr lang="en" sz="1200" b="1" i="1" dirty="0">
                <a:solidFill>
                  <a:schemeClr val="dk1"/>
                </a:solidFill>
                <a:latin typeface="Calibri"/>
                <a:ea typeface="Calibri"/>
                <a:cs typeface="Calibri"/>
                <a:sym typeface="Calibri"/>
              </a:rPr>
              <a:t>someplace </a:t>
            </a:r>
            <a:r>
              <a:rPr lang="en" sz="1200" b="1" dirty="0">
                <a:solidFill>
                  <a:schemeClr val="dk1"/>
                </a:solidFill>
                <a:latin typeface="Calibri"/>
                <a:ea typeface="Calibri"/>
                <a:cs typeface="Calibri"/>
                <a:sym typeface="Calibri"/>
              </a:rPr>
              <a:t>Mr. Martin, Chloe, Myrtle, and Violet want to find. Note that using where as a question word can help bridge this connection.) (</a:t>
            </a:r>
            <a:r>
              <a:rPr lang="en" sz="1200" b="1" i="1" dirty="0">
                <a:solidFill>
                  <a:schemeClr val="dk1"/>
                </a:solidFill>
                <a:latin typeface="Calibri"/>
                <a:ea typeface="Calibri"/>
                <a:cs typeface="Calibri"/>
                <a:sym typeface="Calibri"/>
              </a:rPr>
              <a:t>Where will they take our kind in? Someplace</a:t>
            </a:r>
            <a:r>
              <a:rPr lang="en" sz="1200" b="1" dirty="0" smtClean="0">
                <a:solidFill>
                  <a:schemeClr val="dk1"/>
                </a:solidFill>
                <a:latin typeface="Calibri"/>
                <a:ea typeface="Calibri"/>
                <a:cs typeface="Calibri"/>
                <a:sym typeface="Calibri"/>
              </a:rPr>
              <a:t>.) </a:t>
            </a:r>
            <a:r>
              <a:rPr lang="en" sz="1200" b="0" dirty="0" smtClean="0">
                <a:solidFill>
                  <a:schemeClr val="dk1"/>
                </a:solidFill>
                <a:latin typeface="Calibri"/>
                <a:ea typeface="Calibri"/>
                <a:cs typeface="Calibri"/>
                <a:sym typeface="Calibri"/>
              </a:rPr>
              <a:t>(relative adverb)</a:t>
            </a:r>
            <a:endParaRPr sz="1200" b="0" i="1" dirty="0" smtClean="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smtClean="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smtClean="0">
                <a:solidFill>
                  <a:schemeClr val="dk1"/>
                </a:solidFill>
                <a:latin typeface="Calibri"/>
                <a:ea typeface="Calibri"/>
                <a:cs typeface="Calibri"/>
                <a:sym typeface="Calibri"/>
              </a:rPr>
              <a:t>Student </a:t>
            </a:r>
            <a:r>
              <a:rPr lang="en" sz="1200" dirty="0">
                <a:solidFill>
                  <a:schemeClr val="dk1"/>
                </a:solidFill>
                <a:latin typeface="Calibri"/>
                <a:ea typeface="Calibri"/>
                <a:cs typeface="Calibri"/>
                <a:sym typeface="Calibri"/>
              </a:rPr>
              <a:t>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actively participate in the discussion regarding the language chunk.</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4521768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0" name="Google Shape;290;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3 - 5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Group/Partners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can refer to the Relative Adverbs row on the </a:t>
            </a:r>
            <a:r>
              <a:rPr lang="en" sz="1200" b="1" dirty="0">
                <a:solidFill>
                  <a:schemeClr val="dk1"/>
                </a:solidFill>
                <a:latin typeface="Calibri"/>
                <a:ea typeface="Calibri"/>
                <a:cs typeface="Calibri"/>
                <a:sym typeface="Calibri"/>
              </a:rPr>
              <a:t>Parts of Speech anchor chart</a:t>
            </a:r>
            <a:r>
              <a:rPr lang="en" sz="1200" dirty="0">
                <a:solidFill>
                  <a:schemeClr val="dk1"/>
                </a:solidFill>
                <a:latin typeface="Calibri"/>
                <a:ea typeface="Calibri"/>
                <a:cs typeface="Calibri"/>
                <a:sym typeface="Calibri"/>
              </a:rPr>
              <a:t>. Read aloud the definition and examples of relative adverbs. Students can explain why </a:t>
            </a:r>
            <a:r>
              <a:rPr lang="en" sz="1200" i="1" dirty="0">
                <a:solidFill>
                  <a:schemeClr val="dk1"/>
                </a:solidFill>
                <a:latin typeface="Calibri"/>
                <a:ea typeface="Calibri"/>
                <a:cs typeface="Calibri"/>
                <a:sym typeface="Calibri"/>
              </a:rPr>
              <a:t>where</a:t>
            </a:r>
            <a:r>
              <a:rPr lang="en" sz="1200" dirty="0">
                <a:solidFill>
                  <a:schemeClr val="dk1"/>
                </a:solidFill>
                <a:latin typeface="Calibri"/>
                <a:ea typeface="Calibri"/>
                <a:cs typeface="Calibri"/>
                <a:sym typeface="Calibri"/>
              </a:rPr>
              <a:t> was used in this chunk, rather than the relative adverbs </a:t>
            </a:r>
            <a:r>
              <a:rPr lang="en" sz="1200" i="1" dirty="0">
                <a:solidFill>
                  <a:schemeClr val="dk1"/>
                </a:solidFill>
                <a:latin typeface="Calibri"/>
                <a:ea typeface="Calibri"/>
                <a:cs typeface="Calibri"/>
                <a:sym typeface="Calibri"/>
              </a:rPr>
              <a:t>when </a:t>
            </a:r>
            <a:r>
              <a:rPr lang="en" sz="1200" dirty="0">
                <a:solidFill>
                  <a:schemeClr val="dk1"/>
                </a:solidFill>
                <a:latin typeface="Calibri"/>
                <a:ea typeface="Calibri"/>
                <a:cs typeface="Calibri"/>
                <a:sym typeface="Calibri"/>
              </a:rPr>
              <a:t>and </a:t>
            </a:r>
            <a:r>
              <a:rPr lang="en" sz="1200" i="1" dirty="0">
                <a:solidFill>
                  <a:schemeClr val="dk1"/>
                </a:solidFill>
                <a:latin typeface="Calibri"/>
                <a:ea typeface="Calibri"/>
                <a:cs typeface="Calibri"/>
                <a:sym typeface="Calibri"/>
              </a:rPr>
              <a:t>why: </a:t>
            </a:r>
            <a:r>
              <a:rPr lang="en-US" sz="1200" b="1" i="1" dirty="0" smtClean="0">
                <a:solidFill>
                  <a:schemeClr val="dk1"/>
                </a:solidFill>
                <a:latin typeface="Calibri"/>
                <a:ea typeface="Calibri"/>
                <a:cs typeface="Calibri"/>
                <a:sym typeface="Calibri"/>
              </a:rPr>
              <a:t>(W</a:t>
            </a:r>
            <a:r>
              <a:rPr lang="en" sz="1200" b="1" i="1" dirty="0" smtClean="0">
                <a:solidFill>
                  <a:schemeClr val="dk1"/>
                </a:solidFill>
                <a:latin typeface="Calibri"/>
                <a:ea typeface="Calibri"/>
                <a:cs typeface="Calibri"/>
                <a:sym typeface="Calibri"/>
              </a:rPr>
              <a:t>here</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describes places; </a:t>
            </a:r>
            <a:r>
              <a:rPr lang="en" sz="1200" b="1" i="1" dirty="0">
                <a:solidFill>
                  <a:schemeClr val="dk1"/>
                </a:solidFill>
                <a:latin typeface="Calibri"/>
                <a:ea typeface="Calibri"/>
                <a:cs typeface="Calibri"/>
                <a:sym typeface="Calibri"/>
              </a:rPr>
              <a:t>when</a:t>
            </a:r>
            <a:r>
              <a:rPr lang="en" sz="1200" b="1" dirty="0">
                <a:solidFill>
                  <a:schemeClr val="dk1"/>
                </a:solidFill>
                <a:latin typeface="Calibri"/>
                <a:ea typeface="Calibri"/>
                <a:cs typeface="Calibri"/>
                <a:sym typeface="Calibri"/>
              </a:rPr>
              <a:t> refers to time; </a:t>
            </a:r>
            <a:r>
              <a:rPr lang="en" sz="1200" b="1" i="1" dirty="0">
                <a:solidFill>
                  <a:schemeClr val="dk1"/>
                </a:solidFill>
                <a:latin typeface="Calibri"/>
                <a:ea typeface="Calibri"/>
                <a:cs typeface="Calibri"/>
                <a:sym typeface="Calibri"/>
              </a:rPr>
              <a:t>why</a:t>
            </a:r>
            <a:r>
              <a:rPr lang="en" sz="1200" b="1" dirty="0">
                <a:solidFill>
                  <a:schemeClr val="dk1"/>
                </a:solidFill>
                <a:latin typeface="Calibri"/>
                <a:ea typeface="Calibri"/>
                <a:cs typeface="Calibri"/>
                <a:sym typeface="Calibri"/>
              </a:rPr>
              <a:t> introduces reasons</a:t>
            </a:r>
            <a:r>
              <a:rPr lang="en" sz="1200" b="1" dirty="0" smtClean="0">
                <a:solidFill>
                  <a:schemeClr val="dk1"/>
                </a:solidFill>
                <a:latin typeface="Calibri"/>
                <a:ea typeface="Calibri"/>
                <a:cs typeface="Calibri"/>
                <a:sym typeface="Calibri"/>
              </a:rPr>
              <a:t>.</a:t>
            </a:r>
            <a:r>
              <a:rPr lang="en-US" sz="1200" b="1"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can discuss how the quotation marks signal that this is dialogue, something he says.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actively participate in the discussion regarding the language chunk.</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12060163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9" name="Google Shape;299;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Suggested slide pacing: 3 - 5 minutes</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Grouping: Whole Group/Partners</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Teaching Notes:  None.</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“I’m sure I can find someplace where _______.” </a:t>
            </a:r>
            <a:r>
              <a:rPr lang="en" sz="1200" b="1" dirty="0">
                <a:latin typeface="Calibri"/>
                <a:ea typeface="Calibri"/>
                <a:cs typeface="Calibri"/>
                <a:sym typeface="Calibri"/>
              </a:rPr>
              <a:t>(Example: I’m sure I can find someplace where </a:t>
            </a:r>
            <a:r>
              <a:rPr lang="en" sz="1200" b="1" u="sng" dirty="0">
                <a:latin typeface="Calibri"/>
                <a:ea typeface="Calibri"/>
                <a:cs typeface="Calibri"/>
                <a:sym typeface="Calibri"/>
              </a:rPr>
              <a:t>I can play a game</a:t>
            </a:r>
            <a:r>
              <a:rPr lang="en" sz="1200" b="1" dirty="0">
                <a:latin typeface="Calibri"/>
                <a:ea typeface="Calibri"/>
                <a:cs typeface="Calibri"/>
                <a:sym typeface="Calibri"/>
              </a:rPr>
              <a:t>.)</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if we replace someplace with sometime? How would this change the relative adverb?”</a:t>
            </a:r>
            <a:r>
              <a:rPr lang="en" sz="1200" dirty="0">
                <a:latin typeface="Calibri"/>
                <a:ea typeface="Calibri"/>
                <a:cs typeface="Calibri"/>
                <a:sym typeface="Calibri"/>
              </a:rPr>
              <a:t> </a:t>
            </a:r>
            <a:r>
              <a:rPr lang="en" sz="1200" b="1" dirty="0">
                <a:latin typeface="Calibri"/>
                <a:ea typeface="Calibri"/>
                <a:cs typeface="Calibri"/>
                <a:sym typeface="Calibri"/>
              </a:rPr>
              <a:t>(We would use </a:t>
            </a:r>
            <a:r>
              <a:rPr lang="en" sz="1200" b="1" i="1" dirty="0">
                <a:latin typeface="Calibri"/>
                <a:ea typeface="Calibri"/>
                <a:cs typeface="Calibri"/>
                <a:sym typeface="Calibri"/>
              </a:rPr>
              <a:t>when </a:t>
            </a:r>
            <a:r>
              <a:rPr lang="en" sz="1200" b="1" dirty="0">
                <a:latin typeface="Calibri"/>
                <a:ea typeface="Calibri"/>
                <a:cs typeface="Calibri"/>
                <a:sym typeface="Calibri"/>
              </a:rPr>
              <a:t>because </a:t>
            </a:r>
            <a:r>
              <a:rPr lang="en" sz="1200" b="1" i="1" dirty="0">
                <a:latin typeface="Calibri"/>
                <a:ea typeface="Calibri"/>
                <a:cs typeface="Calibri"/>
                <a:sym typeface="Calibri"/>
              </a:rPr>
              <a:t>sometime</a:t>
            </a:r>
            <a:r>
              <a:rPr lang="en" sz="1200" b="1" dirty="0">
                <a:latin typeface="Calibri"/>
                <a:ea typeface="Calibri"/>
                <a:cs typeface="Calibri"/>
                <a:sym typeface="Calibri"/>
              </a:rPr>
              <a:t> is a time.)</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should actively participate in the discussion regarding the language chunk.</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To provide heavier support: Invite students to discuss the meaning of the sentence in home language groups. </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149940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7" name="Google Shape;307;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Suggested slide pacing: 3 - 5 minutes</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Grouping: Whole Group/Partners</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Teaching Notes:  None.</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can you say this sentence in your own words?” </a:t>
            </a:r>
            <a:r>
              <a:rPr lang="en" sz="1200" b="1" dirty="0">
                <a:solidFill>
                  <a:schemeClr val="dk1"/>
                </a:solidFill>
                <a:latin typeface="Calibri"/>
                <a:ea typeface="Calibri"/>
                <a:cs typeface="Calibri"/>
                <a:sym typeface="Calibri"/>
              </a:rPr>
              <a:t>(“I’m certain there is a place that will provide lodging for white people and African American people together.”)</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can take 30 seconds in pairs to think about the inequalities described in </a:t>
            </a: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 and </a:t>
            </a:r>
            <a:r>
              <a:rPr lang="en" sz="1200" dirty="0">
                <a:solidFill>
                  <a:schemeClr val="dk1"/>
                </a:solidFill>
                <a:latin typeface="Calibri"/>
                <a:ea typeface="Calibri"/>
                <a:cs typeface="Calibri"/>
                <a:sym typeface="Calibri"/>
              </a:rPr>
              <a:t>discuss why </a:t>
            </a:r>
            <a:r>
              <a:rPr lang="en-US" sz="1200" dirty="0" smtClean="0">
                <a:solidFill>
                  <a:schemeClr val="dk1"/>
                </a:solidFill>
                <a:latin typeface="Calibri"/>
                <a:ea typeface="Calibri"/>
                <a:cs typeface="Calibri"/>
                <a:sym typeface="Calibri"/>
              </a:rPr>
              <a:t>not </a:t>
            </a:r>
            <a:r>
              <a:rPr lang="en" sz="1200" dirty="0" smtClean="0">
                <a:solidFill>
                  <a:schemeClr val="dk1"/>
                </a:solidFill>
                <a:latin typeface="Calibri"/>
                <a:ea typeface="Calibri"/>
                <a:cs typeface="Calibri"/>
                <a:sym typeface="Calibri"/>
              </a:rPr>
              <a:t>every </a:t>
            </a:r>
            <a:r>
              <a:rPr lang="en" sz="1200" dirty="0">
                <a:solidFill>
                  <a:schemeClr val="dk1"/>
                </a:solidFill>
                <a:latin typeface="Calibri"/>
                <a:ea typeface="Calibri"/>
                <a:cs typeface="Calibri"/>
                <a:sym typeface="Calibri"/>
              </a:rPr>
              <a:t>place wouldn’t let Mr. Martin, Chloe, Myrtle, and Violet stay together. Then they can switch pairs and discuss how this sentence is an example of the </a:t>
            </a:r>
            <a:r>
              <a:rPr lang="en" sz="1200" i="0" dirty="0">
                <a:solidFill>
                  <a:schemeClr val="dk1"/>
                </a:solidFill>
                <a:latin typeface="Calibri"/>
                <a:ea typeface="Calibri"/>
                <a:cs typeface="Calibri"/>
                <a:sym typeface="Calibri"/>
              </a:rPr>
              <a:t>theme “inequality is injustice.”</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does this Language Dive add to your understanding of the chapter theme of inequality is injustice?”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(It helps us understand the kind of inequality and injustice that African American people were facing at that time in history. Hotels were segregated, and African Americans were not welcome </a:t>
            </a:r>
            <a:r>
              <a:rPr lang="en" sz="1200" b="1" dirty="0" smtClean="0">
                <a:solidFill>
                  <a:schemeClr val="dk1"/>
                </a:solidFill>
                <a:latin typeface="Calibri"/>
                <a:ea typeface="Calibri"/>
                <a:cs typeface="Calibri"/>
                <a:sym typeface="Calibri"/>
              </a:rPr>
              <a:t>in</a:t>
            </a:r>
            <a:r>
              <a:rPr lang="en-US" sz="1200" b="1" dirty="0" smtClean="0">
                <a:solidFill>
                  <a:schemeClr val="dk1"/>
                </a:solidFill>
                <a:latin typeface="Calibri"/>
                <a:ea typeface="Calibri"/>
                <a:cs typeface="Calibri"/>
                <a:sym typeface="Calibri"/>
              </a:rPr>
              <a:t> all of</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them.)</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should actively participate in the discussion regarding the language chunk.</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To provide heavier support: Invite students to discuss the meaning of the sentence in home language groups. </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6932657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5" name="Google Shape;315;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Suggested slide pacing: 3 - 5 minutes</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Grouping: Whole Group/Partners</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Chunk Wall suggestions: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Verbs and verb phrases </a:t>
            </a:r>
            <a:r>
              <a:rPr lang="en" sz="1200" b="0" dirty="0">
                <a:solidFill>
                  <a:schemeClr val="dk1"/>
                </a:solidFill>
                <a:latin typeface="Calibri"/>
                <a:ea typeface="Calibri"/>
                <a:cs typeface="Calibri"/>
                <a:sym typeface="Calibri"/>
              </a:rPr>
              <a:t>(actions, states of being): “</a:t>
            </a:r>
            <a:r>
              <a:rPr lang="en" sz="1200" b="0" i="0" dirty="0">
                <a:solidFill>
                  <a:schemeClr val="dk1"/>
                </a:solidFill>
                <a:latin typeface="Calibri"/>
                <a:ea typeface="Calibri"/>
                <a:cs typeface="Calibri"/>
                <a:sym typeface="Calibri"/>
              </a:rPr>
              <a:t>I’m sure / we can find someplace / where they’ll take our kind in.”</a:t>
            </a:r>
            <a:endParaRPr sz="1200" b="0" i="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0" i="0" dirty="0">
                <a:solidFill>
                  <a:schemeClr val="dk1"/>
                </a:solidFill>
                <a:latin typeface="Calibri"/>
                <a:ea typeface="Calibri"/>
                <a:cs typeface="Calibri"/>
                <a:sym typeface="Calibri"/>
              </a:rPr>
              <a:t>Language to make references: </a:t>
            </a:r>
            <a:r>
              <a:rPr lang="en" sz="1200" b="0" i="1" u="none" dirty="0">
                <a:solidFill>
                  <a:schemeClr val="dk1"/>
                </a:solidFill>
                <a:latin typeface="Calibri"/>
                <a:ea typeface="Calibri"/>
                <a:cs typeface="Calibri"/>
                <a:sym typeface="Calibri"/>
              </a:rPr>
              <a:t>where</a:t>
            </a:r>
            <a:r>
              <a:rPr lang="en" sz="1200" b="0" i="0" dirty="0">
                <a:solidFill>
                  <a:schemeClr val="dk1"/>
                </a:solidFill>
                <a:latin typeface="Calibri"/>
                <a:ea typeface="Calibri"/>
                <a:cs typeface="Calibri"/>
                <a:sym typeface="Calibri"/>
              </a:rPr>
              <a:t> they’ll take our kind in.”</a:t>
            </a:r>
            <a:endParaRPr sz="1200" b="0" i="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0" i="0" dirty="0">
                <a:solidFill>
                  <a:schemeClr val="dk1"/>
                </a:solidFill>
                <a:latin typeface="Calibri"/>
                <a:ea typeface="Calibri"/>
                <a:cs typeface="Calibri"/>
                <a:sym typeface="Calibri"/>
              </a:rPr>
              <a:t>Language to connect words, phrases, clauses: </a:t>
            </a:r>
            <a:r>
              <a:rPr lang="en" sz="1200" b="0" i="1" u="none" dirty="0">
                <a:solidFill>
                  <a:schemeClr val="dk1"/>
                </a:solidFill>
                <a:latin typeface="Calibri"/>
                <a:ea typeface="Calibri"/>
                <a:cs typeface="Calibri"/>
                <a:sym typeface="Calibri"/>
              </a:rPr>
              <a:t>where</a:t>
            </a:r>
            <a:r>
              <a:rPr lang="en" sz="1200" b="0" i="0" dirty="0">
                <a:solidFill>
                  <a:schemeClr val="dk1"/>
                </a:solidFill>
                <a:latin typeface="Calibri"/>
                <a:ea typeface="Calibri"/>
                <a:cs typeface="Calibri"/>
                <a:sym typeface="Calibri"/>
              </a:rPr>
              <a:t> they’ll take our kind in.” </a:t>
            </a:r>
            <a:endParaRPr sz="1200" b="0" i="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i="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can choose from the relative adverbs </a:t>
            </a:r>
            <a:r>
              <a:rPr lang="en" sz="1200" i="1" dirty="0">
                <a:solidFill>
                  <a:schemeClr val="dk1"/>
                </a:solidFill>
                <a:latin typeface="Calibri"/>
                <a:ea typeface="Calibri"/>
                <a:cs typeface="Calibri"/>
                <a:sym typeface="Calibri"/>
              </a:rPr>
              <a:t>where, when,</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why</a:t>
            </a:r>
            <a:r>
              <a:rPr lang="en" sz="1200" dirty="0">
                <a:solidFill>
                  <a:schemeClr val="dk1"/>
                </a:solidFill>
                <a:latin typeface="Calibri"/>
                <a:ea typeface="Calibri"/>
                <a:cs typeface="Calibri"/>
                <a:sym typeface="Calibri"/>
              </a:rPr>
              <a:t> to fill in the blanks. They can draw an arrow from the relative adverb to the noun it describes. Then they can sketch each sentence:</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I’m sure we can find a park _________ we can go for a run.  </a:t>
            </a:r>
            <a:r>
              <a:rPr lang="en" sz="1200" b="1" i="0" dirty="0">
                <a:solidFill>
                  <a:schemeClr val="dk1"/>
                </a:solidFill>
                <a:latin typeface="Calibri"/>
                <a:ea typeface="Calibri"/>
                <a:cs typeface="Calibri"/>
                <a:sym typeface="Calibri"/>
              </a:rPr>
              <a:t>(where &gt; park)</a:t>
            </a:r>
            <a:endParaRPr sz="1200" b="1" i="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I’m sure we can find a time ____________ we can all get together. </a:t>
            </a:r>
            <a:r>
              <a:rPr lang="en" sz="1200" b="1" i="0" dirty="0">
                <a:solidFill>
                  <a:schemeClr val="dk1"/>
                </a:solidFill>
                <a:latin typeface="Calibri"/>
                <a:ea typeface="Calibri"/>
                <a:cs typeface="Calibri"/>
                <a:sym typeface="Calibri"/>
              </a:rPr>
              <a:t>(when &gt; time)</a:t>
            </a:r>
            <a:endParaRPr sz="1200" b="1" i="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I’m sure we can find out the reason ________ this happened. </a:t>
            </a:r>
            <a:r>
              <a:rPr lang="en" sz="1200" b="1" i="0" dirty="0">
                <a:solidFill>
                  <a:schemeClr val="dk1"/>
                </a:solidFill>
                <a:latin typeface="Calibri"/>
                <a:ea typeface="Calibri"/>
                <a:cs typeface="Calibri"/>
                <a:sym typeface="Calibri"/>
              </a:rPr>
              <a:t> (why &gt; reason)</a:t>
            </a:r>
            <a:endParaRPr sz="1200" b="1" i="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should actively participate in the discussion regarding the language chunk.</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solidFill>
                  <a:schemeClr val="dk1"/>
                </a:solidFill>
                <a:latin typeface="Calibri"/>
                <a:ea typeface="Calibri"/>
                <a:cs typeface="Calibri"/>
                <a:sym typeface="Calibri"/>
              </a:rPr>
              <a:t>To provide lighter support: </a:t>
            </a:r>
            <a:r>
              <a:rPr lang="en" sz="1200" i="1" dirty="0">
                <a:solidFill>
                  <a:schemeClr val="dk1"/>
                </a:solidFill>
                <a:latin typeface="Calibri"/>
                <a:ea typeface="Calibri"/>
                <a:cs typeface="Calibri"/>
                <a:sym typeface="Calibri"/>
              </a:rPr>
              <a:t>“Can you use ask a question for each of the sentences above, using the relative adverb in that sentence?”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(Where can we go for a run? When can we all get together? Why did this happen?)</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solidFill>
                  <a:schemeClr val="dk1"/>
                </a:solidFill>
                <a:latin typeface="Calibri"/>
                <a:ea typeface="Calibri"/>
                <a:cs typeface="Calibri"/>
                <a:sym typeface="Calibri"/>
              </a:rPr>
              <a:t>To provide heavier support: Review question words before inviting students to fill in the blanks </a:t>
            </a:r>
            <a:r>
              <a:rPr lang="en" sz="1200" b="1" dirty="0">
                <a:solidFill>
                  <a:schemeClr val="dk1"/>
                </a:solidFill>
                <a:latin typeface="Calibri"/>
                <a:ea typeface="Calibri"/>
                <a:cs typeface="Calibri"/>
                <a:sym typeface="Calibri"/>
              </a:rPr>
              <a:t>(</a:t>
            </a:r>
            <a:r>
              <a:rPr lang="en" sz="1200" b="1" i="1" dirty="0">
                <a:solidFill>
                  <a:schemeClr val="dk1"/>
                </a:solidFill>
                <a:latin typeface="Calibri"/>
                <a:ea typeface="Calibri"/>
                <a:cs typeface="Calibri"/>
                <a:sym typeface="Calibri"/>
              </a:rPr>
              <a:t>where</a:t>
            </a:r>
            <a:r>
              <a:rPr lang="en" sz="1200" b="1" dirty="0">
                <a:solidFill>
                  <a:schemeClr val="dk1"/>
                </a:solidFill>
                <a:latin typeface="Calibri"/>
                <a:ea typeface="Calibri"/>
                <a:cs typeface="Calibri"/>
                <a:sym typeface="Calibri"/>
              </a:rPr>
              <a:t> = place, </a:t>
            </a:r>
            <a:r>
              <a:rPr lang="en" sz="1200" b="1" i="1" dirty="0">
                <a:solidFill>
                  <a:schemeClr val="dk1"/>
                </a:solidFill>
                <a:latin typeface="Calibri"/>
                <a:ea typeface="Calibri"/>
                <a:cs typeface="Calibri"/>
                <a:sym typeface="Calibri"/>
              </a:rPr>
              <a:t>when</a:t>
            </a:r>
            <a:r>
              <a:rPr lang="en" sz="1200" b="1" dirty="0">
                <a:solidFill>
                  <a:schemeClr val="dk1"/>
                </a:solidFill>
                <a:latin typeface="Calibri"/>
                <a:ea typeface="Calibri"/>
                <a:cs typeface="Calibri"/>
                <a:sym typeface="Calibri"/>
              </a:rPr>
              <a:t> = time, </a:t>
            </a:r>
            <a:r>
              <a:rPr lang="en" sz="1200" b="1" i="1" dirty="0">
                <a:solidFill>
                  <a:schemeClr val="dk1"/>
                </a:solidFill>
                <a:latin typeface="Calibri"/>
                <a:ea typeface="Calibri"/>
                <a:cs typeface="Calibri"/>
                <a:sym typeface="Calibri"/>
              </a:rPr>
              <a:t>why</a:t>
            </a:r>
            <a:r>
              <a:rPr lang="en" sz="1200" b="1" dirty="0">
                <a:solidFill>
                  <a:schemeClr val="dk1"/>
                </a:solidFill>
                <a:latin typeface="Calibri"/>
                <a:ea typeface="Calibri"/>
                <a:cs typeface="Calibri"/>
                <a:sym typeface="Calibri"/>
              </a:rPr>
              <a:t> = reason)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7654714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Materials to read and review in preparation:</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u="sng" dirty="0">
                <a:solidFill>
                  <a:schemeClr val="hlink"/>
                </a:solidFill>
                <a:latin typeface="Calibri"/>
                <a:ea typeface="Calibri"/>
                <a:cs typeface="Calibri"/>
                <a:sym typeface="Calibri"/>
                <a:hlinkClick r:id="rId3"/>
              </a:rPr>
              <a:t>https://curriculum.eleducation.org/curriculum/ela/grade-4/module-4/unit-2/lesson-5</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This lesson follows a similar structure to Lessons 1–3, with students reading Chapter 11 of </a:t>
            </a:r>
            <a:r>
              <a:rPr lang="en" sz="1200" b="0" i="1" dirty="0">
                <a:latin typeface="Calibri"/>
                <a:ea typeface="Calibri"/>
                <a:cs typeface="Calibri"/>
                <a:sym typeface="Calibri"/>
              </a:rPr>
              <a:t>The Hope Chest</a:t>
            </a:r>
            <a:r>
              <a:rPr lang="en" sz="1200" b="0" dirty="0">
                <a:latin typeface="Calibri"/>
                <a:ea typeface="Calibri"/>
                <a:cs typeface="Calibri"/>
                <a:sym typeface="Calibri"/>
              </a:rPr>
              <a:t> in triads, determining themes that were evident in the chapter, and summarizing the chapter.</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Similar to Lessons 1–2, in the Closing, students analyze the meaning of similes and metaphors in Chapter 11.</a:t>
            </a:r>
            <a:endParaRPr sz="1200" b="0" dirty="0">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0" dirty="0">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0" dirty="0">
                <a:latin typeface="Calibri"/>
                <a:ea typeface="Calibri"/>
                <a:cs typeface="Calibri"/>
                <a:sym typeface="Calibri"/>
              </a:rPr>
              <a:t>How this lesson builds on previous work:</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Students use the same routines from Lesson 1–3 in this lesson to read and summarize Chapter 11 of </a:t>
            </a:r>
            <a:r>
              <a:rPr lang="en" sz="1200" b="0" i="1" dirty="0">
                <a:latin typeface="Calibri"/>
                <a:ea typeface="Calibri"/>
                <a:cs typeface="Calibri"/>
                <a:sym typeface="Calibri"/>
              </a:rPr>
              <a:t>The Hope Chest</a:t>
            </a:r>
            <a:r>
              <a:rPr lang="en" sz="1200" b="0" dirty="0">
                <a:latin typeface="Calibri"/>
                <a:ea typeface="Calibri"/>
                <a:cs typeface="Calibri"/>
                <a:sym typeface="Calibri"/>
              </a:rPr>
              <a:t>.</a:t>
            </a:r>
            <a:endParaRPr sz="1200" b="0" dirty="0">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0" dirty="0">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0" dirty="0">
                <a:latin typeface="Calibri"/>
                <a:ea typeface="Calibri"/>
                <a:cs typeface="Calibri"/>
                <a:sym typeface="Calibri"/>
              </a:rPr>
              <a:t>Areas in which students may need additional support:</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may continue to need support with reading, summarizing, or writing about the chapter. Continue to provide sentence frames and teacher-guided groups as necessary.  </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Additional Teacher Resources:</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Throughout </a:t>
            </a:r>
            <a:r>
              <a:rPr lang="en" sz="120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Protocol </a:t>
            </a:r>
            <a:r>
              <a:rPr lang="en" sz="1200" i="0" u="none" strike="noStrike" cap="none" dirty="0">
                <a:solidFill>
                  <a:schemeClr val="dk1"/>
                </a:solidFill>
                <a:latin typeface="Calibri"/>
                <a:ea typeface="Calibri"/>
                <a:cs typeface="Calibri"/>
                <a:sym typeface="Calibri"/>
              </a:rPr>
              <a:t>descriptions and videos can be found here: </a:t>
            </a:r>
            <a:r>
              <a:rPr lang="en" sz="1200" i="0" u="sng" strike="noStrike" cap="none" dirty="0">
                <a:solidFill>
                  <a:schemeClr val="hlink"/>
                </a:solidFill>
                <a:latin typeface="Calibri"/>
                <a:ea typeface="Calibri"/>
                <a:cs typeface="Calibri"/>
                <a:sym typeface="Calibri"/>
                <a:hlinkClick r:id="rId5"/>
              </a:rPr>
              <a:t>https://eleducation.org/resources/el-education-classroom-protocols</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Rubrics </a:t>
            </a:r>
            <a:r>
              <a:rPr lang="en" sz="1200" i="0" u="none" strike="noStrike" cap="none" dirty="0">
                <a:solidFill>
                  <a:schemeClr val="dk1"/>
                </a:solidFill>
                <a:latin typeface="Calibri"/>
                <a:ea typeface="Calibri"/>
                <a:cs typeface="Calibri"/>
                <a:sym typeface="Calibri"/>
              </a:rPr>
              <a:t>and checklists for writing can be found here: </a:t>
            </a:r>
            <a:r>
              <a:rPr lang="en" sz="1200" i="0" u="sng" strike="noStrike" cap="none" dirty="0">
                <a:solidFill>
                  <a:schemeClr val="hlink"/>
                </a:solidFill>
                <a:latin typeface="Calibri"/>
                <a:ea typeface="Calibri"/>
                <a:cs typeface="Calibri"/>
                <a:sym typeface="Calibri"/>
                <a:hlinkClick r:id="rId6"/>
              </a:rPr>
              <a:t>https://eleducation.org/resources/fourth-grade-writing-rubrics-and-checklists</a:t>
            </a:r>
            <a:endParaRPr sz="120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i="0" u="none" strike="noStrike" cap="none" dirty="0" smtClean="0">
                <a:solidFill>
                  <a:schemeClr val="dk1"/>
                </a:solidFill>
                <a:latin typeface="Calibri"/>
                <a:ea typeface="Calibri"/>
                <a:cs typeface="Calibri"/>
                <a:sym typeface="Calibri"/>
              </a:rPr>
              <a:t>Independent </a:t>
            </a:r>
            <a:r>
              <a:rPr lang="en" sz="1200" i="0" u="none" strike="noStrike" cap="none" dirty="0">
                <a:solidFill>
                  <a:schemeClr val="dk1"/>
                </a:solidFill>
                <a:latin typeface="Calibri"/>
                <a:ea typeface="Calibri"/>
                <a:cs typeface="Calibri"/>
                <a:sym typeface="Calibri"/>
              </a:rPr>
              <a:t>Reading: Sample Plans can be found here: </a:t>
            </a:r>
            <a:r>
              <a:rPr lang="en" sz="1200" i="0" u="sng" strike="noStrike" cap="none" dirty="0">
                <a:solidFill>
                  <a:schemeClr val="hlink"/>
                </a:solidFill>
                <a:latin typeface="Calibri"/>
                <a:ea typeface="Calibri"/>
                <a:cs typeface="Calibri"/>
                <a:sym typeface="Calibri"/>
                <a:hlinkClick r:id="rId7"/>
              </a:rPr>
              <a:t>https://eleducation.org/resources/independent-reading-sample-plans</a:t>
            </a:r>
            <a:endParaRPr sz="120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8924045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3" name="Google Shape;323;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3 - 5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first learning target and read it aloud:</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use relative adverbs.”</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Thumb-O-Meter checking for understanding technique for students to indicate their understanding of these targets.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learning target and their self-assessment of it.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(Working toward Same Learning Target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one way they worked toward each learning target in the previous lesson.</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248429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Group/Triads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Space has been provided for students to create their own graphic organizer on the handout, if they desire.  Also consider referring them to their previous summarizing handouts for support.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a:t>
            </a:r>
            <a:r>
              <a:rPr lang="en" sz="1200" dirty="0">
                <a:latin typeface="Calibri"/>
                <a:ea typeface="Calibri"/>
                <a:cs typeface="Calibri"/>
                <a:sym typeface="Calibri"/>
              </a:rPr>
              <a:t>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AutoNum type="arabicPeriod"/>
            </a:pPr>
            <a:r>
              <a:rPr lang="en" sz="1200" dirty="0">
                <a:latin typeface="Calibri"/>
                <a:ea typeface="Calibri"/>
                <a:cs typeface="Calibri"/>
                <a:sym typeface="Calibri"/>
              </a:rPr>
              <a:t>Distribute and display </a:t>
            </a:r>
            <a:r>
              <a:rPr lang="en" sz="1200" b="1" dirty="0">
                <a:latin typeface="Calibri"/>
                <a:ea typeface="Calibri"/>
                <a:cs typeface="Calibri"/>
                <a:sym typeface="Calibri"/>
              </a:rPr>
              <a:t>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12</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Use the same routine from Work Time A of Lesson 1 to guide students through completing the theme and supporting details graphic organizer in triads, and then writing a summary of the part of the chapter where they found evidence of one of the themes.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to refer to: </a:t>
            </a:r>
            <a:r>
              <a:rPr lang="en" sz="1200" b="1" dirty="0">
                <a:latin typeface="Calibri"/>
                <a:ea typeface="Calibri"/>
                <a:cs typeface="Calibri"/>
                <a:sym typeface="Calibri"/>
              </a:rPr>
              <a:t>Model summary </a:t>
            </a:r>
            <a:r>
              <a:rPr lang="en" sz="1200" dirty="0">
                <a:latin typeface="Calibri"/>
                <a:ea typeface="Calibri"/>
                <a:cs typeface="Calibri"/>
                <a:sym typeface="Calibri"/>
              </a:rPr>
              <a:t>and </a:t>
            </a:r>
            <a:r>
              <a:rPr lang="en" sz="1200" b="1" dirty="0">
                <a:latin typeface="Calibri"/>
                <a:ea typeface="Calibri"/>
                <a:cs typeface="Calibri"/>
                <a:sym typeface="Calibri"/>
              </a:rPr>
              <a:t>Criteria of an Effective Summary anchor chart.  </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Directions for Work Time A of Lesson 1 </a:t>
            </a:r>
            <a:r>
              <a:rPr lang="en" sz="1200" dirty="0" smtClean="0">
                <a:latin typeface="Calibri"/>
                <a:ea typeface="Calibri"/>
                <a:cs typeface="Calibri"/>
                <a:sym typeface="Calibri"/>
              </a:rPr>
              <a:t>follow below</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Remind students that summaries give a brief idea of what a text is about and that when we summarize a text</a:t>
            </a:r>
            <a:r>
              <a:rPr lang="en" sz="1200" b="1" dirty="0">
                <a:latin typeface="Calibri"/>
                <a:ea typeface="Calibri"/>
                <a:cs typeface="Calibri"/>
                <a:sym typeface="Calibri"/>
              </a:rPr>
              <a:t> (give a brief statement of the main points)</a:t>
            </a:r>
            <a:r>
              <a:rPr lang="en" sz="1200" dirty="0">
                <a:latin typeface="Calibri"/>
                <a:ea typeface="Calibri"/>
                <a:cs typeface="Calibri"/>
                <a:sym typeface="Calibri"/>
              </a:rPr>
              <a:t>, we provide the title and author and briefly describe what it was about, including the theme and the supporting details.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Tell students they are going to write a summary of the part of the chapter where they found evidence of one of the themes.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Display the </a:t>
            </a:r>
            <a:r>
              <a:rPr lang="en" sz="1200" b="1" dirty="0">
                <a:latin typeface="Calibri"/>
                <a:ea typeface="Calibri"/>
                <a:cs typeface="Calibri"/>
                <a:sym typeface="Calibri"/>
              </a:rPr>
              <a:t>model summary</a:t>
            </a:r>
            <a:r>
              <a:rPr lang="en" sz="1200" dirty="0">
                <a:latin typeface="Calibri"/>
                <a:ea typeface="Calibri"/>
                <a:cs typeface="Calibri"/>
                <a:sym typeface="Calibri"/>
              </a:rPr>
              <a:t> and invite students to refer to it.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(If needed) Focus students on the </a:t>
            </a:r>
            <a:r>
              <a:rPr lang="en" sz="1200" b="1" dirty="0">
                <a:latin typeface="Calibri"/>
                <a:ea typeface="Calibri"/>
                <a:cs typeface="Calibri"/>
                <a:sym typeface="Calibri"/>
              </a:rPr>
              <a:t>Criteria of an Effective Summary anchor chart </a:t>
            </a:r>
            <a:r>
              <a:rPr lang="en" sz="1200" dirty="0">
                <a:latin typeface="Calibri"/>
                <a:ea typeface="Calibri"/>
                <a:cs typeface="Calibri"/>
                <a:sym typeface="Calibri"/>
              </a:rPr>
              <a:t>and briefly review it.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Distribute and display </a:t>
            </a:r>
            <a:r>
              <a:rPr lang="en" sz="1200" b="1" dirty="0">
                <a:latin typeface="Calibri"/>
                <a:ea typeface="Calibri"/>
                <a:cs typeface="Calibri"/>
                <a:sym typeface="Calibri"/>
              </a:rPr>
              <a:t>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12</a:t>
            </a:r>
            <a:r>
              <a:rPr lang="en" sz="1200" dirty="0">
                <a:latin typeface="Calibri"/>
                <a:ea typeface="Calibri"/>
                <a:cs typeface="Calibri"/>
                <a:sym typeface="Calibri"/>
              </a:rPr>
              <a:t>. Remind students they saw this same organizer in Lesson 6 of Unit 1.</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Review what students will record in each box on the </a:t>
            </a:r>
            <a:r>
              <a:rPr lang="en" sz="1200" b="1" dirty="0">
                <a:latin typeface="Calibri"/>
                <a:ea typeface="Calibri"/>
                <a:cs typeface="Calibri"/>
                <a:sym typeface="Calibri"/>
              </a:rPr>
              <a:t>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12 handout</a:t>
            </a:r>
            <a:r>
              <a:rPr lang="en" sz="1200" dirty="0">
                <a:latin typeface="Calibri"/>
                <a:ea typeface="Calibri"/>
                <a:cs typeface="Calibri"/>
                <a:sym typeface="Calibri"/>
              </a:rPr>
              <a: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Invite students to work in their triads to complete the theme and supporting details chart at the top of the page. Tell students it will make it easier for them when writing a summary later in the lesson if both of the supporting details they choose to support their theme come from the same part of the chapter. Emphasize that this isn’t always possible, though.</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Remind students of the themes and evidence recorded during Opening A on the </a:t>
            </a:r>
            <a:r>
              <a:rPr lang="en" sz="1200" b="1" dirty="0">
                <a:latin typeface="Calibri"/>
                <a:ea typeface="Calibri"/>
                <a:cs typeface="Calibri"/>
                <a:sym typeface="Calibri"/>
              </a:rPr>
              <a:t>Theme anchor charts</a:t>
            </a:r>
            <a:r>
              <a:rPr lang="en" sz="1200" dirty="0">
                <a:latin typeface="Calibri"/>
                <a:ea typeface="Calibri"/>
                <a:cs typeface="Calibri"/>
                <a:sym typeface="Calibri"/>
              </a:rPr>
              <a:t>. Tell students that if multiple themes were identified, triads should choose one to focus on, preferably the one with the most evidence to support it, because this will make it easier to write the summary.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After 5 minutes, refocus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write an effective summary of Chapter 12 </a:t>
            </a:r>
            <a:r>
              <a:rPr lang="en" sz="1200" b="0" dirty="0">
                <a:solidFill>
                  <a:schemeClr val="dk1"/>
                </a:solidFill>
                <a:latin typeface="Calibri"/>
                <a:ea typeface="Calibri"/>
                <a:cs typeface="Calibri"/>
                <a:sym typeface="Calibri"/>
              </a:rPr>
              <a:t>of </a:t>
            </a: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fine motor skills: Provide options for expression by offering a template that includes lines in each box or partial dictation.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(Rereading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Before inviting triads to complete the </a:t>
            </a:r>
            <a:r>
              <a:rPr lang="en" sz="1200" b="1" dirty="0">
                <a:latin typeface="Calibri"/>
                <a:ea typeface="Calibri"/>
                <a:cs typeface="Calibri"/>
                <a:sym typeface="Calibri"/>
              </a:rPr>
              <a:t>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12 graphic organizer</a:t>
            </a:r>
            <a:r>
              <a:rPr lang="en" sz="1200" dirty="0">
                <a:latin typeface="Calibri"/>
                <a:ea typeface="Calibri"/>
                <a:cs typeface="Calibri"/>
                <a:sym typeface="Calibri"/>
              </a:rPr>
              <a:t>, consider rereading aloud the section(s) of the chapter that highlights each theme that students can choose to write about in their summaries.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(Shared Writing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working closely with a group of students to write their summaries as a shared or interactive writing experience. Display the shared writing for students to refer to when writing summaries independently in future lessons.</a:t>
            </a:r>
            <a:endParaRPr sz="1200" dirty="0">
              <a:latin typeface="Calibri"/>
              <a:ea typeface="Calibri"/>
              <a:cs typeface="Calibri"/>
              <a:sym typeface="Calibri"/>
            </a:endParaRPr>
          </a:p>
        </p:txBody>
      </p:sp>
      <p:sp>
        <p:nvSpPr>
          <p:cNvPr id="330" name="Google Shape;330;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290993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Triads/Whole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Give students a minute in silence to think about how they would summarize the part(s) of the chapter where they found evidence of the theme. Remind students that the summary needs to contain two supporting details to prove this theme really is evident, so if those supporting details come from two different parts of the chapter, they will need to briefly summarize what is happening in both parts of the chapter.</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label themselves A, B, and C in their triads.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Using a </a:t>
            </a:r>
            <a:r>
              <a:rPr lang="en" sz="1200" b="0" dirty="0">
                <a:latin typeface="Calibri"/>
                <a:ea typeface="Calibri"/>
                <a:cs typeface="Calibri"/>
                <a:sym typeface="Calibri"/>
              </a:rPr>
              <a:t>timer</a:t>
            </a:r>
            <a:r>
              <a:rPr lang="en" sz="1200" dirty="0">
                <a:latin typeface="Calibri"/>
                <a:ea typeface="Calibri"/>
                <a:cs typeface="Calibri"/>
                <a:sym typeface="Calibri"/>
              </a:rPr>
              <a:t>, give partner B 45 seconds to orally summarize the part(s) of the chapter where they found evidence of the theme to the triad. Then give partner C 30 seconds, and partner A 15 seconds.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Select volunteers to share out their summaries. Refer to </a:t>
            </a:r>
            <a:r>
              <a:rPr lang="en" sz="1200" b="1" dirty="0">
                <a:latin typeface="Calibri"/>
                <a:ea typeface="Calibri"/>
                <a:cs typeface="Calibri"/>
                <a:sym typeface="Calibri"/>
              </a:rPr>
              <a:t>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12 (example,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write their summaries on their </a:t>
            </a:r>
            <a:r>
              <a:rPr lang="en" sz="1200" b="1" dirty="0">
                <a:latin typeface="Calibri"/>
                <a:ea typeface="Calibri"/>
                <a:cs typeface="Calibri"/>
                <a:sym typeface="Calibri"/>
              </a:rPr>
              <a:t>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12 handout</a:t>
            </a:r>
            <a:r>
              <a:rPr lang="en" sz="1200" dirty="0">
                <a:latin typeface="Calibri"/>
                <a:ea typeface="Calibri"/>
                <a:cs typeface="Calibri"/>
                <a:sym typeface="Calibri"/>
              </a:rPr>
              <a:t>. Distribute </a:t>
            </a:r>
            <a:r>
              <a:rPr lang="en" sz="1200" b="1" dirty="0">
                <a:latin typeface="Calibri"/>
                <a:ea typeface="Calibri"/>
                <a:cs typeface="Calibri"/>
                <a:sym typeface="Calibri"/>
              </a:rPr>
              <a:t>summary sentence frames</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Circulate to support students as they write and ask questions to guide their thinking:</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“Where can you see evidence of this theme in Chapter 12?”</a:t>
            </a:r>
            <a:endParaRPr sz="1200" i="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would you retell this part of the chapter for me?”</a:t>
            </a:r>
            <a:endParaRPr sz="1200" i="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would you summarize it?”</a:t>
            </a:r>
            <a:endParaRPr sz="1200" i="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summarize the text that contains evidence of a theme in chapter 12 of </a:t>
            </a: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create a graphic organizer.</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fine motor skills: Provide options for expression by offering a template that includes lines in each box.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(Enlarged Model Summary: Displaying and Annotating</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enlarged model summary</a:t>
            </a:r>
            <a:r>
              <a:rPr lang="en" sz="1200" dirty="0">
                <a:solidFill>
                  <a:schemeClr val="dk1"/>
                </a:solidFill>
                <a:latin typeface="Calibri"/>
                <a:ea typeface="Calibri"/>
                <a:cs typeface="Calibri"/>
                <a:sym typeface="Calibri"/>
              </a:rPr>
              <a:t> (see </a:t>
            </a:r>
            <a:r>
              <a:rPr lang="en" sz="1200" i="1" dirty="0">
                <a:solidFill>
                  <a:schemeClr val="dk1"/>
                </a:solidFill>
                <a:latin typeface="Calibri"/>
                <a:ea typeface="Calibri"/>
                <a:cs typeface="Calibri"/>
                <a:sym typeface="Calibri"/>
              </a:rPr>
              <a:t>For heavier support)</a:t>
            </a:r>
            <a:r>
              <a:rPr lang="en" sz="1200" dirty="0">
                <a:solidFill>
                  <a:schemeClr val="dk1"/>
                </a:solidFill>
                <a:latin typeface="Calibri"/>
                <a:ea typeface="Calibri"/>
                <a:cs typeface="Calibri"/>
                <a:sym typeface="Calibri"/>
              </a:rPr>
              <a:t> next to the </a:t>
            </a:r>
            <a:r>
              <a:rPr lang="en" sz="1200" b="1" dirty="0">
                <a:solidFill>
                  <a:schemeClr val="dk1"/>
                </a:solidFill>
                <a:latin typeface="Calibri"/>
                <a:ea typeface="Calibri"/>
                <a:cs typeface="Calibri"/>
                <a:sym typeface="Calibri"/>
              </a:rPr>
              <a:t>Criteria for an Effective Summary anchor chart</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think about where they see each criterion present in the </a:t>
            </a:r>
            <a:r>
              <a:rPr lang="en" sz="1200" b="1" dirty="0">
                <a:solidFill>
                  <a:schemeClr val="dk1"/>
                </a:solidFill>
                <a:latin typeface="Calibri"/>
                <a:ea typeface="Calibri"/>
                <a:cs typeface="Calibri"/>
                <a:sym typeface="Calibri"/>
              </a:rPr>
              <a:t>model summary</a:t>
            </a:r>
            <a:r>
              <a:rPr lang="en" sz="1200" dirty="0">
                <a:solidFill>
                  <a:schemeClr val="dk1"/>
                </a:solidFill>
                <a:latin typeface="Calibri"/>
                <a:ea typeface="Calibri"/>
                <a:cs typeface="Calibri"/>
                <a:sym typeface="Calibri"/>
              </a:rPr>
              <a:t>. As they share their thinking, annotate the </a:t>
            </a:r>
            <a:r>
              <a:rPr lang="en" sz="1200" b="1" dirty="0">
                <a:solidFill>
                  <a:schemeClr val="dk1"/>
                </a:solidFill>
                <a:latin typeface="Calibri"/>
                <a:ea typeface="Calibri"/>
                <a:cs typeface="Calibri"/>
                <a:sym typeface="Calibri"/>
              </a:rPr>
              <a:t>enlarged summary</a:t>
            </a:r>
            <a:r>
              <a:rPr lang="en" sz="1200" dirty="0">
                <a:solidFill>
                  <a:schemeClr val="dk1"/>
                </a:solidFill>
                <a:latin typeface="Calibri"/>
                <a:ea typeface="Calibri"/>
                <a:cs typeface="Calibri"/>
                <a:sym typeface="Calibri"/>
              </a:rPr>
              <a:t> by writing each criterion in the margin next to where it appears. Display the summary and the anchor chart side by side for students to refer to throughout the unit.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(Modeling and Thinking Aloud: Completing the Graphic Organizer</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modeling and thinking aloud the process for completing the </a:t>
            </a:r>
            <a:r>
              <a:rPr lang="en" sz="1200" b="1" dirty="0">
                <a:solidFill>
                  <a:schemeClr val="dk1"/>
                </a:solidFill>
                <a:latin typeface="Calibri"/>
                <a:ea typeface="Calibri"/>
                <a:cs typeface="Calibri"/>
                <a:sym typeface="Calibri"/>
              </a:rPr>
              <a:t>Summarizing </a:t>
            </a:r>
            <a:r>
              <a:rPr lang="en" sz="1200" b="1" i="1" dirty="0">
                <a:solidFill>
                  <a:schemeClr val="dk1"/>
                </a:solidFill>
                <a:latin typeface="Calibri"/>
                <a:ea typeface="Calibri"/>
                <a:cs typeface="Calibri"/>
                <a:sym typeface="Calibri"/>
              </a:rPr>
              <a:t>The Hope Chest</a:t>
            </a:r>
            <a:r>
              <a:rPr lang="en" sz="1200" b="1" dirty="0">
                <a:solidFill>
                  <a:schemeClr val="dk1"/>
                </a:solidFill>
                <a:latin typeface="Calibri"/>
                <a:ea typeface="Calibri"/>
                <a:cs typeface="Calibri"/>
                <a:sym typeface="Calibri"/>
              </a:rPr>
              <a:t>, Chapter 12 graphic organizer</a:t>
            </a:r>
            <a:r>
              <a:rPr lang="en" sz="1200" dirty="0">
                <a:solidFill>
                  <a:schemeClr val="dk1"/>
                </a:solidFill>
                <a:latin typeface="Calibri"/>
                <a:ea typeface="Calibri"/>
                <a:cs typeface="Calibri"/>
                <a:sym typeface="Calibri"/>
              </a:rPr>
              <a:t>. Explicitly refer to the </a:t>
            </a:r>
            <a:r>
              <a:rPr lang="en" sz="1200" b="1" dirty="0">
                <a:solidFill>
                  <a:schemeClr val="dk1"/>
                </a:solidFill>
                <a:latin typeface="Calibri"/>
                <a:ea typeface="Calibri"/>
                <a:cs typeface="Calibri"/>
                <a:sym typeface="Calibri"/>
              </a:rPr>
              <a:t>Theme anchor chart for Chapter 12 </a:t>
            </a:r>
            <a:r>
              <a:rPr lang="en" sz="1200" dirty="0">
                <a:solidFill>
                  <a:schemeClr val="dk1"/>
                </a:solidFill>
                <a:latin typeface="Calibri"/>
                <a:ea typeface="Calibri"/>
                <a:cs typeface="Calibri"/>
                <a:sym typeface="Calibri"/>
              </a:rPr>
              <a:t>as you model, showing how to use information from that chart to help you complete the graphic organizer.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(Modeling and Thinking Aloud: Writing a Summary</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modeling and thinking aloud the process for writing a summary using the information on the completed </a:t>
            </a:r>
            <a:r>
              <a:rPr lang="en" sz="1200" b="1" dirty="0">
                <a:solidFill>
                  <a:schemeClr val="dk1"/>
                </a:solidFill>
                <a:latin typeface="Calibri"/>
                <a:ea typeface="Calibri"/>
                <a:cs typeface="Calibri"/>
                <a:sym typeface="Calibri"/>
              </a:rPr>
              <a:t>summarizing graphic organizer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(Shared Writing</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working closely with a group of students to write their summaries as a shared or interactive writing experience. Display the shared writing for students to refer to when writing summaries independently in future lessons.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338" name="Google Shape;338;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218156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6" name="Google Shape;346;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3 - 5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first learning target and read it aloud:</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summarize Chapter </a:t>
            </a:r>
            <a:r>
              <a:rPr lang="en" sz="1200" b="0" i="1" dirty="0">
                <a:solidFill>
                  <a:schemeClr val="dk1"/>
                </a:solidFill>
                <a:latin typeface="Calibri"/>
                <a:ea typeface="Calibri"/>
                <a:cs typeface="Calibri"/>
                <a:sym typeface="Calibri"/>
              </a:rPr>
              <a:t>12 of The Hope Chest.”</a:t>
            </a:r>
            <a:endParaRPr sz="1200" b="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Thumb-O-Meter checking for understanding technique for students to indicate their understanding of these targets.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learning target and their self-assessment of it.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(Working toward Same Learning Target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one way they worked toward each learning target in the previous lesson.</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52099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rgbClr val="000000"/>
                </a:solidFill>
                <a:latin typeface="Calibri"/>
                <a:ea typeface="Calibri"/>
                <a:cs typeface="Calibri"/>
                <a:sym typeface="Calibri"/>
              </a:rPr>
              <a:t>Teaching Notes: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rgbClr val="000000"/>
                </a:solidFill>
                <a:latin typeface="Calibri"/>
                <a:ea typeface="Calibri"/>
                <a:cs typeface="Calibri"/>
                <a:sym typeface="Calibri"/>
              </a:rPr>
              <a:t>Prompts for the Accountable Research Reading are on the following </a:t>
            </a:r>
            <a:r>
              <a:rPr lang="en" sz="1200" i="0" u="none" strike="noStrike" cap="none" dirty="0" smtClean="0">
                <a:solidFill>
                  <a:srgbClr val="000000"/>
                </a:solidFill>
                <a:latin typeface="Calibri"/>
                <a:ea typeface="Calibri"/>
                <a:cs typeface="Calibri"/>
                <a:sym typeface="Calibri"/>
              </a:rPr>
              <a:t>slide.</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rgbClr val="000000"/>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rgbClr val="000000"/>
                </a:solidFill>
                <a:latin typeface="Calibri"/>
                <a:ea typeface="Calibri"/>
                <a:cs typeface="Calibri"/>
                <a:sym typeface="Calibri"/>
              </a:rPr>
              <a:t>Student Look-fors/Listen-fors: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rgbClr val="000000"/>
                </a:solidFill>
                <a:latin typeface="Calibri"/>
                <a:ea typeface="Calibri"/>
                <a:cs typeface="Calibri"/>
                <a:sym typeface="Calibri"/>
              </a:rPr>
              <a:t>Support for Any Students Who Need It: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p:txBody>
      </p:sp>
      <p:sp>
        <p:nvSpPr>
          <p:cNvPr id="353" name="Google Shape;353;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6155995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p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students have a system for recording homework assignments (journal, notebook, agenda, etc.) and a text to complete the assignment.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Independent Reading Journals.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homework assignment aloud and ask students if they have any questions about the assignments.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a:t>
            </a:r>
            <a:r>
              <a:rPr lang="en" sz="1200" dirty="0" smtClean="0">
                <a:solidFill>
                  <a:schemeClr val="dk1"/>
                </a:solidFill>
                <a:latin typeface="Calibri"/>
                <a:ea typeface="Calibri"/>
                <a:cs typeface="Calibri"/>
                <a:sym typeface="Calibri"/>
              </a:rPr>
              <a:t>student</a:t>
            </a:r>
            <a:r>
              <a:rPr lang="en-US" sz="1200" dirty="0" smtClean="0">
                <a:solidFill>
                  <a:schemeClr val="dk1"/>
                </a:solidFill>
                <a:latin typeface="Calibri"/>
                <a:ea typeface="Calibri"/>
                <a:cs typeface="Calibri"/>
                <a:sym typeface="Calibri"/>
              </a:rPr>
              <a:t>s</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 select a prompt and write it in the front of their Independent Reading Journal.</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record assignments and have materials needed to complete it.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1" dirty="0">
              <a:latin typeface="Calibri"/>
              <a:ea typeface="Calibri"/>
              <a:cs typeface="Calibri"/>
              <a:sym typeface="Calibri"/>
            </a:endParaRPr>
          </a:p>
        </p:txBody>
      </p:sp>
      <p:sp>
        <p:nvSpPr>
          <p:cNvPr id="360" name="Google Shape;360;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319258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7" name="Google Shape;367;p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a:t>
            </a:r>
            <a:r>
              <a:rPr lang="en" sz="1200" b="1" i="0" u="none" strike="noStrike" cap="none" dirty="0" smtClean="0">
                <a:solidFill>
                  <a:schemeClr val="dk1"/>
                </a:solidFill>
                <a:latin typeface="Calibri"/>
                <a:ea typeface="Calibri"/>
                <a:cs typeface="Calibri"/>
                <a:sym typeface="Calibri"/>
              </a:rPr>
              <a:t>document</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p:txBody>
      </p:sp>
      <p:sp>
        <p:nvSpPr>
          <p:cNvPr id="368" name="Google Shape;368;p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775245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1" name="Google Shape;181;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New Materials to Prepare in Advance: </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Theme Anchor Charts: Chapter 12 (example, for teacher reference)</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Language Dive Guide I: </a:t>
            </a:r>
            <a:r>
              <a:rPr lang="en" sz="1200" b="1" i="1" dirty="0">
                <a:solidFill>
                  <a:schemeClr val="dk1"/>
                </a:solidFill>
                <a:latin typeface="Calibri"/>
                <a:ea typeface="Calibri"/>
                <a:cs typeface="Calibri"/>
                <a:sym typeface="Calibri"/>
              </a:rPr>
              <a:t>The Hope Chest</a:t>
            </a:r>
            <a:r>
              <a:rPr lang="en" sz="1200" b="1" dirty="0">
                <a:solidFill>
                  <a:schemeClr val="dk1"/>
                </a:solidFill>
                <a:latin typeface="Calibri"/>
                <a:ea typeface="Calibri"/>
                <a:cs typeface="Calibri"/>
                <a:sym typeface="Calibri"/>
              </a:rPr>
              <a:t>: Relative Adverbs</a:t>
            </a:r>
            <a:r>
              <a:rPr lang="en" sz="1200" b="1" i="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endParaRPr sz="1200" b="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AutoNum type="alphaLcPeriod"/>
            </a:pPr>
            <a:r>
              <a:rPr lang="en" sz="1200" b="1" dirty="0">
                <a:solidFill>
                  <a:schemeClr val="dk1"/>
                </a:solidFill>
                <a:latin typeface="Calibri"/>
                <a:ea typeface="Calibri"/>
                <a:cs typeface="Calibri"/>
                <a:sym typeface="Calibri"/>
              </a:rPr>
              <a:t>Questions We Can Ask during a Language Dive anchor chart</a:t>
            </a:r>
            <a:r>
              <a:rPr lang="en" sz="1200" dirty="0">
                <a:solidFill>
                  <a:schemeClr val="dk1"/>
                </a:solidFill>
                <a:latin typeface="Calibri"/>
                <a:ea typeface="Calibri"/>
                <a:cs typeface="Calibri"/>
                <a:sym typeface="Calibri"/>
              </a:rPr>
              <a:t> (begun in Module 3)</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AutoNum type="alphaLcPeriod"/>
            </a:pPr>
            <a:r>
              <a:rPr lang="en" sz="1200" b="1" dirty="0">
                <a:solidFill>
                  <a:schemeClr val="dk1"/>
                </a:solidFill>
                <a:latin typeface="Calibri"/>
                <a:ea typeface="Calibri"/>
                <a:cs typeface="Calibri"/>
                <a:sym typeface="Calibri"/>
              </a:rPr>
              <a:t>Language Dive Chunk Chart I: </a:t>
            </a:r>
            <a:r>
              <a:rPr lang="en" sz="1200" b="1" i="1" dirty="0">
                <a:solidFill>
                  <a:schemeClr val="dk1"/>
                </a:solidFill>
                <a:latin typeface="Calibri"/>
                <a:ea typeface="Calibri"/>
                <a:cs typeface="Calibri"/>
                <a:sym typeface="Calibri"/>
              </a:rPr>
              <a:t>The Hope Chest</a:t>
            </a:r>
            <a:r>
              <a:rPr lang="en" sz="1200" b="1" dirty="0">
                <a:solidFill>
                  <a:schemeClr val="dk1"/>
                </a:solidFill>
                <a:latin typeface="Calibri"/>
                <a:ea typeface="Calibri"/>
                <a:cs typeface="Calibri"/>
                <a:sym typeface="Calibri"/>
              </a:rPr>
              <a:t>: Relative </a:t>
            </a:r>
            <a:r>
              <a:rPr lang="en" sz="1200" b="1" dirty="0" smtClean="0">
                <a:solidFill>
                  <a:schemeClr val="dk1"/>
                </a:solidFill>
                <a:latin typeface="Calibri"/>
                <a:ea typeface="Calibri"/>
                <a:cs typeface="Calibri"/>
                <a:sym typeface="Calibri"/>
              </a:rPr>
              <a:t>Adverbs</a:t>
            </a:r>
            <a:r>
              <a:rPr lang="en-US" sz="1200" b="1" dirty="0" smtClean="0">
                <a:solidFill>
                  <a:schemeClr val="dk1"/>
                </a:solidFill>
                <a:latin typeface="Calibri"/>
                <a:ea typeface="Calibri"/>
                <a:cs typeface="Calibri"/>
                <a:sym typeface="Calibri"/>
              </a:rPr>
              <a:t> </a:t>
            </a:r>
            <a:r>
              <a:rPr lang="en" sz="1200" b="1" dirty="0" smtClean="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for teacher reference)</a:t>
            </a:r>
            <a:endParaRPr sz="1200" b="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AutoNum type="alphaLcPeriod"/>
            </a:pPr>
            <a:r>
              <a:rPr lang="en" sz="1200" b="1" dirty="0">
                <a:solidFill>
                  <a:schemeClr val="dk1"/>
                </a:solidFill>
                <a:latin typeface="Calibri"/>
                <a:ea typeface="Calibri"/>
                <a:cs typeface="Calibri"/>
                <a:sym typeface="Calibri"/>
              </a:rPr>
              <a:t>Language Dive Note-catcher I: </a:t>
            </a:r>
            <a:r>
              <a:rPr lang="en" sz="1200" b="1" i="1" dirty="0">
                <a:solidFill>
                  <a:schemeClr val="dk1"/>
                </a:solidFill>
                <a:latin typeface="Calibri"/>
                <a:ea typeface="Calibri"/>
                <a:cs typeface="Calibri"/>
                <a:sym typeface="Calibri"/>
              </a:rPr>
              <a:t>The Hope Chest</a:t>
            </a:r>
            <a:r>
              <a:rPr lang="en" sz="1200" b="1" dirty="0">
                <a:solidFill>
                  <a:schemeClr val="dk1"/>
                </a:solidFill>
                <a:latin typeface="Calibri"/>
                <a:ea typeface="Calibri"/>
                <a:cs typeface="Calibri"/>
                <a:sym typeface="Calibri"/>
              </a:rPr>
              <a:t>: Relative </a:t>
            </a:r>
            <a:r>
              <a:rPr lang="en" sz="1200" b="1" dirty="0" smtClean="0">
                <a:solidFill>
                  <a:schemeClr val="dk1"/>
                </a:solidFill>
                <a:latin typeface="Calibri"/>
                <a:ea typeface="Calibri"/>
                <a:cs typeface="Calibri"/>
                <a:sym typeface="Calibri"/>
              </a:rPr>
              <a:t>Adverbs</a:t>
            </a:r>
            <a:r>
              <a:rPr lang="en-US" sz="1200" b="1"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AutoNum type="alphaLcPeriod"/>
            </a:pPr>
            <a:r>
              <a:rPr lang="en" sz="1200" b="1" dirty="0">
                <a:solidFill>
                  <a:schemeClr val="dk1"/>
                </a:solidFill>
                <a:latin typeface="Calibri"/>
                <a:ea typeface="Calibri"/>
                <a:cs typeface="Calibri"/>
                <a:sym typeface="Calibri"/>
              </a:rPr>
              <a:t>Language Dive Sentence Strip Chunks I: </a:t>
            </a:r>
            <a:r>
              <a:rPr lang="en" sz="1200" b="1" i="1" dirty="0">
                <a:solidFill>
                  <a:schemeClr val="dk1"/>
                </a:solidFill>
                <a:latin typeface="Calibri"/>
                <a:ea typeface="Calibri"/>
                <a:cs typeface="Calibri"/>
                <a:sym typeface="Calibri"/>
              </a:rPr>
              <a:t>The Hope Chest</a:t>
            </a:r>
            <a:r>
              <a:rPr lang="en" sz="1200" b="1" dirty="0">
                <a:solidFill>
                  <a:schemeClr val="dk1"/>
                </a:solidFill>
                <a:latin typeface="Calibri"/>
                <a:ea typeface="Calibri"/>
                <a:cs typeface="Calibri"/>
                <a:sym typeface="Calibri"/>
              </a:rPr>
              <a:t>: Relative Adverbs</a:t>
            </a:r>
            <a:r>
              <a:rPr lang="en" sz="1200" b="1"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Summarizing </a:t>
            </a:r>
            <a:r>
              <a:rPr lang="en" sz="1200" b="1" i="1" dirty="0">
                <a:solidFill>
                  <a:schemeClr val="dk1"/>
                </a:solidFill>
                <a:latin typeface="Calibri"/>
                <a:ea typeface="Calibri"/>
                <a:cs typeface="Calibri"/>
                <a:sym typeface="Calibri"/>
              </a:rPr>
              <a:t>The Hope Chest</a:t>
            </a:r>
            <a:r>
              <a:rPr lang="en" sz="1200" b="1" dirty="0">
                <a:solidFill>
                  <a:schemeClr val="dk1"/>
                </a:solidFill>
                <a:latin typeface="Calibri"/>
                <a:ea typeface="Calibri"/>
                <a:cs typeface="Calibri"/>
                <a:sym typeface="Calibri"/>
              </a:rPr>
              <a:t>, Chapter 12</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Summarizing </a:t>
            </a:r>
            <a:r>
              <a:rPr lang="en" sz="1200" b="1" i="1" dirty="0">
                <a:solidFill>
                  <a:schemeClr val="dk1"/>
                </a:solidFill>
                <a:latin typeface="Calibri"/>
                <a:ea typeface="Calibri"/>
                <a:cs typeface="Calibri"/>
                <a:sym typeface="Calibri"/>
              </a:rPr>
              <a:t>The Hope Chest</a:t>
            </a:r>
            <a:r>
              <a:rPr lang="en" sz="1200" b="1" dirty="0">
                <a:solidFill>
                  <a:schemeClr val="dk1"/>
                </a:solidFill>
                <a:latin typeface="Calibri"/>
                <a:ea typeface="Calibri"/>
                <a:cs typeface="Calibri"/>
                <a:sym typeface="Calibri"/>
              </a:rPr>
              <a:t>, Chapter 12 (example, for teacher reference)</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Timer</a:t>
            </a:r>
            <a:r>
              <a:rPr lang="en" sz="1200" dirty="0">
                <a:solidFill>
                  <a:schemeClr val="dk1"/>
                </a:solidFill>
                <a:latin typeface="Calibri"/>
                <a:ea typeface="Calibri"/>
                <a:cs typeface="Calibri"/>
                <a:sym typeface="Calibri"/>
              </a:rPr>
              <a:t> (one per class)</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Materials to Gather from Previous Lessons: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Parts of Speech anchor chart</a:t>
            </a:r>
            <a:r>
              <a:rPr lang="en" sz="1200" dirty="0">
                <a:solidFill>
                  <a:schemeClr val="dk1"/>
                </a:solidFill>
                <a:latin typeface="Calibri"/>
                <a:ea typeface="Calibri"/>
                <a:cs typeface="Calibri"/>
                <a:sym typeface="Calibri"/>
              </a:rPr>
              <a:t> (begun in Module 1; added to in advance; see supporting materials)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Parts of Speech anchor chart</a:t>
            </a:r>
            <a:r>
              <a:rPr lang="en" sz="1200" dirty="0">
                <a:solidFill>
                  <a:schemeClr val="dk1"/>
                </a:solidFill>
                <a:latin typeface="Calibri"/>
                <a:ea typeface="Calibri"/>
                <a:cs typeface="Calibri"/>
                <a:sym typeface="Calibri"/>
              </a:rPr>
              <a:t> (begun in Module 1; </a:t>
            </a:r>
            <a:r>
              <a:rPr lang="en" sz="1200" b="1" dirty="0">
                <a:solidFill>
                  <a:schemeClr val="dk1"/>
                </a:solidFill>
                <a:latin typeface="Calibri"/>
                <a:ea typeface="Calibri"/>
                <a:cs typeface="Calibri"/>
                <a:sym typeface="Calibri"/>
              </a:rPr>
              <a:t>example, for teacher reference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(from Unit 1, Lesson 1; one per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logs</a:t>
            </a:r>
            <a:r>
              <a:rPr lang="en" sz="1200" dirty="0">
                <a:solidFill>
                  <a:schemeClr val="dk1"/>
                </a:solidFill>
                <a:latin typeface="Calibri"/>
                <a:ea typeface="Calibri"/>
                <a:cs typeface="Calibri"/>
                <a:sym typeface="Calibri"/>
              </a:rPr>
              <a:t> (from Module 1; one per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Theme anchor charts</a:t>
            </a:r>
            <a:r>
              <a:rPr lang="en" sz="1200" dirty="0">
                <a:solidFill>
                  <a:schemeClr val="dk1"/>
                </a:solidFill>
                <a:latin typeface="Calibri"/>
                <a:ea typeface="Calibri"/>
                <a:cs typeface="Calibri"/>
                <a:sym typeface="Calibri"/>
              </a:rPr>
              <a:t> (begun in Unit 1, Lesson 6; added to during Opening B; see supporting materials)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Idioms, Adages, and Proverbs anchor chart</a:t>
            </a:r>
            <a:r>
              <a:rPr lang="en" sz="1200" dirty="0">
                <a:solidFill>
                  <a:schemeClr val="dk1"/>
                </a:solidFill>
                <a:latin typeface="Calibri"/>
                <a:ea typeface="Calibri"/>
                <a:cs typeface="Calibri"/>
                <a:sym typeface="Calibri"/>
              </a:rPr>
              <a:t> (begun in Unit 1, Lesson 6; added to during Opening B; see supporting materials)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Idioms, Adages, and Proverbs anchor chart</a:t>
            </a:r>
            <a:r>
              <a:rPr lang="en" sz="1200" dirty="0">
                <a:solidFill>
                  <a:schemeClr val="dk1"/>
                </a:solidFill>
                <a:latin typeface="Calibri"/>
                <a:ea typeface="Calibri"/>
                <a:cs typeface="Calibri"/>
                <a:sym typeface="Calibri"/>
              </a:rPr>
              <a:t> (begun in Unit 1, Lesson 6; </a:t>
            </a:r>
            <a:r>
              <a:rPr lang="en" sz="1200" b="1" dirty="0">
                <a:solidFill>
                  <a:schemeClr val="dk1"/>
                </a:solidFill>
                <a:latin typeface="Calibri"/>
                <a:ea typeface="Calibri"/>
                <a:cs typeface="Calibri"/>
                <a:sym typeface="Calibri"/>
              </a:rPr>
              <a:t>example, for teacher reference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summary</a:t>
            </a:r>
            <a:r>
              <a:rPr lang="en" sz="1200" dirty="0">
                <a:solidFill>
                  <a:schemeClr val="dk1"/>
                </a:solidFill>
                <a:latin typeface="Calibri"/>
                <a:ea typeface="Calibri"/>
                <a:cs typeface="Calibri"/>
                <a:sym typeface="Calibri"/>
              </a:rPr>
              <a:t> (from Unit 1, Lesson 6; 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Criteria of an Effective Summary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Summary sentence frame</a:t>
            </a:r>
            <a:r>
              <a:rPr lang="en" sz="1200" dirty="0">
                <a:solidFill>
                  <a:schemeClr val="dk1"/>
                </a:solidFill>
                <a:latin typeface="Calibri"/>
                <a:ea typeface="Calibri"/>
                <a:cs typeface="Calibri"/>
                <a:sym typeface="Calibri"/>
              </a:rPr>
              <a:t> (from Unit 1, Lesson 6; new; optional; for students needing additional support)</a:t>
            </a:r>
            <a:endParaRPr sz="1200" b="1" i="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Prepare classroom systems for active learning:</a:t>
            </a:r>
            <a:endParaRPr sz="1200" i="0" u="none" strike="noStrike" cap="none" dirty="0">
              <a:latin typeface="Calibri"/>
              <a:ea typeface="Calibri"/>
              <a:cs typeface="Calibri"/>
              <a:sym typeface="Calibri"/>
            </a:endParaRPr>
          </a:p>
          <a:p>
            <a:pPr marL="457200" lvl="0" indent="-304800" algn="l" rtl="0">
              <a:lnSpc>
                <a:spcPct val="100000"/>
              </a:lnSpc>
              <a:spcBef>
                <a:spcPts val="1700"/>
              </a:spcBef>
              <a:spcAft>
                <a:spcPts val="0"/>
              </a:spcAft>
              <a:buClr>
                <a:srgbClr val="000000"/>
              </a:buClr>
              <a:buSzPts val="1200"/>
              <a:buFont typeface="Calibri"/>
              <a:buChar char="●"/>
            </a:pPr>
            <a:r>
              <a:rPr lang="en" sz="1200" dirty="0">
                <a:latin typeface="Calibri"/>
                <a:ea typeface="Calibri"/>
                <a:cs typeface="Calibri"/>
                <a:sym typeface="Calibri"/>
              </a:rPr>
              <a:t>Review the </a:t>
            </a:r>
            <a:r>
              <a:rPr lang="en" sz="1200" b="1" dirty="0">
                <a:latin typeface="Calibri"/>
                <a:ea typeface="Calibri"/>
                <a:cs typeface="Calibri"/>
                <a:sym typeface="Calibri"/>
              </a:rPr>
              <a:t>Questions We Can Ask during a Language Dive anchor chart</a:t>
            </a:r>
            <a:r>
              <a:rPr lang="en" sz="1200" dirty="0">
                <a:latin typeface="Calibri"/>
                <a:ea typeface="Calibri"/>
                <a:cs typeface="Calibri"/>
                <a:sym typeface="Calibri"/>
              </a:rPr>
              <a:t> as needed (begun in Module 3, Unit 1, Lesson 5).</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444444"/>
              </a:buClr>
              <a:buSzPts val="1200"/>
              <a:buFont typeface="Calibri"/>
              <a:buChar char="●"/>
            </a:pPr>
            <a:r>
              <a:rPr lang="en" sz="1200" dirty="0">
                <a:latin typeface="Calibri"/>
                <a:ea typeface="Calibri"/>
                <a:cs typeface="Calibri"/>
                <a:sym typeface="Calibri"/>
              </a:rPr>
              <a:t>Preview the </a:t>
            </a:r>
            <a:r>
              <a:rPr lang="en" sz="1200" b="1" dirty="0">
                <a:latin typeface="Calibri"/>
                <a:ea typeface="Calibri"/>
                <a:cs typeface="Calibri"/>
                <a:sym typeface="Calibri"/>
              </a:rPr>
              <a:t>Language Dive Guide</a:t>
            </a:r>
            <a:r>
              <a:rPr lang="en" sz="1200" dirty="0">
                <a:latin typeface="Calibri"/>
                <a:ea typeface="Calibri"/>
                <a:cs typeface="Calibri"/>
                <a:sym typeface="Calibri"/>
              </a:rPr>
              <a:t> and consider how to invite conversation among students to address the language goals suggested under each sentence strip chunk (see supporting materials).  Select from the language goals provided to best meet your students’ needs.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Add a row to the table on the </a:t>
            </a:r>
            <a:r>
              <a:rPr lang="en" sz="1200" b="1" dirty="0">
                <a:latin typeface="Calibri"/>
                <a:ea typeface="Calibri"/>
                <a:cs typeface="Calibri"/>
                <a:sym typeface="Calibri"/>
              </a:rPr>
              <a:t>Part of Speech anchor chart</a:t>
            </a:r>
            <a:r>
              <a:rPr lang="en" sz="1200" dirty="0">
                <a:latin typeface="Calibri"/>
                <a:ea typeface="Calibri"/>
                <a:cs typeface="Calibri"/>
                <a:sym typeface="Calibri"/>
              </a:rPr>
              <a:t> for relative adverbs (see supporting materials).  This includes the definition of relative adverbs, as well as examples.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Post:  Learning targets and applicable anchor charts (see materials list).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426596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a:solidFill>
                  <a:schemeClr val="dk1"/>
                </a:solidFill>
                <a:latin typeface="Calibri"/>
                <a:ea typeface="Calibri"/>
                <a:cs typeface="Calibri"/>
                <a:sym typeface="Calibri"/>
              </a:rPr>
              <a:t>Review these protocols before teaching. They are all used in this lesson:</a:t>
            </a:r>
            <a:endParaRPr sz="120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Language Dive</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Triad Talk</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Think-Pair-Share</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endParaRPr sz="1200">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i="0" u="sng" strike="noStrike" cap="none">
                <a:solidFill>
                  <a:schemeClr val="hlink"/>
                </a:solidFill>
                <a:latin typeface="Calibri"/>
                <a:ea typeface="Calibri"/>
                <a:cs typeface="Calibri"/>
                <a:sym typeface="Calibri"/>
                <a:hlinkClick r:id="rId3"/>
              </a:rPr>
              <a:t>https://eleducation.org/resources/el-education-classroom-protocols</a:t>
            </a:r>
            <a:endParaRPr sz="1200" i="0" u="none" strike="noStrike" cap="none">
              <a:solidFill>
                <a:srgbClr val="000000"/>
              </a:solidFill>
              <a:latin typeface="Calibri"/>
              <a:ea typeface="Calibri"/>
              <a:cs typeface="Calibri"/>
              <a:sym typeface="Calibri"/>
            </a:endParaRPr>
          </a:p>
        </p:txBody>
      </p:sp>
      <p:sp>
        <p:nvSpPr>
          <p:cNvPr id="187" name="Google Shape;187;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460885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7" name="Google Shape;197;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SzPts val="1100"/>
              <a:buNone/>
            </a:pPr>
            <a:r>
              <a:rPr lang="en" sz="1200" i="1">
                <a:solidFill>
                  <a:schemeClr val="dk1"/>
                </a:solidFill>
                <a:latin typeface="Calibri"/>
                <a:ea typeface="Calibri"/>
                <a:cs typeface="Calibri"/>
                <a:sym typeface="Calibri"/>
              </a:rPr>
              <a:t>Light Supports:</a:t>
            </a:r>
            <a:endParaRPr sz="1200" i="1">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a:latin typeface="Calibri"/>
                <a:ea typeface="Calibri"/>
                <a:cs typeface="Calibri"/>
                <a:sym typeface="Calibri"/>
              </a:rPr>
              <a:t>Challenge students to use Conversation Cues with other students to promote productive and equitable conversation and enhance language development.</a:t>
            </a:r>
            <a:endParaRPr sz="1200">
              <a:latin typeface="Calibri"/>
              <a:ea typeface="Calibri"/>
              <a:cs typeface="Calibri"/>
              <a:sym typeface="Calibri"/>
            </a:endParaRPr>
          </a:p>
          <a:p>
            <a:pPr marL="0" marR="0" lvl="0" indent="0" algn="l" rtl="0">
              <a:lnSpc>
                <a:spcPct val="100000"/>
              </a:lnSpc>
              <a:spcBef>
                <a:spcPts val="0"/>
              </a:spcBef>
              <a:spcAft>
                <a:spcPts val="0"/>
              </a:spcAft>
              <a:buSzPts val="1100"/>
              <a:buNone/>
            </a:pPr>
            <a:endParaRPr sz="1200">
              <a:latin typeface="Calibri"/>
              <a:ea typeface="Calibri"/>
              <a:cs typeface="Calibri"/>
              <a:sym typeface="Calibri"/>
            </a:endParaRPr>
          </a:p>
          <a:p>
            <a:pPr marL="0" marR="0" lvl="0" indent="0" algn="l" rtl="0">
              <a:lnSpc>
                <a:spcPct val="100000"/>
              </a:lnSpc>
              <a:spcBef>
                <a:spcPts val="0"/>
              </a:spcBef>
              <a:spcAft>
                <a:spcPts val="0"/>
              </a:spcAft>
              <a:buSzPts val="1100"/>
              <a:buNone/>
            </a:pPr>
            <a:r>
              <a:rPr lang="en" sz="1200" i="1">
                <a:solidFill>
                  <a:schemeClr val="dk1"/>
                </a:solidFill>
                <a:latin typeface="Calibri"/>
                <a:ea typeface="Calibri"/>
                <a:cs typeface="Calibri"/>
                <a:sym typeface="Calibri"/>
              </a:rPr>
              <a:t>Heavy Supports:</a:t>
            </a:r>
            <a:endParaRPr sz="1200" i="1">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a:latin typeface="Calibri"/>
                <a:ea typeface="Calibri"/>
                <a:cs typeface="Calibri"/>
                <a:sym typeface="Calibri"/>
              </a:rPr>
              <a:t>Consider reading Chapter 12 aloud to students before the lesson, and inviting them to practice reading aloud a section of the chapter that they can then be responsible for reading in their triads in Opening B.</a:t>
            </a:r>
            <a:endParaRPr sz="1200">
              <a:latin typeface="Calibri"/>
              <a:ea typeface="Calibri"/>
              <a:cs typeface="Calibri"/>
              <a:sym typeface="Calibri"/>
            </a:endParaRPr>
          </a:p>
          <a:p>
            <a:pPr marL="0" marR="0" lvl="0" indent="0" algn="l" rtl="0">
              <a:lnSpc>
                <a:spcPct val="100000"/>
              </a:lnSpc>
              <a:spcBef>
                <a:spcPts val="0"/>
              </a:spcBef>
              <a:spcAft>
                <a:spcPts val="0"/>
              </a:spcAft>
              <a:buSzPts val="1100"/>
              <a:buNone/>
            </a:pPr>
            <a:endParaRPr sz="1200" i="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054325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09" name="Google Shape;209;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075656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8" name="Google Shape;218;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agenda for the day.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706837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a:t>
            </a:r>
            <a:r>
              <a:rPr lang="en" sz="1200" dirty="0">
                <a:latin typeface="Calibri"/>
                <a:ea typeface="Calibri"/>
                <a:cs typeface="Calibri"/>
                <a:sym typeface="Calibri"/>
              </a:rPr>
              <a:t>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get into their reading triads.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their attention to the posted learning targets and select a volunteer to read them aloud: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i="0" dirty="0">
                <a:latin typeface="Calibri"/>
                <a:ea typeface="Calibri"/>
                <a:cs typeface="Calibri"/>
                <a:sym typeface="Calibri"/>
              </a:rPr>
              <a:t>“I can use relative adverbs.”</a:t>
            </a:r>
            <a:endParaRPr sz="1200" b="1" i="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i="0" dirty="0">
                <a:latin typeface="Calibri"/>
                <a:ea typeface="Calibri"/>
                <a:cs typeface="Calibri"/>
                <a:sym typeface="Calibri"/>
              </a:rPr>
              <a:t>“I can summarize Chapter 12 of </a:t>
            </a:r>
            <a:r>
              <a:rPr lang="en" sz="1200" b="1" i="1" dirty="0">
                <a:latin typeface="Calibri"/>
                <a:ea typeface="Calibri"/>
                <a:cs typeface="Calibri"/>
                <a:sym typeface="Calibri"/>
              </a:rPr>
              <a:t>The Hope Chest</a:t>
            </a:r>
            <a:r>
              <a:rPr lang="en" sz="1200" b="1" i="0" dirty="0">
                <a:latin typeface="Calibri"/>
                <a:ea typeface="Calibri"/>
                <a:cs typeface="Calibri"/>
                <a:sym typeface="Calibri"/>
              </a:rPr>
              <a:t>.”</a:t>
            </a:r>
            <a:endParaRPr sz="1200" b="1"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first learning target. Underline the word </a:t>
            </a:r>
            <a:r>
              <a:rPr lang="en" sz="1200" i="1" dirty="0">
                <a:latin typeface="Calibri"/>
                <a:ea typeface="Calibri"/>
                <a:cs typeface="Calibri"/>
                <a:sym typeface="Calibri"/>
              </a:rPr>
              <a:t>adverbs</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Parts of Speech anchor chart</a:t>
            </a:r>
            <a:r>
              <a:rPr lang="en" sz="1200" dirty="0">
                <a:latin typeface="Calibri"/>
                <a:ea typeface="Calibri"/>
                <a:cs typeface="Calibri"/>
                <a:sym typeface="Calibri"/>
              </a:rPr>
              <a:t> and ask:</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i="1" dirty="0">
                <a:latin typeface="Calibri"/>
                <a:ea typeface="Calibri"/>
                <a:cs typeface="Calibri"/>
                <a:sym typeface="Calibri"/>
              </a:rPr>
              <a:t>“What is an adverb?” </a:t>
            </a:r>
            <a:r>
              <a:rPr lang="en" sz="1200" b="1" dirty="0">
                <a:latin typeface="Calibri"/>
                <a:ea typeface="Calibri"/>
                <a:cs typeface="Calibri"/>
                <a:sym typeface="Calibri"/>
              </a:rPr>
              <a:t>(a word that describes a verb, an adjective, or another adverb)</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i="1" dirty="0">
                <a:latin typeface="Calibri"/>
                <a:ea typeface="Calibri"/>
                <a:cs typeface="Calibri"/>
                <a:sym typeface="Calibri"/>
              </a:rPr>
              <a:t>“What are some examples of adverbs?” </a:t>
            </a:r>
            <a:r>
              <a:rPr lang="en" sz="1200" b="1" dirty="0">
                <a:latin typeface="Calibri"/>
                <a:ea typeface="Calibri"/>
                <a:cs typeface="Calibri"/>
                <a:sym typeface="Calibri"/>
              </a:rPr>
              <a:t>(Responses will vary, but may include: slowly, quietly.)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Underline the word </a:t>
            </a:r>
            <a:r>
              <a:rPr lang="en" sz="1200" i="1" dirty="0">
                <a:latin typeface="Calibri"/>
                <a:ea typeface="Calibri"/>
                <a:cs typeface="Calibri"/>
                <a:sym typeface="Calibri"/>
              </a:rPr>
              <a:t>relative</a:t>
            </a:r>
            <a:r>
              <a:rPr lang="en" sz="1200" dirty="0">
                <a:latin typeface="Calibri"/>
                <a:ea typeface="Calibri"/>
                <a:cs typeface="Calibri"/>
                <a:sym typeface="Calibri"/>
              </a:rPr>
              <a:t> and tell students that a </a:t>
            </a:r>
            <a:r>
              <a:rPr lang="en" sz="1200" i="1" dirty="0">
                <a:latin typeface="Calibri"/>
                <a:ea typeface="Calibri"/>
                <a:cs typeface="Calibri"/>
                <a:sym typeface="Calibri"/>
              </a:rPr>
              <a:t>relative adverb</a:t>
            </a:r>
            <a:r>
              <a:rPr lang="en" sz="1200" dirty="0">
                <a:latin typeface="Calibri"/>
                <a:ea typeface="Calibri"/>
                <a:cs typeface="Calibri"/>
                <a:sym typeface="Calibri"/>
              </a:rPr>
              <a:t> is a specific type of adverb, which they will learn more about through a Language Dive later in the lesson. Refer to </a:t>
            </a:r>
            <a:r>
              <a:rPr lang="en" sz="1200" b="1" dirty="0">
                <a:latin typeface="Calibri"/>
                <a:ea typeface="Calibri"/>
                <a:cs typeface="Calibri"/>
                <a:sym typeface="Calibri"/>
              </a:rPr>
              <a:t>Parts of Speech anchor chart (example,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they saw the second learning target in the previous lessons for Chapters </a:t>
            </a:r>
            <a:r>
              <a:rPr lang="en" sz="1200" b="0" dirty="0">
                <a:latin typeface="Calibri"/>
                <a:ea typeface="Calibri"/>
                <a:cs typeface="Calibri"/>
                <a:sym typeface="Calibri"/>
              </a:rPr>
              <a:t>8–11 of </a:t>
            </a:r>
            <a:r>
              <a:rPr lang="en" sz="1200" b="0" i="1" dirty="0">
                <a:latin typeface="Calibri"/>
                <a:ea typeface="Calibri"/>
                <a:cs typeface="Calibri"/>
                <a:sym typeface="Calibri"/>
              </a:rPr>
              <a:t>The Hope Chest</a:t>
            </a:r>
            <a:r>
              <a:rPr lang="en" sz="1200" b="0" dirty="0">
                <a:latin typeface="Calibri"/>
                <a:ea typeface="Calibri"/>
                <a:cs typeface="Calibri"/>
                <a:sym typeface="Calibri"/>
              </a:rPr>
              <a:t>.</a:t>
            </a:r>
            <a:endParaRPr sz="1200" b="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discussion about the learning targets.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(Word Families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When reviewing the word </a:t>
            </a:r>
            <a:r>
              <a:rPr lang="en" sz="1200" i="1" dirty="0">
                <a:latin typeface="Calibri"/>
                <a:ea typeface="Calibri"/>
                <a:cs typeface="Calibri"/>
                <a:sym typeface="Calibri"/>
              </a:rPr>
              <a:t>relative</a:t>
            </a:r>
            <a:r>
              <a:rPr lang="en" sz="1200" dirty="0">
                <a:latin typeface="Calibri"/>
                <a:ea typeface="Calibri"/>
                <a:cs typeface="Calibri"/>
                <a:sym typeface="Calibri"/>
              </a:rPr>
              <a:t>, ask students about the root word (</a:t>
            </a:r>
            <a:r>
              <a:rPr lang="en" sz="1200" i="1" dirty="0">
                <a:latin typeface="Calibri"/>
                <a:ea typeface="Calibri"/>
                <a:cs typeface="Calibri"/>
                <a:sym typeface="Calibri"/>
              </a:rPr>
              <a:t>relate</a:t>
            </a:r>
            <a:r>
              <a:rPr lang="en" sz="1200" dirty="0">
                <a:latin typeface="Calibri"/>
                <a:ea typeface="Calibri"/>
                <a:cs typeface="Calibri"/>
                <a:sym typeface="Calibri"/>
              </a:rPr>
              <a:t>). Invite students to think about how they are </a:t>
            </a:r>
            <a:r>
              <a:rPr lang="en" sz="1200" i="1" dirty="0">
                <a:latin typeface="Calibri"/>
                <a:ea typeface="Calibri"/>
                <a:cs typeface="Calibri"/>
                <a:sym typeface="Calibri"/>
              </a:rPr>
              <a:t>related to</a:t>
            </a:r>
            <a:r>
              <a:rPr lang="en" sz="1200" dirty="0">
                <a:latin typeface="Calibri"/>
                <a:ea typeface="Calibri"/>
                <a:cs typeface="Calibri"/>
                <a:sym typeface="Calibri"/>
              </a:rPr>
              <a:t> people who are their </a:t>
            </a:r>
            <a:r>
              <a:rPr lang="en" sz="1200" i="1" dirty="0">
                <a:latin typeface="Calibri"/>
                <a:ea typeface="Calibri"/>
                <a:cs typeface="Calibri"/>
                <a:sym typeface="Calibri"/>
              </a:rPr>
              <a:t>relatives</a:t>
            </a:r>
            <a:r>
              <a:rPr lang="en" sz="1200" dirty="0">
                <a:latin typeface="Calibri"/>
                <a:ea typeface="Calibri"/>
                <a:cs typeface="Calibri"/>
                <a:sym typeface="Calibri"/>
              </a:rPr>
              <a:t>, helping them determine the meaning of </a:t>
            </a:r>
            <a:r>
              <a:rPr lang="en" sz="1200" i="1" dirty="0">
                <a:latin typeface="Calibri"/>
                <a:ea typeface="Calibri"/>
                <a:cs typeface="Calibri"/>
                <a:sym typeface="Calibri"/>
              </a:rPr>
              <a:t>relative</a:t>
            </a:r>
            <a:r>
              <a:rPr lang="en" sz="1200" dirty="0">
                <a:latin typeface="Calibri"/>
                <a:ea typeface="Calibri"/>
                <a:cs typeface="Calibri"/>
                <a:sym typeface="Calibri"/>
              </a:rPr>
              <a:t> while reinforcing the strategy of using root words to find the meaning of unfamiliar words and phrases.</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
        <p:nvSpPr>
          <p:cNvPr id="224" name="Google Shape;22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572170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15 - 20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Triads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in the same reading triads that they were in during Unit 1.</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Follow the same routine from Unit 1 (steps follow below) to move students into their triads and have them read and discuss Chapter </a:t>
            </a:r>
            <a:r>
              <a:rPr lang="en" sz="1200" b="0" dirty="0">
                <a:latin typeface="Calibri"/>
                <a:ea typeface="Calibri"/>
                <a:cs typeface="Calibri"/>
                <a:sym typeface="Calibri"/>
              </a:rPr>
              <a:t>12 of </a:t>
            </a:r>
            <a:r>
              <a:rPr lang="en" sz="1200" b="0" i="1" dirty="0">
                <a:latin typeface="Calibri"/>
                <a:ea typeface="Calibri"/>
                <a:cs typeface="Calibri"/>
                <a:sym typeface="Calibri"/>
              </a:rPr>
              <a:t>The Hope Chest</a:t>
            </a:r>
            <a:r>
              <a:rPr lang="en" sz="1200" b="0" dirty="0">
                <a:latin typeface="Calibri"/>
                <a:ea typeface="Calibri"/>
                <a:cs typeface="Calibri"/>
                <a:sym typeface="Calibri"/>
              </a:rPr>
              <a:t>:</a:t>
            </a:r>
            <a:endParaRPr sz="1200" b="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Invite students to get into their reading triads.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Working to Become Ethical People anchor chart</a:t>
            </a:r>
            <a:r>
              <a:rPr lang="en" sz="1200" dirty="0">
                <a:latin typeface="Calibri"/>
                <a:ea typeface="Calibri"/>
                <a:cs typeface="Calibri"/>
                <a:sym typeface="Calibri"/>
              </a:rPr>
              <a:t>, and review </a:t>
            </a:r>
            <a:r>
              <a:rPr lang="en" sz="1200" i="1" dirty="0">
                <a:latin typeface="Calibri"/>
                <a:ea typeface="Calibri"/>
                <a:cs typeface="Calibri"/>
                <a:sym typeface="Calibri"/>
              </a:rPr>
              <a:t>respect, compassion</a:t>
            </a:r>
            <a:r>
              <a:rPr lang="en" sz="1200" dirty="0">
                <a:latin typeface="Calibri"/>
                <a:ea typeface="Calibri"/>
                <a:cs typeface="Calibri"/>
                <a:sym typeface="Calibri"/>
              </a:rPr>
              <a:t>, and </a:t>
            </a:r>
            <a:r>
              <a:rPr lang="en" sz="1200" i="1" dirty="0">
                <a:latin typeface="Calibri"/>
                <a:ea typeface="Calibri"/>
                <a:cs typeface="Calibri"/>
                <a:sym typeface="Calibri"/>
              </a:rPr>
              <a:t>empathy</a:t>
            </a:r>
            <a:r>
              <a:rPr lang="en" sz="1200" dirty="0">
                <a:latin typeface="Calibri"/>
                <a:ea typeface="Calibri"/>
                <a:cs typeface="Calibri"/>
                <a:sym typeface="Calibri"/>
              </a:rPr>
              <a:t> as needed.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dirty="0">
                <a:latin typeface="Calibri"/>
                <a:ea typeface="Calibri"/>
                <a:cs typeface="Calibri"/>
                <a:sym typeface="Calibri"/>
              </a:rPr>
              <a:t>Invite students to retrieve their copies of </a:t>
            </a:r>
            <a:r>
              <a:rPr lang="en" sz="1200" b="0" i="1" dirty="0">
                <a:latin typeface="Calibri"/>
                <a:ea typeface="Calibri"/>
                <a:cs typeface="Calibri"/>
                <a:sym typeface="Calibri"/>
              </a:rPr>
              <a:t>The Hope Chest</a:t>
            </a:r>
            <a:r>
              <a:rPr lang="en" sz="1200" b="0" dirty="0">
                <a:latin typeface="Calibri"/>
                <a:ea typeface="Calibri"/>
                <a:cs typeface="Calibri"/>
                <a:sym typeface="Calibri"/>
              </a:rPr>
              <a:t>. T</a:t>
            </a:r>
            <a:r>
              <a:rPr lang="en" sz="1200" dirty="0">
                <a:latin typeface="Calibri"/>
                <a:ea typeface="Calibri"/>
                <a:cs typeface="Calibri"/>
                <a:sym typeface="Calibri"/>
              </a:rPr>
              <a:t>ell students that they are going to read Chapter 12 in their reading triads and review this process as needed.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Review the posted directions:</a:t>
            </a:r>
            <a:endParaRPr sz="1200" dirty="0">
              <a:latin typeface="Calibri"/>
              <a:ea typeface="Calibri"/>
              <a:cs typeface="Calibri"/>
              <a:sym typeface="Calibri"/>
            </a:endParaRPr>
          </a:p>
          <a:p>
            <a:pPr marL="1371600" lvl="2"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Read Chapter 12 aloud, taking turns with your triad.</a:t>
            </a:r>
            <a:endParaRPr sz="1200" dirty="0">
              <a:latin typeface="Calibri"/>
              <a:ea typeface="Calibri"/>
              <a:cs typeface="Calibri"/>
              <a:sym typeface="Calibri"/>
            </a:endParaRPr>
          </a:p>
          <a:p>
            <a:pPr marL="1371600" lvl="2"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Discuss the gist.</a:t>
            </a:r>
            <a:endParaRPr sz="1200" dirty="0">
              <a:latin typeface="Calibri"/>
              <a:ea typeface="Calibri"/>
              <a:cs typeface="Calibri"/>
              <a:sym typeface="Calibri"/>
            </a:endParaRPr>
          </a:p>
          <a:p>
            <a:pPr marL="1371600" lvl="2"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Spend the rest of the time reflecting silently in writing, drawing, or thinking, and recording unfamiliar vocabulary in your </a:t>
            </a:r>
            <a:r>
              <a:rPr lang="en" sz="1200" b="1" dirty="0">
                <a:latin typeface="Calibri"/>
                <a:ea typeface="Calibri"/>
                <a:cs typeface="Calibri"/>
                <a:sym typeface="Calibri"/>
              </a:rPr>
              <a:t>vocabulary logs</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startAt="2"/>
            </a:pPr>
            <a:r>
              <a:rPr lang="en" sz="1200" dirty="0">
                <a:latin typeface="Calibri"/>
                <a:ea typeface="Calibri"/>
                <a:cs typeface="Calibri"/>
                <a:sym typeface="Calibri"/>
              </a:rPr>
              <a:t>Remind students to refer to the </a:t>
            </a:r>
            <a:r>
              <a:rPr lang="en" sz="1200" b="1" dirty="0">
                <a:latin typeface="Calibri"/>
                <a:ea typeface="Calibri"/>
                <a:cs typeface="Calibri"/>
                <a:sym typeface="Calibri"/>
              </a:rPr>
              <a:t>Close Readers Do These Things anchor chart</a:t>
            </a:r>
            <a:r>
              <a:rPr lang="en" sz="1200" dirty="0">
                <a:latin typeface="Calibri"/>
                <a:ea typeface="Calibri"/>
                <a:cs typeface="Calibri"/>
                <a:sym typeface="Calibri"/>
              </a:rPr>
              <a:t> as they read.</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startAt="2"/>
            </a:pPr>
            <a:r>
              <a:rPr lang="en" sz="1200" dirty="0">
                <a:latin typeface="Calibri"/>
                <a:ea typeface="Calibri"/>
                <a:cs typeface="Calibri"/>
                <a:sym typeface="Calibri"/>
              </a:rPr>
              <a:t>Circulate to support students as they read aloud.</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startAt="2"/>
            </a:pPr>
            <a:r>
              <a:rPr lang="en" sz="1200" dirty="0">
                <a:latin typeface="Calibri"/>
                <a:ea typeface="Calibri"/>
                <a:cs typeface="Calibri"/>
                <a:sym typeface="Calibri"/>
              </a:rPr>
              <a:t>When triads have finished reading, invite students to share and discuss their reflections if they choose.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actively participating in the reading and discussion regarding chapter 12 of </a:t>
            </a: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activating prior knowledge: (Summarizing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Before reading, invite students to summarize Chapter 11 of </a:t>
            </a:r>
            <a:r>
              <a:rPr lang="en" sz="1200" b="0" i="1" dirty="0">
                <a:latin typeface="Calibri"/>
                <a:ea typeface="Calibri"/>
                <a:cs typeface="Calibri"/>
                <a:sym typeface="Calibri"/>
              </a:rPr>
              <a:t>The Hope Chest</a:t>
            </a:r>
            <a:r>
              <a:rPr lang="en" sz="1200" b="0" dirty="0">
                <a:latin typeface="Calibri"/>
                <a:ea typeface="Calibri"/>
                <a:cs typeface="Calibri"/>
                <a:sym typeface="Calibri"/>
              </a:rPr>
              <a:t> i</a:t>
            </a:r>
            <a:r>
              <a:rPr lang="en" sz="1200" dirty="0">
                <a:latin typeface="Calibri"/>
                <a:ea typeface="Calibri"/>
                <a:cs typeface="Calibri"/>
                <a:sym typeface="Calibri"/>
              </a:rPr>
              <a:t>n 1 minute or less (with feedback) and then again in 30 seconds or less with a partner.</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(Strategic Grouping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During this lesson and throughout the unit, check in with triads to gauge the reading comprehension of the group. As necessary, rearrange triads with varying levels of language proficiency to ensure the most supportive grouping. Continue to prioritize grouping students according to home language as well.</a:t>
            </a:r>
            <a:endParaRPr sz="1200" dirty="0">
              <a:latin typeface="Calibri"/>
              <a:ea typeface="Calibri"/>
              <a:cs typeface="Calibri"/>
              <a:sym typeface="Calibri"/>
            </a:endParaRPr>
          </a:p>
        </p:txBody>
      </p:sp>
      <p:sp>
        <p:nvSpPr>
          <p:cNvPr id="232" name="Google Shape;232;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0070447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97" name="Google Shape;97;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03" name="Google Shape;103;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7" name="Google Shape;107;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8" name="Google Shape;108;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9" name="Google Shape;109;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0"/>
        <p:cNvGrpSpPr/>
        <p:nvPr/>
      </p:nvGrpSpPr>
      <p:grpSpPr>
        <a:xfrm>
          <a:off x="0" y="0"/>
          <a:ext cx="0" cy="0"/>
          <a:chOff x="0" y="0"/>
          <a:chExt cx="0" cy="0"/>
        </a:xfrm>
      </p:grpSpPr>
      <p:sp>
        <p:nvSpPr>
          <p:cNvPr id="111" name="Google Shape;111;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12" name="Google Shape;112;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3" name="Google Shape;113;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4" name="Google Shape;114;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5" name="Google Shape;115;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6"/>
        <p:cNvGrpSpPr/>
        <p:nvPr/>
      </p:nvGrpSpPr>
      <p:grpSpPr>
        <a:xfrm>
          <a:off x="0" y="0"/>
          <a:ext cx="0" cy="0"/>
          <a:chOff x="0" y="0"/>
          <a:chExt cx="0" cy="0"/>
        </a:xfrm>
      </p:grpSpPr>
      <p:sp>
        <p:nvSpPr>
          <p:cNvPr id="117" name="Google Shape;117;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18" name="Google Shape;118;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0" name="Google Shape;120;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1" name="Google Shape;121;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2" name="Google Shape;122;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25" name="Google Shape;125;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7"/>
        <p:cNvGrpSpPr/>
        <p:nvPr/>
      </p:nvGrpSpPr>
      <p:grpSpPr>
        <a:xfrm>
          <a:off x="0" y="0"/>
          <a:ext cx="0" cy="0"/>
          <a:chOff x="0" y="0"/>
          <a:chExt cx="0" cy="0"/>
        </a:xfrm>
      </p:grpSpPr>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43" name="Google Shape;143;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6" name="Google Shape;146;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8"/>
        <p:cNvGrpSpPr/>
        <p:nvPr/>
      </p:nvGrpSpPr>
      <p:grpSpPr>
        <a:xfrm>
          <a:off x="0" y="0"/>
          <a:ext cx="0" cy="0"/>
          <a:chOff x="0" y="0"/>
          <a:chExt cx="0" cy="0"/>
        </a:xfrm>
      </p:grpSpPr>
      <p:sp>
        <p:nvSpPr>
          <p:cNvPr id="149" name="Google Shape;149;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50" name="Google Shape;150;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2" name="Google Shape;152;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5"/>
        <p:cNvGrpSpPr/>
        <p:nvPr/>
      </p:nvGrpSpPr>
      <p:grpSpPr>
        <a:xfrm>
          <a:off x="0" y="0"/>
          <a:ext cx="0" cy="0"/>
          <a:chOff x="0" y="0"/>
          <a:chExt cx="0" cy="0"/>
        </a:xfrm>
      </p:grpSpPr>
      <p:sp>
        <p:nvSpPr>
          <p:cNvPr id="156" name="Google Shape;156;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57" name="Google Shape;157;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1"/>
        <p:cNvGrpSpPr/>
        <p:nvPr/>
      </p:nvGrpSpPr>
      <p:grpSpPr>
        <a:xfrm>
          <a:off x="0" y="0"/>
          <a:ext cx="0" cy="0"/>
          <a:chOff x="0" y="0"/>
          <a:chExt cx="0" cy="0"/>
        </a:xfrm>
      </p:grpSpPr>
      <p:sp>
        <p:nvSpPr>
          <p:cNvPr id="162" name="Google Shape;162;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63" name="Google Shape;163;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3"/>
          <p:cNvPicPr preferRelativeResize="0"/>
          <p:nvPr/>
        </p:nvPicPr>
        <p:blipFill rotWithShape="1">
          <a:blip r:embed="rId13">
            <a:alphaModFix/>
          </a:blip>
          <a:srcRect/>
          <a:stretch/>
        </p:blipFill>
        <p:spPr>
          <a:xfrm>
            <a:off x="4274861" y="4632722"/>
            <a:ext cx="594279" cy="495232"/>
          </a:xfrm>
          <a:prstGeom prst="rect">
            <a:avLst/>
          </a:prstGeom>
          <a:noFill/>
          <a:ln>
            <a:noFill/>
          </a:ln>
        </p:spPr>
      </p:pic>
      <p:pic>
        <p:nvPicPr>
          <p:cNvPr id="93" name="Google Shape;93;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94" name="Google Shape;94;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12.png"/><Relationship Id="rId5" Type="http://schemas.openxmlformats.org/officeDocument/2006/relationships/image" Target="../media/image6.png"/><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 Id="rId3" Type="http://schemas.openxmlformats.org/officeDocument/2006/relationships/image" Target="../media/image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 Id="rId3" Type="http://schemas.openxmlformats.org/officeDocument/2006/relationships/image" Target="../media/image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6.xml"/><Relationship Id="rId3" Type="http://schemas.openxmlformats.org/officeDocument/2006/relationships/image" Target="../media/image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7.xml"/><Relationship Id="rId3" Type="http://schemas.openxmlformats.org/officeDocument/2006/relationships/image" Target="../media/image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 Id="rId3" Type="http://schemas.openxmlformats.org/officeDocument/2006/relationships/image" Target="../media/image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9.xml"/><Relationship Id="rId3"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s://curriculum.eleducation.org/curriculum/ela/grade-4/module-4/unit-2/lesson-5"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13.png"/><Relationship Id="rId1" Type="http://schemas.openxmlformats.org/officeDocument/2006/relationships/slideLayout" Target="../slideLayouts/slideLayout1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5"/>
          <p:cNvSpPr txBox="1">
            <a:spLocks noGrp="1"/>
          </p:cNvSpPr>
          <p:nvPr>
            <p:ph type="title"/>
          </p:nvPr>
        </p:nvSpPr>
        <p:spPr>
          <a:xfrm>
            <a:off x="628650" y="1551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4: 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5</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72" name="Google Shape;172;p25"/>
          <p:cNvSpPr txBox="1">
            <a:spLocks noGrp="1"/>
          </p:cNvSpPr>
          <p:nvPr>
            <p:ph type="body" idx="1"/>
          </p:nvPr>
        </p:nvSpPr>
        <p:spPr>
          <a:xfrm>
            <a:off x="628650" y="1032944"/>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This lesson will take approximately </a:t>
            </a:r>
            <a:r>
              <a:rPr lang="en" sz="1800" dirty="0"/>
              <a:t>60</a:t>
            </a:r>
            <a:r>
              <a:rPr lang="en" sz="1800" b="0" i="0" u="none" strike="noStrike" cap="none" dirty="0">
                <a:solidFill>
                  <a:schemeClr val="dk1"/>
                </a:solidFill>
                <a:latin typeface="Century Gothic"/>
                <a:ea typeface="Century Gothic"/>
                <a:cs typeface="Century Gothic"/>
                <a:sym typeface="Century Gothic"/>
              </a:rPr>
              <a:t>-</a:t>
            </a:r>
            <a:r>
              <a:rPr lang="en" sz="1800" dirty="0"/>
              <a:t>131</a:t>
            </a:r>
            <a:r>
              <a:rPr lang="en" sz="1800" b="0" i="0" u="none" strike="noStrike" cap="none" dirty="0">
                <a:solidFill>
                  <a:schemeClr val="dk1"/>
                </a:solidFill>
                <a:latin typeface="Century Gothic"/>
                <a:ea typeface="Century Gothic"/>
                <a:cs typeface="Century Gothic"/>
                <a:sym typeface="Century Gothic"/>
              </a:rPr>
              <a:t> minutes to complete.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0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purpose of today’s lesson is </a:t>
            </a:r>
            <a:r>
              <a:rPr lang="en" sz="1800" dirty="0"/>
              <a:t>for:</a:t>
            </a:r>
            <a:endParaRPr sz="1400" dirty="0">
              <a:solidFill>
                <a:srgbClr val="000000"/>
              </a:solidFill>
            </a:endParaRPr>
          </a:p>
          <a:p>
            <a:pPr marL="457200" lvl="0" indent="-298450" algn="l" rtl="0">
              <a:lnSpc>
                <a:spcPct val="100000"/>
              </a:lnSpc>
              <a:spcBef>
                <a:spcPts val="0"/>
              </a:spcBef>
              <a:spcAft>
                <a:spcPts val="0"/>
              </a:spcAft>
              <a:buClr>
                <a:srgbClr val="000000"/>
              </a:buClr>
              <a:buSzPts val="1100"/>
              <a:buChar char="•"/>
            </a:pPr>
            <a:r>
              <a:rPr lang="en" sz="1100" dirty="0">
                <a:solidFill>
                  <a:srgbClr val="000000"/>
                </a:solidFill>
              </a:rPr>
              <a:t>This lesson follows a similar structure to Lessons 1–4, with students reading Chapter 12 of </a:t>
            </a:r>
            <a:r>
              <a:rPr lang="en" sz="1100" i="1" dirty="0">
                <a:solidFill>
                  <a:srgbClr val="000000"/>
                </a:solidFill>
              </a:rPr>
              <a:t>The Hope Chest</a:t>
            </a:r>
            <a:r>
              <a:rPr lang="en" sz="1100" dirty="0">
                <a:solidFill>
                  <a:srgbClr val="000000"/>
                </a:solidFill>
              </a:rPr>
              <a:t> in triads, determining themes that were evident in the chapter, and summarizing the chapter.</a:t>
            </a:r>
            <a:endParaRPr sz="1100" dirty="0">
              <a:solidFill>
                <a:srgbClr val="000000"/>
              </a:solidFill>
            </a:endParaRPr>
          </a:p>
          <a:p>
            <a:pPr marL="457200" lvl="0" indent="-298450" algn="l" rtl="0">
              <a:lnSpc>
                <a:spcPct val="100000"/>
              </a:lnSpc>
              <a:spcBef>
                <a:spcPts val="0"/>
              </a:spcBef>
              <a:spcAft>
                <a:spcPts val="0"/>
              </a:spcAft>
              <a:buClr>
                <a:srgbClr val="000000"/>
              </a:buClr>
              <a:buSzPts val="1100"/>
              <a:buChar char="•"/>
            </a:pPr>
            <a:r>
              <a:rPr lang="en" sz="1100" dirty="0">
                <a:solidFill>
                  <a:srgbClr val="000000"/>
                </a:solidFill>
              </a:rPr>
              <a:t>Note that in this lesson, students are no longer provided with a graphic organizer to organize their thinking in preparation for writing a summary. Instead, they are given the space to create their own graphic organizer if they feel they need it, and can refer to previous graphic organizers if they find it helpful to do so. This gradually releases students to organize their thinking and writing summaries without support.</a:t>
            </a:r>
            <a:endParaRPr sz="1100" dirty="0">
              <a:solidFill>
                <a:srgbClr val="000000"/>
              </a:solidFill>
            </a:endParaRPr>
          </a:p>
          <a:p>
            <a:pPr marL="457200" lvl="0" indent="-298450" algn="l" rtl="0">
              <a:lnSpc>
                <a:spcPct val="100000"/>
              </a:lnSpc>
              <a:spcBef>
                <a:spcPts val="0"/>
              </a:spcBef>
              <a:spcAft>
                <a:spcPts val="0"/>
              </a:spcAft>
              <a:buClr>
                <a:srgbClr val="000000"/>
              </a:buClr>
              <a:buSzPts val="1100"/>
              <a:buChar char="•"/>
            </a:pPr>
            <a:r>
              <a:rPr lang="en" sz="1100" dirty="0">
                <a:solidFill>
                  <a:srgbClr val="000000"/>
                </a:solidFill>
              </a:rPr>
              <a:t>In Work Time A, students participate in a Language Dive that guides them through the meaning of a sentence from </a:t>
            </a:r>
            <a:r>
              <a:rPr lang="en" sz="1100" i="1" dirty="0">
                <a:solidFill>
                  <a:srgbClr val="000000"/>
                </a:solidFill>
              </a:rPr>
              <a:t>The Hope Chest</a:t>
            </a:r>
            <a:r>
              <a:rPr lang="en" sz="1100" dirty="0">
                <a:solidFill>
                  <a:srgbClr val="000000"/>
                </a:solidFill>
              </a:rPr>
              <a:t>. The focus of this Language Dive is on using relative adverbs. Students then apply their understanding of the meaning and structure of this sentence when using relative adverbs in their summaries and during the </a:t>
            </a:r>
            <a:r>
              <a:rPr lang="en" sz="1100" b="1" dirty="0">
                <a:solidFill>
                  <a:srgbClr val="000000"/>
                </a:solidFill>
              </a:rPr>
              <a:t>Mid-Unit 2 Assessment</a:t>
            </a:r>
            <a:r>
              <a:rPr lang="en" sz="1100" dirty="0">
                <a:solidFill>
                  <a:srgbClr val="000000"/>
                </a:solidFill>
              </a:rPr>
              <a:t>. </a:t>
            </a:r>
            <a:endParaRPr sz="1100" dirty="0">
              <a:solidFill>
                <a:srgbClr val="000000"/>
              </a:solidFill>
            </a:endParaRPr>
          </a:p>
          <a:p>
            <a:pPr marL="0" lvl="0" indent="0" algn="l" rtl="0">
              <a:lnSpc>
                <a:spcPct val="100000"/>
              </a:lnSpc>
              <a:spcBef>
                <a:spcPts val="0"/>
              </a:spcBef>
              <a:spcAft>
                <a:spcPts val="0"/>
              </a:spcAft>
              <a:buSzPts val="2100"/>
              <a:buNone/>
            </a:pPr>
            <a:endParaRPr sz="1100" dirty="0">
              <a:solidFill>
                <a:srgbClr val="000000"/>
              </a:solidFill>
            </a:endParaRPr>
          </a:p>
          <a:p>
            <a:pPr marL="0" marR="0" lvl="0" indent="0" algn="l" rtl="0">
              <a:lnSpc>
                <a:spcPct val="10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Learning Targets for students today are:</a:t>
            </a:r>
            <a:endParaRPr sz="1800" dirty="0"/>
          </a:p>
          <a:p>
            <a:pPr marL="457200" marR="0" lvl="0" indent="-317500" algn="l" rtl="0">
              <a:lnSpc>
                <a:spcPct val="100000"/>
              </a:lnSpc>
              <a:spcBef>
                <a:spcPts val="0"/>
              </a:spcBef>
              <a:spcAft>
                <a:spcPts val="0"/>
              </a:spcAft>
              <a:buClr>
                <a:srgbClr val="000000"/>
              </a:buClr>
              <a:buSzPts val="1400"/>
              <a:buAutoNum type="arabicPeriod"/>
            </a:pPr>
            <a:r>
              <a:rPr lang="en" sz="1400" dirty="0">
                <a:solidFill>
                  <a:srgbClr val="000000"/>
                </a:solidFill>
              </a:rPr>
              <a:t>I can use relative adverbs.</a:t>
            </a:r>
            <a:endParaRPr sz="1400" dirty="0">
              <a:solidFill>
                <a:srgbClr val="000000"/>
              </a:solidFill>
            </a:endParaRPr>
          </a:p>
          <a:p>
            <a:pPr marL="457200" marR="0" lvl="0" indent="-317500" algn="l" rtl="0">
              <a:lnSpc>
                <a:spcPct val="100000"/>
              </a:lnSpc>
              <a:spcBef>
                <a:spcPts val="0"/>
              </a:spcBef>
              <a:spcAft>
                <a:spcPts val="0"/>
              </a:spcAft>
              <a:buClr>
                <a:srgbClr val="000000"/>
              </a:buClr>
              <a:buSzPts val="1400"/>
              <a:buAutoNum type="arabicPeriod"/>
            </a:pPr>
            <a:r>
              <a:rPr lang="en" sz="1400" dirty="0">
                <a:solidFill>
                  <a:srgbClr val="000000"/>
                </a:solidFill>
              </a:rPr>
              <a:t>I can summarize Chapter 12 of </a:t>
            </a:r>
            <a:r>
              <a:rPr lang="en" sz="1400" i="1" dirty="0">
                <a:solidFill>
                  <a:srgbClr val="000000"/>
                </a:solidFill>
              </a:rPr>
              <a:t>The Hope Chest</a:t>
            </a:r>
            <a:r>
              <a:rPr lang="en" sz="1400" dirty="0">
                <a:solidFill>
                  <a:srgbClr val="000000"/>
                </a:solidFill>
              </a:rPr>
              <a:t>.</a:t>
            </a:r>
            <a:endParaRPr sz="1400" dirty="0">
              <a:solidFill>
                <a:srgbClr val="000000"/>
              </a:solidFill>
            </a:endParaRPr>
          </a:p>
          <a:p>
            <a:pPr marL="0" marR="0" lvl="0" indent="0" algn="l" rtl="0">
              <a:lnSpc>
                <a:spcPct val="100000"/>
              </a:lnSpc>
              <a:spcBef>
                <a:spcPts val="0"/>
              </a:spcBef>
              <a:spcAft>
                <a:spcPts val="0"/>
              </a:spcAft>
              <a:buSzPts val="2100"/>
              <a:buNone/>
            </a:pPr>
            <a:endParaRPr sz="1400" b="1" dirty="0">
              <a:solidFill>
                <a:srgbClr val="000000"/>
              </a:solidFill>
            </a:endParaRPr>
          </a:p>
          <a:p>
            <a:pPr marL="0" marR="0" lvl="0" indent="0" algn="l" rtl="0">
              <a:lnSpc>
                <a:spcPct val="90000"/>
              </a:lnSpc>
              <a:spcBef>
                <a:spcPts val="800"/>
              </a:spcBef>
              <a:spcAft>
                <a:spcPts val="0"/>
              </a:spcAft>
              <a:buSzPts val="2100"/>
              <a:buNone/>
            </a:pPr>
            <a:endParaRPr sz="1800" dirty="0">
              <a:solidFill>
                <a:srgbClr val="00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3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Determine Themes of </a:t>
            </a:r>
            <a:r>
              <a:rPr lang="en" i="1">
                <a:latin typeface="Century Gothic"/>
                <a:ea typeface="Century Gothic"/>
                <a:cs typeface="Century Gothic"/>
                <a:sym typeface="Century Gothic"/>
              </a:rPr>
              <a:t>The Hope Chest</a:t>
            </a:r>
            <a:r>
              <a:rPr lang="en">
                <a:latin typeface="Century Gothic"/>
                <a:ea typeface="Century Gothic"/>
                <a:cs typeface="Century Gothic"/>
                <a:sym typeface="Century Gothic"/>
              </a:rPr>
              <a:t>, Chapter 12</a:t>
            </a:r>
            <a:endParaRPr sz="3300" u="none" strike="noStrike" cap="none">
              <a:solidFill>
                <a:schemeClr val="dk1"/>
              </a:solidFill>
              <a:latin typeface="Century Gothic"/>
              <a:ea typeface="Century Gothic"/>
              <a:cs typeface="Century Gothic"/>
              <a:sym typeface="Century Gothic"/>
            </a:endParaRPr>
          </a:p>
        </p:txBody>
      </p:sp>
      <p:sp>
        <p:nvSpPr>
          <p:cNvPr id="243" name="Google Shape;243;p34"/>
          <p:cNvSpPr txBox="1"/>
          <p:nvPr/>
        </p:nvSpPr>
        <p:spPr>
          <a:xfrm>
            <a:off x="4036950" y="1537125"/>
            <a:ext cx="4387800" cy="2220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Are there any new themes you are noticing now?</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What in the text makes you think so?</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What evidence can you find for any of the themes we have identified so far?</a:t>
            </a:r>
            <a:endParaRPr sz="1800" b="0" i="0" u="none" strike="noStrike" cap="none">
              <a:solidFill>
                <a:srgbClr val="000000"/>
              </a:solidFill>
              <a:latin typeface="Century Gothic"/>
              <a:ea typeface="Century Gothic"/>
              <a:cs typeface="Century Gothic"/>
              <a:sym typeface="Century Gothic"/>
            </a:endParaRPr>
          </a:p>
        </p:txBody>
      </p:sp>
      <p:pic>
        <p:nvPicPr>
          <p:cNvPr id="245" name="Google Shape;245;p34"/>
          <p:cNvPicPr preferRelativeResize="0"/>
          <p:nvPr/>
        </p:nvPicPr>
        <p:blipFill rotWithShape="1">
          <a:blip r:embed="rId3">
            <a:alphaModFix/>
          </a:blip>
          <a:srcRect/>
          <a:stretch/>
        </p:blipFill>
        <p:spPr>
          <a:xfrm>
            <a:off x="1305250" y="1268044"/>
            <a:ext cx="2478380" cy="3570656"/>
          </a:xfrm>
          <a:prstGeom prst="rect">
            <a:avLst/>
          </a:prstGeom>
          <a:noFill/>
          <a:ln w="9525" cap="flat" cmpd="sng">
            <a:solidFill>
              <a:schemeClr val="dk2"/>
            </a:solidFill>
            <a:prstDash val="solid"/>
            <a:round/>
            <a:headEnd type="none" w="sm" len="sm"/>
            <a:tailEnd type="none" w="sm" len="sm"/>
          </a:ln>
        </p:spPr>
      </p:pic>
      <p:pic>
        <p:nvPicPr>
          <p:cNvPr id="6" name="Google Shape;237;p33"/>
          <p:cNvPicPr preferRelativeResize="0"/>
          <p:nvPr/>
        </p:nvPicPr>
        <p:blipFill rotWithShape="1">
          <a:blip r:embed="rId4">
            <a:alphaModFix/>
          </a:blip>
          <a:srcRect/>
          <a:stretch/>
        </p:blipFill>
        <p:spPr>
          <a:xfrm>
            <a:off x="8549205" y="4421110"/>
            <a:ext cx="476250" cy="4762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Idioms, Adages, and Proverbs, Chapter 12, </a:t>
            </a:r>
            <a:r>
              <a:rPr lang="en" i="1">
                <a:latin typeface="Century Gothic"/>
                <a:ea typeface="Century Gothic"/>
                <a:cs typeface="Century Gothic"/>
                <a:sym typeface="Century Gothic"/>
              </a:rPr>
              <a:t>The Hope Chest</a:t>
            </a:r>
            <a:endParaRPr sz="3300" i="1" u="none" strike="noStrike" cap="none">
              <a:solidFill>
                <a:schemeClr val="dk1"/>
              </a:solidFill>
              <a:latin typeface="Century Gothic"/>
              <a:ea typeface="Century Gothic"/>
              <a:cs typeface="Century Gothic"/>
              <a:sym typeface="Century Gothic"/>
            </a:endParaRPr>
          </a:p>
        </p:txBody>
      </p:sp>
      <p:pic>
        <p:nvPicPr>
          <p:cNvPr id="251" name="Google Shape;251;p35"/>
          <p:cNvPicPr preferRelativeResize="0"/>
          <p:nvPr/>
        </p:nvPicPr>
        <p:blipFill rotWithShape="1">
          <a:blip r:embed="rId3">
            <a:alphaModFix/>
          </a:blip>
          <a:srcRect/>
          <a:stretch/>
        </p:blipFill>
        <p:spPr>
          <a:xfrm>
            <a:off x="992500" y="1369225"/>
            <a:ext cx="2611300" cy="3503850"/>
          </a:xfrm>
          <a:prstGeom prst="rect">
            <a:avLst/>
          </a:prstGeom>
          <a:noFill/>
          <a:ln w="9525" cap="flat" cmpd="sng">
            <a:solidFill>
              <a:schemeClr val="dk2"/>
            </a:solidFill>
            <a:prstDash val="solid"/>
            <a:round/>
            <a:headEnd type="none" w="sm" len="sm"/>
            <a:tailEnd type="none" w="sm" len="sm"/>
          </a:ln>
        </p:spPr>
      </p:pic>
      <p:sp>
        <p:nvSpPr>
          <p:cNvPr id="252" name="Google Shape;252;p35"/>
          <p:cNvSpPr txBox="1"/>
          <p:nvPr/>
        </p:nvSpPr>
        <p:spPr>
          <a:xfrm>
            <a:off x="3888300" y="1369225"/>
            <a:ext cx="4258800" cy="29100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1" i="0" u="none" strike="noStrike" cap="none" dirty="0">
                <a:solidFill>
                  <a:srgbClr val="000000"/>
                </a:solidFill>
                <a:latin typeface="Century Gothic"/>
                <a:ea typeface="Century Gothic"/>
                <a:cs typeface="Century Gothic"/>
                <a:sym typeface="Century Gothic"/>
              </a:rPr>
              <a:t>“Fortune favors the bold.”</a:t>
            </a:r>
            <a:endParaRPr sz="1800" b="1"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800" b="1"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What are some synonyms of </a:t>
            </a:r>
            <a:r>
              <a:rPr lang="en" sz="1800" b="0" i="1" u="none" strike="noStrike" cap="none" dirty="0">
                <a:solidFill>
                  <a:srgbClr val="000000"/>
                </a:solidFill>
                <a:latin typeface="Century Gothic"/>
                <a:ea typeface="Century Gothic"/>
                <a:cs typeface="Century Gothic"/>
                <a:sym typeface="Century Gothic"/>
              </a:rPr>
              <a:t>bold</a:t>
            </a:r>
            <a:r>
              <a:rPr lang="en" sz="1800" b="0" i="0" u="none" strike="noStrike" cap="none" dirty="0">
                <a:solidFill>
                  <a:srgbClr val="000000"/>
                </a:solidFill>
                <a:latin typeface="Century Gothic"/>
                <a:ea typeface="Century Gothic"/>
                <a:cs typeface="Century Gothic"/>
                <a:sym typeface="Century Gothic"/>
              </a:rPr>
              <a:t>?</a:t>
            </a: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What are some antonyms of </a:t>
            </a:r>
            <a:r>
              <a:rPr lang="en" sz="1800" b="0" i="1" u="none" strike="noStrike" cap="none" dirty="0">
                <a:solidFill>
                  <a:srgbClr val="000000"/>
                </a:solidFill>
                <a:latin typeface="Century Gothic"/>
                <a:ea typeface="Century Gothic"/>
                <a:cs typeface="Century Gothic"/>
                <a:sym typeface="Century Gothic"/>
              </a:rPr>
              <a:t>bold</a:t>
            </a:r>
            <a:r>
              <a:rPr lang="en" sz="1800" b="0" i="0" u="none" strike="noStrike" cap="none" dirty="0">
                <a:solidFill>
                  <a:srgbClr val="000000"/>
                </a:solidFill>
                <a:latin typeface="Century Gothic"/>
                <a:ea typeface="Century Gothic"/>
                <a:cs typeface="Century Gothic"/>
                <a:sym typeface="Century Gothic"/>
              </a:rPr>
              <a:t>?</a:t>
            </a: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What do you think this proverb means?</a:t>
            </a: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How do you think it applies to this situation with Mr. Martin?</a:t>
            </a:r>
            <a:endParaRPr sz="1800" b="0" i="0" u="none" strike="noStrike" cap="none" dirty="0">
              <a:solidFill>
                <a:srgbClr val="000000"/>
              </a:solidFill>
              <a:latin typeface="Century Gothic"/>
              <a:ea typeface="Century Gothic"/>
              <a:cs typeface="Century Gothic"/>
              <a:sym typeface="Century Gothic"/>
            </a:endParaRPr>
          </a:p>
        </p:txBody>
      </p:sp>
      <p:pic>
        <p:nvPicPr>
          <p:cNvPr id="6" name="Google Shape;237;p33"/>
          <p:cNvPicPr preferRelativeResize="0"/>
          <p:nvPr/>
        </p:nvPicPr>
        <p:blipFill rotWithShape="1">
          <a:blip r:embed="rId4">
            <a:alphaModFix/>
          </a:blip>
          <a:srcRect/>
          <a:stretch/>
        </p:blipFill>
        <p:spPr>
          <a:xfrm>
            <a:off x="8549205" y="4421110"/>
            <a:ext cx="476250" cy="4762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Language Dive:  Relative Adverbs</a:t>
            </a:r>
            <a:endParaRPr>
              <a:latin typeface="Century Gothic"/>
              <a:ea typeface="Century Gothic"/>
              <a:cs typeface="Century Gothic"/>
              <a:sym typeface="Century Gothic"/>
            </a:endParaRPr>
          </a:p>
        </p:txBody>
      </p:sp>
      <p:pic>
        <p:nvPicPr>
          <p:cNvPr id="259" name="Google Shape;259;p36"/>
          <p:cNvPicPr preferRelativeResize="0"/>
          <p:nvPr/>
        </p:nvPicPr>
        <p:blipFill rotWithShape="1">
          <a:blip r:embed="rId3">
            <a:alphaModFix/>
          </a:blip>
          <a:srcRect/>
          <a:stretch/>
        </p:blipFill>
        <p:spPr>
          <a:xfrm>
            <a:off x="7860781" y="4361733"/>
            <a:ext cx="541901" cy="585954"/>
          </a:xfrm>
          <a:prstGeom prst="rect">
            <a:avLst/>
          </a:prstGeom>
          <a:noFill/>
          <a:ln>
            <a:noFill/>
          </a:ln>
        </p:spPr>
      </p:pic>
      <p:pic>
        <p:nvPicPr>
          <p:cNvPr id="260" name="Google Shape;260;p36"/>
          <p:cNvPicPr preferRelativeResize="0"/>
          <p:nvPr/>
        </p:nvPicPr>
        <p:blipFill rotWithShape="1">
          <a:blip r:embed="rId4">
            <a:alphaModFix/>
          </a:blip>
          <a:srcRect/>
          <a:stretch/>
        </p:blipFill>
        <p:spPr>
          <a:xfrm>
            <a:off x="628650" y="1114894"/>
            <a:ext cx="3143793" cy="3570657"/>
          </a:xfrm>
          <a:prstGeom prst="rect">
            <a:avLst/>
          </a:prstGeom>
          <a:noFill/>
          <a:ln w="9525" cap="flat" cmpd="sng">
            <a:solidFill>
              <a:schemeClr val="dk2"/>
            </a:solidFill>
            <a:prstDash val="solid"/>
            <a:round/>
            <a:headEnd type="none" w="sm" len="sm"/>
            <a:tailEnd type="none" w="sm" len="sm"/>
          </a:ln>
        </p:spPr>
      </p:pic>
      <p:sp>
        <p:nvSpPr>
          <p:cNvPr id="261" name="Google Shape;261;p36"/>
          <p:cNvSpPr txBox="1"/>
          <p:nvPr/>
        </p:nvSpPr>
        <p:spPr>
          <a:xfrm>
            <a:off x="4209875" y="1114900"/>
            <a:ext cx="2953800" cy="16182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What is one question you can ask during a Language Dive?</a:t>
            </a:r>
            <a:endParaRPr sz="2400" b="0" i="0" u="none" strike="noStrike" cap="none">
              <a:solidFill>
                <a:srgbClr val="000000"/>
              </a:solidFill>
              <a:latin typeface="Century Gothic"/>
              <a:ea typeface="Century Gothic"/>
              <a:cs typeface="Century Gothic"/>
              <a:sym typeface="Century Gothic"/>
            </a:endParaRPr>
          </a:p>
        </p:txBody>
      </p:sp>
      <p:sp>
        <p:nvSpPr>
          <p:cNvPr id="262" name="Google Shape;262;p36"/>
          <p:cNvSpPr txBox="1">
            <a:spLocks noGrp="1"/>
          </p:cNvSpPr>
          <p:nvPr>
            <p:ph type="body" idx="1"/>
          </p:nvPr>
        </p:nvSpPr>
        <p:spPr>
          <a:xfrm>
            <a:off x="4011825" y="3130900"/>
            <a:ext cx="4615200" cy="1202400"/>
          </a:xfrm>
          <a:prstGeom prst="rect">
            <a:avLst/>
          </a:prstGeom>
          <a:noFill/>
          <a:ln>
            <a:noFill/>
          </a:ln>
        </p:spPr>
        <p:txBody>
          <a:bodyPr spcFirstLastPara="1" wrap="square" lIns="68575" tIns="34275" rIns="68575" bIns="34275" anchor="t" anchorCtr="0">
            <a:noAutofit/>
          </a:bodyPr>
          <a:lstStyle/>
          <a:p>
            <a:pPr marL="0" lvl="0" indent="0" algn="l" rtl="0">
              <a:lnSpc>
                <a:spcPct val="90000"/>
              </a:lnSpc>
              <a:spcBef>
                <a:spcPts val="800"/>
              </a:spcBef>
              <a:spcAft>
                <a:spcPts val="0"/>
              </a:spcAft>
              <a:buSzPts val="2100"/>
              <a:buNone/>
            </a:pPr>
            <a:r>
              <a:rPr lang="en" b="1">
                <a:latin typeface="Century Gothic"/>
                <a:ea typeface="Century Gothic"/>
                <a:cs typeface="Century Gothic"/>
                <a:sym typeface="Century Gothic"/>
              </a:rPr>
              <a:t>“I’m sure we can find someplace where they’ll take our kind in.”</a:t>
            </a:r>
            <a:endParaRPr b="1">
              <a:latin typeface="Century Gothic"/>
              <a:ea typeface="Century Gothic"/>
              <a:cs typeface="Century Gothic"/>
              <a:sym typeface="Century Gothic"/>
            </a:endParaRPr>
          </a:p>
        </p:txBody>
      </p:sp>
      <p:pic>
        <p:nvPicPr>
          <p:cNvPr id="263" name="Google Shape;263;p36"/>
          <p:cNvPicPr preferRelativeResize="0"/>
          <p:nvPr/>
        </p:nvPicPr>
        <p:blipFill rotWithShape="1">
          <a:blip r:embed="rId5">
            <a:alphaModFix/>
          </a:blip>
          <a:srcRect/>
          <a:stretch/>
        </p:blipFill>
        <p:spPr>
          <a:xfrm>
            <a:off x="8371114" y="4333300"/>
            <a:ext cx="667522" cy="64282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3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dirty="0">
                <a:latin typeface="Century Gothic"/>
                <a:ea typeface="Century Gothic"/>
                <a:cs typeface="Century Gothic"/>
                <a:sym typeface="Century Gothic"/>
              </a:rPr>
              <a:t>Language Dive:  </a:t>
            </a:r>
            <a:r>
              <a:rPr lang="en" i="1" dirty="0">
                <a:latin typeface="Century Gothic"/>
                <a:ea typeface="Century Gothic"/>
                <a:cs typeface="Century Gothic"/>
                <a:sym typeface="Century Gothic"/>
              </a:rPr>
              <a:t>The Hope Chest</a:t>
            </a:r>
            <a:endParaRPr dirty="0">
              <a:latin typeface="Century Gothic"/>
              <a:ea typeface="Century Gothic"/>
              <a:cs typeface="Century Gothic"/>
              <a:sym typeface="Century Gothic"/>
            </a:endParaRPr>
          </a:p>
          <a:p>
            <a:pPr marL="0" lvl="0" indent="0" algn="l" rtl="0">
              <a:lnSpc>
                <a:spcPct val="90000"/>
              </a:lnSpc>
              <a:spcBef>
                <a:spcPts val="0"/>
              </a:spcBef>
              <a:spcAft>
                <a:spcPts val="0"/>
              </a:spcAft>
              <a:buSzPts val="3300"/>
              <a:buNone/>
            </a:pPr>
            <a:r>
              <a:rPr lang="en" dirty="0">
                <a:latin typeface="Century Gothic"/>
                <a:ea typeface="Century Gothic"/>
                <a:cs typeface="Century Gothic"/>
                <a:sym typeface="Century Gothic"/>
              </a:rPr>
              <a:t>Relative Adverbs</a:t>
            </a:r>
            <a:endParaRPr dirty="0">
              <a:latin typeface="Century Gothic"/>
              <a:ea typeface="Century Gothic"/>
              <a:cs typeface="Century Gothic"/>
              <a:sym typeface="Century Gothic"/>
            </a:endParaRPr>
          </a:p>
        </p:txBody>
      </p:sp>
      <p:sp>
        <p:nvSpPr>
          <p:cNvPr id="269" name="Google Shape;269;p37"/>
          <p:cNvSpPr txBox="1">
            <a:spLocks noGrp="1"/>
          </p:cNvSpPr>
          <p:nvPr>
            <p:ph type="body" idx="1"/>
          </p:nvPr>
        </p:nvSpPr>
        <p:spPr>
          <a:xfrm>
            <a:off x="3217175" y="1268050"/>
            <a:ext cx="2070300" cy="8544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lvl="0" indent="0" algn="l" rtl="0">
              <a:lnSpc>
                <a:spcPct val="90000"/>
              </a:lnSpc>
              <a:spcBef>
                <a:spcPts val="800"/>
              </a:spcBef>
              <a:spcAft>
                <a:spcPts val="0"/>
              </a:spcAft>
              <a:buSzPts val="2100"/>
              <a:buNone/>
            </a:pPr>
            <a:r>
              <a:rPr lang="en" sz="3000" b="1">
                <a:latin typeface="Century Gothic"/>
                <a:ea typeface="Century Gothic"/>
                <a:cs typeface="Century Gothic"/>
                <a:sym typeface="Century Gothic"/>
              </a:rPr>
              <a:t>“I’m sure </a:t>
            </a:r>
            <a:endParaRPr sz="3000" b="1">
              <a:latin typeface="Century Gothic"/>
              <a:ea typeface="Century Gothic"/>
              <a:cs typeface="Century Gothic"/>
              <a:sym typeface="Century Gothic"/>
            </a:endParaRPr>
          </a:p>
        </p:txBody>
      </p:sp>
      <p:sp>
        <p:nvSpPr>
          <p:cNvPr id="270" name="Google Shape;270;p37"/>
          <p:cNvSpPr txBox="1"/>
          <p:nvPr/>
        </p:nvSpPr>
        <p:spPr>
          <a:xfrm>
            <a:off x="695975" y="2070975"/>
            <a:ext cx="7112700" cy="2070900"/>
          </a:xfrm>
          <a:prstGeom prst="rect">
            <a:avLst/>
          </a:prstGeom>
          <a:noFill/>
          <a:ln>
            <a:noFill/>
          </a:ln>
        </p:spPr>
        <p:txBody>
          <a:bodyPr spcFirstLastPara="1" wrap="square" lIns="91425" tIns="91425" rIns="91425" bIns="91425" anchor="t" anchorCtr="0">
            <a:noAutofit/>
          </a:bodyPr>
          <a:lstStyle/>
          <a:p>
            <a:pPr marL="457200" marR="0" lvl="0" indent="-381000" algn="l" rtl="0">
              <a:lnSpc>
                <a:spcPct val="100000"/>
              </a:lnSpc>
              <a:spcBef>
                <a:spcPts val="0"/>
              </a:spcBef>
              <a:spcAft>
                <a:spcPts val="0"/>
              </a:spcAft>
              <a:buClr>
                <a:srgbClr val="000000"/>
              </a:buClr>
              <a:buSzPts val="2400"/>
              <a:buFont typeface="Century Gothic"/>
              <a:buAutoNum type="arabicPeriod"/>
            </a:pPr>
            <a:r>
              <a:rPr lang="en" sz="2400" b="0" i="0" u="none" strike="noStrike" cap="none">
                <a:solidFill>
                  <a:srgbClr val="000000"/>
                </a:solidFill>
                <a:latin typeface="Century Gothic"/>
                <a:ea typeface="Century Gothic"/>
                <a:cs typeface="Century Gothic"/>
                <a:sym typeface="Century Gothic"/>
              </a:rPr>
              <a:t>Who is this sentence about?  Who does “I” refer to?</a:t>
            </a:r>
            <a:endParaRPr sz="2400" b="0" i="0" u="none" strike="noStrike" cap="none">
              <a:solidFill>
                <a:srgbClr val="000000"/>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rgbClr val="000000"/>
              </a:buClr>
              <a:buSzPts val="2400"/>
              <a:buFont typeface="Century Gothic"/>
              <a:buAutoNum type="arabicPeriod"/>
            </a:pPr>
            <a:r>
              <a:rPr lang="en" sz="2400" b="0" i="0" u="none" strike="noStrike" cap="none">
                <a:solidFill>
                  <a:srgbClr val="000000"/>
                </a:solidFill>
                <a:latin typeface="Century Gothic"/>
                <a:ea typeface="Century Gothic"/>
                <a:cs typeface="Century Gothic"/>
                <a:sym typeface="Century Gothic"/>
              </a:rPr>
              <a:t>How does Mr. Martin feel?</a:t>
            </a:r>
            <a:endParaRPr sz="2400" b="0" i="0" u="none" strike="noStrike" cap="none">
              <a:solidFill>
                <a:srgbClr val="000000"/>
              </a:solidFill>
              <a:latin typeface="Century Gothic"/>
              <a:ea typeface="Century Gothic"/>
              <a:cs typeface="Century Gothic"/>
              <a:sym typeface="Century Gothic"/>
            </a:endParaRPr>
          </a:p>
        </p:txBody>
      </p:sp>
      <p:pic>
        <p:nvPicPr>
          <p:cNvPr id="6" name="Google Shape;263;p36"/>
          <p:cNvPicPr preferRelativeResize="0"/>
          <p:nvPr/>
        </p:nvPicPr>
        <p:blipFill rotWithShape="1">
          <a:blip r:embed="rId3">
            <a:alphaModFix/>
          </a:blip>
          <a:srcRect/>
          <a:stretch/>
        </p:blipFill>
        <p:spPr>
          <a:xfrm>
            <a:off x="8371114" y="4333300"/>
            <a:ext cx="667522" cy="64282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Language Dive:  </a:t>
            </a:r>
            <a:r>
              <a:rPr lang="en" i="1">
                <a:latin typeface="Century Gothic"/>
                <a:ea typeface="Century Gothic"/>
                <a:cs typeface="Century Gothic"/>
                <a:sym typeface="Century Gothic"/>
              </a:rPr>
              <a:t>The Hope Chest</a:t>
            </a:r>
            <a:endParaRPr>
              <a:latin typeface="Century Gothic"/>
              <a:ea typeface="Century Gothic"/>
              <a:cs typeface="Century Gothic"/>
              <a:sym typeface="Century Gothic"/>
            </a:endParaRPr>
          </a:p>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Relative Adverbs</a:t>
            </a:r>
            <a:endParaRPr>
              <a:latin typeface="Century Gothic"/>
              <a:ea typeface="Century Gothic"/>
              <a:cs typeface="Century Gothic"/>
              <a:sym typeface="Century Gothic"/>
            </a:endParaRPr>
          </a:p>
        </p:txBody>
      </p:sp>
      <p:sp>
        <p:nvSpPr>
          <p:cNvPr id="277" name="Google Shape;277;p38"/>
          <p:cNvSpPr txBox="1">
            <a:spLocks noGrp="1"/>
          </p:cNvSpPr>
          <p:nvPr>
            <p:ph type="body" idx="1"/>
          </p:nvPr>
        </p:nvSpPr>
        <p:spPr>
          <a:xfrm>
            <a:off x="1765425" y="1268050"/>
            <a:ext cx="4905900" cy="8544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lvl="0" indent="0" algn="l" rtl="0">
              <a:lnSpc>
                <a:spcPct val="90000"/>
              </a:lnSpc>
              <a:spcBef>
                <a:spcPts val="800"/>
              </a:spcBef>
              <a:spcAft>
                <a:spcPts val="0"/>
              </a:spcAft>
              <a:buSzPts val="2100"/>
              <a:buNone/>
            </a:pPr>
            <a:r>
              <a:rPr lang="en" sz="3000" b="1">
                <a:latin typeface="Century Gothic"/>
                <a:ea typeface="Century Gothic"/>
                <a:cs typeface="Century Gothic"/>
                <a:sym typeface="Century Gothic"/>
              </a:rPr>
              <a:t>we can find someplace </a:t>
            </a:r>
            <a:endParaRPr sz="3000" b="1">
              <a:latin typeface="Century Gothic"/>
              <a:ea typeface="Century Gothic"/>
              <a:cs typeface="Century Gothic"/>
              <a:sym typeface="Century Gothic"/>
            </a:endParaRPr>
          </a:p>
        </p:txBody>
      </p:sp>
      <p:sp>
        <p:nvSpPr>
          <p:cNvPr id="278" name="Google Shape;278;p38"/>
          <p:cNvSpPr txBox="1"/>
          <p:nvPr/>
        </p:nvSpPr>
        <p:spPr>
          <a:xfrm>
            <a:off x="695975" y="2070975"/>
            <a:ext cx="7112700" cy="2070900"/>
          </a:xfrm>
          <a:prstGeom prst="rect">
            <a:avLst/>
          </a:prstGeom>
          <a:noFill/>
          <a:ln>
            <a:noFill/>
          </a:ln>
        </p:spPr>
        <p:txBody>
          <a:bodyPr spcFirstLastPara="1" wrap="square" lIns="91425" tIns="91425" rIns="91425" bIns="91425" anchor="t" anchorCtr="0">
            <a:noAutofit/>
          </a:bodyPr>
          <a:lstStyle/>
          <a:p>
            <a:pPr marL="457200" marR="0" lvl="0" indent="-381000" algn="l" rtl="0">
              <a:lnSpc>
                <a:spcPct val="100000"/>
              </a:lnSpc>
              <a:spcBef>
                <a:spcPts val="0"/>
              </a:spcBef>
              <a:spcAft>
                <a:spcPts val="0"/>
              </a:spcAft>
              <a:buClr>
                <a:srgbClr val="000000"/>
              </a:buClr>
              <a:buSzPts val="2400"/>
              <a:buFont typeface="Century Gothic"/>
              <a:buAutoNum type="arabicPeriod"/>
            </a:pPr>
            <a:r>
              <a:rPr lang="en" sz="2400" b="0" i="0" u="none" strike="noStrike" cap="none">
                <a:solidFill>
                  <a:srgbClr val="000000"/>
                </a:solidFill>
                <a:latin typeface="Century Gothic"/>
                <a:ea typeface="Century Gothic"/>
                <a:cs typeface="Century Gothic"/>
                <a:sym typeface="Century Gothic"/>
              </a:rPr>
              <a:t>Who is this chunk about?  Who does “we” refer to?</a:t>
            </a:r>
            <a:endParaRPr sz="2400" b="0" i="0" u="none" strike="noStrike" cap="none">
              <a:solidFill>
                <a:srgbClr val="000000"/>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rgbClr val="000000"/>
              </a:buClr>
              <a:buSzPts val="2400"/>
              <a:buFont typeface="Century Gothic"/>
              <a:buAutoNum type="arabicPeriod"/>
            </a:pPr>
            <a:r>
              <a:rPr lang="en" sz="2400" b="0" i="0" u="none" strike="noStrike" cap="none">
                <a:solidFill>
                  <a:srgbClr val="000000"/>
                </a:solidFill>
                <a:latin typeface="Century Gothic"/>
                <a:ea typeface="Century Gothic"/>
                <a:cs typeface="Century Gothic"/>
                <a:sym typeface="Century Gothic"/>
              </a:rPr>
              <a:t>What can they do?</a:t>
            </a:r>
            <a:endParaRPr sz="2400" b="0" i="0" u="none" strike="noStrike" cap="none">
              <a:solidFill>
                <a:srgbClr val="000000"/>
              </a:solidFill>
              <a:latin typeface="Century Gothic"/>
              <a:ea typeface="Century Gothic"/>
              <a:cs typeface="Century Gothic"/>
              <a:sym typeface="Century Gothic"/>
            </a:endParaRPr>
          </a:p>
        </p:txBody>
      </p:sp>
      <p:pic>
        <p:nvPicPr>
          <p:cNvPr id="6" name="Google Shape;263;p36"/>
          <p:cNvPicPr preferRelativeResize="0"/>
          <p:nvPr/>
        </p:nvPicPr>
        <p:blipFill rotWithShape="1">
          <a:blip r:embed="rId3">
            <a:alphaModFix/>
          </a:blip>
          <a:srcRect/>
          <a:stretch/>
        </p:blipFill>
        <p:spPr>
          <a:xfrm>
            <a:off x="8371114" y="4333300"/>
            <a:ext cx="667522" cy="64282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3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Language Dive:  </a:t>
            </a:r>
            <a:r>
              <a:rPr lang="en" i="1">
                <a:latin typeface="Century Gothic"/>
                <a:ea typeface="Century Gothic"/>
                <a:cs typeface="Century Gothic"/>
                <a:sym typeface="Century Gothic"/>
              </a:rPr>
              <a:t>The Hope Chest</a:t>
            </a:r>
            <a:endParaRPr>
              <a:latin typeface="Century Gothic"/>
              <a:ea typeface="Century Gothic"/>
              <a:cs typeface="Century Gothic"/>
              <a:sym typeface="Century Gothic"/>
            </a:endParaRPr>
          </a:p>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Relative Adverbs</a:t>
            </a:r>
            <a:endParaRPr>
              <a:latin typeface="Century Gothic"/>
              <a:ea typeface="Century Gothic"/>
              <a:cs typeface="Century Gothic"/>
              <a:sym typeface="Century Gothic"/>
            </a:endParaRPr>
          </a:p>
        </p:txBody>
      </p:sp>
      <p:sp>
        <p:nvSpPr>
          <p:cNvPr id="285" name="Google Shape;285;p39"/>
          <p:cNvSpPr txBox="1">
            <a:spLocks noGrp="1"/>
          </p:cNvSpPr>
          <p:nvPr>
            <p:ph type="body" idx="1"/>
          </p:nvPr>
        </p:nvSpPr>
        <p:spPr>
          <a:xfrm>
            <a:off x="1765425" y="1268050"/>
            <a:ext cx="4905900" cy="11973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lvl="0" indent="0" algn="l" rtl="0">
              <a:lnSpc>
                <a:spcPct val="90000"/>
              </a:lnSpc>
              <a:spcBef>
                <a:spcPts val="800"/>
              </a:spcBef>
              <a:spcAft>
                <a:spcPts val="0"/>
              </a:spcAft>
              <a:buSzPts val="2100"/>
              <a:buNone/>
            </a:pPr>
            <a:r>
              <a:rPr lang="en" sz="3000" b="1" u="sng">
                <a:solidFill>
                  <a:srgbClr val="00FF00"/>
                </a:solidFill>
                <a:highlight>
                  <a:srgbClr val="666666"/>
                </a:highlight>
                <a:latin typeface="Century Gothic"/>
                <a:ea typeface="Century Gothic"/>
                <a:cs typeface="Century Gothic"/>
                <a:sym typeface="Century Gothic"/>
              </a:rPr>
              <a:t>where</a:t>
            </a:r>
            <a:r>
              <a:rPr lang="en" sz="3000" b="1">
                <a:latin typeface="Century Gothic"/>
                <a:ea typeface="Century Gothic"/>
                <a:cs typeface="Century Gothic"/>
                <a:sym typeface="Century Gothic"/>
              </a:rPr>
              <a:t> they’ll take our kind in.” </a:t>
            </a:r>
            <a:endParaRPr sz="3000" b="1">
              <a:latin typeface="Century Gothic"/>
              <a:ea typeface="Century Gothic"/>
              <a:cs typeface="Century Gothic"/>
              <a:sym typeface="Century Gothic"/>
            </a:endParaRPr>
          </a:p>
        </p:txBody>
      </p:sp>
      <p:sp>
        <p:nvSpPr>
          <p:cNvPr id="286" name="Google Shape;286;p39"/>
          <p:cNvSpPr txBox="1"/>
          <p:nvPr/>
        </p:nvSpPr>
        <p:spPr>
          <a:xfrm>
            <a:off x="662025" y="2571750"/>
            <a:ext cx="7112700" cy="2070900"/>
          </a:xfrm>
          <a:prstGeom prst="rect">
            <a:avLst/>
          </a:prstGeom>
          <a:noFill/>
          <a:ln>
            <a:noFill/>
          </a:ln>
        </p:spPr>
        <p:txBody>
          <a:bodyPr spcFirstLastPara="1" wrap="square" lIns="91425" tIns="91425" rIns="91425" bIns="91425" anchor="t" anchorCtr="0">
            <a:noAutofit/>
          </a:bodyPr>
          <a:lstStyle/>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Who does “they” refer to?</a:t>
            </a: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How can you say </a:t>
            </a:r>
            <a:r>
              <a:rPr lang="en" sz="1400" b="0" i="1" u="none" strike="noStrike" cap="none" dirty="0">
                <a:solidFill>
                  <a:srgbClr val="000000"/>
                </a:solidFill>
                <a:latin typeface="Century Gothic"/>
                <a:ea typeface="Century Gothic"/>
                <a:cs typeface="Century Gothic"/>
                <a:sym typeface="Century Gothic"/>
              </a:rPr>
              <a:t>take in</a:t>
            </a:r>
            <a:r>
              <a:rPr lang="en" sz="1400" b="0" i="0" u="none" strike="noStrike" cap="none" dirty="0">
                <a:solidFill>
                  <a:srgbClr val="000000"/>
                </a:solidFill>
                <a:latin typeface="Century Gothic"/>
                <a:ea typeface="Century Gothic"/>
                <a:cs typeface="Century Gothic"/>
                <a:sym typeface="Century Gothic"/>
              </a:rPr>
              <a:t> in your own words?</a:t>
            </a: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What does Mr. Martin mean by </a:t>
            </a:r>
            <a:r>
              <a:rPr lang="en" sz="1400" b="0" i="1" u="none" strike="noStrike" cap="none" dirty="0">
                <a:solidFill>
                  <a:srgbClr val="000000"/>
                </a:solidFill>
                <a:latin typeface="Century Gothic"/>
                <a:ea typeface="Century Gothic"/>
                <a:cs typeface="Century Gothic"/>
                <a:sym typeface="Century Gothic"/>
              </a:rPr>
              <a:t>our kind</a:t>
            </a:r>
            <a:r>
              <a:rPr lang="en" sz="1400" b="0" i="0" u="none" strike="noStrike" cap="none" dirty="0">
                <a:solidFill>
                  <a:srgbClr val="000000"/>
                </a:solidFill>
                <a:latin typeface="Century Gothic"/>
                <a:ea typeface="Century Gothic"/>
                <a:cs typeface="Century Gothic"/>
                <a:sym typeface="Century Gothic"/>
              </a:rPr>
              <a:t>?</a:t>
            </a: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What does this chunk tell us about the </a:t>
            </a:r>
            <a:r>
              <a:rPr lang="en" sz="1400" b="0" i="1" u="none" strike="noStrike" cap="none" dirty="0">
                <a:solidFill>
                  <a:srgbClr val="000000"/>
                </a:solidFill>
                <a:latin typeface="Century Gothic"/>
                <a:ea typeface="Century Gothic"/>
                <a:cs typeface="Century Gothic"/>
                <a:sym typeface="Century Gothic"/>
              </a:rPr>
              <a:t>someplace </a:t>
            </a:r>
            <a:r>
              <a:rPr lang="en" sz="1400" b="0" i="0" u="none" strike="noStrike" cap="none" dirty="0">
                <a:solidFill>
                  <a:srgbClr val="000000"/>
                </a:solidFill>
                <a:latin typeface="Century Gothic"/>
                <a:ea typeface="Century Gothic"/>
                <a:cs typeface="Century Gothic"/>
                <a:sym typeface="Century Gothic"/>
              </a:rPr>
              <a:t>they want to find?</a:t>
            </a: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Can you figure out why Karen Schwabach wrote “</a:t>
            </a:r>
            <a:r>
              <a:rPr lang="en" sz="1400" b="0" i="0" u="none" strike="noStrike" cap="none" dirty="0" smtClean="0">
                <a:solidFill>
                  <a:srgbClr val="000000"/>
                </a:solidFill>
                <a:latin typeface="Century Gothic"/>
                <a:ea typeface="Century Gothic"/>
                <a:cs typeface="Century Gothic"/>
                <a:sym typeface="Century Gothic"/>
              </a:rPr>
              <a:t>where?</a:t>
            </a:r>
            <a:r>
              <a:rPr lang="en-US" sz="1400" b="0" i="0" u="none" strike="noStrike" cap="none" dirty="0" smtClean="0">
                <a:solidFill>
                  <a:srgbClr val="000000"/>
                </a:solidFill>
                <a:latin typeface="Century Gothic"/>
                <a:ea typeface="Century Gothic"/>
                <a:cs typeface="Century Gothic"/>
                <a:sym typeface="Century Gothic"/>
              </a:rPr>
              <a:t>”</a:t>
            </a:r>
            <a:endParaRPr sz="1400" b="0" i="0" u="none" strike="noStrike" cap="none" dirty="0">
              <a:solidFill>
                <a:srgbClr val="000000"/>
              </a:solidFill>
              <a:latin typeface="Century Gothic"/>
              <a:ea typeface="Century Gothic"/>
              <a:cs typeface="Century Gothic"/>
              <a:sym typeface="Century Gothic"/>
            </a:endParaRPr>
          </a:p>
        </p:txBody>
      </p:sp>
      <p:pic>
        <p:nvPicPr>
          <p:cNvPr id="6" name="Google Shape;263;p36"/>
          <p:cNvPicPr preferRelativeResize="0"/>
          <p:nvPr/>
        </p:nvPicPr>
        <p:blipFill rotWithShape="1">
          <a:blip r:embed="rId3">
            <a:alphaModFix/>
          </a:blip>
          <a:srcRect/>
          <a:stretch/>
        </p:blipFill>
        <p:spPr>
          <a:xfrm>
            <a:off x="8371114" y="4333300"/>
            <a:ext cx="667522" cy="64282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4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Language Dive:  </a:t>
            </a:r>
            <a:r>
              <a:rPr lang="en" i="1">
                <a:latin typeface="Century Gothic"/>
                <a:ea typeface="Century Gothic"/>
                <a:cs typeface="Century Gothic"/>
                <a:sym typeface="Century Gothic"/>
              </a:rPr>
              <a:t>The Hope Chest</a:t>
            </a:r>
            <a:endParaRPr>
              <a:latin typeface="Century Gothic"/>
              <a:ea typeface="Century Gothic"/>
              <a:cs typeface="Century Gothic"/>
              <a:sym typeface="Century Gothic"/>
            </a:endParaRPr>
          </a:p>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Relative Adverbs</a:t>
            </a:r>
            <a:endParaRPr>
              <a:latin typeface="Century Gothic"/>
              <a:ea typeface="Century Gothic"/>
              <a:cs typeface="Century Gothic"/>
              <a:sym typeface="Century Gothic"/>
            </a:endParaRPr>
          </a:p>
        </p:txBody>
      </p:sp>
      <p:sp>
        <p:nvSpPr>
          <p:cNvPr id="293" name="Google Shape;293;p40"/>
          <p:cNvSpPr txBox="1">
            <a:spLocks noGrp="1"/>
          </p:cNvSpPr>
          <p:nvPr>
            <p:ph type="body" idx="1"/>
          </p:nvPr>
        </p:nvSpPr>
        <p:spPr>
          <a:xfrm>
            <a:off x="933649" y="1268049"/>
            <a:ext cx="5902579" cy="1706025"/>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lvl="0" indent="0" algn="l" rtl="0">
              <a:lnSpc>
                <a:spcPct val="90000"/>
              </a:lnSpc>
              <a:spcBef>
                <a:spcPts val="800"/>
              </a:spcBef>
              <a:spcAft>
                <a:spcPts val="0"/>
              </a:spcAft>
              <a:buSzPts val="2100"/>
              <a:buNone/>
            </a:pPr>
            <a:r>
              <a:rPr lang="en" sz="3000" b="1" dirty="0">
                <a:solidFill>
                  <a:srgbClr val="000000"/>
                </a:solidFill>
                <a:latin typeface="Century Gothic"/>
                <a:ea typeface="Century Gothic"/>
                <a:cs typeface="Century Gothic"/>
                <a:sym typeface="Century Gothic"/>
              </a:rPr>
              <a:t>I’m sure we can find someplace 					where they’ll take our kind in</a:t>
            </a:r>
            <a:r>
              <a:rPr lang="en" sz="3000" b="1" dirty="0" smtClean="0">
                <a:solidFill>
                  <a:srgbClr val="000000"/>
                </a:solidFill>
                <a:latin typeface="Century Gothic"/>
                <a:ea typeface="Century Gothic"/>
                <a:cs typeface="Century Gothic"/>
                <a:sym typeface="Century Gothic"/>
              </a:rPr>
              <a:t>.</a:t>
            </a:r>
            <a:endParaRPr sz="3000" b="1" dirty="0">
              <a:solidFill>
                <a:srgbClr val="000000"/>
              </a:solidFill>
              <a:latin typeface="Century Gothic"/>
              <a:ea typeface="Century Gothic"/>
              <a:cs typeface="Century Gothic"/>
              <a:sym typeface="Century Gothic"/>
            </a:endParaRPr>
          </a:p>
        </p:txBody>
      </p:sp>
      <p:sp>
        <p:nvSpPr>
          <p:cNvPr id="294" name="Google Shape;294;p40"/>
          <p:cNvSpPr txBox="1"/>
          <p:nvPr/>
        </p:nvSpPr>
        <p:spPr>
          <a:xfrm>
            <a:off x="662025" y="2974075"/>
            <a:ext cx="7112700" cy="12477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Why was “where” used in this chunk instead of </a:t>
            </a:r>
            <a:r>
              <a:rPr lang="en-US" sz="1800" b="0" i="0" u="none" strike="noStrike" cap="none" dirty="0" smtClean="0">
                <a:solidFill>
                  <a:srgbClr val="000000"/>
                </a:solidFill>
                <a:latin typeface="Century Gothic"/>
                <a:ea typeface="Century Gothic"/>
                <a:cs typeface="Century Gothic"/>
                <a:sym typeface="Century Gothic"/>
              </a:rPr>
              <a:t>“</a:t>
            </a:r>
            <a:r>
              <a:rPr lang="en" sz="1800" b="0" i="1" u="none" strike="noStrike" cap="none" dirty="0" smtClean="0">
                <a:solidFill>
                  <a:srgbClr val="000000"/>
                </a:solidFill>
                <a:latin typeface="Century Gothic"/>
                <a:ea typeface="Century Gothic"/>
                <a:cs typeface="Century Gothic"/>
                <a:sym typeface="Century Gothic"/>
              </a:rPr>
              <a:t>when</a:t>
            </a:r>
            <a:r>
              <a:rPr lang="en-US" sz="1800" b="0" i="1" u="none" strike="noStrike" cap="none" dirty="0" smtClean="0">
                <a:solidFill>
                  <a:srgbClr val="000000"/>
                </a:solidFill>
                <a:latin typeface="Century Gothic"/>
                <a:ea typeface="Century Gothic"/>
                <a:cs typeface="Century Gothic"/>
                <a:sym typeface="Century Gothic"/>
              </a:rPr>
              <a:t>”</a:t>
            </a:r>
            <a:r>
              <a:rPr lang="en" sz="1800" b="0" i="0" u="none" strike="noStrike" cap="none" dirty="0" smtClean="0">
                <a:solidFill>
                  <a:srgbClr val="000000"/>
                </a:solidFill>
                <a:latin typeface="Century Gothic"/>
                <a:ea typeface="Century Gothic"/>
                <a:cs typeface="Century Gothic"/>
                <a:sym typeface="Century Gothic"/>
              </a:rPr>
              <a:t> </a:t>
            </a:r>
            <a:r>
              <a:rPr lang="en" sz="1800" b="0" i="0" u="none" strike="noStrike" cap="none" dirty="0">
                <a:solidFill>
                  <a:srgbClr val="000000"/>
                </a:solidFill>
                <a:latin typeface="Century Gothic"/>
                <a:ea typeface="Century Gothic"/>
                <a:cs typeface="Century Gothic"/>
                <a:sym typeface="Century Gothic"/>
              </a:rPr>
              <a:t>and </a:t>
            </a:r>
            <a:r>
              <a:rPr lang="en-US" sz="1800" b="0" i="0" u="none" strike="noStrike" cap="none" dirty="0" smtClean="0">
                <a:solidFill>
                  <a:srgbClr val="000000"/>
                </a:solidFill>
                <a:latin typeface="Century Gothic"/>
                <a:ea typeface="Century Gothic"/>
                <a:cs typeface="Century Gothic"/>
                <a:sym typeface="Century Gothic"/>
              </a:rPr>
              <a:t>“</a:t>
            </a:r>
            <a:r>
              <a:rPr lang="en" sz="1800" b="0" i="1" u="none" strike="noStrike" cap="none" dirty="0" smtClean="0">
                <a:solidFill>
                  <a:srgbClr val="000000"/>
                </a:solidFill>
                <a:latin typeface="Century Gothic"/>
                <a:ea typeface="Century Gothic"/>
                <a:cs typeface="Century Gothic"/>
                <a:sym typeface="Century Gothic"/>
              </a:rPr>
              <a:t>why?</a:t>
            </a:r>
            <a:r>
              <a:rPr lang="en-US" sz="1800" i="1" dirty="0" smtClean="0">
                <a:latin typeface="Century Gothic"/>
                <a:ea typeface="Century Gothic"/>
                <a:cs typeface="Century Gothic"/>
                <a:sym typeface="Century Gothic"/>
              </a:rPr>
              <a:t>”</a:t>
            </a:r>
            <a:endParaRPr sz="1800" b="0" i="1" u="none" strike="noStrike" cap="none" dirty="0">
              <a:solidFill>
                <a:srgbClr val="000000"/>
              </a:solidFill>
              <a:latin typeface="Century Gothic"/>
              <a:ea typeface="Century Gothic"/>
              <a:cs typeface="Century Gothic"/>
              <a:sym typeface="Century Gothic"/>
            </a:endParaRPr>
          </a:p>
        </p:txBody>
      </p:sp>
      <p:sp>
        <p:nvSpPr>
          <p:cNvPr id="296" name="Google Shape;296;p40"/>
          <p:cNvSpPr/>
          <p:nvPr/>
        </p:nvSpPr>
        <p:spPr>
          <a:xfrm>
            <a:off x="3276200" y="1807138"/>
            <a:ext cx="1629600" cy="505500"/>
          </a:xfrm>
          <a:prstGeom prst="lef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7" name="Google Shape;263;p36"/>
          <p:cNvPicPr preferRelativeResize="0"/>
          <p:nvPr/>
        </p:nvPicPr>
        <p:blipFill rotWithShape="1">
          <a:blip r:embed="rId3">
            <a:alphaModFix/>
          </a:blip>
          <a:srcRect/>
          <a:stretch/>
        </p:blipFill>
        <p:spPr>
          <a:xfrm>
            <a:off x="8371114" y="4333300"/>
            <a:ext cx="667522" cy="64282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Language Dive:  </a:t>
            </a:r>
            <a:r>
              <a:rPr lang="en" i="1">
                <a:latin typeface="Century Gothic"/>
                <a:ea typeface="Century Gothic"/>
                <a:cs typeface="Century Gothic"/>
                <a:sym typeface="Century Gothic"/>
              </a:rPr>
              <a:t>The Hope Chest</a:t>
            </a:r>
            <a:endParaRPr>
              <a:latin typeface="Century Gothic"/>
              <a:ea typeface="Century Gothic"/>
              <a:cs typeface="Century Gothic"/>
              <a:sym typeface="Century Gothic"/>
            </a:endParaRPr>
          </a:p>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Relative Adverbs</a:t>
            </a:r>
            <a:endParaRPr>
              <a:latin typeface="Century Gothic"/>
              <a:ea typeface="Century Gothic"/>
              <a:cs typeface="Century Gothic"/>
              <a:sym typeface="Century Gothic"/>
            </a:endParaRPr>
          </a:p>
        </p:txBody>
      </p:sp>
      <p:sp>
        <p:nvSpPr>
          <p:cNvPr id="302" name="Google Shape;302;p41"/>
          <p:cNvSpPr txBox="1">
            <a:spLocks noGrp="1"/>
          </p:cNvSpPr>
          <p:nvPr>
            <p:ph type="body" idx="1"/>
          </p:nvPr>
        </p:nvSpPr>
        <p:spPr>
          <a:xfrm>
            <a:off x="933650" y="1268050"/>
            <a:ext cx="6632700" cy="15837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lvl="0" indent="0" algn="l" rtl="0">
              <a:lnSpc>
                <a:spcPct val="90000"/>
              </a:lnSpc>
              <a:spcBef>
                <a:spcPts val="800"/>
              </a:spcBef>
              <a:spcAft>
                <a:spcPts val="0"/>
              </a:spcAft>
              <a:buSzPts val="2100"/>
              <a:buNone/>
            </a:pPr>
            <a:r>
              <a:rPr lang="en" sz="3000" b="1">
                <a:solidFill>
                  <a:srgbClr val="000000"/>
                </a:solidFill>
                <a:latin typeface="Century Gothic"/>
                <a:ea typeface="Century Gothic"/>
                <a:cs typeface="Century Gothic"/>
                <a:sym typeface="Century Gothic"/>
              </a:rPr>
              <a:t>I’m sure we can find someplace where ___________.</a:t>
            </a:r>
            <a:endParaRPr sz="3000" b="1">
              <a:solidFill>
                <a:srgbClr val="000000"/>
              </a:solidFill>
              <a:latin typeface="Century Gothic"/>
              <a:ea typeface="Century Gothic"/>
              <a:cs typeface="Century Gothic"/>
              <a:sym typeface="Century Gothic"/>
            </a:endParaRPr>
          </a:p>
        </p:txBody>
      </p:sp>
      <p:sp>
        <p:nvSpPr>
          <p:cNvPr id="303" name="Google Shape;303;p41"/>
          <p:cNvSpPr txBox="1"/>
          <p:nvPr/>
        </p:nvSpPr>
        <p:spPr>
          <a:xfrm>
            <a:off x="662025" y="2974075"/>
            <a:ext cx="7112700" cy="1247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With your partner, practice filling in the blank.</a:t>
            </a:r>
            <a:endParaRPr sz="1800" b="0" i="1" u="none" strike="noStrike" cap="none">
              <a:solidFill>
                <a:srgbClr val="000000"/>
              </a:solidFill>
              <a:latin typeface="Century Gothic"/>
              <a:ea typeface="Century Gothic"/>
              <a:cs typeface="Century Gothic"/>
              <a:sym typeface="Century Gothic"/>
            </a:endParaRPr>
          </a:p>
        </p:txBody>
      </p:sp>
      <p:pic>
        <p:nvPicPr>
          <p:cNvPr id="6" name="Google Shape;263;p36"/>
          <p:cNvPicPr preferRelativeResize="0"/>
          <p:nvPr/>
        </p:nvPicPr>
        <p:blipFill rotWithShape="1">
          <a:blip r:embed="rId3">
            <a:alphaModFix/>
          </a:blip>
          <a:srcRect/>
          <a:stretch/>
        </p:blipFill>
        <p:spPr>
          <a:xfrm>
            <a:off x="8371114" y="4333300"/>
            <a:ext cx="667522" cy="64282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Language Dive:  </a:t>
            </a:r>
            <a:r>
              <a:rPr lang="en" i="1">
                <a:latin typeface="Century Gothic"/>
                <a:ea typeface="Century Gothic"/>
                <a:cs typeface="Century Gothic"/>
                <a:sym typeface="Century Gothic"/>
              </a:rPr>
              <a:t>The Hope Chest</a:t>
            </a:r>
            <a:endParaRPr>
              <a:latin typeface="Century Gothic"/>
              <a:ea typeface="Century Gothic"/>
              <a:cs typeface="Century Gothic"/>
              <a:sym typeface="Century Gothic"/>
            </a:endParaRPr>
          </a:p>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Relative Adverbs</a:t>
            </a:r>
            <a:endParaRPr>
              <a:latin typeface="Century Gothic"/>
              <a:ea typeface="Century Gothic"/>
              <a:cs typeface="Century Gothic"/>
              <a:sym typeface="Century Gothic"/>
            </a:endParaRPr>
          </a:p>
        </p:txBody>
      </p:sp>
      <p:sp>
        <p:nvSpPr>
          <p:cNvPr id="310" name="Google Shape;310;p42"/>
          <p:cNvSpPr txBox="1">
            <a:spLocks noGrp="1"/>
          </p:cNvSpPr>
          <p:nvPr>
            <p:ph type="body" idx="1"/>
          </p:nvPr>
        </p:nvSpPr>
        <p:spPr>
          <a:xfrm>
            <a:off x="933650" y="1268050"/>
            <a:ext cx="5737800" cy="15837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lvl="0" indent="0" algn="l" rtl="0">
              <a:lnSpc>
                <a:spcPct val="90000"/>
              </a:lnSpc>
              <a:spcBef>
                <a:spcPts val="800"/>
              </a:spcBef>
              <a:spcAft>
                <a:spcPts val="0"/>
              </a:spcAft>
              <a:buSzPts val="2100"/>
              <a:buNone/>
            </a:pPr>
            <a:r>
              <a:rPr lang="en" sz="3000" b="1">
                <a:solidFill>
                  <a:srgbClr val="000000"/>
                </a:solidFill>
                <a:latin typeface="Century Gothic"/>
                <a:ea typeface="Century Gothic"/>
                <a:cs typeface="Century Gothic"/>
                <a:sym typeface="Century Gothic"/>
              </a:rPr>
              <a:t>“I’m sure we can find someplace where they’ll take our kind in.”</a:t>
            </a:r>
            <a:endParaRPr sz="3000" b="1">
              <a:solidFill>
                <a:srgbClr val="000000"/>
              </a:solidFill>
              <a:latin typeface="Century Gothic"/>
              <a:ea typeface="Century Gothic"/>
              <a:cs typeface="Century Gothic"/>
              <a:sym typeface="Century Gothic"/>
            </a:endParaRPr>
          </a:p>
        </p:txBody>
      </p:sp>
      <p:sp>
        <p:nvSpPr>
          <p:cNvPr id="311" name="Google Shape;311;p42"/>
          <p:cNvSpPr txBox="1"/>
          <p:nvPr/>
        </p:nvSpPr>
        <p:spPr>
          <a:xfrm>
            <a:off x="662025" y="2974075"/>
            <a:ext cx="7112700" cy="12477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How can you say this sentence in your own words?</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How is this sentence an example of the theme “inequality is injustice?”</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How does this Language Dive add to your understanding of the chapter theme of “inequality is injustice?”</a:t>
            </a:r>
            <a:endParaRPr sz="1800" b="0" i="0" u="none" strike="noStrike" cap="none">
              <a:solidFill>
                <a:srgbClr val="000000"/>
              </a:solidFill>
              <a:latin typeface="Century Gothic"/>
              <a:ea typeface="Century Gothic"/>
              <a:cs typeface="Century Gothic"/>
              <a:sym typeface="Century Gothic"/>
            </a:endParaRPr>
          </a:p>
        </p:txBody>
      </p:sp>
      <p:pic>
        <p:nvPicPr>
          <p:cNvPr id="6" name="Google Shape;263;p36"/>
          <p:cNvPicPr preferRelativeResize="0"/>
          <p:nvPr/>
        </p:nvPicPr>
        <p:blipFill rotWithShape="1">
          <a:blip r:embed="rId3">
            <a:alphaModFix/>
          </a:blip>
          <a:srcRect/>
          <a:stretch/>
        </p:blipFill>
        <p:spPr>
          <a:xfrm>
            <a:off x="8371114" y="4333300"/>
            <a:ext cx="667522" cy="642821"/>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Language Dive:  </a:t>
            </a:r>
            <a:r>
              <a:rPr lang="en" i="1">
                <a:latin typeface="Century Gothic"/>
                <a:ea typeface="Century Gothic"/>
                <a:cs typeface="Century Gothic"/>
                <a:sym typeface="Century Gothic"/>
              </a:rPr>
              <a:t>The Hope Chest</a:t>
            </a:r>
            <a:endParaRPr>
              <a:latin typeface="Century Gothic"/>
              <a:ea typeface="Century Gothic"/>
              <a:cs typeface="Century Gothic"/>
              <a:sym typeface="Century Gothic"/>
            </a:endParaRPr>
          </a:p>
          <a:p>
            <a:pPr marL="0" lvl="0" indent="0" algn="l" rtl="0">
              <a:lnSpc>
                <a:spcPct val="90000"/>
              </a:lnSpc>
              <a:spcBef>
                <a:spcPts val="0"/>
              </a:spcBef>
              <a:spcAft>
                <a:spcPts val="0"/>
              </a:spcAft>
              <a:buSzPts val="3300"/>
              <a:buNone/>
            </a:pPr>
            <a:r>
              <a:rPr lang="en">
                <a:latin typeface="Century Gothic"/>
                <a:ea typeface="Century Gothic"/>
                <a:cs typeface="Century Gothic"/>
                <a:sym typeface="Century Gothic"/>
              </a:rPr>
              <a:t>Relative Adverbs</a:t>
            </a:r>
            <a:endParaRPr>
              <a:latin typeface="Century Gothic"/>
              <a:ea typeface="Century Gothic"/>
              <a:cs typeface="Century Gothic"/>
              <a:sym typeface="Century Gothic"/>
            </a:endParaRPr>
          </a:p>
        </p:txBody>
      </p:sp>
      <p:sp>
        <p:nvSpPr>
          <p:cNvPr id="318" name="Google Shape;318;p43"/>
          <p:cNvSpPr txBox="1">
            <a:spLocks noGrp="1"/>
          </p:cNvSpPr>
          <p:nvPr>
            <p:ph type="body" idx="1"/>
          </p:nvPr>
        </p:nvSpPr>
        <p:spPr>
          <a:xfrm>
            <a:off x="662025" y="1268050"/>
            <a:ext cx="7536900" cy="15837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lvl="0" indent="0" algn="ctr" rtl="0">
              <a:lnSpc>
                <a:spcPct val="90000"/>
              </a:lnSpc>
              <a:spcBef>
                <a:spcPts val="800"/>
              </a:spcBef>
              <a:spcAft>
                <a:spcPts val="0"/>
              </a:spcAft>
              <a:buSzPts val="2100"/>
              <a:buNone/>
            </a:pPr>
            <a:r>
              <a:rPr lang="en" sz="1800" b="1" dirty="0">
                <a:solidFill>
                  <a:srgbClr val="000000"/>
                </a:solidFill>
                <a:latin typeface="Century Gothic"/>
                <a:ea typeface="Century Gothic"/>
                <a:cs typeface="Century Gothic"/>
                <a:sym typeface="Century Gothic"/>
              </a:rPr>
              <a:t>Practice Sentences</a:t>
            </a:r>
            <a:endParaRPr sz="1800" b="1" dirty="0">
              <a:solidFill>
                <a:srgbClr val="000000"/>
              </a:solidFill>
              <a:latin typeface="Century Gothic"/>
              <a:ea typeface="Century Gothic"/>
              <a:cs typeface="Century Gothic"/>
              <a:sym typeface="Century Gothic"/>
            </a:endParaRPr>
          </a:p>
          <a:p>
            <a:pPr marL="342900" lvl="0" indent="-342900" algn="l" rtl="0">
              <a:lnSpc>
                <a:spcPct val="90000"/>
              </a:lnSpc>
              <a:spcBef>
                <a:spcPts val="800"/>
              </a:spcBef>
              <a:spcAft>
                <a:spcPts val="0"/>
              </a:spcAft>
              <a:buSzPct val="100000"/>
              <a:buFont typeface="+mj-lt"/>
              <a:buAutoNum type="arabicPeriod"/>
            </a:pPr>
            <a:r>
              <a:rPr lang="en" sz="1800" b="1" dirty="0" smtClean="0">
                <a:solidFill>
                  <a:srgbClr val="000000"/>
                </a:solidFill>
                <a:latin typeface="Century Gothic"/>
                <a:ea typeface="Century Gothic"/>
                <a:cs typeface="Century Gothic"/>
                <a:sym typeface="Century Gothic"/>
              </a:rPr>
              <a:t>I’m </a:t>
            </a:r>
            <a:r>
              <a:rPr lang="en" sz="1800" b="1" dirty="0">
                <a:solidFill>
                  <a:srgbClr val="000000"/>
                </a:solidFill>
                <a:latin typeface="Century Gothic"/>
                <a:ea typeface="Century Gothic"/>
                <a:cs typeface="Century Gothic"/>
                <a:sym typeface="Century Gothic"/>
              </a:rPr>
              <a:t>sure we can find a park _______ we can go for a </a:t>
            </a:r>
            <a:r>
              <a:rPr lang="en" sz="1800" b="1" dirty="0" smtClean="0">
                <a:solidFill>
                  <a:srgbClr val="000000"/>
                </a:solidFill>
                <a:latin typeface="Century Gothic"/>
                <a:ea typeface="Century Gothic"/>
                <a:cs typeface="Century Gothic"/>
                <a:sym typeface="Century Gothic"/>
              </a:rPr>
              <a:t>run.</a:t>
            </a:r>
            <a:endParaRPr lang="en" sz="1800" b="1" dirty="0">
              <a:solidFill>
                <a:srgbClr val="000000"/>
              </a:solidFill>
              <a:latin typeface="Century Gothic"/>
              <a:ea typeface="Century Gothic"/>
              <a:cs typeface="Century Gothic"/>
              <a:sym typeface="Century Gothic"/>
            </a:endParaRPr>
          </a:p>
          <a:p>
            <a:pPr marL="342900" lvl="0" indent="-342900" algn="l" rtl="0">
              <a:lnSpc>
                <a:spcPct val="90000"/>
              </a:lnSpc>
              <a:spcBef>
                <a:spcPts val="800"/>
              </a:spcBef>
              <a:spcAft>
                <a:spcPts val="0"/>
              </a:spcAft>
              <a:buSzPct val="100000"/>
              <a:buFont typeface="+mj-lt"/>
              <a:buAutoNum type="arabicPeriod"/>
            </a:pPr>
            <a:r>
              <a:rPr lang="en" sz="1800" b="1" dirty="0" smtClean="0">
                <a:solidFill>
                  <a:srgbClr val="000000"/>
                </a:solidFill>
                <a:latin typeface="Century Gothic"/>
                <a:ea typeface="Century Gothic"/>
                <a:cs typeface="Century Gothic"/>
                <a:sym typeface="Century Gothic"/>
              </a:rPr>
              <a:t>I’m </a:t>
            </a:r>
            <a:r>
              <a:rPr lang="en" sz="1800" b="1" dirty="0">
                <a:solidFill>
                  <a:srgbClr val="000000"/>
                </a:solidFill>
                <a:latin typeface="Century Gothic"/>
                <a:ea typeface="Century Gothic"/>
                <a:cs typeface="Century Gothic"/>
                <a:sym typeface="Century Gothic"/>
              </a:rPr>
              <a:t>sure we can find a time _______ we can all get </a:t>
            </a:r>
            <a:r>
              <a:rPr lang="en" sz="1800" b="1" dirty="0" smtClean="0">
                <a:solidFill>
                  <a:srgbClr val="000000"/>
                </a:solidFill>
                <a:latin typeface="Century Gothic"/>
                <a:ea typeface="Century Gothic"/>
                <a:cs typeface="Century Gothic"/>
                <a:sym typeface="Century Gothic"/>
              </a:rPr>
              <a:t>together.</a:t>
            </a:r>
            <a:endParaRPr lang="en" sz="1800" b="1" dirty="0">
              <a:solidFill>
                <a:srgbClr val="000000"/>
              </a:solidFill>
              <a:latin typeface="Century Gothic"/>
              <a:ea typeface="Century Gothic"/>
              <a:cs typeface="Century Gothic"/>
              <a:sym typeface="Century Gothic"/>
            </a:endParaRPr>
          </a:p>
          <a:p>
            <a:pPr marL="342900" lvl="0" indent="-342900" algn="l" rtl="0">
              <a:lnSpc>
                <a:spcPct val="90000"/>
              </a:lnSpc>
              <a:spcBef>
                <a:spcPts val="800"/>
              </a:spcBef>
              <a:spcAft>
                <a:spcPts val="0"/>
              </a:spcAft>
              <a:buSzPct val="100000"/>
              <a:buFont typeface="+mj-lt"/>
              <a:buAutoNum type="arabicPeriod"/>
            </a:pPr>
            <a:r>
              <a:rPr lang="en" sz="1800" b="1" dirty="0" smtClean="0">
                <a:solidFill>
                  <a:srgbClr val="000000"/>
                </a:solidFill>
                <a:latin typeface="Century Gothic"/>
                <a:ea typeface="Century Gothic"/>
                <a:cs typeface="Century Gothic"/>
                <a:sym typeface="Century Gothic"/>
              </a:rPr>
              <a:t>I’m </a:t>
            </a:r>
            <a:r>
              <a:rPr lang="en" sz="1800" b="1" dirty="0">
                <a:solidFill>
                  <a:srgbClr val="000000"/>
                </a:solidFill>
                <a:latin typeface="Century Gothic"/>
                <a:ea typeface="Century Gothic"/>
                <a:cs typeface="Century Gothic"/>
                <a:sym typeface="Century Gothic"/>
              </a:rPr>
              <a:t>sure we can find out the reason _________ this happened.</a:t>
            </a:r>
            <a:endParaRPr sz="1800" b="1" dirty="0">
              <a:solidFill>
                <a:srgbClr val="000000"/>
              </a:solidFill>
              <a:latin typeface="Century Gothic"/>
              <a:ea typeface="Century Gothic"/>
              <a:cs typeface="Century Gothic"/>
              <a:sym typeface="Century Gothic"/>
            </a:endParaRPr>
          </a:p>
        </p:txBody>
      </p:sp>
      <p:sp>
        <p:nvSpPr>
          <p:cNvPr id="319" name="Google Shape;319;p43"/>
          <p:cNvSpPr txBox="1"/>
          <p:nvPr/>
        </p:nvSpPr>
        <p:spPr>
          <a:xfrm>
            <a:off x="662025" y="2974075"/>
            <a:ext cx="7536900" cy="1583700"/>
          </a:xfrm>
          <a:prstGeom prst="rect">
            <a:avLst/>
          </a:prstGeom>
          <a:noFill/>
          <a:ln>
            <a:noFill/>
          </a:ln>
        </p:spPr>
        <p:txBody>
          <a:bodyPr spcFirstLastPara="1" wrap="square" lIns="91425" tIns="91425" rIns="91425" bIns="91425" anchor="t" anchorCtr="0">
            <a:noAutofit/>
          </a:bodyPr>
          <a:lstStyle/>
          <a:p>
            <a:pPr marL="342900" marR="0" lvl="0" indent="-342900" algn="l" rtl="0">
              <a:lnSpc>
                <a:spcPct val="100000"/>
              </a:lnSpc>
              <a:spcBef>
                <a:spcPts val="0"/>
              </a:spcBef>
              <a:spcAft>
                <a:spcPts val="0"/>
              </a:spcAft>
              <a:buClr>
                <a:srgbClr val="000000"/>
              </a:buClr>
              <a:buSzPts val="1800"/>
              <a:buFont typeface="+mj-lt"/>
              <a:buAutoNum type="alphaUcPeriod"/>
            </a:pPr>
            <a:r>
              <a:rPr lang="en" sz="1800" b="0" i="0" u="none" strike="noStrike" cap="none" dirty="0" smtClean="0">
                <a:solidFill>
                  <a:srgbClr val="000000"/>
                </a:solidFill>
                <a:latin typeface="Century Gothic"/>
                <a:ea typeface="Century Gothic"/>
                <a:cs typeface="Century Gothic"/>
                <a:sym typeface="Century Gothic"/>
              </a:rPr>
              <a:t>For </a:t>
            </a:r>
            <a:r>
              <a:rPr lang="en" sz="1800" b="0" i="0" u="none" strike="noStrike" cap="none" dirty="0">
                <a:solidFill>
                  <a:srgbClr val="000000"/>
                </a:solidFill>
                <a:latin typeface="Century Gothic"/>
                <a:ea typeface="Century Gothic"/>
                <a:cs typeface="Century Gothic"/>
                <a:sym typeface="Century Gothic"/>
              </a:rPr>
              <a:t>each sentence, choose from </a:t>
            </a:r>
            <a:r>
              <a:rPr lang="en" sz="1800" b="1" i="1" u="none" strike="noStrike" cap="none" dirty="0">
                <a:solidFill>
                  <a:srgbClr val="000000"/>
                </a:solidFill>
                <a:latin typeface="Century Gothic"/>
                <a:ea typeface="Century Gothic"/>
                <a:cs typeface="Century Gothic"/>
                <a:sym typeface="Century Gothic"/>
              </a:rPr>
              <a:t>where</a:t>
            </a:r>
            <a:r>
              <a:rPr lang="en" sz="1800" b="1" i="0" u="none" strike="noStrike" cap="none" dirty="0">
                <a:solidFill>
                  <a:srgbClr val="000000"/>
                </a:solidFill>
                <a:latin typeface="Century Gothic"/>
                <a:ea typeface="Century Gothic"/>
                <a:cs typeface="Century Gothic"/>
                <a:sym typeface="Century Gothic"/>
              </a:rPr>
              <a:t>, </a:t>
            </a:r>
            <a:r>
              <a:rPr lang="en" sz="1800" b="1" i="1" u="none" strike="noStrike" cap="none" dirty="0">
                <a:solidFill>
                  <a:srgbClr val="000000"/>
                </a:solidFill>
                <a:latin typeface="Century Gothic"/>
                <a:ea typeface="Century Gothic"/>
                <a:cs typeface="Century Gothic"/>
                <a:sym typeface="Century Gothic"/>
              </a:rPr>
              <a:t>when,</a:t>
            </a:r>
            <a:r>
              <a:rPr lang="en" sz="1800" b="0" i="1" u="none" strike="noStrike" cap="none" dirty="0">
                <a:solidFill>
                  <a:srgbClr val="000000"/>
                </a:solidFill>
                <a:latin typeface="Century Gothic"/>
                <a:ea typeface="Century Gothic"/>
                <a:cs typeface="Century Gothic"/>
                <a:sym typeface="Century Gothic"/>
              </a:rPr>
              <a:t> </a:t>
            </a:r>
            <a:r>
              <a:rPr lang="en" sz="1800" b="0" i="0" u="none" strike="noStrike" cap="none" dirty="0">
                <a:solidFill>
                  <a:srgbClr val="000000"/>
                </a:solidFill>
                <a:latin typeface="Century Gothic"/>
                <a:ea typeface="Century Gothic"/>
                <a:cs typeface="Century Gothic"/>
                <a:sym typeface="Century Gothic"/>
              </a:rPr>
              <a:t>and </a:t>
            </a:r>
            <a:r>
              <a:rPr lang="en" sz="1800" b="1" i="1" u="none" strike="noStrike" cap="none" dirty="0">
                <a:solidFill>
                  <a:srgbClr val="000000"/>
                </a:solidFill>
                <a:latin typeface="Century Gothic"/>
                <a:ea typeface="Century Gothic"/>
                <a:cs typeface="Century Gothic"/>
                <a:sym typeface="Century Gothic"/>
              </a:rPr>
              <a:t>why</a:t>
            </a:r>
            <a:r>
              <a:rPr lang="en" sz="1800" b="0" i="0" u="none" strike="noStrike" cap="none" dirty="0">
                <a:solidFill>
                  <a:srgbClr val="000000"/>
                </a:solidFill>
                <a:latin typeface="Century Gothic"/>
                <a:ea typeface="Century Gothic"/>
                <a:cs typeface="Century Gothic"/>
                <a:sym typeface="Century Gothic"/>
              </a:rPr>
              <a:t> to fill in the </a:t>
            </a:r>
            <a:r>
              <a:rPr lang="en" sz="1800" b="0" i="0" u="none" strike="noStrike" cap="none" dirty="0" smtClean="0">
                <a:solidFill>
                  <a:srgbClr val="000000"/>
                </a:solidFill>
                <a:latin typeface="Century Gothic"/>
                <a:ea typeface="Century Gothic"/>
                <a:cs typeface="Century Gothic"/>
                <a:sym typeface="Century Gothic"/>
              </a:rPr>
              <a:t>blanks.</a:t>
            </a:r>
            <a:endParaRPr lang="en" sz="1800" dirty="0">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ts val="1800"/>
              <a:buFont typeface="+mj-lt"/>
              <a:buAutoNum type="alphaUcPeriod"/>
            </a:pPr>
            <a:r>
              <a:rPr lang="en" sz="1800" b="0" i="0" u="none" strike="noStrike" cap="none" dirty="0" smtClean="0">
                <a:solidFill>
                  <a:srgbClr val="000000"/>
                </a:solidFill>
                <a:latin typeface="Century Gothic"/>
                <a:ea typeface="Century Gothic"/>
                <a:cs typeface="Century Gothic"/>
                <a:sym typeface="Century Gothic"/>
              </a:rPr>
              <a:t>Draw </a:t>
            </a:r>
            <a:r>
              <a:rPr lang="en" sz="1800" b="0" i="0" u="none" strike="noStrike" cap="none" dirty="0">
                <a:solidFill>
                  <a:srgbClr val="000000"/>
                </a:solidFill>
                <a:latin typeface="Century Gothic"/>
                <a:ea typeface="Century Gothic"/>
                <a:cs typeface="Century Gothic"/>
                <a:sym typeface="Century Gothic"/>
              </a:rPr>
              <a:t>an arrow from the relative adverb to the noun it </a:t>
            </a:r>
            <a:r>
              <a:rPr lang="en" sz="1800" b="0" i="0" u="none" strike="noStrike" cap="none" dirty="0" smtClean="0">
                <a:solidFill>
                  <a:srgbClr val="000000"/>
                </a:solidFill>
                <a:latin typeface="Century Gothic"/>
                <a:ea typeface="Century Gothic"/>
                <a:cs typeface="Century Gothic"/>
                <a:sym typeface="Century Gothic"/>
              </a:rPr>
              <a:t>describes.</a:t>
            </a:r>
            <a:endParaRPr lang="en" sz="1800" dirty="0">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ts val="1800"/>
              <a:buFont typeface="+mj-lt"/>
              <a:buAutoNum type="alphaUcPeriod"/>
            </a:pPr>
            <a:r>
              <a:rPr lang="en" sz="1800" b="0" i="0" u="none" strike="noStrike" cap="none" dirty="0" smtClean="0">
                <a:solidFill>
                  <a:srgbClr val="000000"/>
                </a:solidFill>
                <a:latin typeface="Century Gothic"/>
                <a:ea typeface="Century Gothic"/>
                <a:cs typeface="Century Gothic"/>
                <a:sym typeface="Century Gothic"/>
              </a:rPr>
              <a:t>Then </a:t>
            </a:r>
            <a:r>
              <a:rPr lang="en" sz="1800" b="0" i="0" u="none" strike="noStrike" cap="none" dirty="0">
                <a:solidFill>
                  <a:srgbClr val="000000"/>
                </a:solidFill>
                <a:latin typeface="Century Gothic"/>
                <a:ea typeface="Century Gothic"/>
                <a:cs typeface="Century Gothic"/>
                <a:sym typeface="Century Gothic"/>
              </a:rPr>
              <a:t>sketch each sentence.</a:t>
            </a:r>
            <a:endParaRPr sz="1800" b="0" i="0" u="none" strike="noStrike" cap="none" dirty="0">
              <a:solidFill>
                <a:srgbClr val="000000"/>
              </a:solidFill>
              <a:latin typeface="Century Gothic"/>
              <a:ea typeface="Century Gothic"/>
              <a:cs typeface="Century Gothic"/>
              <a:sym typeface="Century Gothic"/>
            </a:endParaRPr>
          </a:p>
        </p:txBody>
      </p:sp>
      <p:pic>
        <p:nvPicPr>
          <p:cNvPr id="6" name="Google Shape;263;p36"/>
          <p:cNvPicPr preferRelativeResize="0"/>
          <p:nvPr/>
        </p:nvPicPr>
        <p:blipFill rotWithShape="1">
          <a:blip r:embed="rId3">
            <a:alphaModFix/>
          </a:blip>
          <a:srcRect/>
          <a:stretch/>
        </p:blipFill>
        <p:spPr>
          <a:xfrm>
            <a:off x="8371114" y="4333300"/>
            <a:ext cx="667522" cy="64282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 </a:t>
            </a:r>
            <a:r>
              <a:rPr lang="en" sz="3400" b="0" i="0" u="none" strike="noStrike" cap="none">
                <a:solidFill>
                  <a:schemeClr val="dk1"/>
                </a:solidFill>
                <a:latin typeface="Century Gothic"/>
                <a:ea typeface="Century Gothic"/>
                <a:cs typeface="Century Gothic"/>
                <a:sym typeface="Century Gothic"/>
              </a:rPr>
              <a:t>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5</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78" name="Google Shape;178;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a:t>
            </a:r>
            <a:r>
              <a:rPr lang="en" sz="1700" b="1" dirty="0"/>
              <a:t>5</a:t>
            </a:r>
            <a:r>
              <a:rPr lang="en" sz="1700" b="1" i="0" u="none" strike="noStrike" cap="none" dirty="0">
                <a:solidFill>
                  <a:schemeClr val="dk1"/>
                </a:solidFill>
                <a:latin typeface="Century Gothic"/>
                <a:ea typeface="Century Gothic"/>
                <a:cs typeface="Century Gothic"/>
                <a:sym typeface="Century Gothic"/>
              </a:rPr>
              <a:t>: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2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Read through Lesson </a:t>
            </a:r>
            <a:r>
              <a:rPr lang="en" sz="1700" dirty="0"/>
              <a:t>5 </a:t>
            </a:r>
            <a:r>
              <a:rPr lang="en" sz="1700" u="sng" dirty="0">
                <a:solidFill>
                  <a:schemeClr val="hlink"/>
                </a:solidFill>
                <a:hlinkClick r:id="rId3"/>
              </a:rPr>
              <a:t>here</a:t>
            </a:r>
            <a:r>
              <a:rPr lang="en" sz="1700" dirty="0"/>
              <a:t>.  </a:t>
            </a:r>
            <a:r>
              <a:rPr lang="en" sz="1700" b="0" i="0" u="none" strike="noStrike" cap="none" dirty="0">
                <a:solidFill>
                  <a:schemeClr val="dk1"/>
                </a:solidFill>
                <a:latin typeface="Century Gothic"/>
                <a:ea typeface="Century Gothic"/>
                <a:cs typeface="Century Gothic"/>
                <a:sym typeface="Century Gothic"/>
              </a:rPr>
              <a:t> </a:t>
            </a:r>
            <a:endParaRPr dirty="0"/>
          </a:p>
          <a:p>
            <a:pPr marL="120650" marR="0" lvl="0" indent="0" algn="l" rtl="0">
              <a:lnSpc>
                <a:spcPct val="100000"/>
              </a:lnSpc>
              <a:spcBef>
                <a:spcPts val="0"/>
              </a:spcBef>
              <a:spcAft>
                <a:spcPts val="0"/>
              </a:spcAft>
              <a:buClr>
                <a:schemeClr val="dk1"/>
              </a:buClr>
              <a:buSzPts val="1700"/>
              <a:buFont typeface="Arial"/>
              <a:buNone/>
            </a:pPr>
            <a:r>
              <a:rPr lang="en" sz="1800" b="0" i="0" u="none" strike="noStrike" cap="none" dirty="0">
                <a:solidFill>
                  <a:schemeClr val="dk1"/>
                </a:solidFill>
                <a:latin typeface="Century Gothic"/>
                <a:ea typeface="Century Gothic"/>
                <a:cs typeface="Century Gothic"/>
                <a:sym typeface="Century Gothic"/>
              </a:rPr>
              <a:t>In this lesson, students will be: </a:t>
            </a:r>
            <a:endParaRPr sz="1800" dirty="0"/>
          </a:p>
          <a:p>
            <a:pPr marL="406400" marR="0" lvl="0" indent="-292100" algn="l" rtl="0">
              <a:lnSpc>
                <a:spcPct val="100000"/>
              </a:lnSpc>
              <a:spcBef>
                <a:spcPts val="0"/>
              </a:spcBef>
              <a:spcAft>
                <a:spcPts val="0"/>
              </a:spcAft>
              <a:buSzPts val="1800"/>
              <a:buChar char="•"/>
            </a:pPr>
            <a:r>
              <a:rPr lang="en" sz="1700" dirty="0"/>
              <a:t>Reviewing Learning Targets</a:t>
            </a:r>
            <a:endParaRPr sz="1700" dirty="0"/>
          </a:p>
          <a:p>
            <a:pPr marL="406400" marR="0" lvl="0" indent="-285750" algn="l" rtl="0">
              <a:lnSpc>
                <a:spcPct val="100000"/>
              </a:lnSpc>
              <a:spcBef>
                <a:spcPts val="0"/>
              </a:spcBef>
              <a:spcAft>
                <a:spcPts val="0"/>
              </a:spcAft>
              <a:buSzPts val="1700"/>
              <a:buChar char="•"/>
            </a:pPr>
            <a:r>
              <a:rPr lang="en" sz="1700" dirty="0"/>
              <a:t>Reading in Triads:  </a:t>
            </a:r>
            <a:r>
              <a:rPr lang="en" sz="1700" i="1" dirty="0"/>
              <a:t>The Hope Chest</a:t>
            </a:r>
            <a:r>
              <a:rPr lang="en" sz="1700" dirty="0"/>
              <a:t>, Chapter 12</a:t>
            </a:r>
            <a:endParaRPr sz="1700" dirty="0"/>
          </a:p>
          <a:p>
            <a:pPr marL="406400" marR="0" lvl="0" indent="-285750" algn="l" rtl="0">
              <a:lnSpc>
                <a:spcPct val="100000"/>
              </a:lnSpc>
              <a:spcBef>
                <a:spcPts val="0"/>
              </a:spcBef>
              <a:spcAft>
                <a:spcPts val="0"/>
              </a:spcAft>
              <a:buSzPts val="1700"/>
              <a:buChar char="•"/>
            </a:pPr>
            <a:r>
              <a:rPr lang="en" sz="1700" dirty="0"/>
              <a:t>Participating in a Language Dive:  Relative Adverbs</a:t>
            </a:r>
            <a:endParaRPr sz="1700" dirty="0"/>
          </a:p>
          <a:p>
            <a:pPr marL="406400" marR="0" lvl="0" indent="-285750" algn="l" rtl="0">
              <a:lnSpc>
                <a:spcPct val="100000"/>
              </a:lnSpc>
              <a:spcBef>
                <a:spcPts val="0"/>
              </a:spcBef>
              <a:spcAft>
                <a:spcPts val="0"/>
              </a:spcAft>
              <a:buSzPts val="1700"/>
              <a:buChar char="•"/>
            </a:pPr>
            <a:r>
              <a:rPr lang="en" sz="1700" dirty="0"/>
              <a:t>Summarizing Chapter 12 of </a:t>
            </a:r>
            <a:r>
              <a:rPr lang="en" sz="1700" i="1" dirty="0"/>
              <a:t>The Hope Chest</a:t>
            </a:r>
            <a:endParaRPr sz="1700" dirty="0"/>
          </a:p>
          <a:p>
            <a:pPr marL="406400" marR="0" lvl="0" indent="-285750" algn="l" rtl="0">
              <a:lnSpc>
                <a:spcPct val="100000"/>
              </a:lnSpc>
              <a:spcBef>
                <a:spcPts val="0"/>
              </a:spcBef>
              <a:spcAft>
                <a:spcPts val="0"/>
              </a:spcAft>
              <a:buSzPts val="1700"/>
              <a:buChar char="•"/>
            </a:pPr>
            <a:r>
              <a:rPr lang="en" sz="1700" dirty="0"/>
              <a:t>Reviewing Homework.</a:t>
            </a:r>
            <a:endParaRPr sz="1700" dirty="0"/>
          </a:p>
          <a:p>
            <a:pPr marL="457200" marR="0" lvl="0" indent="-228600" algn="l" rtl="0">
              <a:lnSpc>
                <a:spcPct val="200000"/>
              </a:lnSpc>
              <a:spcBef>
                <a:spcPts val="0"/>
              </a:spcBef>
              <a:spcAft>
                <a:spcPts val="0"/>
              </a:spcAft>
              <a:buClr>
                <a:schemeClr val="dk1"/>
              </a:buClr>
              <a:buSzPts val="1700"/>
              <a:buFont typeface="Century Gothic"/>
              <a:buNone/>
            </a:pPr>
            <a:endParaRPr sz="17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4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Reviewing the Learning Target</a:t>
            </a:r>
            <a:endParaRPr/>
          </a:p>
        </p:txBody>
      </p:sp>
      <p:sp>
        <p:nvSpPr>
          <p:cNvPr id="326" name="Google Shape;326;p4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lnSpc>
                <a:spcPct val="100000"/>
              </a:lnSpc>
              <a:spcBef>
                <a:spcPts val="0"/>
              </a:spcBef>
              <a:spcAft>
                <a:spcPts val="0"/>
              </a:spcAft>
              <a:buSzPts val="2400"/>
              <a:buAutoNum type="arabicPeriod"/>
            </a:pPr>
            <a:r>
              <a:rPr lang="en" sz="2400"/>
              <a:t>I can use relative adverbs</a:t>
            </a:r>
            <a:r>
              <a:rPr lang="en" sz="2400" i="1"/>
              <a:t>.</a:t>
            </a:r>
            <a:endParaRPr sz="2400" i="1"/>
          </a:p>
          <a:p>
            <a:pPr marL="0" lvl="0" indent="0" algn="l" rtl="0">
              <a:lnSpc>
                <a:spcPct val="90000"/>
              </a:lnSpc>
              <a:spcBef>
                <a:spcPts val="800"/>
              </a:spcBef>
              <a:spcAft>
                <a:spcPts val="0"/>
              </a:spcAft>
              <a:buSzPts val="2100"/>
              <a:buNone/>
            </a:pPr>
            <a:endParaRPr/>
          </a:p>
        </p:txBody>
      </p:sp>
      <p:pic>
        <p:nvPicPr>
          <p:cNvPr id="327" name="Google Shape;327;p44"/>
          <p:cNvPicPr preferRelativeResize="0"/>
          <p:nvPr/>
        </p:nvPicPr>
        <p:blipFill rotWithShape="1">
          <a:blip r:embed="rId3">
            <a:alphaModFix/>
          </a:blip>
          <a:srcRect/>
          <a:stretch/>
        </p:blipFill>
        <p:spPr>
          <a:xfrm>
            <a:off x="8515350" y="4369494"/>
            <a:ext cx="557885" cy="52625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p45"/>
          <p:cNvSpPr txBox="1">
            <a:spLocks noGrp="1"/>
          </p:cNvSpPr>
          <p:nvPr>
            <p:ph type="title"/>
          </p:nvPr>
        </p:nvSpPr>
        <p:spPr>
          <a:xfrm>
            <a:off x="4572000" y="273850"/>
            <a:ext cx="39435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Summarizing Chapter 12 of </a:t>
            </a:r>
            <a:r>
              <a:rPr lang="en" i="1">
                <a:latin typeface="Century Gothic"/>
                <a:ea typeface="Century Gothic"/>
                <a:cs typeface="Century Gothic"/>
                <a:sym typeface="Century Gothic"/>
              </a:rPr>
              <a:t>The Hope Chest</a:t>
            </a:r>
            <a:endParaRPr sz="3300" u="none" strike="noStrike" cap="none">
              <a:solidFill>
                <a:schemeClr val="dk1"/>
              </a:solidFill>
              <a:latin typeface="Century Gothic"/>
              <a:ea typeface="Century Gothic"/>
              <a:cs typeface="Century Gothic"/>
              <a:sym typeface="Century Gothic"/>
            </a:endParaRPr>
          </a:p>
        </p:txBody>
      </p:sp>
      <p:pic>
        <p:nvPicPr>
          <p:cNvPr id="333" name="Google Shape;333;p45"/>
          <p:cNvPicPr preferRelativeResize="0"/>
          <p:nvPr/>
        </p:nvPicPr>
        <p:blipFill rotWithShape="1">
          <a:blip r:embed="rId3">
            <a:alphaModFix/>
          </a:blip>
          <a:srcRect/>
          <a:stretch/>
        </p:blipFill>
        <p:spPr>
          <a:xfrm>
            <a:off x="8515500" y="4441373"/>
            <a:ext cx="469425" cy="441404"/>
          </a:xfrm>
          <a:prstGeom prst="rect">
            <a:avLst/>
          </a:prstGeom>
          <a:noFill/>
          <a:ln>
            <a:noFill/>
          </a:ln>
        </p:spPr>
      </p:pic>
      <p:sp>
        <p:nvSpPr>
          <p:cNvPr id="334" name="Google Shape;334;p45"/>
          <p:cNvSpPr txBox="1"/>
          <p:nvPr/>
        </p:nvSpPr>
        <p:spPr>
          <a:xfrm>
            <a:off x="4650300" y="1789650"/>
            <a:ext cx="3466500" cy="2184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Century Gothic"/>
                <a:ea typeface="Century Gothic"/>
                <a:cs typeface="Century Gothic"/>
                <a:sym typeface="Century Gothic"/>
              </a:rPr>
              <a:t>Refer to the:</a:t>
            </a:r>
            <a:endParaRPr sz="1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rgbClr val="000000"/>
                </a:solidFill>
                <a:latin typeface="Century Gothic"/>
                <a:ea typeface="Century Gothic"/>
                <a:cs typeface="Century Gothic"/>
                <a:sym typeface="Century Gothic"/>
              </a:rPr>
              <a:t>Model Summary</a:t>
            </a:r>
            <a:endParaRPr sz="1400" b="1"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rgbClr val="000000"/>
                </a:solidFill>
                <a:latin typeface="Century Gothic"/>
                <a:ea typeface="Century Gothic"/>
                <a:cs typeface="Century Gothic"/>
                <a:sym typeface="Century Gothic"/>
              </a:rPr>
              <a:t>Criteria of an Effective Summary anchor chart</a:t>
            </a:r>
            <a:endParaRPr sz="1400" b="1" i="0" u="none" strike="noStrike" cap="none">
              <a:solidFill>
                <a:srgbClr val="000000"/>
              </a:solidFill>
              <a:latin typeface="Century Gothic"/>
              <a:ea typeface="Century Gothic"/>
              <a:cs typeface="Century Gothic"/>
              <a:sym typeface="Century Gothic"/>
            </a:endParaRPr>
          </a:p>
        </p:txBody>
      </p:sp>
      <p:pic>
        <p:nvPicPr>
          <p:cNvPr id="335" name="Google Shape;335;p45"/>
          <p:cNvPicPr preferRelativeResize="0"/>
          <p:nvPr/>
        </p:nvPicPr>
        <p:blipFill rotWithShape="1">
          <a:blip r:embed="rId4">
            <a:alphaModFix/>
          </a:blip>
          <a:srcRect/>
          <a:stretch/>
        </p:blipFill>
        <p:spPr>
          <a:xfrm>
            <a:off x="442115" y="172000"/>
            <a:ext cx="3840510" cy="4528900"/>
          </a:xfrm>
          <a:prstGeom prst="rect">
            <a:avLst/>
          </a:prstGeom>
          <a:noFill/>
          <a:ln w="9525" cap="flat" cmpd="sng">
            <a:solidFill>
              <a:schemeClr val="dk2"/>
            </a:solidFill>
            <a:prstDash val="solid"/>
            <a:round/>
            <a:headEnd type="none" w="sm" len="sm"/>
            <a:tailEnd type="none" w="sm" len="sm"/>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0" name="Google Shape;340;p46"/>
          <p:cNvSpPr txBox="1">
            <a:spLocks noGrp="1"/>
          </p:cNvSpPr>
          <p:nvPr>
            <p:ph type="title"/>
          </p:nvPr>
        </p:nvSpPr>
        <p:spPr>
          <a:xfrm>
            <a:off x="628800" y="1010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800">
                <a:latin typeface="Century Gothic"/>
                <a:ea typeface="Century Gothic"/>
                <a:cs typeface="Century Gothic"/>
                <a:sym typeface="Century Gothic"/>
              </a:rPr>
              <a:t>Summarizing Chapter 12 of </a:t>
            </a:r>
            <a:r>
              <a:rPr lang="en" sz="2800" i="1">
                <a:latin typeface="Century Gothic"/>
                <a:ea typeface="Century Gothic"/>
                <a:cs typeface="Century Gothic"/>
                <a:sym typeface="Century Gothic"/>
              </a:rPr>
              <a:t>The Hope Chest</a:t>
            </a:r>
            <a:endParaRPr sz="2800" u="none" strike="noStrike" cap="none">
              <a:solidFill>
                <a:schemeClr val="dk1"/>
              </a:solidFill>
              <a:latin typeface="Century Gothic"/>
              <a:ea typeface="Century Gothic"/>
              <a:cs typeface="Century Gothic"/>
              <a:sym typeface="Century Gothic"/>
            </a:endParaRPr>
          </a:p>
        </p:txBody>
      </p:sp>
      <p:sp>
        <p:nvSpPr>
          <p:cNvPr id="341" name="Google Shape;341;p46"/>
          <p:cNvSpPr txBox="1"/>
          <p:nvPr/>
        </p:nvSpPr>
        <p:spPr>
          <a:xfrm>
            <a:off x="4020200" y="1095300"/>
            <a:ext cx="3872400" cy="3570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Take a minute to think about how you would summarize the part(s) of the chapter where you found evidence of the theme.  Remember:  a summary needs to contain two supporting details to prove this theme is really evident.</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Label yourselves A, B, and C in your triads.</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Partner B will have 45 seconds to orally summarize the part(s) of the chapter where you found evidence of the theme to the triad.  </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Partner C will have 30 seconds.</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Partner A will have 15 seconds</a:t>
            </a:r>
            <a:endParaRPr sz="1400" b="0" i="0" u="none" strike="noStrike" cap="none">
              <a:solidFill>
                <a:srgbClr val="000000"/>
              </a:solidFill>
              <a:latin typeface="Century Gothic"/>
              <a:ea typeface="Century Gothic"/>
              <a:cs typeface="Century Gothic"/>
              <a:sym typeface="Century Gothic"/>
            </a:endParaRPr>
          </a:p>
        </p:txBody>
      </p:sp>
      <p:pic>
        <p:nvPicPr>
          <p:cNvPr id="342" name="Google Shape;342;p46"/>
          <p:cNvPicPr preferRelativeResize="0"/>
          <p:nvPr/>
        </p:nvPicPr>
        <p:blipFill rotWithShape="1">
          <a:blip r:embed="rId3">
            <a:alphaModFix/>
          </a:blip>
          <a:srcRect/>
          <a:stretch/>
        </p:blipFill>
        <p:spPr>
          <a:xfrm>
            <a:off x="474925" y="1095269"/>
            <a:ext cx="3027916" cy="3570656"/>
          </a:xfrm>
          <a:prstGeom prst="rect">
            <a:avLst/>
          </a:prstGeom>
          <a:noFill/>
          <a:ln w="9525" cap="flat" cmpd="sng">
            <a:solidFill>
              <a:schemeClr val="dk2"/>
            </a:solidFill>
            <a:prstDash val="solid"/>
            <a:round/>
            <a:headEnd type="none" w="sm" len="sm"/>
            <a:tailEnd type="none" w="sm" len="sm"/>
          </a:ln>
        </p:spPr>
      </p:pic>
      <p:pic>
        <p:nvPicPr>
          <p:cNvPr id="6" name="Google Shape;333;p45"/>
          <p:cNvPicPr preferRelativeResize="0"/>
          <p:nvPr/>
        </p:nvPicPr>
        <p:blipFill rotWithShape="1">
          <a:blip r:embed="rId4">
            <a:alphaModFix/>
          </a:blip>
          <a:srcRect/>
          <a:stretch/>
        </p:blipFill>
        <p:spPr>
          <a:xfrm>
            <a:off x="8515500" y="4441373"/>
            <a:ext cx="469425" cy="441404"/>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p4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Reviewing the Learning Target</a:t>
            </a:r>
            <a:endParaRPr/>
          </a:p>
        </p:txBody>
      </p:sp>
      <p:sp>
        <p:nvSpPr>
          <p:cNvPr id="349" name="Google Shape;349;p4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lnSpc>
                <a:spcPct val="100000"/>
              </a:lnSpc>
              <a:spcBef>
                <a:spcPts val="0"/>
              </a:spcBef>
              <a:spcAft>
                <a:spcPts val="0"/>
              </a:spcAft>
              <a:buSzPts val="2400"/>
              <a:buAutoNum type="arabicPeriod"/>
            </a:pPr>
            <a:r>
              <a:rPr lang="en" sz="2400"/>
              <a:t>I can summarize Chapter 12 of </a:t>
            </a:r>
            <a:r>
              <a:rPr lang="en" sz="2400" i="1"/>
              <a:t>The Hope Chest</a:t>
            </a:r>
            <a:r>
              <a:rPr lang="en" sz="2400"/>
              <a:t>.</a:t>
            </a:r>
            <a:endParaRPr sz="2400"/>
          </a:p>
          <a:p>
            <a:pPr marL="0" lvl="0" indent="0" algn="l" rtl="0">
              <a:lnSpc>
                <a:spcPct val="90000"/>
              </a:lnSpc>
              <a:spcBef>
                <a:spcPts val="800"/>
              </a:spcBef>
              <a:spcAft>
                <a:spcPts val="0"/>
              </a:spcAft>
              <a:buSzPts val="2100"/>
              <a:buNone/>
            </a:pPr>
            <a:endParaRPr/>
          </a:p>
        </p:txBody>
      </p:sp>
      <p:pic>
        <p:nvPicPr>
          <p:cNvPr id="350" name="Google Shape;350;p47"/>
          <p:cNvPicPr preferRelativeResize="0"/>
          <p:nvPr/>
        </p:nvPicPr>
        <p:blipFill rotWithShape="1">
          <a:blip r:embed="rId3">
            <a:alphaModFix/>
          </a:blip>
          <a:srcRect/>
          <a:stretch/>
        </p:blipFill>
        <p:spPr>
          <a:xfrm>
            <a:off x="8392886" y="4353165"/>
            <a:ext cx="579656" cy="558907"/>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p48"/>
          <p:cNvSpPr txBox="1">
            <a:spLocks noGrp="1"/>
          </p:cNvSpPr>
          <p:nvPr>
            <p:ph type="title"/>
          </p:nvPr>
        </p:nvSpPr>
        <p:spPr>
          <a:xfrm>
            <a:off x="628650" y="273844"/>
            <a:ext cx="3198283"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b="0" i="0" u="none" strike="noStrike" cap="none">
                <a:solidFill>
                  <a:schemeClr val="dk1"/>
                </a:solidFill>
                <a:latin typeface="Century Gothic"/>
                <a:ea typeface="Century Gothic"/>
                <a:cs typeface="Century Gothic"/>
                <a:sym typeface="Century Gothic"/>
              </a:rPr>
              <a:t>Homework</a:t>
            </a:r>
            <a:endParaRPr sz="3300" b="0" i="0" u="none" strike="noStrike" cap="none">
              <a:solidFill>
                <a:schemeClr val="dk1"/>
              </a:solidFill>
              <a:latin typeface="Century Gothic"/>
              <a:ea typeface="Century Gothic"/>
              <a:cs typeface="Century Gothic"/>
              <a:sym typeface="Century Gothic"/>
            </a:endParaRPr>
          </a:p>
        </p:txBody>
      </p:sp>
      <p:sp>
        <p:nvSpPr>
          <p:cNvPr id="356" name="Google Shape;356;p48"/>
          <p:cNvSpPr txBox="1"/>
          <p:nvPr/>
        </p:nvSpPr>
        <p:spPr>
          <a:xfrm>
            <a:off x="628650" y="1150900"/>
            <a:ext cx="3608400" cy="3198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Tx/>
              <a:buSzPts val="1800"/>
              <a:buFont typeface="Century Gothic"/>
              <a:buAutoNum type="alphaUcPeriod"/>
            </a:pPr>
            <a:r>
              <a:rPr lang="en" sz="1800" b="0" i="0" u="none" strike="noStrike" cap="none" dirty="0">
                <a:solidFill>
                  <a:schemeClr val="tx1"/>
                </a:solidFill>
                <a:latin typeface="Century Gothic"/>
                <a:ea typeface="Century Gothic"/>
                <a:cs typeface="Century Gothic"/>
                <a:sym typeface="Century Gothic"/>
              </a:rPr>
              <a:t>Complete the </a:t>
            </a:r>
            <a:r>
              <a:rPr lang="en" sz="1800" b="1" i="0" u="none" strike="noStrike" cap="none" dirty="0">
                <a:solidFill>
                  <a:schemeClr val="tx1"/>
                </a:solidFill>
                <a:latin typeface="Century Gothic"/>
                <a:ea typeface="Century Gothic"/>
                <a:cs typeface="Century Gothic"/>
                <a:sym typeface="Century Gothic"/>
              </a:rPr>
              <a:t>Language Dive I Practice:  </a:t>
            </a:r>
            <a:r>
              <a:rPr lang="en" sz="1800" b="1" i="1" u="none" strike="noStrike" cap="none" dirty="0">
                <a:solidFill>
                  <a:schemeClr val="tx1"/>
                </a:solidFill>
                <a:latin typeface="Century Gothic"/>
                <a:ea typeface="Century Gothic"/>
                <a:cs typeface="Century Gothic"/>
                <a:sym typeface="Century Gothic"/>
              </a:rPr>
              <a:t>The Hope Chest</a:t>
            </a:r>
            <a:r>
              <a:rPr lang="en" sz="1800" b="1" i="0" u="none" strike="noStrike" cap="none" dirty="0">
                <a:solidFill>
                  <a:schemeClr val="tx1"/>
                </a:solidFill>
                <a:latin typeface="Century Gothic"/>
                <a:ea typeface="Century Gothic"/>
                <a:cs typeface="Century Gothic"/>
                <a:sym typeface="Century Gothic"/>
              </a:rPr>
              <a:t>:  Relative Adverbs </a:t>
            </a:r>
            <a:r>
              <a:rPr lang="en" sz="1800" b="0" i="0" u="none" strike="noStrike" cap="none" dirty="0">
                <a:solidFill>
                  <a:schemeClr val="tx1"/>
                </a:solidFill>
                <a:latin typeface="Century Gothic"/>
                <a:ea typeface="Century Gothic"/>
                <a:cs typeface="Century Gothic"/>
                <a:sym typeface="Century Gothic"/>
              </a:rPr>
              <a:t>in your Unit 2 Homework.</a:t>
            </a:r>
            <a:endParaRPr sz="1800" b="0" i="0" u="none" strike="noStrike" cap="none" dirty="0">
              <a:solidFill>
                <a:schemeClr val="tx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Tx/>
              <a:buSzPts val="1800"/>
              <a:buFont typeface="Century Gothic"/>
              <a:buAutoNum type="alphaUcPeriod"/>
            </a:pPr>
            <a:r>
              <a:rPr lang="en" sz="1800" b="0" i="0" u="none" strike="noStrike" cap="none" dirty="0">
                <a:solidFill>
                  <a:schemeClr val="tx1"/>
                </a:solidFill>
                <a:latin typeface="Century Gothic"/>
                <a:ea typeface="Century Gothic"/>
                <a:cs typeface="Century Gothic"/>
                <a:sym typeface="Century Gothic"/>
              </a:rPr>
              <a:t>Accountable 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chemeClr val="dk1"/>
              </a:buClr>
              <a:buSzPts val="2100"/>
              <a:buFont typeface="Arial"/>
              <a:buNone/>
            </a:pPr>
            <a:endParaRPr sz="1800" b="0" i="0" u="none" strike="noStrike" cap="none" dirty="0">
              <a:solidFill>
                <a:srgbClr val="444444"/>
              </a:solidFill>
              <a:latin typeface="Century Gothic"/>
              <a:ea typeface="Century Gothic"/>
              <a:cs typeface="Century Gothic"/>
              <a:sym typeface="Century Gothic"/>
            </a:endParaRPr>
          </a:p>
        </p:txBody>
      </p:sp>
      <p:sp>
        <p:nvSpPr>
          <p:cNvPr id="357" name="Google Shape;357;p48"/>
          <p:cNvSpPr txBox="1"/>
          <p:nvPr/>
        </p:nvSpPr>
        <p:spPr>
          <a:xfrm>
            <a:off x="4572000" y="334175"/>
            <a:ext cx="4260300" cy="41778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Module 4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rgbClr val="000000"/>
              </a:buClr>
              <a:buSzPts val="1800"/>
              <a:buFont typeface="Century Gothic"/>
              <a:buChar char="●"/>
            </a:pPr>
            <a:r>
              <a:rPr lang="en" sz="1800" b="0" i="0" u="none" strike="noStrike" cap="none">
                <a:solidFill>
                  <a:srgbClr val="000000"/>
                </a:solidFill>
                <a:latin typeface="Century Gothic"/>
                <a:ea typeface="Century Gothic"/>
                <a:cs typeface="Century Gothic"/>
                <a:sym typeface="Century Gothic"/>
              </a:rPr>
              <a:t>What can we learn from the process of ratifying the 19</a:t>
            </a:r>
            <a:r>
              <a:rPr lang="en" sz="1800" b="0" i="0" u="none" strike="noStrike" cap="none" baseline="30000">
                <a:solidFill>
                  <a:srgbClr val="000000"/>
                </a:solidFill>
                <a:latin typeface="Century Gothic"/>
                <a:ea typeface="Century Gothic"/>
                <a:cs typeface="Century Gothic"/>
                <a:sym typeface="Century Gothic"/>
              </a:rPr>
              <a:t>th</a:t>
            </a:r>
            <a:r>
              <a:rPr lang="en" sz="1800" b="0" i="0" u="none" strike="noStrike" cap="none">
                <a:solidFill>
                  <a:srgbClr val="000000"/>
                </a:solidFill>
                <a:latin typeface="Century Gothic"/>
                <a:ea typeface="Century Gothic"/>
                <a:cs typeface="Century Gothic"/>
                <a:sym typeface="Century Gothic"/>
              </a:rPr>
              <a:t> Amendment?</a:t>
            </a:r>
            <a:endParaRPr sz="1800" b="0" i="0" u="none" strike="noStrike" cap="none">
              <a:solidFill>
                <a:srgbClr val="000000"/>
              </a:solidFill>
              <a:latin typeface="Arial"/>
              <a:ea typeface="Arial"/>
              <a:cs typeface="Arial"/>
              <a:sym typeface="Arial"/>
            </a:endParaRPr>
          </a:p>
          <a:p>
            <a:pPr marL="457200" marR="0" lvl="0" indent="-342900" algn="l" rtl="0">
              <a:lnSpc>
                <a:spcPct val="90000"/>
              </a:lnSpc>
              <a:spcBef>
                <a:spcPts val="0"/>
              </a:spcBef>
              <a:spcAft>
                <a:spcPts val="0"/>
              </a:spcAft>
              <a:buClr>
                <a:srgbClr val="000000"/>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How can stories inspire us to take action to contribute to a better world?</a:t>
            </a:r>
            <a:endParaRPr sz="1800" b="0" i="0" u="none" strike="noStrike" cap="none">
              <a:solidFill>
                <a:srgbClr val="000000"/>
              </a:solidFill>
              <a:latin typeface="Arial"/>
              <a:ea typeface="Arial"/>
              <a:cs typeface="Arial"/>
              <a:sym typeface="Arial"/>
            </a:endParaRPr>
          </a:p>
          <a:p>
            <a:pPr marL="457200" marR="0" lvl="0" indent="-342900" algn="l" rtl="0">
              <a:lnSpc>
                <a:spcPct val="90000"/>
              </a:lnSpc>
              <a:spcBef>
                <a:spcPts val="0"/>
              </a:spcBef>
              <a:spcAft>
                <a:spcPts val="0"/>
              </a:spcAft>
              <a:buClr>
                <a:srgbClr val="000000"/>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How and why can we encourage and support others to contribute to a better world?</a:t>
            </a:r>
            <a:endParaRPr sz="1800" b="0" i="0" u="none" strike="noStrike" cap="none">
              <a:solidFill>
                <a:srgbClr val="000000"/>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Google Shape;362;p4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600" b="0" i="0" u="none" strike="noStrike" cap="none">
                <a:solidFill>
                  <a:schemeClr val="dk1"/>
                </a:solidFill>
                <a:latin typeface="Century Gothic"/>
                <a:ea typeface="Century Gothic"/>
                <a:cs typeface="Century Gothic"/>
                <a:sym typeface="Century Gothic"/>
              </a:rPr>
              <a:t>Homework: Accountable Research Reading</a:t>
            </a:r>
            <a:endParaRPr sz="3300" b="0" i="0" u="none" strike="noStrike" cap="none">
              <a:solidFill>
                <a:schemeClr val="dk1"/>
              </a:solidFill>
              <a:latin typeface="Century Gothic"/>
              <a:ea typeface="Century Gothic"/>
              <a:cs typeface="Century Gothic"/>
              <a:sym typeface="Century Gothic"/>
            </a:endParaRPr>
          </a:p>
        </p:txBody>
      </p:sp>
      <p:sp>
        <p:nvSpPr>
          <p:cNvPr id="363" name="Google Shape;363;p49"/>
          <p:cNvSpPr txBox="1">
            <a:spLocks noGrp="1"/>
          </p:cNvSpPr>
          <p:nvPr>
            <p:ph type="body" idx="1"/>
          </p:nvPr>
        </p:nvSpPr>
        <p:spPr>
          <a:xfrm>
            <a:off x="466675" y="1268044"/>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Take out Independent Reading Journal.</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Select a prompt.</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Copy prompt into front of independent reading journal.</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Respond to prompt for HW.</a:t>
            </a:r>
            <a:endParaRPr sz="1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100" b="0" i="0" u="none" strike="noStrike" cap="none">
              <a:solidFill>
                <a:srgbClr val="444444"/>
              </a:solidFill>
              <a:latin typeface="Century Gothic"/>
              <a:ea typeface="Century Gothic"/>
              <a:cs typeface="Century Gothic"/>
              <a:sym typeface="Century Gothic"/>
            </a:endParaRPr>
          </a:p>
        </p:txBody>
      </p:sp>
      <p:sp>
        <p:nvSpPr>
          <p:cNvPr id="364" name="Google Shape;364;p49"/>
          <p:cNvSpPr txBox="1"/>
          <p:nvPr/>
        </p:nvSpPr>
        <p:spPr>
          <a:xfrm>
            <a:off x="466675" y="1854394"/>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300"/>
              <a:buFont typeface="Arial"/>
              <a:buNone/>
            </a:pPr>
            <a:r>
              <a:rPr lang="en" sz="1300" b="1" i="0" u="none" strike="noStrike" cap="none">
                <a:solidFill>
                  <a:srgbClr val="000000"/>
                </a:solidFill>
                <a:latin typeface="Century Gothic"/>
                <a:ea typeface="Century Gothic"/>
                <a:cs typeface="Century Gothic"/>
                <a:sym typeface="Century Gothic"/>
              </a:rPr>
              <a:t>Module 4: Journal Prompts</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90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do they support the main idea?</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do the illustrations tell you? How do they help you understand the words?</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about? Why?</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are the most important facts you learned from reading?</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is the most interesting fact you learned today? Why?</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How does what you read today connect to something you have learned in other lessons?</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 character in the text using details from the text.</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 setting in the text using details from the text.</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an event in the text using details from the text.</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Choose one new word from your reading today and analyze it on a vocabulary square.</a:t>
            </a:r>
            <a:br>
              <a:rPr lang="en" sz="1300" b="0" i="0" u="none" strike="noStrike" cap="none">
                <a:solidFill>
                  <a:srgbClr val="000000"/>
                </a:solidFill>
                <a:latin typeface="Century Gothic"/>
                <a:ea typeface="Century Gothic"/>
                <a:cs typeface="Century Gothic"/>
                <a:sym typeface="Century Gothic"/>
              </a:rPr>
            </a:br>
            <a:endParaRPr sz="13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70" name="Google Shape;370;p5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371" name="Google Shape;371;p50"/>
          <p:cNvSpPr txBox="1">
            <a:spLocks noGrp="1"/>
          </p:cNvSpPr>
          <p:nvPr>
            <p:ph type="body" idx="1"/>
          </p:nvPr>
        </p:nvSpPr>
        <p:spPr>
          <a:xfrm>
            <a:off x="628650" y="64649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372" name="Google Shape;372;p50"/>
          <p:cNvGraphicFramePr/>
          <p:nvPr/>
        </p:nvGraphicFramePr>
        <p:xfrm>
          <a:off x="952500" y="2809725"/>
          <a:ext cx="7239000" cy="1859219"/>
        </p:xfrm>
        <a:graphic>
          <a:graphicData uri="http://schemas.openxmlformats.org/drawingml/2006/table">
            <a:tbl>
              <a:tblPr>
                <a:noFill/>
                <a:tableStyleId>{34A6B024-8B4E-4021-A899-17B6705DACAC}</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5</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84" name="Google Shape;184;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sz="1800" b="1"/>
              <a:t>5</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5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5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5</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90" name="Google Shape;190;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a:t>
            </a:r>
            <a:r>
              <a:rPr lang="en" sz="2400" b="1"/>
              <a:t>5</a:t>
            </a:r>
            <a:r>
              <a:rPr lang="en" sz="2400" b="1" i="0" u="none" strike="noStrike" cap="none">
                <a:solidFill>
                  <a:schemeClr val="dk1"/>
                </a:solidFill>
                <a:latin typeface="Century Gothic"/>
                <a:ea typeface="Century Gothic"/>
                <a:cs typeface="Century Gothic"/>
                <a:sym typeface="Century Gothic"/>
              </a:rPr>
              <a:t>: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a:t>
            </a:r>
            <a:r>
              <a:rPr lang="en" sz="2400"/>
              <a:t>4</a:t>
            </a:r>
            <a:r>
              <a:rPr lang="en" sz="2400" b="0" i="0" u="none" strike="noStrike" cap="none">
                <a:solidFill>
                  <a:schemeClr val="dk1"/>
                </a:solidFill>
                <a:latin typeface="Century Gothic"/>
                <a:ea typeface="Century Gothic"/>
                <a:cs typeface="Century Gothic"/>
                <a:sym typeface="Century Gothic"/>
              </a:rPr>
              <a:t> protocols:  Language Dive, </a:t>
            </a:r>
            <a:r>
              <a:rPr lang="en" sz="2400"/>
              <a:t>Triad Talk, Think-Pair-Share, and Thumb-O-Meter.</a:t>
            </a:r>
            <a:endParaRPr sz="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pic>
        <p:nvPicPr>
          <p:cNvPr id="191" name="Google Shape;191;p28"/>
          <p:cNvPicPr preferRelativeResize="0"/>
          <p:nvPr/>
        </p:nvPicPr>
        <p:blipFill rotWithShape="1">
          <a:blip r:embed="rId3">
            <a:alphaModFix/>
          </a:blip>
          <a:srcRect/>
          <a:stretch/>
        </p:blipFill>
        <p:spPr>
          <a:xfrm>
            <a:off x="8254250" y="4059915"/>
            <a:ext cx="572700" cy="572700"/>
          </a:xfrm>
          <a:prstGeom prst="rect">
            <a:avLst/>
          </a:prstGeom>
          <a:noFill/>
          <a:ln>
            <a:noFill/>
          </a:ln>
        </p:spPr>
      </p:pic>
      <p:pic>
        <p:nvPicPr>
          <p:cNvPr id="192" name="Google Shape;192;p28"/>
          <p:cNvPicPr preferRelativeResize="0"/>
          <p:nvPr/>
        </p:nvPicPr>
        <p:blipFill rotWithShape="1">
          <a:blip r:embed="rId4">
            <a:alphaModFix/>
          </a:blip>
          <a:srcRect/>
          <a:stretch/>
        </p:blipFill>
        <p:spPr>
          <a:xfrm>
            <a:off x="6683000" y="3980013"/>
            <a:ext cx="732525" cy="732525"/>
          </a:xfrm>
          <a:prstGeom prst="rect">
            <a:avLst/>
          </a:prstGeom>
          <a:noFill/>
          <a:ln>
            <a:noFill/>
          </a:ln>
        </p:spPr>
      </p:pic>
      <p:pic>
        <p:nvPicPr>
          <p:cNvPr id="193" name="Google Shape;193;p28"/>
          <p:cNvPicPr preferRelativeResize="0"/>
          <p:nvPr/>
        </p:nvPicPr>
        <p:blipFill rotWithShape="1">
          <a:blip r:embed="rId5">
            <a:alphaModFix/>
          </a:blip>
          <a:srcRect/>
          <a:stretch/>
        </p:blipFill>
        <p:spPr>
          <a:xfrm>
            <a:off x="5809550" y="3960513"/>
            <a:ext cx="771525" cy="771525"/>
          </a:xfrm>
          <a:prstGeom prst="rect">
            <a:avLst/>
          </a:prstGeom>
          <a:noFill/>
          <a:ln>
            <a:noFill/>
          </a:ln>
        </p:spPr>
      </p:pic>
      <p:pic>
        <p:nvPicPr>
          <p:cNvPr id="194" name="Google Shape;194;p28"/>
          <p:cNvPicPr preferRelativeResize="0"/>
          <p:nvPr/>
        </p:nvPicPr>
        <p:blipFill rotWithShape="1">
          <a:blip r:embed="rId6">
            <a:alphaModFix/>
          </a:blip>
          <a:srcRect/>
          <a:stretch/>
        </p:blipFill>
        <p:spPr>
          <a:xfrm>
            <a:off x="7548536" y="4059925"/>
            <a:ext cx="572700" cy="5727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29"/>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a:t>
            </a:r>
            <a:r>
              <a:rPr lang="en" sz="3600" b="0" i="0" u="none" strike="noStrike" cap="none">
                <a:solidFill>
                  <a:schemeClr val="dk1"/>
                </a:solidFill>
                <a:latin typeface="Century Gothic"/>
                <a:ea typeface="Century Gothic"/>
                <a:cs typeface="Century Gothic"/>
                <a:sym typeface="Century Gothic"/>
              </a:rPr>
              <a:t>4</a:t>
            </a:r>
            <a:r>
              <a:rPr lang="en" sz="3400" b="0" i="0" u="none" strike="noStrike" cap="none">
                <a:solidFill>
                  <a:schemeClr val="dk1"/>
                </a:solidFill>
                <a:latin typeface="Century Gothic"/>
                <a:ea typeface="Century Gothic"/>
                <a:cs typeface="Century Gothic"/>
                <a:sym typeface="Century Gothic"/>
              </a:rPr>
              <a:t>: Module </a:t>
            </a:r>
            <a:r>
              <a:rPr lang="en" sz="3600"/>
              <a:t>4</a:t>
            </a:r>
            <a:r>
              <a:rPr lang="en" sz="3400" b="0" i="0" u="none" strike="noStrike" cap="none">
                <a:solidFill>
                  <a:schemeClr val="dk1"/>
                </a:solidFill>
                <a:latin typeface="Century Gothic"/>
                <a:ea typeface="Century Gothic"/>
                <a:cs typeface="Century Gothic"/>
                <a:sym typeface="Century Gothic"/>
              </a:rPr>
              <a:t>: Unit </a:t>
            </a:r>
            <a:r>
              <a:rPr lang="en" sz="3600"/>
              <a:t>2</a:t>
            </a:r>
            <a:r>
              <a:rPr lang="en" sz="3400" b="0" i="0" u="none" strike="noStrike" cap="none">
                <a:solidFill>
                  <a:schemeClr val="dk1"/>
                </a:solidFill>
                <a:latin typeface="Century Gothic"/>
                <a:ea typeface="Century Gothic"/>
                <a:cs typeface="Century Gothic"/>
                <a:sym typeface="Century Gothic"/>
              </a:rPr>
              <a:t>: Lesson </a:t>
            </a:r>
            <a:r>
              <a:rPr lang="en" sz="3600"/>
              <a:t>5</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200" name="Google Shape;200;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sz="1800" b="1"/>
              <a:t>5</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Supports for Students Who Need It</a:t>
            </a:r>
            <a:endParaRPr sz="1800" b="0" i="0" u="none" strike="noStrike" cap="none">
              <a:solidFill>
                <a:schemeClr val="dk1"/>
              </a:solidFill>
              <a:latin typeface="Century Gothic"/>
              <a:ea typeface="Century Gothic"/>
              <a:cs typeface="Century Gothic"/>
              <a:sym typeface="Century Gothic"/>
            </a:endParaRPr>
          </a:p>
          <a:p>
            <a:pPr marL="0" lvl="0" indent="0" algn="l" rtl="0">
              <a:lnSpc>
                <a:spcPct val="100000"/>
              </a:lnSpc>
              <a:spcBef>
                <a:spcPts val="1700"/>
              </a:spcBef>
              <a:spcAft>
                <a:spcPts val="0"/>
              </a:spcAft>
              <a:buSzPts val="2100"/>
              <a:buNone/>
            </a:pPr>
            <a:r>
              <a:rPr lang="en" sz="1400">
                <a:solidFill>
                  <a:srgbClr val="000000"/>
                </a:solidFill>
              </a:rPr>
              <a:t>The basic design of this lesson supports students with opportunities to return to familiar routines for reading in triads; discussing idioms, adages, and proverbs; identifying emerging themes in the text; and writing a summary. Students also have the opportunity to build on their understanding of parts of speech by participating in a whole-class Language Dive focused on using relative adverbs.</a:t>
            </a:r>
            <a:endParaRPr sz="1400">
              <a:solidFill>
                <a:srgbClr val="000000"/>
              </a:solidFill>
            </a:endParaRPr>
          </a:p>
          <a:p>
            <a:pPr marL="0" lvl="0" indent="0" algn="l" rtl="0">
              <a:lnSpc>
                <a:spcPct val="100000"/>
              </a:lnSpc>
              <a:spcBef>
                <a:spcPts val="1700"/>
              </a:spcBef>
              <a:spcAft>
                <a:spcPts val="0"/>
              </a:spcAft>
              <a:buSzPts val="2100"/>
              <a:buNone/>
            </a:pPr>
            <a:r>
              <a:rPr lang="en" sz="1400">
                <a:solidFill>
                  <a:srgbClr val="000000"/>
                </a:solidFill>
              </a:rPr>
              <a:t>Students  may find it challenging to keep pace with the linguistic and cognitive demands of the many tasks and concepts covered in this lesson.</a:t>
            </a:r>
            <a:endParaRPr sz="1400">
              <a:solidFill>
                <a:srgbClr val="000000"/>
              </a:solidFill>
            </a:endParaRPr>
          </a:p>
          <a:p>
            <a:pPr marL="0" lvl="0" indent="0" algn="l" rtl="0">
              <a:lnSpc>
                <a:spcPct val="100000"/>
              </a:lnSpc>
              <a:spcBef>
                <a:spcPts val="1700"/>
              </a:spcBef>
              <a:spcAft>
                <a:spcPts val="0"/>
              </a:spcAft>
              <a:buSzPts val="2100"/>
              <a:buNone/>
            </a:pPr>
            <a:endParaRPr sz="1400">
              <a:solidFill>
                <a:srgbClr val="000000"/>
              </a:solidFill>
            </a:endParaRPr>
          </a:p>
          <a:p>
            <a:pPr marL="0" lvl="0" indent="0" algn="l" rtl="0">
              <a:lnSpc>
                <a:spcPct val="100000"/>
              </a:lnSpc>
              <a:spcBef>
                <a:spcPts val="1700"/>
              </a:spcBef>
              <a:spcAft>
                <a:spcPts val="0"/>
              </a:spcAft>
              <a:buSzPts val="2100"/>
              <a:buNone/>
            </a:pPr>
            <a:endParaRPr sz="1400">
              <a:solidFill>
                <a:srgbClr val="000000"/>
              </a:solidFill>
            </a:endParaRPr>
          </a:p>
          <a:p>
            <a:pPr marL="0" lvl="0" indent="0" algn="l" rtl="0">
              <a:lnSpc>
                <a:spcPct val="100000"/>
              </a:lnSpc>
              <a:spcBef>
                <a:spcPts val="1700"/>
              </a:spcBef>
              <a:spcAft>
                <a:spcPts val="0"/>
              </a:spcAft>
              <a:buSzPts val="2100"/>
              <a:buNone/>
            </a:pPr>
            <a:endParaRPr sz="1400">
              <a:solidFill>
                <a:srgbClr val="000000"/>
              </a:solidFill>
            </a:endParaRPr>
          </a:p>
          <a:p>
            <a:pPr marL="0" lvl="0" indent="0" algn="l" rtl="0">
              <a:lnSpc>
                <a:spcPct val="100000"/>
              </a:lnSpc>
              <a:spcBef>
                <a:spcPts val="1700"/>
              </a:spcBef>
              <a:spcAft>
                <a:spcPts val="0"/>
              </a:spcAft>
              <a:buSzPts val="2100"/>
              <a:buNone/>
            </a:pPr>
            <a:endParaRPr sz="1400">
              <a:solidFill>
                <a:srgbClr val="000000"/>
              </a:solidFill>
            </a:endParaRPr>
          </a:p>
          <a:p>
            <a:pPr marL="0" marR="0" lvl="0" indent="0" algn="l" rtl="0">
              <a:lnSpc>
                <a:spcPct val="200000"/>
              </a:lnSpc>
              <a:spcBef>
                <a:spcPts val="0"/>
              </a:spcBef>
              <a:spcAft>
                <a:spcPts val="0"/>
              </a:spcAft>
              <a:buSzPts val="2100"/>
              <a:buNone/>
            </a:pPr>
            <a:endParaRPr sz="1800"/>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a:solidFill>
                <a:schemeClr val="dk1"/>
              </a:solidFill>
              <a:latin typeface="Century Gothic"/>
              <a:ea typeface="Century Gothic"/>
              <a:cs typeface="Century Gothic"/>
              <a:sym typeface="Century Gothic"/>
            </a:endParaRPr>
          </a:p>
        </p:txBody>
      </p:sp>
      <p:sp>
        <p:nvSpPr>
          <p:cNvPr id="201" name="Google Shape;201;p29"/>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2" name="Google Shape;202;p29"/>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3" name="Google Shape;203;p29"/>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4" name="Google Shape;204;p29"/>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5" name="Google Shape;205;p29"/>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6" name="Google Shape;206;p29"/>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10"/>
        <p:cNvGrpSpPr/>
        <p:nvPr/>
      </p:nvGrpSpPr>
      <p:grpSpPr>
        <a:xfrm>
          <a:off x="0" y="0"/>
          <a:ext cx="0" cy="0"/>
          <a:chOff x="0" y="0"/>
          <a:chExt cx="0" cy="0"/>
        </a:xfrm>
      </p:grpSpPr>
      <p:pic>
        <p:nvPicPr>
          <p:cNvPr id="211" name="Google Shape;211;p3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12" name="Google Shape;212;p3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13" name="Google Shape;213;p3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5</a:t>
            </a:r>
            <a:endParaRPr sz="3000" b="0" i="0" u="none" strike="noStrike" cap="none">
              <a:solidFill>
                <a:srgbClr val="404040"/>
              </a:solidFill>
              <a:latin typeface="Calibri"/>
              <a:ea typeface="Calibri"/>
              <a:cs typeface="Calibri"/>
              <a:sym typeface="Calibri"/>
            </a:endParaRPr>
          </a:p>
        </p:txBody>
      </p:sp>
      <p:pic>
        <p:nvPicPr>
          <p:cNvPr id="214" name="Google Shape;214;p3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15" name="Google Shape;215;p3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sym typeface="Century Gothic"/>
              </a:rPr>
              <a:t>Hello, Students!</a:t>
            </a:r>
            <a:endParaRPr sz="3300" b="1" i="0" u="none" strike="noStrike" cap="none" dirty="0">
              <a:solidFill>
                <a:schemeClr val="dk1"/>
              </a:solidFill>
              <a:latin typeface="Calibri"/>
              <a:ea typeface="Calibri"/>
              <a:cs typeface="Calibri"/>
              <a:sym typeface="Calibri"/>
            </a:endParaRPr>
          </a:p>
        </p:txBody>
      </p:sp>
      <p:sp>
        <p:nvSpPr>
          <p:cNvPr id="221" name="Google Shape;221;p3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50000"/>
              </a:lnSpc>
              <a:spcBef>
                <a:spcPts val="0"/>
              </a:spcBef>
              <a:spcAft>
                <a:spcPts val="0"/>
              </a:spcAft>
              <a:buClr>
                <a:schemeClr val="dk1"/>
              </a:buClr>
              <a:buSzPts val="1100"/>
              <a:buFont typeface="Arial"/>
              <a:buNone/>
            </a:pPr>
            <a:r>
              <a:rPr lang="en" sz="2400" b="0" i="0" u="none" strike="noStrike" cap="none">
                <a:solidFill>
                  <a:schemeClr val="dk1"/>
                </a:solidFill>
                <a:latin typeface="Century Gothic"/>
                <a:ea typeface="Century Gothic"/>
                <a:cs typeface="Century Gothic"/>
                <a:sym typeface="Century Gothic"/>
              </a:rPr>
              <a:t>What are we learning and doing today?</a:t>
            </a:r>
            <a:endParaRPr sz="2400" b="0" i="0" u="none" strike="noStrike" cap="none">
              <a:solidFill>
                <a:schemeClr val="dk1"/>
              </a:solidFill>
              <a:latin typeface="Century Gothic"/>
              <a:ea typeface="Century Gothic"/>
              <a:cs typeface="Century Gothic"/>
              <a:sym typeface="Century Gothic"/>
            </a:endParaRPr>
          </a:p>
          <a:p>
            <a:pPr marL="457200" lvl="0" indent="-381000" algn="l" rtl="0">
              <a:lnSpc>
                <a:spcPct val="100000"/>
              </a:lnSpc>
              <a:spcBef>
                <a:spcPts val="0"/>
              </a:spcBef>
              <a:spcAft>
                <a:spcPts val="0"/>
              </a:spcAft>
              <a:buSzPts val="2400"/>
              <a:buChar char="●"/>
            </a:pPr>
            <a:r>
              <a:rPr lang="en" sz="2400"/>
              <a:t>Reviewing Learning Targets;</a:t>
            </a:r>
            <a:endParaRPr sz="2400"/>
          </a:p>
          <a:p>
            <a:pPr marL="457200" lvl="0" indent="-381000" algn="l" rtl="0">
              <a:lnSpc>
                <a:spcPct val="100000"/>
              </a:lnSpc>
              <a:spcBef>
                <a:spcPts val="0"/>
              </a:spcBef>
              <a:spcAft>
                <a:spcPts val="0"/>
              </a:spcAft>
              <a:buSzPts val="2400"/>
              <a:buChar char="●"/>
            </a:pPr>
            <a:r>
              <a:rPr lang="en" sz="2400"/>
              <a:t>Reading in Triads:  </a:t>
            </a:r>
            <a:r>
              <a:rPr lang="en" sz="2400" i="1"/>
              <a:t>The Hope Chest</a:t>
            </a:r>
            <a:r>
              <a:rPr lang="en" sz="2400"/>
              <a:t>, Chapter 12;</a:t>
            </a:r>
            <a:endParaRPr sz="2400"/>
          </a:p>
          <a:p>
            <a:pPr marL="457200" lvl="0" indent="-381000" algn="l" rtl="0">
              <a:lnSpc>
                <a:spcPct val="100000"/>
              </a:lnSpc>
              <a:spcBef>
                <a:spcPts val="0"/>
              </a:spcBef>
              <a:spcAft>
                <a:spcPts val="0"/>
              </a:spcAft>
              <a:buSzPts val="2400"/>
              <a:buChar char="●"/>
            </a:pPr>
            <a:r>
              <a:rPr lang="en" sz="2400"/>
              <a:t>Participating in a Language Dive:  Relative Adverbs;</a:t>
            </a:r>
            <a:endParaRPr sz="2400"/>
          </a:p>
          <a:p>
            <a:pPr marL="457200" lvl="0" indent="-381000" algn="l" rtl="0">
              <a:lnSpc>
                <a:spcPct val="100000"/>
              </a:lnSpc>
              <a:spcBef>
                <a:spcPts val="0"/>
              </a:spcBef>
              <a:spcAft>
                <a:spcPts val="0"/>
              </a:spcAft>
              <a:buSzPts val="2400"/>
              <a:buChar char="●"/>
            </a:pPr>
            <a:r>
              <a:rPr lang="en" sz="2400"/>
              <a:t>Summarizing Chapter 12 of </a:t>
            </a:r>
            <a:r>
              <a:rPr lang="en" sz="2400" i="1"/>
              <a:t>The Hope Chest;</a:t>
            </a:r>
            <a:r>
              <a:rPr lang="en" sz="2400"/>
              <a:t> and</a:t>
            </a:r>
            <a:endParaRPr sz="2400"/>
          </a:p>
          <a:p>
            <a:pPr marL="457200" lvl="0" indent="-381000" algn="l" rtl="0">
              <a:lnSpc>
                <a:spcPct val="100000"/>
              </a:lnSpc>
              <a:spcBef>
                <a:spcPts val="0"/>
              </a:spcBef>
              <a:spcAft>
                <a:spcPts val="0"/>
              </a:spcAft>
              <a:buSzPts val="2400"/>
              <a:buChar char="●"/>
            </a:pPr>
            <a:r>
              <a:rPr lang="en" sz="2400"/>
              <a:t>Reviewing Homework.</a:t>
            </a:r>
            <a:endParaRPr sz="24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Reviewing Learning Target</a:t>
            </a:r>
            <a:endParaRPr sz="3300" i="0" u="none" strike="noStrike" cap="none">
              <a:solidFill>
                <a:schemeClr val="dk1"/>
              </a:solidFill>
              <a:latin typeface="Century Gothic"/>
              <a:ea typeface="Century Gothic"/>
              <a:cs typeface="Century Gothic"/>
              <a:sym typeface="Century Gothic"/>
            </a:endParaRPr>
          </a:p>
        </p:txBody>
      </p:sp>
      <p:sp>
        <p:nvSpPr>
          <p:cNvPr id="227" name="Google Shape;227;p3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marR="0" lvl="0" indent="-381000" algn="l" rtl="0">
              <a:lnSpc>
                <a:spcPct val="90000"/>
              </a:lnSpc>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I can use </a:t>
            </a:r>
            <a:r>
              <a:rPr lang="en" sz="2400" u="sng">
                <a:latin typeface="Century Gothic"/>
                <a:ea typeface="Century Gothic"/>
                <a:cs typeface="Century Gothic"/>
                <a:sym typeface="Century Gothic"/>
              </a:rPr>
              <a:t>relative</a:t>
            </a:r>
            <a:r>
              <a:rPr lang="en" sz="2400">
                <a:latin typeface="Century Gothic"/>
                <a:ea typeface="Century Gothic"/>
                <a:cs typeface="Century Gothic"/>
                <a:sym typeface="Century Gothic"/>
              </a:rPr>
              <a:t> </a:t>
            </a:r>
            <a:r>
              <a:rPr lang="en" sz="2400" u="sng">
                <a:latin typeface="Century Gothic"/>
                <a:ea typeface="Century Gothic"/>
                <a:cs typeface="Century Gothic"/>
                <a:sym typeface="Century Gothic"/>
              </a:rPr>
              <a:t>adverbs</a:t>
            </a:r>
            <a:r>
              <a:rPr lang="en" sz="2400">
                <a:latin typeface="Century Gothic"/>
                <a:ea typeface="Century Gothic"/>
                <a:cs typeface="Century Gothic"/>
                <a:sym typeface="Century Gothic"/>
              </a:rPr>
              <a:t>.</a:t>
            </a:r>
            <a:endParaRPr sz="240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I can summarize Chapter 12 of </a:t>
            </a:r>
            <a:r>
              <a:rPr lang="en" sz="2400" i="1">
                <a:latin typeface="Century Gothic"/>
                <a:ea typeface="Century Gothic"/>
                <a:cs typeface="Century Gothic"/>
                <a:sym typeface="Century Gothic"/>
              </a:rPr>
              <a:t>The Hope Chest</a:t>
            </a:r>
            <a:r>
              <a:rPr lang="en" sz="2400">
                <a:latin typeface="Century Gothic"/>
                <a:ea typeface="Century Gothic"/>
                <a:cs typeface="Century Gothic"/>
                <a:sym typeface="Century Gothic"/>
              </a:rPr>
              <a:t>.</a:t>
            </a:r>
            <a:endParaRPr sz="2400">
              <a:latin typeface="Century Gothic"/>
              <a:ea typeface="Century Gothic"/>
              <a:cs typeface="Century Gothic"/>
              <a:sym typeface="Century Gothic"/>
            </a:endParaRPr>
          </a:p>
          <a:p>
            <a:pPr marL="0" marR="0" lvl="0" indent="0" algn="l" rtl="0">
              <a:lnSpc>
                <a:spcPct val="90000"/>
              </a:lnSpc>
              <a:spcBef>
                <a:spcPts val="0"/>
              </a:spcBef>
              <a:spcAft>
                <a:spcPts val="0"/>
              </a:spcAft>
              <a:buSzPts val="2100"/>
              <a:buNone/>
            </a:pPr>
            <a:endParaRPr sz="2400">
              <a:latin typeface="Century Gothic"/>
              <a:ea typeface="Century Gothic"/>
              <a:cs typeface="Century Gothic"/>
              <a:sym typeface="Century Gothic"/>
            </a:endParaRPr>
          </a:p>
        </p:txBody>
      </p:sp>
      <p:pic>
        <p:nvPicPr>
          <p:cNvPr id="228" name="Google Shape;228;p32"/>
          <p:cNvPicPr preferRelativeResize="0"/>
          <p:nvPr/>
        </p:nvPicPr>
        <p:blipFill rotWithShape="1">
          <a:blip r:embed="rId3">
            <a:alphaModFix/>
          </a:blip>
          <a:srcRect/>
          <a:stretch/>
        </p:blipFill>
        <p:spPr>
          <a:xfrm>
            <a:off x="8404761" y="4341049"/>
            <a:ext cx="654875" cy="583139"/>
          </a:xfrm>
          <a:prstGeom prst="rect">
            <a:avLst/>
          </a:prstGeom>
          <a:noFill/>
          <a:ln>
            <a:noFill/>
          </a:ln>
        </p:spPr>
      </p:pic>
      <p:pic>
        <p:nvPicPr>
          <p:cNvPr id="229" name="Google Shape;229;p32"/>
          <p:cNvPicPr preferRelativeResize="0"/>
          <p:nvPr/>
        </p:nvPicPr>
        <p:blipFill rotWithShape="1">
          <a:blip r:embed="rId4">
            <a:alphaModFix/>
          </a:blip>
          <a:srcRect/>
          <a:stretch/>
        </p:blipFill>
        <p:spPr>
          <a:xfrm>
            <a:off x="7870372" y="4341049"/>
            <a:ext cx="534389" cy="55048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33"/>
          <p:cNvSpPr txBox="1">
            <a:spLocks noGrp="1"/>
          </p:cNvSpPr>
          <p:nvPr>
            <p:ph type="title"/>
          </p:nvPr>
        </p:nvSpPr>
        <p:spPr>
          <a:xfrm>
            <a:off x="628650" y="1260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Reading in Triads:  </a:t>
            </a:r>
            <a:r>
              <a:rPr lang="en" i="1">
                <a:latin typeface="Century Gothic"/>
                <a:ea typeface="Century Gothic"/>
                <a:cs typeface="Century Gothic"/>
                <a:sym typeface="Century Gothic"/>
              </a:rPr>
              <a:t>The Hope Chest, </a:t>
            </a:r>
            <a:r>
              <a:rPr lang="en">
                <a:latin typeface="Century Gothic"/>
                <a:ea typeface="Century Gothic"/>
                <a:cs typeface="Century Gothic"/>
                <a:sym typeface="Century Gothic"/>
              </a:rPr>
              <a:t>Chapter 12</a:t>
            </a:r>
            <a:endParaRPr sz="3300" u="none" strike="noStrike" cap="none">
              <a:solidFill>
                <a:schemeClr val="dk1"/>
              </a:solidFill>
              <a:latin typeface="Century Gothic"/>
              <a:ea typeface="Century Gothic"/>
              <a:cs typeface="Century Gothic"/>
              <a:sym typeface="Century Gothic"/>
            </a:endParaRPr>
          </a:p>
        </p:txBody>
      </p:sp>
      <p:pic>
        <p:nvPicPr>
          <p:cNvPr id="235" name="Google Shape;235;p33"/>
          <p:cNvPicPr preferRelativeResize="0"/>
          <p:nvPr/>
        </p:nvPicPr>
        <p:blipFill rotWithShape="1">
          <a:blip r:embed="rId3">
            <a:alphaModFix/>
          </a:blip>
          <a:srcRect/>
          <a:stretch/>
        </p:blipFill>
        <p:spPr>
          <a:xfrm>
            <a:off x="196750" y="1120244"/>
            <a:ext cx="3529424" cy="3570655"/>
          </a:xfrm>
          <a:prstGeom prst="rect">
            <a:avLst/>
          </a:prstGeom>
          <a:noFill/>
          <a:ln w="9525" cap="flat" cmpd="sng">
            <a:solidFill>
              <a:schemeClr val="dk2"/>
            </a:solidFill>
            <a:prstDash val="solid"/>
            <a:round/>
            <a:headEnd type="none" w="sm" len="sm"/>
            <a:tailEnd type="none" w="sm" len="sm"/>
          </a:ln>
        </p:spPr>
      </p:pic>
      <p:sp>
        <p:nvSpPr>
          <p:cNvPr id="236" name="Google Shape;236;p33"/>
          <p:cNvSpPr txBox="1"/>
          <p:nvPr/>
        </p:nvSpPr>
        <p:spPr>
          <a:xfrm>
            <a:off x="3946200" y="1338825"/>
            <a:ext cx="4035000" cy="3133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 sz="1400" b="0" i="0" u="none" strike="noStrike" cap="none" dirty="0">
                <a:solidFill>
                  <a:srgbClr val="000000"/>
                </a:solidFill>
                <a:latin typeface="Century Gothic"/>
                <a:ea typeface="Century Gothic"/>
                <a:cs typeface="Century Gothic"/>
                <a:sym typeface="Century Gothic"/>
              </a:rPr>
              <a:t>Directions</a:t>
            </a:r>
            <a:endParaRPr sz="1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Read Chapter 12 aloud, taking turns with your triad.</a:t>
            </a: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Discuss the gist.</a:t>
            </a: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Spend the rest of the time reflecting silently in writing, drawing, or thinking, and recording unfamiliar vocabulary in your </a:t>
            </a:r>
            <a:r>
              <a:rPr lang="en" sz="1400" b="1" i="0" u="none" strike="noStrike" cap="none" dirty="0">
                <a:solidFill>
                  <a:srgbClr val="000000"/>
                </a:solidFill>
                <a:latin typeface="Century Gothic"/>
                <a:ea typeface="Century Gothic"/>
                <a:cs typeface="Century Gothic"/>
                <a:sym typeface="Century Gothic"/>
              </a:rPr>
              <a:t>vocabulary logs</a:t>
            </a:r>
            <a:r>
              <a:rPr lang="en" sz="1400" b="0" i="0" u="none" strike="noStrike" cap="none" dirty="0">
                <a:solidFill>
                  <a:srgbClr val="000000"/>
                </a:solidFill>
                <a:latin typeface="Century Gothic"/>
                <a:ea typeface="Century Gothic"/>
                <a:cs typeface="Century Gothic"/>
                <a:sym typeface="Century Gothic"/>
              </a:rPr>
              <a:t>.</a:t>
            </a:r>
            <a:endParaRPr sz="1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r>
              <a:rPr lang="en" sz="1400" b="0" i="0" u="none" strike="noStrike" cap="none" dirty="0">
                <a:solidFill>
                  <a:srgbClr val="000000"/>
                </a:solidFill>
                <a:latin typeface="Century Gothic"/>
                <a:ea typeface="Century Gothic"/>
                <a:cs typeface="Century Gothic"/>
                <a:sym typeface="Century Gothic"/>
              </a:rPr>
              <a:t>Remember:  refer to the </a:t>
            </a:r>
            <a:r>
              <a:rPr lang="en" sz="1400" b="1" i="0" u="none" strike="noStrike" cap="none" dirty="0">
                <a:solidFill>
                  <a:srgbClr val="000000"/>
                </a:solidFill>
                <a:latin typeface="Century Gothic"/>
                <a:ea typeface="Century Gothic"/>
                <a:cs typeface="Century Gothic"/>
                <a:sym typeface="Century Gothic"/>
              </a:rPr>
              <a:t>Close Readers Do These Things Anchor Chart </a:t>
            </a:r>
            <a:r>
              <a:rPr lang="en" sz="1400" b="0" i="0" u="none" strike="noStrike" cap="none" dirty="0">
                <a:solidFill>
                  <a:srgbClr val="000000"/>
                </a:solidFill>
                <a:latin typeface="Century Gothic"/>
                <a:ea typeface="Century Gothic"/>
                <a:cs typeface="Century Gothic"/>
                <a:sym typeface="Century Gothic"/>
              </a:rPr>
              <a:t>as your read.</a:t>
            </a:r>
            <a:endParaRPr sz="1400" b="0" i="0" u="none" strike="noStrike" cap="none" dirty="0">
              <a:solidFill>
                <a:srgbClr val="000000"/>
              </a:solidFill>
              <a:latin typeface="Century Gothic"/>
              <a:ea typeface="Century Gothic"/>
              <a:cs typeface="Century Gothic"/>
              <a:sym typeface="Century Gothic"/>
            </a:endParaRPr>
          </a:p>
        </p:txBody>
      </p:sp>
      <p:pic>
        <p:nvPicPr>
          <p:cNvPr id="237" name="Google Shape;237;p33"/>
          <p:cNvPicPr preferRelativeResize="0"/>
          <p:nvPr/>
        </p:nvPicPr>
        <p:blipFill rotWithShape="1">
          <a:blip r:embed="rId4">
            <a:alphaModFix/>
          </a:blip>
          <a:srcRect/>
          <a:stretch/>
        </p:blipFill>
        <p:spPr>
          <a:xfrm>
            <a:off x="8549205" y="4421110"/>
            <a:ext cx="476250" cy="47625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045FF45-3FA7-4272-AE21-3C81AA5762F4}"/>
</file>

<file path=customXml/itemProps2.xml><?xml version="1.0" encoding="utf-8"?>
<ds:datastoreItem xmlns:ds="http://schemas.openxmlformats.org/officeDocument/2006/customXml" ds:itemID="{D587D256-5F3A-4A05-9626-2F0088761C44}"/>
</file>

<file path=customXml/itemProps3.xml><?xml version="1.0" encoding="utf-8"?>
<ds:datastoreItem xmlns:ds="http://schemas.openxmlformats.org/officeDocument/2006/customXml" ds:itemID="{F9FBE43A-2DA8-4EF2-A687-61DE7F341788}"/>
</file>

<file path=docProps/app.xml><?xml version="1.0" encoding="utf-8"?>
<Properties xmlns="http://schemas.openxmlformats.org/officeDocument/2006/extended-properties" xmlns:vt="http://schemas.openxmlformats.org/officeDocument/2006/docPropsVTypes">
  <TotalTime>25</TotalTime>
  <Words>7361</Words>
  <Application>Microsoft Macintosh PowerPoint</Application>
  <PresentationFormat>On-screen Show (16:9)</PresentationFormat>
  <Paragraphs>602</Paragraphs>
  <Slides>26</Slides>
  <Notes>26</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26</vt:i4>
      </vt:variant>
    </vt:vector>
  </HeadingPairs>
  <TitlesOfParts>
    <vt:vector size="31" baseType="lpstr">
      <vt:lpstr>Calibri</vt:lpstr>
      <vt:lpstr>Century Gothic</vt:lpstr>
      <vt:lpstr>Georgia</vt:lpstr>
      <vt:lpstr>Office Theme</vt:lpstr>
      <vt:lpstr>Office Theme</vt:lpstr>
      <vt:lpstr>Grade 4: Module 4: Unit 2: Lesson 5 Teacher slide, before teaching.</vt:lpstr>
      <vt:lpstr>Grade 4: Module 4: Unit 2: Lesson 5 Teacher slide, before teaching.</vt:lpstr>
      <vt:lpstr>Grade 4: Module 4: Unit 2: Lesson 5 Teacher slide, before teaching.</vt:lpstr>
      <vt:lpstr>Grade 4: Module 4: Unit 2: Lesson 5 Teacher slide, before teaching.</vt:lpstr>
      <vt:lpstr>Grade 4: Module 4: Unit 2: Lesson 5 Teacher slide, before teaching.</vt:lpstr>
      <vt:lpstr>Grade 4: Module 4:  Unit 2: Lesson 5</vt:lpstr>
      <vt:lpstr>Hello, Students!</vt:lpstr>
      <vt:lpstr>Reviewing Learning Target</vt:lpstr>
      <vt:lpstr>Reading in Triads:  The Hope Chest, Chapter 12</vt:lpstr>
      <vt:lpstr>Determine Themes of The Hope Chest, Chapter 12</vt:lpstr>
      <vt:lpstr>Idioms, Adages, and Proverbs, Chapter 12, The Hope Chest</vt:lpstr>
      <vt:lpstr>Language Dive:  Relative Adverbs</vt:lpstr>
      <vt:lpstr>Language Dive:  The Hope Chest Relative Adverbs</vt:lpstr>
      <vt:lpstr>Language Dive:  The Hope Chest Relative Adverbs</vt:lpstr>
      <vt:lpstr>Language Dive:  The Hope Chest Relative Adverbs</vt:lpstr>
      <vt:lpstr>Language Dive:  The Hope Chest Relative Adverbs</vt:lpstr>
      <vt:lpstr>Language Dive:  The Hope Chest Relative Adverbs</vt:lpstr>
      <vt:lpstr>Language Dive:  The Hope Chest Relative Adverbs</vt:lpstr>
      <vt:lpstr>Language Dive:  The Hope Chest Relative Adverbs</vt:lpstr>
      <vt:lpstr>Reviewing the Learning Target</vt:lpstr>
      <vt:lpstr>Summarizing Chapter 12 of The Hope Chest</vt:lpstr>
      <vt:lpstr>Summarizing Chapter 12 of The Hope Chest</vt:lpstr>
      <vt:lpstr>Reviewing the Learning Target</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4: Unit 2: Lesson 5 Teacher slide, before teaching.</dc:title>
  <dc:creator>nbravo</dc:creator>
  <cp:lastModifiedBy>Alexander Specht</cp:lastModifiedBy>
  <cp:revision>7</cp:revision>
  <dcterms:modified xsi:type="dcterms:W3CDTF">2018-12-06T00:16:15Z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