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8.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32.xml" ContentType="application/vnd.openxmlformats-officedocument.presentationml.slideLayout+xml"/>
  <Override PartName="/ppt/slideLayouts/slideLayout8.xml" ContentType="application/vnd.openxmlformats-officedocument.presentationml.slideLayout+xml"/>
  <Override PartName="/ppt/slideLayouts/slideLayout3.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slideLayouts/slideLayout2.xml" ContentType="application/vnd.openxmlformats-officedocument.presentationml.slideLayout+xml"/>
  <Override PartName="/ppt/notesSlides/notesSlide10.xml" ContentType="application/vnd.openxmlformats-officedocument.presentationml.notesSlide+xml"/>
  <Override PartName="/ppt/slideLayouts/slideLayout1.xml" ContentType="application/vnd.openxmlformats-officedocument.presentationml.slideLayou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slideLayouts/slideLayout33.xml" ContentType="application/vnd.openxmlformats-officedocument.presentationml.slideLayout+xml"/>
  <Override PartName="/ppt/notesSlides/notesSlide7.xml" ContentType="application/vnd.openxmlformats-officedocument.presentationml.notesSlide+xml"/>
  <Override PartName="/ppt/slideLayouts/slideLayout5.xml" ContentType="application/vnd.openxmlformats-officedocument.presentationml.slideLayout+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Layouts/slideLayout4.xml" ContentType="application/vnd.openxmlformats-officedocument.presentationml.slideLayout+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3.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7"/>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67AA5273-BEAE-4A6C-9437-A6D1D227311B}">
  <a:tblStyle styleId="{67AA5273-BEAE-4A6C-9437-A6D1D227311B}"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4827" autoAdjust="0"/>
  </p:normalViewPr>
  <p:slideViewPr>
    <p:cSldViewPr snapToGrid="0">
      <p:cViewPr varScale="1">
        <p:scale>
          <a:sx n="95" d="100"/>
          <a:sy n="95" d="100"/>
        </p:scale>
        <p:origin x="-1488" y="-104"/>
      </p:cViewPr>
      <p:guideLst>
        <p:guide orient="horz" pos="1620"/>
        <p:guide pos="2880"/>
      </p:guideLst>
    </p:cSldViewPr>
  </p:slideViewPr>
  <p:notesTextViewPr>
    <p:cViewPr>
      <p:scale>
        <a:sx n="1" d="1"/>
        <a:sy n="1" d="1"/>
      </p:scale>
      <p:origin x="0" y="116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printerSettings" Target="printerSettings/printerSettings1.bin"/><Relationship Id="rId8" Type="http://schemas.openxmlformats.org/officeDocument/2006/relationships/slide" Target="slides/slide5.xml"/><Relationship Id="rId2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notesMaster" Target="notesMasters/notesMaster1.xml"/><Relationship Id="rId7" Type="http://schemas.openxmlformats.org/officeDocument/2006/relationships/slide" Target="slides/slide4.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slide" Target="slides/slide13.xml"/><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4" Type="http://schemas.openxmlformats.org/officeDocument/2006/relationships/customXml" Target="../customXml/item2.xml"/><Relationship Id="rId15" Type="http://schemas.openxmlformats.org/officeDocument/2006/relationships/slide" Target="slides/slide12.xml"/><Relationship Id="rId5" Type="http://schemas.openxmlformats.org/officeDocument/2006/relationships/slide" Target="slides/slide2.xml"/><Relationship Id="rId23" Type="http://schemas.openxmlformats.org/officeDocument/2006/relationships/customXml" Target="../customXml/item1.xml"/><Relationship Id="rId10" Type="http://schemas.openxmlformats.org/officeDocument/2006/relationships/slide" Target="slides/slide7.xml"/><Relationship Id="rId19" Type="http://schemas.openxmlformats.org/officeDocument/2006/relationships/presProps" Target="presProps.xml"/><Relationship Id="rId9" Type="http://schemas.openxmlformats.org/officeDocument/2006/relationships/slide" Target="slides/slide6.xml"/><Relationship Id="rId22" Type="http://schemas.openxmlformats.org/officeDocument/2006/relationships/tableStyles" Target="tableStyles.xml"/><Relationship Id="rId14" Type="http://schemas.openxmlformats.org/officeDocument/2006/relationships/slide" Target="slides/slide11.xml"/><Relationship Id="rId4"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72517923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54f97e97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50-60  </a:t>
            </a:r>
            <a:r>
              <a:rPr lang="en" sz="1200" dirty="0" smtClean="0">
                <a:latin typeface="Calibri"/>
                <a:ea typeface="Calibri"/>
                <a:cs typeface="Calibri"/>
                <a:sym typeface="Calibri"/>
              </a:rPr>
              <a:t>minutes</a:t>
            </a: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Reviewing Homework (5-7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Unpacking Learning Targets (2-3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Review </a:t>
            </a:r>
            <a:r>
              <a:rPr lang="en-US" sz="1200" b="1" dirty="0" smtClean="0">
                <a:solidFill>
                  <a:schemeClr val="dk1"/>
                </a:solidFill>
                <a:latin typeface="Calibri"/>
                <a:ea typeface="Calibri"/>
                <a:cs typeface="Calibri"/>
                <a:sym typeface="Calibri"/>
              </a:rPr>
              <a:t>r</a:t>
            </a:r>
            <a:r>
              <a:rPr lang="en" sz="1200" b="1" dirty="0" smtClean="0">
                <a:solidFill>
                  <a:schemeClr val="dk1"/>
                </a:solidFill>
                <a:latin typeface="Calibri"/>
                <a:ea typeface="Calibri"/>
                <a:cs typeface="Calibri"/>
                <a:sym typeface="Calibri"/>
              </a:rPr>
              <a:t>esearcher’s </a:t>
            </a:r>
            <a:r>
              <a:rPr lang="en-US" sz="1200" b="1" dirty="0" smtClean="0">
                <a:solidFill>
                  <a:schemeClr val="dk1"/>
                </a:solidFill>
                <a:latin typeface="Calibri"/>
                <a:ea typeface="Calibri"/>
                <a:cs typeface="Calibri"/>
                <a:sym typeface="Calibri"/>
              </a:rPr>
              <a:t>n</a:t>
            </a:r>
            <a:r>
              <a:rPr lang="en" sz="1200" b="1" dirty="0" smtClean="0">
                <a:solidFill>
                  <a:schemeClr val="dk1"/>
                </a:solidFill>
                <a:latin typeface="Calibri"/>
                <a:ea typeface="Calibri"/>
                <a:cs typeface="Calibri"/>
                <a:sym typeface="Calibri"/>
              </a:rPr>
              <a:t>otebook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Research Anchor Charts </a:t>
            </a:r>
            <a:r>
              <a:rPr lang="en" sz="1200" dirty="0">
                <a:solidFill>
                  <a:schemeClr val="dk1"/>
                </a:solidFill>
                <a:latin typeface="Calibri"/>
                <a:ea typeface="Calibri"/>
                <a:cs typeface="Calibri"/>
                <a:sym typeface="Calibri"/>
              </a:rPr>
              <a:t>(5-8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Research, Read, and Record (30-35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Popcorn Sharing (5-8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(1-2 minutes): Finish filling out the </a:t>
            </a:r>
            <a:r>
              <a:rPr lang="en" sz="1200" b="1" dirty="0">
                <a:solidFill>
                  <a:schemeClr val="dk1"/>
                </a:solidFill>
                <a:latin typeface="Calibri"/>
                <a:ea typeface="Calibri"/>
                <a:cs typeface="Calibri"/>
                <a:sym typeface="Calibri"/>
              </a:rPr>
              <a:t>researcher’s notebook </a:t>
            </a:r>
            <a:r>
              <a:rPr lang="en" sz="1200" dirty="0">
                <a:solidFill>
                  <a:schemeClr val="dk1"/>
                </a:solidFill>
                <a:latin typeface="Calibri"/>
                <a:ea typeface="Calibri"/>
                <a:cs typeface="Calibri"/>
                <a:sym typeface="Calibri"/>
              </a:rPr>
              <a:t>for your research articles from this lesson.</a:t>
            </a:r>
            <a:endParaRPr sz="1200" dirty="0">
              <a:latin typeface="Calibri"/>
              <a:ea typeface="Calibri"/>
              <a:cs typeface="Calibri"/>
              <a:sym typeface="Calibri"/>
            </a:endParaRPr>
          </a:p>
        </p:txBody>
      </p:sp>
      <p:sp>
        <p:nvSpPr>
          <p:cNvPr id="208" name="Google Shape;208;g454f97e97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244707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8439d65fa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25-28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Research Teams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(Slide 2) Research, Read, and Record</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for Work Time B. On this slide, students will use the </a:t>
            </a:r>
            <a:r>
              <a:rPr lang="en" sz="1200" b="1" dirty="0">
                <a:solidFill>
                  <a:schemeClr val="dk1"/>
                </a:solidFill>
                <a:latin typeface="Calibri"/>
                <a:ea typeface="Calibri"/>
                <a:cs typeface="Calibri"/>
                <a:sym typeface="Calibri"/>
              </a:rPr>
              <a:t>Research Task Cards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Prompts in the </a:t>
            </a: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 in this lesson are nearly identical to those in Lesson 6, with one exception: Building on the review of MLA style citation in Lesson 7, students will cite their source (as well as those previously noted in their </a:t>
            </a:r>
            <a:r>
              <a:rPr lang="en-US" sz="1200" dirty="0" smtClean="0">
                <a:solidFill>
                  <a:schemeClr val="dk1"/>
                </a:solidFill>
                <a:latin typeface="Calibri"/>
                <a:ea typeface="Calibri"/>
                <a:cs typeface="Calibri"/>
                <a:sym typeface="Calibri"/>
              </a:rPr>
              <a:t>r</a:t>
            </a:r>
            <a:r>
              <a:rPr lang="en" sz="1200" b="1" dirty="0" smtClean="0">
                <a:solidFill>
                  <a:schemeClr val="dk1"/>
                </a:solidFill>
                <a:latin typeface="Calibri"/>
                <a:ea typeface="Calibri"/>
                <a:cs typeface="Calibri"/>
                <a:sym typeface="Calibri"/>
              </a:rPr>
              <a:t>esearcher’s </a:t>
            </a:r>
            <a:r>
              <a:rPr lang="en-US" sz="1200" b="1" dirty="0" smtClean="0">
                <a:solidFill>
                  <a:schemeClr val="dk1"/>
                </a:solidFill>
                <a:latin typeface="Calibri"/>
                <a:ea typeface="Calibri"/>
                <a:cs typeface="Calibri"/>
                <a:sym typeface="Calibri"/>
              </a:rPr>
              <a:t>n</a:t>
            </a:r>
            <a:r>
              <a:rPr lang="en" sz="1200" b="1" dirty="0" smtClean="0">
                <a:solidFill>
                  <a:schemeClr val="dk1"/>
                </a:solidFill>
                <a:latin typeface="Calibri"/>
                <a:ea typeface="Calibri"/>
                <a:cs typeface="Calibri"/>
                <a:sym typeface="Calibri"/>
              </a:rPr>
              <a:t>otebooks</a:t>
            </a:r>
            <a:r>
              <a:rPr lang="en" sz="1200" dirty="0">
                <a:solidFill>
                  <a:schemeClr val="dk1"/>
                </a:solidFill>
                <a:latin typeface="Calibri"/>
                <a:ea typeface="Calibri"/>
                <a:cs typeface="Calibri"/>
                <a:sym typeface="Calibri"/>
              </a:rPr>
              <a:t>) in MLA format. This will ensure that students have properly cited sources ready to include in a bibliography for their position paper in Unit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Section 3—Evaluating the Source, Part B of each food chain within the </a:t>
            </a: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 students are offered a chance to extend their research. Consider directing accelerated learners or students who complete their research early to this extension section. You might ask these students to include the additional research they conduct in conversations within their research teams, with the goal of adding even more details to their </a:t>
            </a:r>
            <a:r>
              <a:rPr lang="en" sz="1200" b="1" dirty="0">
                <a:solidFill>
                  <a:schemeClr val="dk1"/>
                </a:solidFill>
                <a:latin typeface="Calibri"/>
                <a:ea typeface="Calibri"/>
                <a:cs typeface="Calibri"/>
                <a:sym typeface="Calibri"/>
              </a:rPr>
              <a:t>Cascading Consequences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Stakeholders charts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refer to their </a:t>
            </a:r>
            <a:r>
              <a:rPr lang="en" sz="1200" b="1" dirty="0">
                <a:solidFill>
                  <a:schemeClr val="dk1"/>
                </a:solidFill>
                <a:latin typeface="Calibri"/>
                <a:ea typeface="Calibri"/>
                <a:cs typeface="Calibri"/>
                <a:sym typeface="Calibri"/>
              </a:rPr>
              <a:t>Research task cards </a:t>
            </a:r>
            <a:r>
              <a:rPr lang="en" sz="1200" dirty="0">
                <a:solidFill>
                  <a:schemeClr val="dk1"/>
                </a:solidFill>
                <a:latin typeface="Calibri"/>
                <a:ea typeface="Calibri"/>
                <a:cs typeface="Calibri"/>
                <a:sym typeface="Calibri"/>
              </a:rPr>
              <a:t>and to reread the steps. Make sure students know how important it is to follow the steps on the task cards in order to get the best, most relevant results to answer their research questions.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 steps are designed to repeat, and that students will likely repeat steps a few times in order to find a relevant and credible article.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0" dirty="0">
                <a:solidFill>
                  <a:schemeClr val="dk1"/>
                </a:solidFill>
                <a:latin typeface="Calibri"/>
                <a:ea typeface="Calibri"/>
                <a:cs typeface="Calibri"/>
                <a:sym typeface="Calibri"/>
              </a:rPr>
              <a:t>Local Sustainable—Lesson 9 </a:t>
            </a:r>
            <a:r>
              <a:rPr lang="en" sz="1200" dirty="0">
                <a:solidFill>
                  <a:schemeClr val="dk1"/>
                </a:solidFill>
                <a:latin typeface="Calibri"/>
                <a:ea typeface="Calibri"/>
                <a:cs typeface="Calibri"/>
                <a:sym typeface="Calibri"/>
              </a:rPr>
              <a:t>of their </a:t>
            </a: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 Invite students to look at the final section of this chapter of their notebook. Point out that, in addition to refining the question, there is now an extension activity for students to research again using their refined question. Explain that students are only to do this if they have time.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researching. Remind them to follow the directions on their </a:t>
            </a:r>
            <a:r>
              <a:rPr lang="en" sz="1200" b="1" dirty="0">
                <a:solidFill>
                  <a:schemeClr val="dk1"/>
                </a:solidFill>
                <a:latin typeface="Calibri"/>
                <a:ea typeface="Calibri"/>
                <a:cs typeface="Calibri"/>
                <a:sym typeface="Calibri"/>
              </a:rPr>
              <a:t>Research task cards </a:t>
            </a:r>
            <a:r>
              <a:rPr lang="en" sz="1200" dirty="0">
                <a:solidFill>
                  <a:schemeClr val="dk1"/>
                </a:solidFill>
                <a:latin typeface="Calibri"/>
                <a:ea typeface="Calibri"/>
                <a:cs typeface="Calibri"/>
                <a:sym typeface="Calibri"/>
              </a:rPr>
              <a:t>and to record what they find in their </a:t>
            </a: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answer questions and check student progress.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about 10 minutes have passed, circulate to make sure all students have found an article to use. Assist students in refining their search terms where necessary.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make sure the search results students get are relevant to the local sustainable food chain.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research, consider meeting in small groups with those who are having difficulty with the research skills introduced in the lesson or in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requiring serious reading interventions, consider compiling a research folder of level-appropriate texts for students to read in place of the internet search.</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67" name="Google Shape;267;g48439d65fa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370846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45c3ec6766_1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Popcorn Sharing</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this lesson, consider checking in with students and/or collecting their </a:t>
            </a:r>
            <a:r>
              <a:rPr lang="en-US" sz="1200" b="1" dirty="0" smtClean="0">
                <a:solidFill>
                  <a:schemeClr val="dk1"/>
                </a:solidFill>
                <a:latin typeface="Calibri"/>
                <a:ea typeface="Calibri"/>
                <a:cs typeface="Calibri"/>
                <a:sym typeface="Calibri"/>
              </a:rPr>
              <a:t>r</a:t>
            </a:r>
            <a:r>
              <a:rPr lang="en" sz="1200" b="1" dirty="0" smtClean="0">
                <a:solidFill>
                  <a:schemeClr val="dk1"/>
                </a:solidFill>
                <a:latin typeface="Calibri"/>
                <a:ea typeface="Calibri"/>
                <a:cs typeface="Calibri"/>
                <a:sym typeface="Calibri"/>
              </a:rPr>
              <a:t>esearcher’s </a:t>
            </a:r>
            <a:r>
              <a:rPr lang="en-US" sz="1200" b="1" dirty="0" smtClean="0">
                <a:solidFill>
                  <a:schemeClr val="dk1"/>
                </a:solidFill>
                <a:latin typeface="Calibri"/>
                <a:ea typeface="Calibri"/>
                <a:cs typeface="Calibri"/>
                <a:sym typeface="Calibri"/>
              </a:rPr>
              <a:t>n</a:t>
            </a:r>
            <a:r>
              <a:rPr lang="en" sz="1200" b="1" dirty="0" smtClean="0">
                <a:solidFill>
                  <a:schemeClr val="dk1"/>
                </a:solidFill>
                <a:latin typeface="Calibri"/>
                <a:ea typeface="Calibri"/>
                <a:cs typeface="Calibri"/>
                <a:sym typeface="Calibri"/>
              </a:rPr>
              <a:t>otebooks </a:t>
            </a:r>
            <a:r>
              <a:rPr lang="en" sz="1200" dirty="0">
                <a:solidFill>
                  <a:schemeClr val="dk1"/>
                </a:solidFill>
                <a:latin typeface="Calibri"/>
                <a:ea typeface="Calibri"/>
                <a:cs typeface="Calibri"/>
                <a:sym typeface="Calibri"/>
              </a:rPr>
              <a:t>to briefly assess their understanding of MLA citation in preparation for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in Lesson 11.</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you would like to hear some feedback about how their research went today.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a:t>
            </a:r>
            <a:r>
              <a:rPr lang="en" sz="1200" i="1" dirty="0">
                <a:solidFill>
                  <a:schemeClr val="dk1"/>
                </a:solidFill>
                <a:latin typeface="Calibri"/>
                <a:ea typeface="Calibri"/>
                <a:cs typeface="Calibri"/>
                <a:sym typeface="Calibri"/>
              </a:rPr>
              <a:t>What are some things you learned about consequences of the local sustainable food chain today?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Choose one student to begin sharing. Make sure each student passes the share out to another volunteer.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Halfway through sharing time, ask students to consider your next question: </a:t>
            </a:r>
            <a:r>
              <a:rPr lang="en" sz="1200" i="1" dirty="0">
                <a:solidFill>
                  <a:schemeClr val="dk1"/>
                </a:solidFill>
                <a:latin typeface="Calibri"/>
                <a:ea typeface="Calibri"/>
                <a:cs typeface="Calibri"/>
                <a:sym typeface="Calibri"/>
              </a:rPr>
              <a:t>“What do you feel most confident about as we approach the </a:t>
            </a:r>
            <a:r>
              <a:rPr lang="en" sz="1200" b="1" i="1" dirty="0">
                <a:solidFill>
                  <a:schemeClr val="dk1"/>
                </a:solidFill>
                <a:latin typeface="Calibri"/>
                <a:ea typeface="Calibri"/>
                <a:cs typeface="Calibri"/>
                <a:sym typeface="Calibri"/>
              </a:rPr>
              <a:t>mid-unit assessment</a:t>
            </a:r>
            <a:r>
              <a:rPr lang="en"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Choose one student to begin sharing. Make sure each student passes the share out to another volunteer.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Thank students for their hard work during today’s research time. Tell them their practice with research skills will pay off on </a:t>
            </a:r>
            <a:r>
              <a:rPr lang="en" sz="1200" b="1" dirty="0">
                <a:solidFill>
                  <a:schemeClr val="dk1"/>
                </a:solidFill>
                <a:latin typeface="Calibri"/>
                <a:ea typeface="Calibri"/>
                <a:cs typeface="Calibri"/>
                <a:sym typeface="Calibri"/>
              </a:rPr>
              <a:t>their mid-unit assessment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will meet with their research teams next lesson to share what they found today and add to their </a:t>
            </a:r>
            <a:r>
              <a:rPr lang="en" sz="1200" b="1" dirty="0">
                <a:solidFill>
                  <a:schemeClr val="dk1"/>
                </a:solidFill>
                <a:latin typeface="Calibri"/>
                <a:ea typeface="Calibri"/>
                <a:cs typeface="Calibri"/>
                <a:sym typeface="Calibri"/>
              </a:rPr>
              <a:t>Cascading Consequences charts</a:t>
            </a:r>
            <a:r>
              <a:rPr lang="en" sz="1200" dirty="0">
                <a:solidFill>
                  <a:schemeClr val="dk1"/>
                </a:solidFill>
                <a:latin typeface="Calibri"/>
                <a:ea typeface="Calibri"/>
                <a:cs typeface="Calibri"/>
                <a:sym typeface="Calibri"/>
              </a:rPr>
              <a:t>.</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aspects of the </a:t>
            </a:r>
            <a:r>
              <a:rPr lang="en" sz="1200" b="1" dirty="0">
                <a:solidFill>
                  <a:schemeClr val="dk1"/>
                </a:solidFill>
                <a:latin typeface="Calibri"/>
                <a:ea typeface="Calibri"/>
                <a:cs typeface="Calibri"/>
                <a:sym typeface="Calibri"/>
              </a:rPr>
              <a:t>mid-unit assessment </a:t>
            </a:r>
            <a:r>
              <a:rPr lang="en" sz="1200" dirty="0">
                <a:solidFill>
                  <a:schemeClr val="dk1"/>
                </a:solidFill>
                <a:latin typeface="Calibri"/>
                <a:ea typeface="Calibri"/>
                <a:cs typeface="Calibri"/>
                <a:sym typeface="Calibri"/>
              </a:rPr>
              <a:t>that students are sharing the most discomfort with, so you can support.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73" name="Google Shape;273;g45c3ec6766_1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002694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454f97e97c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homework in this lesson requires that students complete the </a:t>
            </a:r>
            <a:r>
              <a:rPr lang="en-US" sz="1200" b="1" dirty="0" smtClean="0">
                <a:solidFill>
                  <a:schemeClr val="dk1"/>
                </a:solidFill>
                <a:latin typeface="Calibri"/>
                <a:ea typeface="Calibri"/>
                <a:cs typeface="Calibri"/>
                <a:sym typeface="Calibri"/>
              </a:rPr>
              <a:t>r</a:t>
            </a:r>
            <a:r>
              <a:rPr lang="en" sz="1200" b="1" dirty="0" smtClean="0">
                <a:solidFill>
                  <a:schemeClr val="dk1"/>
                </a:solidFill>
                <a:latin typeface="Calibri"/>
                <a:ea typeface="Calibri"/>
                <a:cs typeface="Calibri"/>
                <a:sym typeface="Calibri"/>
              </a:rPr>
              <a:t>esearcher’s </a:t>
            </a:r>
            <a:r>
              <a:rPr lang="en-US" sz="1200" b="1" dirty="0" smtClean="0">
                <a:solidFill>
                  <a:schemeClr val="dk1"/>
                </a:solidFill>
                <a:latin typeface="Calibri"/>
                <a:ea typeface="Calibri"/>
                <a:cs typeface="Calibri"/>
                <a:sym typeface="Calibri"/>
              </a:rPr>
              <a:t>n</a:t>
            </a:r>
            <a:r>
              <a:rPr lang="en" sz="1200" b="1" dirty="0" smtClean="0">
                <a:solidFill>
                  <a:schemeClr val="dk1"/>
                </a:solidFill>
                <a:latin typeface="Calibri"/>
                <a:ea typeface="Calibri"/>
                <a:cs typeface="Calibri"/>
                <a:sym typeface="Calibri"/>
              </a:rPr>
              <a:t>otebook </a:t>
            </a:r>
            <a:r>
              <a:rPr lang="en" sz="1200" dirty="0">
                <a:solidFill>
                  <a:schemeClr val="dk1"/>
                </a:solidFill>
                <a:latin typeface="Calibri"/>
                <a:ea typeface="Calibri"/>
                <a:cs typeface="Calibri"/>
                <a:sym typeface="Calibri"/>
              </a:rPr>
              <a:t>using the article they use in class (if they have not done so by the end of class). This would require the students to print the articles, save them, or access them at home. Consider which option(s) would work best for your students and prepare accordingly.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to preview the homework assignment.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79" name="Google Shape;279;g454f97e97c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819447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45a2b6cfb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5" name="Google Shape;285;g45a2b6cfb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86" name="Google Shape;286;g45a2b6cfb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100207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54f97e97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There are no new materials for this lesson.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Effective Search Terms Are … anchor chart</a:t>
            </a:r>
            <a:r>
              <a:rPr lang="en" sz="1200" dirty="0">
                <a:solidFill>
                  <a:schemeClr val="dk1"/>
                </a:solidFill>
                <a:latin typeface="Calibri"/>
                <a:ea typeface="Calibri"/>
                <a:cs typeface="Calibri"/>
                <a:sym typeface="Calibri"/>
              </a:rPr>
              <a:t> (created in Lesson 6)</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Researcher’s notebooks</a:t>
            </a:r>
            <a:r>
              <a:rPr lang="en" sz="1200" dirty="0">
                <a:solidFill>
                  <a:schemeClr val="dk1"/>
                </a:solidFill>
                <a:latin typeface="Calibri"/>
                <a:ea typeface="Calibri"/>
                <a:cs typeface="Calibri"/>
                <a:sym typeface="Calibri"/>
              </a:rPr>
              <a:t> (one per student, started in Lesson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What Makes a Source Credible and Accurate? anchor chart</a:t>
            </a:r>
            <a:r>
              <a:rPr lang="en" sz="1200" dirty="0">
                <a:solidFill>
                  <a:schemeClr val="dk1"/>
                </a:solidFill>
                <a:latin typeface="Calibri"/>
                <a:ea typeface="Calibri"/>
                <a:cs typeface="Calibri"/>
                <a:sym typeface="Calibri"/>
              </a:rPr>
              <a:t> (created in Lesson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Paraphrasing anchor chart</a:t>
            </a:r>
            <a:r>
              <a:rPr lang="en" sz="1200" dirty="0">
                <a:solidFill>
                  <a:schemeClr val="dk1"/>
                </a:solidFill>
                <a:latin typeface="Calibri"/>
                <a:ea typeface="Calibri"/>
                <a:cs typeface="Calibri"/>
                <a:sym typeface="Calibri"/>
              </a:rPr>
              <a:t> (created in Lesson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Correct Citations anchor chart</a:t>
            </a:r>
            <a:r>
              <a:rPr lang="en" sz="1200" dirty="0">
                <a:solidFill>
                  <a:schemeClr val="dk1"/>
                </a:solidFill>
                <a:latin typeface="Calibri"/>
                <a:ea typeface="Calibri"/>
                <a:cs typeface="Calibri"/>
                <a:sym typeface="Calibri"/>
              </a:rPr>
              <a:t> (created in Lesson 7)</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Exit Ticket: Developing a Supporting Research Question: Consequences of Local Sustainable Food Chain </a:t>
            </a:r>
            <a:r>
              <a:rPr lang="en" sz="1200" dirty="0">
                <a:solidFill>
                  <a:schemeClr val="dk1"/>
                </a:solidFill>
                <a:latin typeface="Calibri"/>
                <a:ea typeface="Calibri"/>
                <a:cs typeface="Calibri"/>
                <a:sym typeface="Calibri"/>
              </a:rPr>
              <a:t>(completed in Lesson 8)</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Research task cards</a:t>
            </a:r>
            <a:r>
              <a:rPr lang="en" sz="1200" dirty="0">
                <a:solidFill>
                  <a:schemeClr val="dk1"/>
                </a:solidFill>
                <a:latin typeface="Calibri"/>
                <a:ea typeface="Calibri"/>
                <a:cs typeface="Calibri"/>
                <a:sym typeface="Calibri"/>
              </a:rPr>
              <a:t> (distributed in Lesson 6)</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a:t>
            </a:r>
            <a:r>
              <a:rPr lang="en" sz="1200" dirty="0" smtClean="0">
                <a:solidFill>
                  <a:schemeClr val="dk1"/>
                </a:solidFill>
                <a:latin typeface="Calibri"/>
                <a:ea typeface="Calibri"/>
                <a:cs typeface="Calibri"/>
                <a:sym typeface="Calibri"/>
              </a:rPr>
              <a:t>learning:</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14" name="Google Shape;214;g454f97e97c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379405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54f97e97c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prepared to adjust your teaching about internet search terms accordingly in this lesson based on the </a:t>
            </a:r>
            <a:r>
              <a:rPr lang="en" sz="1200" b="1" dirty="0">
                <a:solidFill>
                  <a:schemeClr val="dk1"/>
                </a:solidFill>
                <a:latin typeface="Calibri"/>
                <a:ea typeface="Calibri"/>
                <a:cs typeface="Calibri"/>
                <a:sym typeface="Calibri"/>
              </a:rPr>
              <a:t>Internet Search Terms homework </a:t>
            </a:r>
            <a:r>
              <a:rPr lang="en" sz="1200" dirty="0">
                <a:solidFill>
                  <a:schemeClr val="dk1"/>
                </a:solidFill>
                <a:latin typeface="Calibri"/>
                <a:ea typeface="Calibri"/>
                <a:cs typeface="Calibri"/>
                <a:sym typeface="Calibri"/>
              </a:rPr>
              <a:t>you collected in Lesson 7.</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you have looked over the Exit Ticket: Developing a Supporting Research Question: Consequences of Local Sustainable Food Chain from the previous lesson to ensure students are on the right track with their research question. Be prepared to guide those students who need assistance in the right direction before they begin researching in this lesson.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this protocol before teaching. It is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Fist to Five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20" name="Google Shape;220;g454f97e97c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173876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54f97e97c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Further Research: Local Sustainable Food Chain</a:t>
            </a:r>
            <a:endParaRPr sz="1200">
              <a:latin typeface="Calibri"/>
              <a:ea typeface="Calibri"/>
              <a:cs typeface="Calibri"/>
              <a:sym typeface="Calibri"/>
            </a:endParaRPr>
          </a:p>
        </p:txBody>
      </p:sp>
      <p:sp>
        <p:nvSpPr>
          <p:cNvPr id="226" name="Google Shape;226;g454f97e97c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561541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54f97e97c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54f97e97c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972698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5c3ec6766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Research Teams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Reviewing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Fist to Five to help you measure which students might need additional support during Work Time B.</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a:t>
            </a:r>
            <a:r>
              <a:rPr lang="en" sz="1200" b="1" dirty="0">
                <a:solidFill>
                  <a:schemeClr val="dk1"/>
                </a:solidFill>
                <a:latin typeface="Calibri"/>
                <a:ea typeface="Calibri"/>
                <a:cs typeface="Calibri"/>
                <a:sym typeface="Calibri"/>
              </a:rPr>
              <a:t> Effective Search Terms Are … anchor chart </a:t>
            </a:r>
            <a:r>
              <a:rPr lang="en" sz="1200" dirty="0">
                <a:solidFill>
                  <a:schemeClr val="dk1"/>
                </a:solidFill>
                <a:latin typeface="Calibri"/>
                <a:ea typeface="Calibri"/>
                <a:cs typeface="Calibri"/>
                <a:sym typeface="Calibri"/>
              </a:rPr>
              <a:t>and invite them to reread the criteria.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 research teams, invite students to share their research questions and the search terms they think will help them to find an article to answer their research question.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students to explain their choices to their team using the criteria on the </a:t>
            </a:r>
            <a:r>
              <a:rPr lang="en" sz="1200" b="1" dirty="0">
                <a:solidFill>
                  <a:schemeClr val="dk1"/>
                </a:solidFill>
                <a:latin typeface="Calibri"/>
                <a:ea typeface="Calibri"/>
                <a:cs typeface="Calibri"/>
                <a:sym typeface="Calibri"/>
              </a:rPr>
              <a:t>Effective Search Terms Are … anchor chart</a:t>
            </a:r>
            <a:r>
              <a:rPr lang="en" sz="1200" dirty="0">
                <a:solidFill>
                  <a:schemeClr val="dk1"/>
                </a:solidFill>
                <a:latin typeface="Calibri"/>
                <a:ea typeface="Calibri"/>
                <a:cs typeface="Calibri"/>
                <a:sym typeface="Calibri"/>
              </a:rPr>
              <a:t> and then listen as the other members of the team explain their own choices.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identify any problems with student internet search terms.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they have shared their responses, ask students to give a Fist to Five on their comfort level with determining effective search terms. Five means completely comfortable determining effective search terms and zero means not at all comfortable.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and answer questions where necessary.</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with issues with search terms to focus on in a small group setting at the beginning of the research time.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indicating less than a three during the Fist to Five protocol for additional support during this lesson and later.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41" name="Google Shape;241;g45c3ec6766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998627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454f97e97c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2-3 minutes</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a:t>
            </a:r>
            <a:br>
              <a:rPr lang="en" sz="1200" b="1">
                <a:solidFill>
                  <a:schemeClr val="dk1"/>
                </a:solidFill>
                <a:latin typeface="Calibri"/>
                <a:ea typeface="Calibri"/>
                <a:cs typeface="Calibri"/>
                <a:sym typeface="Calibri"/>
              </a:rPr>
            </a:b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Opening B. Unpacking Learning Targets</a:t>
            </a:r>
            <a:br>
              <a:rPr lang="en" sz="1200" b="1">
                <a:solidFill>
                  <a:schemeClr val="dk1"/>
                </a:solidFill>
                <a:latin typeface="Calibri"/>
                <a:ea typeface="Calibri"/>
                <a:cs typeface="Calibri"/>
                <a:sym typeface="Calibri"/>
              </a:rPr>
            </a:b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read the learning targets with you.</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students that they will have seen all of these learning targets in previous lessons.</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Support for Any Students Who Need It: None.</a:t>
            </a:r>
            <a:endParaRPr sz="1200">
              <a:latin typeface="Calibri"/>
              <a:ea typeface="Calibri"/>
              <a:cs typeface="Calibri"/>
              <a:sym typeface="Calibri"/>
            </a:endParaRPr>
          </a:p>
        </p:txBody>
      </p:sp>
      <p:sp>
        <p:nvSpPr>
          <p:cNvPr id="248" name="Google Shape;248;g454f97e97c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575448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44cde81ed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Review Researcher’s Notebook and Research Anchor Charts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out their </a:t>
            </a:r>
            <a:r>
              <a:rPr lang="en-US" sz="1200" b="1" dirty="0" smtClean="0">
                <a:solidFill>
                  <a:schemeClr val="dk1"/>
                </a:solidFill>
                <a:latin typeface="Calibri"/>
                <a:ea typeface="Calibri"/>
                <a:cs typeface="Calibri"/>
                <a:sym typeface="Calibri"/>
              </a:rPr>
              <a:t>r</a:t>
            </a:r>
            <a:r>
              <a:rPr lang="en" sz="1200" b="1" dirty="0" smtClean="0">
                <a:solidFill>
                  <a:schemeClr val="dk1"/>
                </a:solidFill>
                <a:latin typeface="Calibri"/>
                <a:ea typeface="Calibri"/>
                <a:cs typeface="Calibri"/>
                <a:sym typeface="Calibri"/>
              </a:rPr>
              <a:t>esearcher’s </a:t>
            </a:r>
            <a:r>
              <a:rPr lang="en-US" sz="1200" b="1" dirty="0" smtClean="0">
                <a:solidFill>
                  <a:schemeClr val="dk1"/>
                </a:solidFill>
                <a:latin typeface="Calibri"/>
                <a:ea typeface="Calibri"/>
                <a:cs typeface="Calibri"/>
                <a:sym typeface="Calibri"/>
              </a:rPr>
              <a:t>n</a:t>
            </a:r>
            <a:r>
              <a:rPr lang="en" sz="1200" b="1" dirty="0" smtClean="0">
                <a:solidFill>
                  <a:schemeClr val="dk1"/>
                </a:solidFill>
                <a:latin typeface="Calibri"/>
                <a:ea typeface="Calibri"/>
                <a:cs typeface="Calibri"/>
                <a:sym typeface="Calibri"/>
              </a:rPr>
              <a:t>otebooks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 first time they researched independently, they learned about credibility and accuracy.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reread the learning target aloud: I can evaluate the credibility and accuracy of a source. Ask students to discuss in teams: “</a:t>
            </a:r>
            <a:r>
              <a:rPr lang="en" sz="1200" i="1" dirty="0">
                <a:solidFill>
                  <a:schemeClr val="dk1"/>
                </a:solidFill>
                <a:latin typeface="Calibri"/>
                <a:ea typeface="Calibri"/>
                <a:cs typeface="Calibri"/>
                <a:sym typeface="Calibri"/>
              </a:rPr>
              <a:t>What makes a source credible and accurate?”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reread the </a:t>
            </a:r>
            <a:r>
              <a:rPr lang="en" sz="1200" b="1" dirty="0">
                <a:solidFill>
                  <a:schemeClr val="dk1"/>
                </a:solidFill>
                <a:latin typeface="Calibri"/>
                <a:ea typeface="Calibri"/>
                <a:cs typeface="Calibri"/>
                <a:sym typeface="Calibri"/>
              </a:rPr>
              <a:t>What Makes a Source Credible and Accurate? anchor chart </a:t>
            </a:r>
            <a:r>
              <a:rPr lang="en" sz="1200" dirty="0">
                <a:solidFill>
                  <a:schemeClr val="dk1"/>
                </a:solidFill>
                <a:latin typeface="Calibri"/>
                <a:ea typeface="Calibri"/>
                <a:cs typeface="Calibri"/>
                <a:sym typeface="Calibri"/>
              </a:rPr>
              <a:t>with you.</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next learning target aloud with you: I can quote and paraphrase others’ work while avoiding plagiarism. Ask students to discuss in teams: “</a:t>
            </a:r>
            <a:r>
              <a:rPr lang="en" sz="1200" i="1" dirty="0">
                <a:solidFill>
                  <a:schemeClr val="dk1"/>
                </a:solidFill>
                <a:latin typeface="Calibri"/>
                <a:ea typeface="Calibri"/>
                <a:cs typeface="Calibri"/>
                <a:sym typeface="Calibri"/>
              </a:rPr>
              <a:t>How and why do we paraphrase research?”</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reread the </a:t>
            </a:r>
            <a:r>
              <a:rPr lang="en" sz="1200" b="1" dirty="0">
                <a:solidFill>
                  <a:schemeClr val="dk1"/>
                </a:solidFill>
                <a:latin typeface="Calibri"/>
                <a:ea typeface="Calibri"/>
                <a:cs typeface="Calibri"/>
                <a:sym typeface="Calibri"/>
              </a:rPr>
              <a:t>Paraphrasing anchor chart </a:t>
            </a:r>
            <a:r>
              <a:rPr lang="en" sz="1200" dirty="0">
                <a:solidFill>
                  <a:schemeClr val="dk1"/>
                </a:solidFill>
                <a:latin typeface="Calibri"/>
                <a:ea typeface="Calibri"/>
                <a:cs typeface="Calibri"/>
                <a:sym typeface="Calibri"/>
              </a:rPr>
              <a:t>with you.</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students’ attention to the </a:t>
            </a:r>
            <a:r>
              <a:rPr lang="en" sz="1200" b="1" dirty="0">
                <a:solidFill>
                  <a:schemeClr val="dk1"/>
                </a:solidFill>
                <a:latin typeface="Calibri"/>
                <a:ea typeface="Calibri"/>
                <a:cs typeface="Calibri"/>
                <a:sym typeface="Calibri"/>
              </a:rPr>
              <a:t>Correct Citations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refer to the anchor chart when filling out the Gathering Sources section of their </a:t>
            </a:r>
            <a:r>
              <a:rPr lang="en" sz="1200" b="1" dirty="0">
                <a:solidFill>
                  <a:schemeClr val="dk1"/>
                </a:solidFill>
                <a:latin typeface="Calibri"/>
                <a:ea typeface="Calibri"/>
                <a:cs typeface="Calibri"/>
                <a:sym typeface="Calibri"/>
              </a:rPr>
              <a:t>researcher’s notebook</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55" name="Google Shape;255;g44cde81ed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414739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45c3ec6766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Independent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(Slide 1) Research, Read, and Record</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for Work Time B. On this slide, students will review and revise their exit ticket from Lesson 8.</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last learning target aloud to students: I can use research skills to determine consequences of the local sustainable food chain.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Pass back the </a:t>
            </a:r>
            <a:r>
              <a:rPr lang="en" sz="1200" b="0" dirty="0">
                <a:solidFill>
                  <a:schemeClr val="dk1"/>
                </a:solidFill>
                <a:latin typeface="Calibri"/>
                <a:ea typeface="Calibri"/>
                <a:cs typeface="Calibri"/>
                <a:sym typeface="Calibri"/>
              </a:rPr>
              <a:t>Exit Ticket: Developing a Supporting Research Question: Consequences of Local Sustainable Food Chain</a:t>
            </a:r>
            <a:r>
              <a:rPr lang="en" sz="1200" dirty="0">
                <a:solidFill>
                  <a:schemeClr val="dk1"/>
                </a:solidFill>
                <a:latin typeface="Calibri"/>
                <a:ea typeface="Calibri"/>
                <a:cs typeface="Calibri"/>
                <a:sym typeface="Calibri"/>
              </a:rPr>
              <a:t> from Lesson 8. Invite students to revise their question on their </a:t>
            </a:r>
            <a:r>
              <a:rPr lang="en" sz="1200" b="1" dirty="0">
                <a:solidFill>
                  <a:schemeClr val="dk1"/>
                </a:solidFill>
                <a:latin typeface="Calibri"/>
                <a:ea typeface="Calibri"/>
                <a:cs typeface="Calibri"/>
                <a:sym typeface="Calibri"/>
              </a:rPr>
              <a:t>researcher’s notebooks </a:t>
            </a:r>
            <a:r>
              <a:rPr lang="en" sz="1200" dirty="0">
                <a:solidFill>
                  <a:schemeClr val="dk1"/>
                </a:solidFill>
                <a:latin typeface="Calibri"/>
                <a:ea typeface="Calibri"/>
                <a:cs typeface="Calibri"/>
                <a:sym typeface="Calibri"/>
              </a:rPr>
              <a:t>based on any feedback you may have given them.</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to make sure students understand any feedback that was given on the Exit Tickets.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61" name="Google Shape;261;g45c3ec6766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641715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540360" y="250370"/>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2: Lesson 9</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540360" y="1076700"/>
            <a:ext cx="8473011" cy="40668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500" dirty="0">
                <a:latin typeface="Century Gothic"/>
                <a:ea typeface="Century Gothic"/>
                <a:cs typeface="Century Gothic"/>
                <a:sym typeface="Century Gothic"/>
              </a:rPr>
              <a:t>This lesson will take approximately 50-60 minutes to complete. </a:t>
            </a:r>
            <a:endParaRPr sz="15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5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500" dirty="0">
                <a:latin typeface="Century Gothic"/>
                <a:ea typeface="Century Gothic"/>
                <a:cs typeface="Century Gothic"/>
                <a:sym typeface="Century Gothic"/>
              </a:rPr>
              <a:t>The purpose of this lesson is to (</a:t>
            </a:r>
            <a:r>
              <a:rPr lang="en" sz="1500" dirty="0">
                <a:solidFill>
                  <a:srgbClr val="000000"/>
                </a:solidFill>
                <a:latin typeface="Century Gothic"/>
                <a:ea typeface="Century Gothic"/>
                <a:cs typeface="Century Gothic"/>
                <a:sym typeface="Century Gothic"/>
              </a:rPr>
              <a:t>very similar to Lessons 3 and 6) practice the research process and </a:t>
            </a:r>
            <a:r>
              <a:rPr lang="en-US" sz="1500" dirty="0" smtClean="0">
                <a:solidFill>
                  <a:srgbClr val="000000"/>
                </a:solidFill>
                <a:latin typeface="Century Gothic"/>
                <a:ea typeface="Century Gothic"/>
                <a:cs typeface="Century Gothic"/>
                <a:sym typeface="Century Gothic"/>
              </a:rPr>
              <a:t>the </a:t>
            </a:r>
            <a:r>
              <a:rPr lang="en" sz="1500" dirty="0" smtClean="0">
                <a:solidFill>
                  <a:srgbClr val="000000"/>
                </a:solidFill>
                <a:latin typeface="Century Gothic"/>
                <a:ea typeface="Century Gothic"/>
                <a:cs typeface="Century Gothic"/>
                <a:sym typeface="Century Gothic"/>
              </a:rPr>
              <a:t>use </a:t>
            </a:r>
            <a:r>
              <a:rPr lang="en" sz="1500" dirty="0">
                <a:solidFill>
                  <a:srgbClr val="000000"/>
                </a:solidFill>
                <a:latin typeface="Century Gothic"/>
                <a:ea typeface="Century Gothic"/>
                <a:cs typeface="Century Gothic"/>
                <a:sym typeface="Century Gothic"/>
              </a:rPr>
              <a:t>of the </a:t>
            </a:r>
            <a:r>
              <a:rPr lang="en-US" sz="1500" b="1" dirty="0">
                <a:solidFill>
                  <a:srgbClr val="000000"/>
                </a:solidFill>
                <a:latin typeface="Century Gothic"/>
                <a:ea typeface="Century Gothic"/>
                <a:cs typeface="Century Gothic"/>
                <a:sym typeface="Century Gothic"/>
              </a:rPr>
              <a:t>r</a:t>
            </a:r>
            <a:r>
              <a:rPr lang="en" sz="1500" b="1" dirty="0" smtClean="0">
                <a:solidFill>
                  <a:srgbClr val="000000"/>
                </a:solidFill>
                <a:latin typeface="Century Gothic"/>
                <a:ea typeface="Century Gothic"/>
                <a:cs typeface="Century Gothic"/>
                <a:sym typeface="Century Gothic"/>
              </a:rPr>
              <a:t>esearcher’s </a:t>
            </a:r>
            <a:r>
              <a:rPr lang="en-US" sz="1500" b="1" dirty="0">
                <a:solidFill>
                  <a:srgbClr val="000000"/>
                </a:solidFill>
                <a:latin typeface="Century Gothic"/>
                <a:ea typeface="Century Gothic"/>
                <a:cs typeface="Century Gothic"/>
                <a:sym typeface="Century Gothic"/>
              </a:rPr>
              <a:t>n</a:t>
            </a:r>
            <a:r>
              <a:rPr lang="en" sz="1500" b="1" dirty="0" smtClean="0">
                <a:solidFill>
                  <a:srgbClr val="000000"/>
                </a:solidFill>
                <a:latin typeface="Century Gothic"/>
                <a:ea typeface="Century Gothic"/>
                <a:cs typeface="Century Gothic"/>
                <a:sym typeface="Century Gothic"/>
              </a:rPr>
              <a:t>otebook</a:t>
            </a:r>
            <a:r>
              <a:rPr lang="en" sz="1500" dirty="0">
                <a:solidFill>
                  <a:srgbClr val="000000"/>
                </a:solidFill>
                <a:latin typeface="Century Gothic"/>
                <a:ea typeface="Century Gothic"/>
                <a:cs typeface="Century Gothic"/>
                <a:sym typeface="Century Gothic"/>
              </a:rPr>
              <a:t>. This is the last lesson in which students practice research skills before the </a:t>
            </a:r>
            <a:r>
              <a:rPr lang="en" sz="1500" b="1" dirty="0">
                <a:solidFill>
                  <a:srgbClr val="000000"/>
                </a:solidFill>
                <a:latin typeface="Century Gothic"/>
                <a:ea typeface="Century Gothic"/>
                <a:cs typeface="Century Gothic"/>
                <a:sym typeface="Century Gothic"/>
              </a:rPr>
              <a:t>mid-unit assessment</a:t>
            </a:r>
            <a:r>
              <a:rPr lang="en" sz="1500" dirty="0">
                <a:solidFill>
                  <a:srgbClr val="000000"/>
                </a:solidFill>
                <a:latin typeface="Century Gothic"/>
                <a:ea typeface="Century Gothic"/>
                <a:cs typeface="Century Gothic"/>
                <a:sym typeface="Century Gothic"/>
              </a:rPr>
              <a:t>, so anything that students are struggling with should be reviewed in this lesson.</a:t>
            </a:r>
            <a:endParaRPr sz="1500" dirty="0">
              <a:solidFill>
                <a:srgbClr val="000000"/>
              </a:solidFill>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endParaRPr sz="1500" dirty="0">
              <a:solidFill>
                <a:srgbClr val="000000"/>
              </a:solidFill>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500" dirty="0">
                <a:latin typeface="Century Gothic"/>
                <a:ea typeface="Century Gothic"/>
                <a:cs typeface="Century Gothic"/>
                <a:sym typeface="Century Gothic"/>
              </a:rPr>
              <a:t>The Learning Targets for students today are:</a:t>
            </a:r>
            <a:endParaRPr sz="1500" dirty="0">
              <a:latin typeface="Century Gothic"/>
              <a:ea typeface="Century Gothic"/>
              <a:cs typeface="Century Gothic"/>
              <a:sym typeface="Century Gothic"/>
            </a:endParaRPr>
          </a:p>
          <a:p>
            <a:pPr marL="457200" lvl="0" indent="-323850" algn="l" rtl="0">
              <a:spcBef>
                <a:spcPts val="1000"/>
              </a:spcBef>
              <a:spcAft>
                <a:spcPts val="0"/>
              </a:spcAft>
              <a:buSzPts val="1500"/>
              <a:buFont typeface="Century Gothic"/>
              <a:buAutoNum type="arabicPeriod"/>
            </a:pPr>
            <a:r>
              <a:rPr lang="en" sz="1500" dirty="0">
                <a:latin typeface="Century Gothic"/>
                <a:ea typeface="Century Gothic"/>
                <a:cs typeface="Century Gothic"/>
                <a:sym typeface="Century Gothic"/>
              </a:rPr>
              <a:t>I can </a:t>
            </a:r>
            <a:r>
              <a:rPr lang="en" sz="1500" i="1" dirty="0">
                <a:latin typeface="Century Gothic"/>
                <a:ea typeface="Century Gothic"/>
                <a:cs typeface="Century Gothic"/>
                <a:sym typeface="Century Gothic"/>
              </a:rPr>
              <a:t>use research skills to determine consequences</a:t>
            </a:r>
            <a:r>
              <a:rPr lang="en" sz="1500" dirty="0">
                <a:latin typeface="Century Gothic"/>
                <a:ea typeface="Century Gothic"/>
                <a:cs typeface="Century Gothic"/>
                <a:sym typeface="Century Gothic"/>
              </a:rPr>
              <a:t> of the local sustainable food chain.</a:t>
            </a:r>
            <a:endParaRPr sz="1500" dirty="0">
              <a:latin typeface="Century Gothic"/>
              <a:ea typeface="Century Gothic"/>
              <a:cs typeface="Century Gothic"/>
              <a:sym typeface="Century Gothic"/>
            </a:endParaRPr>
          </a:p>
          <a:p>
            <a:pPr marL="457200" lvl="0" indent="-323850" algn="l" rtl="0">
              <a:spcBef>
                <a:spcPts val="0"/>
              </a:spcBef>
              <a:spcAft>
                <a:spcPts val="0"/>
              </a:spcAft>
              <a:buSzPts val="1500"/>
              <a:buFont typeface="Century Gothic"/>
              <a:buAutoNum type="arabicPeriod"/>
            </a:pPr>
            <a:r>
              <a:rPr lang="en" sz="1500" dirty="0">
                <a:latin typeface="Century Gothic"/>
                <a:ea typeface="Century Gothic"/>
                <a:cs typeface="Century Gothic"/>
                <a:sym typeface="Century Gothic"/>
              </a:rPr>
              <a:t>I can </a:t>
            </a:r>
            <a:r>
              <a:rPr lang="en" sz="1500" i="1" dirty="0">
                <a:latin typeface="Century Gothic"/>
                <a:ea typeface="Century Gothic"/>
                <a:cs typeface="Century Gothic"/>
                <a:sym typeface="Century Gothic"/>
              </a:rPr>
              <a:t>cite sources </a:t>
            </a:r>
            <a:r>
              <a:rPr lang="en" sz="1500" dirty="0">
                <a:latin typeface="Century Gothic"/>
                <a:ea typeface="Century Gothic"/>
                <a:cs typeface="Century Gothic"/>
                <a:sym typeface="Century Gothic"/>
              </a:rPr>
              <a:t>using MLA format.</a:t>
            </a:r>
            <a:endParaRPr sz="1500" dirty="0">
              <a:latin typeface="Century Gothic"/>
              <a:ea typeface="Century Gothic"/>
              <a:cs typeface="Century Gothic"/>
              <a:sym typeface="Century Gothic"/>
            </a:endParaRPr>
          </a:p>
          <a:p>
            <a:pPr marL="457200" lvl="0" indent="-323850" algn="l" rtl="0">
              <a:spcBef>
                <a:spcPts val="0"/>
              </a:spcBef>
              <a:spcAft>
                <a:spcPts val="0"/>
              </a:spcAft>
              <a:buSzPts val="1500"/>
              <a:buFont typeface="Century Gothic"/>
              <a:buAutoNum type="arabicPeriod"/>
            </a:pPr>
            <a:r>
              <a:rPr lang="en" sz="1500" dirty="0">
                <a:latin typeface="Century Gothic"/>
                <a:ea typeface="Century Gothic"/>
                <a:cs typeface="Century Gothic"/>
                <a:sym typeface="Century Gothic"/>
              </a:rPr>
              <a:t>I can </a:t>
            </a:r>
            <a:r>
              <a:rPr lang="en" sz="1500" i="1" dirty="0">
                <a:latin typeface="Century Gothic"/>
                <a:ea typeface="Century Gothic"/>
                <a:cs typeface="Century Gothic"/>
                <a:sym typeface="Century Gothic"/>
              </a:rPr>
              <a:t>choose the most effective search terms to find relevant research sources </a:t>
            </a:r>
            <a:r>
              <a:rPr lang="en" sz="1500" dirty="0">
                <a:latin typeface="Century Gothic"/>
                <a:ea typeface="Century Gothic"/>
                <a:cs typeface="Century Gothic"/>
                <a:sym typeface="Century Gothic"/>
              </a:rPr>
              <a:t>to answer my research question.</a:t>
            </a:r>
            <a:endParaRPr sz="1500" dirty="0">
              <a:latin typeface="Century Gothic"/>
              <a:ea typeface="Century Gothic"/>
              <a:cs typeface="Century Gothic"/>
              <a:sym typeface="Century Gothic"/>
            </a:endParaRPr>
          </a:p>
          <a:p>
            <a:pPr marL="457200" lvl="0" indent="-323850" algn="l" rtl="0">
              <a:spcBef>
                <a:spcPts val="0"/>
              </a:spcBef>
              <a:spcAft>
                <a:spcPts val="0"/>
              </a:spcAft>
              <a:buSzPts val="1500"/>
              <a:buFont typeface="Century Gothic"/>
              <a:buAutoNum type="arabicPeriod"/>
            </a:pPr>
            <a:r>
              <a:rPr lang="en" sz="1500" dirty="0">
                <a:latin typeface="Century Gothic"/>
                <a:ea typeface="Century Gothic"/>
                <a:cs typeface="Century Gothic"/>
                <a:sym typeface="Century Gothic"/>
              </a:rPr>
              <a:t>I can </a:t>
            </a:r>
            <a:r>
              <a:rPr lang="en" sz="1500" i="1" dirty="0">
                <a:latin typeface="Century Gothic"/>
                <a:ea typeface="Century Gothic"/>
                <a:cs typeface="Century Gothic"/>
                <a:sym typeface="Century Gothic"/>
              </a:rPr>
              <a:t>evaluate the credibility and accuracy</a:t>
            </a:r>
            <a:r>
              <a:rPr lang="en" sz="1500" dirty="0">
                <a:latin typeface="Century Gothic"/>
                <a:ea typeface="Century Gothic"/>
                <a:cs typeface="Century Gothic"/>
                <a:sym typeface="Century Gothic"/>
              </a:rPr>
              <a:t> of a source.</a:t>
            </a:r>
            <a:endParaRPr sz="1500" dirty="0">
              <a:latin typeface="Century Gothic"/>
              <a:ea typeface="Century Gothic"/>
              <a:cs typeface="Century Gothic"/>
              <a:sym typeface="Century Gothic"/>
            </a:endParaRPr>
          </a:p>
          <a:p>
            <a:pPr marL="457200" lvl="0" indent="-323850" algn="l" rtl="0">
              <a:spcBef>
                <a:spcPts val="0"/>
              </a:spcBef>
              <a:spcAft>
                <a:spcPts val="0"/>
              </a:spcAft>
              <a:buSzPts val="1500"/>
              <a:buFont typeface="Century Gothic"/>
              <a:buAutoNum type="arabicPeriod"/>
            </a:pPr>
            <a:r>
              <a:rPr lang="en" sz="1500" dirty="0">
                <a:latin typeface="Century Gothic"/>
                <a:ea typeface="Century Gothic"/>
                <a:cs typeface="Century Gothic"/>
                <a:sym typeface="Century Gothic"/>
              </a:rPr>
              <a:t>I can </a:t>
            </a:r>
            <a:r>
              <a:rPr lang="en" sz="1500" i="1" dirty="0">
                <a:latin typeface="Century Gothic"/>
                <a:ea typeface="Century Gothic"/>
                <a:cs typeface="Century Gothic"/>
                <a:sym typeface="Century Gothic"/>
              </a:rPr>
              <a:t>quote and paraphrase others’ work</a:t>
            </a:r>
            <a:r>
              <a:rPr lang="en" sz="1500" dirty="0">
                <a:latin typeface="Century Gothic"/>
                <a:ea typeface="Century Gothic"/>
                <a:cs typeface="Century Gothic"/>
                <a:sym typeface="Century Gothic"/>
              </a:rPr>
              <a:t> while avoiding plagiarism.</a:t>
            </a:r>
            <a:endParaRPr sz="1500" dirty="0">
              <a:latin typeface="Century Gothic"/>
              <a:ea typeface="Century Gothic"/>
              <a:cs typeface="Century Gothic"/>
              <a:sym typeface="Century Gothic"/>
            </a:endParaRPr>
          </a:p>
          <a:p>
            <a:pPr marL="457200" lvl="0" indent="-323850" algn="l" rtl="0">
              <a:spcBef>
                <a:spcPts val="0"/>
              </a:spcBef>
              <a:spcAft>
                <a:spcPts val="0"/>
              </a:spcAft>
              <a:buSzPts val="1500"/>
              <a:buFont typeface="Century Gothic"/>
              <a:buAutoNum type="arabicPeriod"/>
            </a:pPr>
            <a:r>
              <a:rPr lang="en" sz="1500" dirty="0">
                <a:latin typeface="Century Gothic"/>
                <a:ea typeface="Century Gothic"/>
                <a:cs typeface="Century Gothic"/>
                <a:sym typeface="Century Gothic"/>
              </a:rPr>
              <a:t>I can </a:t>
            </a:r>
            <a:r>
              <a:rPr lang="en" sz="1500" i="1" dirty="0">
                <a:latin typeface="Century Gothic"/>
                <a:ea typeface="Century Gothic"/>
                <a:cs typeface="Century Gothic"/>
                <a:sym typeface="Century Gothic"/>
              </a:rPr>
              <a:t>identify the relevant information in a research source </a:t>
            </a:r>
            <a:r>
              <a:rPr lang="en" sz="1500" dirty="0">
                <a:latin typeface="Century Gothic"/>
                <a:ea typeface="Century Gothic"/>
                <a:cs typeface="Century Gothic"/>
                <a:sym typeface="Century Gothic"/>
              </a:rPr>
              <a:t>to answer my research question.</a:t>
            </a:r>
            <a:br>
              <a:rPr lang="en" sz="1500" dirty="0">
                <a:latin typeface="Century Gothic"/>
                <a:ea typeface="Century Gothic"/>
                <a:cs typeface="Century Gothic"/>
                <a:sym typeface="Century Gothic"/>
              </a:rPr>
            </a:br>
            <a:endParaRPr sz="15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6"/>
          <p:cNvSpPr txBox="1">
            <a:spLocks noGrp="1"/>
          </p:cNvSpPr>
          <p:nvPr>
            <p:ph type="title"/>
          </p:nvPr>
        </p:nvSpPr>
        <p:spPr>
          <a:xfrm>
            <a:off x="136400" y="125750"/>
            <a:ext cx="3526500" cy="3712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Determine Consequences of </a:t>
            </a:r>
            <a:endParaRPr sz="3000">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the Local Sustainable Food Chain </a:t>
            </a:r>
            <a:endParaRPr sz="3000" i="0" u="none" strike="noStrike" cap="none">
              <a:solidFill>
                <a:schemeClr val="dk1"/>
              </a:solidFill>
              <a:latin typeface="Century Gothic"/>
              <a:ea typeface="Century Gothic"/>
              <a:cs typeface="Century Gothic"/>
              <a:sym typeface="Century Gothic"/>
            </a:endParaRPr>
          </a:p>
        </p:txBody>
      </p:sp>
      <p:pic>
        <p:nvPicPr>
          <p:cNvPr id="270" name="Google Shape;270;p46"/>
          <p:cNvPicPr preferRelativeResize="0"/>
          <p:nvPr/>
        </p:nvPicPr>
        <p:blipFill>
          <a:blip r:embed="rId3">
            <a:alphaModFix/>
          </a:blip>
          <a:stretch>
            <a:fillRect/>
          </a:stretch>
        </p:blipFill>
        <p:spPr>
          <a:xfrm>
            <a:off x="3955475" y="322174"/>
            <a:ext cx="4597550" cy="44991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7"/>
          <p:cNvSpPr txBox="1">
            <a:spLocks noGrp="1"/>
          </p:cNvSpPr>
          <p:nvPr>
            <p:ph type="title"/>
          </p:nvPr>
        </p:nvSpPr>
        <p:spPr>
          <a:xfrm>
            <a:off x="628650" y="31309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Share the Results of our Research </a:t>
            </a:r>
            <a:endParaRPr sz="3300" i="0" u="none" strike="noStrike" cap="none">
              <a:solidFill>
                <a:schemeClr val="dk1"/>
              </a:solidFill>
              <a:latin typeface="Century Gothic"/>
              <a:ea typeface="Century Gothic"/>
              <a:cs typeface="Century Gothic"/>
              <a:sym typeface="Century Gothic"/>
            </a:endParaRPr>
          </a:p>
        </p:txBody>
      </p:sp>
      <p:sp>
        <p:nvSpPr>
          <p:cNvPr id="276" name="Google Shape;276;p47"/>
          <p:cNvSpPr txBox="1">
            <a:spLocks noGrp="1"/>
          </p:cNvSpPr>
          <p:nvPr>
            <p:ph type="body" idx="1"/>
          </p:nvPr>
        </p:nvSpPr>
        <p:spPr>
          <a:xfrm>
            <a:off x="726800" y="1470125"/>
            <a:ext cx="7886700" cy="27966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800" dirty="0">
                <a:latin typeface="Century Gothic"/>
                <a:ea typeface="Century Gothic"/>
                <a:cs typeface="Century Gothic"/>
                <a:sym typeface="Century Gothic"/>
              </a:rPr>
              <a:t>You will “popcorn share” your responses about how your research went in today’s lesson. </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dirty="0">
                <a:latin typeface="Century Gothic"/>
                <a:ea typeface="Century Gothic"/>
                <a:cs typeface="Century Gothic"/>
                <a:sym typeface="Century Gothic"/>
              </a:rPr>
              <a:t>During a “popcorn </a:t>
            </a:r>
            <a:r>
              <a:rPr lang="en" sz="1800" dirty="0" smtClean="0">
                <a:latin typeface="Century Gothic"/>
                <a:ea typeface="Century Gothic"/>
                <a:cs typeface="Century Gothic"/>
                <a:sym typeface="Century Gothic"/>
              </a:rPr>
              <a:t>share</a:t>
            </a:r>
            <a:r>
              <a:rPr lang="en-US" sz="1800" dirty="0" smtClean="0">
                <a:latin typeface="Century Gothic"/>
                <a:ea typeface="Century Gothic"/>
                <a:cs typeface="Century Gothic"/>
                <a:sym typeface="Century Gothic"/>
              </a:rPr>
              <a:t>”</a:t>
            </a:r>
            <a:r>
              <a:rPr lang="en" sz="1800"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You will start with one student, who then chooses the next student to share, and so on. </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The responses do not need to be related to one another.</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You can share what’s on your mind about the research process today.</a:t>
            </a:r>
            <a:endParaRPr sz="1800" dirty="0">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282" name="Google Shape;282;p48"/>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15000"/>
              </a:lnSpc>
              <a:spcBef>
                <a:spcPts val="0"/>
              </a:spcBef>
              <a:spcAft>
                <a:spcPts val="0"/>
              </a:spcAft>
              <a:buClr>
                <a:schemeClr val="dk1"/>
              </a:buClr>
              <a:buSzPts val="1100"/>
              <a:buFont typeface="Arial"/>
              <a:buNone/>
            </a:pPr>
            <a:r>
              <a:rPr lang="en" sz="2400" dirty="0">
                <a:latin typeface="Century Gothic"/>
                <a:ea typeface="Century Gothic"/>
                <a:cs typeface="Century Gothic"/>
                <a:sym typeface="Century Gothic"/>
              </a:rPr>
              <a:t>Finish filling out the </a:t>
            </a:r>
            <a:r>
              <a:rPr lang="en" sz="2400" b="1" dirty="0">
                <a:latin typeface="Century Gothic"/>
                <a:ea typeface="Century Gothic"/>
                <a:cs typeface="Century Gothic"/>
                <a:sym typeface="Century Gothic"/>
              </a:rPr>
              <a:t>researcher’s notebook </a:t>
            </a:r>
            <a:r>
              <a:rPr lang="en" sz="2400" dirty="0">
                <a:latin typeface="Century Gothic"/>
                <a:ea typeface="Century Gothic"/>
                <a:cs typeface="Century Gothic"/>
                <a:sym typeface="Century Gothic"/>
              </a:rPr>
              <a:t>for your research articles from this lesson.</a:t>
            </a:r>
            <a:endParaRPr sz="2400" dirty="0">
              <a:latin typeface="Century Gothic"/>
              <a:ea typeface="Century Gothic"/>
              <a:cs typeface="Century Gothic"/>
              <a:sym typeface="Century Gothic"/>
            </a:endParaRPr>
          </a:p>
          <a:p>
            <a:pPr marL="0" lvl="0" indent="0" algn="l" rtl="0">
              <a:spcBef>
                <a:spcPts val="800"/>
              </a:spcBef>
              <a:spcAft>
                <a:spcPts val="0"/>
              </a:spcAft>
              <a:buNone/>
            </a:pPr>
            <a:endParaRPr sz="2000" dirty="0">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89" name="Google Shape;289;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90" name="Google Shape;290;p49"/>
          <p:cNvGraphicFramePr/>
          <p:nvPr/>
        </p:nvGraphicFramePr>
        <p:xfrm>
          <a:off x="577216" y="1385887"/>
          <a:ext cx="7989600" cy="3230175"/>
        </p:xfrm>
        <a:graphic>
          <a:graphicData uri="http://schemas.openxmlformats.org/drawingml/2006/table">
            <a:tbl>
              <a:tblPr firstRow="1" bandRow="1">
                <a:noFill/>
                <a:tableStyleId>{67AA5273-BEAE-4A6C-9437-A6D1D227311B}</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490543" y="163284"/>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2: Lesson 9</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490543" y="1270814"/>
            <a:ext cx="8402400" cy="35583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600" b="1" dirty="0">
                <a:latin typeface="Century Gothic"/>
                <a:ea typeface="Century Gothic"/>
                <a:cs typeface="Century Gothic"/>
                <a:sym typeface="Century Gothic"/>
              </a:rPr>
              <a:t>Preparing for Lesson 9: </a:t>
            </a:r>
            <a:r>
              <a:rPr lang="en" sz="1600" dirty="0">
                <a:latin typeface="Century Gothic"/>
                <a:ea typeface="Century Gothic"/>
                <a:cs typeface="Century Gothic"/>
                <a:sym typeface="Century Gothic"/>
              </a:rPr>
              <a:t>Materials and classroom preparation</a:t>
            </a:r>
            <a:endParaRPr sz="1600" dirty="0">
              <a:latin typeface="Century Gothic"/>
              <a:ea typeface="Century Gothic"/>
              <a:cs typeface="Century Gothic"/>
              <a:sym typeface="Century Gothic"/>
            </a:endParaRPr>
          </a:p>
          <a:p>
            <a:pPr marL="0" lvl="0" indent="0" algn="l" rtl="0">
              <a:spcBef>
                <a:spcPts val="1000"/>
              </a:spcBef>
              <a:spcAft>
                <a:spcPts val="0"/>
              </a:spcAft>
              <a:buNone/>
            </a:pPr>
            <a:r>
              <a:rPr lang="en" sz="1600" dirty="0">
                <a:latin typeface="Century Gothic"/>
                <a:ea typeface="Century Gothic"/>
                <a:cs typeface="Century Gothic"/>
                <a:sym typeface="Century Gothic"/>
              </a:rPr>
              <a:t>In advance, gather and organize the following materials from previous lessons:</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Effective Search Terms Are … anchor chart</a:t>
            </a:r>
            <a:r>
              <a:rPr lang="en" sz="1600" dirty="0">
                <a:latin typeface="Century Gothic"/>
                <a:ea typeface="Century Gothic"/>
                <a:cs typeface="Century Gothic"/>
                <a:sym typeface="Century Gothic"/>
              </a:rPr>
              <a:t> (created in Lesson 6)</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Researcher’s notebooks</a:t>
            </a:r>
            <a:r>
              <a:rPr lang="en" sz="1600" dirty="0">
                <a:latin typeface="Century Gothic"/>
                <a:ea typeface="Century Gothic"/>
                <a:cs typeface="Century Gothic"/>
                <a:sym typeface="Century Gothic"/>
              </a:rPr>
              <a:t> (one per student, started in Lesson 3)</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What Makes a Source Credible and Accurate? anchor chart</a:t>
            </a:r>
            <a:r>
              <a:rPr lang="en" sz="1600" dirty="0">
                <a:latin typeface="Century Gothic"/>
                <a:ea typeface="Century Gothic"/>
                <a:cs typeface="Century Gothic"/>
                <a:sym typeface="Century Gothic"/>
              </a:rPr>
              <a:t> (created in Lesson 3)</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Paraphrasing anchor chart</a:t>
            </a:r>
            <a:r>
              <a:rPr lang="en" sz="1600" dirty="0">
                <a:latin typeface="Century Gothic"/>
                <a:ea typeface="Century Gothic"/>
                <a:cs typeface="Century Gothic"/>
                <a:sym typeface="Century Gothic"/>
              </a:rPr>
              <a:t> (created in Lesson 3)</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Correct Citations anchor chart</a:t>
            </a:r>
            <a:r>
              <a:rPr lang="en" sz="1600" dirty="0">
                <a:latin typeface="Century Gothic"/>
                <a:ea typeface="Century Gothic"/>
                <a:cs typeface="Century Gothic"/>
                <a:sym typeface="Century Gothic"/>
              </a:rPr>
              <a:t> (created in Lesson 7)</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dirty="0">
                <a:latin typeface="Century Gothic"/>
                <a:ea typeface="Century Gothic"/>
                <a:cs typeface="Century Gothic"/>
                <a:sym typeface="Century Gothic"/>
              </a:rPr>
              <a:t>Exit Ticket: Developing a Supporting Research Question: Consequences of Local Sustainable Food Chain (completed in Lesson 8)</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alibri"/>
              <a:buChar char="•"/>
            </a:pPr>
            <a:r>
              <a:rPr lang="en" sz="1600" b="1" dirty="0">
                <a:latin typeface="Century Gothic"/>
                <a:ea typeface="Century Gothic"/>
                <a:cs typeface="Century Gothic"/>
                <a:sym typeface="Century Gothic"/>
              </a:rPr>
              <a:t>Research task cards</a:t>
            </a:r>
            <a:r>
              <a:rPr lang="en" sz="1600" dirty="0">
                <a:latin typeface="Century Gothic"/>
                <a:ea typeface="Century Gothic"/>
                <a:cs typeface="Century Gothic"/>
                <a:sym typeface="Century Gothic"/>
              </a:rPr>
              <a:t> (distributed in Lesson 6)</a:t>
            </a:r>
            <a:endParaRPr sz="16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2: Lesson 9</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a:t>
            </a:r>
            <a:r>
              <a:rPr lang="en" sz="1600" b="1" dirty="0">
                <a:latin typeface="Century Gothic"/>
                <a:ea typeface="Century Gothic"/>
                <a:cs typeface="Century Gothic"/>
                <a:sym typeface="Century Gothic"/>
              </a:rPr>
              <a:t>reparing for Lesson 9: </a:t>
            </a:r>
            <a:r>
              <a:rPr lang="en" sz="1600" dirty="0">
                <a:latin typeface="Century Gothic"/>
                <a:ea typeface="Century Gothic"/>
                <a:cs typeface="Century Gothic"/>
                <a:sym typeface="Century Gothic"/>
              </a:rPr>
              <a:t>Reading and protocols to read in preparation:</a:t>
            </a:r>
            <a:endParaRPr sz="1600" dirty="0">
              <a:latin typeface="Century Gothic"/>
              <a:ea typeface="Century Gothic"/>
              <a:cs typeface="Century Gothic"/>
              <a:sym typeface="Century Gothic"/>
            </a:endParaRPr>
          </a:p>
          <a:p>
            <a:pPr marL="0" lvl="0" indent="0" algn="l" rtl="0">
              <a:spcBef>
                <a:spcPts val="1000"/>
              </a:spcBef>
              <a:spcAft>
                <a:spcPts val="0"/>
              </a:spcAft>
              <a:buNone/>
            </a:pPr>
            <a:r>
              <a:rPr lang="en" sz="1600" dirty="0">
                <a:latin typeface="Century Gothic"/>
                <a:ea typeface="Century Gothic"/>
                <a:cs typeface="Century Gothic"/>
                <a:sym typeface="Century Gothic"/>
              </a:rPr>
              <a:t>In preparation for effectively facilitating the research process, read the </a:t>
            </a:r>
            <a:r>
              <a:rPr lang="en" sz="1600" b="1" dirty="0">
                <a:latin typeface="Century Gothic"/>
                <a:ea typeface="Century Gothic"/>
                <a:cs typeface="Century Gothic"/>
                <a:sym typeface="Century Gothic"/>
              </a:rPr>
              <a:t>Research Task Card </a:t>
            </a:r>
            <a:r>
              <a:rPr lang="en" sz="1600" dirty="0">
                <a:latin typeface="Century Gothic"/>
                <a:ea typeface="Century Gothic"/>
                <a:cs typeface="Century Gothic"/>
                <a:sym typeface="Century Gothic"/>
              </a:rPr>
              <a:t>for this lesson.</a:t>
            </a:r>
            <a:endParaRPr sz="1600" dirty="0">
              <a:latin typeface="Century Gothic"/>
              <a:ea typeface="Century Gothic"/>
              <a:cs typeface="Century Gothic"/>
              <a:sym typeface="Century Gothic"/>
            </a:endParaRPr>
          </a:p>
          <a:p>
            <a:pPr marL="0" lvl="0" indent="0" algn="l" rtl="0">
              <a:spcBef>
                <a:spcPts val="1000"/>
              </a:spcBef>
              <a:spcAft>
                <a:spcPts val="0"/>
              </a:spcAft>
              <a:buNone/>
            </a:pPr>
            <a:r>
              <a:rPr lang="en" sz="1600" dirty="0">
                <a:latin typeface="Century Gothic"/>
                <a:ea typeface="Century Gothic"/>
                <a:cs typeface="Century Gothic"/>
                <a:sym typeface="Century Gothic"/>
              </a:rPr>
              <a:t>In order to better support students appropriately through the research process, ensure you have reviewed student responses to the homework from Lesson 7 and the Exit Ticket from Lesson 8. </a:t>
            </a:r>
            <a:endParaRPr sz="16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9</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6"/>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994201"/>
            <a:ext cx="7886700" cy="3572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 will be practicing the research process and use of the </a:t>
            </a:r>
            <a:r>
              <a:rPr lang="en-US" sz="1800" b="1" dirty="0" smtClean="0">
                <a:latin typeface="Century Gothic"/>
                <a:ea typeface="Century Gothic"/>
                <a:cs typeface="Century Gothic"/>
                <a:sym typeface="Century Gothic"/>
              </a:rPr>
              <a:t>r</a:t>
            </a:r>
            <a:r>
              <a:rPr lang="en" sz="1800" b="1" dirty="0" smtClean="0">
                <a:latin typeface="Century Gothic"/>
                <a:ea typeface="Century Gothic"/>
                <a:cs typeface="Century Gothic"/>
                <a:sym typeface="Century Gothic"/>
              </a:rPr>
              <a:t>esearcher’s </a:t>
            </a:r>
            <a:r>
              <a:rPr lang="en-US" sz="1800" b="1" dirty="0">
                <a:latin typeface="Century Gothic"/>
                <a:ea typeface="Century Gothic"/>
                <a:cs typeface="Century Gothic"/>
                <a:sym typeface="Century Gothic"/>
              </a:rPr>
              <a:t>n</a:t>
            </a:r>
            <a:r>
              <a:rPr lang="en" sz="1800" b="1" dirty="0" smtClean="0">
                <a:latin typeface="Century Gothic"/>
                <a:ea typeface="Century Gothic"/>
                <a:cs typeface="Century Gothic"/>
                <a:sym typeface="Century Gothic"/>
              </a:rPr>
              <a:t>otebook</a:t>
            </a:r>
            <a:r>
              <a:rPr lang="en-US" sz="1800" b="1" dirty="0" smtClean="0">
                <a:latin typeface="Century Gothic"/>
                <a:ea typeface="Century Gothic"/>
                <a:cs typeface="Century Gothic"/>
                <a:sym typeface="Century Gothic"/>
              </a:rPr>
              <a:t> </a:t>
            </a:r>
            <a:r>
              <a:rPr lang="en" sz="1800" dirty="0" smtClean="0">
                <a:latin typeface="Century Gothic"/>
                <a:ea typeface="Century Gothic"/>
                <a:cs typeface="Century Gothic"/>
                <a:sym typeface="Century Gothic"/>
              </a:rPr>
              <a:t>- </a:t>
            </a:r>
            <a:r>
              <a:rPr lang="en" sz="1800" dirty="0">
                <a:latin typeface="Century Gothic"/>
                <a:ea typeface="Century Gothic"/>
                <a:cs typeface="Century Gothic"/>
                <a:sym typeface="Century Gothic"/>
              </a:rPr>
              <a:t>just like in Lessons 3 and 6! This is the last lesson you will have to practice research skills before the </a:t>
            </a:r>
            <a:r>
              <a:rPr lang="en" sz="1800" b="1" dirty="0">
                <a:latin typeface="Century Gothic"/>
                <a:ea typeface="Century Gothic"/>
                <a:cs typeface="Century Gothic"/>
                <a:sym typeface="Century Gothic"/>
              </a:rPr>
              <a:t>mid-unit assessment</a:t>
            </a:r>
            <a:r>
              <a:rPr lang="en" sz="1800" dirty="0">
                <a:latin typeface="Century Gothic"/>
                <a:ea typeface="Century Gothic"/>
                <a:cs typeface="Century Gothic"/>
                <a:sym typeface="Century Gothic"/>
              </a:rPr>
              <a:t>, so make sure to review and ask questions about any parts of the research process you may be confused about.  </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key ideas from: the homework, </a:t>
            </a:r>
            <a:r>
              <a:rPr lang="en-US" sz="1800" b="1" dirty="0" smtClean="0">
                <a:latin typeface="Century Gothic"/>
                <a:ea typeface="Century Gothic"/>
                <a:cs typeface="Century Gothic"/>
                <a:sym typeface="Century Gothic"/>
              </a:rPr>
              <a:t>r</a:t>
            </a:r>
            <a:r>
              <a:rPr lang="en" sz="1800" b="1" dirty="0" smtClean="0">
                <a:latin typeface="Century Gothic"/>
                <a:ea typeface="Century Gothic"/>
                <a:cs typeface="Century Gothic"/>
                <a:sym typeface="Century Gothic"/>
              </a:rPr>
              <a:t>esearcher’s </a:t>
            </a:r>
            <a:r>
              <a:rPr lang="en-US" sz="1800" b="1" dirty="0">
                <a:latin typeface="Century Gothic"/>
                <a:ea typeface="Century Gothic"/>
                <a:cs typeface="Century Gothic"/>
                <a:sym typeface="Century Gothic"/>
              </a:rPr>
              <a:t>n</a:t>
            </a:r>
            <a:r>
              <a:rPr lang="en" sz="1800" b="1" dirty="0" smtClean="0">
                <a:latin typeface="Century Gothic"/>
                <a:ea typeface="Century Gothic"/>
                <a:cs typeface="Century Gothic"/>
                <a:sym typeface="Century Gothic"/>
              </a:rPr>
              <a:t>otebook</a:t>
            </a:r>
            <a:r>
              <a:rPr lang="en" sz="1800" dirty="0">
                <a:latin typeface="Century Gothic"/>
                <a:ea typeface="Century Gothic"/>
                <a:cs typeface="Century Gothic"/>
                <a:sym typeface="Century Gothic"/>
              </a:rPr>
              <a:t>, and the </a:t>
            </a:r>
            <a:r>
              <a:rPr lang="en" sz="1800" b="1" dirty="0">
                <a:latin typeface="Century Gothic"/>
                <a:ea typeface="Century Gothic"/>
                <a:cs typeface="Century Gothic"/>
                <a:sym typeface="Century Gothic"/>
              </a:rPr>
              <a:t>Research Anchor </a:t>
            </a:r>
            <a:r>
              <a:rPr lang="en" sz="1800" b="1" dirty="0" smtClean="0">
                <a:latin typeface="Century Gothic"/>
                <a:ea typeface="Century Gothic"/>
                <a:cs typeface="Century Gothic"/>
                <a:sym typeface="Century Gothic"/>
              </a:rPr>
              <a:t>Charts</a:t>
            </a:r>
            <a:r>
              <a:rPr lang="en-US" sz="1800" b="1" dirty="0" smtClean="0">
                <a:latin typeface="Century Gothic"/>
                <a:ea typeface="Century Gothic"/>
                <a:cs typeface="Century Gothic"/>
                <a:sym typeface="Century Gothic"/>
              </a:rPr>
              <a:t>.</a:t>
            </a:r>
            <a:endParaRPr sz="1800" b="1"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Go through the Research, Read, and Record process for this food chain.</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Briefly share what you found in your research today.</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169825" y="104825"/>
            <a:ext cx="8692500" cy="8061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Discuss Research Search Terms </a:t>
            </a:r>
            <a:endParaRPr sz="3300" i="0" u="none" strike="noStrike" cap="none">
              <a:solidFill>
                <a:schemeClr val="dk1"/>
              </a:solidFill>
              <a:latin typeface="Century Gothic"/>
              <a:ea typeface="Century Gothic"/>
              <a:cs typeface="Century Gothic"/>
              <a:sym typeface="Century Gothic"/>
            </a:endParaRPr>
          </a:p>
        </p:txBody>
      </p:sp>
      <p:pic>
        <p:nvPicPr>
          <p:cNvPr id="245" name="Google Shape;245;p42"/>
          <p:cNvPicPr preferRelativeResize="0"/>
          <p:nvPr/>
        </p:nvPicPr>
        <p:blipFill>
          <a:blip r:embed="rId3">
            <a:alphaModFix/>
          </a:blip>
          <a:stretch>
            <a:fillRect/>
          </a:stretch>
        </p:blipFill>
        <p:spPr>
          <a:xfrm>
            <a:off x="1462138" y="833425"/>
            <a:ext cx="6219732" cy="3796325"/>
          </a:xfrm>
          <a:prstGeom prst="rect">
            <a:avLst/>
          </a:prstGeom>
          <a:noFill/>
          <a:ln>
            <a:noFill/>
          </a:ln>
        </p:spPr>
      </p:pic>
      <p:pic>
        <p:nvPicPr>
          <p:cNvPr id="1026" name="Picture 2" descr="https://lh5.googleusercontent.com/q-GZG95OsWBTUubl8MWK-TXdQvIv3X72Hbh3iGTmeFbHN1-6-azwpaRtDO1EuJUyq4uO0POHw4uIGC-g5TlyFxXJn0HxFAnf3ztG9Z-x0Psxn3KpVmrNKfnjF6CaP4OFFjrm2H7FDj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90856" y="4324950"/>
            <a:ext cx="609600" cy="609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Unpack the Learning Targets</a:t>
            </a:r>
            <a:endParaRPr sz="3300" i="0" u="none" strike="noStrike" cap="none">
              <a:solidFill>
                <a:schemeClr val="dk1"/>
              </a:solidFill>
              <a:latin typeface="Century Gothic"/>
              <a:ea typeface="Century Gothic"/>
              <a:cs typeface="Century Gothic"/>
              <a:sym typeface="Century Gothic"/>
            </a:endParaRPr>
          </a:p>
        </p:txBody>
      </p:sp>
      <p:sp>
        <p:nvSpPr>
          <p:cNvPr id="251" name="Google Shape;251;p43"/>
          <p:cNvSpPr txBox="1">
            <a:spLocks noGrp="1"/>
          </p:cNvSpPr>
          <p:nvPr>
            <p:ph type="body" idx="1"/>
          </p:nvPr>
        </p:nvSpPr>
        <p:spPr>
          <a:xfrm>
            <a:off x="628650" y="1152194"/>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3200"/>
              <a:buFont typeface="Arial"/>
              <a:buNone/>
            </a:pPr>
            <a:r>
              <a:rPr lang="en" sz="1800">
                <a:latin typeface="Century Gothic"/>
                <a:ea typeface="Century Gothic"/>
                <a:cs typeface="Century Gothic"/>
                <a:sym typeface="Century Gothic"/>
              </a:rPr>
              <a:t>The Learning Targets for today are:</a:t>
            </a:r>
            <a:endParaRPr sz="180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AutoNum type="arabicPeriod"/>
            </a:pPr>
            <a:r>
              <a:rPr lang="en" sz="1800">
                <a:latin typeface="Century Gothic"/>
                <a:ea typeface="Century Gothic"/>
                <a:cs typeface="Century Gothic"/>
                <a:sym typeface="Century Gothic"/>
              </a:rPr>
              <a:t>I can use research skills to determine consequences of the local sustainable food chain.</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I can cite sources using MLA format.</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I can choose the most effective search terms to find relevant research sources to answer my research question.</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I can evaluate the credibility and accuracy of a source.</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I can quote and paraphrase others’ work while avoiding plagiarism.</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I can identify the relevant information in a research source to answer my research question.</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p:txBody>
      </p:sp>
      <p:pic>
        <p:nvPicPr>
          <p:cNvPr id="252" name="Google Shape;252;p43"/>
          <p:cNvPicPr preferRelativeResize="0"/>
          <p:nvPr/>
        </p:nvPicPr>
        <p:blipFill>
          <a:blip r:embed="rId3">
            <a:alphaModFix/>
          </a:blip>
          <a:stretch>
            <a:fillRect/>
          </a:stretch>
        </p:blipFill>
        <p:spPr>
          <a:xfrm>
            <a:off x="8397957" y="4271367"/>
            <a:ext cx="665975" cy="6659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4"/>
          <p:cNvSpPr txBox="1">
            <a:spLocks noGrp="1"/>
          </p:cNvSpPr>
          <p:nvPr>
            <p:ph type="title"/>
          </p:nvPr>
        </p:nvSpPr>
        <p:spPr>
          <a:xfrm>
            <a:off x="409150" y="273850"/>
            <a:ext cx="81063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Review Key Research </a:t>
            </a:r>
            <a:endParaRPr>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Documents and Terms </a:t>
            </a:r>
            <a:endParaRPr sz="3300" i="0" u="none" strike="noStrike" cap="none">
              <a:solidFill>
                <a:schemeClr val="dk1"/>
              </a:solidFill>
              <a:latin typeface="Century Gothic"/>
              <a:ea typeface="Century Gothic"/>
              <a:cs typeface="Century Gothic"/>
              <a:sym typeface="Century Gothic"/>
            </a:endParaRPr>
          </a:p>
        </p:txBody>
      </p:sp>
      <p:sp>
        <p:nvSpPr>
          <p:cNvPr id="258" name="Google Shape;258;p44"/>
          <p:cNvSpPr txBox="1">
            <a:spLocks noGrp="1"/>
          </p:cNvSpPr>
          <p:nvPr>
            <p:ph type="body" idx="1"/>
          </p:nvPr>
        </p:nvSpPr>
        <p:spPr>
          <a:xfrm>
            <a:off x="628650" y="1228177"/>
            <a:ext cx="7886700" cy="32919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800" dirty="0">
                <a:latin typeface="Century Gothic"/>
                <a:ea typeface="Century Gothic"/>
                <a:cs typeface="Century Gothic"/>
                <a:sym typeface="Century Gothic"/>
              </a:rPr>
              <a:t>You will use these anchor charts as a resource while you work on your research:</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b="1" dirty="0">
                <a:latin typeface="Century Gothic"/>
                <a:ea typeface="Century Gothic"/>
                <a:cs typeface="Century Gothic"/>
                <a:sym typeface="Century Gothic"/>
              </a:rPr>
              <a:t>What Makes a Source Credible and Accurate? anchor chart </a:t>
            </a:r>
            <a:endParaRPr sz="1800" b="1"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b="1" dirty="0">
                <a:latin typeface="Century Gothic"/>
                <a:ea typeface="Century Gothic"/>
                <a:cs typeface="Century Gothic"/>
                <a:sym typeface="Century Gothic"/>
              </a:rPr>
              <a:t>Paraphrasing anchor chart</a:t>
            </a:r>
            <a:endParaRPr sz="1800" b="1"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b="1" dirty="0">
                <a:latin typeface="Century Gothic"/>
                <a:ea typeface="Century Gothic"/>
                <a:cs typeface="Century Gothic"/>
                <a:sym typeface="Century Gothic"/>
              </a:rPr>
              <a:t>Correct Citations anchor chart</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dirty="0">
                <a:latin typeface="Century Gothic"/>
                <a:ea typeface="Century Gothic"/>
                <a:cs typeface="Century Gothic"/>
                <a:sym typeface="Century Gothic"/>
              </a:rPr>
              <a:t>Discuss:</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i="1" dirty="0">
                <a:latin typeface="Century Gothic"/>
                <a:ea typeface="Century Gothic"/>
                <a:cs typeface="Century Gothic"/>
                <a:sym typeface="Century Gothic"/>
              </a:rPr>
              <a:t>What makes a source credible and accurate?</a:t>
            </a:r>
            <a:endParaRPr sz="1800" i="1"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i="1" dirty="0">
                <a:latin typeface="Century Gothic"/>
                <a:ea typeface="Century Gothic"/>
                <a:cs typeface="Century Gothic"/>
                <a:sym typeface="Century Gothic"/>
              </a:rPr>
              <a:t>How and why do we paraphrase research?</a:t>
            </a:r>
            <a:endParaRPr sz="1800" i="1" dirty="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45"/>
          <p:cNvSpPr txBox="1">
            <a:spLocks noGrp="1"/>
          </p:cNvSpPr>
          <p:nvPr>
            <p:ph type="title"/>
          </p:nvPr>
        </p:nvSpPr>
        <p:spPr>
          <a:xfrm>
            <a:off x="155875" y="125750"/>
            <a:ext cx="8767200" cy="9459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Revise Our Research Question</a:t>
            </a:r>
            <a:endParaRPr sz="3000" i="0" u="none" strike="noStrike" cap="none">
              <a:solidFill>
                <a:schemeClr val="dk1"/>
              </a:solidFill>
              <a:latin typeface="Century Gothic"/>
              <a:ea typeface="Century Gothic"/>
              <a:cs typeface="Century Gothic"/>
              <a:sym typeface="Century Gothic"/>
            </a:endParaRPr>
          </a:p>
        </p:txBody>
      </p:sp>
      <p:pic>
        <p:nvPicPr>
          <p:cNvPr id="264" name="Google Shape;264;p45"/>
          <p:cNvPicPr preferRelativeResize="0"/>
          <p:nvPr/>
        </p:nvPicPr>
        <p:blipFill>
          <a:blip r:embed="rId3">
            <a:alphaModFix/>
          </a:blip>
          <a:stretch>
            <a:fillRect/>
          </a:stretch>
        </p:blipFill>
        <p:spPr>
          <a:xfrm>
            <a:off x="765904" y="1071650"/>
            <a:ext cx="7692475" cy="266907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8C6C276-213D-4DE8-9BF8-1CE0493758FC}"/>
</file>

<file path=customXml/itemProps2.xml><?xml version="1.0" encoding="utf-8"?>
<ds:datastoreItem xmlns:ds="http://schemas.openxmlformats.org/officeDocument/2006/customXml" ds:itemID="{C4CEA7C1-2571-41EB-B241-E822CB92D5F6}"/>
</file>

<file path=customXml/itemProps3.xml><?xml version="1.0" encoding="utf-8"?>
<ds:datastoreItem xmlns:ds="http://schemas.openxmlformats.org/officeDocument/2006/customXml" ds:itemID="{E7538421-A08C-4C86-83F7-EA6F90718988}"/>
</file>

<file path=docProps/app.xml><?xml version="1.0" encoding="utf-8"?>
<Properties xmlns="http://schemas.openxmlformats.org/officeDocument/2006/extended-properties" xmlns:vt="http://schemas.openxmlformats.org/officeDocument/2006/docPropsVTypes">
  <TotalTime>12</TotalTime>
  <Words>2471</Words>
  <Application>Microsoft Macintosh PowerPoint</Application>
  <PresentationFormat>On-screen Show (16:9)</PresentationFormat>
  <Paragraphs>270</Paragraphs>
  <Slides>13</Slides>
  <Notes>13</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13</vt:i4>
      </vt:variant>
    </vt:vector>
  </HeadingPairs>
  <TitlesOfParts>
    <vt:vector size="19" baseType="lpstr">
      <vt:lpstr>Calibri</vt:lpstr>
      <vt:lpstr>Century Gothic</vt:lpstr>
      <vt:lpstr>Overlock</vt:lpstr>
      <vt:lpstr>Simple Light</vt:lpstr>
      <vt:lpstr>Office Theme</vt:lpstr>
      <vt:lpstr>Office Theme</vt:lpstr>
      <vt:lpstr> Grade 8: Module 4: Unit 2: Lesson 9 Teacher slide, before teaching. </vt:lpstr>
      <vt:lpstr>  Grade 8: Module 4: Unit 2: Lesson 9 Teacher slide, before teaching. </vt:lpstr>
      <vt:lpstr>  Grade 8: Module 4: Unit 2: Lesson 9 Teacher slide, before teaching. </vt:lpstr>
      <vt:lpstr>Grade 8: Module 4:  Unit 2: Lesson 9</vt:lpstr>
      <vt:lpstr>Hello, Students!</vt:lpstr>
      <vt:lpstr>Let’s Discuss Research Search Terms </vt:lpstr>
      <vt:lpstr>Let’s Unpack the Learning Targets</vt:lpstr>
      <vt:lpstr>Let’s Review Key Research  Documents and Terms </vt:lpstr>
      <vt:lpstr>Let’s  Revise Our Research Question</vt:lpstr>
      <vt:lpstr>Let’s Determine Consequences of  the Local Sustainable Food Chain </vt:lpstr>
      <vt:lpstr>Let’s Share the Results of our Research </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2: Lesson 9 Teacher slide, before teaching. </dc:title>
  <dc:creator>nbravo</dc:creator>
  <cp:lastModifiedBy>Alexander Specht</cp:lastModifiedBy>
  <cp:revision>4</cp:revision>
  <dcterms:modified xsi:type="dcterms:W3CDTF">2018-12-16T18:16:26Z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