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C8FCDB-1801-47C4-9461-9C3C6DEAB0E9}" v="19" dt="2018-09-12T19:49:28.193"/>
    <p1510:client id="{49B48635-A6FC-453A-8D89-78A8360C3D71}" v="2" dt="2018-09-12T19:54:43.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49B48635-A6FC-453A-8D89-78A8360C3D71}"/>
    <pc:docChg chg="modSld">
      <pc:chgData name="Natalie Ivey" userId="S::natalie.ivey@detroitk12.org::2c81a4b0-7596-4a42-b4da-e7aac4dfeff9" providerId="AD" clId="Web-{49B48635-A6FC-453A-8D89-78A8360C3D71}" dt="2018-09-12T19:54:43.419" v="1" actId="14100"/>
      <pc:docMkLst>
        <pc:docMk/>
      </pc:docMkLst>
      <pc:sldChg chg="modSp">
        <pc:chgData name="Natalie Ivey" userId="S::natalie.ivey@detroitk12.org::2c81a4b0-7596-4a42-b4da-e7aac4dfeff9" providerId="AD" clId="Web-{49B48635-A6FC-453A-8D89-78A8360C3D71}" dt="2018-09-12T19:54:43.419" v="1" actId="14100"/>
        <pc:sldMkLst>
          <pc:docMk/>
          <pc:sldMk cId="0" sldId="261"/>
        </pc:sldMkLst>
        <pc:picChg chg="mod">
          <ac:chgData name="Natalie Ivey" userId="S::natalie.ivey@detroitk12.org::2c81a4b0-7596-4a42-b4da-e7aac4dfeff9" providerId="AD" clId="Web-{49B48635-A6FC-453A-8D89-78A8360C3D71}" dt="2018-09-12T19:54:43.419" v="1" actId="14100"/>
          <ac:picMkLst>
            <pc:docMk/>
            <pc:sldMk cId="0" sldId="261"/>
            <ac:picMk id="128" creationId="{00000000-0000-0000-0000-000000000000}"/>
          </ac:picMkLst>
        </pc:picChg>
        <pc:picChg chg="mod">
          <ac:chgData name="Natalie Ivey" userId="S::natalie.ivey@detroitk12.org::2c81a4b0-7596-4a42-b4da-e7aac4dfeff9" providerId="AD" clId="Web-{49B48635-A6FC-453A-8D89-78A8360C3D71}" dt="2018-09-12T19:54:39.013" v="0" actId="14100"/>
          <ac:picMkLst>
            <pc:docMk/>
            <pc:sldMk cId="0" sldId="261"/>
            <ac:picMk id="129" creationId="{00000000-0000-0000-0000-000000000000}"/>
          </ac:picMkLst>
        </pc:picChg>
      </pc:sldChg>
    </pc:docChg>
  </pc:docChgLst>
  <pc:docChgLst>
    <pc:chgData name="April Imperio" userId="S::april.imperio@detroitk12.org::016b43d7-eba5-4d9b-8296-c2a9482fb2a0" providerId="AD" clId="Web-{DDC97F15-445B-9697-BA20-160B0F9118EA}"/>
    <pc:docChg chg="addSld">
      <pc:chgData name="April Imperio" userId="S::april.imperio@detroitk12.org::016b43d7-eba5-4d9b-8296-c2a9482fb2a0" providerId="AD" clId="Web-{DDC97F15-445B-9697-BA20-160B0F9118EA}" dt="2019-03-26T00:41:09.935" v="0"/>
      <pc:docMkLst>
        <pc:docMk/>
      </pc:docMkLst>
      <pc:sldChg chg="add">
        <pc:chgData name="April Imperio" userId="S::april.imperio@detroitk12.org::016b43d7-eba5-4d9b-8296-c2a9482fb2a0" providerId="AD" clId="Web-{DDC97F15-445B-9697-BA20-160B0F9118EA}" dt="2019-03-26T00:41:09.935" v="0"/>
        <pc:sldMkLst>
          <pc:docMk/>
          <pc:sldMk cId="2437036834" sldId="267"/>
        </pc:sldMkLst>
      </pc:sldChg>
    </pc:docChg>
  </pc:docChgLst>
  <pc:docChgLst>
    <pc:chgData clId="Web-{B8988E5B-EBE6-49C8-A56E-28B7EF47E297}"/>
    <pc:docChg chg="modSld">
      <pc:chgData name="" userId="" providerId="" clId="Web-{B8988E5B-EBE6-49C8-A56E-28B7EF47E297}" dt="2018-08-10T06:19:53.541" v="5" actId="14100"/>
      <pc:docMkLst>
        <pc:docMk/>
      </pc:docMkLst>
      <pc:sldChg chg="addSp modSp">
        <pc:chgData name="" userId="" providerId="" clId="Web-{B8988E5B-EBE6-49C8-A56E-28B7EF47E297}" dt="2018-08-10T06:19:53.541" v="5" actId="14100"/>
        <pc:sldMkLst>
          <pc:docMk/>
          <pc:sldMk cId="0" sldId="260"/>
        </pc:sldMkLst>
        <pc:picChg chg="add mod">
          <ac:chgData name="" userId="" providerId="" clId="Web-{B8988E5B-EBE6-49C8-A56E-28B7EF47E297}" dt="2018-08-10T06:19:53.541" v="5" actId="14100"/>
          <ac:picMkLst>
            <pc:docMk/>
            <pc:sldMk cId="0" sldId="260"/>
            <ac:picMk id="2" creationId="{63212571-F426-443A-9E5F-F171FC73F57E}"/>
          </ac:picMkLst>
        </pc:picChg>
        <pc:picChg chg="mod">
          <ac:chgData name="" userId="" providerId="" clId="Web-{B8988E5B-EBE6-49C8-A56E-28B7EF47E297}" dt="2018-08-10T06:19:36.401" v="2" actId="14100"/>
          <ac:picMkLst>
            <pc:docMk/>
            <pc:sldMk cId="0" sldId="260"/>
            <ac:picMk id="119" creationId="{00000000-0000-0000-0000-000000000000}"/>
          </ac:picMkLst>
        </pc:picChg>
      </pc:sldChg>
    </pc:docChg>
  </pc:docChgLst>
  <pc:docChgLst>
    <pc:chgData name="Natalie Ivey" userId="2c81a4b0-7596-4a42-b4da-e7aac4dfeff9" providerId="ADAL" clId="{7FC8FCDB-1801-47C4-9461-9C3C6DEAB0E9}"/>
    <pc:docChg chg="modSld modMainMaster">
      <pc:chgData name="Natalie Ivey" userId="2c81a4b0-7596-4a42-b4da-e7aac4dfeff9" providerId="ADAL" clId="{7FC8FCDB-1801-47C4-9461-9C3C6DEAB0E9}" dt="2018-09-12T19:49:28.193" v="18" actId="1076"/>
      <pc:docMkLst>
        <pc:docMk/>
      </pc:docMkLst>
      <pc:sldChg chg="addSp modSp">
        <pc:chgData name="Natalie Ivey" userId="2c81a4b0-7596-4a42-b4da-e7aac4dfeff9" providerId="ADAL" clId="{7FC8FCDB-1801-47C4-9461-9C3C6DEAB0E9}" dt="2018-09-12T19:48:51.030" v="10" actId="1076"/>
        <pc:sldMkLst>
          <pc:docMk/>
          <pc:sldMk cId="0" sldId="258"/>
        </pc:sldMkLst>
        <pc:picChg chg="add mod">
          <ac:chgData name="Natalie Ivey" userId="2c81a4b0-7596-4a42-b4da-e7aac4dfeff9" providerId="ADAL" clId="{7FC8FCDB-1801-47C4-9461-9C3C6DEAB0E9}" dt="2018-09-12T19:48:51.030" v="10" actId="1076"/>
          <ac:picMkLst>
            <pc:docMk/>
            <pc:sldMk cId="0" sldId="258"/>
            <ac:picMk id="3" creationId="{40991F2A-A1C1-4C48-B8CD-9E256EE91E84}"/>
          </ac:picMkLst>
        </pc:picChg>
      </pc:sldChg>
      <pc:sldChg chg="addSp modSp">
        <pc:chgData name="Natalie Ivey" userId="2c81a4b0-7596-4a42-b4da-e7aac4dfeff9" providerId="ADAL" clId="{7FC8FCDB-1801-47C4-9461-9C3C6DEAB0E9}" dt="2018-09-12T19:49:28.193" v="18" actId="1076"/>
        <pc:sldMkLst>
          <pc:docMk/>
          <pc:sldMk cId="1809768790" sldId="265"/>
        </pc:sldMkLst>
        <pc:spChg chg="mod">
          <ac:chgData name="Natalie Ivey" userId="2c81a4b0-7596-4a42-b4da-e7aac4dfeff9" providerId="ADAL" clId="{7FC8FCDB-1801-47C4-9461-9C3C6DEAB0E9}" dt="2018-09-12T19:49:22.483" v="16" actId="14100"/>
          <ac:spMkLst>
            <pc:docMk/>
            <pc:sldMk cId="1809768790" sldId="265"/>
            <ac:spMk id="130" creationId="{00000000-0000-0000-0000-000000000000}"/>
          </ac:spMkLst>
        </pc:spChg>
        <pc:spChg chg="mod">
          <ac:chgData name="Natalie Ivey" userId="2c81a4b0-7596-4a42-b4da-e7aac4dfeff9" providerId="ADAL" clId="{7FC8FCDB-1801-47C4-9461-9C3C6DEAB0E9}" dt="2018-09-12T19:49:28.193" v="18" actId="1076"/>
          <ac:spMkLst>
            <pc:docMk/>
            <pc:sldMk cId="1809768790" sldId="265"/>
            <ac:spMk id="131" creationId="{00000000-0000-0000-0000-000000000000}"/>
          </ac:spMkLst>
        </pc:spChg>
        <pc:picChg chg="add mod">
          <ac:chgData name="Natalie Ivey" userId="2c81a4b0-7596-4a42-b4da-e7aac4dfeff9" providerId="ADAL" clId="{7FC8FCDB-1801-47C4-9461-9C3C6DEAB0E9}" dt="2018-09-12T19:49:16.447" v="14" actId="1076"/>
          <ac:picMkLst>
            <pc:docMk/>
            <pc:sldMk cId="1809768790" sldId="265"/>
            <ac:picMk id="3" creationId="{136E548D-D1BF-4653-B3D5-556B7AECB5B3}"/>
          </ac:picMkLst>
        </pc:picChg>
      </pc:sldChg>
      <pc:sldMasterChg chg="addSp modSp">
        <pc:chgData name="Natalie Ivey" userId="2c81a4b0-7596-4a42-b4da-e7aac4dfeff9" providerId="ADAL" clId="{7FC8FCDB-1801-47C4-9461-9C3C6DEAB0E9}" dt="2018-09-12T19:48:27.599" v="6" actId="1076"/>
        <pc:sldMasterMkLst>
          <pc:docMk/>
          <pc:sldMasterMk cId="0" sldId="2147483659"/>
        </pc:sldMasterMkLst>
        <pc:picChg chg="add mod">
          <ac:chgData name="Natalie Ivey" userId="2c81a4b0-7596-4a42-b4da-e7aac4dfeff9" providerId="ADAL" clId="{7FC8FCDB-1801-47C4-9461-9C3C6DEAB0E9}" dt="2018-09-12T19:47:58.039" v="1" actId="1076"/>
          <ac:picMkLst>
            <pc:docMk/>
            <pc:sldMasterMk cId="0" sldId="2147483659"/>
            <ac:picMk id="3" creationId="{2E7D6B6E-7938-45FB-A32E-1E0969DB10FA}"/>
          </ac:picMkLst>
        </pc:picChg>
        <pc:picChg chg="add mod">
          <ac:chgData name="Natalie Ivey" userId="2c81a4b0-7596-4a42-b4da-e7aac4dfeff9" providerId="ADAL" clId="{7FC8FCDB-1801-47C4-9461-9C3C6DEAB0E9}" dt="2018-09-12T19:48:14.495" v="4" actId="1076"/>
          <ac:picMkLst>
            <pc:docMk/>
            <pc:sldMasterMk cId="0" sldId="2147483659"/>
            <ac:picMk id="5" creationId="{96894297-6403-4507-ABC1-D8FCC0B0318F}"/>
          </ac:picMkLst>
        </pc:picChg>
        <pc:picChg chg="add mod">
          <ac:chgData name="Natalie Ivey" userId="2c81a4b0-7596-4a42-b4da-e7aac4dfeff9" providerId="ADAL" clId="{7FC8FCDB-1801-47C4-9461-9C3C6DEAB0E9}" dt="2018-09-12T19:48:27.599" v="6" actId="1076"/>
          <ac:picMkLst>
            <pc:docMk/>
            <pc:sldMasterMk cId="0" sldId="2147483659"/>
            <ac:picMk id="7" creationId="{FA68C9D5-5CF0-4752-B903-AE00AA2C1A49}"/>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78118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Char char="●"/>
            </a:pPr>
            <a:r>
              <a:rPr lang="en-US"/>
              <a:t>If you have the opportunity, set up a reading for a broader audience, whether it means inviting other classes, or organizing a poetry reading at a local coffee shop or bookstore and inviting community members (families, faculty and staff, other students).</a:t>
            </a:r>
            <a:endParaRPr/>
          </a:p>
          <a:p>
            <a:pPr marL="457200" lvl="0" indent="-304800" rtl="0">
              <a:spcBef>
                <a:spcPts val="0"/>
              </a:spcBef>
              <a:spcAft>
                <a:spcPts val="0"/>
              </a:spcAft>
              <a:buSzPts val="1200"/>
              <a:buChar char="●"/>
            </a:pPr>
            <a:r>
              <a:rPr lang="en-US"/>
              <a:t>If there’s time (these poems are short), they could practice with a partner before performing.</a:t>
            </a:r>
            <a:endParaRPr/>
          </a:p>
          <a:p>
            <a:pPr marL="457200" lvl="0" indent="-304800" rtl="0">
              <a:spcBef>
                <a:spcPts val="0"/>
              </a:spcBef>
              <a:spcAft>
                <a:spcPts val="0"/>
              </a:spcAft>
              <a:buSzPts val="1200"/>
              <a:buChar char="●"/>
            </a:pPr>
            <a:r>
              <a:rPr lang="en-US"/>
              <a:t>Be sure you have finished grading students’ essays so they can be passed back at the end of this lesson and used in students’ Module 1 reflections.</a:t>
            </a:r>
            <a:endParaRPr/>
          </a:p>
          <a:p>
            <a:pPr marL="0" lvl="0" indent="457200" rtl="0">
              <a:spcBef>
                <a:spcPts val="0"/>
              </a:spcBef>
              <a:spcAft>
                <a:spcPts val="0"/>
              </a:spcAft>
              <a:buNone/>
            </a:pPr>
            <a:endParaRPr>
              <a:highlight>
                <a:srgbClr val="FFFF00"/>
              </a:highlight>
            </a:endParaRPr>
          </a:p>
          <a:p>
            <a:pPr marL="0" lvl="0" indent="0" rtl="0">
              <a:spcBef>
                <a:spcPts val="0"/>
              </a:spcBef>
              <a:spcAft>
                <a:spcPts val="0"/>
              </a:spcAft>
              <a:buNone/>
            </a:pPr>
            <a:endParaRPr>
              <a:highlight>
                <a:srgbClr val="FFFF00"/>
              </a:highlight>
            </a:endParaRPr>
          </a:p>
        </p:txBody>
      </p:sp>
    </p:spTree>
    <p:extLst>
      <p:ext uri="{BB962C8B-B14F-4D97-AF65-F5344CB8AC3E}">
        <p14:creationId xmlns:p14="http://schemas.microsoft.com/office/powerpoint/2010/main" val="3522793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5346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0" lvl="0" indent="0" rtl="0">
              <a:spcBef>
                <a:spcPts val="0"/>
              </a:spcBef>
              <a:spcAft>
                <a:spcPts val="0"/>
              </a:spcAft>
              <a:buNone/>
            </a:pPr>
            <a:r>
              <a:rPr lang="en-US" sz="1200">
                <a:latin typeface="Calibri"/>
                <a:ea typeface="Calibri"/>
                <a:cs typeface="Calibri"/>
                <a:sym typeface="Calibri"/>
              </a:rPr>
              <a:t>Consider</a:t>
            </a:r>
            <a:r>
              <a:rPr lang="en-US" sz="1200" baseline="0">
                <a:latin typeface="Calibri"/>
                <a:ea typeface="Calibri"/>
                <a:cs typeface="Calibri"/>
                <a:sym typeface="Calibri"/>
              </a:rPr>
              <a:t> having everyone read their independent book today, or just allowing a more relaxed Small Group Block to celebrate the work of Module One being </a:t>
            </a:r>
            <a:r>
              <a:rPr lang="en-US" sz="1200" baseline="0" err="1">
                <a:latin typeface="Calibri"/>
                <a:ea typeface="Calibri"/>
                <a:cs typeface="Calibri"/>
                <a:sym typeface="Calibri"/>
              </a:rPr>
              <a:t>completel</a:t>
            </a:r>
            <a:r>
              <a:rPr lang="en-US" sz="1200" baseline="0">
                <a:latin typeface="Calibri"/>
                <a:ea typeface="Calibri"/>
                <a:cs typeface="Calibri"/>
                <a:sym typeface="Calibri"/>
              </a:rPr>
              <a:t>. </a:t>
            </a:r>
            <a:endParaRPr sz="1200">
              <a:latin typeface="Calibri"/>
              <a:ea typeface="Calibri"/>
              <a:cs typeface="Calibri"/>
              <a:sym typeface="Calibri"/>
            </a:endParaRPr>
          </a:p>
          <a:p>
            <a:pPr marL="0" lvl="0" indent="0" rtl="0">
              <a:spcBef>
                <a:spcPts val="0"/>
              </a:spcBef>
              <a:spcAft>
                <a:spcPts val="0"/>
              </a:spcAft>
              <a:buNone/>
            </a:pPr>
            <a:endParaRPr lang="en" sz="1200">
              <a:latin typeface="Calibri"/>
              <a:ea typeface="Calibri"/>
              <a:cs typeface="Calibri"/>
              <a:sym typeface="Calibri"/>
            </a:endParaRPr>
          </a:p>
        </p:txBody>
      </p:sp>
    </p:spTree>
    <p:extLst>
      <p:ext uri="{BB962C8B-B14F-4D97-AF65-F5344CB8AC3E}">
        <p14:creationId xmlns:p14="http://schemas.microsoft.com/office/powerpoint/2010/main" val="49134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New Materials to Prepare in Advance: </a:t>
            </a:r>
            <a:endParaRPr/>
          </a:p>
          <a:p>
            <a:pPr marL="457200" lvl="0" indent="-304800" rtl="0">
              <a:spcBef>
                <a:spcPts val="0"/>
              </a:spcBef>
              <a:spcAft>
                <a:spcPts val="0"/>
              </a:spcAft>
              <a:buClr>
                <a:schemeClr val="dk1"/>
              </a:buClr>
              <a:buSzPts val="1200"/>
              <a:buFont typeface="Calibri"/>
              <a:buChar char="●"/>
            </a:pPr>
            <a:r>
              <a:rPr lang="en-US" b="1"/>
              <a:t>Entry Task </a:t>
            </a:r>
            <a:r>
              <a:rPr lang="en-US"/>
              <a:t>(with poetry reading rubric) (one per student)</a:t>
            </a:r>
            <a:endParaRPr/>
          </a:p>
          <a:p>
            <a:pPr marL="457200" lvl="0" indent="-304800" rtl="0">
              <a:spcBef>
                <a:spcPts val="0"/>
              </a:spcBef>
              <a:spcAft>
                <a:spcPts val="0"/>
              </a:spcAft>
              <a:buClr>
                <a:schemeClr val="dk1"/>
              </a:buClr>
              <a:buSzPts val="1200"/>
              <a:buFont typeface="Calibri"/>
              <a:buChar char="●"/>
            </a:pPr>
            <a:r>
              <a:rPr lang="en-US" b="1"/>
              <a:t>Poetry Reading rubric </a:t>
            </a:r>
            <a:r>
              <a:rPr lang="en-US"/>
              <a:t>(for Teacher Reference)</a:t>
            </a:r>
            <a:endParaRPr/>
          </a:p>
          <a:p>
            <a:pPr marL="457200" lvl="0" indent="-304800" rtl="0">
              <a:spcBef>
                <a:spcPts val="0"/>
              </a:spcBef>
              <a:spcAft>
                <a:spcPts val="0"/>
              </a:spcAft>
              <a:buClr>
                <a:schemeClr val="dk1"/>
              </a:buClr>
              <a:buSzPts val="1200"/>
              <a:buFont typeface="Calibri"/>
              <a:buChar char="●"/>
            </a:pPr>
            <a:r>
              <a:rPr lang="en-US" b="1"/>
              <a:t>Module 1 Reflection </a:t>
            </a:r>
            <a:r>
              <a:rPr lang="en-US"/>
              <a:t>(one per student) </a:t>
            </a:r>
            <a:endParaRPr/>
          </a:p>
          <a:p>
            <a:pPr marL="457200" lvl="0" indent="0" rtl="0">
              <a:spcBef>
                <a:spcPts val="0"/>
              </a:spcBef>
              <a:spcAft>
                <a:spcPts val="0"/>
              </a:spcAft>
              <a:buNone/>
            </a:pPr>
            <a:endParaRPr/>
          </a:p>
          <a:p>
            <a:pPr marL="0" lvl="0" indent="0" rtl="0">
              <a:spcBef>
                <a:spcPts val="0"/>
              </a:spcBef>
              <a:spcAft>
                <a:spcPts val="0"/>
              </a:spcAft>
              <a:buNone/>
            </a:pPr>
            <a:r>
              <a:rPr lang="en-US"/>
              <a:t>Materials to Gather from Previous Lessons:</a:t>
            </a:r>
            <a:r>
              <a:rPr lang="en-US" baseline="0"/>
              <a:t> </a:t>
            </a:r>
            <a:r>
              <a:rPr lang="en-US"/>
              <a:t>None</a:t>
            </a:r>
            <a:endParaRPr/>
          </a:p>
          <a:p>
            <a:pPr marL="0" lvl="0" indent="0" rtl="0">
              <a:spcBef>
                <a:spcPts val="0"/>
              </a:spcBef>
              <a:spcAft>
                <a:spcPts val="0"/>
              </a:spcAft>
              <a:buClr>
                <a:srgbClr val="000000"/>
              </a:buClr>
              <a:buSzPts val="1400"/>
              <a:buFont typeface="Arial"/>
              <a:buNone/>
            </a:pPr>
            <a:endParaRPr/>
          </a:p>
          <a:p>
            <a:pPr marL="0" lvl="0" indent="0">
              <a:spcBef>
                <a:spcPts val="0"/>
              </a:spcBef>
              <a:spcAft>
                <a:spcPts val="0"/>
              </a:spcAft>
              <a:buNone/>
            </a:pPr>
            <a:r>
              <a:rPr lang="en-US"/>
              <a:t>Protocols to review: None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i="0" u="none" strike="noStrike" cap="none">
                <a:solidFill>
                  <a:schemeClr val="dk1"/>
                </a:solidFill>
              </a:rPr>
              <a:t>Prepare classroom systems for active learning:</a:t>
            </a:r>
            <a:endParaRPr i="0" u="none" strike="noStrike" cap="none">
              <a:solidFill>
                <a:schemeClr val="dk1"/>
              </a:solidFill>
            </a:endParaRPr>
          </a:p>
          <a:p>
            <a:pPr marL="457200" lvl="0" indent="-304800" rtl="0">
              <a:spcBef>
                <a:spcPts val="0"/>
              </a:spcBef>
              <a:spcAft>
                <a:spcPts val="0"/>
              </a:spcAft>
              <a:buClr>
                <a:schemeClr val="dk1"/>
              </a:buClr>
              <a:buSzPts val="1200"/>
              <a:buFont typeface="Calibri"/>
              <a:buChar char="●"/>
            </a:pPr>
            <a:r>
              <a:rPr lang="en-US"/>
              <a:t>Consider changing the setup of your room to simulate a coffee shop or theater for the students’ poetry reading.</a:t>
            </a:r>
            <a:endParaRPr/>
          </a:p>
          <a:p>
            <a:pPr marL="457200" lvl="0" indent="-304800" rtl="0">
              <a:spcBef>
                <a:spcPts val="0"/>
              </a:spcBef>
              <a:spcAft>
                <a:spcPts val="0"/>
              </a:spcAft>
              <a:buClr>
                <a:schemeClr val="dk1"/>
              </a:buClr>
              <a:buSzPts val="1200"/>
              <a:buFont typeface="Calibri"/>
              <a:buChar char="●"/>
            </a:pPr>
            <a:r>
              <a:rPr lang="en-US"/>
              <a:t>To make the reading go smoothly, consider posting the order of readings somewhere in the classroom.</a:t>
            </a:r>
            <a:endParaRPr/>
          </a:p>
          <a:p>
            <a:pPr marL="0" lvl="0" indent="0" rtl="0">
              <a:spcBef>
                <a:spcPts val="0"/>
              </a:spcBef>
              <a:spcAft>
                <a:spcPts val="0"/>
              </a:spcAft>
              <a:buNone/>
            </a:pPr>
            <a:endParaRPr/>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1475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052038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rPr>
              <a:t>Student Grouping: Whole Group</a:t>
            </a:r>
            <a:endParaRPr sz="1200"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r>
              <a:rPr lang="en-US"/>
              <a:t> </a:t>
            </a:r>
            <a:endParaRPr/>
          </a:p>
          <a:p>
            <a:pPr marL="457200" lvl="0" indent="-304800" rtl="0">
              <a:spcBef>
                <a:spcPts val="0"/>
              </a:spcBef>
              <a:spcAft>
                <a:spcPts val="0"/>
              </a:spcAft>
              <a:buSzPts val="1200"/>
              <a:buChar char="●"/>
            </a:pPr>
            <a:r>
              <a:rPr lang="en-US"/>
              <a:t>Reading their poems aloud will help students continue to build their reading fluency. </a:t>
            </a:r>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a:solidFill>
                  <a:schemeClr val="dk1"/>
                </a:solidFill>
              </a:rPr>
              <a:t>Teacher Actions:</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a:solidFill>
                  <a:schemeClr val="dk1"/>
                </a:solidFill>
              </a:rPr>
              <a:t>Read the slide aloud – explain as needed. </a:t>
            </a:r>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a:t>Student Look-</a:t>
            </a:r>
            <a:r>
              <a:rPr lang="en-US" err="1"/>
              <a:t>fors</a:t>
            </a:r>
            <a:r>
              <a:rPr lang="en-US"/>
              <a:t>/Listen-</a:t>
            </a:r>
            <a:r>
              <a:rPr lang="en-US" err="1"/>
              <a:t>fors</a:t>
            </a:r>
            <a:r>
              <a:rPr lang="en-US" sz="1200" i="0" u="none" strike="noStrike" cap="none">
                <a:solidFill>
                  <a:schemeClr val="dk1"/>
                </a:solidFill>
              </a:rPr>
              <a:t>:</a:t>
            </a:r>
            <a:r>
              <a:rPr lang="en-US"/>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will direct their attention towards the slide. </a:t>
            </a:r>
            <a:r>
              <a:rPr lang="en-US" sz="1200" i="0" u="none" strike="noStrike" cap="none">
                <a:solidFill>
                  <a:schemeClr val="dk1"/>
                </a:solidFill>
              </a:rPr>
              <a:t> </a:t>
            </a:r>
            <a:endParaRPr sz="1200" i="0" u="none" strike="noStrike" cap="none">
              <a:solidFill>
                <a:schemeClr val="dk1"/>
              </a:solidFill>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9463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a:t>Suggested slide pacing: 5-8 minutes</a:t>
            </a:r>
            <a:endParaRPr/>
          </a:p>
          <a:p>
            <a:pPr marL="0" lvl="0" indent="0">
              <a:spcBef>
                <a:spcPts val="0"/>
              </a:spcBef>
              <a:spcAft>
                <a:spcPts val="0"/>
              </a:spcAft>
              <a:buClr>
                <a:schemeClr val="dk1"/>
              </a:buClr>
              <a:buSzPts val="1100"/>
              <a:buFont typeface="Arial"/>
              <a:buNone/>
            </a:pPr>
            <a:r>
              <a:rPr lang="en-US" b="1"/>
              <a:t>Student Grouping: Individual, Partners</a:t>
            </a:r>
            <a:endParaRPr b="1"/>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200"/>
              <a:buFont typeface="Calibri"/>
              <a:buNone/>
            </a:pPr>
            <a:r>
              <a:rPr lang="en-US" b="1"/>
              <a:t>Opening A. Review Learning Targets Entry Task </a:t>
            </a:r>
            <a:endParaRPr b="1"/>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a:t>Teaching Notes: </a:t>
            </a:r>
            <a:endParaRPr/>
          </a:p>
          <a:p>
            <a:pPr marL="457200" lvl="0" indent="-304800" rtl="0">
              <a:spcBef>
                <a:spcPts val="0"/>
              </a:spcBef>
              <a:spcAft>
                <a:spcPts val="0"/>
              </a:spcAft>
              <a:buSzPts val="1200"/>
              <a:buFont typeface="Calibri"/>
              <a:buChar char="●"/>
            </a:pPr>
            <a:r>
              <a:rPr lang="en-US"/>
              <a:t>Checking in with learning targets helps students self-assess their learning. This research-based strategy supports struggling learners most.</a:t>
            </a:r>
            <a:endParaRPr/>
          </a:p>
          <a:p>
            <a:pPr marL="457200" lvl="0" indent="0" rtl="0">
              <a:spcBef>
                <a:spcPts val="0"/>
              </a:spcBef>
              <a:spcAft>
                <a:spcPts val="0"/>
              </a:spcAft>
              <a:buNone/>
            </a:pPr>
            <a:endParaRPr/>
          </a:p>
          <a:p>
            <a:pPr marL="0" lvl="0" indent="0" rtl="0">
              <a:spcBef>
                <a:spcPts val="0"/>
              </a:spcBef>
              <a:spcAft>
                <a:spcPts val="0"/>
              </a:spcAft>
              <a:buNone/>
            </a:pPr>
            <a:r>
              <a:rPr lang="en-US"/>
              <a:t>Teacher Actions:</a:t>
            </a:r>
            <a:endParaRPr/>
          </a:p>
          <a:p>
            <a:pPr marL="457200" lvl="0" indent="-304800" rtl="0">
              <a:spcBef>
                <a:spcPts val="0"/>
              </a:spcBef>
              <a:spcAft>
                <a:spcPts val="0"/>
              </a:spcAft>
              <a:buSzPts val="1200"/>
              <a:buFont typeface="Calibri"/>
              <a:buAutoNum type="arabicPeriod"/>
            </a:pPr>
            <a:r>
              <a:rPr lang="en-US"/>
              <a:t>As students enter the classroom, give them the </a:t>
            </a:r>
            <a:r>
              <a:rPr lang="en-US" b="1"/>
              <a:t>Entry Task</a:t>
            </a:r>
            <a:r>
              <a:rPr lang="en-US"/>
              <a:t>. Allow them 2 minutes to read it over and answer the questions individually. </a:t>
            </a:r>
            <a:endParaRPr/>
          </a:p>
          <a:p>
            <a:pPr marL="457200" lvl="0" indent="-304800" rtl="0">
              <a:spcBef>
                <a:spcPts val="0"/>
              </a:spcBef>
              <a:spcAft>
                <a:spcPts val="0"/>
              </a:spcAft>
              <a:buSzPts val="1200"/>
              <a:buFont typeface="Calibri"/>
              <a:buAutoNum type="arabicPeriod"/>
            </a:pPr>
            <a:r>
              <a:rPr lang="en-US"/>
              <a:t>Ask students to turn to their poetry reading partner to share their answers and read their poem once aloud.</a:t>
            </a:r>
            <a:endParaRPr/>
          </a:p>
          <a:p>
            <a:pPr marL="0" lvl="0" indent="0">
              <a:spcBef>
                <a:spcPts val="0"/>
              </a:spcBef>
              <a:spcAft>
                <a:spcPts val="0"/>
              </a:spcAft>
              <a:buClr>
                <a:schemeClr val="dk1"/>
              </a:buClr>
              <a:buSzPts val="1200"/>
              <a:buFont typeface="Calibri"/>
              <a:buNone/>
            </a:pPr>
            <a:endParaRPr/>
          </a:p>
          <a:p>
            <a:pPr marL="0" lvl="0" indent="0">
              <a:spcBef>
                <a:spcPts val="0"/>
              </a:spcBef>
              <a:spcAft>
                <a:spcPts val="0"/>
              </a:spcAft>
              <a:buClr>
                <a:schemeClr val="dk1"/>
              </a:buClr>
              <a:buSzPts val="1200"/>
              <a:buFont typeface="Calibri"/>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All students will have at least one underlined portion and one circled portion on the rubric in their </a:t>
            </a:r>
            <a:r>
              <a:rPr lang="en-US" b="1"/>
              <a:t>Entry Task</a:t>
            </a:r>
            <a:r>
              <a:rPr lang="en-US"/>
              <a:t>.</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chemeClr val="dk1"/>
              </a:buClr>
              <a:buSzPts val="1100"/>
              <a:buFont typeface="Arial"/>
              <a:buNone/>
            </a:pPr>
            <a:r>
              <a:rPr lang="en-US"/>
              <a:t>Support for Any Students Who Need It: </a:t>
            </a:r>
            <a:endParaRPr/>
          </a:p>
          <a:p>
            <a:pPr marL="457200" lvl="0" indent="-304800" rtl="0">
              <a:spcBef>
                <a:spcPts val="0"/>
              </a:spcBef>
              <a:spcAft>
                <a:spcPts val="0"/>
              </a:spcAft>
              <a:buClr>
                <a:schemeClr val="dk1"/>
              </a:buClr>
              <a:buSzPts val="1200"/>
              <a:buFont typeface="Calibri"/>
              <a:buChar char="●"/>
            </a:pPr>
            <a:r>
              <a:rPr lang="en-US"/>
              <a:t>In most other lessons, we’ve reviewed learning targets aloud, as a whole class. If you feel it would help your students to do so, please feel free to read the learning targets aloud here as well.</a:t>
            </a:r>
            <a:endParaRPr/>
          </a:p>
          <a:p>
            <a:pPr marL="457200" lvl="0" indent="-304800" rtl="0">
              <a:spcBef>
                <a:spcPts val="0"/>
              </a:spcBef>
              <a:spcAft>
                <a:spcPts val="0"/>
              </a:spcAft>
              <a:buSzPts val="1200"/>
              <a:buFont typeface="Calibri"/>
              <a:buChar char="●"/>
            </a:pPr>
            <a:r>
              <a:rPr lang="en-US"/>
              <a:t>Consider partnering ELLs who speak the same home language for the sharing of their poems during today’s class.</a:t>
            </a:r>
            <a:endParaRPr/>
          </a:p>
          <a:p>
            <a:pPr marL="457200" lvl="0" indent="-304800" rtl="0">
              <a:spcBef>
                <a:spcPts val="0"/>
              </a:spcBef>
              <a:spcAft>
                <a:spcPts val="0"/>
              </a:spcAft>
              <a:buSzPts val="1200"/>
              <a:buFont typeface="Calibri"/>
              <a:buChar char="●"/>
            </a:pPr>
            <a:r>
              <a:rPr lang="en-US"/>
              <a:t>If students need additional support in order to circle or underline the rubric, consider reading it aloud. There will be time on the next slide to delve more deeply into the rubric.</a:t>
            </a:r>
            <a:endParaRPr/>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381603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Google Shape;122;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a:t>Suggested slide pacing: 5-8 minutes </a:t>
            </a:r>
            <a:endParaRPr/>
          </a:p>
          <a:p>
            <a:pPr marL="0" lvl="0" indent="0" rtl="0">
              <a:spcBef>
                <a:spcPts val="0"/>
              </a:spcBef>
              <a:spcAft>
                <a:spcPts val="0"/>
              </a:spcAft>
              <a:buClr>
                <a:srgbClr val="000000"/>
              </a:buClr>
              <a:buSzPts val="1100"/>
              <a:buFont typeface="Arial"/>
              <a:buNone/>
            </a:pPr>
            <a:r>
              <a:rPr lang="en-US" b="1"/>
              <a:t>Student Grouping: Whole Group</a:t>
            </a:r>
            <a:endParaRPr b="1"/>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b="1"/>
              <a:t>Work Time A. Two-Voice Poetry Readings </a:t>
            </a:r>
            <a:endParaRPr/>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As you read the </a:t>
            </a:r>
            <a:r>
              <a:rPr lang="en-US" b="1"/>
              <a:t>Model Poem </a:t>
            </a:r>
            <a:r>
              <a:rPr lang="en-US"/>
              <a:t>aloud, demonstrate </a:t>
            </a:r>
            <a:r>
              <a:rPr lang="en-US" b="0"/>
              <a:t>audible, varied, and precise </a:t>
            </a:r>
            <a:r>
              <a:rPr lang="en-US"/>
              <a:t>speaking skills by reading loudly and clearly, with inflection that emphasizes key words. Be sure to make eye contact as well so you can talk with students about the importance of engaging with the audience.</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Explain to students that their poetry reading today will conclude all the work they have done during this module. Let students know that today is a celebration of their learning, and these poetry readings are a way to share their hard work. </a:t>
            </a:r>
            <a:endParaRPr/>
          </a:p>
          <a:p>
            <a:pPr marL="457200" lvl="0" indent="-304800" rtl="0">
              <a:spcBef>
                <a:spcPts val="0"/>
              </a:spcBef>
              <a:spcAft>
                <a:spcPts val="0"/>
              </a:spcAft>
              <a:buClr>
                <a:schemeClr val="dk1"/>
              </a:buClr>
              <a:buSzPts val="1200"/>
              <a:buFont typeface="Calibri"/>
              <a:buAutoNum type="arabicPeriod"/>
            </a:pPr>
            <a:r>
              <a:rPr lang="en-US"/>
              <a:t>Go over the rubric with students, explaining any terms they might have difficulty understanding.</a:t>
            </a:r>
            <a:endParaRPr/>
          </a:p>
          <a:p>
            <a:pPr marL="457200" lvl="0" indent="-304800" rtl="0">
              <a:spcBef>
                <a:spcPts val="0"/>
              </a:spcBef>
              <a:spcAft>
                <a:spcPts val="0"/>
              </a:spcAft>
              <a:buClr>
                <a:schemeClr val="dk1"/>
              </a:buClr>
              <a:buSzPts val="1200"/>
              <a:buFont typeface="Calibri"/>
              <a:buAutoNum type="arabicPeriod"/>
            </a:pPr>
            <a:r>
              <a:rPr lang="en-US"/>
              <a:t>Explain that you’ll be reading the </a:t>
            </a:r>
            <a:r>
              <a:rPr lang="en-US" b="1"/>
              <a:t>Model Poem </a:t>
            </a:r>
            <a:r>
              <a:rPr lang="en-US"/>
              <a:t>they’ve seen before, demonstrating what it means to read in an </a:t>
            </a:r>
            <a:r>
              <a:rPr lang="en-US" b="0"/>
              <a:t>audible, varied, and precise </a:t>
            </a:r>
            <a:r>
              <a:rPr lang="en-US"/>
              <a:t>way.</a:t>
            </a:r>
            <a:endParaRPr/>
          </a:p>
          <a:p>
            <a:pPr marL="0" lvl="0" indent="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focus on their rubrics and listen quietly as you read. </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Clr>
                <a:schemeClr val="dk1"/>
              </a:buClr>
              <a:buSzPts val="1200"/>
              <a:buFont typeface="Calibri"/>
              <a:buChar char="●"/>
            </a:pPr>
            <a:r>
              <a:rPr lang="en-US"/>
              <a:t>You might want to pause occasionally while reading the poem aloud to say something like, “Did you notice how my voice went up in this sentence, and how I emphasized this word? That’s an example of </a:t>
            </a:r>
            <a:r>
              <a:rPr lang="en-US" b="0"/>
              <a:t>varied</a:t>
            </a:r>
            <a:r>
              <a:rPr lang="en-US"/>
              <a:t> reading.”</a:t>
            </a:r>
            <a:endParaRPr/>
          </a:p>
        </p:txBody>
      </p:sp>
      <p:sp>
        <p:nvSpPr>
          <p:cNvPr id="123" name="Google Shape;123;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3697059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20-25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b="1"/>
              <a:t>Work Time A. Two-Voice Poetry Readings, </a:t>
            </a:r>
            <a:r>
              <a:rPr lang="en-US"/>
              <a:t>continued</a:t>
            </a:r>
            <a:r>
              <a:rPr lang="en-US" b="1"/>
              <a:t>   </a:t>
            </a:r>
            <a:endParaRPr b="1" i="1"/>
          </a:p>
          <a:p>
            <a:pPr marL="0" lvl="0" indent="0" rtl="0">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This lesson is an opportunity to continue building a productive class community by encouraging students to encourage one another and to be respectful while listening to their peers read.</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marR="0" lvl="0" indent="-304800" algn="l" rtl="0">
              <a:lnSpc>
                <a:spcPct val="100000"/>
              </a:lnSpc>
              <a:spcBef>
                <a:spcPts val="0"/>
              </a:spcBef>
              <a:spcAft>
                <a:spcPts val="0"/>
              </a:spcAft>
              <a:buSzPts val="1200"/>
              <a:buFont typeface="Calibri"/>
              <a:buAutoNum type="arabicPeriod"/>
            </a:pPr>
            <a:r>
              <a:rPr lang="en-US"/>
              <a:t>Read the slide aloud. Invite students to share any other ideas for what it means to be a good audience member.</a:t>
            </a:r>
            <a:endParaRPr/>
          </a:p>
          <a:p>
            <a:pPr marL="457200" marR="0" lvl="0" indent="-304800" algn="l" rtl="0">
              <a:lnSpc>
                <a:spcPct val="100000"/>
              </a:lnSpc>
              <a:spcBef>
                <a:spcPts val="0"/>
              </a:spcBef>
              <a:spcAft>
                <a:spcPts val="0"/>
              </a:spcAft>
              <a:buSzPts val="1200"/>
              <a:buFont typeface="Calibri"/>
              <a:buAutoNum type="arabicPeriod"/>
            </a:pPr>
            <a:r>
              <a:rPr lang="en-US"/>
              <a:t>Invite the first pair of students to stand in front of their classmates. Ask that each student bring his/her poem, read one poem, wait for appreciation, then read the other and wait for appreciation from the audience before sitting down. </a:t>
            </a:r>
            <a:endParaRPr/>
          </a:p>
          <a:p>
            <a:pPr marL="457200" marR="0" lvl="0" indent="-304800" algn="l" rtl="0">
              <a:lnSpc>
                <a:spcPct val="100000"/>
              </a:lnSpc>
              <a:spcBef>
                <a:spcPts val="0"/>
              </a:spcBef>
              <a:spcAft>
                <a:spcPts val="0"/>
              </a:spcAft>
              <a:buSzPts val="1200"/>
              <a:buFont typeface="Calibri"/>
              <a:buAutoNum type="arabicPeriod"/>
            </a:pPr>
            <a:r>
              <a:rPr lang="en-US"/>
              <a:t>As students read, assess their readings using the </a:t>
            </a:r>
            <a:r>
              <a:rPr lang="en-US" b="1"/>
              <a:t>Poetry Reading rubric</a:t>
            </a:r>
            <a:r>
              <a:rPr lang="en-US"/>
              <a:t>. </a:t>
            </a:r>
            <a:endParaRPr/>
          </a:p>
          <a:p>
            <a:pPr marL="457200" marR="0" lvl="0" indent="-304800" algn="l" rtl="0">
              <a:lnSpc>
                <a:spcPct val="100000"/>
              </a:lnSpc>
              <a:spcBef>
                <a:spcPts val="0"/>
              </a:spcBef>
              <a:spcAft>
                <a:spcPts val="0"/>
              </a:spcAft>
              <a:buSzPts val="1200"/>
              <a:buFont typeface="Calibri"/>
              <a:buAutoNum type="arabicPeriod"/>
            </a:pPr>
            <a:r>
              <a:rPr lang="en-US"/>
              <a:t>Repeat until all students have read their poem.</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Arial"/>
              <a:buNone/>
            </a:pPr>
            <a:r>
              <a:rPr lang="en-US"/>
              <a:t>Student Look-</a:t>
            </a:r>
            <a:r>
              <a:rPr lang="en-US" err="1"/>
              <a:t>fors</a:t>
            </a:r>
            <a:r>
              <a:rPr lang="en-US"/>
              <a:t>/Listen-</a:t>
            </a:r>
            <a:r>
              <a:rPr lang="en-US" err="1"/>
              <a:t>fors</a:t>
            </a:r>
            <a:r>
              <a:rPr lang="en-US" i="0" u="none" strike="noStrike" cap="none">
                <a:solidFill>
                  <a:schemeClr val="dk1"/>
                </a:solidFill>
              </a:rPr>
              <a:t>:</a:t>
            </a:r>
            <a:endParaRPr i="0" u="none" strike="noStrike" cap="none">
              <a:solidFill>
                <a:schemeClr val="dk1"/>
              </a:solidFill>
            </a:endParaRPr>
          </a:p>
          <a:p>
            <a:pPr marL="457200" lvl="0" indent="-304800" rtl="0">
              <a:spcBef>
                <a:spcPts val="0"/>
              </a:spcBef>
              <a:spcAft>
                <a:spcPts val="0"/>
              </a:spcAft>
              <a:buClr>
                <a:schemeClr val="dk1"/>
              </a:buClr>
              <a:buSzPts val="1200"/>
              <a:buFont typeface="Calibri"/>
              <a:buChar char="●"/>
            </a:pPr>
            <a:r>
              <a:rPr lang="en-US"/>
              <a:t>Students will adhere to the audience expectations while their classmates are reading.</a:t>
            </a:r>
            <a:endParaRPr/>
          </a:p>
          <a:p>
            <a:pPr marL="0" marR="0" lvl="0" indent="0" algn="l" rtl="0">
              <a:lnSpc>
                <a:spcPct val="100000"/>
              </a:lnSpc>
              <a:spcBef>
                <a:spcPts val="0"/>
              </a:spcBef>
              <a:spcAft>
                <a:spcPts val="0"/>
              </a:spcAft>
              <a:buNone/>
            </a:pPr>
            <a:endParaRPr/>
          </a:p>
          <a:p>
            <a:pPr marL="0" lvl="0" indent="0">
              <a:spcBef>
                <a:spcPts val="0"/>
              </a:spcBef>
              <a:spcAft>
                <a:spcPts val="0"/>
              </a:spcAft>
              <a:buNone/>
            </a:pPr>
            <a:r>
              <a:rPr lang="en-US"/>
              <a:t>Support for Any Students Who Need It:</a:t>
            </a:r>
            <a:endParaRPr/>
          </a:p>
          <a:p>
            <a:pPr marL="457200" lvl="0" indent="-304800">
              <a:spcBef>
                <a:spcPts val="0"/>
              </a:spcBef>
              <a:spcAft>
                <a:spcPts val="0"/>
              </a:spcAft>
              <a:buSzPts val="1200"/>
              <a:buFont typeface="Calibri"/>
              <a:buChar char="●"/>
            </a:pPr>
            <a:r>
              <a:rPr lang="en-US"/>
              <a:t>Consider allowing students to sit in front of the class instead of stand if that makes them more comfortable. You could also set up a radio studio in the back of the room and have students read their poems from there with the class looking forward as if listening to the radio. This arrangement helps alleviate some of the anxiety of public speaking for some students.</a:t>
            </a:r>
            <a:endParaRPr/>
          </a:p>
          <a:p>
            <a:pPr marL="0" lvl="0" indent="0" rtl="0">
              <a:spcBef>
                <a:spcPts val="0"/>
              </a:spcBef>
              <a:spcAft>
                <a:spcPts val="0"/>
              </a:spcAft>
              <a:buNone/>
            </a:pPr>
            <a:endParaRPr/>
          </a:p>
        </p:txBody>
      </p:sp>
      <p:sp>
        <p:nvSpPr>
          <p:cNvPr id="134" name="Google Shape;13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024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Google Shape;141;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a:t>Suggested slide pacing: 5-7 minutes</a:t>
            </a:r>
            <a:endParaRPr/>
          </a:p>
          <a:p>
            <a:pPr marL="0" lvl="0" indent="0" rtl="0">
              <a:spcBef>
                <a:spcPts val="0"/>
              </a:spcBef>
              <a:spcAft>
                <a:spcPts val="0"/>
              </a:spcAft>
              <a:buClr>
                <a:srgbClr val="000000"/>
              </a:buClr>
              <a:buSzPts val="1100"/>
              <a:buFont typeface="Arial"/>
              <a:buNone/>
            </a:pPr>
            <a:r>
              <a:rPr lang="en-US" b="1"/>
              <a:t>Student Grouping: Whole Group</a:t>
            </a:r>
            <a:endParaRPr b="1"/>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b="1"/>
              <a:t>Work Time B. Celebration   </a:t>
            </a:r>
            <a:endParaRPr b="1" i="1"/>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Consider asking students to record, or simply share, something positive about one of their classmate’s readings, and to cold-call a couple students to share. This kind of positive reinforcement from peers can be beneficial for students.</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Once the readings are done, congratulate students on their readings. Mention some highlights from the readings; acknowledge students who may have overcome some stage fright or moments that the class really connected with. </a:t>
            </a:r>
            <a:endParaRPr/>
          </a:p>
          <a:p>
            <a:pPr marL="457200" lvl="0" indent="0" rtl="0">
              <a:spcBef>
                <a:spcPts val="0"/>
              </a:spcBef>
              <a:spcAft>
                <a:spcPts val="0"/>
              </a:spcAft>
              <a:buNone/>
            </a:pPr>
            <a:endParaRPr/>
          </a:p>
          <a:p>
            <a:pPr marL="0" lvl="0" indent="0" rtl="0">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a:t>
            </a:r>
            <a:endParaRPr/>
          </a:p>
          <a:p>
            <a:pPr marL="457200" lvl="0" indent="-304800" rtl="0">
              <a:spcBef>
                <a:spcPts val="0"/>
              </a:spcBef>
              <a:spcAft>
                <a:spcPts val="0"/>
              </a:spcAft>
              <a:buClr>
                <a:schemeClr val="dk1"/>
              </a:buClr>
              <a:buSzPts val="1200"/>
              <a:buFont typeface="Calibri"/>
              <a:buChar char="●"/>
            </a:pPr>
            <a:r>
              <a:rPr lang="en-US"/>
              <a:t>All students should feel positive about some positive aspect of their reading or their peers’ reading. They might be smiling, clapping, or raising their hands to share. </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SzPts val="1100"/>
              <a:buFont typeface="Arial"/>
              <a:buNone/>
            </a:pPr>
            <a:r>
              <a:rPr lang="en-US"/>
              <a:t>Support for Any Students Who Need It: None</a:t>
            </a:r>
            <a:endParaRPr/>
          </a:p>
        </p:txBody>
      </p:sp>
      <p:sp>
        <p:nvSpPr>
          <p:cNvPr id="142" name="Google Shape;142;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464910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e1d5b8e51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Google Shape;149;g3e1d5b8e51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a:t>Suggested slide pacing: 10-12 minutes</a:t>
            </a:r>
            <a:endParaRPr/>
          </a:p>
          <a:p>
            <a:pPr marL="0" lvl="0" indent="0">
              <a:spcBef>
                <a:spcPts val="0"/>
              </a:spcBef>
              <a:spcAft>
                <a:spcPts val="0"/>
              </a:spcAft>
              <a:buNone/>
            </a:pPr>
            <a:r>
              <a:rPr lang="en-US" b="1"/>
              <a:t>Student Grouping: Whole Group</a:t>
            </a:r>
            <a:endParaRPr b="1"/>
          </a:p>
          <a:p>
            <a:pPr marL="0" lvl="0" indent="0">
              <a:spcBef>
                <a:spcPts val="0"/>
              </a:spcBef>
              <a:spcAft>
                <a:spcPts val="0"/>
              </a:spcAft>
              <a:buNone/>
            </a:pPr>
            <a:endParaRPr b="1"/>
          </a:p>
          <a:p>
            <a:pPr marL="0" lvl="0" indent="0" rtl="0">
              <a:spcBef>
                <a:spcPts val="0"/>
              </a:spcBef>
              <a:spcAft>
                <a:spcPts val="0"/>
              </a:spcAft>
              <a:buClr>
                <a:schemeClr val="dk1"/>
              </a:buClr>
              <a:buSzPts val="1200"/>
              <a:buFont typeface="Calibri"/>
              <a:buNone/>
            </a:pPr>
            <a:r>
              <a:rPr lang="en-US" b="1"/>
              <a:t>Closing and Assessment A. Module Reflection and Collect Final Poems   </a:t>
            </a:r>
            <a:endParaRPr b="1" i="1"/>
          </a:p>
          <a:p>
            <a:pPr marL="0" lvl="0" indent="0" rtl="0">
              <a:spcBef>
                <a:spcPts val="0"/>
              </a:spcBef>
              <a:spcAft>
                <a:spcPts val="0"/>
              </a:spcAft>
              <a:buClr>
                <a:schemeClr val="dk1"/>
              </a:buClr>
              <a:buSzPts val="1200"/>
              <a:buFont typeface="Calibri"/>
              <a:buNone/>
            </a:pPr>
            <a:endParaRPr b="1"/>
          </a:p>
          <a:p>
            <a:pPr marL="0" lvl="0" indent="0" rtl="0">
              <a:spcBef>
                <a:spcPts val="0"/>
              </a:spcBef>
              <a:spcAft>
                <a:spcPts val="0"/>
              </a:spcAft>
              <a:buClr>
                <a:schemeClr val="dk1"/>
              </a:buClr>
              <a:buSzPts val="1200"/>
              <a:buFont typeface="Calibri"/>
              <a:buNone/>
            </a:pPr>
            <a:r>
              <a:rPr lang="en-US"/>
              <a:t>Teaching Notes:</a:t>
            </a:r>
            <a:endParaRPr/>
          </a:p>
          <a:p>
            <a:pPr marL="457200" lvl="0" indent="-304800" rtl="0">
              <a:spcBef>
                <a:spcPts val="0"/>
              </a:spcBef>
              <a:spcAft>
                <a:spcPts val="0"/>
              </a:spcAft>
              <a:buClr>
                <a:schemeClr val="dk1"/>
              </a:buClr>
              <a:buSzPts val="1200"/>
              <a:buFont typeface="Calibri"/>
              <a:buChar char="●"/>
            </a:pPr>
            <a:r>
              <a:rPr lang="en-US"/>
              <a:t>Developing self-assessment and reflection supports all learners, but research shows it supports struggling learners most.</a:t>
            </a:r>
            <a:endParaRPr/>
          </a:p>
          <a:p>
            <a:pPr marL="0" lvl="0" indent="0" rtl="0">
              <a:spcBef>
                <a:spcPts val="0"/>
              </a:spcBef>
              <a:spcAft>
                <a:spcPts val="0"/>
              </a:spcAft>
              <a:buClr>
                <a:schemeClr val="dk1"/>
              </a:buClr>
              <a:buSzPts val="1200"/>
              <a:buFont typeface="Calibri"/>
              <a:buNone/>
            </a:pPr>
            <a:endParaRPr/>
          </a:p>
          <a:p>
            <a:pPr marL="0" lvl="0" indent="0" rtl="0">
              <a:spcBef>
                <a:spcPts val="0"/>
              </a:spcBef>
              <a:spcAft>
                <a:spcPts val="0"/>
              </a:spcAft>
              <a:buClr>
                <a:schemeClr val="dk1"/>
              </a:buClr>
              <a:buSzPts val="1200"/>
              <a:buFont typeface="Calibri"/>
              <a:buNone/>
            </a:pPr>
            <a:r>
              <a:rPr lang="en-US"/>
              <a:t>Teacher Actions:</a:t>
            </a:r>
            <a:endParaRPr/>
          </a:p>
          <a:p>
            <a:pPr marL="457200" lvl="0" indent="-304800" rtl="0">
              <a:lnSpc>
                <a:spcPct val="90000"/>
              </a:lnSpc>
              <a:spcBef>
                <a:spcPts val="0"/>
              </a:spcBef>
              <a:spcAft>
                <a:spcPts val="0"/>
              </a:spcAft>
              <a:buClr>
                <a:schemeClr val="dk1"/>
              </a:buClr>
              <a:buSzPts val="1200"/>
              <a:buFont typeface="Calibri"/>
              <a:buAutoNum type="arabicPeriod"/>
            </a:pPr>
            <a:r>
              <a:rPr lang="en-US"/>
              <a:t>Explain to students that they will now have a chance to reflect on the learning they have done in Module 1. Pass out the </a:t>
            </a:r>
            <a:r>
              <a:rPr lang="en-US" b="1"/>
              <a:t>Module 1 Reflection </a:t>
            </a:r>
            <a:r>
              <a:rPr lang="en-US"/>
              <a:t>and students’ graded essays. </a:t>
            </a:r>
            <a:endParaRPr/>
          </a:p>
          <a:p>
            <a:pPr marL="457200" lvl="0" indent="-304800" rtl="0">
              <a:lnSpc>
                <a:spcPct val="90000"/>
              </a:lnSpc>
              <a:spcBef>
                <a:spcPts val="0"/>
              </a:spcBef>
              <a:spcAft>
                <a:spcPts val="0"/>
              </a:spcAft>
              <a:buClr>
                <a:schemeClr val="dk1"/>
              </a:buClr>
              <a:buSzPts val="1200"/>
              <a:buFont typeface="Calibri"/>
              <a:buAutoNum type="arabicPeriod"/>
            </a:pPr>
            <a:r>
              <a:rPr lang="en-US"/>
              <a:t>Emphasize to students that the goal of reflecting is to understand their progress on the important skills they learned in this module. It is important to be honest with themselves. They should answer all of the questions seriously. Explain that you will be reading these reflections and saving them for the students to help document their learning, but not grading them in any way.</a:t>
            </a:r>
            <a:endParaRPr/>
          </a:p>
          <a:p>
            <a:pPr marL="457200" lvl="0" indent="-304800" rtl="0">
              <a:lnSpc>
                <a:spcPct val="90000"/>
              </a:lnSpc>
              <a:spcBef>
                <a:spcPts val="0"/>
              </a:spcBef>
              <a:spcAft>
                <a:spcPts val="0"/>
              </a:spcAft>
              <a:buClr>
                <a:schemeClr val="dk1"/>
              </a:buClr>
              <a:buSzPts val="1200"/>
              <a:buFont typeface="Calibri"/>
              <a:buAutoNum type="arabicPeriod"/>
            </a:pPr>
            <a:r>
              <a:rPr lang="en-US"/>
              <a:t>Give the class time to reflect. </a:t>
            </a:r>
            <a:endParaRPr/>
          </a:p>
          <a:p>
            <a:pPr marL="457200" lvl="0" indent="-304800" rtl="0">
              <a:lnSpc>
                <a:spcPct val="90000"/>
              </a:lnSpc>
              <a:spcBef>
                <a:spcPts val="0"/>
              </a:spcBef>
              <a:spcAft>
                <a:spcPts val="0"/>
              </a:spcAft>
              <a:buClr>
                <a:schemeClr val="dk1"/>
              </a:buClr>
              <a:buSzPts val="1200"/>
              <a:buFont typeface="Calibri"/>
              <a:buAutoNum type="arabicPeriod"/>
            </a:pPr>
            <a:r>
              <a:rPr lang="en-US"/>
              <a:t>When students are done, collect their two-voice poem materials (</a:t>
            </a:r>
            <a:r>
              <a:rPr lang="en-US" b="1"/>
              <a:t>Gathering Evidence graphic organizer</a:t>
            </a:r>
            <a:r>
              <a:rPr lang="en-US"/>
              <a:t>, essay planner with revisions, final draft of essay) and </a:t>
            </a:r>
            <a:r>
              <a:rPr lang="en-US" b="1"/>
              <a:t>Module 1 Reflections</a:t>
            </a:r>
            <a:r>
              <a:rPr lang="en-US"/>
              <a:t>.</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200"/>
              <a:buFont typeface="Arial"/>
              <a:buNone/>
            </a:pPr>
            <a:r>
              <a:rPr lang="en-US"/>
              <a:t>Student Look-</a:t>
            </a:r>
            <a:r>
              <a:rPr lang="en-US" err="1"/>
              <a:t>fors</a:t>
            </a:r>
            <a:r>
              <a:rPr lang="en-US"/>
              <a:t>/Listen-</a:t>
            </a:r>
            <a:r>
              <a:rPr lang="en-US" err="1"/>
              <a:t>fors</a:t>
            </a:r>
            <a:r>
              <a:rPr lang="en-US"/>
              <a:t>:</a:t>
            </a:r>
            <a:endParaRPr/>
          </a:p>
          <a:p>
            <a:pPr marL="457200" lvl="0" indent="-304800" rtl="0">
              <a:spcBef>
                <a:spcPts val="0"/>
              </a:spcBef>
              <a:spcAft>
                <a:spcPts val="0"/>
              </a:spcAft>
              <a:buClr>
                <a:schemeClr val="dk1"/>
              </a:buClr>
              <a:buSzPts val="1200"/>
              <a:buFont typeface="Calibri"/>
              <a:buChar char="●"/>
            </a:pPr>
            <a:r>
              <a:rPr lang="en-US"/>
              <a:t>Students will work quietly on their Reflection.</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lvl="0" indent="-304800" rtl="0">
              <a:spcBef>
                <a:spcPts val="0"/>
              </a:spcBef>
              <a:spcAft>
                <a:spcPts val="0"/>
              </a:spcAft>
              <a:buClr>
                <a:schemeClr val="dk1"/>
              </a:buClr>
              <a:buSzPts val="1200"/>
              <a:buFont typeface="Calibri"/>
              <a:buChar char="●"/>
            </a:pPr>
            <a:r>
              <a:rPr lang="en-US"/>
              <a:t>Some students might find it helpful to have the </a:t>
            </a:r>
            <a:r>
              <a:rPr lang="en-US" b="1"/>
              <a:t>Module 1 Reflection </a:t>
            </a:r>
            <a:r>
              <a:rPr lang="en-US"/>
              <a:t>questions read aloud.</a:t>
            </a:r>
            <a:endParaRPr/>
          </a:p>
        </p:txBody>
      </p:sp>
      <p:sp>
        <p:nvSpPr>
          <p:cNvPr id="150" name="Google Shape;150;g3e1d5b8e51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567953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15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2E7D6B6E-7938-45FB-A32E-1E0969DB10FA}"/>
              </a:ext>
            </a:extLst>
          </p:cNvPr>
          <p:cNvPicPr>
            <a:picLocks noChangeAspect="1"/>
          </p:cNvPicPr>
          <p:nvPr userDrawn="1"/>
        </p:nvPicPr>
        <p:blipFill>
          <a:blip r:embed="rId13"/>
          <a:stretch>
            <a:fillRect/>
          </a:stretch>
        </p:blipFill>
        <p:spPr>
          <a:xfrm>
            <a:off x="10707129" y="6650037"/>
            <a:ext cx="762000" cy="142875"/>
          </a:xfrm>
          <a:prstGeom prst="rect">
            <a:avLst/>
          </a:prstGeom>
        </p:spPr>
      </p:pic>
      <p:pic>
        <p:nvPicPr>
          <p:cNvPr id="5" name="Picture 4">
            <a:extLst>
              <a:ext uri="{FF2B5EF4-FFF2-40B4-BE49-F238E27FC236}">
                <a16:creationId xmlns:a16="http://schemas.microsoft.com/office/drawing/2014/main" id="{96894297-6403-4507-ABC1-D8FCC0B0318F}"/>
              </a:ext>
            </a:extLst>
          </p:cNvPr>
          <p:cNvPicPr>
            <a:picLocks noChangeAspect="1"/>
          </p:cNvPicPr>
          <p:nvPr userDrawn="1"/>
        </p:nvPicPr>
        <p:blipFill>
          <a:blip r:embed="rId14"/>
          <a:stretch>
            <a:fillRect/>
          </a:stretch>
        </p:blipFill>
        <p:spPr>
          <a:xfrm>
            <a:off x="5771017" y="6268093"/>
            <a:ext cx="649966" cy="541638"/>
          </a:xfrm>
          <a:prstGeom prst="rect">
            <a:avLst/>
          </a:prstGeom>
        </p:spPr>
      </p:pic>
      <p:pic>
        <p:nvPicPr>
          <p:cNvPr id="7" name="Picture 6">
            <a:extLst>
              <a:ext uri="{FF2B5EF4-FFF2-40B4-BE49-F238E27FC236}">
                <a16:creationId xmlns:a16="http://schemas.microsoft.com/office/drawing/2014/main" id="{FA68C9D5-5CF0-4752-B903-AE00AA2C1A49}"/>
              </a:ext>
            </a:extLst>
          </p:cNvPr>
          <p:cNvPicPr>
            <a:picLocks noChangeAspect="1"/>
          </p:cNvPicPr>
          <p:nvPr userDrawn="1"/>
        </p:nvPicPr>
        <p:blipFill>
          <a:blip r:embed="rId15"/>
          <a:stretch>
            <a:fillRect/>
          </a:stretch>
        </p:blipFill>
        <p:spPr>
          <a:xfrm>
            <a:off x="0" y="629486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a:solidFill>
                  <a:schemeClr val="dk1"/>
                </a:solidFill>
                <a:latin typeface="Century Gothic"/>
                <a:ea typeface="Century Gothic"/>
                <a:cs typeface="Century Gothic"/>
                <a:sym typeface="Century Gothic"/>
              </a:rPr>
              <a:t>This lesson will take approximately </a:t>
            </a:r>
            <a:r>
              <a:rPr lang="en-US" sz="2600" b="1">
                <a:latin typeface="Century Gothic"/>
                <a:ea typeface="Century Gothic"/>
                <a:cs typeface="Century Gothic"/>
                <a:sym typeface="Century Gothic"/>
              </a:rPr>
              <a:t>50-60</a:t>
            </a:r>
            <a:r>
              <a:rPr lang="en-US" sz="2600" i="0" u="none" strike="noStrike" cap="none">
                <a:solidFill>
                  <a:schemeClr val="dk1"/>
                </a:solidFill>
                <a:latin typeface="Century Gothic"/>
                <a:ea typeface="Century Gothic"/>
                <a:cs typeface="Century Gothic"/>
                <a:sym typeface="Century Gothic"/>
              </a:rPr>
              <a:t> minutes to complete. </a:t>
            </a:r>
            <a:endParaRPr sz="2600" i="0" u="none" strike="noStrike" cap="none">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a:solidFill>
                  <a:schemeClr val="dk1"/>
                </a:solidFill>
                <a:latin typeface="Century Gothic"/>
                <a:ea typeface="Century Gothic"/>
                <a:cs typeface="Century Gothic"/>
                <a:sym typeface="Century Gothic"/>
              </a:rPr>
              <a:t>The purpose of today’s lesson i</a:t>
            </a:r>
            <a:r>
              <a:rPr lang="en-US" sz="2600">
                <a:latin typeface="Century Gothic"/>
                <a:ea typeface="Century Gothic"/>
                <a:cs typeface="Century Gothic"/>
                <a:sym typeface="Century Gothic"/>
              </a:rPr>
              <a:t>s</a:t>
            </a:r>
            <a:r>
              <a:rPr lang="en-US" sz="2600" i="0" u="none" strike="noStrike" cap="none">
                <a:solidFill>
                  <a:schemeClr val="dk1"/>
                </a:solidFill>
                <a:latin typeface="Century Gothic"/>
                <a:ea typeface="Century Gothic"/>
                <a:cs typeface="Century Gothic"/>
                <a:sym typeface="Century Gothic"/>
              </a:rPr>
              <a:t> </a:t>
            </a:r>
            <a:r>
              <a:rPr lang="en-US" sz="2600">
                <a:latin typeface="Century Gothic"/>
                <a:ea typeface="Century Gothic"/>
                <a:cs typeface="Century Gothic"/>
                <a:sym typeface="Century Gothic"/>
              </a:rPr>
              <a:t>for students to read their Two-Voice poems to the class.</a:t>
            </a:r>
            <a:endParaRPr sz="2600"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sz="26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a:solidFill>
                  <a:schemeClr val="dk1"/>
                </a:solidFill>
                <a:latin typeface="Century Gothic"/>
                <a:ea typeface="Century Gothic"/>
                <a:cs typeface="Century Gothic"/>
                <a:sym typeface="Century Gothic"/>
              </a:rPr>
              <a:t>The Learning Targets</a:t>
            </a:r>
            <a:r>
              <a:rPr lang="en-US" sz="2600">
                <a:latin typeface="Century Gothic"/>
                <a:ea typeface="Century Gothic"/>
                <a:cs typeface="Century Gothic"/>
                <a:sym typeface="Century Gothic"/>
              </a:rPr>
              <a:t> </a:t>
            </a:r>
            <a:r>
              <a:rPr lang="en-US" sz="2600" i="0" u="none" strike="noStrike" cap="none">
                <a:solidFill>
                  <a:schemeClr val="dk1"/>
                </a:solidFill>
                <a:latin typeface="Century Gothic"/>
                <a:ea typeface="Century Gothic"/>
                <a:cs typeface="Century Gothic"/>
                <a:sym typeface="Century Gothic"/>
              </a:rPr>
              <a:t>for students today </a:t>
            </a:r>
            <a:r>
              <a:rPr lang="en-US" sz="2600">
                <a:latin typeface="Century Gothic"/>
                <a:ea typeface="Century Gothic"/>
                <a:cs typeface="Century Gothic"/>
                <a:sym typeface="Century Gothic"/>
              </a:rPr>
              <a:t>are</a:t>
            </a:r>
            <a:r>
              <a:rPr lang="en-US" sz="2600" i="0" u="none" strike="noStrike" cap="none">
                <a:solidFill>
                  <a:schemeClr val="dk1"/>
                </a:solidFill>
                <a:latin typeface="Century Gothic"/>
                <a:ea typeface="Century Gothic"/>
                <a:cs typeface="Century Gothic"/>
                <a:sym typeface="Century Gothic"/>
              </a:rPr>
              <a:t>:</a:t>
            </a:r>
            <a:endParaRPr sz="2600">
              <a:latin typeface="Century Gothic"/>
              <a:ea typeface="Century Gothic"/>
              <a:cs typeface="Century Gothic"/>
              <a:sym typeface="Century Gothic"/>
            </a:endParaRPr>
          </a:p>
          <a:p>
            <a:pPr marL="457200" lvl="0" indent="-393700" rtl="0">
              <a:spcBef>
                <a:spcPts val="1000"/>
              </a:spcBef>
              <a:spcAft>
                <a:spcPts val="0"/>
              </a:spcAft>
              <a:buSzPts val="2600"/>
              <a:buFont typeface="Century Gothic"/>
              <a:buChar char="•"/>
            </a:pPr>
            <a:r>
              <a:rPr lang="en-US" sz="2600" b="1">
                <a:latin typeface="Century Gothic"/>
                <a:ea typeface="Century Gothic"/>
                <a:cs typeface="Century Gothic"/>
                <a:sym typeface="Century Gothic"/>
              </a:rPr>
              <a:t>“I can present my two-voice poem, using appropriate eye contact, volume, and pronunciation.” </a:t>
            </a:r>
            <a:endParaRPr sz="2600" b="1">
              <a:latin typeface="Century Gothic"/>
              <a:ea typeface="Century Gothic"/>
              <a:cs typeface="Century Gothic"/>
              <a:sym typeface="Century Gothic"/>
            </a:endParaRPr>
          </a:p>
          <a:p>
            <a:pPr marL="457200" lvl="0" indent="-393700" rtl="0">
              <a:spcBef>
                <a:spcPts val="0"/>
              </a:spcBef>
              <a:spcAft>
                <a:spcPts val="0"/>
              </a:spcAft>
              <a:buSzPts val="2600"/>
              <a:buFont typeface="Century Gothic"/>
              <a:buChar char="•"/>
            </a:pPr>
            <a:r>
              <a:rPr lang="en-US" sz="2600" b="1">
                <a:latin typeface="Century Gothic"/>
                <a:ea typeface="Century Gothic"/>
                <a:cs typeface="Century Gothic"/>
                <a:sym typeface="Century Gothic"/>
              </a:rPr>
              <a:t>“I can demonstrate correct grammar and usage when presenting my two-voice poem.” </a:t>
            </a: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502979"/>
            <a:ext cx="10515600" cy="1030014"/>
          </a:xfrm>
          <a:prstGeom prst="rect">
            <a:avLst/>
          </a:prstGeom>
          <a:noFill/>
          <a:ln>
            <a:noFill/>
          </a:ln>
        </p:spPr>
        <p:txBody>
          <a:bodyPr spcFirstLastPara="1" wrap="square" lIns="91433" tIns="45700" rIns="91433" bIns="45700" anchor="b" anchorCtr="0">
            <a:noAutofit/>
          </a:bodyPr>
          <a:lstStyle/>
          <a:p>
            <a:pPr algn="ct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185613"/>
            <a:ext cx="10515600" cy="209058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 Independent Reading and Reflection on the Learning from Module One</a:t>
            </a:r>
            <a:endParaRPr sz="4267" b="1">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136E548D-D1BF-4653-B3D5-556B7AECB5B3}"/>
              </a:ext>
            </a:extLst>
          </p:cNvPr>
          <p:cNvPicPr>
            <a:picLocks noChangeAspect="1"/>
          </p:cNvPicPr>
          <p:nvPr/>
        </p:nvPicPr>
        <p:blipFill>
          <a:blip r:embed="rId3"/>
          <a:stretch>
            <a:fillRect/>
          </a:stretch>
        </p:blipFill>
        <p:spPr>
          <a:xfrm>
            <a:off x="5197212" y="263158"/>
            <a:ext cx="1797575" cy="826158"/>
          </a:xfrm>
          <a:prstGeom prst="rect">
            <a:avLst/>
          </a:prstGeom>
        </p:spPr>
      </p:pic>
    </p:spTree>
    <p:extLst>
      <p:ext uri="{BB962C8B-B14F-4D97-AF65-F5344CB8AC3E}">
        <p14:creationId xmlns:p14="http://schemas.microsoft.com/office/powerpoint/2010/main" val="1809768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endParaRPr sz="2667">
              <a:latin typeface="Century Gothic"/>
              <a:ea typeface="Century Gothic"/>
              <a:cs typeface="Century Gothic"/>
              <a:sym typeface="Century Gothic"/>
            </a:endParaRPr>
          </a:p>
        </p:txBody>
      </p:sp>
    </p:spTree>
    <p:extLst>
      <p:ext uri="{BB962C8B-B14F-4D97-AF65-F5344CB8AC3E}">
        <p14:creationId xmlns:p14="http://schemas.microsoft.com/office/powerpoint/2010/main" val="10465940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437036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a:t>
            </a:r>
            <a:r>
              <a:rPr lang="en-US" sz="2200" b="1">
                <a:latin typeface="Century Gothic"/>
                <a:ea typeface="Century Gothic"/>
                <a:cs typeface="Century Gothic"/>
                <a:sym typeface="Century Gothic"/>
              </a:rPr>
              <a:t>Two</a:t>
            </a:r>
            <a:r>
              <a:rPr lang="en-US" sz="2200" b="1" i="0" u="none" strike="noStrike" cap="none">
                <a:solidFill>
                  <a:schemeClr val="dk1"/>
                </a:solidFill>
                <a:latin typeface="Century Gothic"/>
                <a:ea typeface="Century Gothic"/>
                <a:cs typeface="Century Gothic"/>
                <a:sym typeface="Century Gothic"/>
              </a:rPr>
              <a:t>: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2200" i="1">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a:latin typeface="Century Gothic"/>
                <a:ea typeface="Century Gothic"/>
                <a:cs typeface="Century Gothic"/>
                <a:sym typeface="Century Gothic"/>
              </a:rPr>
              <a:t>Entry Task </a:t>
            </a:r>
            <a:r>
              <a:rPr lang="en-US">
                <a:latin typeface="Century Gothic"/>
                <a:ea typeface="Century Gothic"/>
                <a:cs typeface="Century Gothic"/>
                <a:sym typeface="Century Gothic"/>
              </a:rPr>
              <a:t>(with poetry reading rubric) (one per student)</a:t>
            </a:r>
            <a:endParaRPr>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a:latin typeface="Century Gothic"/>
                <a:ea typeface="Century Gothic"/>
                <a:cs typeface="Century Gothic"/>
                <a:sym typeface="Century Gothic"/>
              </a:rPr>
              <a:t>Poetry Reading rubric </a:t>
            </a:r>
            <a:r>
              <a:rPr lang="en-US">
                <a:latin typeface="Century Gothic"/>
                <a:ea typeface="Century Gothic"/>
                <a:cs typeface="Century Gothic"/>
                <a:sym typeface="Century Gothic"/>
              </a:rPr>
              <a:t>(for Teacher Reference)</a:t>
            </a:r>
            <a:endParaRPr>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a:latin typeface="Century Gothic"/>
                <a:ea typeface="Century Gothic"/>
                <a:cs typeface="Century Gothic"/>
                <a:sym typeface="Century Gothic"/>
              </a:rPr>
              <a:t>Module 1 Reflection </a:t>
            </a:r>
            <a:r>
              <a:rPr lang="en-US">
                <a:latin typeface="Century Gothic"/>
                <a:ea typeface="Century Gothic"/>
                <a:cs typeface="Century Gothic"/>
                <a:sym typeface="Century Gothic"/>
              </a:rPr>
              <a:t>(one per student) </a:t>
            </a:r>
            <a:endParaRPr>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a:latin typeface="Century Gothic"/>
                <a:ea typeface="Century Gothic"/>
                <a:cs typeface="Century Gothic"/>
                <a:sym typeface="Century Gothic"/>
              </a:rPr>
              <a:t>Students were given poetry reading partners in Unit 3, Lesson 4. </a:t>
            </a:r>
            <a:endParaRPr sz="220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3: Lesson 6</a:t>
            </a:r>
            <a:endParaRPr sz="5600" b="1"/>
          </a:p>
        </p:txBody>
      </p:sp>
      <p:pic>
        <p:nvPicPr>
          <p:cNvPr id="3" name="Picture 2">
            <a:extLst>
              <a:ext uri="{FF2B5EF4-FFF2-40B4-BE49-F238E27FC236}">
                <a16:creationId xmlns:a16="http://schemas.microsoft.com/office/drawing/2014/main" id="{40991F2A-A1C1-4C48-B8CD-9E256EE91E84}"/>
              </a:ext>
            </a:extLst>
          </p:cNvPr>
          <p:cNvPicPr>
            <a:picLocks noChangeAspect="1"/>
          </p:cNvPicPr>
          <p:nvPr/>
        </p:nvPicPr>
        <p:blipFill>
          <a:blip r:embed="rId3"/>
          <a:stretch>
            <a:fillRect/>
          </a:stretch>
        </p:blipFill>
        <p:spPr>
          <a:xfrm>
            <a:off x="5111049" y="225999"/>
            <a:ext cx="1969902" cy="9053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53950" y="1679149"/>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You’ve worked hard to write and revise your Two-Voice poem. Poetry uses language in creative ways and is often best appreciated when read aloud. </a:t>
            </a:r>
            <a:endParaRPr i="1">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learning targets and a rubric for reading your poem aloud</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Read your poem aloud for the class </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our learning targets</a:t>
            </a:r>
            <a:endParaRPr sz="36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700051"/>
            <a:ext cx="5697900" cy="4543587"/>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200">
                <a:latin typeface="Century Gothic"/>
                <a:ea typeface="Century Gothic"/>
                <a:cs typeface="Century Gothic"/>
                <a:sym typeface="Century Gothic"/>
              </a:rPr>
              <a:t>Please sit with your poetry reading partner. Then, on your own, read the </a:t>
            </a:r>
            <a:r>
              <a:rPr lang="en-US" sz="2200" b="1">
                <a:latin typeface="Century Gothic"/>
                <a:ea typeface="Century Gothic"/>
                <a:cs typeface="Century Gothic"/>
                <a:sym typeface="Century Gothic"/>
              </a:rPr>
              <a:t>Entry Task </a:t>
            </a:r>
            <a:r>
              <a:rPr lang="en-US" sz="2200">
                <a:latin typeface="Century Gothic"/>
                <a:ea typeface="Century Gothic"/>
                <a:cs typeface="Century Gothic"/>
                <a:sym typeface="Century Gothic"/>
              </a:rPr>
              <a:t>carefully, then answer the questions. Notice that our learning targets for today are printed on your </a:t>
            </a:r>
            <a:r>
              <a:rPr lang="en-US" sz="2200" b="1">
                <a:latin typeface="Century Gothic"/>
                <a:ea typeface="Century Gothic"/>
                <a:cs typeface="Century Gothic"/>
                <a:sym typeface="Century Gothic"/>
              </a:rPr>
              <a:t>Entry Task</a:t>
            </a:r>
            <a:r>
              <a:rPr lang="en-US" sz="2200">
                <a:latin typeface="Century Gothic"/>
                <a:ea typeface="Century Gothic"/>
                <a:cs typeface="Century Gothic"/>
                <a:sym typeface="Century Gothic"/>
              </a:rPr>
              <a:t>.</a:t>
            </a:r>
            <a:endParaRPr sz="2200">
              <a:latin typeface="Century Gothic"/>
              <a:ea typeface="Century Gothic"/>
              <a:cs typeface="Century Gothic"/>
              <a:sym typeface="Century Gothic"/>
            </a:endParaRPr>
          </a:p>
          <a:p>
            <a:pPr marL="0" lvl="0" indent="0" rtl="0">
              <a:spcBef>
                <a:spcPts val="1000"/>
              </a:spcBef>
              <a:spcAft>
                <a:spcPts val="0"/>
              </a:spcAft>
              <a:buNone/>
            </a:pPr>
            <a:endParaRPr sz="2200">
              <a:latin typeface="Century Gothic"/>
              <a:ea typeface="Century Gothic"/>
              <a:cs typeface="Century Gothic"/>
              <a:sym typeface="Century Gothic"/>
            </a:endParaRPr>
          </a:p>
          <a:p>
            <a:pPr marL="0" lvl="0" indent="0" rtl="0">
              <a:spcBef>
                <a:spcPts val="1000"/>
              </a:spcBef>
              <a:spcAft>
                <a:spcPts val="0"/>
              </a:spcAft>
              <a:buNone/>
            </a:pPr>
            <a:r>
              <a:rPr lang="en-US" sz="2200">
                <a:latin typeface="Century Gothic"/>
                <a:ea typeface="Century Gothic"/>
                <a:cs typeface="Century Gothic"/>
                <a:sym typeface="Century Gothic"/>
              </a:rPr>
              <a:t>When your teacher prompts you to do so, please share your </a:t>
            </a:r>
            <a:r>
              <a:rPr lang="en-US" sz="2200" b="1">
                <a:latin typeface="Century Gothic"/>
                <a:ea typeface="Century Gothic"/>
                <a:cs typeface="Century Gothic"/>
                <a:sym typeface="Century Gothic"/>
              </a:rPr>
              <a:t>Entry Task </a:t>
            </a:r>
            <a:r>
              <a:rPr lang="en-US" sz="2200">
                <a:latin typeface="Century Gothic"/>
                <a:ea typeface="Century Gothic"/>
                <a:cs typeface="Century Gothic"/>
                <a:sym typeface="Century Gothic"/>
              </a:rPr>
              <a:t>answers with your partner, then practice reading each poem once aloud.</a:t>
            </a:r>
            <a:endParaRPr sz="2200">
              <a:latin typeface="Century Gothic"/>
              <a:ea typeface="Century Gothic"/>
              <a:cs typeface="Century Gothic"/>
              <a:sym typeface="Century Gothic"/>
            </a:endParaRPr>
          </a:p>
          <a:p>
            <a:pPr marL="0" lvl="0" indent="0" rtl="0">
              <a:spcBef>
                <a:spcPts val="1000"/>
              </a:spcBef>
              <a:spcAft>
                <a:spcPts val="0"/>
              </a:spcAft>
              <a:buNone/>
            </a:pPr>
            <a:endParaRPr sz="2200">
              <a:latin typeface="Century Gothic"/>
              <a:ea typeface="Century Gothic"/>
              <a:cs typeface="Century Gothic"/>
              <a:sym typeface="Century Gothic"/>
            </a:endParaRPr>
          </a:p>
          <a:p>
            <a:pPr marL="0" lvl="0" indent="0" rtl="0">
              <a:spcBef>
                <a:spcPts val="1000"/>
              </a:spcBef>
              <a:spcAft>
                <a:spcPts val="0"/>
              </a:spcAft>
              <a:buNone/>
            </a:pP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19" name="Google Shape;119;p17"/>
          <p:cNvPicPr preferRelativeResize="0"/>
          <p:nvPr/>
        </p:nvPicPr>
        <p:blipFill>
          <a:blip r:embed="rId4">
            <a:alphaModFix/>
          </a:blip>
          <a:stretch>
            <a:fillRect/>
          </a:stretch>
        </p:blipFill>
        <p:spPr>
          <a:xfrm>
            <a:off x="6539948" y="1584358"/>
            <a:ext cx="4356415" cy="4482692"/>
          </a:xfrm>
          <a:prstGeom prst="rect">
            <a:avLst/>
          </a:prstGeom>
          <a:noFill/>
          <a:ln>
            <a:noFill/>
          </a:ln>
        </p:spPr>
      </p:pic>
      <p:pic>
        <p:nvPicPr>
          <p:cNvPr id="2" name="Picture 2">
            <a:extLst>
              <a:ext uri="{FF2B5EF4-FFF2-40B4-BE49-F238E27FC236}">
                <a16:creationId xmlns:a16="http://schemas.microsoft.com/office/drawing/2014/main" id="{63212571-F426-443A-9E5F-F171FC73F57E}"/>
              </a:ext>
            </a:extLst>
          </p:cNvPr>
          <p:cNvPicPr>
            <a:picLocks noChangeAspect="1"/>
          </p:cNvPicPr>
          <p:nvPr/>
        </p:nvPicPr>
        <p:blipFill>
          <a:blip r:embed="rId5"/>
          <a:stretch>
            <a:fillRect/>
          </a:stretch>
        </p:blipFill>
        <p:spPr>
          <a:xfrm>
            <a:off x="10904598" y="5893730"/>
            <a:ext cx="978919" cy="7927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457200" y="447950"/>
            <a:ext cx="950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take a closer look at the rubric</a:t>
            </a:r>
            <a:endParaRPr sz="3600" i="0" u="none" strike="noStrike" cap="none">
              <a:solidFill>
                <a:schemeClr val="dk1"/>
              </a:solidFill>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27" name="Google Shape;127;p18"/>
          <p:cNvSpPr txBox="1"/>
          <p:nvPr/>
        </p:nvSpPr>
        <p:spPr>
          <a:xfrm>
            <a:off x="336950" y="1819525"/>
            <a:ext cx="11456400" cy="885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Listen as your teacher reads aloud the </a:t>
            </a:r>
            <a:r>
              <a:rPr lang="en-US" sz="2400" b="1">
                <a:latin typeface="Century Gothic"/>
                <a:ea typeface="Century Gothic"/>
                <a:cs typeface="Century Gothic"/>
                <a:sym typeface="Century Gothic"/>
              </a:rPr>
              <a:t>Model Poem </a:t>
            </a:r>
            <a:r>
              <a:rPr lang="en-US" sz="2400">
                <a:latin typeface="Century Gothic"/>
                <a:ea typeface="Century Gothic"/>
                <a:cs typeface="Century Gothic"/>
                <a:sym typeface="Century Gothic"/>
              </a:rPr>
              <a:t>using </a:t>
            </a:r>
            <a:r>
              <a:rPr lang="en-US" sz="2400" b="1" i="1">
                <a:latin typeface="Century Gothic"/>
                <a:ea typeface="Century Gothic"/>
                <a:cs typeface="Century Gothic"/>
                <a:sym typeface="Century Gothic"/>
              </a:rPr>
              <a:t>audible, varied, </a:t>
            </a:r>
            <a:r>
              <a:rPr lang="en-US" sz="2400">
                <a:latin typeface="Century Gothic"/>
                <a:ea typeface="Century Gothic"/>
                <a:cs typeface="Century Gothic"/>
                <a:sym typeface="Century Gothic"/>
              </a:rPr>
              <a:t>and </a:t>
            </a:r>
            <a:r>
              <a:rPr lang="en-US" sz="2400" b="1" i="1">
                <a:latin typeface="Century Gothic"/>
                <a:ea typeface="Century Gothic"/>
                <a:cs typeface="Century Gothic"/>
                <a:sym typeface="Century Gothic"/>
              </a:rPr>
              <a:t>precise </a:t>
            </a:r>
            <a:r>
              <a:rPr lang="en-US" sz="2400">
                <a:latin typeface="Century Gothic"/>
                <a:ea typeface="Century Gothic"/>
                <a:cs typeface="Century Gothic"/>
                <a:sym typeface="Century Gothic"/>
              </a:rPr>
              <a:t>reading as the rubric suggests.</a:t>
            </a:r>
            <a:endParaRPr sz="2400">
              <a:latin typeface="Century Gothic"/>
              <a:ea typeface="Century Gothic"/>
              <a:cs typeface="Century Gothic"/>
              <a:sym typeface="Century Gothic"/>
            </a:endParaRPr>
          </a:p>
        </p:txBody>
      </p:sp>
      <p:pic>
        <p:nvPicPr>
          <p:cNvPr id="128" name="Google Shape;128;p18"/>
          <p:cNvPicPr preferRelativeResize="0"/>
          <p:nvPr/>
        </p:nvPicPr>
        <p:blipFill>
          <a:blip r:embed="rId4">
            <a:alphaModFix/>
          </a:blip>
          <a:stretch>
            <a:fillRect/>
          </a:stretch>
        </p:blipFill>
        <p:spPr>
          <a:xfrm>
            <a:off x="457200" y="2857825"/>
            <a:ext cx="3894699" cy="3438897"/>
          </a:xfrm>
          <a:prstGeom prst="rect">
            <a:avLst/>
          </a:prstGeom>
          <a:noFill/>
          <a:ln>
            <a:noFill/>
          </a:ln>
        </p:spPr>
      </p:pic>
      <p:pic>
        <p:nvPicPr>
          <p:cNvPr id="129" name="Google Shape;129;p18"/>
          <p:cNvPicPr preferRelativeResize="0"/>
          <p:nvPr/>
        </p:nvPicPr>
        <p:blipFill>
          <a:blip r:embed="rId5">
            <a:alphaModFix/>
          </a:blip>
          <a:stretch>
            <a:fillRect/>
          </a:stretch>
        </p:blipFill>
        <p:spPr>
          <a:xfrm>
            <a:off x="4428099" y="2857825"/>
            <a:ext cx="3214789" cy="3513239"/>
          </a:xfrm>
          <a:prstGeom prst="rect">
            <a:avLst/>
          </a:prstGeom>
          <a:noFill/>
          <a:ln>
            <a:noFill/>
          </a:ln>
        </p:spPr>
      </p:pic>
      <p:sp>
        <p:nvSpPr>
          <p:cNvPr id="130" name="Google Shape;130;p18"/>
          <p:cNvSpPr txBox="1"/>
          <p:nvPr/>
        </p:nvSpPr>
        <p:spPr>
          <a:xfrm>
            <a:off x="7633600" y="2943275"/>
            <a:ext cx="4482300" cy="362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b="1">
                <a:latin typeface="Century Gothic"/>
                <a:ea typeface="Century Gothic"/>
                <a:cs typeface="Century Gothic"/>
                <a:sym typeface="Century Gothic"/>
              </a:rPr>
              <a:t>audible (adj.): </a:t>
            </a:r>
            <a:r>
              <a:rPr lang="en-US" sz="2200">
                <a:latin typeface="Century Gothic"/>
                <a:ea typeface="Century Gothic"/>
                <a:cs typeface="Century Gothic"/>
                <a:sym typeface="Century Gothic"/>
              </a:rPr>
              <a:t>able to be heard</a:t>
            </a:r>
            <a:endParaRPr sz="2200">
              <a:latin typeface="Century Gothic"/>
              <a:ea typeface="Century Gothic"/>
              <a:cs typeface="Century Gothic"/>
              <a:sym typeface="Century Gothic"/>
            </a:endParaRPr>
          </a:p>
          <a:p>
            <a:pPr marL="0" lvl="0" indent="0">
              <a:spcBef>
                <a:spcPts val="0"/>
              </a:spcBef>
              <a:spcAft>
                <a:spcPts val="0"/>
              </a:spcAft>
              <a:buNone/>
            </a:pPr>
            <a:endParaRPr sz="2200" b="1">
              <a:latin typeface="Century Gothic"/>
              <a:ea typeface="Century Gothic"/>
              <a:cs typeface="Century Gothic"/>
              <a:sym typeface="Century Gothic"/>
            </a:endParaRPr>
          </a:p>
          <a:p>
            <a:pPr marL="0" lvl="0" indent="0">
              <a:spcBef>
                <a:spcPts val="0"/>
              </a:spcBef>
              <a:spcAft>
                <a:spcPts val="0"/>
              </a:spcAft>
              <a:buNone/>
            </a:pPr>
            <a:r>
              <a:rPr lang="en-US" sz="2200" b="1">
                <a:latin typeface="Century Gothic"/>
                <a:ea typeface="Century Gothic"/>
                <a:cs typeface="Century Gothic"/>
                <a:sym typeface="Century Gothic"/>
              </a:rPr>
              <a:t>varied (adj.):</a:t>
            </a:r>
            <a:r>
              <a:rPr lang="en-US" sz="2200">
                <a:latin typeface="Century Gothic"/>
                <a:ea typeface="Century Gothic"/>
                <a:cs typeface="Century Gothic"/>
                <a:sym typeface="Century Gothic"/>
              </a:rPr>
              <a:t> having variety, incorporating a number of different types (in this case: reading with vocal inflection, not in a monotone)</a:t>
            </a:r>
            <a:endParaRPr sz="2200">
              <a:latin typeface="Century Gothic"/>
              <a:ea typeface="Century Gothic"/>
              <a:cs typeface="Century Gothic"/>
              <a:sym typeface="Century Gothic"/>
            </a:endParaRPr>
          </a:p>
          <a:p>
            <a:pPr marL="0" lvl="0" indent="0">
              <a:spcBef>
                <a:spcPts val="0"/>
              </a:spcBef>
              <a:spcAft>
                <a:spcPts val="0"/>
              </a:spcAft>
              <a:buNone/>
            </a:pPr>
            <a:endParaRPr sz="2200">
              <a:latin typeface="Century Gothic"/>
              <a:ea typeface="Century Gothic"/>
              <a:cs typeface="Century Gothic"/>
              <a:sym typeface="Century Gothic"/>
            </a:endParaRPr>
          </a:p>
          <a:p>
            <a:pPr marL="0" lvl="0" indent="0">
              <a:spcBef>
                <a:spcPts val="0"/>
              </a:spcBef>
              <a:spcAft>
                <a:spcPts val="0"/>
              </a:spcAft>
              <a:buNone/>
            </a:pPr>
            <a:r>
              <a:rPr lang="en-US" sz="2200" b="1">
                <a:latin typeface="Century Gothic"/>
                <a:ea typeface="Century Gothic"/>
                <a:cs typeface="Century Gothic"/>
                <a:sym typeface="Century Gothic"/>
              </a:rPr>
              <a:t>precise (adj.):</a:t>
            </a:r>
            <a:r>
              <a:rPr lang="en-US" sz="2200">
                <a:latin typeface="Century Gothic"/>
                <a:ea typeface="Century Gothic"/>
                <a:cs typeface="Century Gothic"/>
                <a:sym typeface="Century Gothic"/>
              </a:rPr>
              <a:t> exact; accurate</a:t>
            </a:r>
            <a:endParaRPr sz="22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1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7" name="Google Shape;137;p19"/>
          <p:cNvSpPr txBox="1">
            <a:spLocks noGrp="1"/>
          </p:cNvSpPr>
          <p:nvPr>
            <p:ph type="title"/>
          </p:nvPr>
        </p:nvSpPr>
        <p:spPr>
          <a:xfrm>
            <a:off x="361950" y="500050"/>
            <a:ext cx="9395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read our poems aloud</a:t>
            </a:r>
            <a:endParaRPr sz="3600" u="none" strike="noStrike" cap="none">
              <a:solidFill>
                <a:schemeClr val="dk1"/>
              </a:solidFill>
              <a:latin typeface="Century Gothic"/>
              <a:ea typeface="Century Gothic"/>
              <a:cs typeface="Century Gothic"/>
              <a:sym typeface="Century Gothic"/>
            </a:endParaRPr>
          </a:p>
        </p:txBody>
      </p:sp>
      <p:sp>
        <p:nvSpPr>
          <p:cNvPr id="138" name="Google Shape;138;p19"/>
          <p:cNvSpPr txBox="1"/>
          <p:nvPr/>
        </p:nvSpPr>
        <p:spPr>
          <a:xfrm>
            <a:off x="361950" y="1929000"/>
            <a:ext cx="11526300" cy="466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600">
                <a:solidFill>
                  <a:schemeClr val="dk1"/>
                </a:solidFill>
                <a:latin typeface="Century Gothic"/>
                <a:ea typeface="Century Gothic"/>
                <a:cs typeface="Century Gothic"/>
                <a:sym typeface="Century Gothic"/>
              </a:rPr>
              <a:t>We have just talked about how to be a good speaker. However, it is just as important to be a good audience member!</a:t>
            </a:r>
            <a:endParaRPr sz="26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6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600" b="1">
                <a:solidFill>
                  <a:schemeClr val="dk1"/>
                </a:solidFill>
                <a:latin typeface="Century Gothic"/>
                <a:ea typeface="Century Gothic"/>
                <a:cs typeface="Century Gothic"/>
                <a:sym typeface="Century Gothic"/>
              </a:rPr>
              <a:t>Expectations for audience members:</a:t>
            </a:r>
            <a:endParaRPr sz="2600" b="1">
              <a:solidFill>
                <a:schemeClr val="dk1"/>
              </a:solidFill>
              <a:latin typeface="Century Gothic"/>
              <a:ea typeface="Century Gothic"/>
              <a:cs typeface="Century Gothic"/>
              <a:sym typeface="Century Gothic"/>
            </a:endParaRPr>
          </a:p>
          <a:p>
            <a:pPr marL="457200" lvl="0" indent="-393700" rtl="0">
              <a:spcBef>
                <a:spcPts val="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Focus on the poetry readers.</a:t>
            </a:r>
            <a:endParaRPr sz="2600">
              <a:solidFill>
                <a:schemeClr val="dk1"/>
              </a:solidFill>
              <a:latin typeface="Century Gothic"/>
              <a:ea typeface="Century Gothic"/>
              <a:cs typeface="Century Gothic"/>
              <a:sym typeface="Century Gothic"/>
            </a:endParaRPr>
          </a:p>
          <a:p>
            <a:pPr marL="457200" lvl="0" indent="-393700" rtl="0">
              <a:spcBef>
                <a:spcPts val="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It’s good to react to the poem (laugh, cry, smile), but be sure to do so in a way that supports the reading, not distracts others from it.</a:t>
            </a:r>
            <a:endParaRPr sz="2600">
              <a:solidFill>
                <a:schemeClr val="dk1"/>
              </a:solidFill>
              <a:latin typeface="Century Gothic"/>
              <a:ea typeface="Century Gothic"/>
              <a:cs typeface="Century Gothic"/>
              <a:sym typeface="Century Gothic"/>
            </a:endParaRPr>
          </a:p>
          <a:p>
            <a:pPr marL="457200" lvl="0" indent="-393700" rtl="0">
              <a:spcBef>
                <a:spcPts val="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Show appreciation for the readers when they are done; snapping fingers, instead of clapping, is the traditional response to poetry. </a:t>
            </a:r>
            <a:endParaRPr sz="26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5" name="Google Shape;145;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celebrate!</a:t>
            </a:r>
            <a:endParaRPr sz="3600" u="none" strike="noStrike" cap="none">
              <a:solidFill>
                <a:schemeClr val="dk1"/>
              </a:solidFill>
              <a:latin typeface="Century Gothic"/>
              <a:ea typeface="Century Gothic"/>
              <a:cs typeface="Century Gothic"/>
              <a:sym typeface="Century Gothic"/>
            </a:endParaRPr>
          </a:p>
        </p:txBody>
      </p:sp>
      <p:sp>
        <p:nvSpPr>
          <p:cNvPr id="146" name="Google Shape;146;p20"/>
          <p:cNvSpPr txBox="1"/>
          <p:nvPr/>
        </p:nvSpPr>
        <p:spPr>
          <a:xfrm>
            <a:off x="693225" y="1867700"/>
            <a:ext cx="11195100" cy="474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600">
                <a:solidFill>
                  <a:schemeClr val="dk1"/>
                </a:solidFill>
                <a:latin typeface="Century Gothic"/>
                <a:ea typeface="Century Gothic"/>
                <a:cs typeface="Century Gothic"/>
                <a:sym typeface="Century Gothic"/>
              </a:rPr>
              <a:t>Thank you for your excellent reading! It takes courage to read something you wrote in front of a group, and you did a great job.</a:t>
            </a:r>
            <a:endParaRPr sz="26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6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600">
                <a:solidFill>
                  <a:schemeClr val="dk1"/>
                </a:solidFill>
                <a:latin typeface="Century Gothic"/>
                <a:ea typeface="Century Gothic"/>
                <a:cs typeface="Century Gothic"/>
                <a:sym typeface="Century Gothic"/>
              </a:rPr>
              <a:t>It’s time to reflect on what went well, and how far we have come as readers and writers. </a:t>
            </a:r>
            <a:endParaRPr sz="2600" b="1" i="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Google Shape;152;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3" name="Google Shape;153;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reflect on our performance</a:t>
            </a:r>
            <a:endParaRPr sz="3600" u="none" strike="noStrike" cap="none">
              <a:solidFill>
                <a:schemeClr val="dk1"/>
              </a:solidFill>
              <a:latin typeface="Century Gothic"/>
              <a:ea typeface="Century Gothic"/>
              <a:cs typeface="Century Gothic"/>
              <a:sym typeface="Century Gothic"/>
            </a:endParaRPr>
          </a:p>
        </p:txBody>
      </p:sp>
      <p:pic>
        <p:nvPicPr>
          <p:cNvPr id="154" name="Google Shape;154;p21"/>
          <p:cNvPicPr preferRelativeResize="0"/>
          <p:nvPr/>
        </p:nvPicPr>
        <p:blipFill>
          <a:blip r:embed="rId4">
            <a:alphaModFix/>
          </a:blip>
          <a:stretch>
            <a:fillRect/>
          </a:stretch>
        </p:blipFill>
        <p:spPr>
          <a:xfrm>
            <a:off x="838163" y="2081700"/>
            <a:ext cx="3366374" cy="3831325"/>
          </a:xfrm>
          <a:prstGeom prst="rect">
            <a:avLst/>
          </a:prstGeom>
          <a:noFill/>
          <a:ln>
            <a:noFill/>
          </a:ln>
        </p:spPr>
      </p:pic>
      <p:pic>
        <p:nvPicPr>
          <p:cNvPr id="155" name="Google Shape;155;p21"/>
          <p:cNvPicPr preferRelativeResize="0"/>
          <p:nvPr/>
        </p:nvPicPr>
        <p:blipFill>
          <a:blip r:embed="rId5">
            <a:alphaModFix/>
          </a:blip>
          <a:stretch>
            <a:fillRect/>
          </a:stretch>
        </p:blipFill>
        <p:spPr>
          <a:xfrm>
            <a:off x="4342399" y="1385938"/>
            <a:ext cx="3931111" cy="3635600"/>
          </a:xfrm>
          <a:prstGeom prst="rect">
            <a:avLst/>
          </a:prstGeom>
          <a:noFill/>
          <a:ln>
            <a:noFill/>
          </a:ln>
        </p:spPr>
      </p:pic>
      <p:pic>
        <p:nvPicPr>
          <p:cNvPr id="156" name="Google Shape;156;p21"/>
          <p:cNvPicPr preferRelativeResize="0"/>
          <p:nvPr/>
        </p:nvPicPr>
        <p:blipFill>
          <a:blip r:embed="rId6">
            <a:alphaModFix/>
          </a:blip>
          <a:stretch>
            <a:fillRect/>
          </a:stretch>
        </p:blipFill>
        <p:spPr>
          <a:xfrm>
            <a:off x="4399550" y="4972308"/>
            <a:ext cx="3873950" cy="1635417"/>
          </a:xfrm>
          <a:prstGeom prst="rect">
            <a:avLst/>
          </a:prstGeom>
          <a:noFill/>
          <a:ln>
            <a:noFill/>
          </a:ln>
        </p:spPr>
      </p:pic>
      <p:sp>
        <p:nvSpPr>
          <p:cNvPr id="157" name="Google Shape;157;p21"/>
          <p:cNvSpPr txBox="1"/>
          <p:nvPr/>
        </p:nvSpPr>
        <p:spPr>
          <a:xfrm>
            <a:off x="8483825" y="1733400"/>
            <a:ext cx="3251700" cy="4696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Please take some time to fill out the </a:t>
            </a:r>
            <a:r>
              <a:rPr lang="en-US" sz="2400" b="1">
                <a:latin typeface="Century Gothic"/>
                <a:ea typeface="Century Gothic"/>
                <a:cs typeface="Century Gothic"/>
                <a:sym typeface="Century Gothic"/>
              </a:rPr>
              <a:t>Module 1 reflection</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There will be </a:t>
            </a:r>
            <a:r>
              <a:rPr lang="en-US" sz="2400" b="1">
                <a:latin typeface="Century Gothic"/>
                <a:ea typeface="Century Gothic"/>
                <a:cs typeface="Century Gothic"/>
                <a:sym typeface="Century Gothic"/>
              </a:rPr>
              <a:t>no homework </a:t>
            </a:r>
            <a:r>
              <a:rPr lang="en-US" sz="2400">
                <a:latin typeface="Century Gothic"/>
                <a:ea typeface="Century Gothic"/>
                <a:cs typeface="Century Gothic"/>
                <a:sym typeface="Century Gothic"/>
              </a:rPr>
              <a:t>tonight. Great work on Module 1! </a:t>
            </a:r>
            <a:endParaRPr sz="2400">
              <a:latin typeface="Century Gothic"/>
              <a:ea typeface="Century Gothic"/>
              <a:cs typeface="Century Gothic"/>
              <a:sym typeface="Century Gothic"/>
            </a:endParaRPr>
          </a:p>
        </p:txBody>
      </p:sp>
      <p:sp>
        <p:nvSpPr>
          <p:cNvPr id="158" name="Google Shape;158;p21"/>
          <p:cNvSpPr txBox="1"/>
          <p:nvPr/>
        </p:nvSpPr>
        <p:spPr>
          <a:xfrm>
            <a:off x="660650" y="1733400"/>
            <a:ext cx="3569100" cy="348300"/>
          </a:xfrm>
          <a:prstGeom prst="rect">
            <a:avLst/>
          </a:prstGeom>
          <a:solidFill>
            <a:schemeClr val="lt1"/>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9" name="Google Shape;159;p21"/>
          <p:cNvSpPr txBox="1"/>
          <p:nvPr/>
        </p:nvSpPr>
        <p:spPr>
          <a:xfrm>
            <a:off x="765784" y="2419475"/>
            <a:ext cx="3366300" cy="348300"/>
          </a:xfrm>
          <a:prstGeom prst="rect">
            <a:avLst/>
          </a:prstGeom>
          <a:noFill/>
          <a:ln>
            <a:noFill/>
          </a:ln>
        </p:spPr>
        <p:txBody>
          <a:bodyPr spcFirstLastPara="1" wrap="square" lIns="91425" tIns="91425" rIns="91425" bIns="91425" anchor="t" anchorCtr="0">
            <a:noAutofit/>
          </a:bodyPr>
          <a:lstStyle/>
          <a:p>
            <a:pPr marL="457200" lvl="0" indent="0">
              <a:spcBef>
                <a:spcPts val="0"/>
              </a:spcBef>
              <a:spcAft>
                <a:spcPts val="0"/>
              </a:spcAft>
              <a:buNone/>
            </a:pPr>
            <a:r>
              <a:rPr lang="en-US" sz="1800" b="1">
                <a:latin typeface="Century Gothic"/>
                <a:ea typeface="Century Gothic"/>
                <a:cs typeface="Century Gothic"/>
                <a:sym typeface="Century Gothic"/>
              </a:rPr>
              <a:t>     Module 1 Reflection</a:t>
            </a:r>
            <a:endParaRPr sz="1800" b="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E8A099E-A964-4A7F-9FCA-FE4D4237567E}"/>
</file>

<file path=customXml/itemProps2.xml><?xml version="1.0" encoding="utf-8"?>
<ds:datastoreItem xmlns:ds="http://schemas.openxmlformats.org/officeDocument/2006/customXml" ds:itemID="{0E9A5D83-7DDC-4153-9099-3B6C1C039917}">
  <ds:schemaRefs>
    <ds:schemaRef ds:uri="http://schemas.microsoft.com/sharepoint/v3/contenttype/forms"/>
  </ds:schemaRefs>
</ds:datastoreItem>
</file>

<file path=customXml/itemProps3.xml><?xml version="1.0" encoding="utf-8"?>
<ds:datastoreItem xmlns:ds="http://schemas.openxmlformats.org/officeDocument/2006/customXml" ds:itemID="{0ED4E57D-BF80-40FD-B8A8-3B87A61F77D9}">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11</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Grade 7: Module 1: Unit 3: Lesson 6 Teacher slide, before teaching.</vt:lpstr>
      <vt:lpstr>Grade 7: Module 1: Unit 3: Lesson 6 Teacher slide, before teaching.</vt:lpstr>
      <vt:lpstr>Grade 7: Module 1:  Unit 3: Lesson 6</vt:lpstr>
      <vt:lpstr>Hello, Students!</vt:lpstr>
      <vt:lpstr>Let’s look at our learning targets</vt:lpstr>
      <vt:lpstr>Let’s take a closer look at the rubric</vt:lpstr>
      <vt:lpstr>Let’s read our poems aloud</vt:lpstr>
      <vt:lpstr>Let’s celebrate!</vt:lpstr>
      <vt:lpstr>Let’s reflect on our performance</vt:lpstr>
      <vt:lpstr>Small Group Block</vt:lpstr>
      <vt:lpstr>Small Group Block - Doing the Work We Each Need to Do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5 Teacher slide, before teaching.</dc:title>
  <dc:creator>nbravo</dc:creator>
  <cp:revision>2</cp:revision>
  <dcterms:modified xsi:type="dcterms:W3CDTF">2019-03-26T00:41:11Z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