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8.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32.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8.xml" ContentType="application/vnd.openxmlformats-officedocument.presentationml.notes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5.xml" ContentType="application/vnd.openxmlformats-officedocument.presentationml.slideLayout+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3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855553B-E89A-4A07-B0BF-B89CF163C8CE}">
  <a:tblStyle styleId="{A855553B-E89A-4A07-B0BF-B89CF163C8C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634" autoAdjust="0"/>
  </p:normalViewPr>
  <p:slideViewPr>
    <p:cSldViewPr snapToGrid="0">
      <p:cViewPr varScale="1">
        <p:scale>
          <a:sx n="106" d="100"/>
          <a:sy n="106" d="100"/>
        </p:scale>
        <p:origin x="-117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5820424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(3-5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Language Mini Lesson: Formal Style and Words, Phrases, and Clauses to Connect Ideas (8-10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Studying the Model and Drafting an Introductory Paragraph (20-22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Studying the Model and Drafting a Concluding Paragraph (20-22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None.</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816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Studying the Model and Drafting an Introductory Paragraph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discuss their thinking with their peers before writing helps to scaffold student comprehension and assists in language acquisition for ELLs.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revisit the model to get a firm grounding in what their introduction and conclusion should include. Thinking through the content deeply is critical. Students have already written their body paragraphs.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essay prompt and their draft body paragraphs composed on the </a:t>
            </a:r>
            <a:r>
              <a:rPr lang="en" sz="1200" b="1" dirty="0">
                <a:solidFill>
                  <a:schemeClr val="dk1"/>
                </a:solidFill>
                <a:latin typeface="Calibri"/>
                <a:ea typeface="Calibri"/>
                <a:cs typeface="Calibri"/>
                <a:sym typeface="Calibri"/>
              </a:rPr>
              <a:t>Mid-Unit 3 Assessment:  First Draft of Position Paper</a:t>
            </a:r>
            <a:r>
              <a:rPr lang="en" sz="1200" dirty="0">
                <a:solidFill>
                  <a:schemeClr val="dk1"/>
                </a:solidFill>
                <a:latin typeface="Calibri"/>
                <a:ea typeface="Calibri"/>
                <a:cs typeface="Calibri"/>
                <a:sym typeface="Calibri"/>
              </a:rPr>
              <a:t> to remind themselves of the question and the claim and reasons they have identified.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and verbally rehearse an introductory paragraph for their essays. Remind students to refer to the notes in the Introductory Paragraph section on the </a:t>
            </a:r>
            <a:r>
              <a:rPr lang="en" sz="1200" b="1" dirty="0">
                <a:solidFill>
                  <a:schemeClr val="dk1"/>
                </a:solidFill>
                <a:latin typeface="Calibri"/>
                <a:ea typeface="Calibri"/>
                <a:cs typeface="Calibri"/>
                <a:sym typeface="Calibri"/>
              </a:rPr>
              <a:t>Qualities of a Strong Position Paper anchor chart </a:t>
            </a:r>
            <a:r>
              <a:rPr lang="en" sz="1200" dirty="0">
                <a:solidFill>
                  <a:schemeClr val="dk1"/>
                </a:solidFill>
                <a:latin typeface="Calibri"/>
                <a:ea typeface="Calibri"/>
                <a:cs typeface="Calibri"/>
                <a:sym typeface="Calibri"/>
              </a:rPr>
              <a:t>to be sure their introduction does what it needs to do for their readers. Have students refer to the model position paper before they begin this verbal rehearsal.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volunteers to share their verbal rehearsals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lined paper </a:t>
            </a:r>
            <a:r>
              <a:rPr lang="en" sz="1200" dirty="0">
                <a:solidFill>
                  <a:schemeClr val="dk1"/>
                </a:solidFill>
                <a:latin typeface="Calibri"/>
                <a:ea typeface="Calibri"/>
                <a:cs typeface="Calibri"/>
                <a:sym typeface="Calibri"/>
              </a:rPr>
              <a:t>for students to begin the introduction of the essay. Invite students to draft their introductory paragraphs using their verbal rehearsal. Remind students that they are to write independently, without talking to other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refer to the notes in the Introductory Paragraph section on the </a:t>
            </a:r>
            <a:r>
              <a:rPr lang="en" sz="1200" b="1" dirty="0">
                <a:solidFill>
                  <a:schemeClr val="dk1"/>
                </a:solidFill>
                <a:latin typeface="Calibri"/>
                <a:ea typeface="Calibri"/>
                <a:cs typeface="Calibri"/>
                <a:sym typeface="Calibri"/>
              </a:rPr>
              <a:t>Qualities of a Strong Position Paper anchor chart </a:t>
            </a:r>
            <a:r>
              <a:rPr lang="en" sz="1200" dirty="0">
                <a:solidFill>
                  <a:schemeClr val="dk1"/>
                </a:solidFill>
                <a:latin typeface="Calibri"/>
                <a:ea typeface="Calibri"/>
                <a:cs typeface="Calibri"/>
                <a:sym typeface="Calibri"/>
              </a:rPr>
              <a:t>to be sure their introduction does what it needs to do for their readers.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assist students in drafting their introductory paragraphs.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can you begin the paragraph?”</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did the author begin the model argument essay?”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is it important for the reader to know right at the beginning? Why?”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placing students in homogeneous pairs and providing more specific, direct support to students who need it most.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0" name="Google Shape;270;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570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Studying the Model and Drafting a Concluding Paragraph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discuss the purpose and criteria of an effective concluding paragraph.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with students and have them turn and talk about the questions 1 and 2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select students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any new appropriate responses about what the author includes in the Concluding Paragraph section of the </a:t>
            </a:r>
            <a:r>
              <a:rPr lang="en" sz="1200" b="1" dirty="0">
                <a:solidFill>
                  <a:schemeClr val="dk1"/>
                </a:solidFill>
                <a:latin typeface="Calibri"/>
                <a:ea typeface="Calibri"/>
                <a:cs typeface="Calibri"/>
                <a:sym typeface="Calibri"/>
              </a:rPr>
              <a:t>Qualities of a Strong Position Paper anchor chart </a:t>
            </a:r>
            <a:r>
              <a:rPr lang="en" sz="1200" dirty="0">
                <a:solidFill>
                  <a:schemeClr val="dk1"/>
                </a:solidFill>
                <a:latin typeface="Calibri"/>
                <a:ea typeface="Calibri"/>
                <a:cs typeface="Calibri"/>
                <a:sym typeface="Calibri"/>
              </a:rPr>
              <a:t>for students to refer to throughout the lesson. Note that the key criteria have already been recorded in Lesson 1, but students may suggest other ideas that are useful.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the remaining questions one at a time with an elbow partner. See look fors below.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share with students that they can think of the “something to think about” part as answering a “So what?” question. In the case of the model essay, the “So what?” question might be, “So who might benefit from this decision to feed the United States in a local, sustainable way?”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3, listen for responses, or guide students toward responses such as: “They are both writing about the whole paper in some way,” or “They are both ‘big idea’ writing, not about details.”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4, listen for responses such as: “The introduction should get the reader interested in the topic, while the conclusion should wrap up the paper by leaving the reader with something to think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5, listen for responses that follow the criteria for an effective concluding paragraph. Look for students to recognize the stakeholders listed in the conclusion paragraph of the model essay.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dirty="0"/>
          </a:p>
        </p:txBody>
      </p:sp>
      <p:sp>
        <p:nvSpPr>
          <p:cNvPr id="276" name="Google Shape;276;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6598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a7bb3aef9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Studying the Model and Drafting a Concluding Paragraph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B. On this slide, students will draft the concluding paragraph.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By the end of this lesson, students should have finished their draft position paper for their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Be prepared to provide student feedback in Lesson 5 using Row 2 of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 You may need more time to provide feedback on draft positions. In this situation, consider providing students time to do independent reading before delivering Lesson 5. Provide specific positive feedback for at least one thing each student did well (star) and at least one specific area of focus for revision (step).</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and verbally rehearse their concluding paragraphs.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 model position paper and the Concluding Paragraph section of the </a:t>
            </a:r>
            <a:r>
              <a:rPr lang="en" sz="1200" b="1" dirty="0">
                <a:solidFill>
                  <a:schemeClr val="dk1"/>
                </a:solidFill>
                <a:latin typeface="Calibri"/>
                <a:ea typeface="Calibri"/>
                <a:cs typeface="Calibri"/>
                <a:sym typeface="Calibri"/>
              </a:rPr>
              <a:t>Qualities of a Strong Position Paper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draft their concluding paragraph on the same paper as their introductory paragraph using their verbal rehearsal, the model position paper, and the </a:t>
            </a:r>
            <a:r>
              <a:rPr lang="en" sz="1200" b="1" dirty="0">
                <a:solidFill>
                  <a:schemeClr val="dk1"/>
                </a:solidFill>
                <a:latin typeface="Calibri"/>
                <a:ea typeface="Calibri"/>
                <a:cs typeface="Calibri"/>
                <a:sym typeface="Calibri"/>
              </a:rPr>
              <a:t>Qualities of a Strong Position Paper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use the model and anchor chart as a resource while they draft.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assist students in writing their concluding paragraphs.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can you summarize your 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did the author conclude the model position paper?”</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“Which stakeholders do you want emphasize here?”</a:t>
            </a:r>
            <a:endParaRPr i="1" dirty="0"/>
          </a:p>
        </p:txBody>
      </p:sp>
      <p:sp>
        <p:nvSpPr>
          <p:cNvPr id="283" name="Google Shape;283;g4a7bb3aef9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1242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from this lesson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respond with a Fist to Five self-assessment for each </a:t>
            </a:r>
            <a:r>
              <a:rPr lang="en" sz="1200" dirty="0" smtClean="0">
                <a:solidFill>
                  <a:schemeClr val="dk1"/>
                </a:solidFill>
                <a:latin typeface="Calibri"/>
                <a:ea typeface="Calibri"/>
                <a:cs typeface="Calibri"/>
                <a:sym typeface="Calibri"/>
              </a:rPr>
              <a:t>target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 drafts as the </a:t>
            </a:r>
            <a:r>
              <a:rPr lang="en" sz="1200" b="1" dirty="0">
                <a:solidFill>
                  <a:schemeClr val="dk1"/>
                </a:solidFill>
                <a:latin typeface="Calibri"/>
                <a:ea typeface="Calibri"/>
                <a:cs typeface="Calibri"/>
                <a:sym typeface="Calibri"/>
              </a:rPr>
              <a:t>Mid-unit 3 </a:t>
            </a:r>
            <a:r>
              <a:rPr lang="en" sz="1200" b="1" dirty="0" smtClean="0">
                <a:solidFill>
                  <a:schemeClr val="dk1"/>
                </a:solidFill>
                <a:latin typeface="Calibri"/>
                <a:ea typeface="Calibri"/>
                <a:cs typeface="Calibri"/>
                <a:sym typeface="Calibri"/>
              </a:rPr>
              <a:t>assessment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are showing 3 fingers or less in the Fist to Five self-assessment for further support later.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89" name="Google Shape;289;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6074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one copy of each student draft to return to students in Lesson 4.  They will use this copy as a reference as they work on their </a:t>
            </a:r>
            <a:r>
              <a:rPr lang="en" sz="1200" b="1" dirty="0">
                <a:solidFill>
                  <a:schemeClr val="dk1"/>
                </a:solidFill>
                <a:latin typeface="Calibri"/>
                <a:ea typeface="Calibri"/>
                <a:cs typeface="Calibri"/>
                <a:sym typeface="Calibri"/>
              </a:rPr>
              <a:t>final performance task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6" name="Google Shape;296;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0342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3" name="Google Shape;303;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6366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Lined paper (one piece per student)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3 Assessment: Position Paper Prompt</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Adapting a Speech anchor chart</a:t>
            </a:r>
            <a:r>
              <a:rPr lang="en" sz="1200">
                <a:solidFill>
                  <a:schemeClr val="dk1"/>
                </a:solidFill>
                <a:latin typeface="Calibri"/>
                <a:ea typeface="Calibri"/>
                <a:cs typeface="Calibri"/>
                <a:sym typeface="Calibri"/>
              </a:rPr>
              <a:t> (from Unit 2, Lesson 17)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position paper</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Qualities of a Strong Position Paper anchor chart</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Mid-Unit 3 Assessment: Position Paper Draft: Which of Michael Pollan’s four food chains would best feed the United States?</a:t>
            </a:r>
            <a:r>
              <a:rPr lang="en" sz="1200">
                <a:solidFill>
                  <a:schemeClr val="dk1"/>
                </a:solidFill>
                <a:latin typeface="Calibri"/>
                <a:ea typeface="Calibri"/>
                <a:cs typeface="Calibri"/>
                <a:sym typeface="Calibri"/>
              </a:rPr>
              <a:t> (from Lesson 2)</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0303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Adapting a Speech anchor chart</a:t>
            </a:r>
            <a:r>
              <a:rPr lang="en" sz="1200">
                <a:solidFill>
                  <a:schemeClr val="dk1"/>
                </a:solidFill>
                <a:latin typeface="Calibri"/>
                <a:ea typeface="Calibri"/>
                <a:cs typeface="Calibri"/>
                <a:sym typeface="Calibri"/>
              </a:rPr>
              <a:t> (from Unit 2, Lesson 17)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position paper</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Qualities of a Strong Position Paper anchor chart</a:t>
            </a:r>
            <a:r>
              <a:rPr lang="en" sz="1200">
                <a:solidFill>
                  <a:schemeClr val="dk1"/>
                </a:solidFill>
                <a:latin typeface="Calibri"/>
                <a:ea typeface="Calibri"/>
                <a:cs typeface="Calibri"/>
                <a:sym typeface="Calibri"/>
              </a:rPr>
              <a:t> (from Lesson 1)</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Review this protocol before teaching. It is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9112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7800" lvl="0" indent="0" algn="l" rtl="0">
              <a:lnSpc>
                <a:spcPct val="115000"/>
              </a:lnSpc>
              <a:spcBef>
                <a:spcPts val="0"/>
              </a:spcBef>
              <a:spcAft>
                <a:spcPts val="0"/>
              </a:spcAft>
              <a:buClr>
                <a:schemeClr val="dk1"/>
              </a:buClr>
              <a:buSzPts val="1100"/>
              <a:buFont typeface="Arial"/>
              <a:buNone/>
            </a:pPr>
            <a:r>
              <a:rPr lang="en" sz="1200" b="1" dirty="0">
                <a:latin typeface="Calibri"/>
                <a:ea typeface="Calibri"/>
                <a:cs typeface="Calibri"/>
                <a:sym typeface="Calibri"/>
              </a:rPr>
              <a:t>Mid-Unit Assessment</a:t>
            </a:r>
            <a:r>
              <a:rPr lang="en" sz="1200" dirty="0">
                <a:latin typeface="Calibri"/>
                <a:ea typeface="Calibri"/>
                <a:cs typeface="Calibri"/>
                <a:sym typeface="Calibri"/>
              </a:rPr>
              <a:t>: Draft of Position Paper</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2265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9421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Unpacking Learning Target</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for students allows them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read the first learning target with you. Remind students that the </a:t>
            </a:r>
            <a:r>
              <a:rPr lang="en" sz="1200" i="1">
                <a:solidFill>
                  <a:schemeClr val="dk1"/>
                </a:solidFill>
                <a:latin typeface="Calibri"/>
                <a:ea typeface="Calibri"/>
                <a:cs typeface="Calibri"/>
                <a:sym typeface="Calibri"/>
              </a:rPr>
              <a:t>introduction</a:t>
            </a:r>
            <a:r>
              <a:rPr lang="en" sz="1200">
                <a:solidFill>
                  <a:schemeClr val="dk1"/>
                </a:solidFill>
                <a:latin typeface="Calibri"/>
                <a:ea typeface="Calibri"/>
                <a:cs typeface="Calibri"/>
                <a:sym typeface="Calibri"/>
              </a:rPr>
              <a:t> is the opening paragraph and the </a:t>
            </a:r>
            <a:r>
              <a:rPr lang="en" sz="1200" i="1">
                <a:solidFill>
                  <a:schemeClr val="dk1"/>
                </a:solidFill>
                <a:latin typeface="Calibri"/>
                <a:ea typeface="Calibri"/>
                <a:cs typeface="Calibri"/>
                <a:sym typeface="Calibri"/>
              </a:rPr>
              <a:t>conclusion</a:t>
            </a:r>
            <a:r>
              <a:rPr lang="en" sz="1200">
                <a:solidFill>
                  <a:schemeClr val="dk1"/>
                </a:solidFill>
                <a:latin typeface="Calibri"/>
                <a:ea typeface="Calibri"/>
                <a:cs typeface="Calibri"/>
                <a:sym typeface="Calibri"/>
              </a:rPr>
              <a:t> is the paragraph that closes the paper.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read the next two learning targets with you. Remind students how a formal style differs from casual speaking and that they considered this when adapting their position speeches for an adult audience at the end of Unit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a </a:t>
            </a:r>
            <a:r>
              <a:rPr lang="en" sz="1200" i="1">
                <a:solidFill>
                  <a:schemeClr val="dk1"/>
                </a:solidFill>
                <a:latin typeface="Calibri"/>
                <a:ea typeface="Calibri"/>
                <a:cs typeface="Calibri"/>
                <a:sym typeface="Calibri"/>
              </a:rPr>
              <a:t>clause</a:t>
            </a:r>
            <a:r>
              <a:rPr lang="en" sz="1200">
                <a:solidFill>
                  <a:schemeClr val="dk1"/>
                </a:solidFill>
                <a:latin typeface="Calibri"/>
                <a:ea typeface="Calibri"/>
                <a:cs typeface="Calibri"/>
                <a:sym typeface="Calibri"/>
              </a:rPr>
              <a:t> is a group of words with a subject and a verb that together makes a complete thought. For example, “I’d like dinner now.” Explain that in this lesson students will be looking at the words, phrases, and clauses they have used to make sure they connect the claim, counterclaim, reasons, and evidence.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discuss with an elbow partner: “</a:t>
            </a:r>
            <a:r>
              <a:rPr lang="en" sz="1200" i="1">
                <a:solidFill>
                  <a:schemeClr val="dk1"/>
                </a:solidFill>
                <a:latin typeface="Calibri"/>
                <a:ea typeface="Calibri"/>
                <a:cs typeface="Calibri"/>
                <a:sym typeface="Calibri"/>
              </a:rPr>
              <a:t>What does it mean to show the relationship between the ideas?”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Select volunteers to share their ideas. </a:t>
            </a:r>
            <a:endParaRPr sz="120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explain that it means to show how one is connected to the other. Provide the example that in the position paper there should be a claim and reasons for the claim. The words and phrases they use need to show how the claim and reasons are connected.</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2894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8a69a4d13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(Slide 1) Language Mini Lesson: Formal Style and Words, Phrases, and Clauses to Connect Ideas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B. On this slide, students will discuss an example of a reason.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End of Unit 3 Assessment: Position Paper Prompt</a:t>
            </a:r>
            <a:r>
              <a:rPr lang="en" sz="1200" dirty="0">
                <a:solidFill>
                  <a:schemeClr val="dk1"/>
                </a:solidFill>
                <a:latin typeface="Calibri"/>
                <a:ea typeface="Calibri"/>
                <a:cs typeface="Calibri"/>
                <a:sym typeface="Calibri"/>
              </a:rPr>
              <a:t> and to reread it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there are two things that you would like them to keep in mind when writing the first draft of their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with formal style. Display the </a:t>
            </a:r>
            <a:r>
              <a:rPr lang="en" sz="1200" b="1" dirty="0">
                <a:solidFill>
                  <a:schemeClr val="dk1"/>
                </a:solidFill>
                <a:latin typeface="Calibri"/>
                <a:ea typeface="Calibri"/>
                <a:cs typeface="Calibri"/>
                <a:sym typeface="Calibri"/>
              </a:rPr>
              <a:t>Adapting a Speech anchor chart</a:t>
            </a:r>
            <a:r>
              <a:rPr lang="en" sz="1200" dirty="0">
                <a:solidFill>
                  <a:schemeClr val="dk1"/>
                </a:solidFill>
                <a:latin typeface="Calibri"/>
                <a:ea typeface="Calibri"/>
                <a:cs typeface="Calibri"/>
                <a:sym typeface="Calibri"/>
              </a:rPr>
              <a:t> (from Unit 2) and explain to students that although it is about adapting a speech, the focus is on maintaining a formal style, so the same ideas apply to this paper. Invite students to read through the criteria on the anchor chart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sample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describe which words, phrases, or clauses they would use to show the relationship between the claim and the reasons.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 good example on the board. Invite students to help you underline the words, phrases, or clauses that connect the claim and the reason. (In the example above, the phrase would be, “One reason that I would choose this food chain is …”).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something like: “I would choose the local sustainable food chain to feed the United States. One reason that I would choose this food chain is that local sustainable food doesn’t travel as far to the consumer; therefore, there is less pollution from vehicles.”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8a69a4d13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6610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a7bb3aef9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(Slide 2) Language Mini Lesson: Formal Style and Words, Phrases, and Clauses to Connect Ideas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B. On this slide, students will further analyze the model position paper.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go back to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 and note words, phrases, or clauses that connect the claim and the reason.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what they notice on the model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students need to make sure they show how the reason is connected to the claim and how the evidence is connected to the reasons.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for understanding. Ask students to give you a thumbs-up if they understand how to use a formal style and how to use it to improve the reader’s understanding of their argument, or a thumbs-down if they don’t understand fully.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something like: “I would choose the local sustainable food chain to feed the United States. One reason that I would choose this food chain is that local sustainable food doesn’t travel as far to the consumer; therefore, there is less pollution from vehicles.”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consider providing hint cards with words, phrases, or clauses to look for in the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give a thumbs-down, support them in small groups or individually,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5" name="Google Shape;255;g4a7bb3aef9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0260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a7bb3aef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Studying the Model and Drafting an Introductory Paragraph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discuss the purpose and criteria for an introductory paragraph.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as you read the introduction of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the questions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using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any new appropriate responses about what the author includes in the Introductory Paragraph section of the </a:t>
            </a:r>
            <a:r>
              <a:rPr lang="en" sz="1200" b="1" dirty="0">
                <a:solidFill>
                  <a:schemeClr val="dk1"/>
                </a:solidFill>
                <a:latin typeface="Calibri"/>
                <a:ea typeface="Calibri"/>
                <a:cs typeface="Calibri"/>
                <a:sym typeface="Calibri"/>
              </a:rPr>
              <a:t>Qualities of a Strong Position Paper anchor chart</a:t>
            </a:r>
            <a:r>
              <a:rPr lang="en" sz="1200" dirty="0">
                <a:solidFill>
                  <a:schemeClr val="dk1"/>
                </a:solidFill>
                <a:latin typeface="Calibri"/>
                <a:ea typeface="Calibri"/>
                <a:cs typeface="Calibri"/>
                <a:sym typeface="Calibri"/>
              </a:rPr>
              <a:t> for students to refer to throughout the lesson. Note that the key criteria have already been recorded in Lesson 1, but students may suggest other ideas that are useful.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 purpose of the introduction is to introduce the reader to the claim and the reasons for making that claim, and to prepare them for what they are about to read. Remind students that a reader needs to learn enough about the topic through the introduction to be able to follow the writer’s thinking.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3" name="Google Shape;263;g4a7bb3aef9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8337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08800" y="291126"/>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08800" y="1059932"/>
            <a:ext cx="7886700" cy="39531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provide additional information on language use to keep in mind as they draft their essays.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have students draft the introductory and concluding paragraphs of their En</a:t>
            </a:r>
            <a:r>
              <a:rPr lang="en" sz="1600" b="1" dirty="0">
                <a:latin typeface="Century Gothic"/>
                <a:ea typeface="Century Gothic"/>
                <a:cs typeface="Century Gothic"/>
                <a:sym typeface="Century Gothic"/>
              </a:rPr>
              <a:t>d of Unit 3 Assessment </a:t>
            </a:r>
            <a:r>
              <a:rPr lang="en" sz="1600" dirty="0">
                <a:latin typeface="Century Gothic"/>
                <a:ea typeface="Century Gothic"/>
                <a:cs typeface="Century Gothic"/>
                <a:sym typeface="Century Gothic"/>
              </a:rPr>
              <a:t>position paper using the model to get a firm grounding in what their introduction and conclusion should include.</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draft the introductory and concluding paragraphs </a:t>
            </a:r>
            <a:r>
              <a:rPr lang="en" sz="1600" dirty="0">
                <a:latin typeface="Century Gothic"/>
                <a:ea typeface="Century Gothic"/>
                <a:cs typeface="Century Gothic"/>
                <a:sym typeface="Century Gothic"/>
              </a:rPr>
              <a:t>of my position paper.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words, phrases, and clauses to show the relationship between the ideas </a:t>
            </a:r>
            <a:r>
              <a:rPr lang="en" sz="1600" dirty="0">
                <a:latin typeface="Century Gothic"/>
                <a:ea typeface="Century Gothic"/>
                <a:cs typeface="Century Gothic"/>
                <a:sym typeface="Century Gothic"/>
              </a:rPr>
              <a:t>in my position paper.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maintain a formal style</a:t>
            </a:r>
            <a:r>
              <a:rPr lang="en" sz="1600" dirty="0">
                <a:latin typeface="Century Gothic"/>
                <a:ea typeface="Century Gothic"/>
                <a:cs typeface="Century Gothic"/>
                <a:sym typeface="Century Gothic"/>
              </a:rPr>
              <a:t> in my position paper.</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800" y="195685"/>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Use the Model to Draft an Introductory Paragraph</a:t>
            </a:r>
            <a:endParaRPr sz="3300" i="0" u="none" strike="noStrike" cap="none" dirty="0">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489900" y="1186350"/>
            <a:ext cx="8025600" cy="36372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latin typeface="Century Gothic"/>
                <a:ea typeface="Century Gothic"/>
                <a:cs typeface="Century Gothic"/>
                <a:sym typeface="Century Gothic"/>
              </a:rPr>
              <a:t>Focusing question: Which of Michael Pollan’s four food chains would you choose to feed the United States?</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dirty="0">
                <a:latin typeface="Century Gothic"/>
                <a:ea typeface="Century Gothic"/>
                <a:cs typeface="Century Gothic"/>
                <a:sym typeface="Century Gothic"/>
              </a:rPr>
              <a:t>Throughout Unit 2 you identified the consequences and stakeholders of each of Michael Pollan’s four food chains in order to choose a food chain to answer the focus question. In this assessment, you will organize your ideas into a position paper. You have already done the thinking for this paper when writing your position speeches, so you should use your speech to help you write your paper.</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u="sng" dirty="0">
                <a:latin typeface="Century Gothic"/>
                <a:ea typeface="Century Gothic"/>
                <a:cs typeface="Century Gothic"/>
                <a:sym typeface="Century Gothic"/>
              </a:rPr>
              <a:t>In your essay, be sure to</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State </a:t>
            </a:r>
            <a:r>
              <a:rPr lang="en" sz="1600" dirty="0">
                <a:latin typeface="Century Gothic"/>
                <a:ea typeface="Century Gothic"/>
                <a:cs typeface="Century Gothic"/>
                <a:sym typeface="Century Gothic"/>
              </a:rPr>
              <a:t>which food chain you would choose and at least two reasons </a:t>
            </a:r>
            <a:r>
              <a:rPr lang="en" sz="1600" dirty="0" smtClean="0">
                <a:latin typeface="Century Gothic"/>
                <a:ea typeface="Century Gothic"/>
                <a:cs typeface="Century Gothic"/>
                <a:sym typeface="Century Gothic"/>
              </a:rPr>
              <a:t>why.</a:t>
            </a:r>
            <a:endParaRPr lang="en"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evidence and sound reasoning for each of the reasons you have </a:t>
            </a:r>
            <a:r>
              <a:rPr lang="en" sz="1600" dirty="0" smtClean="0">
                <a:latin typeface="Century Gothic"/>
                <a:ea typeface="Century Gothic"/>
                <a:cs typeface="Century Gothic"/>
                <a:sym typeface="Century Gothic"/>
              </a:rPr>
              <a:t>provided.</a:t>
            </a: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a counterclaim and respond to it.</a:t>
            </a:r>
            <a:endParaRPr sz="16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Purpose and Criteria of a Concluding Paragraph</a:t>
            </a:r>
            <a:endParaRPr sz="3300" i="0" u="none" strike="noStrike" cap="none">
              <a:solidFill>
                <a:schemeClr val="dk1"/>
              </a:solidFill>
              <a:latin typeface="Century Gothic"/>
              <a:ea typeface="Century Gothic"/>
              <a:cs typeface="Century Gothic"/>
              <a:sym typeface="Century Gothic"/>
            </a:endParaRPr>
          </a:p>
        </p:txBody>
      </p:sp>
      <p:sp>
        <p:nvSpPr>
          <p:cNvPr id="279" name="Google Shape;279;p47"/>
          <p:cNvSpPr txBox="1">
            <a:spLocks noGrp="1"/>
          </p:cNvSpPr>
          <p:nvPr>
            <p:ph type="body" idx="1"/>
          </p:nvPr>
        </p:nvSpPr>
        <p:spPr>
          <a:xfrm>
            <a:off x="628650" y="1163450"/>
            <a:ext cx="7886700" cy="3599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Now you will be thinking about how to conclude your essay and take some time to draft a conclusion.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Let’s Discuss: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is the purpose of the concluding paragraph?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does the writer do in the concluding paragraph?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are introductions and conclusions similar to each other, but different from the body paragraphs</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are introductions and conclusions different from each other?</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So what could you say about Michael Pollan’s four chains at the end of your essay that would leave the reader with something to think about?</a:t>
            </a:r>
            <a:endParaRPr sz="1800" dirty="0">
              <a:latin typeface="Century Gothic"/>
              <a:ea typeface="Century Gothic"/>
              <a:cs typeface="Century Gothic"/>
              <a:sym typeface="Century Gothic"/>
            </a:endParaRPr>
          </a:p>
        </p:txBody>
      </p:sp>
      <p:pic>
        <p:nvPicPr>
          <p:cNvPr id="5" name="Google Shape;252;p43"/>
          <p:cNvPicPr preferRelativeResize="0"/>
          <p:nvPr/>
        </p:nvPicPr>
        <p:blipFill>
          <a:blip r:embed="rId3">
            <a:alphaModFix/>
          </a:blip>
          <a:stretch>
            <a:fillRect/>
          </a:stretch>
        </p:blipFill>
        <p:spPr>
          <a:xfrm>
            <a:off x="8537122" y="4256314"/>
            <a:ext cx="533400" cy="6904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694175" y="206828"/>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Use the Model to Draft a Concluding Paragraph</a:t>
            </a:r>
            <a:endParaRPr sz="3300" i="0" u="none" strike="noStrike" cap="none" dirty="0">
              <a:solidFill>
                <a:schemeClr val="dk1"/>
              </a:solidFill>
              <a:latin typeface="Century Gothic"/>
              <a:ea typeface="Century Gothic"/>
              <a:cs typeface="Century Gothic"/>
              <a:sym typeface="Century Gothic"/>
            </a:endParaRPr>
          </a:p>
        </p:txBody>
      </p:sp>
      <p:sp>
        <p:nvSpPr>
          <p:cNvPr id="286" name="Google Shape;286;p48"/>
          <p:cNvSpPr txBox="1">
            <a:spLocks noGrp="1"/>
          </p:cNvSpPr>
          <p:nvPr>
            <p:ph type="body" idx="1"/>
          </p:nvPr>
        </p:nvSpPr>
        <p:spPr>
          <a:xfrm>
            <a:off x="563975" y="1152728"/>
            <a:ext cx="8147100" cy="37311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latin typeface="Century Gothic"/>
                <a:ea typeface="Century Gothic"/>
                <a:cs typeface="Century Gothic"/>
                <a:sym typeface="Century Gothic"/>
              </a:rPr>
              <a:t>Focusing question: Which of Michael Pollan’s four food chains would you choose to feed the United States?</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dirty="0" smtClean="0">
                <a:latin typeface="Century Gothic"/>
                <a:ea typeface="Century Gothic"/>
                <a:cs typeface="Century Gothic"/>
                <a:sym typeface="Century Gothic"/>
              </a:rPr>
              <a:t>Throughout </a:t>
            </a:r>
            <a:r>
              <a:rPr lang="en" sz="1600" dirty="0">
                <a:latin typeface="Century Gothic"/>
                <a:ea typeface="Century Gothic"/>
                <a:cs typeface="Century Gothic"/>
                <a:sym typeface="Century Gothic"/>
              </a:rPr>
              <a:t>Unit 2 you identified the consequences and stakeholders of each of Michael Pollan’s four food chains in order to choose a food chain to answer the focus question. In this assessment, you will organize your ideas into a position paper. You have already done the thinking for this paper when writing your position speeches, so you should use your speech to help you write your paper.</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u="sng" dirty="0">
                <a:latin typeface="Century Gothic"/>
                <a:ea typeface="Century Gothic"/>
                <a:cs typeface="Century Gothic"/>
                <a:sym typeface="Century Gothic"/>
              </a:rPr>
              <a:t>In your essay, be sure to</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State </a:t>
            </a:r>
            <a:r>
              <a:rPr lang="en" sz="1600" dirty="0">
                <a:latin typeface="Century Gothic"/>
                <a:ea typeface="Century Gothic"/>
                <a:cs typeface="Century Gothic"/>
                <a:sym typeface="Century Gothic"/>
              </a:rPr>
              <a:t>which food chain you would choose and at least two reasons </a:t>
            </a:r>
            <a:r>
              <a:rPr lang="en" sz="1600" dirty="0" smtClean="0">
                <a:latin typeface="Century Gothic"/>
                <a:ea typeface="Century Gothic"/>
                <a:cs typeface="Century Gothic"/>
                <a:sym typeface="Century Gothic"/>
              </a:rPr>
              <a:t>why.</a:t>
            </a:r>
            <a:endParaRPr lang="en"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evidence and sound reasoning for each of the reasons you have </a:t>
            </a:r>
            <a:r>
              <a:rPr lang="en" sz="1600" dirty="0" smtClean="0">
                <a:latin typeface="Century Gothic"/>
                <a:ea typeface="Century Gothic"/>
                <a:cs typeface="Century Gothic"/>
                <a:sym typeface="Century Gothic"/>
              </a:rPr>
              <a:t>provided.</a:t>
            </a: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a counterclaim and respond to it.</a:t>
            </a:r>
            <a:endParaRPr sz="16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Learning Targets</a:t>
            </a:r>
            <a:endParaRPr sz="3300" i="0" u="none" strike="noStrike" cap="none">
              <a:solidFill>
                <a:schemeClr val="dk1"/>
              </a:solidFill>
              <a:latin typeface="Century Gothic"/>
              <a:ea typeface="Century Gothic"/>
              <a:cs typeface="Century Gothic"/>
              <a:sym typeface="Century Gothic"/>
            </a:endParaRPr>
          </a:p>
        </p:txBody>
      </p:sp>
      <p:sp>
        <p:nvSpPr>
          <p:cNvPr id="292" name="Google Shape;292;p49"/>
          <p:cNvSpPr txBox="1">
            <a:spLocks noGrp="1"/>
          </p:cNvSpPr>
          <p:nvPr>
            <p:ph type="body" idx="1"/>
          </p:nvPr>
        </p:nvSpPr>
        <p:spPr>
          <a:xfrm>
            <a:off x="747300" y="1429150"/>
            <a:ext cx="7886700" cy="2414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latin typeface="Century Gothic"/>
                <a:ea typeface="Century Gothic"/>
                <a:cs typeface="Century Gothic"/>
                <a:sym typeface="Century Gothic"/>
              </a:rPr>
              <a:t>The Learning Target for today is:</a:t>
            </a:r>
            <a:endParaRPr sz="220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draft the introductory and concluding paragraphs </a:t>
            </a:r>
            <a:r>
              <a:rPr lang="en" sz="2200">
                <a:latin typeface="Century Gothic"/>
                <a:ea typeface="Century Gothic"/>
                <a:cs typeface="Century Gothic"/>
                <a:sym typeface="Century Gothic"/>
              </a:rPr>
              <a:t>of my position paper.</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use words, phrases, and clauses to show the relationship between the ideas </a:t>
            </a:r>
            <a:r>
              <a:rPr lang="en" sz="2200">
                <a:latin typeface="Century Gothic"/>
                <a:ea typeface="Century Gothic"/>
                <a:cs typeface="Century Gothic"/>
                <a:sym typeface="Century Gothic"/>
              </a:rPr>
              <a:t>in my position paper.</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maintain a formal style</a:t>
            </a:r>
            <a:r>
              <a:rPr lang="en" sz="2200">
                <a:latin typeface="Century Gothic"/>
                <a:ea typeface="Century Gothic"/>
                <a:cs typeface="Century Gothic"/>
                <a:sym typeface="Century Gothic"/>
              </a:rPr>
              <a:t> in my position paper.</a:t>
            </a:r>
            <a:endParaRPr sz="2200">
              <a:latin typeface="Century Gothic"/>
              <a:ea typeface="Century Gothic"/>
              <a:cs typeface="Century Gothic"/>
              <a:sym typeface="Century Gothic"/>
            </a:endParaRPr>
          </a:p>
        </p:txBody>
      </p:sp>
      <p:pic>
        <p:nvPicPr>
          <p:cNvPr id="293" name="Google Shape;293;p49"/>
          <p:cNvPicPr preferRelativeResize="0"/>
          <p:nvPr/>
        </p:nvPicPr>
        <p:blipFill>
          <a:blip r:embed="rId3">
            <a:alphaModFix/>
          </a:blip>
          <a:stretch>
            <a:fillRect/>
          </a:stretch>
        </p:blipFill>
        <p:spPr>
          <a:xfrm>
            <a:off x="8515350" y="4331490"/>
            <a:ext cx="609600" cy="609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9" name="Google Shape;299;p5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1000"/>
              </a:spcAft>
              <a:buClr>
                <a:schemeClr val="dk1"/>
              </a:buClr>
              <a:buSzPts val="1100"/>
              <a:buFont typeface="Arial"/>
              <a:buNone/>
            </a:pPr>
            <a:r>
              <a:rPr lang="en" sz="2400">
                <a:latin typeface="Century Gothic"/>
                <a:ea typeface="Century Gothic"/>
                <a:cs typeface="Century Gothic"/>
                <a:sym typeface="Century Gothic"/>
              </a:rPr>
              <a:t>There is no homework for this lesson.</a:t>
            </a:r>
            <a:endParaRPr sz="24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6" name="Google Shape;306;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7" name="Google Shape;307;p51"/>
          <p:cNvGraphicFramePr/>
          <p:nvPr/>
        </p:nvGraphicFramePr>
        <p:xfrm>
          <a:off x="577216" y="1385887"/>
          <a:ext cx="7989600" cy="3230175"/>
        </p:xfrm>
        <a:graphic>
          <a:graphicData uri="http://schemas.openxmlformats.org/drawingml/2006/table">
            <a:tbl>
              <a:tblPr firstRow="1" bandRow="1">
                <a:noFill/>
                <a:tableStyleId>{A855553B-E89A-4A07-B0BF-B89CF163C8CE}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47000" y="16328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3</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47000" y="1150293"/>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3: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gather the following materials from previous lessons as resources for the assessment: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End of Unit 3 Assessment: Position Paper Prompt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Adapting a Speech anchor chart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Model position paper</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Qualities of a Strong Position Paper anchor chart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Mid-Unit 3 Assessment: Position Paper Draft: Which of Michael Pollan’s four food chains would best feed the United States?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After collecting the </a:t>
            </a:r>
            <a:r>
              <a:rPr lang="en" sz="1600" b="1" dirty="0">
                <a:latin typeface="Century Gothic"/>
                <a:ea typeface="Century Gothic"/>
                <a:cs typeface="Century Gothic"/>
                <a:sym typeface="Century Gothic"/>
              </a:rPr>
              <a:t>Mid-Unit 3 Assessment </a:t>
            </a:r>
            <a:r>
              <a:rPr lang="en" sz="1600" dirty="0">
                <a:latin typeface="Century Gothic"/>
                <a:ea typeface="Century Gothic"/>
                <a:cs typeface="Century Gothic"/>
                <a:sym typeface="Century Gothic"/>
              </a:rPr>
              <a:t>at the end of this lesson, make a copy of each assessment for students to refer to during Lesson 4.</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3: Lesson 3</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24"/>
            <a:ext cx="7886700" cy="26766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a:latin typeface="Century Gothic"/>
                <a:ea typeface="Century Gothic"/>
                <a:cs typeface="Century Gothic"/>
                <a:sym typeface="Century Gothic"/>
              </a:rPr>
              <a:t>Preparing for Lesson 3: </a:t>
            </a:r>
            <a:r>
              <a:rPr lang="en" sz="1600">
                <a:latin typeface="Century Gothic"/>
                <a:ea typeface="Century Gothic"/>
                <a:cs typeface="Century Gothic"/>
                <a:sym typeface="Century Gothic"/>
              </a:rPr>
              <a:t>Reading and protocols to read in preparation:</a:t>
            </a:r>
            <a:endParaRPr sz="160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600">
                <a:latin typeface="Century Gothic"/>
                <a:ea typeface="Century Gothic"/>
                <a:cs typeface="Century Gothic"/>
                <a:sym typeface="Century Gothic"/>
              </a:rPr>
              <a:t>In preparation for effectively supporting students’ drafting in today’s lesson, review and annotate the following resources, as needed:</a:t>
            </a:r>
            <a:endParaRPr sz="160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Adapting a Speech anchor chart</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Model position paper</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Qualities of a Strong Position Paper anchor chart</a:t>
            </a:r>
            <a:endParaRPr sz="16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get some more </a:t>
            </a:r>
            <a:r>
              <a:rPr lang="en" sz="1600" dirty="0">
                <a:latin typeface="Century Gothic"/>
                <a:ea typeface="Century Gothic"/>
                <a:cs typeface="Century Gothic"/>
                <a:sym typeface="Century Gothic"/>
              </a:rPr>
              <a:t>information on language use to keep in mind as you draft your essay. Then, you will have the opportunity to draft the introductory and concluding paragraphs of your </a:t>
            </a:r>
            <a:r>
              <a:rPr lang="en" sz="1600" b="1" dirty="0">
                <a:latin typeface="Century Gothic"/>
                <a:ea typeface="Century Gothic"/>
                <a:cs typeface="Century Gothic"/>
                <a:sym typeface="Century Gothic"/>
              </a:rPr>
              <a:t>End of Unit 3 Assessment</a:t>
            </a:r>
            <a:r>
              <a:rPr lang="en" sz="1600" dirty="0">
                <a:latin typeface="Century Gothic"/>
                <a:ea typeface="Century Gothic"/>
                <a:cs typeface="Century Gothic"/>
                <a:sym typeface="Century Gothic"/>
              </a:rPr>
              <a:t> position paper using the model.</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a:t>
            </a:r>
            <a:r>
              <a:rPr lang="en" sz="1600" dirty="0">
                <a:latin typeface="Century Gothic"/>
                <a:ea typeface="Century Gothic"/>
                <a:cs typeface="Century Gothic"/>
                <a:sym typeface="Century Gothic"/>
              </a:rPr>
              <a:t>’s what you’ll do today:</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Learn ways to use formal style and words, phrases, and clauses to connect ideas.</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Use the model to help you draft your introductory paragraph.</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Use the model to help you draft your concluding paragraph.</a:t>
            </a:r>
            <a:endParaRPr sz="16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6"/>
            <a:ext cx="7886700" cy="25908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latin typeface="Century Gothic"/>
                <a:ea typeface="Century Gothic"/>
                <a:cs typeface="Century Gothic"/>
                <a:sym typeface="Century Gothic"/>
              </a:rPr>
              <a:t>The Learning Target for today is:</a:t>
            </a:r>
            <a:endParaRPr sz="220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draft the introductory and concluding paragraphs </a:t>
            </a:r>
            <a:r>
              <a:rPr lang="en" sz="2200">
                <a:latin typeface="Century Gothic"/>
                <a:ea typeface="Century Gothic"/>
                <a:cs typeface="Century Gothic"/>
                <a:sym typeface="Century Gothic"/>
              </a:rPr>
              <a:t>of my position paper.</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use words, phrases, and clauses to show the relationship between the ideas </a:t>
            </a:r>
            <a:r>
              <a:rPr lang="en" sz="2200">
                <a:latin typeface="Century Gothic"/>
                <a:ea typeface="Century Gothic"/>
                <a:cs typeface="Century Gothic"/>
                <a:sym typeface="Century Gothic"/>
              </a:rPr>
              <a:t>in my position paper.</a:t>
            </a:r>
            <a:endParaRPr sz="220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a:latin typeface="Century Gothic"/>
                <a:ea typeface="Century Gothic"/>
                <a:cs typeface="Century Gothic"/>
                <a:sym typeface="Century Gothic"/>
              </a:rPr>
              <a:t>I can </a:t>
            </a:r>
            <a:r>
              <a:rPr lang="en" sz="2200" i="1">
                <a:latin typeface="Century Gothic"/>
                <a:ea typeface="Century Gothic"/>
                <a:cs typeface="Century Gothic"/>
                <a:sym typeface="Century Gothic"/>
              </a:rPr>
              <a:t>maintain a formal style</a:t>
            </a:r>
            <a:r>
              <a:rPr lang="en" sz="2200">
                <a:latin typeface="Century Gothic"/>
                <a:ea typeface="Century Gothic"/>
                <a:cs typeface="Century Gothic"/>
                <a:sym typeface="Century Gothic"/>
              </a:rPr>
              <a:t> in my position paper.</a:t>
            </a:r>
            <a:br>
              <a:rPr lang="en" sz="2200">
                <a:latin typeface="Century Gothic"/>
                <a:ea typeface="Century Gothic"/>
                <a:cs typeface="Century Gothic"/>
                <a:sym typeface="Century Gothic"/>
              </a:rPr>
            </a:br>
            <a:endParaRPr sz="22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02436" y="4271356"/>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Formal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Style of Writing</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405477"/>
            <a:ext cx="7886700" cy="30027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a:latin typeface="Century Gothic"/>
                <a:ea typeface="Century Gothic"/>
                <a:cs typeface="Century Gothic"/>
                <a:sym typeface="Century Gothic"/>
              </a:rPr>
              <a:t>Ensure you are maintaining a formal style when writing your draft.</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a:latin typeface="Century Gothic"/>
                <a:ea typeface="Century Gothic"/>
                <a:cs typeface="Century Gothic"/>
                <a:sym typeface="Century Gothic"/>
              </a:rPr>
              <a:t>Here’s an example:</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a:latin typeface="Century Gothic"/>
                <a:ea typeface="Century Gothic"/>
                <a:cs typeface="Century Gothic"/>
                <a:sym typeface="Century Gothic"/>
              </a:rPr>
              <a:t>–    Claim: Local sustainable</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a:latin typeface="Century Gothic"/>
                <a:ea typeface="Century Gothic"/>
                <a:cs typeface="Century Gothic"/>
                <a:sym typeface="Century Gothic"/>
              </a:rPr>
              <a:t>–    Reason: Food doesn’t travel as far to the consumer so there isn’t as much pollution from vehicles</a:t>
            </a: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a:latin typeface="Century Gothic"/>
                <a:ea typeface="Century Gothic"/>
                <a:cs typeface="Century Gothic"/>
                <a:sym typeface="Century Gothic"/>
              </a:rPr>
              <a:t>Consider which words, phrases, or clauses you could use to connect the claim and the reason to show the relationship between them/how they are connected.</a:t>
            </a:r>
            <a:endParaRPr sz="16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537122" y="4256314"/>
            <a:ext cx="533400" cy="69047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What We Notice in the Model Position Paper</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628650" y="1405475"/>
            <a:ext cx="7886700" cy="24519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Go back to the model position paper.</a:t>
            </a:r>
            <a:endParaRPr sz="18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Note words, phrases, or clauses that connect the claim and the reason. </a:t>
            </a:r>
            <a:endParaRPr sz="18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Make sure you show how the reason is connected to the claim and how the evidence is connected to the reasons.</a:t>
            </a:r>
            <a:endParaRPr sz="1800">
              <a:latin typeface="Century Gothic"/>
              <a:ea typeface="Century Gothic"/>
              <a:cs typeface="Century Gothic"/>
              <a:sym typeface="Century Gothic"/>
            </a:endParaRPr>
          </a:p>
        </p:txBody>
      </p:sp>
      <p:pic>
        <p:nvPicPr>
          <p:cNvPr id="6" name="Google Shape;252;p43"/>
          <p:cNvPicPr preferRelativeResize="0"/>
          <p:nvPr/>
        </p:nvPicPr>
        <p:blipFill>
          <a:blip r:embed="rId3">
            <a:alphaModFix/>
          </a:blip>
          <a:stretch>
            <a:fillRect/>
          </a:stretch>
        </p:blipFill>
        <p:spPr>
          <a:xfrm>
            <a:off x="8537122" y="4256314"/>
            <a:ext cx="533400" cy="690471"/>
          </a:xfrm>
          <a:prstGeom prst="rect">
            <a:avLst/>
          </a:prstGeom>
          <a:noFill/>
          <a:ln>
            <a:noFill/>
          </a:ln>
        </p:spPr>
      </p:pic>
      <p:pic>
        <p:nvPicPr>
          <p:cNvPr id="259" name="Google Shape;259;p44"/>
          <p:cNvPicPr preferRelativeResize="0"/>
          <p:nvPr/>
        </p:nvPicPr>
        <p:blipFill>
          <a:blip r:embed="rId4">
            <a:alphaModFix/>
          </a:blip>
          <a:stretch>
            <a:fillRect/>
          </a:stretch>
        </p:blipFill>
        <p:spPr>
          <a:xfrm>
            <a:off x="8111372" y="4339611"/>
            <a:ext cx="533400" cy="523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the Purpose and Criteria of an Introductory Paragraph</a:t>
            </a:r>
            <a:endParaRPr sz="3300" i="0" u="none" strike="noStrike" cap="none">
              <a:solidFill>
                <a:schemeClr val="dk1"/>
              </a:solidFill>
              <a:latin typeface="Century Gothic"/>
              <a:ea typeface="Century Gothic"/>
              <a:cs typeface="Century Gothic"/>
              <a:sym typeface="Century Gothic"/>
            </a:endParaRPr>
          </a:p>
        </p:txBody>
      </p:sp>
      <p:sp>
        <p:nvSpPr>
          <p:cNvPr id="266" name="Google Shape;266;p45"/>
          <p:cNvSpPr txBox="1">
            <a:spLocks noGrp="1"/>
          </p:cNvSpPr>
          <p:nvPr>
            <p:ph type="body" idx="1"/>
          </p:nvPr>
        </p:nvSpPr>
        <p:spPr>
          <a:xfrm>
            <a:off x="463400" y="1385526"/>
            <a:ext cx="7886700" cy="28200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Now that you have written a first draft of the body paragraphs of your position paper, you are going to finish by drafting introductory and concluding paragraphs, which work to support the body paragraphs by introducing them and closing the paper afterwards.</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Discuss in Triads:</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is the purpose of the introduction?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does the author include in the introductory paragraph?</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p:txBody>
      </p:sp>
      <p:pic>
        <p:nvPicPr>
          <p:cNvPr id="5" name="Google Shape;252;p43"/>
          <p:cNvPicPr preferRelativeResize="0"/>
          <p:nvPr/>
        </p:nvPicPr>
        <p:blipFill>
          <a:blip r:embed="rId3">
            <a:alphaModFix/>
          </a:blip>
          <a:stretch>
            <a:fillRect/>
          </a:stretch>
        </p:blipFill>
        <p:spPr>
          <a:xfrm>
            <a:off x="8537122" y="4256314"/>
            <a:ext cx="533400" cy="69047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C89113-B9F4-447C-842A-F24F0A585237}"/>
</file>

<file path=customXml/itemProps2.xml><?xml version="1.0" encoding="utf-8"?>
<ds:datastoreItem xmlns:ds="http://schemas.openxmlformats.org/officeDocument/2006/customXml" ds:itemID="{CD823729-30E3-492D-9CF1-C6CDA2DA01D0}"/>
</file>

<file path=customXml/itemProps3.xml><?xml version="1.0" encoding="utf-8"?>
<ds:datastoreItem xmlns:ds="http://schemas.openxmlformats.org/officeDocument/2006/customXml" ds:itemID="{9D121A7D-5A5F-46EE-AA0F-D3B0D9A8EB88}"/>
</file>

<file path=docProps/app.xml><?xml version="1.0" encoding="utf-8"?>
<Properties xmlns="http://schemas.openxmlformats.org/officeDocument/2006/extended-properties" xmlns:vt="http://schemas.openxmlformats.org/officeDocument/2006/docPropsVTypes">
  <TotalTime>87</TotalTime>
  <Words>2877</Words>
  <Application>Microsoft Macintosh PowerPoint</Application>
  <PresentationFormat>On-screen Show (16:9)</PresentationFormat>
  <Paragraphs>343</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Overlock</vt:lpstr>
      <vt:lpstr>Calibri</vt:lpstr>
      <vt:lpstr>Simple Light</vt:lpstr>
      <vt:lpstr>Office Theme</vt:lpstr>
      <vt:lpstr>Office Theme</vt:lpstr>
      <vt:lpstr> Grade 8: Module 4: Unit 3: Lesson 3 Teacher slide, before teaching. </vt:lpstr>
      <vt:lpstr>  Grade 8: Module 4: Unit 3: Lesson 3 Teacher slide, before teaching. </vt:lpstr>
      <vt:lpstr>  Grade 8: Module 4: Unit 3: Lesson 3 Teacher slide, before teaching. </vt:lpstr>
      <vt:lpstr>Grade 8: Module 4:  Unit 3: Lesson 3</vt:lpstr>
      <vt:lpstr>Hello, Students!</vt:lpstr>
      <vt:lpstr>Let’s Unpack the Learning Target</vt:lpstr>
      <vt:lpstr>Let’s Discuss the Formal  Style of Writing</vt:lpstr>
      <vt:lpstr>Let’s Discuss What We Notice in the Model Position Paper</vt:lpstr>
      <vt:lpstr>Let’s Discuss the Purpose and Criteria of an Introductory Paragraph</vt:lpstr>
      <vt:lpstr>Let’s Use the Model to Draft an Introductory Paragraph</vt:lpstr>
      <vt:lpstr>Let’s Discuss the Purpose and Criteria of a Concluding Paragraph</vt:lpstr>
      <vt:lpstr>Let’s Use the Model to Draft a Concluding Paragraph</vt:lpstr>
      <vt:lpstr>Let’s Review the Learning Targets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3: Lesson 3 Teacher slide, before teaching. </dc:title>
  <dc:creator>nbravo</dc:creator>
  <cp:lastModifiedBy>Alexander Specht</cp:lastModifiedBy>
  <cp:revision>4</cp:revision>
  <dcterms:modified xsi:type="dcterms:W3CDTF">2018-12-27T07:34:58Z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