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3.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8.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6.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12.xml" ContentType="application/vnd.openxmlformats-officedocument.presentationml.notesSlide+xml"/>
  <Override PartName="/ppt/notesSlides/notesSlide1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7.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5"/>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06319E1-D855-4260-B0C8-F5CE0A99006F}">
  <a:tblStyle styleId="{506319E1-D855-4260-B0C8-F5CE0A99006F}"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297" autoAdjust="0"/>
  </p:normalViewPr>
  <p:slideViewPr>
    <p:cSldViewPr snapToGrid="0">
      <p:cViewPr varScale="1">
        <p:scale>
          <a:sx n="75" d="100"/>
          <a:sy n="75" d="100"/>
        </p:scale>
        <p:origin x="-1344" y="-112"/>
      </p:cViewPr>
      <p:guideLst>
        <p:guide orient="horz" pos="2160"/>
        <p:guide pos="3840"/>
      </p:guideLst>
    </p:cSldViewPr>
  </p:slideViewPr>
  <p:notesTextViewPr>
    <p:cViewPr>
      <p:scale>
        <a:sx n="1" d="1"/>
        <a:sy n="1" d="1"/>
      </p:scale>
      <p:origin x="0" y="408"/>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printerSettings" Target="printerSettings/printerSettings1.bin"/><Relationship Id="rId13" Type="http://schemas.openxmlformats.org/officeDocument/2006/relationships/slide" Target="slides/slide11.xml"/><Relationship Id="rId18" Type="http://schemas.openxmlformats.org/officeDocument/2006/relationships/slide" Target="slides/slide1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notesMaster" Target="notesMasters/notesMaster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33" Type="http://schemas.openxmlformats.org/officeDocument/2006/relationships/customXml" Target="../customXml/item3.xml"/><Relationship Id="rId20" Type="http://schemas.openxmlformats.org/officeDocument/2006/relationships/slide" Target="slides/slide18.xml"/><Relationship Id="rId29" Type="http://schemas.openxmlformats.org/officeDocument/2006/relationships/theme" Target="theme/theme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slide" Target="slides/slide2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32" Type="http://schemas.openxmlformats.org/officeDocument/2006/relationships/customXml" Target="../customXml/item2.xml"/><Relationship Id="rId23" Type="http://schemas.openxmlformats.org/officeDocument/2006/relationships/slide" Target="slides/slide21.xml"/><Relationship Id="rId28"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customXml" Target="../customXml/item1.xml"/><Relationship Id="rId9" Type="http://schemas.openxmlformats.org/officeDocument/2006/relationships/slide" Target="slides/slide7.xml"/><Relationship Id="rId22" Type="http://schemas.openxmlformats.org/officeDocument/2006/relationships/slide" Target="slides/slide20.xml"/><Relationship Id="rId27" Type="http://schemas.openxmlformats.org/officeDocument/2006/relationships/presProps" Target="presProps.xml"/><Relationship Id="rId30"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8784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The purpose of this lesson is for students to begin reading argument writing and finding evidence for that argument. </a:t>
            </a:r>
            <a:endParaRPr dirty="0"/>
          </a:p>
          <a:p>
            <a:pPr marL="457200" lvl="0" indent="-304800" algn="l" rtl="0">
              <a:lnSpc>
                <a:spcPct val="100000"/>
              </a:lnSpc>
              <a:spcBef>
                <a:spcPts val="0"/>
              </a:spcBef>
              <a:spcAft>
                <a:spcPts val="0"/>
              </a:spcAft>
              <a:buSzPts val="1200"/>
              <a:buFont typeface="Calibri"/>
              <a:buChar char="●"/>
            </a:pPr>
            <a:r>
              <a:rPr lang="en-US" dirty="0"/>
              <a:t>This lesson draws on students’ understanding of main idea and supporting details from the previous unit but marks a shift in genre that students are reading. In Unit 1, students read text written to inform or explain. Now, in Unit 2, students prepare to read argument writing. In argument writing, the main idea is called “claim” and supporting details are called “reasoning,” and “evidence.” Be sure to explain that although the terminology changes, the skill of determining and analyzing the main idea (or the central “claim” is the same).</a:t>
            </a:r>
            <a:endParaRPr dirty="0"/>
          </a:p>
          <a:p>
            <a:pPr marL="457200" lvl="0" indent="-304800" algn="l" rtl="0">
              <a:lnSpc>
                <a:spcPct val="100000"/>
              </a:lnSpc>
              <a:spcBef>
                <a:spcPts val="0"/>
              </a:spcBef>
              <a:spcAft>
                <a:spcPts val="0"/>
              </a:spcAft>
              <a:buSzPts val="1200"/>
              <a:buFont typeface="Calibri"/>
              <a:buChar char="●"/>
            </a:pPr>
            <a:r>
              <a:rPr lang="en-US" dirty="0"/>
              <a:t>Students also draw on their learning from Module 2 about what makes evidence relevant. This lesson offers a review, which will help any who may not have been present in Module 2. It also develops further understanding by adding the concepts of sufficient evidence and sound reasoning to support the claim, as students begin to trace an argument and identify and evaluate claims and evidence in different informational texts. If your students </a:t>
            </a:r>
            <a:r>
              <a:rPr lang="en-US" dirty="0" smtClean="0"/>
              <a:t>did </a:t>
            </a:r>
            <a:r>
              <a:rPr lang="en-US" dirty="0"/>
              <a:t>not do Module 2, consider how the lesson might need to be adapted. Review Module 2 instruction on argument writing (M2A Unit 1 or M2B Unit 2).</a:t>
            </a:r>
            <a:endParaRPr dirty="0"/>
          </a:p>
          <a:p>
            <a:pPr marL="457200" lvl="0" indent="-304800" algn="l" rtl="0">
              <a:lnSpc>
                <a:spcPct val="100000"/>
              </a:lnSpc>
              <a:spcBef>
                <a:spcPts val="0"/>
              </a:spcBef>
              <a:spcAft>
                <a:spcPts val="0"/>
              </a:spcAft>
              <a:buSzPts val="1200"/>
              <a:buFont typeface="Calibri"/>
              <a:buChar char="●"/>
            </a:pPr>
            <a:r>
              <a:rPr lang="en-US" dirty="0"/>
              <a:t>In Work Time B, students use the criteria they built for evaluating evidence to trace a central claim and the use of evidence in an excerpt from the text “Beyond the Brain.” This skill will be reinforced throughout the next several lessons through the use of the </a:t>
            </a:r>
            <a:r>
              <a:rPr lang="en-US" b="1" dirty="0"/>
              <a:t>Tracing the Argument note-catcher</a:t>
            </a:r>
            <a:r>
              <a:rPr lang="en-US" dirty="0"/>
              <a:t>, which is introduced today. Students will use this note-catcher repeatedly to trace and evaluate arguments in texts and videos.</a:t>
            </a:r>
            <a:endParaRPr dirty="0"/>
          </a:p>
          <a:p>
            <a:pPr marL="457200" lvl="0" indent="-304800" algn="l" rtl="0">
              <a:lnSpc>
                <a:spcPct val="100000"/>
              </a:lnSpc>
              <a:spcBef>
                <a:spcPts val="0"/>
              </a:spcBef>
              <a:spcAft>
                <a:spcPts val="0"/>
              </a:spcAft>
              <a:buSzPts val="1200"/>
              <a:buFont typeface="Calibri"/>
              <a:buChar char="●"/>
            </a:pPr>
            <a:r>
              <a:rPr lang="en-US" dirty="0"/>
              <a:t> “Beyond the Brain” also plays an important role in the module as it reminds students to read arguments based on brain science with a bit of skepticism and to be wary of texts that oversimplify the neuroscience. Given the newness and the complexity of neuroscience, this is important advice.</a:t>
            </a:r>
            <a:endParaRPr dirty="0"/>
          </a:p>
          <a:p>
            <a:pPr marL="457200" lvl="0" indent="-304800" algn="l" rtl="0">
              <a:lnSpc>
                <a:spcPct val="100000"/>
              </a:lnSpc>
              <a:spcBef>
                <a:spcPts val="0"/>
              </a:spcBef>
              <a:spcAft>
                <a:spcPts val="0"/>
              </a:spcAft>
              <a:buSzPts val="1200"/>
              <a:buFont typeface="Calibri"/>
              <a:buChar char="●"/>
            </a:pPr>
            <a:r>
              <a:rPr lang="en-US" dirty="0"/>
              <a:t>“Beyond the Brain” is a complex text. The </a:t>
            </a:r>
            <a:r>
              <a:rPr lang="en-US" b="1" dirty="0"/>
              <a:t>Close Reading Guide </a:t>
            </a:r>
            <a:r>
              <a:rPr lang="en-US" dirty="0"/>
              <a:t>focuses on only the most salient paragraphs for mapping out its argument. Consider assigning the entire piece as a challenge for your academically proficient readers</a:t>
            </a:r>
            <a:r>
              <a:rPr lang="en-US" dirty="0" smtClean="0"/>
              <a:t>.</a:t>
            </a:r>
          </a:p>
          <a:p>
            <a:pPr marL="152400" lvl="0" indent="0" algn="l" rtl="0">
              <a:lnSpc>
                <a:spcPct val="100000"/>
              </a:lnSpc>
              <a:spcBef>
                <a:spcPts val="0"/>
              </a:spcBef>
              <a:spcAft>
                <a:spcPts val="0"/>
              </a:spcAft>
              <a:buSzPts val="1200"/>
              <a:buFont typeface="Calibri"/>
              <a:buNone/>
            </a:pPr>
            <a:endParaRPr dirty="0"/>
          </a:p>
          <a:p>
            <a:pPr marL="0" lvl="0" indent="0" algn="l" rtl="0">
              <a:lnSpc>
                <a:spcPct val="100000"/>
              </a:lnSpc>
              <a:spcBef>
                <a:spcPts val="1000"/>
              </a:spcBef>
              <a:spcAft>
                <a:spcPts val="0"/>
              </a:spcAft>
              <a:buNone/>
            </a:pPr>
            <a:r>
              <a:rPr lang="en-US" dirty="0"/>
              <a:t>In advance:</a:t>
            </a:r>
            <a:endParaRPr dirty="0"/>
          </a:p>
          <a:p>
            <a:pPr marL="0" lvl="0" indent="0" algn="l" rtl="0">
              <a:lnSpc>
                <a:spcPct val="100000"/>
              </a:lnSpc>
              <a:spcBef>
                <a:spcPts val="0"/>
              </a:spcBef>
              <a:spcAft>
                <a:spcPts val="0"/>
              </a:spcAft>
              <a:buNone/>
            </a:pPr>
            <a:r>
              <a:rPr lang="en-US" dirty="0"/>
              <a:t>–   Create a blank </a:t>
            </a:r>
            <a:r>
              <a:rPr lang="en-US" b="1" dirty="0"/>
              <a:t>Evaluating an Argument anchor chart </a:t>
            </a:r>
            <a:r>
              <a:rPr lang="en-US" dirty="0"/>
              <a:t>(see supporting materials).</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dirty="0"/>
              <a:t>Review:</a:t>
            </a:r>
            <a:endParaRPr dirty="0"/>
          </a:p>
          <a:p>
            <a:pPr marL="241300" lvl="0" indent="0" algn="l" rtl="0">
              <a:lnSpc>
                <a:spcPct val="100000"/>
              </a:lnSpc>
              <a:spcBef>
                <a:spcPts val="1000"/>
              </a:spcBef>
              <a:spcAft>
                <a:spcPts val="0"/>
              </a:spcAft>
              <a:buNone/>
            </a:pPr>
            <a:r>
              <a:rPr lang="en-US" dirty="0"/>
              <a:t>–   Fist to Five in Checking for Understanding Techniques (see Appendix).</a:t>
            </a:r>
            <a:endParaRPr dirty="0"/>
          </a:p>
          <a:p>
            <a:pPr marL="241300" lvl="0" indent="0" algn="l" rtl="0">
              <a:lnSpc>
                <a:spcPct val="100000"/>
              </a:lnSpc>
              <a:spcBef>
                <a:spcPts val="1000"/>
              </a:spcBef>
              <a:spcAft>
                <a:spcPts val="0"/>
              </a:spcAft>
              <a:buNone/>
            </a:pPr>
            <a:r>
              <a:rPr lang="en-US" dirty="0"/>
              <a:t>–   Close Reading Guide for “Beyond the Brain.”</a:t>
            </a:r>
            <a:endParaRPr dirty="0"/>
          </a:p>
          <a:p>
            <a:pPr marL="0" lvl="0" indent="0" algn="l" rtl="0">
              <a:lnSpc>
                <a:spcPct val="100000"/>
              </a:lnSpc>
              <a:spcBef>
                <a:spcPts val="1000"/>
              </a:spcBef>
              <a:spcAft>
                <a:spcPts val="0"/>
              </a:spcAft>
              <a:buClr>
                <a:schemeClr val="dk1"/>
              </a:buClr>
              <a:buSzPts val="1100"/>
              <a:buFont typeface="Arial"/>
              <a:buNone/>
            </a:pPr>
            <a:endParaRPr lang="en-US" dirty="0" smtClean="0"/>
          </a:p>
          <a:p>
            <a:pPr marL="0" lvl="0" indent="0" algn="l" rtl="0">
              <a:lnSpc>
                <a:spcPct val="100000"/>
              </a:lnSpc>
              <a:spcBef>
                <a:spcPts val="1000"/>
              </a:spcBef>
              <a:spcAft>
                <a:spcPts val="0"/>
              </a:spcAft>
              <a:buClr>
                <a:schemeClr val="dk1"/>
              </a:buClr>
              <a:buSzPts val="1100"/>
              <a:buFont typeface="Arial"/>
              <a:buNone/>
            </a:pPr>
            <a:r>
              <a:rPr lang="en-US" dirty="0" smtClean="0"/>
              <a:t>Post</a:t>
            </a:r>
            <a:r>
              <a:rPr lang="en-US" dirty="0"/>
              <a:t>: Learning </a:t>
            </a:r>
            <a:r>
              <a:rPr lang="en-US" dirty="0" smtClean="0"/>
              <a:t>target.</a:t>
            </a:r>
            <a:endParaRPr dirty="0"/>
          </a:p>
          <a:p>
            <a:pPr marL="241300" lvl="0" indent="0" algn="l" rtl="0">
              <a:lnSpc>
                <a:spcPct val="100000"/>
              </a:lnSpc>
              <a:spcBef>
                <a:spcPts val="1000"/>
              </a:spcBef>
              <a:spcAft>
                <a:spcPts val="1000"/>
              </a:spcAft>
              <a:buNone/>
            </a:pPr>
            <a:endParaRPr dirty="0"/>
          </a:p>
        </p:txBody>
      </p:sp>
    </p:spTree>
    <p:extLst>
      <p:ext uri="{BB962C8B-B14F-4D97-AF65-F5344CB8AC3E}">
        <p14:creationId xmlns:p14="http://schemas.microsoft.com/office/powerpoint/2010/main" val="44560282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47f3cdb531_0_3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g47f3cdb531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3</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A. Evaluating an Argument: Argument B; Relevant and Sufficient Evidence and Sound Reasoning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lvl="0" indent="-304800" algn="l" rtl="0">
              <a:spcBef>
                <a:spcPts val="0"/>
              </a:spcBef>
              <a:spcAft>
                <a:spcPts val="0"/>
              </a:spcAft>
              <a:buClr>
                <a:schemeClr val="dk1"/>
              </a:buClr>
              <a:buSzPts val="1200"/>
              <a:buFont typeface="Calibri"/>
              <a:buChar char="●"/>
            </a:pPr>
            <a:r>
              <a:rPr lang="en-US" dirty="0"/>
              <a:t>How much evidence is “enough” can be tricky. In general, sufficient evidence is high in both quantity and quality. For there to be sufficient evidence for a claim, there needs to be enough supporting pieces of evidence to convince the reader. There is not a set amount of evidence that is “enough”; this depends very much on the task and the audience. However, a good rule of thumb for beginning argument writers is “more is better.”</a:t>
            </a:r>
            <a:endParaRPr dirty="0"/>
          </a:p>
          <a:p>
            <a:pPr marL="457200" marR="0" lvl="0" indent="0" algn="l" rtl="0">
              <a:lnSpc>
                <a:spcPct val="100000"/>
              </a:lnSpc>
              <a:spcBef>
                <a:spcPts val="0"/>
              </a:spcBef>
              <a:spcAft>
                <a:spcPts val="0"/>
              </a:spcAft>
              <a:buNone/>
            </a:pPr>
            <a:r>
              <a:rPr lang="en-US" dirty="0"/>
              <a:t> </a:t>
            </a: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top part of the slide, and the first questions.</a:t>
            </a:r>
            <a:endParaRPr dirty="0"/>
          </a:p>
          <a:p>
            <a:pPr marL="457200" marR="0" lvl="0" indent="-304800" algn="l" rtl="0">
              <a:lnSpc>
                <a:spcPct val="100000"/>
              </a:lnSpc>
              <a:spcBef>
                <a:spcPts val="0"/>
              </a:spcBef>
              <a:spcAft>
                <a:spcPts val="0"/>
              </a:spcAft>
              <a:buSzPts val="1200"/>
              <a:buFont typeface="Calibri"/>
              <a:buAutoNum type="arabicPeriod"/>
            </a:pPr>
            <a:r>
              <a:rPr lang="en-US" dirty="0"/>
              <a:t>After a minute, cold call some students who have not yet </a:t>
            </a:r>
            <a:r>
              <a:rPr lang="en-US" dirty="0" smtClean="0"/>
              <a:t>spoken.</a:t>
            </a:r>
            <a:endParaRPr dirty="0"/>
          </a:p>
          <a:p>
            <a:pPr marL="457200" marR="0" lvl="0" indent="-304800" algn="l" rtl="0">
              <a:lnSpc>
                <a:spcPct val="100000"/>
              </a:lnSpc>
              <a:spcBef>
                <a:spcPts val="0"/>
              </a:spcBef>
              <a:spcAft>
                <a:spcPts val="0"/>
              </a:spcAft>
              <a:buSzPts val="1200"/>
              <a:buFont typeface="Calibri"/>
              <a:buAutoNum type="arabicPeriod"/>
            </a:pPr>
            <a:r>
              <a:rPr lang="en-US" dirty="0"/>
              <a:t>Next, read the second question.</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students and listen for answers.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For question #1, listen for: </a:t>
            </a:r>
            <a:r>
              <a:rPr lang="en-US" b="0" dirty="0"/>
              <a:t>“The writer provides different reasons and pieces of evidence that all support the claim, so for a short piece like this, that is sufficient.”</a:t>
            </a:r>
            <a:endParaRPr b="0" dirty="0"/>
          </a:p>
          <a:p>
            <a:pPr marL="457200" marR="0" lvl="0" indent="-304800" algn="l" rtl="0">
              <a:lnSpc>
                <a:spcPct val="100000"/>
              </a:lnSpc>
              <a:spcBef>
                <a:spcPts val="0"/>
              </a:spcBef>
              <a:spcAft>
                <a:spcPts val="0"/>
              </a:spcAft>
              <a:buSzPts val="1200"/>
              <a:buFont typeface="Calibri"/>
              <a:buChar char="●"/>
            </a:pPr>
            <a:r>
              <a:rPr lang="en-US" b="0" dirty="0"/>
              <a:t>For question #2, listen for: “The link between video games and aggression is sound reasoning for saying it’s not good for your health”; “The link between obesity and video games is sound reasoning that it isn’t good for your body or your mind”; and “The family misses talking to the little brother because he plays so many video games, which is sound reasoning for the effect the video games are having on his social interaction.”</a:t>
            </a:r>
            <a:endParaRPr b="0"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for students the first question.</a:t>
            </a:r>
            <a:endParaRPr dirty="0"/>
          </a:p>
          <a:p>
            <a:pPr marL="457200" lvl="0" indent="-304800" algn="l" rtl="0">
              <a:spcBef>
                <a:spcPts val="0"/>
              </a:spcBef>
              <a:spcAft>
                <a:spcPts val="0"/>
              </a:spcAft>
              <a:buSzPts val="1200"/>
              <a:buFont typeface="Calibri"/>
              <a:buChar char="●"/>
            </a:pPr>
            <a:r>
              <a:rPr lang="en-US" dirty="0"/>
              <a:t>For students who struggle with following multiple-step directions, consider displaying these directions using a document camera or interactive white board. Another option is to type up these instructions for students to have in hand.</a:t>
            </a:r>
            <a:endParaRPr dirty="0"/>
          </a:p>
          <a:p>
            <a:pPr marL="457200" lvl="0" indent="0" algn="l" rtl="0">
              <a:spcBef>
                <a:spcPts val="0"/>
              </a:spcBef>
              <a:spcAft>
                <a:spcPts val="0"/>
              </a:spcAft>
              <a:buNone/>
            </a:pPr>
            <a:endParaRPr dirty="0"/>
          </a:p>
        </p:txBody>
      </p:sp>
      <p:sp>
        <p:nvSpPr>
          <p:cNvPr id="263" name="Google Shape;263;g47f3cdb531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942201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47bddf79c1_0_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g47bddf79c1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3</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Unpacking Learning Targets/Introducing the Triad Talk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None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Post the blank </a:t>
            </a:r>
            <a:r>
              <a:rPr lang="en-US" b="1" dirty="0"/>
              <a:t>Evaluating an Argument anchor chart</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Introduce it to students and explain that they will help you build the descriptors for each term. </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 and pose the questions, one at a time. Chart student responses as you progress through the next few </a:t>
            </a:r>
            <a:r>
              <a:rPr lang="en-US" dirty="0" smtClean="0"/>
              <a:t>questions.</a:t>
            </a:r>
            <a:endParaRPr dirty="0"/>
          </a:p>
          <a:p>
            <a:pPr marL="457200" marR="0" lvl="0" indent="-304800" algn="l" rtl="0">
              <a:lnSpc>
                <a:spcPct val="100000"/>
              </a:lnSpc>
              <a:spcBef>
                <a:spcPts val="0"/>
              </a:spcBef>
              <a:spcAft>
                <a:spcPts val="0"/>
              </a:spcAft>
              <a:buSzPts val="1200"/>
              <a:buFont typeface="Calibri"/>
              <a:buAutoNum type="arabicPeriod"/>
            </a:pPr>
            <a:r>
              <a:rPr lang="en-US" dirty="0"/>
              <a:t>Guide and prompt students as you fill out the anchor chart with appropriate descriptors, referring to the </a:t>
            </a:r>
            <a:r>
              <a:rPr lang="en-US" b="1" dirty="0"/>
              <a:t>Evaluating an Argument anchor chart (model, for teacher reference)</a:t>
            </a:r>
            <a:r>
              <a:rPr lang="en-US" dirty="0"/>
              <a:t> as needed.</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if an argument has sound reasoning supported by relevant and sufficient evidence, it creates a valid claim.</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look over this chart and tell them that they will refer back to it throughout this lesson and in future lessons.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to see that students are following along </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a:p>
            <a:pPr marL="457200" lvl="0" indent="0" algn="l" rtl="0">
              <a:spcBef>
                <a:spcPts val="0"/>
              </a:spcBef>
              <a:spcAft>
                <a:spcPts val="0"/>
              </a:spcAft>
              <a:buNone/>
            </a:pPr>
            <a:endParaRPr dirty="0"/>
          </a:p>
        </p:txBody>
      </p:sp>
      <p:sp>
        <p:nvSpPr>
          <p:cNvPr id="274" name="Google Shape;274;g47bddf79c1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29158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2526b219e_0_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3" name="Google Shape;283;g42526b219e_0_4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5</a:t>
            </a:r>
            <a:endParaRPr b="1" dirty="0"/>
          </a:p>
          <a:p>
            <a:pPr marL="0" lvl="0" indent="0" algn="l" rtl="0">
              <a:spcBef>
                <a:spcPts val="0"/>
              </a:spcBef>
              <a:spcAft>
                <a:spcPts val="0"/>
              </a:spcAft>
              <a:buClr>
                <a:schemeClr val="dk1"/>
              </a:buClr>
              <a:buSzPts val="1200"/>
              <a:buFont typeface="Arial"/>
              <a:buNone/>
            </a:pPr>
            <a:endParaRPr b="1" dirty="0"/>
          </a:p>
          <a:p>
            <a:pPr marL="0" lvl="0" indent="0" algn="l" rtl="0">
              <a:spcBef>
                <a:spcPts val="0"/>
              </a:spcBef>
              <a:spcAft>
                <a:spcPts val="0"/>
              </a:spcAft>
              <a:buClr>
                <a:schemeClr val="dk1"/>
              </a:buClr>
              <a:buSzPts val="1200"/>
              <a:buFont typeface="Arial"/>
              <a:buNone/>
            </a:pPr>
            <a:r>
              <a:rPr lang="en-US" b="1" dirty="0"/>
              <a:t>Work Time B: Text-Dependent Questions for “Beyond the Brain”</a:t>
            </a:r>
            <a:endParaRPr b="1" dirty="0"/>
          </a:p>
          <a:p>
            <a:pPr marL="0" lvl="0" indent="0" algn="l" rtl="0">
              <a:spcBef>
                <a:spcPts val="0"/>
              </a:spcBef>
              <a:spcAft>
                <a:spcPts val="0"/>
              </a:spcAft>
              <a:buClr>
                <a:schemeClr val="dk1"/>
              </a:buClr>
              <a:buSzPts val="1200"/>
              <a:buFont typeface="Arial"/>
              <a:buNone/>
            </a:pPr>
            <a:endParaRPr b="1"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04800" algn="l" rtl="0">
              <a:spcBef>
                <a:spcPts val="0"/>
              </a:spcBef>
              <a:spcAft>
                <a:spcPts val="0"/>
              </a:spcAft>
              <a:buSzPts val="1200"/>
              <a:buChar char="●"/>
            </a:pPr>
            <a:r>
              <a:rPr lang="en-US" dirty="0"/>
              <a:t>Use the </a:t>
            </a:r>
            <a:r>
              <a:rPr lang="en-US" b="1" dirty="0"/>
              <a:t>Close Reading Guide: “Beyond the Brain” </a:t>
            </a:r>
            <a:r>
              <a:rPr lang="en-US" dirty="0"/>
              <a:t>to guide the class through a series of text-dependent questions. Let students know that they will be looking specifically for claims, reasons, and evidence in “Beyond the Brain.” Their work in class will assist them in doing their homework.</a:t>
            </a:r>
            <a:endParaRPr dirty="0"/>
          </a:p>
          <a:p>
            <a:pPr marL="457200" lvl="0" indent="-304800" algn="l" rtl="0">
              <a:spcBef>
                <a:spcPts val="0"/>
              </a:spcBef>
              <a:spcAft>
                <a:spcPts val="0"/>
              </a:spcAft>
              <a:buSzPts val="1200"/>
              <a:buChar char="●"/>
            </a:pPr>
            <a:r>
              <a:rPr lang="en-US" dirty="0"/>
              <a:t>Have students find a partner.</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SzPts val="1200"/>
              <a:buFont typeface="Calibri"/>
              <a:buAutoNum type="arabicPeriod"/>
            </a:pPr>
            <a:r>
              <a:rPr lang="en-US" dirty="0"/>
              <a:t>Read the top part of the slide.</a:t>
            </a:r>
            <a:endParaRPr dirty="0"/>
          </a:p>
          <a:p>
            <a:pPr marL="457200" lvl="0" indent="-304800" algn="l" rtl="0">
              <a:spcBef>
                <a:spcPts val="0"/>
              </a:spcBef>
              <a:spcAft>
                <a:spcPts val="0"/>
              </a:spcAft>
              <a:buSzPts val="1200"/>
              <a:buFont typeface="Calibri"/>
              <a:buAutoNum type="arabicPeriod"/>
            </a:pPr>
            <a:r>
              <a:rPr lang="en-US" dirty="0"/>
              <a:t>Tell students that now they will apply what they’ve just learned about analyzing claims, reasoning, and evidence to their reading for today.</a:t>
            </a:r>
            <a:endParaRPr dirty="0"/>
          </a:p>
          <a:p>
            <a:pPr marL="457200" lvl="0" indent="-304800" algn="l" rtl="0">
              <a:spcBef>
                <a:spcPts val="0"/>
              </a:spcBef>
              <a:spcAft>
                <a:spcPts val="0"/>
              </a:spcAft>
              <a:buSzPts val="1200"/>
              <a:buFont typeface="Calibri"/>
              <a:buAutoNum type="arabicPeriod"/>
            </a:pPr>
            <a:r>
              <a:rPr lang="en-US" dirty="0"/>
              <a:t>Distribute and </a:t>
            </a:r>
            <a:r>
              <a:rPr lang="en-US" b="0" dirty="0"/>
              <a:t>display “Beyond the Brain” and </a:t>
            </a:r>
            <a:r>
              <a:rPr lang="en-US" dirty="0"/>
              <a:t>the </a:t>
            </a:r>
            <a:r>
              <a:rPr lang="en-US" b="1" dirty="0"/>
              <a:t>Text-Dependent Questions: “Beyond the Brain.”</a:t>
            </a:r>
            <a:endParaRPr dirty="0"/>
          </a:p>
          <a:p>
            <a:pPr marL="457200" lvl="0" indent="-304800" algn="l" rtl="0">
              <a:spcBef>
                <a:spcPts val="0"/>
              </a:spcBef>
              <a:spcAft>
                <a:spcPts val="0"/>
              </a:spcAft>
              <a:buSzPts val="1200"/>
              <a:buFont typeface="Calibri"/>
              <a:buAutoNum type="arabicPeriod"/>
            </a:pPr>
            <a:r>
              <a:rPr lang="en-US" dirty="0"/>
              <a:t>Read Paragraphs 1 and 2 without stopping.</a:t>
            </a:r>
            <a:endParaRPr dirty="0"/>
          </a:p>
          <a:p>
            <a:pPr marL="457200" lvl="0" indent="-304800" algn="l" rtl="0">
              <a:spcBef>
                <a:spcPts val="0"/>
              </a:spcBef>
              <a:spcAft>
                <a:spcPts val="0"/>
              </a:spcAft>
              <a:buSzPts val="1200"/>
              <a:buFont typeface="Calibri"/>
              <a:buAutoNum type="arabicPeriod"/>
            </a:pPr>
            <a:r>
              <a:rPr lang="en-US" dirty="0"/>
              <a:t>Read Question 1 (the bottom part of the slide)</a:t>
            </a:r>
            <a:endParaRPr dirty="0"/>
          </a:p>
          <a:p>
            <a:pPr marL="457200" lvl="0" indent="-304800" algn="l" rtl="0">
              <a:spcBef>
                <a:spcPts val="0"/>
              </a:spcBef>
              <a:spcAft>
                <a:spcPts val="0"/>
              </a:spcAft>
              <a:buSzPts val="1200"/>
              <a:buFont typeface="Calibri"/>
              <a:buAutoNum type="arabicPeriod"/>
            </a:pPr>
            <a:r>
              <a:rPr lang="en-US" dirty="0"/>
              <a:t>Have students answer the question in writing with their partners.</a:t>
            </a:r>
            <a:endParaRPr dirty="0"/>
          </a:p>
          <a:p>
            <a:pPr marL="457200" lvl="0" indent="-304800" algn="l" rtl="0">
              <a:spcBef>
                <a:spcPts val="0"/>
              </a:spcBef>
              <a:spcAft>
                <a:spcPts val="0"/>
              </a:spcAft>
              <a:buSzPts val="1200"/>
              <a:buFont typeface="Calibri"/>
              <a:buAutoNum type="arabicPeriod"/>
            </a:pPr>
            <a:r>
              <a:rPr lang="en-US" dirty="0"/>
              <a:t>Ask students to share out their answers.  </a:t>
            </a:r>
            <a:endParaRPr dirty="0"/>
          </a:p>
          <a:p>
            <a:pPr marL="457200" lvl="0" indent="-304800" algn="l" rtl="0">
              <a:spcBef>
                <a:spcPts val="0"/>
              </a:spcBef>
              <a:spcAft>
                <a:spcPts val="0"/>
              </a:spcAft>
              <a:buSzPts val="1200"/>
              <a:buFont typeface="Calibri"/>
              <a:buAutoNum type="arabicPeriod"/>
            </a:pPr>
            <a:r>
              <a:rPr lang="en-US" dirty="0"/>
              <a:t>Give students the official definition of </a:t>
            </a:r>
            <a:r>
              <a:rPr lang="en-US" i="1" dirty="0"/>
              <a:t>captivate</a:t>
            </a:r>
            <a:r>
              <a:rPr lang="en-US" dirty="0"/>
              <a:t>: “to influence or fascinate by some special charm.”</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Listen for responses such as: </a:t>
            </a:r>
            <a:r>
              <a:rPr lang="en-US" b="0" dirty="0"/>
              <a:t>“to become so excited about information that it captures your attention completely.”</a:t>
            </a:r>
            <a:br>
              <a:rPr lang="en-US" b="0" dirty="0"/>
            </a:br>
            <a:endParaRPr b="0" dirty="0"/>
          </a:p>
          <a:p>
            <a:pPr marL="0" lvl="0" indent="0" algn="l" rtl="0">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the first question aloud.</a:t>
            </a:r>
            <a:endParaRPr dirty="0"/>
          </a:p>
        </p:txBody>
      </p:sp>
      <p:sp>
        <p:nvSpPr>
          <p:cNvPr id="284" name="Google Shape;284;g42526b219e_0_4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45526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7f3cdb531_0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47f3cdb531_0_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5</a:t>
            </a:r>
            <a:endParaRPr b="1" dirty="0"/>
          </a:p>
          <a:p>
            <a:pPr marL="0" lvl="0" indent="0" algn="l" rtl="0">
              <a:spcBef>
                <a:spcPts val="0"/>
              </a:spcBef>
              <a:spcAft>
                <a:spcPts val="0"/>
              </a:spcAft>
              <a:buClr>
                <a:schemeClr val="dk1"/>
              </a:buClr>
              <a:buSzPts val="1200"/>
              <a:buFont typeface="Arial"/>
              <a:buNone/>
            </a:pPr>
            <a:endParaRPr b="1" dirty="0"/>
          </a:p>
          <a:p>
            <a:pPr marL="0" lvl="0" indent="0" algn="l" rtl="0">
              <a:spcBef>
                <a:spcPts val="0"/>
              </a:spcBef>
              <a:spcAft>
                <a:spcPts val="0"/>
              </a:spcAft>
              <a:buClr>
                <a:schemeClr val="dk1"/>
              </a:buClr>
              <a:buSzPts val="1200"/>
              <a:buFont typeface="Arial"/>
              <a:buNone/>
            </a:pPr>
            <a:r>
              <a:rPr lang="en-US" b="1" dirty="0"/>
              <a:t>Work Time B: Text-Dependent Questions for “Beyond the Brain”</a:t>
            </a:r>
            <a:endParaRPr b="1" dirty="0"/>
          </a:p>
          <a:p>
            <a:pPr marL="0" lvl="0" indent="0" algn="l" rtl="0">
              <a:spcBef>
                <a:spcPts val="0"/>
              </a:spcBef>
              <a:spcAft>
                <a:spcPts val="0"/>
              </a:spcAft>
              <a:buClr>
                <a:schemeClr val="dk1"/>
              </a:buClr>
              <a:buSzPts val="1200"/>
              <a:buFont typeface="Arial"/>
              <a:buNone/>
            </a:pPr>
            <a:endParaRPr b="1"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04800" algn="l" rtl="0">
              <a:spcBef>
                <a:spcPts val="0"/>
              </a:spcBef>
              <a:spcAft>
                <a:spcPts val="0"/>
              </a:spcAft>
              <a:buSzPts val="1200"/>
              <a:buChar char="●"/>
            </a:pPr>
            <a:r>
              <a:rPr lang="en-US" dirty="0"/>
              <a:t>Continue using the </a:t>
            </a:r>
            <a:r>
              <a:rPr lang="en-US" b="1" dirty="0"/>
              <a:t>Close Reading Guide: “Beyond the Brain” </a:t>
            </a:r>
            <a:r>
              <a:rPr lang="en-US" dirty="0"/>
              <a:t>to guide the class through a series of text-dependent questions.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solidFill>
                  <a:srgbClr val="000000"/>
                </a:solidFill>
              </a:rPr>
              <a:t>Read the top part of the slide. The main point of paragraphs 3 and 4 is that there are two types of people who misinterpret brain science and use it to an extreme: people who use it to sell products or attempt to make magical predictions about behavior, and scientists who believe that everything about human behavior can be explained by the human brain.</a:t>
            </a:r>
            <a:endParaRPr dirty="0">
              <a:solidFill>
                <a:srgbClr val="000000"/>
              </a:solidFill>
            </a:endParaRPr>
          </a:p>
          <a:p>
            <a:pPr marL="457200" lvl="0" indent="-304800" algn="l" rtl="0">
              <a:lnSpc>
                <a:spcPct val="100000"/>
              </a:lnSpc>
              <a:spcBef>
                <a:spcPts val="0"/>
              </a:spcBef>
              <a:spcAft>
                <a:spcPts val="0"/>
              </a:spcAft>
              <a:buSzPts val="1200"/>
              <a:buFont typeface="Calibri"/>
              <a:buAutoNum type="arabicPeriod"/>
            </a:pPr>
            <a:r>
              <a:rPr lang="en-US" dirty="0">
                <a:solidFill>
                  <a:srgbClr val="000000"/>
                </a:solidFill>
              </a:rPr>
              <a:t>Read Paragraph 5 aloud, beginning with: “These two forms of extremism are refuted by the same reality.” </a:t>
            </a:r>
            <a:endParaRPr dirty="0">
              <a:solidFill>
                <a:srgbClr val="000000"/>
              </a:solidFill>
            </a:endParaRPr>
          </a:p>
          <a:p>
            <a:pPr marL="457200" lvl="0" indent="-304800" algn="l" rtl="0">
              <a:lnSpc>
                <a:spcPct val="100000"/>
              </a:lnSpc>
              <a:spcBef>
                <a:spcPts val="0"/>
              </a:spcBef>
              <a:spcAft>
                <a:spcPts val="0"/>
              </a:spcAft>
              <a:buSzPts val="1200"/>
              <a:buFont typeface="Calibri"/>
              <a:buAutoNum type="arabicPeriod"/>
            </a:pPr>
            <a:r>
              <a:rPr lang="en-US" dirty="0">
                <a:solidFill>
                  <a:srgbClr val="000000"/>
                </a:solidFill>
              </a:rPr>
              <a:t>Explain that when something is </a:t>
            </a:r>
            <a:r>
              <a:rPr lang="en-US" i="1" dirty="0">
                <a:solidFill>
                  <a:srgbClr val="000000"/>
                </a:solidFill>
              </a:rPr>
              <a:t>refuted</a:t>
            </a:r>
            <a:r>
              <a:rPr lang="en-US" dirty="0">
                <a:solidFill>
                  <a:srgbClr val="000000"/>
                </a:solidFill>
              </a:rPr>
              <a:t>, it is proven wrong.</a:t>
            </a:r>
            <a:endParaRPr dirty="0">
              <a:solidFill>
                <a:srgbClr val="000000"/>
              </a:solidFill>
            </a:endParaRPr>
          </a:p>
          <a:p>
            <a:pPr marL="457200" lvl="0" indent="-304800" algn="l" rtl="0">
              <a:lnSpc>
                <a:spcPct val="100000"/>
              </a:lnSpc>
              <a:spcBef>
                <a:spcPts val="0"/>
              </a:spcBef>
              <a:spcAft>
                <a:spcPts val="0"/>
              </a:spcAft>
              <a:buSzPts val="1200"/>
              <a:buFont typeface="Calibri"/>
              <a:buAutoNum type="arabicPeriod"/>
            </a:pPr>
            <a:r>
              <a:rPr lang="en-US" dirty="0">
                <a:solidFill>
                  <a:srgbClr val="000000"/>
                </a:solidFill>
              </a:rPr>
              <a:t>Read Question 2 (the bottom part of the slide).</a:t>
            </a:r>
            <a:endParaRPr dirty="0">
              <a:solidFill>
                <a:srgbClr val="000000"/>
              </a:solidFill>
            </a:endParaRPr>
          </a:p>
          <a:p>
            <a:pPr marL="457200" lvl="0" indent="-304800" algn="l" rtl="0">
              <a:lnSpc>
                <a:spcPct val="100000"/>
              </a:lnSpc>
              <a:spcBef>
                <a:spcPts val="0"/>
              </a:spcBef>
              <a:spcAft>
                <a:spcPts val="0"/>
              </a:spcAft>
              <a:buSzPts val="1200"/>
              <a:buFont typeface="Calibri"/>
              <a:buAutoNum type="arabicPeriod"/>
            </a:pPr>
            <a:r>
              <a:rPr lang="en-US" dirty="0">
                <a:solidFill>
                  <a:srgbClr val="000000"/>
                </a:solidFill>
              </a:rPr>
              <a:t>Have students answer the question in writing with their partners.</a:t>
            </a:r>
            <a:endParaRPr dirty="0">
              <a:solidFill>
                <a:srgbClr val="000000"/>
              </a:solidFill>
            </a:endParaRPr>
          </a:p>
          <a:p>
            <a:pPr marL="457200" lvl="0" indent="-304800" algn="l" rtl="0">
              <a:lnSpc>
                <a:spcPct val="100000"/>
              </a:lnSpc>
              <a:spcBef>
                <a:spcPts val="0"/>
              </a:spcBef>
              <a:spcAft>
                <a:spcPts val="0"/>
              </a:spcAft>
              <a:buSzPts val="1200"/>
              <a:buFont typeface="Calibri"/>
              <a:buAutoNum type="arabicPeriod"/>
            </a:pPr>
            <a:r>
              <a:rPr lang="en-US" dirty="0">
                <a:solidFill>
                  <a:srgbClr val="000000"/>
                </a:solidFill>
              </a:rPr>
              <a:t>Ask students to share out their answers. </a:t>
            </a:r>
            <a:endParaRPr dirty="0">
              <a:solidFill>
                <a:srgbClr val="000000"/>
              </a:solidFill>
            </a:endParaRPr>
          </a:p>
          <a:p>
            <a:pPr marL="457200" lvl="0" indent="0" algn="l" rtl="0">
              <a:lnSpc>
                <a:spcPct val="100000"/>
              </a:lnSpc>
              <a:spcBef>
                <a:spcPts val="0"/>
              </a:spcBef>
              <a:spcAft>
                <a:spcPts val="0"/>
              </a:spcAft>
              <a:buNone/>
            </a:pPr>
            <a:endParaRPr dirty="0">
              <a:solidFill>
                <a:srgbClr val="000000"/>
              </a:solidFill>
            </a:endParaRPr>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Listen for: </a:t>
            </a:r>
            <a:r>
              <a:rPr lang="en-US" b="0" dirty="0"/>
              <a:t>“The brain is not the mind” or “It is probably impossible …”</a:t>
            </a:r>
            <a:endParaRPr b="0" dirty="0"/>
          </a:p>
          <a:p>
            <a:pPr marL="457200" lvl="0" indent="0" algn="l" rtl="0">
              <a:lnSpc>
                <a:spcPct val="100000"/>
              </a:lnSpc>
              <a:spcBef>
                <a:spcPts val="0"/>
              </a:spcBef>
              <a:spcAft>
                <a:spcPts val="0"/>
              </a:spcAft>
              <a:buNone/>
            </a:pPr>
            <a:endParaRPr b="0" dirty="0"/>
          </a:p>
          <a:p>
            <a:pPr marL="0" lvl="0" indent="0" algn="l" rtl="0">
              <a:lnSpc>
                <a:spcPct val="100000"/>
              </a:lnSpc>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your thinking as you figure out main claim.</a:t>
            </a:r>
            <a:endParaRPr dirty="0"/>
          </a:p>
        </p:txBody>
      </p:sp>
      <p:sp>
        <p:nvSpPr>
          <p:cNvPr id="293" name="Google Shape;293;g47f3cdb531_0_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263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47f3cdb531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g47f3cdb531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a:t>
            </a:r>
            <a:r>
              <a:rPr lang="en-US" b="1" dirty="0" smtClean="0"/>
              <a:t>5</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Arial"/>
              <a:buNone/>
            </a:pPr>
            <a:r>
              <a:rPr lang="en-US" b="1" dirty="0"/>
              <a:t>Work Time B: Text-Dependent Questions for “Beyond the Brain”</a:t>
            </a:r>
            <a:endParaRPr b="1" dirty="0"/>
          </a:p>
          <a:p>
            <a:pPr marL="0" lvl="0" indent="0" algn="l" rtl="0">
              <a:spcBef>
                <a:spcPts val="0"/>
              </a:spcBef>
              <a:spcAft>
                <a:spcPts val="0"/>
              </a:spcAft>
              <a:buClr>
                <a:schemeClr val="dk1"/>
              </a:buClr>
              <a:buSzPts val="1200"/>
              <a:buFont typeface="Arial"/>
              <a:buNone/>
            </a:pPr>
            <a:endParaRPr b="1" dirty="0"/>
          </a:p>
          <a:p>
            <a:pPr marL="0" lvl="0" indent="0" algn="l" rtl="0">
              <a:spcBef>
                <a:spcPts val="0"/>
              </a:spcBef>
              <a:spcAft>
                <a:spcPts val="0"/>
              </a:spcAft>
              <a:buClr>
                <a:schemeClr val="dk1"/>
              </a:buClr>
              <a:buSzPts val="1200"/>
              <a:buFont typeface="Calibri"/>
              <a:buNone/>
            </a:pPr>
            <a:r>
              <a:rPr lang="en-US" dirty="0"/>
              <a:t>Teaching Notes:  </a:t>
            </a:r>
            <a:endParaRPr dirty="0"/>
          </a:p>
          <a:p>
            <a:pPr marL="457200" lvl="0" indent="-304800" algn="l" rtl="0">
              <a:spcBef>
                <a:spcPts val="0"/>
              </a:spcBef>
              <a:spcAft>
                <a:spcPts val="0"/>
              </a:spcAft>
              <a:buSzPts val="1200"/>
              <a:buChar char="●"/>
            </a:pPr>
            <a:r>
              <a:rPr lang="en-US" dirty="0"/>
              <a:t>Use the </a:t>
            </a:r>
            <a:r>
              <a:rPr lang="en-US" b="1" dirty="0"/>
              <a:t>Close Reading Guide: “Beyond the Brain” </a:t>
            </a:r>
            <a:r>
              <a:rPr lang="en-US" dirty="0"/>
              <a:t>as needed.</a:t>
            </a:r>
            <a:endParaRPr dirty="0"/>
          </a:p>
          <a:p>
            <a:pPr marL="0" lvl="0" indent="0" algn="l" rtl="0">
              <a:spcBef>
                <a:spcPts val="0"/>
              </a:spcBef>
              <a:spcAft>
                <a:spcPts val="0"/>
              </a:spcAft>
              <a:buClr>
                <a:schemeClr val="dk1"/>
              </a:buClr>
              <a:buSzPts val="1200"/>
              <a:buFont typeface="Calibri"/>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lvl="0" indent="-304800" algn="l" rtl="0">
              <a:lnSpc>
                <a:spcPct val="100000"/>
              </a:lnSpc>
              <a:spcBef>
                <a:spcPts val="0"/>
              </a:spcBef>
              <a:spcAft>
                <a:spcPts val="0"/>
              </a:spcAft>
              <a:buSzPts val="1200"/>
              <a:buFont typeface="Calibri"/>
              <a:buAutoNum type="arabicPeriod"/>
            </a:pPr>
            <a:r>
              <a:rPr lang="en-US" dirty="0"/>
              <a:t>Read Question 3. Have students underline or make a side note in their texts that indicates that either one of these sentences, or both, serves as </a:t>
            </a:r>
            <a:r>
              <a:rPr lang="en-US" i="1" dirty="0"/>
              <a:t>the author’s claim</a:t>
            </a:r>
            <a:r>
              <a:rPr lang="en-US" dirty="0"/>
              <a:t>.</a:t>
            </a:r>
            <a:endParaRPr dirty="0"/>
          </a:p>
          <a:p>
            <a:pPr marL="457200" lvl="0" indent="-304800" algn="l" rtl="0">
              <a:lnSpc>
                <a:spcPct val="100000"/>
              </a:lnSpc>
              <a:spcBef>
                <a:spcPts val="0"/>
              </a:spcBef>
              <a:spcAft>
                <a:spcPts val="0"/>
              </a:spcAft>
              <a:buSzPts val="1200"/>
              <a:buFont typeface="Calibri"/>
              <a:buAutoNum type="arabicPeriod"/>
            </a:pPr>
            <a:r>
              <a:rPr lang="en-US" dirty="0"/>
              <a:t>Have students answer the question in writing with their partners.</a:t>
            </a:r>
            <a:endParaRPr dirty="0"/>
          </a:p>
          <a:p>
            <a:pPr marL="457200" lvl="0" indent="-304800" algn="l" rtl="0">
              <a:lnSpc>
                <a:spcPct val="100000"/>
              </a:lnSpc>
              <a:spcBef>
                <a:spcPts val="0"/>
              </a:spcBef>
              <a:spcAft>
                <a:spcPts val="0"/>
              </a:spcAft>
              <a:buSzPts val="1200"/>
              <a:buFont typeface="Calibri"/>
              <a:buAutoNum type="arabicPeriod"/>
            </a:pPr>
            <a:r>
              <a:rPr lang="en-US" dirty="0"/>
              <a:t>Ask students to share out their answers</a:t>
            </a:r>
            <a:endParaRPr dirty="0"/>
          </a:p>
          <a:p>
            <a:pPr marL="457200" lvl="0" indent="-304800" algn="l" rtl="0">
              <a:lnSpc>
                <a:spcPct val="100000"/>
              </a:lnSpc>
              <a:spcBef>
                <a:spcPts val="0"/>
              </a:spcBef>
              <a:spcAft>
                <a:spcPts val="0"/>
              </a:spcAft>
              <a:buSzPts val="1200"/>
              <a:buFont typeface="Calibri"/>
              <a:buAutoNum type="arabicPeriod"/>
            </a:pPr>
            <a:r>
              <a:rPr lang="en-US" dirty="0"/>
              <a:t>Read Question 4. Have students answer the question in writing with their partners.</a:t>
            </a:r>
            <a:endParaRPr dirty="0"/>
          </a:p>
          <a:p>
            <a:pPr marL="457200" lvl="0" indent="-304800" algn="l" rtl="0">
              <a:lnSpc>
                <a:spcPct val="100000"/>
              </a:lnSpc>
              <a:spcBef>
                <a:spcPts val="0"/>
              </a:spcBef>
              <a:spcAft>
                <a:spcPts val="0"/>
              </a:spcAft>
              <a:buSzPts val="1200"/>
              <a:buFont typeface="Calibri"/>
              <a:buAutoNum type="arabicPeriod"/>
            </a:pPr>
            <a:r>
              <a:rPr lang="en-US" dirty="0"/>
              <a:t>Ask students to share out their answers</a:t>
            </a:r>
            <a:endParaRPr dirty="0"/>
          </a:p>
          <a:p>
            <a:pPr marL="457200" lvl="0" indent="-304800" algn="l" rtl="0">
              <a:lnSpc>
                <a:spcPct val="100000"/>
              </a:lnSpc>
              <a:spcBef>
                <a:spcPts val="0"/>
              </a:spcBef>
              <a:spcAft>
                <a:spcPts val="0"/>
              </a:spcAft>
              <a:buSzPts val="1200"/>
              <a:buFont typeface="Calibri"/>
              <a:buAutoNum type="arabicPeriod"/>
            </a:pPr>
            <a:r>
              <a:rPr lang="en-US" dirty="0"/>
              <a:t>NOTE: This is an abstract concept, so some probing questions and examples may be needed here. For example</a:t>
            </a:r>
            <a:r>
              <a:rPr lang="en-US" dirty="0" smtClean="0"/>
              <a:t>: </a:t>
            </a:r>
            <a:r>
              <a:rPr lang="en-US" i="1" dirty="0" smtClean="0"/>
              <a:t>“</a:t>
            </a:r>
            <a:r>
              <a:rPr lang="en-US" i="1" dirty="0"/>
              <a:t>We’ve learned that the prefrontal lobe is not completely formed yet in adolescents. Would the author believe that looking at a brain scan of a teen’s prefrontal lobe can absolutely predict their behavior or emotions?”</a:t>
            </a:r>
            <a:endParaRPr i="1"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For Question 3, listen for ideas such as</a:t>
            </a:r>
            <a:r>
              <a:rPr lang="en-US" b="0" dirty="0"/>
              <a:t>: “The brain is the hard wiring. The mind is the emotions, reactions, and so on. The author is saying that these two things are not the same.”</a:t>
            </a:r>
            <a:endParaRPr b="0" dirty="0"/>
          </a:p>
          <a:p>
            <a:pPr marL="457200" lvl="0" indent="-304800" algn="l" rtl="0">
              <a:lnSpc>
                <a:spcPct val="100000"/>
              </a:lnSpc>
              <a:spcBef>
                <a:spcPts val="0"/>
              </a:spcBef>
              <a:spcAft>
                <a:spcPts val="0"/>
              </a:spcAft>
              <a:buClr>
                <a:schemeClr val="dk1"/>
              </a:buClr>
              <a:buSzPts val="1200"/>
              <a:buFont typeface="Calibri"/>
              <a:buChar char="●"/>
            </a:pPr>
            <a:r>
              <a:rPr lang="en-US" b="0" dirty="0"/>
              <a:t>For question 4, listen for  responses such as: “We’ve been learning about neurons, the limbic system, and other brain science. The author is saying that knowing those things about the brain still doesn’t predict what people are going to do and say or feel.”</a:t>
            </a:r>
            <a:endParaRPr b="0"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Consider modeling your thinking to support students.</a:t>
            </a:r>
            <a:endParaRPr dirty="0"/>
          </a:p>
        </p:txBody>
      </p:sp>
      <p:sp>
        <p:nvSpPr>
          <p:cNvPr id="302" name="Google Shape;302;g47f3cdb531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32367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7f3cdb531_0_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47f3cdb531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5-6 minutes)</a:t>
            </a:r>
            <a:endParaRPr dirty="0"/>
          </a:p>
          <a:p>
            <a:pPr marL="0" lvl="0" indent="0" algn="l" rtl="0">
              <a:lnSpc>
                <a:spcPct val="100000"/>
              </a:lnSpc>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Calibri"/>
              <a:buNone/>
            </a:pPr>
            <a:r>
              <a:rPr lang="en-US" b="1" dirty="0"/>
              <a:t>slide 4 of </a:t>
            </a:r>
            <a:r>
              <a:rPr lang="en-US" b="1" dirty="0" smtClean="0"/>
              <a:t>5</a:t>
            </a:r>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Arial"/>
              <a:buNone/>
            </a:pPr>
            <a:r>
              <a:rPr lang="en-US" b="1" dirty="0"/>
              <a:t>Work Time B: Text-Dependent Questions for “Beyond the Brain”</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Calibri"/>
              <a:buNone/>
            </a:pPr>
            <a:r>
              <a:rPr lang="en-US" dirty="0"/>
              <a:t>Teaching Notes:  </a:t>
            </a:r>
            <a:endParaRPr dirty="0"/>
          </a:p>
          <a:p>
            <a:pPr marL="457200" lvl="0" indent="-304800" algn="l" rtl="0">
              <a:lnSpc>
                <a:spcPct val="100000"/>
              </a:lnSpc>
              <a:spcBef>
                <a:spcPts val="0"/>
              </a:spcBef>
              <a:spcAft>
                <a:spcPts val="0"/>
              </a:spcAft>
              <a:buSzPts val="1200"/>
              <a:buChar char="●"/>
            </a:pPr>
            <a:r>
              <a:rPr lang="en-US" dirty="0"/>
              <a:t>Use the </a:t>
            </a:r>
            <a:r>
              <a:rPr lang="en-US" b="1" dirty="0"/>
              <a:t>Close Reading Guide: “Beyond the Brain” </a:t>
            </a:r>
            <a:r>
              <a:rPr lang="en-US" dirty="0"/>
              <a:t>as needed.</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Read the first sentence of the slide.</a:t>
            </a:r>
            <a:endParaRPr dirty="0"/>
          </a:p>
          <a:p>
            <a:pPr marL="457200" lvl="0" indent="-304800" algn="l" rtl="0">
              <a:lnSpc>
                <a:spcPct val="100000"/>
              </a:lnSpc>
              <a:spcBef>
                <a:spcPts val="0"/>
              </a:spcBef>
              <a:spcAft>
                <a:spcPts val="0"/>
              </a:spcAft>
              <a:buSzPts val="1200"/>
              <a:buFont typeface="Calibri"/>
              <a:buAutoNum type="arabicPeriod"/>
            </a:pPr>
            <a:r>
              <a:rPr lang="en-US" dirty="0"/>
              <a:t>Now read paragraph 6 aloud without interruption.</a:t>
            </a:r>
            <a:endParaRPr dirty="0"/>
          </a:p>
          <a:p>
            <a:pPr marL="457200" lvl="0" indent="-304800" algn="l" rtl="0">
              <a:lnSpc>
                <a:spcPct val="100000"/>
              </a:lnSpc>
              <a:spcBef>
                <a:spcPts val="0"/>
              </a:spcBef>
              <a:spcAft>
                <a:spcPts val="0"/>
              </a:spcAft>
              <a:buSzPts val="1200"/>
              <a:buFont typeface="Calibri"/>
              <a:buAutoNum type="arabicPeriod"/>
            </a:pPr>
            <a:r>
              <a:rPr lang="en-US" dirty="0"/>
              <a:t>Read the next part of the slide.</a:t>
            </a:r>
            <a:endParaRPr dirty="0"/>
          </a:p>
          <a:p>
            <a:pPr marL="457200" lvl="0" indent="-304800" algn="l" rtl="0">
              <a:lnSpc>
                <a:spcPct val="100000"/>
              </a:lnSpc>
              <a:spcBef>
                <a:spcPts val="0"/>
              </a:spcBef>
              <a:spcAft>
                <a:spcPts val="0"/>
              </a:spcAft>
              <a:buSzPts val="1200"/>
              <a:buFont typeface="Calibri"/>
              <a:buAutoNum type="arabicPeriod"/>
            </a:pPr>
            <a:r>
              <a:rPr lang="en-US" dirty="0"/>
              <a:t>Read Question 5. </a:t>
            </a:r>
            <a:endParaRPr dirty="0"/>
          </a:p>
          <a:p>
            <a:pPr marL="457200" lvl="0" indent="-304800" algn="l" rtl="0">
              <a:lnSpc>
                <a:spcPct val="100000"/>
              </a:lnSpc>
              <a:spcBef>
                <a:spcPts val="0"/>
              </a:spcBef>
              <a:spcAft>
                <a:spcPts val="0"/>
              </a:spcAft>
              <a:buSzPts val="1200"/>
              <a:buFont typeface="Calibri"/>
              <a:buAutoNum type="arabicPeriod"/>
            </a:pPr>
            <a:r>
              <a:rPr lang="en-US" dirty="0"/>
              <a:t>Have students answer the question in writing with their partners and share out their answers.</a:t>
            </a:r>
            <a:endParaRPr dirty="0"/>
          </a:p>
          <a:p>
            <a:pPr marL="457200" lvl="0" indent="-304800" algn="l" rtl="0">
              <a:lnSpc>
                <a:spcPct val="100000"/>
              </a:lnSpc>
              <a:spcBef>
                <a:spcPts val="0"/>
              </a:spcBef>
              <a:spcAft>
                <a:spcPts val="0"/>
              </a:spcAft>
              <a:buSzPts val="1200"/>
              <a:buFont typeface="Calibri"/>
              <a:buAutoNum type="arabicPeriod"/>
            </a:pPr>
            <a:r>
              <a:rPr lang="en-US" dirty="0"/>
              <a:t>Have students label this as a </a:t>
            </a:r>
            <a:r>
              <a:rPr lang="en-US" i="1" dirty="0"/>
              <a:t>reason </a:t>
            </a:r>
            <a:r>
              <a:rPr lang="en-US" dirty="0"/>
              <a:t>that supports the claim.</a:t>
            </a:r>
            <a:endParaRPr dirty="0"/>
          </a:p>
          <a:p>
            <a:pPr marL="457200" lvl="0" indent="-304800" algn="l" rtl="0">
              <a:lnSpc>
                <a:spcPct val="100000"/>
              </a:lnSpc>
              <a:spcBef>
                <a:spcPts val="0"/>
              </a:spcBef>
              <a:spcAft>
                <a:spcPts val="0"/>
              </a:spcAft>
              <a:buSzPts val="1200"/>
              <a:buFont typeface="Calibri"/>
              <a:buAutoNum type="arabicPeriod"/>
            </a:pPr>
            <a:r>
              <a:rPr lang="en-US" dirty="0"/>
              <a:t>Explain that this means that one area of the brain, such as the limbic system or the prefrontal cortex, does many jobs. Just looking at brain activity in that area doesn’t mean you can predict what a person is thinking or feeling as a result.</a:t>
            </a:r>
            <a:endParaRPr dirty="0"/>
          </a:p>
          <a:p>
            <a:pPr marL="457200" lvl="0" indent="-304800" algn="l" rtl="0">
              <a:lnSpc>
                <a:spcPct val="100000"/>
              </a:lnSpc>
              <a:spcBef>
                <a:spcPts val="0"/>
              </a:spcBef>
              <a:spcAft>
                <a:spcPts val="0"/>
              </a:spcAft>
              <a:buSzPts val="1200"/>
              <a:buFont typeface="Calibri"/>
              <a:buAutoNum type="arabicPeriod"/>
            </a:pPr>
            <a:r>
              <a:rPr lang="en-US" dirty="0"/>
              <a:t>Read Question 6. Have students answer the question in writing with their partners and  share out their answers.  </a:t>
            </a:r>
            <a:endParaRPr dirty="0"/>
          </a:p>
          <a:p>
            <a:pPr marL="457200" lvl="0" indent="-304800" algn="l" rtl="0">
              <a:lnSpc>
                <a:spcPct val="100000"/>
              </a:lnSpc>
              <a:spcBef>
                <a:spcPts val="0"/>
              </a:spcBef>
              <a:spcAft>
                <a:spcPts val="0"/>
              </a:spcAft>
              <a:buSzPts val="1200"/>
              <a:buFont typeface="Calibri"/>
              <a:buAutoNum type="arabicPeriod"/>
            </a:pPr>
            <a:r>
              <a:rPr lang="en-US" dirty="0"/>
              <a:t>Have students label these sentences as </a:t>
            </a:r>
            <a:r>
              <a:rPr lang="en-US" i="1" dirty="0"/>
              <a:t>evidence</a:t>
            </a:r>
            <a:r>
              <a:rPr lang="en-US" dirty="0"/>
              <a: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lnSpc>
                <a:spcPct val="100000"/>
              </a:lnSpc>
              <a:spcBef>
                <a:spcPts val="0"/>
              </a:spcBef>
              <a:spcAft>
                <a:spcPts val="0"/>
              </a:spcAft>
              <a:buSzPts val="1200"/>
              <a:buChar char="●"/>
            </a:pPr>
            <a:r>
              <a:rPr lang="en-US" dirty="0"/>
              <a:t>For question 5, listen for: </a:t>
            </a:r>
            <a:r>
              <a:rPr lang="en-US" b="0" dirty="0"/>
              <a:t>“Regions of the brain handle a wide variety of different tasks.”</a:t>
            </a:r>
            <a:endParaRPr b="0" dirty="0"/>
          </a:p>
          <a:p>
            <a:pPr marL="457200" lvl="0" indent="-304800" algn="l" rtl="0">
              <a:lnSpc>
                <a:spcPct val="100000"/>
              </a:lnSpc>
              <a:spcBef>
                <a:spcPts val="0"/>
              </a:spcBef>
              <a:spcAft>
                <a:spcPts val="0"/>
              </a:spcAft>
              <a:buSzPts val="1200"/>
              <a:buChar char="●"/>
            </a:pPr>
            <a:r>
              <a:rPr lang="en-US" dirty="0"/>
              <a:t>For question 6, listen for any information from the next two sentences in Paragraph 6.</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Consider modeling your thinking as you read aloud your answer.</a:t>
            </a:r>
            <a:endParaRPr dirty="0"/>
          </a:p>
          <a:p>
            <a:pPr marL="457200" lvl="0" indent="-304800" algn="l" rtl="0">
              <a:lnSpc>
                <a:spcPct val="100000"/>
              </a:lnSpc>
              <a:spcBef>
                <a:spcPts val="0"/>
              </a:spcBef>
              <a:spcAft>
                <a:spcPts val="0"/>
              </a:spcAft>
              <a:buSzPts val="1200"/>
              <a:buFont typeface="Calibri"/>
              <a:buChar char="●"/>
            </a:pPr>
            <a:r>
              <a:rPr lang="en-US" dirty="0"/>
              <a:t>(If needed, point out explicitly that the structure is very simple: The topic sentence is the reason, and the following sentences are the </a:t>
            </a:r>
            <a:r>
              <a:rPr lang="en-US" dirty="0" smtClean="0"/>
              <a:t>evidence.)</a:t>
            </a:r>
            <a:endParaRPr dirty="0"/>
          </a:p>
        </p:txBody>
      </p:sp>
      <p:sp>
        <p:nvSpPr>
          <p:cNvPr id="311" name="Google Shape;311;g47f3cdb531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09233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7"/>
        <p:cNvGrpSpPr/>
        <p:nvPr/>
      </p:nvGrpSpPr>
      <p:grpSpPr>
        <a:xfrm>
          <a:off x="0" y="0"/>
          <a:ext cx="0" cy="0"/>
          <a:chOff x="0" y="0"/>
          <a:chExt cx="0" cy="0"/>
        </a:xfrm>
      </p:grpSpPr>
      <p:sp>
        <p:nvSpPr>
          <p:cNvPr id="318" name="Google Shape;318;g47f3cdb531_0_9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 name="Google Shape;319;g47f3cdb531_0_9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b="1" dirty="0"/>
              <a:t>Suggested slide pacing: </a:t>
            </a:r>
            <a:r>
              <a:rPr lang="en-US" b="1" dirty="0" smtClean="0"/>
              <a:t>23-25 </a:t>
            </a:r>
            <a:r>
              <a:rPr lang="en-US" b="1" dirty="0"/>
              <a:t>minutes (this slide, 5-6 minutes)</a:t>
            </a:r>
            <a:endParaRPr dirty="0"/>
          </a:p>
          <a:p>
            <a:pPr marL="0" lvl="0" indent="0" algn="l" rtl="0">
              <a:lnSpc>
                <a:spcPct val="100000"/>
              </a:lnSpc>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Calibri"/>
              <a:buNone/>
            </a:pPr>
            <a:r>
              <a:rPr lang="en-US" b="1" dirty="0"/>
              <a:t>slide 5 of 5</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Arial"/>
              <a:buNone/>
            </a:pPr>
            <a:r>
              <a:rPr lang="en-US" b="1" dirty="0"/>
              <a:t>Work Time B: Text-Dependent Questions for “Beyond the Brain”</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Calibri"/>
              <a:buNone/>
            </a:pPr>
            <a:r>
              <a:rPr lang="en-US" dirty="0"/>
              <a:t>Teaching Notes:  </a:t>
            </a:r>
            <a:endParaRPr lang="en-US" dirty="0" smtClean="0"/>
          </a:p>
          <a:p>
            <a:pPr marL="457200" lvl="0" indent="-304800" algn="l" rtl="0">
              <a:lnSpc>
                <a:spcPct val="100000"/>
              </a:lnSpc>
              <a:spcBef>
                <a:spcPts val="0"/>
              </a:spcBef>
              <a:spcAft>
                <a:spcPts val="0"/>
              </a:spcAft>
              <a:buSzPts val="1200"/>
              <a:buChar char="●"/>
            </a:pPr>
            <a:r>
              <a:rPr lang="en-US" dirty="0" smtClean="0"/>
              <a:t>Use </a:t>
            </a:r>
            <a:r>
              <a:rPr lang="en-US" dirty="0"/>
              <a:t>the </a:t>
            </a:r>
            <a:r>
              <a:rPr lang="en-US" b="1" dirty="0"/>
              <a:t>Close Reading Guide: “Beyond the Brain” </a:t>
            </a:r>
            <a:r>
              <a:rPr lang="en-US" dirty="0"/>
              <a:t>as needed. </a:t>
            </a:r>
            <a:endParaRPr dirty="0"/>
          </a:p>
          <a:p>
            <a:pPr marL="0" lvl="0" indent="0" algn="l" rtl="0">
              <a:lnSpc>
                <a:spcPct val="100000"/>
              </a:lnSpc>
              <a:spcBef>
                <a:spcPts val="0"/>
              </a:spcBef>
              <a:spcAft>
                <a:spcPts val="0"/>
              </a:spcAft>
              <a:buClr>
                <a:schemeClr val="dk1"/>
              </a:buClr>
              <a:buSzPts val="1100"/>
              <a:buFont typeface="Arial"/>
              <a:buNone/>
            </a:pPr>
            <a:endParaRPr b="1" dirty="0"/>
          </a:p>
          <a:p>
            <a:pPr marL="0" lvl="0" indent="0" algn="l" rtl="0">
              <a:lnSpc>
                <a:spcPct val="100000"/>
              </a:lnSpc>
              <a:spcBef>
                <a:spcPts val="0"/>
              </a:spcBef>
              <a:spcAft>
                <a:spcPts val="0"/>
              </a:spcAft>
              <a:buClr>
                <a:schemeClr val="dk1"/>
              </a:buClr>
              <a:buSzPts val="1100"/>
              <a:buFont typeface="Arial"/>
              <a:buNone/>
            </a:pPr>
            <a:r>
              <a:rPr lang="en-US" dirty="0"/>
              <a:t>Teacher Actions:</a:t>
            </a:r>
            <a:endParaRPr dirty="0"/>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top of the slide aloud.</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Paragraph 7 aloud.</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Questions 7 and 8 for Paragraph 7, one at a time. </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Have students write, then share, their answers.</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Have students label the reason and evidence. Point out the similarity of this pattern to Paragraph 6.</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Also point out that each supporting reason begins with the same phrase: “Then there is the problem …” (you could also ask students to identify this transitional phrase on their own).</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Explain/restate that the author is saying here that the tasks our brains do, such as “memory,” can involve many different parts of our brain. This is another reason, Brooks believes, that brain science cannot be used to easily predict people’s minds—that is, what people will do, feel, or say.</a:t>
            </a:r>
            <a:endParaRPr dirty="0">
              <a:solidFill>
                <a:srgbClr val="000000"/>
              </a:solidFill>
            </a:endParaRPr>
          </a:p>
          <a:p>
            <a:pPr marL="45720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Let the students know that they will not be reading the entire article, but they will work with Paragraph 8 for homework.</a:t>
            </a:r>
            <a:endParaRPr dirty="0">
              <a:solidFill>
                <a:srgbClr val="000000"/>
              </a:solidFill>
            </a:endParaRPr>
          </a:p>
          <a:p>
            <a:pPr marL="0" lvl="0" indent="0" algn="l" rtl="0">
              <a:lnSpc>
                <a:spcPct val="100000"/>
              </a:lnSpc>
              <a:spcBef>
                <a:spcPts val="0"/>
              </a:spcBef>
              <a:spcAft>
                <a:spcPts val="0"/>
              </a:spcAft>
              <a:buNone/>
            </a:pPr>
            <a:r>
              <a:rPr lang="en-US" dirty="0">
                <a:solidFill>
                  <a:srgbClr val="000000"/>
                </a:solidFill>
              </a:rPr>
              <a:t> </a:t>
            </a:r>
            <a:endParaRPr dirty="0">
              <a:solidFill>
                <a:srgbClr val="000000"/>
              </a:solidFill>
            </a:endParaRPr>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lnSpc>
                <a:spcPct val="100000"/>
              </a:lnSpc>
              <a:spcBef>
                <a:spcPts val="0"/>
              </a:spcBef>
              <a:spcAft>
                <a:spcPts val="0"/>
              </a:spcAft>
              <a:buSzPts val="1200"/>
              <a:buChar char="●"/>
            </a:pPr>
            <a:r>
              <a:rPr lang="en-US" dirty="0"/>
              <a:t>Listen for the first sentence as the reason and the following sentences as the evidence.</a:t>
            </a:r>
            <a:endParaRPr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p:txBody>
      </p:sp>
      <p:sp>
        <p:nvSpPr>
          <p:cNvPr id="320" name="Google Shape;320;g47f3cdb531_0_9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581861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7f3cdb531_0_10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8" name="Google Shape;328;g47f3cdb531_0_10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b="1" dirty="0"/>
              <a:t>Suggested slide pacing: 10 -12 minutes (this slide, 2-3 minutes)</a:t>
            </a:r>
            <a:endParaRPr dirty="0"/>
          </a:p>
          <a:p>
            <a:pPr marL="0" lvl="0" indent="0" algn="l" rtl="0">
              <a:lnSpc>
                <a:spcPct val="100000"/>
              </a:lnSpc>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Calibri"/>
              <a:buNone/>
            </a:pPr>
            <a:r>
              <a:rPr lang="en-US" b="1" dirty="0"/>
              <a:t>slide 1 of 4</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Arial"/>
              <a:buNone/>
            </a:pPr>
            <a:r>
              <a:rPr lang="en-US" b="1" dirty="0"/>
              <a:t>Closing and Assessment</a:t>
            </a:r>
            <a:r>
              <a:rPr lang="en-US" b="1" dirty="0" smtClean="0"/>
              <a:t>: Preview </a:t>
            </a:r>
            <a:r>
              <a:rPr lang="en-US" b="1" dirty="0"/>
              <a:t>Homework: Tracing an Argument Note-catcher for “Beyond the </a:t>
            </a:r>
            <a:r>
              <a:rPr lang="en-US" b="1" dirty="0" smtClean="0"/>
              <a:t>Brain”</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Calibri"/>
              <a:buNone/>
            </a:pPr>
            <a:r>
              <a:rPr lang="en-US" dirty="0"/>
              <a:t>Teaching Notes: </a:t>
            </a:r>
            <a:r>
              <a:rPr lang="en-US" dirty="0" smtClean="0"/>
              <a:t>None.</a:t>
            </a:r>
            <a:endParaRPr dirty="0"/>
          </a:p>
          <a:p>
            <a:pPr marL="0" lvl="0"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Clr>
                <a:schemeClr val="dk1"/>
              </a:buClr>
              <a:buSzPts val="1100"/>
              <a:buFont typeface="Arial"/>
              <a:buNone/>
            </a:pPr>
            <a:r>
              <a:rPr lang="en-US" b="1" dirty="0"/>
              <a:t> </a:t>
            </a: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Distribute and display the </a:t>
            </a:r>
            <a:r>
              <a:rPr lang="en-US" b="1" dirty="0"/>
              <a:t>Tracing an Argument note-catcher</a:t>
            </a:r>
            <a:r>
              <a:rPr lang="en-US" dirty="0"/>
              <a:t>. Refer to the </a:t>
            </a:r>
            <a:r>
              <a:rPr lang="en-US" b="1" dirty="0"/>
              <a:t>Tracing an Argument note-catcher (answers, for teacher reference)</a:t>
            </a:r>
            <a:r>
              <a:rPr lang="en-US" dirty="0"/>
              <a:t> as needed while working with students.</a:t>
            </a:r>
            <a:endParaRPr dirty="0"/>
          </a:p>
          <a:p>
            <a:pPr marL="45720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lvl="0" indent="-304800" algn="l" rtl="0">
              <a:lnSpc>
                <a:spcPct val="100000"/>
              </a:lnSpc>
              <a:spcBef>
                <a:spcPts val="0"/>
              </a:spcBef>
              <a:spcAft>
                <a:spcPts val="0"/>
              </a:spcAft>
              <a:buSzPts val="1200"/>
              <a:buFont typeface="Calibri"/>
              <a:buAutoNum type="arabicPeriod"/>
            </a:pPr>
            <a:r>
              <a:rPr lang="en-US" dirty="0"/>
              <a:t>Ask students to write  in the appropriate spot on the </a:t>
            </a:r>
            <a:r>
              <a:rPr lang="en-US" b="1" dirty="0"/>
              <a:t>Tracing an Argument note-catcher.</a:t>
            </a:r>
            <a:endParaRPr dirty="0">
              <a:solidFill>
                <a:srgbClr val="000000"/>
              </a:solidFill>
            </a:endParaRPr>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 </a:t>
            </a:r>
            <a:r>
              <a:rPr lang="en-US" dirty="0" smtClean="0"/>
              <a:t>None.</a:t>
            </a:r>
            <a:endParaRPr dirty="0"/>
          </a:p>
          <a:p>
            <a:pPr marL="457200" lvl="0" indent="0" algn="l" rtl="0">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When reviewing the note-catcher, consider using a document camera to display it for students who struggle with auditory processing.</a:t>
            </a:r>
            <a:endParaRPr dirty="0"/>
          </a:p>
          <a:p>
            <a:pPr marL="457200" lvl="0" indent="-304800" algn="l" rtl="0">
              <a:lnSpc>
                <a:spcPct val="100000"/>
              </a:lnSpc>
              <a:spcBef>
                <a:spcPts val="0"/>
              </a:spcBef>
              <a:spcAft>
                <a:spcPts val="0"/>
              </a:spcAft>
              <a:buSzPts val="1200"/>
              <a:buFont typeface="Calibri"/>
              <a:buChar char="●"/>
            </a:pPr>
            <a:r>
              <a:rPr lang="en-US" dirty="0"/>
              <a:t>For students needing additional supports, you may want to provide a partially filled-in note-</a:t>
            </a:r>
            <a:r>
              <a:rPr lang="en-US" dirty="0" smtClean="0"/>
              <a:t>catcher.</a:t>
            </a:r>
            <a:endParaRPr dirty="0"/>
          </a:p>
        </p:txBody>
      </p:sp>
      <p:sp>
        <p:nvSpPr>
          <p:cNvPr id="329" name="Google Shape;329;g47f3cdb531_0_10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49069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4818eddd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8" name="Google Shape;338;g4818edddd1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b="1" dirty="0"/>
              <a:t>Suggested slide pacing: 10 - 12 minutes (this slide, 2-3 minutes)</a:t>
            </a:r>
            <a:endParaRPr dirty="0"/>
          </a:p>
          <a:p>
            <a:pPr marL="0" lvl="0" indent="0" algn="l" rtl="0">
              <a:lnSpc>
                <a:spcPct val="100000"/>
              </a:lnSpc>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Calibri"/>
              <a:buNone/>
            </a:pPr>
            <a:r>
              <a:rPr lang="en-US" b="1" dirty="0"/>
              <a:t>slide 2 of 4</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Arial"/>
              <a:buNone/>
            </a:pPr>
            <a:r>
              <a:rPr lang="en-US" b="1" dirty="0"/>
              <a:t>Closing and Assessment</a:t>
            </a:r>
            <a:r>
              <a:rPr lang="en-US" b="1" dirty="0" smtClean="0"/>
              <a:t>: Preview </a:t>
            </a:r>
            <a:r>
              <a:rPr lang="en-US" b="1" dirty="0"/>
              <a:t>Homework: Tracing an Argument Note-catcher for “Beyond the </a:t>
            </a:r>
            <a:r>
              <a:rPr lang="en-US" b="1" dirty="0" smtClean="0"/>
              <a:t>Brain”</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Calibri"/>
              <a:buNone/>
            </a:pPr>
            <a:r>
              <a:rPr lang="en-US" dirty="0"/>
              <a:t>Teaching Notes:  </a:t>
            </a:r>
            <a:endParaRPr dirty="0"/>
          </a:p>
          <a:p>
            <a:pPr marL="457200" lvl="0" indent="-304800" algn="l" rtl="0">
              <a:lnSpc>
                <a:spcPct val="100000"/>
              </a:lnSpc>
              <a:spcBef>
                <a:spcPts val="0"/>
              </a:spcBef>
              <a:spcAft>
                <a:spcPts val="0"/>
              </a:spcAft>
              <a:buSzPts val="1200"/>
              <a:buChar char="●"/>
            </a:pPr>
            <a:r>
              <a:rPr lang="en-US" dirty="0"/>
              <a:t>Help students trace this argument on the </a:t>
            </a:r>
            <a:r>
              <a:rPr lang="en-US" dirty="0" err="1"/>
              <a:t>notecatcher</a:t>
            </a:r>
            <a:r>
              <a:rPr lang="en-US" dirty="0"/>
              <a:t> as needed.</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b="1" dirty="0"/>
              <a:t> </a:t>
            </a: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Prompt students to talk with an elbow partner</a:t>
            </a:r>
            <a:r>
              <a:rPr lang="en-US" dirty="0" smtClean="0"/>
              <a:t>: </a:t>
            </a:r>
            <a:r>
              <a:rPr lang="en-US" i="1" dirty="0" smtClean="0"/>
              <a:t>“</a:t>
            </a:r>
            <a:r>
              <a:rPr lang="en-US" i="1" dirty="0"/>
              <a:t>You can see that the reason the author gives in Paragraph 6 to support his claim is filled in for you here. What evidence did the author use first to support this reason in Paragraph 6? Use your text-dependent question notes to help you. Remember the structure we discussed.”</a:t>
            </a:r>
            <a:endParaRPr i="1" dirty="0"/>
          </a:p>
          <a:p>
            <a:pPr marL="457200" lvl="0" indent="-304800" algn="l" rtl="0">
              <a:lnSpc>
                <a:spcPct val="100000"/>
              </a:lnSpc>
              <a:spcBef>
                <a:spcPts val="0"/>
              </a:spcBef>
              <a:spcAft>
                <a:spcPts val="0"/>
              </a:spcAft>
              <a:buSzPts val="1200"/>
              <a:buFont typeface="Calibri"/>
              <a:buAutoNum type="arabicPeriod"/>
            </a:pPr>
            <a:r>
              <a:rPr lang="en-US" dirty="0"/>
              <a:t>Give pairs a couple of minutes to discuss the evidence. </a:t>
            </a:r>
            <a:endParaRPr dirty="0"/>
          </a:p>
          <a:p>
            <a:pPr marL="457200" lvl="0" indent="-304800" algn="l" rtl="0">
              <a:lnSpc>
                <a:spcPct val="100000"/>
              </a:lnSpc>
              <a:spcBef>
                <a:spcPts val="0"/>
              </a:spcBef>
              <a:spcAft>
                <a:spcPts val="0"/>
              </a:spcAft>
              <a:buSzPts val="1200"/>
              <a:buFont typeface="Calibri"/>
              <a:buAutoNum type="arabicPeriod"/>
            </a:pPr>
            <a:r>
              <a:rPr lang="en-US" dirty="0"/>
              <a:t>Then cold call a pair to share out.</a:t>
            </a:r>
            <a:endParaRPr dirty="0"/>
          </a:p>
          <a:p>
            <a:pPr marL="457200" lvl="0" indent="-304800" algn="l" rtl="0">
              <a:lnSpc>
                <a:spcPct val="100000"/>
              </a:lnSpc>
              <a:spcBef>
                <a:spcPts val="0"/>
              </a:spcBef>
              <a:spcAft>
                <a:spcPts val="0"/>
              </a:spcAft>
              <a:buSzPts val="1200"/>
              <a:buFont typeface="Calibri"/>
              <a:buAutoNum type="arabicPeriod"/>
            </a:pPr>
            <a:r>
              <a:rPr lang="en-US" dirty="0"/>
              <a:t>Model writing the evidence under Supporting Evidence 1 on the note-catcher.</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lnSpc>
                <a:spcPct val="100000"/>
              </a:lnSpc>
              <a:spcBef>
                <a:spcPts val="0"/>
              </a:spcBef>
              <a:spcAft>
                <a:spcPts val="0"/>
              </a:spcAft>
              <a:buSzPts val="1200"/>
              <a:buChar char="●"/>
            </a:pPr>
            <a:r>
              <a:rPr lang="en-US" dirty="0"/>
              <a:t>For question 1, listen for  responses such as: </a:t>
            </a:r>
            <a:r>
              <a:rPr lang="en-US" b="0" dirty="0"/>
              <a:t>“The brain is not the mind” or “Looking at a brain scan does not predict a person’s emotions or actions.”</a:t>
            </a:r>
            <a:endParaRPr b="0" dirty="0"/>
          </a:p>
          <a:p>
            <a:pPr marL="457200" lvl="0" indent="-304800" algn="l" rtl="0">
              <a:spcBef>
                <a:spcPts val="0"/>
              </a:spcBef>
              <a:spcAft>
                <a:spcPts val="0"/>
              </a:spcAft>
              <a:buClr>
                <a:schemeClr val="dk1"/>
              </a:buClr>
              <a:buSzPts val="1200"/>
              <a:buFont typeface="Calibri"/>
              <a:buChar char="●"/>
            </a:pPr>
            <a:r>
              <a:rPr lang="en-US" dirty="0"/>
              <a:t>Listen for: “You don’t know what you’re seeing when you look at a brain scan because it could be many different activities” or “The amygdala or other parts of the brain handle different activities or emotions, so how do you know what you’re looking at?”</a:t>
            </a:r>
            <a:endParaRPr dirty="0"/>
          </a:p>
          <a:p>
            <a:pPr marL="457200" lvl="0" indent="0" algn="l" rtl="0">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When reviewing the note-catcher, consider using a document camera to display it for students who struggle with auditory processing.</a:t>
            </a:r>
            <a:endParaRPr dirty="0"/>
          </a:p>
          <a:p>
            <a:pPr marL="457200" lvl="0" indent="-304800" algn="l" rtl="0">
              <a:lnSpc>
                <a:spcPct val="100000"/>
              </a:lnSpc>
              <a:spcBef>
                <a:spcPts val="0"/>
              </a:spcBef>
              <a:spcAft>
                <a:spcPts val="0"/>
              </a:spcAft>
              <a:buSzPts val="1200"/>
              <a:buFont typeface="Calibri"/>
              <a:buChar char="●"/>
            </a:pPr>
            <a:r>
              <a:rPr lang="en-US" dirty="0"/>
              <a:t>For students needing additional supports, you may want to provide a partially filled-in note-</a:t>
            </a:r>
            <a:r>
              <a:rPr lang="en-US" dirty="0" smtClean="0"/>
              <a:t>catcher.</a:t>
            </a:r>
            <a:endParaRPr dirty="0"/>
          </a:p>
        </p:txBody>
      </p:sp>
      <p:sp>
        <p:nvSpPr>
          <p:cNvPr id="339" name="Google Shape;339;g4818edddd1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432571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47f3cdb531_0_1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7" name="Google Shape;347;g47f3cdb531_0_1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b="1" dirty="0"/>
              <a:t>Suggested slide pacing: 10-12  minutes (this slide, 2-3 minutes)</a:t>
            </a:r>
            <a:endParaRPr dirty="0"/>
          </a:p>
          <a:p>
            <a:pPr marL="0" lvl="0" indent="0" algn="l" rtl="0">
              <a:lnSpc>
                <a:spcPct val="100000"/>
              </a:lnSpc>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Calibri"/>
              <a:buNone/>
            </a:pPr>
            <a:r>
              <a:rPr lang="en-US" b="1" dirty="0"/>
              <a:t>slide 3 of 4</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Arial"/>
              <a:buNone/>
            </a:pPr>
            <a:r>
              <a:rPr lang="en-US" b="1" dirty="0"/>
              <a:t>Closing and Assessment</a:t>
            </a:r>
            <a:r>
              <a:rPr lang="en-US" b="1" dirty="0" smtClean="0"/>
              <a:t>: Preview </a:t>
            </a:r>
            <a:r>
              <a:rPr lang="en-US" b="1" dirty="0"/>
              <a:t>Homework: Tracing an Argument Note-catcher for “Beyond the </a:t>
            </a:r>
            <a:r>
              <a:rPr lang="en-US" b="1" dirty="0" smtClean="0"/>
              <a:t>Brain”</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Calibri"/>
              <a:buNone/>
            </a:pPr>
            <a:r>
              <a:rPr lang="en-US" dirty="0"/>
              <a:t>Teaching Notes:  </a:t>
            </a:r>
            <a:endParaRPr dirty="0"/>
          </a:p>
          <a:p>
            <a:pPr marL="457200" lvl="0" indent="-304800" algn="l" rtl="0">
              <a:lnSpc>
                <a:spcPct val="100000"/>
              </a:lnSpc>
              <a:spcBef>
                <a:spcPts val="0"/>
              </a:spcBef>
              <a:spcAft>
                <a:spcPts val="0"/>
              </a:spcAft>
              <a:buSzPts val="1200"/>
              <a:buChar char="●"/>
            </a:pPr>
            <a:r>
              <a:rPr lang="en-US" dirty="0"/>
              <a:t>Help students trace this argument on the </a:t>
            </a:r>
            <a:r>
              <a:rPr lang="en-US" dirty="0" err="1"/>
              <a:t>notecatcher</a:t>
            </a:r>
            <a:r>
              <a:rPr lang="en-US" dirty="0"/>
              <a:t> as needed.</a:t>
            </a:r>
            <a:endParaRPr dirty="0"/>
          </a:p>
          <a:p>
            <a:pPr marL="45720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b="1" dirty="0"/>
              <a:t> </a:t>
            </a: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lvl="0" indent="-304800" algn="l" rtl="0">
              <a:lnSpc>
                <a:spcPct val="100000"/>
              </a:lnSpc>
              <a:spcBef>
                <a:spcPts val="0"/>
              </a:spcBef>
              <a:spcAft>
                <a:spcPts val="0"/>
              </a:spcAft>
              <a:buSzPts val="1200"/>
              <a:buFont typeface="Calibri"/>
              <a:buAutoNum type="arabicPeriod"/>
            </a:pPr>
            <a:r>
              <a:rPr lang="en-US" dirty="0"/>
              <a:t>Give pairs a couple of minutes to discuss the evidence. </a:t>
            </a:r>
            <a:endParaRPr dirty="0"/>
          </a:p>
          <a:p>
            <a:pPr marL="457200" lvl="0" indent="-304800" algn="l" rtl="0">
              <a:lnSpc>
                <a:spcPct val="100000"/>
              </a:lnSpc>
              <a:spcBef>
                <a:spcPts val="0"/>
              </a:spcBef>
              <a:spcAft>
                <a:spcPts val="0"/>
              </a:spcAft>
              <a:buSzPts val="1200"/>
              <a:buFont typeface="Calibri"/>
              <a:buAutoNum type="arabicPeriod"/>
            </a:pPr>
            <a:r>
              <a:rPr lang="en-US" dirty="0"/>
              <a:t>Then cold call a pair to share out.</a:t>
            </a:r>
            <a:endParaRPr dirty="0"/>
          </a:p>
          <a:p>
            <a:pPr marL="457200" lvl="0" indent="-304800" algn="l" rtl="0">
              <a:lnSpc>
                <a:spcPct val="100000"/>
              </a:lnSpc>
              <a:spcBef>
                <a:spcPts val="0"/>
              </a:spcBef>
              <a:spcAft>
                <a:spcPts val="0"/>
              </a:spcAft>
              <a:buSzPts val="1200"/>
              <a:buFont typeface="Calibri"/>
              <a:buAutoNum type="arabicPeriod"/>
            </a:pPr>
            <a:r>
              <a:rPr lang="en-US" dirty="0"/>
              <a:t>Model writing the evidence under Supporting Evidence 1 on the note-catcher.</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 Listen for students to supply reasonable evidence. </a:t>
            </a:r>
            <a:endParaRPr b="1" dirty="0"/>
          </a:p>
          <a:p>
            <a:pPr marL="457200" lvl="0" indent="0" algn="l" rtl="0">
              <a:spcBef>
                <a:spcPts val="0"/>
              </a:spcBef>
              <a:spcAft>
                <a:spcPts val="0"/>
              </a:spcAft>
              <a:buNone/>
            </a:pPr>
            <a:endParaRPr b="1" dirty="0"/>
          </a:p>
          <a:p>
            <a:pPr marL="0" lvl="0" indent="0" algn="l" rtl="0">
              <a:spcBef>
                <a:spcPts val="0"/>
              </a:spcBef>
              <a:spcAft>
                <a:spcPts val="0"/>
              </a:spcAft>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smtClean="0"/>
              <a:t>When </a:t>
            </a:r>
            <a:r>
              <a:rPr lang="en-US" dirty="0"/>
              <a:t>reviewing the note-catcher, consider using a document camera to display it for students who struggle with auditory processing.</a:t>
            </a:r>
            <a:endParaRPr dirty="0"/>
          </a:p>
          <a:p>
            <a:pPr marL="457200" lvl="0" indent="-304800" algn="l" rtl="0">
              <a:lnSpc>
                <a:spcPct val="100000"/>
              </a:lnSpc>
              <a:spcBef>
                <a:spcPts val="0"/>
              </a:spcBef>
              <a:spcAft>
                <a:spcPts val="0"/>
              </a:spcAft>
              <a:buSzPts val="1200"/>
              <a:buFont typeface="Calibri"/>
              <a:buChar char="●"/>
            </a:pPr>
            <a:r>
              <a:rPr lang="en-US" dirty="0"/>
              <a:t>For students needing additional supports, you may want to provide a partially filled-in note-</a:t>
            </a:r>
            <a:r>
              <a:rPr lang="en-US" dirty="0" smtClean="0"/>
              <a:t>catcher.</a:t>
            </a:r>
            <a:endParaRPr dirty="0"/>
          </a:p>
        </p:txBody>
      </p:sp>
      <p:sp>
        <p:nvSpPr>
          <p:cNvPr id="348" name="Google Shape;348;g47f3cdb531_0_1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33037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dirty="0"/>
              <a:t>New Materials to Prepare in Advance: </a:t>
            </a:r>
            <a:endParaRPr dirty="0"/>
          </a:p>
          <a:p>
            <a:pPr marL="457200" lvl="0" indent="-304800" algn="l" rtl="0">
              <a:lnSpc>
                <a:spcPct val="100000"/>
              </a:lnSpc>
              <a:spcBef>
                <a:spcPts val="0"/>
              </a:spcBef>
              <a:spcAft>
                <a:spcPts val="0"/>
              </a:spcAft>
              <a:buSzPts val="1200"/>
              <a:buChar char="●"/>
            </a:pPr>
            <a:r>
              <a:rPr lang="en-US" b="1" dirty="0"/>
              <a:t>Argument A </a:t>
            </a:r>
            <a:r>
              <a:rPr lang="en-US" dirty="0"/>
              <a:t>(one to display)</a:t>
            </a:r>
            <a:endParaRPr dirty="0"/>
          </a:p>
          <a:p>
            <a:pPr marL="457200" lvl="0" indent="-304800" algn="l" rtl="0">
              <a:lnSpc>
                <a:spcPct val="100000"/>
              </a:lnSpc>
              <a:spcBef>
                <a:spcPts val="0"/>
              </a:spcBef>
              <a:spcAft>
                <a:spcPts val="0"/>
              </a:spcAft>
              <a:buSzPts val="1200"/>
              <a:buChar char="●"/>
            </a:pPr>
            <a:r>
              <a:rPr lang="en-US" b="1" dirty="0"/>
              <a:t>Argument B</a:t>
            </a:r>
            <a:r>
              <a:rPr lang="en-US" dirty="0"/>
              <a:t> (one to display)</a:t>
            </a:r>
            <a:endParaRPr dirty="0"/>
          </a:p>
          <a:p>
            <a:pPr marL="457200" lvl="0" indent="-304800" algn="l" rtl="0">
              <a:lnSpc>
                <a:spcPct val="100000"/>
              </a:lnSpc>
              <a:spcBef>
                <a:spcPts val="0"/>
              </a:spcBef>
              <a:spcAft>
                <a:spcPts val="0"/>
              </a:spcAft>
              <a:buSzPts val="1200"/>
              <a:buChar char="●"/>
            </a:pPr>
            <a:r>
              <a:rPr lang="en-US" b="1" dirty="0"/>
              <a:t>Evaluating an Argument anchor chart </a:t>
            </a:r>
            <a:r>
              <a:rPr lang="en-US" dirty="0"/>
              <a:t>(new; co-created with students in Work Time A; see blank example in supporting materials)</a:t>
            </a:r>
            <a:endParaRPr dirty="0"/>
          </a:p>
          <a:p>
            <a:pPr marL="457200" lvl="0" indent="-304800" algn="l" rtl="0">
              <a:lnSpc>
                <a:spcPct val="100000"/>
              </a:lnSpc>
              <a:spcBef>
                <a:spcPts val="0"/>
              </a:spcBef>
              <a:spcAft>
                <a:spcPts val="0"/>
              </a:spcAft>
              <a:buSzPts val="1200"/>
              <a:buChar char="●"/>
            </a:pPr>
            <a:r>
              <a:rPr lang="en-US" b="1" dirty="0"/>
              <a:t>Evaluating an Argument anchor chart (model, for teacher reference)</a:t>
            </a:r>
            <a:endParaRPr b="1" dirty="0"/>
          </a:p>
          <a:p>
            <a:pPr marL="457200" lvl="0" indent="-304800" algn="l" rtl="0">
              <a:lnSpc>
                <a:spcPct val="100000"/>
              </a:lnSpc>
              <a:spcBef>
                <a:spcPts val="0"/>
              </a:spcBef>
              <a:spcAft>
                <a:spcPts val="0"/>
              </a:spcAft>
              <a:buSzPts val="1200"/>
              <a:buChar char="●"/>
            </a:pPr>
            <a:r>
              <a:rPr lang="en-US" dirty="0"/>
              <a:t> “Beyond the Brain” (one per student and one to display)</a:t>
            </a:r>
            <a:endParaRPr dirty="0"/>
          </a:p>
          <a:p>
            <a:pPr marL="457200" lvl="0" indent="-304800" algn="l" rtl="0">
              <a:lnSpc>
                <a:spcPct val="100000"/>
              </a:lnSpc>
              <a:spcBef>
                <a:spcPts val="0"/>
              </a:spcBef>
              <a:spcAft>
                <a:spcPts val="0"/>
              </a:spcAft>
              <a:buSzPts val="1200"/>
              <a:buChar char="●"/>
            </a:pPr>
            <a:r>
              <a:rPr lang="en-US" b="1" dirty="0"/>
              <a:t>Text-Dependent Questions: “Beyond the Brain” </a:t>
            </a:r>
            <a:r>
              <a:rPr lang="en-US" dirty="0"/>
              <a:t>(one per student)</a:t>
            </a:r>
            <a:endParaRPr dirty="0"/>
          </a:p>
          <a:p>
            <a:pPr marL="457200" lvl="0" indent="-304800" algn="l" rtl="0">
              <a:lnSpc>
                <a:spcPct val="100000"/>
              </a:lnSpc>
              <a:spcBef>
                <a:spcPts val="0"/>
              </a:spcBef>
              <a:spcAft>
                <a:spcPts val="0"/>
              </a:spcAft>
              <a:buSzPts val="1200"/>
              <a:buChar char="●"/>
            </a:pPr>
            <a:r>
              <a:rPr lang="en-US" b="1" dirty="0"/>
              <a:t>Close Reading Guide: “Beyond the Brain” (for teacher reference)</a:t>
            </a:r>
            <a:endParaRPr b="1" dirty="0"/>
          </a:p>
          <a:p>
            <a:pPr marL="457200" lvl="0" indent="-304800" algn="l" rtl="0">
              <a:lnSpc>
                <a:spcPct val="100000"/>
              </a:lnSpc>
              <a:spcBef>
                <a:spcPts val="0"/>
              </a:spcBef>
              <a:spcAft>
                <a:spcPts val="0"/>
              </a:spcAft>
              <a:buSzPts val="1200"/>
              <a:buChar char="●"/>
            </a:pPr>
            <a:r>
              <a:rPr lang="en-US" b="1" dirty="0"/>
              <a:t>Tracing an Argument note-catcher </a:t>
            </a:r>
            <a:r>
              <a:rPr lang="en-US" dirty="0"/>
              <a:t>(one per student and one to display)</a:t>
            </a:r>
            <a:endParaRPr dirty="0"/>
          </a:p>
          <a:p>
            <a:pPr marL="457200" lvl="0" indent="-304800" algn="l" rtl="0">
              <a:lnSpc>
                <a:spcPct val="100000"/>
              </a:lnSpc>
              <a:spcBef>
                <a:spcPts val="0"/>
              </a:spcBef>
              <a:spcAft>
                <a:spcPts val="0"/>
              </a:spcAft>
              <a:buSzPts val="1200"/>
              <a:buChar char="●"/>
            </a:pPr>
            <a:r>
              <a:rPr lang="en-US" b="1" dirty="0"/>
              <a:t>Tracing an Argument note-catcher (answers, for teacher reference)</a:t>
            </a:r>
            <a:endParaRPr b="1" dirty="0"/>
          </a:p>
          <a:p>
            <a:pPr marL="0" lvl="0" indent="0" algn="l" rtl="0">
              <a:lnSpc>
                <a:spcPct val="100000"/>
              </a:lnSpc>
              <a:spcBef>
                <a:spcPts val="0"/>
              </a:spcBef>
              <a:spcAft>
                <a:spcPts val="0"/>
              </a:spcAft>
              <a:buNone/>
            </a:pPr>
            <a:endParaRPr b="1" dirty="0"/>
          </a:p>
          <a:p>
            <a:pPr marL="0" lvl="0" indent="0" algn="l" rtl="0">
              <a:spcBef>
                <a:spcPts val="0"/>
              </a:spcBef>
              <a:spcAft>
                <a:spcPts val="0"/>
              </a:spcAft>
              <a:buClr>
                <a:schemeClr val="dk1"/>
              </a:buClr>
              <a:buSzPts val="1100"/>
              <a:buFont typeface="Arial"/>
              <a:buNone/>
            </a:pPr>
            <a:r>
              <a:rPr lang="en-US" dirty="0"/>
              <a:t>Materials to Gather from Previous Lessons:</a:t>
            </a:r>
            <a:endParaRPr dirty="0"/>
          </a:p>
          <a:p>
            <a:pPr marL="457200" lvl="0" indent="-304800" algn="l" rtl="0">
              <a:spcBef>
                <a:spcPts val="0"/>
              </a:spcBef>
              <a:spcAft>
                <a:spcPts val="0"/>
              </a:spcAft>
              <a:buSzPts val="1200"/>
              <a:buFont typeface="Calibri"/>
              <a:buChar char="●"/>
            </a:pPr>
            <a:r>
              <a:rPr lang="en-US" dirty="0"/>
              <a:t>Document camera</a:t>
            </a:r>
            <a:endParaRPr dirty="0"/>
          </a:p>
          <a:p>
            <a:pPr marL="0" marR="0" lvl="0" indent="0" algn="l"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chemeClr val="dk1"/>
              </a:buClr>
              <a:buSzPts val="1100"/>
              <a:buFont typeface="Arial"/>
              <a:buNone/>
            </a:pPr>
            <a:r>
              <a:rPr lang="en-US" sz="1200" b="0" i="0" u="none" strike="noStrike" cap="none" dirty="0">
                <a:solidFill>
                  <a:schemeClr val="dk1"/>
                </a:solidFill>
                <a:latin typeface="Calibri"/>
                <a:ea typeface="Calibri"/>
                <a:cs typeface="Calibri"/>
                <a:sym typeface="Calibri"/>
              </a:rPr>
              <a:t>Review these protocols before teachin</a:t>
            </a:r>
            <a:r>
              <a:rPr lang="en-US" dirty="0"/>
              <a:t>g:</a:t>
            </a:r>
            <a:endParaRPr dirty="0"/>
          </a:p>
          <a:p>
            <a:pPr marL="457200" marR="0" lvl="0" indent="-304800" algn="l" rtl="0">
              <a:lnSpc>
                <a:spcPct val="100000"/>
              </a:lnSpc>
              <a:spcBef>
                <a:spcPts val="0"/>
              </a:spcBef>
              <a:spcAft>
                <a:spcPts val="0"/>
              </a:spcAft>
              <a:buSzPts val="1200"/>
              <a:buChar char="●"/>
            </a:pPr>
            <a:r>
              <a:rPr lang="en-US" dirty="0"/>
              <a:t>Fist to Five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Prepare classroom systems for active learning: </a:t>
            </a:r>
            <a:r>
              <a:rPr lang="en-US" dirty="0" smtClean="0"/>
              <a:t>N</a:t>
            </a:r>
            <a:r>
              <a:rPr lang="en-US" sz="1200" b="0" i="0" u="none" strike="noStrike" cap="none" dirty="0" smtClean="0">
                <a:solidFill>
                  <a:schemeClr val="dk1"/>
                </a:solidFill>
                <a:latin typeface="Calibri"/>
                <a:ea typeface="Calibri"/>
                <a:cs typeface="Calibri"/>
                <a:sym typeface="Calibri"/>
              </a:rPr>
              <a:t>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971764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47f3cdb531_0_1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g47f3cdb531_0_1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200"/>
              <a:buFont typeface="Calibri"/>
              <a:buNone/>
            </a:pPr>
            <a:r>
              <a:rPr lang="en-US" b="1" dirty="0"/>
              <a:t>Suggested slide pacing: 10-12 minutes (this slide, 2-3 minutes)</a:t>
            </a:r>
            <a:endParaRPr dirty="0"/>
          </a:p>
          <a:p>
            <a:pPr marL="0" lvl="0" indent="0" algn="l" rtl="0">
              <a:lnSpc>
                <a:spcPct val="100000"/>
              </a:lnSpc>
              <a:spcBef>
                <a:spcPts val="0"/>
              </a:spcBef>
              <a:spcAft>
                <a:spcPts val="0"/>
              </a:spcAft>
              <a:buClr>
                <a:schemeClr val="dk1"/>
              </a:buClr>
              <a:buSzPts val="1200"/>
              <a:buFont typeface="Calibri"/>
              <a:buNone/>
            </a:pPr>
            <a:r>
              <a:rPr lang="en-US" b="1" dirty="0"/>
              <a:t>Student Grouping: whole class, </a:t>
            </a:r>
            <a:r>
              <a:rPr lang="en-US" b="1" dirty="0" smtClean="0"/>
              <a:t>partners</a:t>
            </a:r>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Calibri"/>
              <a:buNone/>
            </a:pPr>
            <a:r>
              <a:rPr lang="en-US" b="1" dirty="0"/>
              <a:t>slide 4 of 4</a:t>
            </a:r>
            <a:endParaRPr b="1" dirty="0"/>
          </a:p>
          <a:p>
            <a:pPr marL="0" lvl="0" indent="0" algn="l" rtl="0">
              <a:lnSpc>
                <a:spcPct val="100000"/>
              </a:lnSpc>
              <a:spcBef>
                <a:spcPts val="0"/>
              </a:spcBef>
              <a:spcAft>
                <a:spcPts val="0"/>
              </a:spcAft>
              <a:buClr>
                <a:schemeClr val="dk1"/>
              </a:buClr>
              <a:buSzPts val="1200"/>
              <a:buFont typeface="Calibri"/>
              <a:buNone/>
            </a:pPr>
            <a:endParaRPr b="1" dirty="0"/>
          </a:p>
          <a:p>
            <a:pPr marL="0" lvl="0" indent="0" algn="l" rtl="0">
              <a:lnSpc>
                <a:spcPct val="100000"/>
              </a:lnSpc>
              <a:spcBef>
                <a:spcPts val="0"/>
              </a:spcBef>
              <a:spcAft>
                <a:spcPts val="0"/>
              </a:spcAft>
              <a:buClr>
                <a:schemeClr val="dk1"/>
              </a:buClr>
              <a:buSzPts val="1200"/>
              <a:buFont typeface="Arial"/>
              <a:buNone/>
            </a:pPr>
            <a:r>
              <a:rPr lang="en-US" b="1" dirty="0"/>
              <a:t>Closing and Assessment</a:t>
            </a:r>
            <a:r>
              <a:rPr lang="en-US" b="1" dirty="0" smtClean="0"/>
              <a:t>: Preview </a:t>
            </a:r>
            <a:r>
              <a:rPr lang="en-US" b="1" dirty="0"/>
              <a:t>Homework: Tracing an Argument Note-catcher for “Beyond the </a:t>
            </a:r>
            <a:r>
              <a:rPr lang="en-US" b="1" dirty="0" smtClean="0"/>
              <a:t>Brain”</a:t>
            </a:r>
            <a:endParaRPr b="1" dirty="0"/>
          </a:p>
          <a:p>
            <a:pPr marL="0" lvl="0" indent="0" algn="l" rtl="0">
              <a:lnSpc>
                <a:spcPct val="100000"/>
              </a:lnSpc>
              <a:spcBef>
                <a:spcPts val="0"/>
              </a:spcBef>
              <a:spcAft>
                <a:spcPts val="0"/>
              </a:spcAft>
              <a:buClr>
                <a:schemeClr val="dk1"/>
              </a:buClr>
              <a:buSzPts val="1200"/>
              <a:buFont typeface="Arial"/>
              <a:buNone/>
            </a:pPr>
            <a:endParaRPr b="1" dirty="0"/>
          </a:p>
          <a:p>
            <a:pPr marL="0" lvl="0" indent="0" algn="l" rtl="0">
              <a:lnSpc>
                <a:spcPct val="100000"/>
              </a:lnSpc>
              <a:spcBef>
                <a:spcPts val="0"/>
              </a:spcBef>
              <a:spcAft>
                <a:spcPts val="0"/>
              </a:spcAft>
              <a:buClr>
                <a:schemeClr val="dk1"/>
              </a:buClr>
              <a:buSzPts val="1200"/>
              <a:buFont typeface="Calibri"/>
              <a:buNone/>
            </a:pPr>
            <a:r>
              <a:rPr lang="en-US" dirty="0"/>
              <a:t>Teaching Notes:  </a:t>
            </a:r>
            <a:endParaRPr dirty="0"/>
          </a:p>
          <a:p>
            <a:pPr marL="457200" lvl="0" indent="-304800" algn="l" rtl="0">
              <a:lnSpc>
                <a:spcPct val="100000"/>
              </a:lnSpc>
              <a:spcBef>
                <a:spcPts val="0"/>
              </a:spcBef>
              <a:spcAft>
                <a:spcPts val="0"/>
              </a:spcAft>
              <a:buSzPts val="1200"/>
              <a:buChar char="●"/>
            </a:pPr>
            <a:r>
              <a:rPr lang="en-US" dirty="0"/>
              <a:t>Help students trace this argument on the </a:t>
            </a:r>
            <a:r>
              <a:rPr lang="en-US" dirty="0" err="1"/>
              <a:t>notecatcher</a:t>
            </a:r>
            <a:r>
              <a:rPr lang="en-US" dirty="0"/>
              <a:t> as needed.</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Before the discussion starts, note that the answer to this question is structured on the note-catcher as an “If … then” statement. </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b="1" dirty="0"/>
              <a:t> </a:t>
            </a:r>
            <a:r>
              <a:rPr lang="en-US" dirty="0"/>
              <a:t>Teacher Actions:</a:t>
            </a:r>
            <a:endParaRPr dirty="0"/>
          </a:p>
          <a:p>
            <a:pPr marL="457200" lvl="0" indent="-304800" algn="l" rtl="0">
              <a:lnSpc>
                <a:spcPct val="100000"/>
              </a:lnSpc>
              <a:spcBef>
                <a:spcPts val="0"/>
              </a:spcBef>
              <a:spcAft>
                <a:spcPts val="0"/>
              </a:spcAft>
              <a:buSzPts val="1200"/>
              <a:buFont typeface="Calibri"/>
              <a:buAutoNum type="arabicPeriod"/>
            </a:pPr>
            <a:r>
              <a:rPr lang="en-US" dirty="0"/>
              <a:t>Read the slide. Remind students that relevant means “relates to the claim and helps to prove it.” </a:t>
            </a:r>
            <a:endParaRPr dirty="0"/>
          </a:p>
          <a:p>
            <a:pPr marL="457200" lvl="0" indent="-304800" algn="l" rtl="0">
              <a:lnSpc>
                <a:spcPct val="100000"/>
              </a:lnSpc>
              <a:spcBef>
                <a:spcPts val="0"/>
              </a:spcBef>
              <a:spcAft>
                <a:spcPts val="0"/>
              </a:spcAft>
              <a:buSzPts val="1200"/>
              <a:buFont typeface="Calibri"/>
              <a:buAutoNum type="arabicPeriod"/>
            </a:pPr>
            <a:r>
              <a:rPr lang="en-US" dirty="0"/>
              <a:t>Refer to the </a:t>
            </a:r>
            <a:r>
              <a:rPr lang="en-US" b="1" dirty="0"/>
              <a:t>Evaluating an Argument anchor chart</a:t>
            </a:r>
            <a:r>
              <a:rPr lang="en-US" dirty="0"/>
              <a:t> if needed.</a:t>
            </a:r>
            <a:endParaRPr dirty="0"/>
          </a:p>
          <a:p>
            <a:pPr marL="457200" lvl="0" indent="-304800" algn="l" rtl="0">
              <a:lnSpc>
                <a:spcPct val="100000"/>
              </a:lnSpc>
              <a:spcBef>
                <a:spcPts val="0"/>
              </a:spcBef>
              <a:spcAft>
                <a:spcPts val="0"/>
              </a:spcAft>
              <a:buSzPts val="1200"/>
              <a:buFont typeface="Calibri"/>
              <a:buAutoNum type="arabicPeriod"/>
            </a:pPr>
            <a:r>
              <a:rPr lang="en-US" dirty="0"/>
              <a:t>Remind students that they worked with “If … then” statements in Unit 1, Lessons 6–8. Note that the “If … then” statement is a good way to make sure the connection between the claim and the evidence is identified.  </a:t>
            </a:r>
            <a:endParaRPr b="1" dirty="0"/>
          </a:p>
          <a:p>
            <a:pPr marL="457200" lvl="0" indent="-304800" algn="l" rtl="0">
              <a:lnSpc>
                <a:spcPct val="100000"/>
              </a:lnSpc>
              <a:spcBef>
                <a:spcPts val="0"/>
              </a:spcBef>
              <a:spcAft>
                <a:spcPts val="0"/>
              </a:spcAft>
              <a:buSzPts val="1200"/>
              <a:buFont typeface="Calibri"/>
              <a:buAutoNum type="arabicPeriod"/>
            </a:pPr>
            <a:r>
              <a:rPr lang="en-US" dirty="0"/>
              <a:t>Point out to students that the “then” portion of the statement has already been filled in. Ask whether they recognize it. Cold call a student to explain why Supporting Evidence 1 is relevant. Encourage him or her to use the “If … then” format.</a:t>
            </a:r>
            <a:endParaRPr dirty="0"/>
          </a:p>
          <a:p>
            <a:pPr marL="457200" lvl="0" indent="-304800" algn="l" rtl="0">
              <a:lnSpc>
                <a:spcPct val="100000"/>
              </a:lnSpc>
              <a:spcBef>
                <a:spcPts val="0"/>
              </a:spcBef>
              <a:spcAft>
                <a:spcPts val="0"/>
              </a:spcAft>
              <a:buSzPts val="1200"/>
              <a:buFont typeface="Calibri"/>
              <a:buAutoNum type="arabicPeriod"/>
            </a:pPr>
            <a:r>
              <a:rPr lang="en-US" dirty="0"/>
              <a:t>Model writing down the appropriate answer in the correct space on the note-catcher.</a:t>
            </a:r>
            <a:endParaRPr dirty="0"/>
          </a:p>
          <a:p>
            <a:pPr marL="457200" lvl="0" indent="-304800" algn="l" rtl="0">
              <a:lnSpc>
                <a:spcPct val="100000"/>
              </a:lnSpc>
              <a:spcBef>
                <a:spcPts val="0"/>
              </a:spcBef>
              <a:spcAft>
                <a:spcPts val="0"/>
              </a:spcAft>
              <a:buSzPts val="1200"/>
              <a:buFont typeface="Calibri"/>
              <a:buAutoNum type="arabicPeriod"/>
            </a:pPr>
            <a:r>
              <a:rPr lang="en-US" dirty="0"/>
              <a:t>Let students know that they will fill out the rest of Part 1 for homework. Specify that this means they will identify evidence for Paragraph 7, using their text-dependent questions, and determine whether that evidence is relevant. They will also read and analyze Paragraph 8 on their own.</a:t>
            </a:r>
            <a:endParaRPr dirty="0"/>
          </a:p>
          <a:p>
            <a:pPr marL="457200" lvl="0" indent="-304800" algn="l" rtl="0">
              <a:lnSpc>
                <a:spcPct val="100000"/>
              </a:lnSpc>
              <a:spcBef>
                <a:spcPts val="0"/>
              </a:spcBef>
              <a:spcAft>
                <a:spcPts val="0"/>
              </a:spcAft>
              <a:buSzPts val="1200"/>
              <a:buFont typeface="Calibri"/>
              <a:buAutoNum type="arabicPeriod"/>
            </a:pPr>
            <a:r>
              <a:rPr lang="en-US" dirty="0"/>
              <a:t>Be sure students understand that the other questions, in Part 2, will be completed in the next class.</a:t>
            </a:r>
            <a:endParaRPr dirty="0"/>
          </a:p>
          <a:p>
            <a:pPr marL="457200" lvl="0" indent="-304800" algn="l" rtl="0">
              <a:lnSpc>
                <a:spcPct val="100000"/>
              </a:lnSpc>
              <a:spcBef>
                <a:spcPts val="0"/>
              </a:spcBef>
              <a:spcAft>
                <a:spcPts val="0"/>
              </a:spcAft>
              <a:buSzPts val="1200"/>
              <a:buFont typeface="Calibri"/>
              <a:buAutoNum type="arabicPeriod"/>
            </a:pPr>
            <a:r>
              <a:rPr lang="en-US" dirty="0"/>
              <a:t>Remind them to take their text-dependent questions home with them for assistance.</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Clr>
                <a:schemeClr val="dk1"/>
              </a:buClr>
              <a:buSzPts val="1100"/>
              <a:buFont typeface="Arial"/>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lnSpc>
                <a:spcPct val="100000"/>
              </a:lnSpc>
              <a:spcBef>
                <a:spcPts val="0"/>
              </a:spcBef>
              <a:spcAft>
                <a:spcPts val="0"/>
              </a:spcAft>
              <a:buSzPts val="1200"/>
              <a:buChar char="●"/>
            </a:pPr>
            <a:r>
              <a:rPr lang="en-US" dirty="0"/>
              <a:t>For questions #4, listen for</a:t>
            </a:r>
            <a:r>
              <a:rPr lang="en-US" b="0" dirty="0"/>
              <a:t>: “It’s the claim.”</a:t>
            </a:r>
            <a:endParaRPr b="0" dirty="0"/>
          </a:p>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lvl="0" indent="-304800" algn="l" rtl="0">
              <a:lnSpc>
                <a:spcPct val="100000"/>
              </a:lnSpc>
              <a:spcBef>
                <a:spcPts val="0"/>
              </a:spcBef>
              <a:spcAft>
                <a:spcPts val="0"/>
              </a:spcAft>
              <a:buSzPts val="1200"/>
              <a:buFont typeface="Calibri"/>
              <a:buChar char="●"/>
            </a:pPr>
            <a:r>
              <a:rPr lang="en-US" dirty="0"/>
              <a:t>Model filling in this chart as needed.</a:t>
            </a:r>
            <a:endParaRPr dirty="0"/>
          </a:p>
          <a:p>
            <a:pPr marL="457200" lvl="0" indent="-304800" algn="l" rtl="0">
              <a:lnSpc>
                <a:spcPct val="100000"/>
              </a:lnSpc>
              <a:spcBef>
                <a:spcPts val="0"/>
              </a:spcBef>
              <a:spcAft>
                <a:spcPts val="0"/>
              </a:spcAft>
              <a:buSzPts val="1200"/>
              <a:buFont typeface="Calibri"/>
              <a:buChar char="●"/>
            </a:pPr>
            <a:r>
              <a:rPr lang="en-US" dirty="0"/>
              <a:t>Circulate to be sure students understand the expectation for homework.</a:t>
            </a:r>
            <a:endParaRPr dirty="0"/>
          </a:p>
        </p:txBody>
      </p:sp>
      <p:sp>
        <p:nvSpPr>
          <p:cNvPr id="357" name="Google Shape;357;g47f3cdb531_0_1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28159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 </a:t>
            </a:r>
            <a:r>
              <a:rPr lang="en-US" dirty="0" smtClean="0"/>
              <a:t>None.</a:t>
            </a:r>
            <a:endParaRPr dirty="0"/>
          </a:p>
          <a:p>
            <a:pPr marL="45720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spcBef>
                <a:spcPts val="0"/>
              </a:spcBef>
              <a:spcAft>
                <a:spcPts val="0"/>
              </a:spcAft>
              <a:buNone/>
            </a:pPr>
            <a:endParaRPr dirty="0"/>
          </a:p>
        </p:txBody>
      </p:sp>
      <p:sp>
        <p:nvSpPr>
          <p:cNvPr id="365" name="Google Shape;365;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549885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
        <p:cNvGrpSpPr/>
        <p:nvPr/>
      </p:nvGrpSpPr>
      <p:grpSpPr>
        <a:xfrm>
          <a:off x="0" y="0"/>
          <a:ext cx="0" cy="0"/>
          <a:chOff x="0" y="0"/>
          <a:chExt cx="0" cy="0"/>
        </a:xfrm>
      </p:grpSpPr>
      <p:sp>
        <p:nvSpPr>
          <p:cNvPr id="369" name="Google Shape;369;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0" name="Google Shape;370;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a:t>Pacing: </a:t>
            </a:r>
            <a:r>
              <a:rPr lang="en-US" b="1" smtClean="0"/>
              <a:t>Will </a:t>
            </a:r>
            <a:r>
              <a:rPr lang="en-US" b="1"/>
              <a:t>vary, but 30-40 minutes </a:t>
            </a:r>
            <a:endParaRPr/>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371" name="Google Shape;371;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22</a:t>
            </a:fld>
            <a:endParaRPr/>
          </a:p>
        </p:txBody>
      </p:sp>
    </p:spTree>
    <p:extLst>
      <p:ext uri="{BB962C8B-B14F-4D97-AF65-F5344CB8AC3E}">
        <p14:creationId xmlns:p14="http://schemas.microsoft.com/office/powerpoint/2010/main" val="22719764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7494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35227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2552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7f31e87b8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7f31e87b8_0_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1-2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3</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Reviewing Learning Targets/Evaluating a Flawed Argument: Argument A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Consider assigning partners for the discussions in Work Time A and B so students can work with different classmates and stay focused.</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aloud the learning target or invite a volunteer to do so</a:t>
            </a:r>
            <a:r>
              <a:rPr lang="en-US" dirty="0" smtClean="0"/>
              <a:t>: “I </a:t>
            </a:r>
            <a:r>
              <a:rPr lang="en-US" dirty="0"/>
              <a:t>can evaluate an argument’s use of evidence and reasoning in an excerpt from ‘Beyond the Brain.’”</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right hand side of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up to this point in the module, students have read </a:t>
            </a:r>
            <a:r>
              <a:rPr lang="en-US" i="1" dirty="0"/>
              <a:t>informational writing</a:t>
            </a:r>
            <a:r>
              <a:rPr lang="en-US" dirty="0"/>
              <a:t>, which has been giving them information. When they read informational texts, they look for main idea and supporting details. </a:t>
            </a:r>
            <a:endParaRPr dirty="0"/>
          </a:p>
          <a:p>
            <a:pPr marL="457200" marR="0" lvl="0" indent="-304800" algn="l" rtl="0">
              <a:lnSpc>
                <a:spcPct val="100000"/>
              </a:lnSpc>
              <a:spcBef>
                <a:spcPts val="0"/>
              </a:spcBef>
              <a:spcAft>
                <a:spcPts val="0"/>
              </a:spcAft>
              <a:buSzPts val="1200"/>
              <a:buFont typeface="Calibri"/>
              <a:buAutoNum type="arabicPeriod"/>
            </a:pPr>
            <a:r>
              <a:rPr lang="en-US" dirty="0"/>
              <a:t>Remind them that when they read argument writing, they will do the same thing. However, the central idea is called the </a:t>
            </a:r>
            <a:r>
              <a:rPr lang="en-US" i="1" dirty="0"/>
              <a:t>claim</a:t>
            </a:r>
            <a:r>
              <a:rPr lang="en-US" dirty="0"/>
              <a:t> and the claim is supported by </a:t>
            </a:r>
            <a:r>
              <a:rPr lang="en-US" i="1" dirty="0"/>
              <a:t>evidence</a:t>
            </a:r>
            <a:r>
              <a:rPr lang="en-US" dirty="0"/>
              <a:t>, as they learned in previous modules.</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since they eventually will write an argument (position paper) on the prompt they read in Lesson 1, they will look primarily at texts in Unit 2 that also make arguments about children and screen time. This will help them prepare their own arguments.</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today’s lesson will help them learn to trace and </a:t>
            </a:r>
            <a:r>
              <a:rPr lang="en-US" i="1" dirty="0"/>
              <a:t>evaluate</a:t>
            </a:r>
            <a:r>
              <a:rPr lang="en-US" dirty="0"/>
              <a:t> arguments.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when we evaluate an argument, we assess whether it is strong and successful at proving its claim.</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Look that students are following along.</a:t>
            </a:r>
            <a:endParaRPr dirty="0"/>
          </a:p>
          <a:p>
            <a:pPr marL="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 </a:t>
            </a:r>
            <a:r>
              <a:rPr lang="en-US" dirty="0" smtClean="0"/>
              <a:t>None.</a:t>
            </a:r>
            <a:endParaRPr dirty="0"/>
          </a:p>
        </p:txBody>
      </p:sp>
      <p:sp>
        <p:nvSpPr>
          <p:cNvPr id="220" name="Google Shape;220;g47f31e87b8_0_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7385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5-6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2 of 3</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Reviewing Learning Targets/Evaluating a Flawed Argument: Argument A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Consider assigning partners for the discussions in Work Time A and B so students can work with different classmates and stay focused.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left hand side of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evaluate this argument as you read it </a:t>
            </a:r>
            <a:r>
              <a:rPr lang="en-US" dirty="0" smtClean="0"/>
              <a:t>aloud</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Now read the questions on the right, one at a time.</a:t>
            </a:r>
            <a:endParaRPr i="1" dirty="0"/>
          </a:p>
          <a:p>
            <a:pPr marL="457200" marR="0" lvl="0" indent="-304800" algn="l" rtl="0">
              <a:lnSpc>
                <a:spcPct val="100000"/>
              </a:lnSpc>
              <a:spcBef>
                <a:spcPts val="0"/>
              </a:spcBef>
              <a:spcAft>
                <a:spcPts val="0"/>
              </a:spcAft>
              <a:buSzPts val="1200"/>
              <a:buFont typeface="Calibri"/>
              <a:buAutoNum type="arabicPeriod"/>
            </a:pPr>
            <a:r>
              <a:rPr lang="en-US" dirty="0"/>
              <a:t>Cold call students to answer each one.</a:t>
            </a:r>
            <a:endParaRPr dirty="0"/>
          </a:p>
          <a:p>
            <a:pPr marL="457200" marR="0" lvl="0" indent="-304800" algn="l" rtl="0">
              <a:lnSpc>
                <a:spcPct val="100000"/>
              </a:lnSpc>
              <a:spcBef>
                <a:spcPts val="0"/>
              </a:spcBef>
              <a:spcAft>
                <a:spcPts val="0"/>
              </a:spcAft>
              <a:buSzPts val="1200"/>
              <a:buFont typeface="Calibri"/>
              <a:buAutoNum type="arabicPeriod"/>
            </a:pPr>
            <a:r>
              <a:rPr lang="en-US" dirty="0"/>
              <a:t>If students struggle to see this, you can probe their thinking by asking</a:t>
            </a:r>
            <a:r>
              <a:rPr lang="en-US" dirty="0" smtClean="0"/>
              <a:t>: </a:t>
            </a:r>
            <a:r>
              <a:rPr lang="en-US" i="1" dirty="0" smtClean="0"/>
              <a:t>“</a:t>
            </a:r>
            <a:r>
              <a:rPr lang="en-US" i="1" dirty="0"/>
              <a:t>Does he give solid evidence for his reasons? What are his reasons based on?”</a:t>
            </a:r>
            <a:endParaRPr i="1"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For question #1, listen for</a:t>
            </a:r>
            <a:r>
              <a:rPr lang="en-US" b="0" dirty="0"/>
              <a:t>: “The claim is that the writer shouldn’t have to limit his screen time.”</a:t>
            </a:r>
            <a:endParaRPr b="0" dirty="0"/>
          </a:p>
          <a:p>
            <a:pPr marL="457200" marR="0" lvl="0" indent="-304800" algn="l" rtl="0">
              <a:lnSpc>
                <a:spcPct val="100000"/>
              </a:lnSpc>
              <a:spcBef>
                <a:spcPts val="0"/>
              </a:spcBef>
              <a:spcAft>
                <a:spcPts val="0"/>
              </a:spcAft>
              <a:buSzPts val="1200"/>
              <a:buChar char="●"/>
            </a:pPr>
            <a:r>
              <a:rPr lang="en-US" b="0" dirty="0"/>
              <a:t>For question #2,  listen for: “He loves his video games,” “It’s annoying to turn off the Xbox,” and “He finishes his schoolwork before he plays, so it shouldn’t matter if he limits his screen time or not.”</a:t>
            </a:r>
            <a:endParaRPr b="0" dirty="0"/>
          </a:p>
          <a:p>
            <a:pPr marL="457200" marR="0" lvl="0" indent="-304800" algn="l" rtl="0">
              <a:lnSpc>
                <a:spcPct val="100000"/>
              </a:lnSpc>
              <a:spcBef>
                <a:spcPts val="0"/>
              </a:spcBef>
              <a:spcAft>
                <a:spcPts val="0"/>
              </a:spcAft>
              <a:buSzPts val="1200"/>
              <a:buChar char="●"/>
            </a:pPr>
            <a:r>
              <a:rPr lang="en-US" b="0" dirty="0"/>
              <a:t>For question #3, listen for “The reasons on based on his feeling and don’t have to do with facts or evidence.”</a:t>
            </a:r>
            <a:endParaRPr b="0"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for students the first question.</a:t>
            </a:r>
            <a:endParaRPr dirty="0"/>
          </a:p>
          <a:p>
            <a:pPr marL="457200" lvl="0" indent="-304800" algn="l" rtl="0">
              <a:spcBef>
                <a:spcPts val="0"/>
              </a:spcBef>
              <a:spcAft>
                <a:spcPts val="0"/>
              </a:spcAft>
              <a:buSzPts val="1200"/>
              <a:buChar char="●"/>
            </a:pPr>
            <a:r>
              <a:rPr lang="en-US" dirty="0"/>
              <a:t>Students may struggle with the idea that a good argument is not based solely on one’s personal feelings; be prepared to give additional instruction on this point if needed. For example, just because a student might feel very strongly about being able to play unlimited video games doesn’t mean that the student has made an effective argument. Consider drawing an analogy to a young child who wants to touch a stove and when asked why says, “Because I want to.”</a:t>
            </a:r>
            <a:endParaRPr dirty="0"/>
          </a:p>
          <a:p>
            <a:pPr marL="457200" lvl="0" indent="0" algn="l" rtl="0">
              <a:spcBef>
                <a:spcPts val="0"/>
              </a:spcBef>
              <a:spcAft>
                <a:spcPts val="0"/>
              </a:spcAft>
              <a:buNone/>
            </a:pPr>
            <a:endParaRPr dirty="0"/>
          </a:p>
        </p:txBody>
      </p:sp>
      <p:sp>
        <p:nvSpPr>
          <p:cNvPr id="231" name="Google Shape;231;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37943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7f3cdb531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g47f3cdb531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3 of 3</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Reviewing Learning Targets/Evaluating a Flawed Argument: Argument A </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Consider assigning partners for the discussions in Work Time A and B so students can work with different classmates and stay focused.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reading the questions one at a time.</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students and listen for </a:t>
            </a:r>
            <a:r>
              <a:rPr lang="en-US" dirty="0" smtClean="0"/>
              <a:t>responses.</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that the proper use of reasons and evidence in an argument is called the argument’s </a:t>
            </a:r>
            <a:r>
              <a:rPr lang="en-US" i="1" dirty="0"/>
              <a:t>reasoning</a:t>
            </a:r>
            <a:r>
              <a:rPr lang="en-US" dirty="0"/>
              <a:t>.</a:t>
            </a:r>
            <a:r>
              <a:rPr lang="en-US" i="1" dirty="0"/>
              <a:t> </a:t>
            </a:r>
            <a:r>
              <a:rPr lang="en-US" dirty="0"/>
              <a:t>If an argument makes sense, it is considered </a:t>
            </a:r>
            <a:r>
              <a:rPr lang="en-US" i="1" dirty="0"/>
              <a:t>sound</a:t>
            </a:r>
            <a:r>
              <a:rPr lang="en-US" dirty="0"/>
              <a:t>. If an argument does not have solid reasons and evidence to support the claim, or if it uses reasons and evidence that do not make sense, it has </a:t>
            </a:r>
            <a:r>
              <a:rPr lang="en-US" i="1" dirty="0"/>
              <a:t>unsound</a:t>
            </a:r>
            <a:r>
              <a:rPr lang="en-US" dirty="0"/>
              <a:t> reasoning. Remind the class that the prefix </a:t>
            </a:r>
            <a:r>
              <a:rPr lang="en-US" i="1" dirty="0"/>
              <a:t>un-</a:t>
            </a:r>
            <a:r>
              <a:rPr lang="en-US" dirty="0"/>
              <a:t> means “not.”</a:t>
            </a:r>
            <a:endParaRPr dirty="0"/>
          </a:p>
          <a:p>
            <a:pPr marL="457200" marR="0" lvl="0" indent="-304800" algn="l" rtl="0">
              <a:lnSpc>
                <a:spcPct val="100000"/>
              </a:lnSpc>
              <a:spcBef>
                <a:spcPts val="0"/>
              </a:spcBef>
              <a:spcAft>
                <a:spcPts val="0"/>
              </a:spcAft>
              <a:buSzPts val="1200"/>
              <a:buFont typeface="Calibri"/>
              <a:buAutoNum type="arabicPeriod"/>
            </a:pPr>
            <a:r>
              <a:rPr lang="en-US" dirty="0"/>
              <a:t>Invite students to turn to a partner and discuss</a:t>
            </a:r>
            <a:r>
              <a:rPr lang="en-US" i="1" dirty="0" smtClean="0"/>
              <a:t>: “</a:t>
            </a:r>
            <a:r>
              <a:rPr lang="en-US" i="1" dirty="0"/>
              <a:t>Do you think the reasoning in this argument is sound or unsound?”</a:t>
            </a:r>
            <a:endParaRPr i="1" dirty="0"/>
          </a:p>
          <a:p>
            <a:pPr marL="457200" marR="0" lvl="0" indent="-304800" algn="l" rtl="0">
              <a:lnSpc>
                <a:spcPct val="100000"/>
              </a:lnSpc>
              <a:spcBef>
                <a:spcPts val="0"/>
              </a:spcBef>
              <a:spcAft>
                <a:spcPts val="0"/>
              </a:spcAft>
              <a:buSzPts val="1200"/>
              <a:buFont typeface="Calibri"/>
              <a:buAutoNum type="arabicPeriod"/>
            </a:pPr>
            <a:r>
              <a:rPr lang="en-US" dirty="0"/>
              <a:t>Give them 30 seconds to discuss, and then get their attention and cold call a pair to share out.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Font typeface="Calibri"/>
              <a:buChar char="●"/>
            </a:pPr>
            <a:r>
              <a:rPr lang="en-US" dirty="0"/>
              <a:t>For question #1, listen for </a:t>
            </a:r>
            <a:r>
              <a:rPr lang="en-US" b="0" dirty="0"/>
              <a:t>“ It’s based on feelings but not evidence”, “It has unrelated supporting details”, or “It isn’t’ logical.”</a:t>
            </a:r>
            <a:endParaRPr b="0" dirty="0"/>
          </a:p>
          <a:p>
            <a:pPr marL="457200" marR="0" lvl="0" indent="-304800" algn="l" rtl="0">
              <a:lnSpc>
                <a:spcPct val="100000"/>
              </a:lnSpc>
              <a:spcBef>
                <a:spcPts val="0"/>
              </a:spcBef>
              <a:spcAft>
                <a:spcPts val="0"/>
              </a:spcAft>
              <a:buSzPts val="1200"/>
              <a:buFont typeface="Calibri"/>
              <a:buChar char="●"/>
            </a:pPr>
            <a:r>
              <a:rPr lang="en-US" b="0" dirty="0"/>
              <a:t>For question #2, listen for: “The argument is unsound.”</a:t>
            </a:r>
            <a:endParaRPr b="0" dirty="0"/>
          </a:p>
          <a:p>
            <a:pPr marL="457200" marR="0" lvl="0" indent="-304800" algn="l" rtl="0">
              <a:lnSpc>
                <a:spcPct val="100000"/>
              </a:lnSpc>
              <a:spcBef>
                <a:spcPts val="0"/>
              </a:spcBef>
              <a:spcAft>
                <a:spcPts val="0"/>
              </a:spcAft>
              <a:buSzPts val="1200"/>
              <a:buFont typeface="Calibri"/>
              <a:buChar char="●"/>
            </a:pPr>
            <a:r>
              <a:rPr lang="en-US" b="0" dirty="0"/>
              <a:t>For question #3, listen </a:t>
            </a:r>
            <a:r>
              <a:rPr lang="en-US" b="0" dirty="0" smtClean="0"/>
              <a:t>for: </a:t>
            </a:r>
            <a:r>
              <a:rPr lang="en-US" b="0" dirty="0"/>
              <a:t>“It offers statements that could be considered evidence, but they’re all based on feelings, and none of them are facts” or “There is very little supporting evidence, if any.”</a:t>
            </a:r>
            <a:endParaRPr b="0"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the first question for students.</a:t>
            </a:r>
            <a:endParaRPr dirty="0"/>
          </a:p>
        </p:txBody>
      </p:sp>
      <p:sp>
        <p:nvSpPr>
          <p:cNvPr id="241" name="Google Shape;241;g47f3cdb531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70759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7f31e87b8_0_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0" name="Google Shape;250;g47f31e87b8_0_1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8-10 </a:t>
            </a:r>
            <a:r>
              <a:rPr lang="en-US" b="1" dirty="0"/>
              <a:t>minutes (this slide, 3-4 minutes)</a:t>
            </a:r>
            <a:endParaRPr dirty="0"/>
          </a:p>
          <a:p>
            <a:pPr marL="0" lvl="0" indent="0" algn="l" rtl="0">
              <a:spcBef>
                <a:spcPts val="0"/>
              </a:spcBef>
              <a:spcAft>
                <a:spcPts val="0"/>
              </a:spcAft>
              <a:buClr>
                <a:schemeClr val="dk1"/>
              </a:buClr>
              <a:buSzPts val="1200"/>
              <a:buFont typeface="Calibri"/>
              <a:buNone/>
            </a:pPr>
            <a:r>
              <a:rPr lang="en-US" b="1" dirty="0"/>
              <a:t>Student Grouping: whole </a:t>
            </a:r>
            <a:r>
              <a:rPr lang="en-US" b="1" dirty="0" smtClean="0"/>
              <a:t>class</a:t>
            </a:r>
          </a:p>
          <a:p>
            <a:pPr marL="0" lvl="0" indent="0" algn="l" rtl="0">
              <a:spcBef>
                <a:spcPts val="0"/>
              </a:spcBef>
              <a:spcAft>
                <a:spcPts val="0"/>
              </a:spcAft>
              <a:buClr>
                <a:schemeClr val="dk1"/>
              </a:buClr>
              <a:buSzPts val="1200"/>
              <a:buFont typeface="Calibri"/>
              <a:buNone/>
            </a:pPr>
            <a:endParaRPr b="1" dirty="0"/>
          </a:p>
          <a:p>
            <a:pPr marL="0" lvl="0" indent="0" algn="l" rtl="0">
              <a:spcBef>
                <a:spcPts val="0"/>
              </a:spcBef>
              <a:spcAft>
                <a:spcPts val="0"/>
              </a:spcAft>
              <a:buClr>
                <a:schemeClr val="dk1"/>
              </a:buClr>
              <a:buSzPts val="1200"/>
              <a:buFont typeface="Calibri"/>
              <a:buNone/>
            </a:pPr>
            <a:r>
              <a:rPr lang="en-US" b="1" dirty="0"/>
              <a:t>slide 1 of 3</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A. Evaluating an Argument: Argument B; Relevant and Sufficient Evidence and Sound Reasoning </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Consider assigning partners for the discussions in Work Time A and B so students can work with different classmates and stay focused.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Display </a:t>
            </a:r>
            <a:r>
              <a:rPr lang="en-US" b="1" dirty="0"/>
              <a:t>Argument B</a:t>
            </a:r>
            <a:r>
              <a:rPr lang="en-US" dirty="0"/>
              <a:t> and invite students to follow along as you read it aloud.</a:t>
            </a:r>
            <a:endParaRPr dirty="0"/>
          </a:p>
          <a:p>
            <a:pPr marL="457200" marR="0" lvl="0" indent="-304800" algn="l" rtl="0">
              <a:lnSpc>
                <a:spcPct val="100000"/>
              </a:lnSpc>
              <a:spcBef>
                <a:spcPts val="0"/>
              </a:spcBef>
              <a:spcAft>
                <a:spcPts val="0"/>
              </a:spcAft>
              <a:buSzPts val="1200"/>
              <a:buFont typeface="Calibri"/>
              <a:buAutoNum type="arabicPeriod"/>
            </a:pPr>
            <a:r>
              <a:rPr lang="en-US" dirty="0"/>
              <a:t>Ask the questions on the slide, one at a time. Cold call a student to share out.</a:t>
            </a:r>
            <a:endParaRPr dirty="0"/>
          </a:p>
          <a:p>
            <a:pPr marL="457200" marR="0" lvl="0" indent="-304800" algn="l" rtl="0">
              <a:lnSpc>
                <a:spcPct val="100000"/>
              </a:lnSpc>
              <a:spcBef>
                <a:spcPts val="0"/>
              </a:spcBef>
              <a:spcAft>
                <a:spcPts val="0"/>
              </a:spcAft>
              <a:buSzPts val="1200"/>
              <a:buFont typeface="Calibri"/>
              <a:buAutoNum type="arabicPeriod"/>
            </a:pPr>
            <a:r>
              <a:rPr lang="en-US" dirty="0"/>
              <a:t>Use the Fist to Five Checking for Understanding technique to have students rate the relevance of the evidence given in this argument. Look for them to hold up 4s or 5s. If any have 3s or lower, ask them to explain their reasoning so you can clarify their understanding. </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For question </a:t>
            </a:r>
            <a:r>
              <a:rPr lang="en-US" dirty="0" smtClean="0"/>
              <a:t>#</a:t>
            </a:r>
            <a:r>
              <a:rPr lang="en-US" dirty="0"/>
              <a:t>1, listen </a:t>
            </a:r>
            <a:r>
              <a:rPr lang="en-US" b="0" dirty="0"/>
              <a:t>for “The claim is that it’s important to limit video game playing.”</a:t>
            </a:r>
            <a:endParaRPr b="0" dirty="0"/>
          </a:p>
          <a:p>
            <a:pPr marL="457200" marR="0" lvl="0" indent="-304800" algn="l" rtl="0">
              <a:lnSpc>
                <a:spcPct val="100000"/>
              </a:lnSpc>
              <a:spcBef>
                <a:spcPts val="0"/>
              </a:spcBef>
              <a:spcAft>
                <a:spcPts val="0"/>
              </a:spcAft>
              <a:buSzPts val="1200"/>
              <a:buChar char="●"/>
            </a:pPr>
            <a:r>
              <a:rPr lang="en-US" b="0" dirty="0"/>
              <a:t>For question #2, listen for “It exposes kids to violence,” “It cuts down on your physical activity,” and “It limits the face-to-face interaction you have with real people.”</a:t>
            </a:r>
            <a:endParaRPr b="0" dirty="0"/>
          </a:p>
          <a:p>
            <a:pPr marL="457200" marR="0" lvl="0" indent="-304800" algn="l" rtl="0">
              <a:lnSpc>
                <a:spcPct val="100000"/>
              </a:lnSpc>
              <a:spcBef>
                <a:spcPts val="0"/>
              </a:spcBef>
              <a:spcAft>
                <a:spcPts val="0"/>
              </a:spcAft>
              <a:buSzPts val="1200"/>
              <a:buChar char="●"/>
            </a:pPr>
            <a:r>
              <a:rPr lang="en-US" b="0" dirty="0"/>
              <a:t>For question #3, listen for “Yes. Video game violence and aggression have been linked” and “Obesity and video game playing are linked.” </a:t>
            </a:r>
            <a:endParaRPr b="0" dirty="0"/>
          </a:p>
          <a:p>
            <a:pPr marL="457200" marR="0" lvl="0" indent="-304800" algn="l" rtl="0">
              <a:lnSpc>
                <a:spcPct val="100000"/>
              </a:lnSpc>
              <a:spcBef>
                <a:spcPts val="0"/>
              </a:spcBef>
              <a:spcAft>
                <a:spcPts val="0"/>
              </a:spcAft>
              <a:buSzPts val="1200"/>
              <a:buFont typeface="Calibri"/>
              <a:buChar char="●"/>
            </a:pPr>
            <a:r>
              <a:rPr lang="en-US" b="0" dirty="0"/>
              <a:t>For question #4,  listen for “Relevant evidence is something that relates to the claim and helps to prove it accurately.”</a:t>
            </a:r>
            <a:endParaRPr b="0"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Need It:</a:t>
            </a:r>
            <a:endParaRPr dirty="0"/>
          </a:p>
          <a:p>
            <a:pPr marL="457200" lvl="0" indent="-304800" algn="l" rtl="0">
              <a:spcBef>
                <a:spcPts val="0"/>
              </a:spcBef>
              <a:spcAft>
                <a:spcPts val="0"/>
              </a:spcAft>
              <a:buSzPts val="1200"/>
              <a:buFont typeface="Calibri"/>
              <a:buChar char="●"/>
            </a:pPr>
            <a:r>
              <a:rPr lang="en-US" dirty="0"/>
              <a:t>Consider modeling for students the first question.</a:t>
            </a:r>
            <a:endParaRPr dirty="0"/>
          </a:p>
          <a:p>
            <a:pPr marL="457200" lvl="0" indent="-304800" algn="l" rtl="0">
              <a:spcBef>
                <a:spcPts val="0"/>
              </a:spcBef>
              <a:spcAft>
                <a:spcPts val="0"/>
              </a:spcAft>
              <a:buSzPts val="1200"/>
              <a:buFont typeface="Calibri"/>
              <a:buChar char="●"/>
            </a:pPr>
            <a:r>
              <a:rPr lang="en-US" dirty="0"/>
              <a:t>For students who struggle with following multiple-step directions, consider displaying these directions using a document camera or interactive whiteboard. Another option is to type up these instructions for students to have in hand.</a:t>
            </a:r>
            <a:endParaRPr dirty="0"/>
          </a:p>
          <a:p>
            <a:pPr marL="457200" lvl="0" indent="0" algn="l" rtl="0">
              <a:spcBef>
                <a:spcPts val="0"/>
              </a:spcBef>
              <a:spcAft>
                <a:spcPts val="0"/>
              </a:spcAft>
              <a:buNone/>
            </a:pPr>
            <a:endParaRPr dirty="0"/>
          </a:p>
        </p:txBody>
      </p:sp>
      <p:sp>
        <p:nvSpPr>
          <p:cNvPr id="251" name="Google Shape;251;g47f31e87b8_0_1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212630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a:t>
            </a:r>
            <a:r>
              <a:rPr lang="en-US" sz="4200" dirty="0"/>
              <a:t>4</a:t>
            </a:r>
            <a:r>
              <a:rPr lang="en-US" sz="4200" dirty="0">
                <a:latin typeface="Century Gothic"/>
                <a:ea typeface="Century Gothic"/>
                <a:cs typeface="Century Gothic"/>
                <a:sym typeface="Century Gothic"/>
              </a:rPr>
              <a:t>: Unit </a:t>
            </a:r>
            <a:r>
              <a:rPr lang="en-US" sz="4200" dirty="0"/>
              <a:t>2</a:t>
            </a:r>
            <a:r>
              <a:rPr lang="en-US" sz="4200" dirty="0">
                <a:latin typeface="Century Gothic"/>
                <a:ea typeface="Century Gothic"/>
                <a:cs typeface="Century Gothic"/>
                <a:sym typeface="Century Gothic"/>
              </a:rPr>
              <a:t>: Lesson </a:t>
            </a:r>
            <a:r>
              <a:rPr lang="en-US" sz="4200" dirty="0"/>
              <a:t>2</a:t>
            </a:r>
            <a:endParaRPr sz="4200" dirty="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This lesson will take approximately </a:t>
            </a:r>
            <a:r>
              <a:rPr lang="en-US" sz="2400"/>
              <a:t>55</a:t>
            </a:r>
            <a:r>
              <a:rPr lang="en-US" sz="2400">
                <a:latin typeface="Century Gothic"/>
                <a:ea typeface="Century Gothic"/>
                <a:cs typeface="Century Gothic"/>
                <a:sym typeface="Century Gothic"/>
              </a:rPr>
              <a:t>-</a:t>
            </a:r>
            <a:r>
              <a:rPr lang="en-US" sz="2400"/>
              <a:t>6</a:t>
            </a:r>
            <a:r>
              <a:rPr lang="en-US" sz="2400">
                <a:latin typeface="Century Gothic"/>
                <a:ea typeface="Century Gothic"/>
                <a:cs typeface="Century Gothic"/>
                <a:sym typeface="Century Gothic"/>
              </a:rPr>
              <a:t>0 </a:t>
            </a:r>
            <a:r>
              <a:rPr lang="en-US" sz="2400" i="0" u="none" strike="noStrike" cap="none">
                <a:solidFill>
                  <a:schemeClr val="dk1"/>
                </a:solidFill>
                <a:latin typeface="Century Gothic"/>
                <a:ea typeface="Century Gothic"/>
                <a:cs typeface="Century Gothic"/>
                <a:sym typeface="Century Gothic"/>
              </a:rPr>
              <a:t> minutes to complete. </a:t>
            </a:r>
            <a:endParaRPr sz="2400">
              <a:latin typeface="Century Gothic"/>
              <a:ea typeface="Century Gothic"/>
              <a:cs typeface="Century Gothic"/>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400" i="0" u="none" strike="noStrike" cap="none">
                <a:solidFill>
                  <a:schemeClr val="dk1"/>
                </a:solidFill>
                <a:latin typeface="Century Gothic"/>
                <a:ea typeface="Century Gothic"/>
                <a:cs typeface="Century Gothic"/>
                <a:sym typeface="Century Gothic"/>
              </a:rPr>
              <a:t>The purpose of today’s lesson is </a:t>
            </a:r>
            <a:r>
              <a:rPr lang="en-US" sz="2400">
                <a:latin typeface="Century Gothic"/>
                <a:ea typeface="Century Gothic"/>
                <a:cs typeface="Century Gothic"/>
                <a:sym typeface="Century Gothic"/>
              </a:rPr>
              <a:t>for </a:t>
            </a:r>
            <a:r>
              <a:rPr lang="en-US" sz="2400"/>
              <a:t>students to begin reading argument writing and finding evidence for that argument. </a:t>
            </a:r>
            <a:endParaRPr sz="2400"/>
          </a:p>
          <a:p>
            <a:pPr marL="241300" marR="0" lvl="0" indent="0" algn="l" rtl="0">
              <a:lnSpc>
                <a:spcPct val="90000"/>
              </a:lnSpc>
              <a:spcBef>
                <a:spcPts val="1000"/>
              </a:spcBef>
              <a:spcAft>
                <a:spcPts val="0"/>
              </a:spcAft>
              <a:buNone/>
            </a:pPr>
            <a:endParaRPr sz="2400"/>
          </a:p>
          <a:p>
            <a:pPr marL="241300" marR="0" lvl="0" indent="0" algn="l" rtl="0">
              <a:lnSpc>
                <a:spcPct val="90000"/>
              </a:lnSpc>
              <a:spcBef>
                <a:spcPts val="1000"/>
              </a:spcBef>
              <a:spcAft>
                <a:spcPts val="0"/>
              </a:spcAft>
              <a:buNone/>
            </a:pPr>
            <a:r>
              <a:rPr lang="en-US" sz="2400"/>
              <a:t> </a:t>
            </a:r>
            <a:r>
              <a:rPr lang="en-US" sz="2400" b="1" i="0" u="none" strike="noStrike" cap="none">
                <a:solidFill>
                  <a:schemeClr val="dk1"/>
                </a:solidFill>
              </a:rPr>
              <a:t>The Learning Targets for students today are:</a:t>
            </a:r>
            <a:endParaRPr sz="2400" b="1"/>
          </a:p>
          <a:p>
            <a:pPr marL="457200" marR="0" lvl="0" indent="-381000" algn="l" rtl="0">
              <a:lnSpc>
                <a:spcPct val="90000"/>
              </a:lnSpc>
              <a:spcBef>
                <a:spcPts val="1000"/>
              </a:spcBef>
              <a:spcAft>
                <a:spcPts val="0"/>
              </a:spcAft>
              <a:buSzPts val="2400"/>
              <a:buChar char="•"/>
            </a:pPr>
            <a:r>
              <a:rPr lang="en-US" sz="2400"/>
              <a:t>I can evaluate an argument’s use of evidence and reasoning in an excerpt from “Beyond the Brain.” </a:t>
            </a:r>
            <a:endParaRPr sz="2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6"/>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66" name="Google Shape;266;p36"/>
          <p:cNvSpPr txBox="1">
            <a:spLocks noGrp="1"/>
          </p:cNvSpPr>
          <p:nvPr>
            <p:ph type="body" idx="1"/>
          </p:nvPr>
        </p:nvSpPr>
        <p:spPr>
          <a:xfrm>
            <a:off x="318900" y="1613622"/>
            <a:ext cx="4349100" cy="4508076"/>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1800" dirty="0"/>
              <a:t>What do we mean by “sufficient” evidence in an argument?</a:t>
            </a:r>
            <a:endParaRPr sz="1800" dirty="0"/>
          </a:p>
          <a:p>
            <a:pPr marL="0" marR="0" lvl="0" indent="0" algn="l" rtl="0">
              <a:lnSpc>
                <a:spcPct val="90000"/>
              </a:lnSpc>
              <a:spcBef>
                <a:spcPts val="1000"/>
              </a:spcBef>
              <a:spcAft>
                <a:spcPts val="0"/>
              </a:spcAft>
              <a:buNone/>
            </a:pPr>
            <a:endParaRPr sz="1800" dirty="0"/>
          </a:p>
          <a:p>
            <a:pPr marL="0" marR="0" lvl="0" indent="0" algn="l" rtl="0">
              <a:lnSpc>
                <a:spcPct val="90000"/>
              </a:lnSpc>
              <a:spcBef>
                <a:spcPts val="1000"/>
              </a:spcBef>
              <a:spcAft>
                <a:spcPts val="0"/>
              </a:spcAft>
              <a:buNone/>
            </a:pPr>
            <a:r>
              <a:rPr lang="en-US" sz="1800" dirty="0"/>
              <a:t>Sufficient evidence is high in both quality and quantity.  There needs to be enough supporting evidence to convince the reader.</a:t>
            </a:r>
            <a:endParaRPr sz="1800" dirty="0"/>
          </a:p>
          <a:p>
            <a:pPr marL="0" marR="0" lvl="0" indent="0" algn="l" rtl="0">
              <a:lnSpc>
                <a:spcPct val="90000"/>
              </a:lnSpc>
              <a:spcBef>
                <a:spcPts val="1000"/>
              </a:spcBef>
              <a:spcAft>
                <a:spcPts val="0"/>
              </a:spcAft>
              <a:buNone/>
            </a:pPr>
            <a:endParaRPr sz="1800" dirty="0"/>
          </a:p>
          <a:p>
            <a:pPr marL="457200" marR="0" lvl="0" indent="-342900" algn="l" rtl="0">
              <a:lnSpc>
                <a:spcPct val="90000"/>
              </a:lnSpc>
              <a:spcBef>
                <a:spcPts val="1000"/>
              </a:spcBef>
              <a:spcAft>
                <a:spcPts val="0"/>
              </a:spcAft>
              <a:buSzPts val="1800"/>
              <a:buAutoNum type="arabicPeriod"/>
            </a:pPr>
            <a:r>
              <a:rPr lang="en-US" sz="1800" dirty="0"/>
              <a:t>Discuss with your partner whether the evidence provided here is sufficient to prove the </a:t>
            </a:r>
            <a:r>
              <a:rPr lang="en-US" sz="1800" dirty="0" smtClean="0"/>
              <a:t>claim.</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Can </a:t>
            </a:r>
            <a:r>
              <a:rPr lang="en-US" sz="1800" dirty="0"/>
              <a:t>you find examples of sound reasoning?</a:t>
            </a:r>
            <a:endParaRPr sz="1800" dirty="0"/>
          </a:p>
        </p:txBody>
      </p:sp>
      <p:sp>
        <p:nvSpPr>
          <p:cNvPr id="267" name="Google Shape;267;p36"/>
          <p:cNvSpPr txBox="1">
            <a:spLocks noGrp="1"/>
          </p:cNvSpPr>
          <p:nvPr>
            <p:ph type="title"/>
          </p:nvPr>
        </p:nvSpPr>
        <p:spPr>
          <a:xfrm>
            <a:off x="318900" y="328393"/>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look more closely at Argument B</a:t>
            </a:r>
            <a:endParaRPr sz="3600" dirty="0"/>
          </a:p>
        </p:txBody>
      </p:sp>
      <p:pic>
        <p:nvPicPr>
          <p:cNvPr id="269" name="Google Shape;269;p36"/>
          <p:cNvPicPr preferRelativeResize="0"/>
          <p:nvPr/>
        </p:nvPicPr>
        <p:blipFill>
          <a:blip r:embed="rId3">
            <a:alphaModFix/>
          </a:blip>
          <a:stretch>
            <a:fillRect/>
          </a:stretch>
        </p:blipFill>
        <p:spPr>
          <a:xfrm>
            <a:off x="5002475" y="2182885"/>
            <a:ext cx="6905976" cy="3369550"/>
          </a:xfrm>
          <a:prstGeom prst="rect">
            <a:avLst/>
          </a:prstGeom>
          <a:noFill/>
          <a:ln>
            <a:noFill/>
          </a:ln>
        </p:spPr>
      </p:pic>
      <p:pic>
        <p:nvPicPr>
          <p:cNvPr id="8" name="Google Shape;259;p35"/>
          <p:cNvPicPr preferRelativeResize="0"/>
          <p:nvPr/>
        </p:nvPicPr>
        <p:blipFill>
          <a:blip r:embed="rId4">
            <a:alphaModFix/>
          </a:blip>
          <a:stretch>
            <a:fillRect/>
          </a:stretch>
        </p:blipFill>
        <p:spPr>
          <a:xfrm>
            <a:off x="11301417" y="5715003"/>
            <a:ext cx="802637" cy="813390"/>
          </a:xfrm>
          <a:prstGeom prst="rect">
            <a:avLst/>
          </a:prstGeom>
          <a:noFill/>
          <a:ln>
            <a:noFill/>
          </a:ln>
        </p:spPr>
      </p:pic>
      <p:pic>
        <p:nvPicPr>
          <p:cNvPr id="9" name="Google Shape;216;p31"/>
          <p:cNvPicPr preferRelativeResize="0"/>
          <p:nvPr/>
        </p:nvPicPr>
        <p:blipFill>
          <a:blip r:embed="rId5">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37"/>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77" name="Google Shape;277;p37"/>
          <p:cNvSpPr txBox="1">
            <a:spLocks noGrp="1"/>
          </p:cNvSpPr>
          <p:nvPr>
            <p:ph type="title"/>
          </p:nvPr>
        </p:nvSpPr>
        <p:spPr>
          <a:xfrm>
            <a:off x="318900" y="260465"/>
            <a:ext cx="10135500" cy="12255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look at our </a:t>
            </a:r>
            <a:r>
              <a:rPr lang="en-US" sz="3600" b="1" dirty="0"/>
              <a:t>Evaluating Argument Anchor chart</a:t>
            </a:r>
            <a:endParaRPr sz="3600" b="1" dirty="0"/>
          </a:p>
        </p:txBody>
      </p:sp>
      <p:sp>
        <p:nvSpPr>
          <p:cNvPr id="279" name="Google Shape;279;p37"/>
          <p:cNvSpPr txBox="1"/>
          <p:nvPr/>
        </p:nvSpPr>
        <p:spPr>
          <a:xfrm>
            <a:off x="448200" y="2090537"/>
            <a:ext cx="5128500" cy="3252988"/>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342900" lvl="0" indent="-342900" algn="l" rtl="0">
              <a:spcBef>
                <a:spcPts val="0"/>
              </a:spcBef>
              <a:spcAft>
                <a:spcPts val="0"/>
              </a:spcAft>
              <a:buFont typeface="+mj-lt"/>
              <a:buAutoNum type="arabicPeriod"/>
            </a:pPr>
            <a:r>
              <a:rPr lang="en-US" sz="1800" dirty="0" smtClean="0">
                <a:latin typeface="Century Gothic"/>
                <a:ea typeface="Century Gothic"/>
                <a:cs typeface="Century Gothic"/>
                <a:sym typeface="Century Gothic"/>
              </a:rPr>
              <a:t>Now </a:t>
            </a:r>
            <a:r>
              <a:rPr lang="en-US" sz="1800" dirty="0">
                <a:latin typeface="Century Gothic"/>
                <a:ea typeface="Century Gothic"/>
                <a:cs typeface="Century Gothic"/>
                <a:sym typeface="Century Gothic"/>
              </a:rPr>
              <a:t>that we’ve seen both relevant and irrelevant evidence, how can we capture what </a:t>
            </a:r>
            <a:r>
              <a:rPr lang="en-US" sz="1800" dirty="0" smtClean="0">
                <a:latin typeface="Century Gothic"/>
                <a:ea typeface="Century Gothic"/>
                <a:cs typeface="Century Gothic"/>
                <a:sym typeface="Century Gothic"/>
              </a:rPr>
              <a:t>“relevant evidence” </a:t>
            </a:r>
            <a:r>
              <a:rPr lang="en-US" sz="1800" dirty="0">
                <a:latin typeface="Century Gothic"/>
                <a:ea typeface="Century Gothic"/>
                <a:cs typeface="Century Gothic"/>
                <a:sym typeface="Century Gothic"/>
              </a:rPr>
              <a:t>means on our </a:t>
            </a:r>
            <a:r>
              <a:rPr lang="en-US" sz="1800" dirty="0" smtClean="0">
                <a:latin typeface="Century Gothic"/>
                <a:ea typeface="Century Gothic"/>
                <a:cs typeface="Century Gothic"/>
                <a:sym typeface="Century Gothic"/>
              </a:rPr>
              <a:t>chart?</a:t>
            </a:r>
            <a:endParaRPr lang="en-US" sz="18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endParaRPr lang="en-US" sz="18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US" sz="1800" dirty="0" smtClean="0">
                <a:latin typeface="Century Gothic"/>
                <a:ea typeface="Century Gothic"/>
                <a:cs typeface="Century Gothic"/>
                <a:sym typeface="Century Gothic"/>
              </a:rPr>
              <a:t>How </a:t>
            </a:r>
            <a:r>
              <a:rPr lang="en-US" sz="1800" dirty="0">
                <a:latin typeface="Century Gothic"/>
                <a:ea typeface="Century Gothic"/>
                <a:cs typeface="Century Gothic"/>
                <a:sym typeface="Century Gothic"/>
              </a:rPr>
              <a:t>can we describe what </a:t>
            </a:r>
            <a:r>
              <a:rPr lang="en-US" sz="1800" dirty="0" smtClean="0">
                <a:latin typeface="Century Gothic"/>
                <a:ea typeface="Century Gothic"/>
                <a:cs typeface="Century Gothic"/>
                <a:sym typeface="Century Gothic"/>
              </a:rPr>
              <a:t>“sufficient evidence” </a:t>
            </a:r>
            <a:r>
              <a:rPr lang="en-US" sz="1800" dirty="0">
                <a:latin typeface="Century Gothic"/>
                <a:ea typeface="Century Gothic"/>
                <a:cs typeface="Century Gothic"/>
                <a:sym typeface="Century Gothic"/>
              </a:rPr>
              <a:t>means on our </a:t>
            </a:r>
            <a:r>
              <a:rPr lang="en-US" sz="1800" dirty="0" smtClean="0">
                <a:latin typeface="Century Gothic"/>
                <a:ea typeface="Century Gothic"/>
                <a:cs typeface="Century Gothic"/>
                <a:sym typeface="Century Gothic"/>
              </a:rPr>
              <a:t>chart?</a:t>
            </a:r>
            <a:endParaRPr lang="en-US" sz="18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endParaRPr lang="en-US" sz="1800" dirty="0">
              <a:latin typeface="Century Gothic"/>
              <a:ea typeface="Century Gothic"/>
              <a:cs typeface="Century Gothic"/>
              <a:sym typeface="Century Gothic"/>
            </a:endParaRPr>
          </a:p>
          <a:p>
            <a:pPr marL="342900" lvl="0" indent="-342900" algn="l" rtl="0">
              <a:spcBef>
                <a:spcPts val="0"/>
              </a:spcBef>
              <a:spcAft>
                <a:spcPts val="0"/>
              </a:spcAft>
              <a:buFont typeface="+mj-lt"/>
              <a:buAutoNum type="arabicPeriod"/>
            </a:pPr>
            <a:r>
              <a:rPr lang="en-US" sz="1800" dirty="0" smtClean="0">
                <a:latin typeface="Century Gothic"/>
                <a:ea typeface="Century Gothic"/>
                <a:cs typeface="Century Gothic"/>
                <a:sym typeface="Century Gothic"/>
              </a:rPr>
              <a:t>How </a:t>
            </a:r>
            <a:r>
              <a:rPr lang="en-US" sz="1800" dirty="0">
                <a:latin typeface="Century Gothic"/>
                <a:ea typeface="Century Gothic"/>
                <a:cs typeface="Century Gothic"/>
                <a:sym typeface="Century Gothic"/>
              </a:rPr>
              <a:t>can we explain what </a:t>
            </a:r>
            <a:r>
              <a:rPr lang="en-US" sz="1800" dirty="0" smtClean="0">
                <a:latin typeface="Century Gothic"/>
                <a:ea typeface="Century Gothic"/>
                <a:cs typeface="Century Gothic"/>
                <a:sym typeface="Century Gothic"/>
              </a:rPr>
              <a:t>“sound reasoning” </a:t>
            </a:r>
            <a:r>
              <a:rPr lang="en-US" sz="1800" dirty="0">
                <a:latin typeface="Century Gothic"/>
                <a:ea typeface="Century Gothic"/>
                <a:cs typeface="Century Gothic"/>
                <a:sym typeface="Century Gothic"/>
              </a:rPr>
              <a:t>means on our chart?</a:t>
            </a:r>
            <a:endParaRPr sz="1800" dirty="0">
              <a:latin typeface="Century Gothic"/>
              <a:ea typeface="Century Gothic"/>
              <a:cs typeface="Century Gothic"/>
              <a:sym typeface="Century Gothic"/>
            </a:endParaRPr>
          </a:p>
        </p:txBody>
      </p:sp>
      <p:pic>
        <p:nvPicPr>
          <p:cNvPr id="280" name="Google Shape;280;p37"/>
          <p:cNvPicPr preferRelativeResize="0"/>
          <p:nvPr/>
        </p:nvPicPr>
        <p:blipFill>
          <a:blip r:embed="rId3">
            <a:alphaModFix/>
          </a:blip>
          <a:stretch>
            <a:fillRect/>
          </a:stretch>
        </p:blipFill>
        <p:spPr>
          <a:xfrm>
            <a:off x="6582200" y="1933375"/>
            <a:ext cx="5304999" cy="2991250"/>
          </a:xfrm>
          <a:prstGeom prst="rect">
            <a:avLst/>
          </a:prstGeom>
          <a:noFill/>
          <a:ln>
            <a:noFill/>
          </a:ln>
        </p:spPr>
      </p:pic>
      <p:pic>
        <p:nvPicPr>
          <p:cNvPr id="7"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38"/>
          <p:cNvSpPr txBox="1"/>
          <p:nvPr/>
        </p:nvSpPr>
        <p:spPr>
          <a:xfrm>
            <a:off x="387337" y="280437"/>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begin reading “Beyond the Brain”</a:t>
            </a:r>
            <a:endParaRPr sz="3600" dirty="0">
              <a:latin typeface="Century Gothic"/>
              <a:ea typeface="Century Gothic"/>
              <a:cs typeface="Century Gothic"/>
              <a:sym typeface="Century Gothic"/>
            </a:endParaRPr>
          </a:p>
        </p:txBody>
      </p:sp>
      <p:sp>
        <p:nvSpPr>
          <p:cNvPr id="288" name="Google Shape;288;p38"/>
          <p:cNvSpPr txBox="1"/>
          <p:nvPr/>
        </p:nvSpPr>
        <p:spPr>
          <a:xfrm>
            <a:off x="387337" y="1353762"/>
            <a:ext cx="5977500" cy="4852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700" dirty="0">
                <a:solidFill>
                  <a:schemeClr val="dk1"/>
                </a:solidFill>
                <a:latin typeface="Century Gothic"/>
                <a:ea typeface="Century Gothic"/>
                <a:cs typeface="Century Gothic"/>
                <a:sym typeface="Century Gothic"/>
              </a:rPr>
              <a:t>For the next few slides, you and a partner will be working with an article called “Beyond the Brain.”</a:t>
            </a:r>
            <a:endParaRPr sz="17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700" dirty="0">
                <a:solidFill>
                  <a:schemeClr val="dk1"/>
                </a:solidFill>
                <a:latin typeface="Century Gothic"/>
                <a:ea typeface="Century Gothic"/>
                <a:cs typeface="Century Gothic"/>
                <a:sym typeface="Century Gothic"/>
              </a:rPr>
              <a:t>First, your teacher will read it aloud as you read silently in your head.</a:t>
            </a:r>
            <a:endParaRPr sz="17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7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700" dirty="0">
                <a:solidFill>
                  <a:schemeClr val="dk1"/>
                </a:solidFill>
                <a:latin typeface="Century Gothic"/>
                <a:ea typeface="Century Gothic"/>
                <a:cs typeface="Century Gothic"/>
                <a:sym typeface="Century Gothic"/>
              </a:rPr>
              <a:t>Then you and your partner will reread to answer the questions.</a:t>
            </a:r>
            <a:endParaRPr sz="17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7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700" dirty="0">
                <a:solidFill>
                  <a:schemeClr val="dk1"/>
                </a:solidFill>
                <a:latin typeface="Century Gothic"/>
                <a:ea typeface="Century Gothic"/>
                <a:cs typeface="Century Gothic"/>
                <a:sym typeface="Century Gothic"/>
              </a:rPr>
              <a:t>Here is the first </a:t>
            </a:r>
            <a:r>
              <a:rPr lang="en-US" sz="1700" dirty="0" smtClean="0">
                <a:solidFill>
                  <a:schemeClr val="dk1"/>
                </a:solidFill>
                <a:latin typeface="Century Gothic"/>
                <a:ea typeface="Century Gothic"/>
                <a:cs typeface="Century Gothic"/>
                <a:sym typeface="Century Gothic"/>
              </a:rPr>
              <a:t>question:</a:t>
            </a:r>
            <a:endParaRPr sz="1700" dirty="0">
              <a:solidFill>
                <a:schemeClr val="dk1"/>
              </a:solidFill>
              <a:latin typeface="Century Gothic"/>
              <a:ea typeface="Century Gothic"/>
              <a:cs typeface="Century Gothic"/>
              <a:sym typeface="Century Gothic"/>
            </a:endParaRPr>
          </a:p>
          <a:p>
            <a:pPr marL="457200" lvl="0" indent="-342900" algn="l" rtl="0">
              <a:lnSpc>
                <a:spcPct val="115000"/>
              </a:lnSpc>
              <a:spcBef>
                <a:spcPts val="0"/>
              </a:spcBef>
              <a:spcAft>
                <a:spcPts val="0"/>
              </a:spcAft>
              <a:buClr>
                <a:schemeClr val="dk1"/>
              </a:buClr>
              <a:buSzPts val="1800"/>
              <a:buFont typeface="Century Gothic"/>
              <a:buAutoNum type="arabicPeriod"/>
            </a:pPr>
            <a:r>
              <a:rPr lang="en-US" sz="1700" dirty="0">
                <a:solidFill>
                  <a:schemeClr val="dk1"/>
                </a:solidFill>
                <a:latin typeface="Century Gothic"/>
                <a:ea typeface="Century Gothic"/>
                <a:cs typeface="Century Gothic"/>
                <a:sym typeface="Century Gothic"/>
              </a:rPr>
              <a:t>The text states that the author sometimes becomes excited, </a:t>
            </a:r>
            <a:r>
              <a:rPr lang="en-US" sz="1700" i="1" dirty="0">
                <a:solidFill>
                  <a:schemeClr val="dk1"/>
                </a:solidFill>
                <a:latin typeface="Century Gothic"/>
                <a:ea typeface="Century Gothic"/>
                <a:cs typeface="Century Gothic"/>
                <a:sym typeface="Century Gothic"/>
              </a:rPr>
              <a:t>captivated</a:t>
            </a:r>
            <a:r>
              <a:rPr lang="en-US" sz="1700" dirty="0">
                <a:solidFill>
                  <a:schemeClr val="dk1"/>
                </a:solidFill>
                <a:latin typeface="Century Gothic"/>
                <a:ea typeface="Century Gothic"/>
                <a:cs typeface="Century Gothic"/>
                <a:sym typeface="Century Gothic"/>
              </a:rPr>
              <a:t> by brain research, and goes to an extreme, trying to use it to explain everything about human behavior. Use your knowledge of the verb </a:t>
            </a:r>
            <a:r>
              <a:rPr lang="en-US" sz="1700" i="1" dirty="0">
                <a:solidFill>
                  <a:schemeClr val="dk1"/>
                </a:solidFill>
                <a:latin typeface="Century Gothic"/>
                <a:ea typeface="Century Gothic"/>
                <a:cs typeface="Century Gothic"/>
                <a:sym typeface="Century Gothic"/>
              </a:rPr>
              <a:t>capture</a:t>
            </a:r>
            <a:r>
              <a:rPr lang="en-US" sz="1700" dirty="0">
                <a:solidFill>
                  <a:schemeClr val="dk1"/>
                </a:solidFill>
                <a:latin typeface="Century Gothic"/>
                <a:ea typeface="Century Gothic"/>
                <a:cs typeface="Century Gothic"/>
                <a:sym typeface="Century Gothic"/>
              </a:rPr>
              <a:t> to make a prediction about what the verb </a:t>
            </a:r>
            <a:r>
              <a:rPr lang="en-US" sz="1700" i="1" dirty="0">
                <a:solidFill>
                  <a:schemeClr val="dk1"/>
                </a:solidFill>
                <a:latin typeface="Century Gothic"/>
                <a:ea typeface="Century Gothic"/>
                <a:cs typeface="Century Gothic"/>
                <a:sym typeface="Century Gothic"/>
              </a:rPr>
              <a:t>captivate </a:t>
            </a:r>
            <a:r>
              <a:rPr lang="en-US" sz="1700" dirty="0">
                <a:solidFill>
                  <a:schemeClr val="dk1"/>
                </a:solidFill>
                <a:latin typeface="Century Gothic"/>
                <a:ea typeface="Century Gothic"/>
                <a:cs typeface="Century Gothic"/>
                <a:sym typeface="Century Gothic"/>
              </a:rPr>
              <a:t>might mean.</a:t>
            </a:r>
            <a:endParaRPr sz="1700" dirty="0">
              <a:solidFill>
                <a:schemeClr val="dk1"/>
              </a:solidFill>
              <a:latin typeface="Century Gothic"/>
              <a:ea typeface="Century Gothic"/>
              <a:cs typeface="Century Gothic"/>
              <a:sym typeface="Century Gothic"/>
            </a:endParaRPr>
          </a:p>
        </p:txBody>
      </p:sp>
      <p:pic>
        <p:nvPicPr>
          <p:cNvPr id="289" name="Google Shape;289;p38"/>
          <p:cNvPicPr preferRelativeResize="0"/>
          <p:nvPr/>
        </p:nvPicPr>
        <p:blipFill>
          <a:blip r:embed="rId3">
            <a:alphaModFix/>
          </a:blip>
          <a:stretch>
            <a:fillRect/>
          </a:stretch>
        </p:blipFill>
        <p:spPr>
          <a:xfrm>
            <a:off x="6483898" y="2128837"/>
            <a:ext cx="5665238" cy="3301850"/>
          </a:xfrm>
          <a:prstGeom prst="rect">
            <a:avLst/>
          </a:prstGeom>
          <a:noFill/>
          <a:ln>
            <a:noFill/>
          </a:ln>
        </p:spPr>
      </p:pic>
      <p:pic>
        <p:nvPicPr>
          <p:cNvPr id="6"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39"/>
          <p:cNvSpPr txBox="1"/>
          <p:nvPr/>
        </p:nvSpPr>
        <p:spPr>
          <a:xfrm>
            <a:off x="370237" y="382543"/>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continue reading “Beyond the Brain”</a:t>
            </a:r>
            <a:endParaRPr sz="3600" dirty="0">
              <a:latin typeface="Century Gothic"/>
              <a:ea typeface="Century Gothic"/>
              <a:cs typeface="Century Gothic"/>
              <a:sym typeface="Century Gothic"/>
            </a:endParaRPr>
          </a:p>
        </p:txBody>
      </p:sp>
      <p:sp>
        <p:nvSpPr>
          <p:cNvPr id="297" name="Google Shape;297;p39"/>
          <p:cNvSpPr txBox="1"/>
          <p:nvPr/>
        </p:nvSpPr>
        <p:spPr>
          <a:xfrm>
            <a:off x="370237" y="2105477"/>
            <a:ext cx="3887438" cy="3464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Listen as your teacher summarizes paragraphs 3 and 4 for you.</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Then work with a partner to answer the second question.</a:t>
            </a: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startAt="2"/>
            </a:pPr>
            <a:r>
              <a:rPr lang="en-US" sz="1800" dirty="0" smtClean="0">
                <a:solidFill>
                  <a:schemeClr val="dk1"/>
                </a:solidFill>
                <a:latin typeface="Century Gothic"/>
                <a:ea typeface="Century Gothic"/>
                <a:cs typeface="Century Gothic"/>
                <a:sym typeface="Century Gothic"/>
              </a:rPr>
              <a:t>The </a:t>
            </a:r>
            <a:r>
              <a:rPr lang="en-US" sz="1800" dirty="0">
                <a:solidFill>
                  <a:schemeClr val="dk1"/>
                </a:solidFill>
                <a:latin typeface="Century Gothic"/>
                <a:ea typeface="Century Gothic"/>
                <a:cs typeface="Century Gothic"/>
                <a:sym typeface="Century Gothic"/>
              </a:rPr>
              <a:t>author’s main claim is in Paragraph 5. What do you think it is? </a:t>
            </a:r>
            <a:endParaRPr sz="1800" dirty="0">
              <a:solidFill>
                <a:schemeClr val="dk1"/>
              </a:solidFill>
              <a:latin typeface="Century Gothic"/>
              <a:ea typeface="Century Gothic"/>
              <a:cs typeface="Century Gothic"/>
              <a:sym typeface="Century Gothic"/>
            </a:endParaRPr>
          </a:p>
        </p:txBody>
      </p:sp>
      <p:pic>
        <p:nvPicPr>
          <p:cNvPr id="298" name="Google Shape;298;p39"/>
          <p:cNvPicPr preferRelativeResize="0"/>
          <p:nvPr/>
        </p:nvPicPr>
        <p:blipFill>
          <a:blip r:embed="rId3">
            <a:alphaModFix/>
          </a:blip>
          <a:stretch>
            <a:fillRect/>
          </a:stretch>
        </p:blipFill>
        <p:spPr>
          <a:xfrm>
            <a:off x="4569075" y="1916402"/>
            <a:ext cx="7143750" cy="3842550"/>
          </a:xfrm>
          <a:prstGeom prst="rect">
            <a:avLst/>
          </a:prstGeom>
          <a:noFill/>
          <a:ln>
            <a:noFill/>
          </a:ln>
        </p:spPr>
      </p:pic>
      <p:pic>
        <p:nvPicPr>
          <p:cNvPr id="6"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40"/>
          <p:cNvSpPr txBox="1"/>
          <p:nvPr/>
        </p:nvSpPr>
        <p:spPr>
          <a:xfrm>
            <a:off x="405025" y="352500"/>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read more of  “Beyond the Brain”</a:t>
            </a:r>
            <a:endParaRPr sz="3600" dirty="0">
              <a:latin typeface="Century Gothic"/>
              <a:ea typeface="Century Gothic"/>
              <a:cs typeface="Century Gothic"/>
              <a:sym typeface="Century Gothic"/>
            </a:endParaRPr>
          </a:p>
        </p:txBody>
      </p:sp>
      <p:sp>
        <p:nvSpPr>
          <p:cNvPr id="306" name="Google Shape;306;p40"/>
          <p:cNvSpPr txBox="1"/>
          <p:nvPr/>
        </p:nvSpPr>
        <p:spPr>
          <a:xfrm>
            <a:off x="538887" y="1549445"/>
            <a:ext cx="4955700" cy="4690763"/>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2200" dirty="0">
                <a:solidFill>
                  <a:schemeClr val="dk1"/>
                </a:solidFill>
                <a:latin typeface="Century Gothic"/>
                <a:ea typeface="Century Gothic"/>
                <a:cs typeface="Century Gothic"/>
                <a:sym typeface="Century Gothic"/>
              </a:rPr>
              <a:t>Here are two more questions about paragraph 5:</a:t>
            </a:r>
            <a:endParaRPr sz="22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startAt="3"/>
            </a:pPr>
            <a:r>
              <a:rPr lang="en-US" sz="1800" dirty="0" smtClean="0">
                <a:solidFill>
                  <a:schemeClr val="dk1"/>
                </a:solidFill>
                <a:latin typeface="Century Gothic"/>
                <a:ea typeface="Century Gothic"/>
                <a:cs typeface="Century Gothic"/>
                <a:sym typeface="Century Gothic"/>
              </a:rPr>
              <a:t>How </a:t>
            </a:r>
            <a:r>
              <a:rPr lang="en-US" sz="1800" dirty="0">
                <a:solidFill>
                  <a:schemeClr val="dk1"/>
                </a:solidFill>
                <a:latin typeface="Century Gothic"/>
                <a:ea typeface="Century Gothic"/>
                <a:cs typeface="Century Gothic"/>
                <a:sym typeface="Century Gothic"/>
              </a:rPr>
              <a:t>does the first sentence, “The brain is not the mind,” relate to the second sentence, “It is probably impossible to look at a map of brain activity and predict or even understand the emotions, reactions, hopes and desires of the </a:t>
            </a:r>
            <a:r>
              <a:rPr lang="en-US" sz="1800" dirty="0" smtClean="0">
                <a:solidFill>
                  <a:schemeClr val="dk1"/>
                </a:solidFill>
                <a:latin typeface="Century Gothic"/>
                <a:ea typeface="Century Gothic"/>
                <a:cs typeface="Century Gothic"/>
                <a:sym typeface="Century Gothic"/>
              </a:rPr>
              <a:t>mind?”</a:t>
            </a:r>
            <a:endParaRPr lang="en-US"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startAt="3"/>
            </a:pPr>
            <a:endParaRPr lang="en-US"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startAt="3"/>
            </a:pPr>
            <a:r>
              <a:rPr lang="en-US" sz="1800" dirty="0" smtClean="0">
                <a:solidFill>
                  <a:schemeClr val="dk1"/>
                </a:solidFill>
                <a:latin typeface="Century Gothic"/>
                <a:ea typeface="Century Gothic"/>
                <a:cs typeface="Century Gothic"/>
                <a:sym typeface="Century Gothic"/>
              </a:rPr>
              <a:t>How </a:t>
            </a:r>
            <a:r>
              <a:rPr lang="en-US" sz="1800" dirty="0">
                <a:solidFill>
                  <a:schemeClr val="dk1"/>
                </a:solidFill>
                <a:latin typeface="Century Gothic"/>
                <a:ea typeface="Century Gothic"/>
                <a:cs typeface="Century Gothic"/>
                <a:sym typeface="Century Gothic"/>
              </a:rPr>
              <a:t>does this claim relate to the brain science that you have been learning so far? </a:t>
            </a:r>
            <a:endParaRPr sz="1800" dirty="0">
              <a:solidFill>
                <a:schemeClr val="dk1"/>
              </a:solidFill>
              <a:latin typeface="Century Gothic"/>
              <a:ea typeface="Century Gothic"/>
              <a:cs typeface="Century Gothic"/>
              <a:sym typeface="Century Gothic"/>
            </a:endParaRPr>
          </a:p>
        </p:txBody>
      </p:sp>
      <p:pic>
        <p:nvPicPr>
          <p:cNvPr id="307" name="Google Shape;307;p40"/>
          <p:cNvPicPr preferRelativeResize="0"/>
          <p:nvPr/>
        </p:nvPicPr>
        <p:blipFill>
          <a:blip r:embed="rId3">
            <a:alphaModFix/>
          </a:blip>
          <a:stretch>
            <a:fillRect/>
          </a:stretch>
        </p:blipFill>
        <p:spPr>
          <a:xfrm>
            <a:off x="5864900" y="1916400"/>
            <a:ext cx="5904126" cy="3842550"/>
          </a:xfrm>
          <a:prstGeom prst="rect">
            <a:avLst/>
          </a:prstGeom>
          <a:noFill/>
          <a:ln>
            <a:noFill/>
          </a:ln>
        </p:spPr>
      </p:pic>
      <p:pic>
        <p:nvPicPr>
          <p:cNvPr id="6"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41"/>
          <p:cNvSpPr txBox="1"/>
          <p:nvPr/>
        </p:nvSpPr>
        <p:spPr>
          <a:xfrm>
            <a:off x="384525" y="368255"/>
            <a:ext cx="103923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read the last part of “Beyond the Brain”</a:t>
            </a:r>
            <a:endParaRPr sz="3600" dirty="0">
              <a:latin typeface="Century Gothic"/>
              <a:ea typeface="Century Gothic"/>
              <a:cs typeface="Century Gothic"/>
              <a:sym typeface="Century Gothic"/>
            </a:endParaRPr>
          </a:p>
        </p:txBody>
      </p:sp>
      <p:sp>
        <p:nvSpPr>
          <p:cNvPr id="315" name="Google Shape;315;p41"/>
          <p:cNvSpPr txBox="1"/>
          <p:nvPr/>
        </p:nvSpPr>
        <p:spPr>
          <a:xfrm>
            <a:off x="384525" y="1487825"/>
            <a:ext cx="4710000" cy="46284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Read silently in your head while your teacher reads paragraph 6 aloud.</a:t>
            </a: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Notice that this paragraph has a very clear structure. It states a reason that supports the author’s claim, then gives evidence to support the reason.</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Here are the questions:</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startAt="5"/>
            </a:pPr>
            <a:r>
              <a:rPr lang="en-US" sz="1800" dirty="0" smtClean="0">
                <a:solidFill>
                  <a:schemeClr val="dk1"/>
                </a:solidFill>
                <a:latin typeface="Century Gothic"/>
                <a:ea typeface="Century Gothic"/>
                <a:cs typeface="Century Gothic"/>
                <a:sym typeface="Century Gothic"/>
              </a:rPr>
              <a:t>To </a:t>
            </a:r>
            <a:r>
              <a:rPr lang="en-US" sz="1800" dirty="0">
                <a:solidFill>
                  <a:schemeClr val="dk1"/>
                </a:solidFill>
                <a:latin typeface="Century Gothic"/>
                <a:ea typeface="Century Gothic"/>
                <a:cs typeface="Century Gothic"/>
                <a:sym typeface="Century Gothic"/>
              </a:rPr>
              <a:t>support his claim, </a:t>
            </a:r>
            <a:r>
              <a:rPr lang="en-US" sz="1800" b="1" dirty="0">
                <a:solidFill>
                  <a:schemeClr val="dk1"/>
                </a:solidFill>
                <a:latin typeface="Century Gothic"/>
                <a:ea typeface="Century Gothic"/>
                <a:cs typeface="Century Gothic"/>
                <a:sym typeface="Century Gothic"/>
              </a:rPr>
              <a:t>what is that </a:t>
            </a:r>
            <a:r>
              <a:rPr lang="en-US" sz="1800" b="1" i="1" dirty="0">
                <a:solidFill>
                  <a:schemeClr val="dk1"/>
                </a:solidFill>
                <a:latin typeface="Century Gothic"/>
                <a:ea typeface="Century Gothic"/>
                <a:cs typeface="Century Gothic"/>
                <a:sym typeface="Century Gothic"/>
              </a:rPr>
              <a:t>reason</a:t>
            </a:r>
            <a:r>
              <a:rPr lang="en-US" sz="1800" b="1" dirty="0">
                <a:solidFill>
                  <a:schemeClr val="dk1"/>
                </a:solidFill>
                <a:latin typeface="Century Gothic"/>
                <a:ea typeface="Century Gothic"/>
                <a:cs typeface="Century Gothic"/>
                <a:sym typeface="Century Gothic"/>
              </a:rPr>
              <a:t> </a:t>
            </a:r>
            <a:r>
              <a:rPr lang="en-US" sz="1800" dirty="0">
                <a:solidFill>
                  <a:schemeClr val="dk1"/>
                </a:solidFill>
                <a:latin typeface="Century Gothic"/>
                <a:ea typeface="Century Gothic"/>
                <a:cs typeface="Century Gothic"/>
                <a:sym typeface="Century Gothic"/>
              </a:rPr>
              <a:t>the author gives in Paragraph </a:t>
            </a:r>
            <a:r>
              <a:rPr lang="en-US" sz="1800" dirty="0" smtClean="0">
                <a:solidFill>
                  <a:schemeClr val="dk1"/>
                </a:solidFill>
                <a:latin typeface="Century Gothic"/>
                <a:ea typeface="Century Gothic"/>
                <a:cs typeface="Century Gothic"/>
                <a:sym typeface="Century Gothic"/>
              </a:rPr>
              <a:t>6?</a:t>
            </a:r>
            <a:endParaRPr lang="en-US"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startAt="5"/>
            </a:pPr>
            <a:endParaRPr lang="en-US"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startAt="5"/>
            </a:pPr>
            <a:r>
              <a:rPr lang="en-US" sz="1800" dirty="0" smtClean="0">
                <a:solidFill>
                  <a:schemeClr val="dk1"/>
                </a:solidFill>
                <a:latin typeface="Century Gothic"/>
                <a:ea typeface="Century Gothic"/>
                <a:cs typeface="Century Gothic"/>
                <a:sym typeface="Century Gothic"/>
              </a:rPr>
              <a:t>Give </a:t>
            </a:r>
            <a:r>
              <a:rPr lang="en-US" sz="1800" dirty="0">
                <a:solidFill>
                  <a:schemeClr val="dk1"/>
                </a:solidFill>
                <a:latin typeface="Century Gothic"/>
                <a:ea typeface="Century Gothic"/>
                <a:cs typeface="Century Gothic"/>
                <a:sym typeface="Century Gothic"/>
              </a:rPr>
              <a:t>an example in Paragraph 6 of e</a:t>
            </a:r>
            <a:r>
              <a:rPr lang="en-US" sz="1800" i="1" dirty="0">
                <a:solidFill>
                  <a:schemeClr val="dk1"/>
                </a:solidFill>
                <a:latin typeface="Century Gothic"/>
                <a:ea typeface="Century Gothic"/>
                <a:cs typeface="Century Gothic"/>
                <a:sym typeface="Century Gothic"/>
              </a:rPr>
              <a:t>vidence</a:t>
            </a:r>
            <a:r>
              <a:rPr lang="en-US" sz="1800" dirty="0">
                <a:solidFill>
                  <a:schemeClr val="dk1"/>
                </a:solidFill>
                <a:latin typeface="Century Gothic"/>
                <a:ea typeface="Century Gothic"/>
                <a:cs typeface="Century Gothic"/>
                <a:sym typeface="Century Gothic"/>
              </a:rPr>
              <a:t> that supports the reason.</a:t>
            </a:r>
            <a:endParaRPr sz="1800" dirty="0">
              <a:solidFill>
                <a:schemeClr val="dk1"/>
              </a:solidFill>
              <a:latin typeface="Century Gothic"/>
              <a:ea typeface="Century Gothic"/>
              <a:cs typeface="Century Gothic"/>
              <a:sym typeface="Century Gothic"/>
            </a:endParaRPr>
          </a:p>
        </p:txBody>
      </p:sp>
      <p:sp>
        <p:nvSpPr>
          <p:cNvPr id="316" name="Google Shape;316;p41"/>
          <p:cNvSpPr txBox="1"/>
          <p:nvPr/>
        </p:nvSpPr>
        <p:spPr>
          <a:xfrm>
            <a:off x="5410312" y="1847975"/>
            <a:ext cx="6319725" cy="3908100"/>
          </a:xfrm>
          <a:prstGeom prst="rect">
            <a:avLst/>
          </a:prstGeom>
          <a:noFill/>
          <a:ln>
            <a:noFill/>
          </a:ln>
        </p:spPr>
        <p:txBody>
          <a:bodyPr spcFirstLastPara="1" wrap="square" lIns="91425" tIns="91425" rIns="91425" bIns="91425" anchor="ctr" anchorCtr="0">
            <a:noAutofit/>
          </a:bodyPr>
          <a:lstStyle/>
          <a:p>
            <a:pPr marL="342900" lvl="0" indent="-342900" algn="l" rtl="0">
              <a:lnSpc>
                <a:spcPct val="145454"/>
              </a:lnSpc>
              <a:spcBef>
                <a:spcPts val="0"/>
              </a:spcBef>
              <a:spcAft>
                <a:spcPts val="0"/>
              </a:spcAft>
              <a:buFont typeface="+mj-lt"/>
              <a:buAutoNum type="arabicPeriod" startAt="6"/>
            </a:pPr>
            <a:r>
              <a:rPr lang="en-US" dirty="0" smtClean="0">
                <a:solidFill>
                  <a:schemeClr val="dk1"/>
                </a:solidFill>
                <a:latin typeface="Century Gothic"/>
                <a:ea typeface="Century Gothic"/>
                <a:cs typeface="Century Gothic"/>
                <a:sym typeface="Century Gothic"/>
              </a:rPr>
              <a:t>The </a:t>
            </a:r>
            <a:r>
              <a:rPr lang="en-US" dirty="0">
                <a:solidFill>
                  <a:schemeClr val="dk1"/>
                </a:solidFill>
                <a:latin typeface="Century Gothic"/>
                <a:ea typeface="Century Gothic"/>
                <a:cs typeface="Century Gothic"/>
                <a:sym typeface="Century Gothic"/>
              </a:rPr>
              <a:t>first basic problem is that regions of the brain handle a wide variety of different tasks. As Sally </a:t>
            </a:r>
            <a:r>
              <a:rPr lang="en-US" dirty="0" err="1">
                <a:solidFill>
                  <a:schemeClr val="dk1"/>
                </a:solidFill>
                <a:latin typeface="Century Gothic"/>
                <a:ea typeface="Century Gothic"/>
                <a:cs typeface="Century Gothic"/>
                <a:sym typeface="Century Gothic"/>
              </a:rPr>
              <a:t>Satel</a:t>
            </a:r>
            <a:r>
              <a:rPr lang="en-US" dirty="0">
                <a:solidFill>
                  <a:schemeClr val="dk1"/>
                </a:solidFill>
                <a:latin typeface="Century Gothic"/>
                <a:ea typeface="Century Gothic"/>
                <a:cs typeface="Century Gothic"/>
                <a:sym typeface="Century Gothic"/>
              </a:rPr>
              <a:t> and Scott O. </a:t>
            </a:r>
            <a:r>
              <a:rPr lang="en-US" dirty="0" err="1">
                <a:solidFill>
                  <a:schemeClr val="dk1"/>
                </a:solidFill>
                <a:latin typeface="Century Gothic"/>
                <a:ea typeface="Century Gothic"/>
                <a:cs typeface="Century Gothic"/>
                <a:sym typeface="Century Gothic"/>
              </a:rPr>
              <a:t>Lilienfeld</a:t>
            </a:r>
            <a:r>
              <a:rPr lang="en-US" dirty="0">
                <a:solidFill>
                  <a:schemeClr val="dk1"/>
                </a:solidFill>
                <a:latin typeface="Century Gothic"/>
                <a:ea typeface="Century Gothic"/>
                <a:cs typeface="Century Gothic"/>
                <a:sym typeface="Century Gothic"/>
              </a:rPr>
              <a:t> explained in their compelling and highly readable book, “Brainwashed: The Seductive Appeal of Mindless Neuroscience,” you put somebody in an fMRI machine and see that the amygdala or the insula lights up during certain activities. But the amygdala lights up during fear, happiness, novelty, anger or sexual arousal (at least in women). The insula plays a role in processing trust, insight, empathy, aversion and disbelief. So what are you really looking at?</a:t>
            </a:r>
            <a:endParaRPr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dirty="0">
              <a:solidFill>
                <a:schemeClr val="dk1"/>
              </a:solidFill>
              <a:latin typeface="Century Gothic"/>
              <a:ea typeface="Century Gothic"/>
              <a:cs typeface="Century Gothic"/>
              <a:sym typeface="Century Gothic"/>
            </a:endParaRPr>
          </a:p>
        </p:txBody>
      </p:sp>
      <p:pic>
        <p:nvPicPr>
          <p:cNvPr id="6" name="Google Shape;216;p31"/>
          <p:cNvPicPr preferRelativeResize="0"/>
          <p:nvPr/>
        </p:nvPicPr>
        <p:blipFill>
          <a:blip r:embed="rId3">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2"/>
          <p:cNvSpPr txBox="1"/>
          <p:nvPr/>
        </p:nvSpPr>
        <p:spPr>
          <a:xfrm>
            <a:off x="384525" y="382543"/>
            <a:ext cx="103923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complete reading “Beyond the Brain”</a:t>
            </a:r>
            <a:endParaRPr sz="3600" dirty="0">
              <a:latin typeface="Century Gothic"/>
              <a:ea typeface="Century Gothic"/>
              <a:cs typeface="Century Gothic"/>
              <a:sym typeface="Century Gothic"/>
            </a:endParaRPr>
          </a:p>
        </p:txBody>
      </p:sp>
      <p:sp>
        <p:nvSpPr>
          <p:cNvPr id="324" name="Google Shape;324;p42"/>
          <p:cNvSpPr txBox="1"/>
          <p:nvPr/>
        </p:nvSpPr>
        <p:spPr>
          <a:xfrm>
            <a:off x="384525" y="2092387"/>
            <a:ext cx="3565200" cy="3839175"/>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Read silently in your head while your teacher reads paragraph 7 aloud.</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Here are the questions: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startAt="7"/>
            </a:pPr>
            <a:r>
              <a:rPr lang="en-US" sz="1800" dirty="0" smtClean="0">
                <a:solidFill>
                  <a:schemeClr val="dk1"/>
                </a:solidFill>
                <a:latin typeface="Century Gothic"/>
                <a:ea typeface="Century Gothic"/>
                <a:cs typeface="Century Gothic"/>
                <a:sym typeface="Century Gothic"/>
              </a:rPr>
              <a:t>To </a:t>
            </a:r>
            <a:r>
              <a:rPr lang="en-US" sz="1800" dirty="0">
                <a:solidFill>
                  <a:schemeClr val="dk1"/>
                </a:solidFill>
                <a:latin typeface="Century Gothic"/>
                <a:ea typeface="Century Gothic"/>
                <a:cs typeface="Century Gothic"/>
                <a:sym typeface="Century Gothic"/>
              </a:rPr>
              <a:t>support his claim, what is the </a:t>
            </a:r>
            <a:r>
              <a:rPr lang="en-US" sz="1800" i="1" dirty="0">
                <a:solidFill>
                  <a:schemeClr val="dk1"/>
                </a:solidFill>
                <a:latin typeface="Century Gothic"/>
                <a:ea typeface="Century Gothic"/>
                <a:cs typeface="Century Gothic"/>
                <a:sym typeface="Century Gothic"/>
              </a:rPr>
              <a:t>reason</a:t>
            </a:r>
            <a:r>
              <a:rPr lang="en-US" sz="1800" dirty="0">
                <a:solidFill>
                  <a:schemeClr val="dk1"/>
                </a:solidFill>
                <a:latin typeface="Century Gothic"/>
                <a:ea typeface="Century Gothic"/>
                <a:cs typeface="Century Gothic"/>
                <a:sym typeface="Century Gothic"/>
              </a:rPr>
              <a:t> the author gives in Paragraph </a:t>
            </a:r>
            <a:r>
              <a:rPr lang="en-US" sz="1800" dirty="0" smtClean="0">
                <a:solidFill>
                  <a:schemeClr val="dk1"/>
                </a:solidFill>
                <a:latin typeface="Century Gothic"/>
                <a:ea typeface="Century Gothic"/>
                <a:cs typeface="Century Gothic"/>
                <a:sym typeface="Century Gothic"/>
              </a:rPr>
              <a:t>7?</a:t>
            </a:r>
            <a:endParaRPr lang="en-US"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startAt="7"/>
            </a:pPr>
            <a:endParaRPr lang="en-US" sz="1800" dirty="0">
              <a:solidFill>
                <a:schemeClr val="dk1"/>
              </a:solidFill>
              <a:latin typeface="Century Gothic"/>
              <a:ea typeface="Century Gothic"/>
              <a:cs typeface="Century Gothic"/>
              <a:sym typeface="Century Gothic"/>
            </a:endParaRPr>
          </a:p>
          <a:p>
            <a:pPr marL="342900" lvl="0" indent="-342900" algn="l" rtl="0">
              <a:lnSpc>
                <a:spcPct val="100000"/>
              </a:lnSpc>
              <a:spcBef>
                <a:spcPts val="0"/>
              </a:spcBef>
              <a:spcAft>
                <a:spcPts val="0"/>
              </a:spcAft>
              <a:buClr>
                <a:schemeClr val="dk1"/>
              </a:buClr>
              <a:buSzPct val="100000"/>
              <a:buFont typeface="+mj-lt"/>
              <a:buAutoNum type="arabicPeriod" startAt="7"/>
            </a:pPr>
            <a:r>
              <a:rPr lang="en-US" sz="1800" dirty="0" smtClean="0">
                <a:solidFill>
                  <a:schemeClr val="dk1"/>
                </a:solidFill>
                <a:latin typeface="Century Gothic"/>
                <a:ea typeface="Century Gothic"/>
                <a:cs typeface="Century Gothic"/>
                <a:sym typeface="Century Gothic"/>
              </a:rPr>
              <a:t>Give </a:t>
            </a:r>
            <a:r>
              <a:rPr lang="en-US" sz="1800" dirty="0">
                <a:solidFill>
                  <a:schemeClr val="dk1"/>
                </a:solidFill>
                <a:latin typeface="Century Gothic"/>
                <a:ea typeface="Century Gothic"/>
                <a:cs typeface="Century Gothic"/>
                <a:sym typeface="Century Gothic"/>
              </a:rPr>
              <a:t>an example in Paragraph 7 of e</a:t>
            </a:r>
            <a:r>
              <a:rPr lang="en-US" sz="1800" i="1" dirty="0">
                <a:solidFill>
                  <a:schemeClr val="dk1"/>
                </a:solidFill>
                <a:latin typeface="Century Gothic"/>
                <a:ea typeface="Century Gothic"/>
                <a:cs typeface="Century Gothic"/>
                <a:sym typeface="Century Gothic"/>
              </a:rPr>
              <a:t>vidence</a:t>
            </a:r>
            <a:r>
              <a:rPr lang="en-US" sz="1800" dirty="0">
                <a:solidFill>
                  <a:schemeClr val="dk1"/>
                </a:solidFill>
                <a:latin typeface="Century Gothic"/>
                <a:ea typeface="Century Gothic"/>
                <a:cs typeface="Century Gothic"/>
                <a:sym typeface="Century Gothic"/>
              </a:rPr>
              <a:t> that supports the reason. </a:t>
            </a:r>
            <a:endParaRPr sz="1800" dirty="0">
              <a:solidFill>
                <a:schemeClr val="dk1"/>
              </a:solidFill>
              <a:latin typeface="Century Gothic"/>
              <a:ea typeface="Century Gothic"/>
              <a:cs typeface="Century Gothic"/>
              <a:sym typeface="Century Gothic"/>
            </a:endParaRPr>
          </a:p>
        </p:txBody>
      </p:sp>
      <p:sp>
        <p:nvSpPr>
          <p:cNvPr id="325" name="Google Shape;325;p42"/>
          <p:cNvSpPr txBox="1"/>
          <p:nvPr/>
        </p:nvSpPr>
        <p:spPr>
          <a:xfrm>
            <a:off x="4817187" y="1810575"/>
            <a:ext cx="6884275" cy="4402800"/>
          </a:xfrm>
          <a:prstGeom prst="rect">
            <a:avLst/>
          </a:prstGeom>
          <a:noFill/>
          <a:ln>
            <a:noFill/>
          </a:ln>
        </p:spPr>
        <p:txBody>
          <a:bodyPr spcFirstLastPara="1" wrap="square" lIns="91425" tIns="91425" rIns="91425" bIns="91425" anchor="ctr" anchorCtr="0">
            <a:noAutofit/>
          </a:bodyPr>
          <a:lstStyle/>
          <a:p>
            <a:pPr marL="342900" lvl="0" indent="-342900" algn="l" rtl="0">
              <a:lnSpc>
                <a:spcPct val="145454"/>
              </a:lnSpc>
              <a:spcBef>
                <a:spcPts val="0"/>
              </a:spcBef>
              <a:spcAft>
                <a:spcPts val="0"/>
              </a:spcAft>
              <a:buFont typeface="+mj-lt"/>
              <a:buAutoNum type="arabicPeriod" startAt="7"/>
            </a:pPr>
            <a:r>
              <a:rPr lang="en-US" sz="1800" dirty="0" smtClean="0">
                <a:solidFill>
                  <a:schemeClr val="dk1"/>
                </a:solidFill>
                <a:latin typeface="Century Gothic"/>
                <a:ea typeface="Century Gothic"/>
                <a:cs typeface="Century Gothic"/>
                <a:sym typeface="Century Gothic"/>
              </a:rPr>
              <a:t>Then </a:t>
            </a:r>
            <a:r>
              <a:rPr lang="en-US" sz="1800" dirty="0">
                <a:solidFill>
                  <a:schemeClr val="dk1"/>
                </a:solidFill>
                <a:latin typeface="Century Gothic"/>
                <a:ea typeface="Century Gothic"/>
                <a:cs typeface="Century Gothic"/>
                <a:sym typeface="Century Gothic"/>
              </a:rPr>
              <a:t>there is the problem that one activity is usually distributed over many different places in the brain. In his book, “Brain Imaging,” the Yale biophysicist Robert Shulman notes that we have this useful concept, “working memory,” but the activity described by this concept is widely distributed across at least 30 regions of the brain. Furthermore, there appears to be no dispersed pattern of activation that we can look at and say, “That person is experiencing hatred.”</a:t>
            </a: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pic>
        <p:nvPicPr>
          <p:cNvPr id="6" name="Google Shape;216;p31"/>
          <p:cNvPicPr preferRelativeResize="0"/>
          <p:nvPr/>
        </p:nvPicPr>
        <p:blipFill>
          <a:blip r:embed="rId3">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43"/>
          <p:cNvSpPr txBox="1"/>
          <p:nvPr/>
        </p:nvSpPr>
        <p:spPr>
          <a:xfrm>
            <a:off x="429160" y="287163"/>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learn how to trace an argument</a:t>
            </a:r>
            <a:endParaRPr sz="3600" dirty="0">
              <a:latin typeface="Century Gothic"/>
              <a:ea typeface="Century Gothic"/>
              <a:cs typeface="Century Gothic"/>
              <a:sym typeface="Century Gothic"/>
            </a:endParaRPr>
          </a:p>
        </p:txBody>
      </p:sp>
      <p:sp>
        <p:nvSpPr>
          <p:cNvPr id="333" name="Google Shape;333;p43"/>
          <p:cNvSpPr txBox="1"/>
          <p:nvPr/>
        </p:nvSpPr>
        <p:spPr>
          <a:xfrm>
            <a:off x="429160" y="1577412"/>
            <a:ext cx="5244300" cy="4511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We have just been looking closely at how an author builds an argument and shows their thinking.</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Now we are going to capture that thinking.</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This is called “tracing an argument.”</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b="1"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b="1" dirty="0">
                <a:solidFill>
                  <a:schemeClr val="dk1"/>
                </a:solidFill>
                <a:latin typeface="Century Gothic"/>
                <a:ea typeface="Century Gothic"/>
                <a:cs typeface="Century Gothic"/>
                <a:sym typeface="Century Gothic"/>
              </a:rPr>
              <a:t>Directions:</a:t>
            </a:r>
            <a:endParaRPr sz="1800" b="1"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Put </a:t>
            </a:r>
            <a:r>
              <a:rPr lang="en-US" sz="1800" dirty="0">
                <a:solidFill>
                  <a:schemeClr val="dk1"/>
                </a:solidFill>
                <a:latin typeface="Century Gothic"/>
                <a:ea typeface="Century Gothic"/>
                <a:cs typeface="Century Gothic"/>
                <a:sym typeface="Century Gothic"/>
              </a:rPr>
              <a:t>your name at the top of this new </a:t>
            </a:r>
            <a:r>
              <a:rPr lang="en-US" sz="1800" dirty="0" smtClean="0">
                <a:solidFill>
                  <a:schemeClr val="dk1"/>
                </a:solidFill>
                <a:latin typeface="Century Gothic"/>
                <a:ea typeface="Century Gothic"/>
                <a:cs typeface="Century Gothic"/>
                <a:sym typeface="Century Gothic"/>
              </a:rPr>
              <a:t>note-catcher.</a:t>
            </a:r>
            <a:endParaRPr lang="en-US"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Fill </a:t>
            </a:r>
            <a:r>
              <a:rPr lang="en-US" sz="1800" dirty="0">
                <a:solidFill>
                  <a:schemeClr val="dk1"/>
                </a:solidFill>
                <a:latin typeface="Century Gothic"/>
                <a:ea typeface="Century Gothic"/>
                <a:cs typeface="Century Gothic"/>
                <a:sym typeface="Century Gothic"/>
              </a:rPr>
              <a:t>out the title of the text in the appropriate </a:t>
            </a:r>
            <a:r>
              <a:rPr lang="en-US" sz="1800" dirty="0" smtClean="0">
                <a:solidFill>
                  <a:schemeClr val="dk1"/>
                </a:solidFill>
                <a:latin typeface="Century Gothic"/>
                <a:ea typeface="Century Gothic"/>
                <a:cs typeface="Century Gothic"/>
                <a:sym typeface="Century Gothic"/>
              </a:rPr>
              <a:t>section.</a:t>
            </a:r>
            <a:endParaRPr lang="en-US"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Clr>
                <a:schemeClr val="dk1"/>
              </a:buClr>
              <a:buSzPct val="100000"/>
              <a:buFont typeface="+mj-lt"/>
              <a:buAutoNum type="arabicPeriod"/>
            </a:pPr>
            <a:r>
              <a:rPr lang="en-US" sz="1800" dirty="0" smtClean="0">
                <a:solidFill>
                  <a:schemeClr val="dk1"/>
                </a:solidFill>
                <a:latin typeface="Century Gothic"/>
                <a:ea typeface="Century Gothic"/>
                <a:cs typeface="Century Gothic"/>
                <a:sym typeface="Century Gothic"/>
              </a:rPr>
              <a:t>Write </a:t>
            </a:r>
            <a:r>
              <a:rPr lang="en-US" sz="1800" dirty="0">
                <a:solidFill>
                  <a:schemeClr val="dk1"/>
                </a:solidFill>
                <a:latin typeface="Century Gothic"/>
                <a:ea typeface="Century Gothic"/>
                <a:cs typeface="Century Gothic"/>
                <a:sym typeface="Century Gothic"/>
              </a:rPr>
              <a:t>“David Brooks” under Author’s Name.</a:t>
            </a:r>
            <a:endParaRPr sz="1800" dirty="0">
              <a:solidFill>
                <a:schemeClr val="dk1"/>
              </a:solidFill>
              <a:latin typeface="Century Gothic"/>
              <a:ea typeface="Century Gothic"/>
              <a:cs typeface="Century Gothic"/>
              <a:sym typeface="Century Gothic"/>
            </a:endParaRPr>
          </a:p>
          <a:p>
            <a:pPr marL="38100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381000" lvl="0" indent="0" algn="l" rtl="0">
              <a:lnSpc>
                <a:spcPct val="115000"/>
              </a:lnSpc>
              <a:spcBef>
                <a:spcPts val="0"/>
              </a:spcBef>
              <a:spcAft>
                <a:spcPts val="0"/>
              </a:spcAft>
              <a:buClr>
                <a:schemeClr val="dk1"/>
              </a:buClr>
              <a:buSzPts val="1100"/>
              <a:buFont typeface="Arial"/>
              <a:buNone/>
            </a:pPr>
            <a:endParaRPr sz="1800" dirty="0">
              <a:solidFill>
                <a:schemeClr val="dk1"/>
              </a:solidFill>
              <a:latin typeface="Century Gothic"/>
              <a:ea typeface="Century Gothic"/>
              <a:cs typeface="Century Gothic"/>
              <a:sym typeface="Century Gothic"/>
            </a:endParaRPr>
          </a:p>
        </p:txBody>
      </p:sp>
      <p:sp>
        <p:nvSpPr>
          <p:cNvPr id="334" name="Google Shape;334;p43"/>
          <p:cNvSpPr txBox="1"/>
          <p:nvPr/>
        </p:nvSpPr>
        <p:spPr>
          <a:xfrm>
            <a:off x="5673460" y="1327550"/>
            <a:ext cx="4467300" cy="4402800"/>
          </a:xfrm>
          <a:prstGeom prst="rect">
            <a:avLst/>
          </a:prstGeom>
          <a:noFill/>
          <a:ln>
            <a:noFill/>
          </a:ln>
        </p:spPr>
        <p:txBody>
          <a:bodyPr spcFirstLastPara="1" wrap="square" lIns="91425" tIns="91425" rIns="91425" bIns="91425" anchor="ctr" anchorCtr="0">
            <a:noAutofit/>
          </a:bodyPr>
          <a:lstStyle/>
          <a:p>
            <a:pPr marL="0" lvl="0" indent="0" algn="l" rtl="0">
              <a:lnSpc>
                <a:spcPct val="145454"/>
              </a:lnSpc>
              <a:spcBef>
                <a:spcPts val="0"/>
              </a:spcBef>
              <a:spcAft>
                <a:spcPts val="0"/>
              </a:spcAft>
              <a:buNone/>
            </a:pPr>
            <a:endParaRPr sz="1800">
              <a:solidFill>
                <a:schemeClr val="dk1"/>
              </a:solidFill>
              <a:latin typeface="Century Gothic"/>
              <a:ea typeface="Century Gothic"/>
              <a:cs typeface="Century Gothic"/>
              <a:sym typeface="Century Gothic"/>
            </a:endParaRPr>
          </a:p>
        </p:txBody>
      </p:sp>
      <p:pic>
        <p:nvPicPr>
          <p:cNvPr id="335" name="Google Shape;335;p43"/>
          <p:cNvPicPr preferRelativeResize="0"/>
          <p:nvPr/>
        </p:nvPicPr>
        <p:blipFill>
          <a:blip r:embed="rId3">
            <a:alphaModFix/>
          </a:blip>
          <a:stretch>
            <a:fillRect/>
          </a:stretch>
        </p:blipFill>
        <p:spPr>
          <a:xfrm>
            <a:off x="6721875" y="1801962"/>
            <a:ext cx="4669751" cy="4284675"/>
          </a:xfrm>
          <a:prstGeom prst="rect">
            <a:avLst/>
          </a:prstGeom>
          <a:noFill/>
          <a:ln>
            <a:noFill/>
          </a:ln>
        </p:spPr>
      </p:pic>
      <p:pic>
        <p:nvPicPr>
          <p:cNvPr id="7"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0"/>
        <p:cNvGrpSpPr/>
        <p:nvPr/>
      </p:nvGrpSpPr>
      <p:grpSpPr>
        <a:xfrm>
          <a:off x="0" y="0"/>
          <a:ext cx="0" cy="0"/>
          <a:chOff x="0" y="0"/>
          <a:chExt cx="0" cy="0"/>
        </a:xfrm>
      </p:grpSpPr>
      <p:sp>
        <p:nvSpPr>
          <p:cNvPr id="341" name="Google Shape;341;p44"/>
          <p:cNvSpPr txBox="1"/>
          <p:nvPr/>
        </p:nvSpPr>
        <p:spPr>
          <a:xfrm>
            <a:off x="443313" y="239175"/>
            <a:ext cx="105195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400" dirty="0">
                <a:latin typeface="Century Gothic"/>
                <a:ea typeface="Century Gothic"/>
                <a:cs typeface="Century Gothic"/>
                <a:sym typeface="Century Gothic"/>
              </a:rPr>
              <a:t>Let’s continue learning how to trace an argument</a:t>
            </a:r>
            <a:endParaRPr sz="3400" dirty="0">
              <a:latin typeface="Century Gothic"/>
              <a:ea typeface="Century Gothic"/>
              <a:cs typeface="Century Gothic"/>
              <a:sym typeface="Century Gothic"/>
            </a:endParaRPr>
          </a:p>
        </p:txBody>
      </p:sp>
      <p:sp>
        <p:nvSpPr>
          <p:cNvPr id="343" name="Google Shape;343;p44"/>
          <p:cNvSpPr txBox="1"/>
          <p:nvPr/>
        </p:nvSpPr>
        <p:spPr>
          <a:xfrm>
            <a:off x="775975" y="2449623"/>
            <a:ext cx="4384200" cy="29835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Now let’s trace the argument by filling in the rest of the note-catcher.</a:t>
            </a:r>
            <a:endParaRPr sz="1800" dirty="0">
              <a:solidFill>
                <a:schemeClr val="dk1"/>
              </a:solidFill>
              <a:latin typeface="Century Gothic"/>
              <a:ea typeface="Century Gothic"/>
              <a:cs typeface="Century Gothic"/>
              <a:sym typeface="Century Gothic"/>
            </a:endParaRPr>
          </a:p>
          <a:p>
            <a:pPr marL="38100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Questions:</a:t>
            </a:r>
            <a:endParaRPr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US" sz="1800" dirty="0" smtClean="0">
                <a:solidFill>
                  <a:schemeClr val="dk1"/>
                </a:solidFill>
                <a:latin typeface="Century Gothic"/>
                <a:ea typeface="Century Gothic"/>
                <a:cs typeface="Century Gothic"/>
                <a:sym typeface="Century Gothic"/>
              </a:rPr>
              <a:t>What </a:t>
            </a:r>
            <a:r>
              <a:rPr lang="en-US" sz="1800" dirty="0">
                <a:solidFill>
                  <a:schemeClr val="dk1"/>
                </a:solidFill>
                <a:latin typeface="Century Gothic"/>
                <a:ea typeface="Century Gothic"/>
                <a:cs typeface="Century Gothic"/>
                <a:sym typeface="Century Gothic"/>
              </a:rPr>
              <a:t>was the author’s </a:t>
            </a:r>
            <a:r>
              <a:rPr lang="en-US" sz="1800" dirty="0" smtClean="0">
                <a:solidFill>
                  <a:schemeClr val="dk1"/>
                </a:solidFill>
                <a:latin typeface="Century Gothic"/>
                <a:ea typeface="Century Gothic"/>
                <a:cs typeface="Century Gothic"/>
                <a:sym typeface="Century Gothic"/>
              </a:rPr>
              <a:t>claim?</a:t>
            </a:r>
            <a:endParaRPr lang="en-US"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endParaRPr lang="en-US" sz="1800" dirty="0">
              <a:solidFill>
                <a:schemeClr val="dk1"/>
              </a:solidFill>
              <a:latin typeface="Century Gothic"/>
              <a:ea typeface="Century Gothic"/>
              <a:cs typeface="Century Gothic"/>
              <a:sym typeface="Century Gothic"/>
            </a:endParaRPr>
          </a:p>
          <a:p>
            <a:pPr marL="342900" lvl="0" indent="-342900" algn="l" rtl="0">
              <a:lnSpc>
                <a:spcPct val="115000"/>
              </a:lnSpc>
              <a:spcBef>
                <a:spcPts val="0"/>
              </a:spcBef>
              <a:spcAft>
                <a:spcPts val="0"/>
              </a:spcAft>
              <a:buFont typeface="+mj-lt"/>
              <a:buAutoNum type="arabicPeriod"/>
            </a:pPr>
            <a:r>
              <a:rPr lang="en-US" sz="1800" dirty="0" smtClean="0">
                <a:solidFill>
                  <a:schemeClr val="dk1"/>
                </a:solidFill>
                <a:latin typeface="Century Gothic"/>
                <a:ea typeface="Century Gothic"/>
                <a:cs typeface="Century Gothic"/>
                <a:sym typeface="Century Gothic"/>
              </a:rPr>
              <a:t>Write </a:t>
            </a:r>
            <a:r>
              <a:rPr lang="en-US" sz="1800" dirty="0">
                <a:solidFill>
                  <a:schemeClr val="dk1"/>
                </a:solidFill>
                <a:latin typeface="Century Gothic"/>
                <a:ea typeface="Century Gothic"/>
                <a:cs typeface="Century Gothic"/>
                <a:sym typeface="Century Gothic"/>
              </a:rPr>
              <a:t>the claim in the appropriate spot.</a:t>
            </a:r>
            <a:endParaRPr sz="1800" dirty="0">
              <a:solidFill>
                <a:schemeClr val="dk1"/>
              </a:solidFill>
              <a:latin typeface="Century Gothic"/>
              <a:ea typeface="Century Gothic"/>
              <a:cs typeface="Century Gothic"/>
              <a:sym typeface="Century Gothic"/>
            </a:endParaRPr>
          </a:p>
        </p:txBody>
      </p:sp>
      <p:pic>
        <p:nvPicPr>
          <p:cNvPr id="344" name="Google Shape;344;p44"/>
          <p:cNvPicPr preferRelativeResize="0"/>
          <p:nvPr/>
        </p:nvPicPr>
        <p:blipFill>
          <a:blip r:embed="rId3">
            <a:alphaModFix/>
          </a:blip>
          <a:stretch>
            <a:fillRect/>
          </a:stretch>
        </p:blipFill>
        <p:spPr>
          <a:xfrm>
            <a:off x="6510287" y="1799036"/>
            <a:ext cx="4669751" cy="4284675"/>
          </a:xfrm>
          <a:prstGeom prst="rect">
            <a:avLst/>
          </a:prstGeom>
          <a:noFill/>
          <a:ln>
            <a:noFill/>
          </a:ln>
        </p:spPr>
      </p:pic>
      <p:pic>
        <p:nvPicPr>
          <p:cNvPr id="6"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45"/>
          <p:cNvSpPr txBox="1"/>
          <p:nvPr/>
        </p:nvSpPr>
        <p:spPr>
          <a:xfrm>
            <a:off x="476698" y="303992"/>
            <a:ext cx="105195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400" dirty="0">
                <a:latin typeface="Century Gothic"/>
                <a:ea typeface="Century Gothic"/>
                <a:cs typeface="Century Gothic"/>
                <a:sym typeface="Century Gothic"/>
              </a:rPr>
              <a:t>Let’s continue tracing the evidence in an argument</a:t>
            </a:r>
            <a:endParaRPr sz="3400" dirty="0">
              <a:latin typeface="Century Gothic"/>
              <a:ea typeface="Century Gothic"/>
              <a:cs typeface="Century Gothic"/>
              <a:sym typeface="Century Gothic"/>
            </a:endParaRPr>
          </a:p>
        </p:txBody>
      </p:sp>
      <p:sp>
        <p:nvSpPr>
          <p:cNvPr id="352" name="Google Shape;352;p45"/>
          <p:cNvSpPr txBox="1"/>
          <p:nvPr/>
        </p:nvSpPr>
        <p:spPr>
          <a:xfrm>
            <a:off x="618812" y="2011438"/>
            <a:ext cx="4527600" cy="4012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Now let’s trace how the author gives evidence.</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Question:</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You can see that the </a:t>
            </a:r>
            <a:r>
              <a:rPr lang="en-US" sz="1800" b="1" dirty="0">
                <a:solidFill>
                  <a:schemeClr val="dk1"/>
                </a:solidFill>
                <a:latin typeface="Century Gothic"/>
                <a:ea typeface="Century Gothic"/>
                <a:cs typeface="Century Gothic"/>
                <a:sym typeface="Century Gothic"/>
              </a:rPr>
              <a:t>reason</a:t>
            </a:r>
            <a:r>
              <a:rPr lang="en-US" sz="1800" dirty="0">
                <a:solidFill>
                  <a:schemeClr val="dk1"/>
                </a:solidFill>
                <a:latin typeface="Century Gothic"/>
                <a:ea typeface="Century Gothic"/>
                <a:cs typeface="Century Gothic"/>
                <a:sym typeface="Century Gothic"/>
              </a:rPr>
              <a:t> the author gives in Paragraph 6 to support his claim is filled in for you here. </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What </a:t>
            </a:r>
            <a:r>
              <a:rPr lang="en-US" sz="1800" b="1" dirty="0">
                <a:solidFill>
                  <a:schemeClr val="dk1"/>
                </a:solidFill>
                <a:latin typeface="Century Gothic"/>
                <a:ea typeface="Century Gothic"/>
                <a:cs typeface="Century Gothic"/>
                <a:sym typeface="Century Gothic"/>
              </a:rPr>
              <a:t>evidence</a:t>
            </a:r>
            <a:r>
              <a:rPr lang="en-US" sz="1800" dirty="0">
                <a:solidFill>
                  <a:schemeClr val="dk1"/>
                </a:solidFill>
                <a:latin typeface="Century Gothic"/>
                <a:ea typeface="Century Gothic"/>
                <a:cs typeface="Century Gothic"/>
                <a:sym typeface="Century Gothic"/>
              </a:rPr>
              <a:t> did the author use to support this reason in Paragraph 6? Use your text-dependent question notes to help you.  </a:t>
            </a:r>
            <a:endParaRPr sz="1800" dirty="0">
              <a:solidFill>
                <a:schemeClr val="dk1"/>
              </a:solidFill>
              <a:latin typeface="Century Gothic"/>
              <a:ea typeface="Century Gothic"/>
              <a:cs typeface="Century Gothic"/>
              <a:sym typeface="Century Gothic"/>
            </a:endParaRPr>
          </a:p>
        </p:txBody>
      </p:sp>
      <p:pic>
        <p:nvPicPr>
          <p:cNvPr id="353" name="Google Shape;353;p45"/>
          <p:cNvPicPr preferRelativeResize="0"/>
          <p:nvPr/>
        </p:nvPicPr>
        <p:blipFill>
          <a:blip r:embed="rId3">
            <a:alphaModFix/>
          </a:blip>
          <a:stretch>
            <a:fillRect/>
          </a:stretch>
        </p:blipFill>
        <p:spPr>
          <a:xfrm>
            <a:off x="6032287" y="2115338"/>
            <a:ext cx="5739025" cy="3804800"/>
          </a:xfrm>
          <a:prstGeom prst="rect">
            <a:avLst/>
          </a:prstGeom>
          <a:noFill/>
          <a:ln>
            <a:noFill/>
          </a:ln>
        </p:spPr>
      </p:pic>
      <p:pic>
        <p:nvPicPr>
          <p:cNvPr id="6"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8"/>
          <p:cNvSpPr txBox="1">
            <a:spLocks noGrp="1"/>
          </p:cNvSpPr>
          <p:nvPr>
            <p:ph type="subTitle" idx="1"/>
          </p:nvPr>
        </p:nvSpPr>
        <p:spPr>
          <a:xfrm>
            <a:off x="435050" y="1559875"/>
            <a:ext cx="11059200" cy="4345475"/>
          </a:xfrm>
          <a:prstGeom prst="rect">
            <a:avLst/>
          </a:prstGeom>
          <a:noFill/>
          <a:ln>
            <a:noFill/>
          </a:ln>
        </p:spPr>
        <p:txBody>
          <a:bodyPr spcFirstLastPara="1" wrap="square" lIns="91425" tIns="45700" rIns="91425" bIns="45700" anchor="t" anchorCtr="0">
            <a:noAutofit/>
          </a:bodyPr>
          <a:lstStyle/>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dirty="0" smtClean="0">
                <a:latin typeface="Century Gothic"/>
                <a:ea typeface="Century Gothic"/>
                <a:cs typeface="Century Gothic"/>
                <a:sym typeface="Century Gothic"/>
              </a:rPr>
              <a:t>Document camera</a:t>
            </a:r>
            <a:endParaRPr lang="en-US" sz="1800"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Argument </a:t>
            </a:r>
            <a:r>
              <a:rPr lang="en-US" sz="1800" b="1" dirty="0">
                <a:latin typeface="Century Gothic"/>
                <a:ea typeface="Century Gothic"/>
                <a:cs typeface="Century Gothic"/>
                <a:sym typeface="Century Gothic"/>
              </a:rPr>
              <a:t>A</a:t>
            </a:r>
            <a:r>
              <a:rPr lang="en-US" sz="1800" dirty="0">
                <a:latin typeface="Century Gothic"/>
                <a:ea typeface="Century Gothic"/>
                <a:cs typeface="Century Gothic"/>
                <a:sym typeface="Century Gothic"/>
              </a:rPr>
              <a:t> (one to </a:t>
            </a:r>
            <a:r>
              <a:rPr lang="en-US" sz="1800" dirty="0" smtClean="0">
                <a:latin typeface="Century Gothic"/>
                <a:ea typeface="Century Gothic"/>
                <a:cs typeface="Century Gothic"/>
                <a:sym typeface="Century Gothic"/>
              </a:rPr>
              <a:t>display)</a:t>
            </a:r>
            <a:endParaRPr lang="en-US" sz="1800"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Argument </a:t>
            </a:r>
            <a:r>
              <a:rPr lang="en-US" sz="1800" b="1" dirty="0">
                <a:latin typeface="Century Gothic"/>
                <a:ea typeface="Century Gothic"/>
                <a:cs typeface="Century Gothic"/>
                <a:sym typeface="Century Gothic"/>
              </a:rPr>
              <a:t>B</a:t>
            </a:r>
            <a:r>
              <a:rPr lang="en-US" sz="1800" dirty="0">
                <a:latin typeface="Century Gothic"/>
                <a:ea typeface="Century Gothic"/>
                <a:cs typeface="Century Gothic"/>
                <a:sym typeface="Century Gothic"/>
              </a:rPr>
              <a:t> (one to </a:t>
            </a:r>
            <a:r>
              <a:rPr lang="en-US" sz="1800" dirty="0" smtClean="0">
                <a:latin typeface="Century Gothic"/>
                <a:ea typeface="Century Gothic"/>
                <a:cs typeface="Century Gothic"/>
                <a:sym typeface="Century Gothic"/>
              </a:rPr>
              <a:t>display)</a:t>
            </a:r>
            <a:endParaRPr lang="en-US" sz="1800"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Evaluating </a:t>
            </a:r>
            <a:r>
              <a:rPr lang="en-US" sz="1800" b="1" dirty="0">
                <a:latin typeface="Century Gothic"/>
                <a:ea typeface="Century Gothic"/>
                <a:cs typeface="Century Gothic"/>
                <a:sym typeface="Century Gothic"/>
              </a:rPr>
              <a:t>an Argument anchor chart </a:t>
            </a:r>
            <a:r>
              <a:rPr lang="en-US" sz="1800" dirty="0">
                <a:latin typeface="Century Gothic"/>
                <a:ea typeface="Century Gothic"/>
                <a:cs typeface="Century Gothic"/>
                <a:sym typeface="Century Gothic"/>
              </a:rPr>
              <a:t>(new; co-created with students in Work Time A; see blank example in supporting </a:t>
            </a:r>
            <a:r>
              <a:rPr lang="en-US" sz="1800" dirty="0" smtClean="0">
                <a:latin typeface="Century Gothic"/>
                <a:ea typeface="Century Gothic"/>
                <a:cs typeface="Century Gothic"/>
                <a:sym typeface="Century Gothic"/>
              </a:rPr>
              <a:t>materials)</a:t>
            </a: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Evaluating </a:t>
            </a:r>
            <a:r>
              <a:rPr lang="en-US" sz="1800" b="1" dirty="0">
                <a:latin typeface="Century Gothic"/>
                <a:ea typeface="Century Gothic"/>
                <a:cs typeface="Century Gothic"/>
                <a:sym typeface="Century Gothic"/>
              </a:rPr>
              <a:t>an Argument anchor chart (model, for teacher reference</a:t>
            </a:r>
            <a:r>
              <a:rPr lang="en-US" sz="1800" b="1" dirty="0" smtClean="0">
                <a:latin typeface="Century Gothic"/>
                <a:ea typeface="Century Gothic"/>
                <a:cs typeface="Century Gothic"/>
                <a:sym typeface="Century Gothic"/>
              </a:rPr>
              <a:t>)</a:t>
            </a:r>
            <a:endParaRPr lang="en-US" sz="1800" b="1"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dirty="0" smtClean="0">
                <a:latin typeface="Century Gothic"/>
                <a:ea typeface="Century Gothic"/>
                <a:cs typeface="Century Gothic"/>
                <a:sym typeface="Century Gothic"/>
              </a:rPr>
              <a:t>“</a:t>
            </a:r>
            <a:r>
              <a:rPr lang="en-US" sz="1800" dirty="0">
                <a:latin typeface="Century Gothic"/>
                <a:ea typeface="Century Gothic"/>
                <a:cs typeface="Century Gothic"/>
                <a:sym typeface="Century Gothic"/>
              </a:rPr>
              <a:t>Beyond the Brain” (one per student and one to </a:t>
            </a:r>
            <a:r>
              <a:rPr lang="en-US" sz="1800" dirty="0" smtClean="0">
                <a:latin typeface="Century Gothic"/>
                <a:ea typeface="Century Gothic"/>
                <a:cs typeface="Century Gothic"/>
                <a:sym typeface="Century Gothic"/>
              </a:rPr>
              <a:t>display)</a:t>
            </a:r>
            <a:endParaRPr lang="en-US" sz="1800"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Text-Dependent </a:t>
            </a:r>
            <a:r>
              <a:rPr lang="en-US" sz="1800" b="1" dirty="0">
                <a:latin typeface="Century Gothic"/>
                <a:ea typeface="Century Gothic"/>
                <a:cs typeface="Century Gothic"/>
                <a:sym typeface="Century Gothic"/>
              </a:rPr>
              <a:t>Questions: “Beyond the Brain” </a:t>
            </a:r>
            <a:r>
              <a:rPr lang="en-US" sz="1800" dirty="0">
                <a:latin typeface="Century Gothic"/>
                <a:ea typeface="Century Gothic"/>
                <a:cs typeface="Century Gothic"/>
                <a:sym typeface="Century Gothic"/>
              </a:rPr>
              <a:t>(one per </a:t>
            </a:r>
            <a:r>
              <a:rPr lang="en-US" sz="1800" dirty="0" smtClean="0">
                <a:latin typeface="Century Gothic"/>
                <a:ea typeface="Century Gothic"/>
                <a:cs typeface="Century Gothic"/>
                <a:sym typeface="Century Gothic"/>
              </a:rPr>
              <a:t>student)</a:t>
            </a:r>
            <a:endParaRPr lang="en-US" sz="1800"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Close </a:t>
            </a:r>
            <a:r>
              <a:rPr lang="en-US" sz="1800" b="1" dirty="0">
                <a:latin typeface="Century Gothic"/>
                <a:ea typeface="Century Gothic"/>
                <a:cs typeface="Century Gothic"/>
                <a:sym typeface="Century Gothic"/>
              </a:rPr>
              <a:t>Reading Guide: “Beyond the Brain” (for teacher </a:t>
            </a:r>
            <a:r>
              <a:rPr lang="en-US" sz="1800" b="1" dirty="0" smtClean="0">
                <a:latin typeface="Century Gothic"/>
                <a:ea typeface="Century Gothic"/>
                <a:cs typeface="Century Gothic"/>
                <a:sym typeface="Century Gothic"/>
              </a:rPr>
              <a:t>reference)</a:t>
            </a:r>
            <a:endParaRPr lang="en-US" sz="1800" b="1"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Tracing </a:t>
            </a:r>
            <a:r>
              <a:rPr lang="en-US" sz="1800" b="1" dirty="0">
                <a:latin typeface="Century Gothic"/>
                <a:ea typeface="Century Gothic"/>
                <a:cs typeface="Century Gothic"/>
                <a:sym typeface="Century Gothic"/>
              </a:rPr>
              <a:t>an Argument note-catcher </a:t>
            </a:r>
            <a:r>
              <a:rPr lang="en-US" sz="1800" dirty="0">
                <a:latin typeface="Century Gothic"/>
                <a:ea typeface="Century Gothic"/>
                <a:cs typeface="Century Gothic"/>
                <a:sym typeface="Century Gothic"/>
              </a:rPr>
              <a:t>(one per student and one to </a:t>
            </a:r>
            <a:r>
              <a:rPr lang="en-US" sz="1800" dirty="0" smtClean="0">
                <a:latin typeface="Century Gothic"/>
                <a:ea typeface="Century Gothic"/>
                <a:cs typeface="Century Gothic"/>
                <a:sym typeface="Century Gothic"/>
              </a:rPr>
              <a:t>display)</a:t>
            </a:r>
            <a:endParaRPr lang="en-US" sz="1800" dirty="0">
              <a:latin typeface="Century Gothic"/>
              <a:ea typeface="Century Gothic"/>
              <a:cs typeface="Century Gothic"/>
              <a:sym typeface="Century Gothic"/>
            </a:endParaRPr>
          </a:p>
          <a:p>
            <a:pPr marL="742950" marR="0" lvl="0" indent="-285750" algn="l" rtl="0">
              <a:lnSpc>
                <a:spcPct val="90000"/>
              </a:lnSpc>
              <a:spcBef>
                <a:spcPts val="1000"/>
              </a:spcBef>
              <a:spcAft>
                <a:spcPts val="0"/>
              </a:spcAft>
              <a:buClr>
                <a:schemeClr val="dk1"/>
              </a:buClr>
              <a:buSzPct val="100000"/>
              <a:buFont typeface="Arial" panose="020B0604020202020204" pitchFamily="34" charset="0"/>
              <a:buChar char="•"/>
            </a:pPr>
            <a:r>
              <a:rPr lang="en-US" sz="1800" b="1" dirty="0" smtClean="0">
                <a:latin typeface="Century Gothic"/>
                <a:ea typeface="Century Gothic"/>
                <a:cs typeface="Century Gothic"/>
                <a:sym typeface="Century Gothic"/>
              </a:rPr>
              <a:t>Tracing </a:t>
            </a:r>
            <a:r>
              <a:rPr lang="en-US" sz="1800" b="1" dirty="0">
                <a:latin typeface="Century Gothic"/>
                <a:ea typeface="Century Gothic"/>
                <a:cs typeface="Century Gothic"/>
                <a:sym typeface="Century Gothic"/>
              </a:rPr>
              <a:t>an Argument note-catcher (answers, for teacher reference)</a:t>
            </a:r>
            <a:endParaRPr sz="1800" b="1" dirty="0">
              <a:latin typeface="Century Gothic"/>
              <a:ea typeface="Century Gothic"/>
              <a:cs typeface="Century Gothic"/>
              <a:sym typeface="Century Gothic"/>
            </a:endParaRPr>
          </a:p>
        </p:txBody>
      </p:sp>
      <p:sp>
        <p:nvSpPr>
          <p:cNvPr id="7" name="Google Shape;184;p27"/>
          <p:cNvSpPr txBox="1">
            <a:spLocks/>
          </p:cNvSpPr>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dirty="0" smtClean="0">
                <a:latin typeface="Century Gothic" panose="020B0502020202020204" pitchFamily="34" charset="0"/>
                <a:ea typeface="Century Gothic"/>
                <a:cs typeface="Century Gothic"/>
                <a:sym typeface="Century Gothic"/>
              </a:rPr>
              <a:t>Grade 7: Module </a:t>
            </a:r>
            <a:r>
              <a:rPr lang="en-US" sz="4200" dirty="0" smtClean="0">
                <a:latin typeface="Century Gothic" panose="020B0502020202020204" pitchFamily="34" charset="0"/>
              </a:rPr>
              <a:t>4</a:t>
            </a:r>
            <a:r>
              <a:rPr lang="en-US" sz="4200" dirty="0" smtClean="0">
                <a:latin typeface="Century Gothic" panose="020B0502020202020204" pitchFamily="34" charset="0"/>
                <a:ea typeface="Century Gothic"/>
                <a:cs typeface="Century Gothic"/>
                <a:sym typeface="Century Gothic"/>
              </a:rPr>
              <a:t>: Unit </a:t>
            </a:r>
            <a:r>
              <a:rPr lang="en-US" sz="4200" dirty="0" smtClean="0">
                <a:latin typeface="Century Gothic" panose="020B0502020202020204" pitchFamily="34" charset="0"/>
              </a:rPr>
              <a:t>2</a:t>
            </a:r>
            <a:r>
              <a:rPr lang="en-US" sz="4200" dirty="0" smtClean="0">
                <a:latin typeface="Century Gothic" panose="020B0502020202020204" pitchFamily="34" charset="0"/>
                <a:ea typeface="Century Gothic"/>
                <a:cs typeface="Century Gothic"/>
                <a:sym typeface="Century Gothic"/>
              </a:rPr>
              <a:t>: Lesson </a:t>
            </a:r>
            <a:r>
              <a:rPr lang="en-US" sz="4200" dirty="0" smtClean="0">
                <a:latin typeface="Century Gothic" panose="020B0502020202020204" pitchFamily="34" charset="0"/>
              </a:rPr>
              <a:t>2</a:t>
            </a:r>
            <a:endParaRPr lang="en-US" sz="4200" dirty="0" smtClean="0">
              <a:latin typeface="Century Gothic" panose="020B0502020202020204" pitchFamily="34" charset="0"/>
              <a:ea typeface="Century Gothic"/>
              <a:cs typeface="Century Gothic"/>
              <a:sym typeface="Century Gothic"/>
            </a:endParaRPr>
          </a:p>
          <a:p>
            <a:pPr algn="l">
              <a:buSzPts val="1500"/>
              <a:buFont typeface="Arial"/>
              <a:buNone/>
            </a:pPr>
            <a:r>
              <a:rPr lang="en-US" sz="2100" b="1" dirty="0" smtClean="0">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46"/>
          <p:cNvSpPr txBox="1"/>
          <p:nvPr/>
        </p:nvSpPr>
        <p:spPr>
          <a:xfrm>
            <a:off x="706487" y="382543"/>
            <a:ext cx="9800400" cy="644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600" dirty="0">
                <a:latin typeface="Century Gothic"/>
                <a:ea typeface="Century Gothic"/>
                <a:cs typeface="Century Gothic"/>
                <a:sym typeface="Century Gothic"/>
              </a:rPr>
              <a:t>Let’s complete </a:t>
            </a:r>
            <a:r>
              <a:rPr lang="en-US" sz="3600" dirty="0" smtClean="0">
                <a:latin typeface="Century Gothic"/>
                <a:ea typeface="Century Gothic"/>
                <a:cs typeface="Century Gothic"/>
                <a:sym typeface="Century Gothic"/>
              </a:rPr>
              <a:t>tracing this </a:t>
            </a:r>
            <a:r>
              <a:rPr lang="en-US" sz="3600" dirty="0">
                <a:latin typeface="Century Gothic"/>
                <a:ea typeface="Century Gothic"/>
                <a:cs typeface="Century Gothic"/>
                <a:sym typeface="Century Gothic"/>
              </a:rPr>
              <a:t>argument</a:t>
            </a:r>
            <a:endParaRPr sz="3600" dirty="0">
              <a:latin typeface="Century Gothic"/>
              <a:ea typeface="Century Gothic"/>
              <a:cs typeface="Century Gothic"/>
              <a:sym typeface="Century Gothic"/>
            </a:endParaRPr>
          </a:p>
        </p:txBody>
      </p:sp>
      <p:sp>
        <p:nvSpPr>
          <p:cNvPr id="361" name="Google Shape;361;p46"/>
          <p:cNvSpPr txBox="1"/>
          <p:nvPr/>
        </p:nvSpPr>
        <p:spPr>
          <a:xfrm>
            <a:off x="673925" y="2029612"/>
            <a:ext cx="3883788" cy="3796662"/>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Now let’s trace how relevant that evidence is.</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Notice that we see some “If /then” statements here. We’ve worked with this thinking before!</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Now, discuss whether the evidence is </a:t>
            </a:r>
            <a:r>
              <a:rPr lang="en-US" sz="1800" dirty="0" smtClean="0">
                <a:solidFill>
                  <a:schemeClr val="dk1"/>
                </a:solidFill>
                <a:latin typeface="Century Gothic"/>
                <a:ea typeface="Century Gothic"/>
                <a:cs typeface="Century Gothic"/>
                <a:sym typeface="Century Gothic"/>
              </a:rPr>
              <a:t>relevant</a:t>
            </a:r>
            <a:r>
              <a:rPr lang="en-US" sz="1800" dirty="0">
                <a:solidFill>
                  <a:schemeClr val="dk1"/>
                </a:solidFill>
                <a:latin typeface="Century Gothic"/>
                <a:ea typeface="Century Gothic"/>
                <a:cs typeface="Century Gothic"/>
                <a:sym typeface="Century Gothic"/>
              </a:rPr>
              <a:t>.</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1800" dirty="0">
                <a:solidFill>
                  <a:schemeClr val="dk1"/>
                </a:solidFill>
                <a:latin typeface="Century Gothic"/>
                <a:ea typeface="Century Gothic"/>
                <a:cs typeface="Century Gothic"/>
                <a:sym typeface="Century Gothic"/>
              </a:rPr>
              <a:t>What makes you think </a:t>
            </a:r>
            <a:r>
              <a:rPr lang="en-US" sz="1800" dirty="0" smtClean="0">
                <a:solidFill>
                  <a:schemeClr val="dk1"/>
                </a:solidFill>
                <a:latin typeface="Century Gothic"/>
                <a:ea typeface="Century Gothic"/>
                <a:cs typeface="Century Gothic"/>
                <a:sym typeface="Century Gothic"/>
              </a:rPr>
              <a:t>so?</a:t>
            </a:r>
            <a:endParaRPr sz="3000" dirty="0">
              <a:solidFill>
                <a:schemeClr val="dk1"/>
              </a:solidFill>
              <a:latin typeface="Century Gothic"/>
              <a:ea typeface="Century Gothic"/>
              <a:cs typeface="Century Gothic"/>
              <a:sym typeface="Century Gothic"/>
            </a:endParaRPr>
          </a:p>
        </p:txBody>
      </p:sp>
      <p:pic>
        <p:nvPicPr>
          <p:cNvPr id="362" name="Google Shape;362;p46"/>
          <p:cNvPicPr preferRelativeResize="0"/>
          <p:nvPr/>
        </p:nvPicPr>
        <p:blipFill>
          <a:blip r:embed="rId3">
            <a:alphaModFix/>
          </a:blip>
          <a:stretch>
            <a:fillRect/>
          </a:stretch>
        </p:blipFill>
        <p:spPr>
          <a:xfrm>
            <a:off x="5606687" y="2029612"/>
            <a:ext cx="5822550" cy="3874399"/>
          </a:xfrm>
          <a:prstGeom prst="rect">
            <a:avLst/>
          </a:prstGeom>
          <a:noFill/>
          <a:ln>
            <a:noFill/>
          </a:ln>
        </p:spPr>
      </p:pic>
      <p:pic>
        <p:nvPicPr>
          <p:cNvPr id="6"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367" name="Google Shape;367;p47"/>
          <p:cNvSpPr txBox="1">
            <a:spLocks noGrp="1"/>
          </p:cNvSpPr>
          <p:nvPr>
            <p:ph type="body" idx="1"/>
          </p:nvPr>
        </p:nvSpPr>
        <p:spPr>
          <a:xfrm>
            <a:off x="609600" y="449887"/>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endParaRPr sz="3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590550" lvl="0" indent="-514350" algn="l" rtl="0">
              <a:lnSpc>
                <a:spcPct val="115000"/>
              </a:lnSpc>
              <a:spcBef>
                <a:spcPts val="0"/>
              </a:spcBef>
              <a:spcAft>
                <a:spcPts val="0"/>
              </a:spcAft>
              <a:buFont typeface="+mj-lt"/>
              <a:buAutoNum type="arabicPeriod"/>
            </a:pPr>
            <a:r>
              <a:rPr lang="en-US" sz="3000" dirty="0" smtClean="0">
                <a:solidFill>
                  <a:srgbClr val="000000"/>
                </a:solidFill>
              </a:rPr>
              <a:t>Finish </a:t>
            </a:r>
            <a:r>
              <a:rPr lang="en-US" sz="3000" dirty="0">
                <a:solidFill>
                  <a:srgbClr val="000000"/>
                </a:solidFill>
              </a:rPr>
              <a:t>page 1 of the </a:t>
            </a:r>
            <a:r>
              <a:rPr lang="en-US" sz="3000" b="1" dirty="0">
                <a:solidFill>
                  <a:srgbClr val="000000"/>
                </a:solidFill>
              </a:rPr>
              <a:t>Tracing the Argument note-catcher for “Beyond the Brain</a:t>
            </a:r>
            <a:r>
              <a:rPr lang="en-US" sz="3000" b="1" dirty="0" smtClean="0">
                <a:solidFill>
                  <a:srgbClr val="000000"/>
                </a:solidFill>
              </a:rPr>
              <a:t>.”</a:t>
            </a:r>
            <a:endParaRPr lang="en-US" sz="3000" b="1" dirty="0">
              <a:solidFill>
                <a:srgbClr val="000000"/>
              </a:solidFill>
            </a:endParaRPr>
          </a:p>
          <a:p>
            <a:pPr marL="590550" lvl="0" indent="-514350" algn="l" rtl="0">
              <a:lnSpc>
                <a:spcPct val="115000"/>
              </a:lnSpc>
              <a:spcBef>
                <a:spcPts val="0"/>
              </a:spcBef>
              <a:spcAft>
                <a:spcPts val="0"/>
              </a:spcAft>
              <a:buFont typeface="+mj-lt"/>
              <a:buAutoNum type="arabicPeriod"/>
            </a:pPr>
            <a:endParaRPr lang="en-US" sz="3000" dirty="0">
              <a:solidFill>
                <a:srgbClr val="000000"/>
              </a:solidFill>
            </a:endParaRPr>
          </a:p>
          <a:p>
            <a:pPr marL="590550" lvl="0" indent="-514350" algn="l" rtl="0">
              <a:lnSpc>
                <a:spcPct val="115000"/>
              </a:lnSpc>
              <a:spcBef>
                <a:spcPts val="0"/>
              </a:spcBef>
              <a:spcAft>
                <a:spcPts val="0"/>
              </a:spcAft>
              <a:buFont typeface="+mj-lt"/>
              <a:buAutoNum type="arabicPeriod"/>
            </a:pPr>
            <a:r>
              <a:rPr lang="en-US" sz="3000" dirty="0" smtClean="0">
                <a:solidFill>
                  <a:srgbClr val="000000"/>
                </a:solidFill>
              </a:rPr>
              <a:t>Continue </a:t>
            </a:r>
            <a:r>
              <a:rPr lang="en-US" sz="3000" dirty="0">
                <a:solidFill>
                  <a:srgbClr val="000000"/>
                </a:solidFill>
              </a:rPr>
              <a:t>independent reading (at least 20 minutes</a:t>
            </a:r>
            <a:r>
              <a:rPr lang="en-US" sz="3000" dirty="0" smtClean="0">
                <a:solidFill>
                  <a:srgbClr val="000000"/>
                </a:solidFill>
              </a:rPr>
              <a:t>).</a:t>
            </a:r>
            <a:endParaRPr sz="3000" dirty="0">
              <a:solidFill>
                <a:srgbClr val="00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48"/>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374" name="Google Shape;374;p48"/>
          <p:cNvGraphicFramePr/>
          <p:nvPr/>
        </p:nvGraphicFramePr>
        <p:xfrm>
          <a:off x="781041" y="1555212"/>
          <a:ext cx="9569025" cy="4204775"/>
        </p:xfrm>
        <a:graphic>
          <a:graphicData uri="http://schemas.openxmlformats.org/drawingml/2006/table">
            <a:tbl>
              <a:tblPr firstRow="1" bandRow="1">
                <a:noFill/>
                <a:tableStyleId>{506319E1-D855-4260-B0C8-F5CE0A99006F}</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a:solidFill>
                  <a:schemeClr val="dk1"/>
                </a:solidFill>
                <a:latin typeface="Century Gothic"/>
                <a:ea typeface="Century Gothic"/>
                <a:cs typeface="Century Gothic"/>
                <a:sym typeface="Century Gothic"/>
              </a:rPr>
              <a:t>Preparing for</a:t>
            </a:r>
            <a:r>
              <a:rPr lang="en-US" b="1">
                <a:latin typeface="Century Gothic"/>
                <a:ea typeface="Century Gothic"/>
                <a:cs typeface="Century Gothic"/>
                <a:sym typeface="Century Gothic"/>
              </a:rPr>
              <a:t> Lesson </a:t>
            </a:r>
            <a:r>
              <a:rPr lang="en-US" b="1" i="1">
                <a:latin typeface="Century Gothic"/>
                <a:ea typeface="Century Gothic"/>
                <a:cs typeface="Century Gothic"/>
                <a:sym typeface="Century Gothic"/>
              </a:rPr>
              <a:t>2</a:t>
            </a:r>
            <a:r>
              <a:rPr lang="en-US" b="1" i="0" u="none" strike="noStrike" cap="none">
                <a:solidFill>
                  <a:schemeClr val="dk1"/>
                </a:solidFill>
                <a:latin typeface="Century Gothic"/>
                <a:ea typeface="Century Gothic"/>
                <a:cs typeface="Century Gothic"/>
                <a:sym typeface="Century Gothic"/>
              </a:rPr>
              <a:t>: </a:t>
            </a:r>
            <a:r>
              <a:rPr lang="en-US" b="1" i="1" u="none" strike="noStrike" cap="none">
                <a:solidFill>
                  <a:schemeClr val="dk1"/>
                </a:solidFill>
                <a:latin typeface="Century Gothic"/>
                <a:ea typeface="Century Gothic"/>
                <a:cs typeface="Century Gothic"/>
                <a:sym typeface="Century Gothic"/>
              </a:rPr>
              <a:t>Pre-reading</a:t>
            </a:r>
            <a:endParaRPr b="1"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a:solidFill>
                  <a:schemeClr val="dk1"/>
                </a:solidFill>
                <a:latin typeface="Century Gothic"/>
                <a:ea typeface="Century Gothic"/>
                <a:cs typeface="Century Gothic"/>
                <a:sym typeface="Century Gothic"/>
              </a:rPr>
              <a:t>Before students come, please prepare by doing these things:</a:t>
            </a:r>
            <a:endParaRPr b="0" i="0" u="none" strike="noStrike" cap="none">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a:latin typeface="Century Gothic"/>
                <a:ea typeface="Century Gothic"/>
                <a:cs typeface="Century Gothic"/>
                <a:sym typeface="Century Gothic"/>
              </a:rPr>
              <a:t>Preview and read “Beyond the Brain”</a:t>
            </a:r>
            <a:endParaRPr>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a:latin typeface="Century Gothic"/>
                <a:ea typeface="Century Gothic"/>
                <a:cs typeface="Century Gothic"/>
                <a:sym typeface="Century Gothic"/>
              </a:rPr>
              <a:t>Review “Fist to Five” protocol</a:t>
            </a:r>
            <a:endParaRPr>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a:latin typeface="Calibri"/>
              <a:ea typeface="Calibri"/>
              <a:cs typeface="Calibri"/>
              <a:sym typeface="Calibri"/>
            </a:endParaRPr>
          </a:p>
        </p:txBody>
      </p:sp>
      <p:sp>
        <p:nvSpPr>
          <p:cNvPr id="5" name="Google Shape;184;p27"/>
          <p:cNvSpPr txBox="1">
            <a:spLocks/>
          </p:cNvSpPr>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dirty="0" smtClean="0">
                <a:latin typeface="Century Gothic" panose="020B0502020202020204" pitchFamily="34" charset="0"/>
                <a:ea typeface="Century Gothic"/>
                <a:cs typeface="Century Gothic"/>
                <a:sym typeface="Century Gothic"/>
              </a:rPr>
              <a:t>Grade 7: Module </a:t>
            </a:r>
            <a:r>
              <a:rPr lang="en-US" sz="4200" dirty="0" smtClean="0">
                <a:latin typeface="Century Gothic" panose="020B0502020202020204" pitchFamily="34" charset="0"/>
              </a:rPr>
              <a:t>4</a:t>
            </a:r>
            <a:r>
              <a:rPr lang="en-US" sz="4200" dirty="0" smtClean="0">
                <a:latin typeface="Century Gothic" panose="020B0502020202020204" pitchFamily="34" charset="0"/>
                <a:ea typeface="Century Gothic"/>
                <a:cs typeface="Century Gothic"/>
                <a:sym typeface="Century Gothic"/>
              </a:rPr>
              <a:t>: Unit </a:t>
            </a:r>
            <a:r>
              <a:rPr lang="en-US" sz="4200" dirty="0" smtClean="0">
                <a:latin typeface="Century Gothic" panose="020B0502020202020204" pitchFamily="34" charset="0"/>
              </a:rPr>
              <a:t>2</a:t>
            </a:r>
            <a:r>
              <a:rPr lang="en-US" sz="4200" dirty="0" smtClean="0">
                <a:latin typeface="Century Gothic" panose="020B0502020202020204" pitchFamily="34" charset="0"/>
                <a:ea typeface="Century Gothic"/>
                <a:cs typeface="Century Gothic"/>
                <a:sym typeface="Century Gothic"/>
              </a:rPr>
              <a:t>: Lesson </a:t>
            </a:r>
            <a:r>
              <a:rPr lang="en-US" sz="4200" dirty="0" smtClean="0">
                <a:latin typeface="Century Gothic" panose="020B0502020202020204" pitchFamily="34" charset="0"/>
              </a:rPr>
              <a:t>2</a:t>
            </a:r>
            <a:endParaRPr lang="en-US" sz="4200" dirty="0" smtClean="0">
              <a:latin typeface="Century Gothic" panose="020B0502020202020204" pitchFamily="34" charset="0"/>
              <a:ea typeface="Century Gothic"/>
              <a:cs typeface="Century Gothic"/>
              <a:sym typeface="Century Gothic"/>
            </a:endParaRPr>
          </a:p>
          <a:p>
            <a:pPr algn="l">
              <a:buSzPts val="1500"/>
              <a:buFont typeface="Arial"/>
              <a:buNone/>
            </a:pPr>
            <a:r>
              <a:rPr lang="en-US" sz="2100" b="1" dirty="0" smtClean="0">
                <a:latin typeface="Century Gothic" panose="020B0502020202020204" pitchFamily="34" charset="0"/>
                <a:ea typeface="Century Gothic"/>
                <a:cs typeface="Century Gothic"/>
                <a:sym typeface="Century Gothic"/>
              </a:rPr>
              <a:t>Teacher slide, before teaching.</a:t>
            </a:r>
            <a:endParaRPr lang="en-US" sz="4200" dirty="0">
              <a:latin typeface="Century Gothic" panose="020B0502020202020204" pitchFamily="34" charset="0"/>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2: Lesson 2</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386100" y="152487"/>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3000" i="0" u="none" strike="noStrike" cap="none">
                <a:solidFill>
                  <a:schemeClr val="dk1"/>
                </a:solidFill>
                <a:latin typeface="Century Gothic"/>
                <a:ea typeface="Century Gothic"/>
                <a:cs typeface="Century Gothic"/>
                <a:sym typeface="Century Gothic"/>
              </a:rPr>
              <a:t>Today we</a:t>
            </a:r>
            <a:r>
              <a:rPr lang="en-US" sz="3000">
                <a:latin typeface="Century Gothic"/>
                <a:ea typeface="Century Gothic"/>
                <a:cs typeface="Century Gothic"/>
                <a:sym typeface="Century Gothic"/>
              </a:rPr>
              <a:t> will be begin to read an argument document and look at evidence for that argument.</a:t>
            </a:r>
            <a:endParaRPr sz="300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Read “Beyond the Brain”</a:t>
            </a: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Evaluate an argument based on relevant evidence</a:t>
            </a:r>
            <a:endParaRPr sz="3000">
              <a:latin typeface="Century Gothic"/>
              <a:ea typeface="Century Gothic"/>
              <a:cs typeface="Century Gothic"/>
              <a:sym typeface="Century Gothic"/>
            </a:endParaRPr>
          </a:p>
          <a:p>
            <a:pPr marL="457200" marR="0" lvl="0" indent="-419100" algn="l" rtl="0">
              <a:lnSpc>
                <a:spcPct val="80000"/>
              </a:lnSpc>
              <a:spcBef>
                <a:spcPts val="0"/>
              </a:spcBef>
              <a:spcAft>
                <a:spcPts val="0"/>
              </a:spcAft>
              <a:buSzPts val="3000"/>
              <a:buFont typeface="Century Gothic"/>
              <a:buAutoNum type="arabicPeriod"/>
            </a:pPr>
            <a:r>
              <a:rPr lang="en-US" sz="3000">
                <a:latin typeface="Century Gothic"/>
                <a:ea typeface="Century Gothic"/>
                <a:cs typeface="Century Gothic"/>
                <a:sym typeface="Century Gothic"/>
              </a:rPr>
              <a:t>Review Homework</a:t>
            </a:r>
            <a:endParaRPr sz="3000">
              <a:latin typeface="Century Gothic"/>
              <a:ea typeface="Century Gothic"/>
              <a:cs typeface="Century Gothic"/>
              <a:sym typeface="Century Gothic"/>
            </a:endParaRPr>
          </a:p>
        </p:txBody>
      </p:sp>
      <p:pic>
        <p:nvPicPr>
          <p:cNvPr id="216" name="Google Shape;216;p31"/>
          <p:cNvPicPr preferRelativeResize="0"/>
          <p:nvPr/>
        </p:nvPicPr>
        <p:blipFill>
          <a:blip r:embed="rId3">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3" name="Google Shape;223;p32"/>
          <p:cNvSpPr txBox="1">
            <a:spLocks noGrp="1"/>
          </p:cNvSpPr>
          <p:nvPr>
            <p:ph type="body" idx="1"/>
          </p:nvPr>
        </p:nvSpPr>
        <p:spPr>
          <a:xfrm>
            <a:off x="318888" y="1657061"/>
            <a:ext cx="5473800" cy="1741500"/>
          </a:xfrm>
          <a:prstGeom prst="rect">
            <a:avLst/>
          </a:prstGeom>
          <a:noFill/>
          <a:ln>
            <a:noFill/>
          </a:ln>
        </p:spPr>
        <p:txBody>
          <a:bodyPr spcFirstLastPara="1" wrap="square" lIns="91425" tIns="45700" rIns="91425" bIns="45700" anchor="t" anchorCtr="0">
            <a:noAutofit/>
          </a:bodyPr>
          <a:lstStyle/>
          <a:p>
            <a:pPr marL="457200" lvl="0" indent="-381000" algn="l" rtl="0">
              <a:spcBef>
                <a:spcPts val="0"/>
              </a:spcBef>
              <a:spcAft>
                <a:spcPts val="0"/>
              </a:spcAft>
              <a:buSzPts val="2400"/>
              <a:buChar char="•"/>
            </a:pPr>
            <a:r>
              <a:rPr lang="en-US" sz="2400" dirty="0"/>
              <a:t>I can evaluate an argument’s use of evidence and reasoning in an excerpt from “Beyond the Brain.” </a:t>
            </a:r>
            <a:endParaRPr sz="2400" dirty="0"/>
          </a:p>
          <a:p>
            <a:pPr marL="914400" marR="0" lvl="0" indent="0" algn="l" rtl="0">
              <a:lnSpc>
                <a:spcPct val="90000"/>
              </a:lnSpc>
              <a:spcBef>
                <a:spcPts val="1000"/>
              </a:spcBef>
              <a:spcAft>
                <a:spcPts val="0"/>
              </a:spcAft>
              <a:buNone/>
            </a:pPr>
            <a:endParaRPr sz="3000" dirty="0"/>
          </a:p>
        </p:txBody>
      </p:sp>
      <p:sp>
        <p:nvSpPr>
          <p:cNvPr id="224" name="Google Shape;224;p32"/>
          <p:cNvSpPr txBox="1">
            <a:spLocks noGrp="1"/>
          </p:cNvSpPr>
          <p:nvPr>
            <p:ph type="title"/>
          </p:nvPr>
        </p:nvSpPr>
        <p:spPr>
          <a:xfrm>
            <a:off x="318888" y="344252"/>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unpack our Learning Targets</a:t>
            </a:r>
            <a:endParaRPr sz="3600" dirty="0"/>
          </a:p>
        </p:txBody>
      </p:sp>
      <p:sp>
        <p:nvSpPr>
          <p:cNvPr id="226" name="Google Shape;226;p32"/>
          <p:cNvSpPr txBox="1"/>
          <p:nvPr/>
        </p:nvSpPr>
        <p:spPr>
          <a:xfrm>
            <a:off x="6339488" y="1504808"/>
            <a:ext cx="5128500" cy="4179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Today we will read an argument essay.  This means the essay is trying to use reasons and evidence to persuade us to think like the author. </a:t>
            </a: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In this type of writing, the main idea is called the claim and the claim is supported by evidence. </a:t>
            </a:r>
            <a:endParaRPr sz="2400">
              <a:solidFill>
                <a:schemeClr val="dk1"/>
              </a:solidFill>
              <a:latin typeface="Century Gothic"/>
              <a:ea typeface="Century Gothic"/>
              <a:cs typeface="Century Gothic"/>
              <a:sym typeface="Century Gothic"/>
            </a:endParaRPr>
          </a:p>
        </p:txBody>
      </p:sp>
      <p:pic>
        <p:nvPicPr>
          <p:cNvPr id="227" name="Google Shape;227;p32"/>
          <p:cNvPicPr preferRelativeResize="0"/>
          <p:nvPr/>
        </p:nvPicPr>
        <p:blipFill>
          <a:blip r:embed="rId3">
            <a:alphaModFix/>
          </a:blip>
          <a:stretch>
            <a:fillRect/>
          </a:stretch>
        </p:blipFill>
        <p:spPr>
          <a:xfrm>
            <a:off x="2056450" y="3369987"/>
            <a:ext cx="1225474" cy="1189130"/>
          </a:xfrm>
          <a:prstGeom prst="rect">
            <a:avLst/>
          </a:prstGeom>
          <a:noFill/>
          <a:ln>
            <a:noFill/>
          </a:ln>
        </p:spPr>
      </p:pic>
      <p:pic>
        <p:nvPicPr>
          <p:cNvPr id="8" name="Google Shape;216;p31"/>
          <p:cNvPicPr preferRelativeResize="0"/>
          <p:nvPr/>
        </p:nvPicPr>
        <p:blipFill>
          <a:blip r:embed="rId4">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3"/>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4" name="Google Shape;234;p33"/>
          <p:cNvSpPr txBox="1">
            <a:spLocks noGrp="1"/>
          </p:cNvSpPr>
          <p:nvPr>
            <p:ph type="body" idx="1"/>
          </p:nvPr>
        </p:nvSpPr>
        <p:spPr>
          <a:xfrm>
            <a:off x="5844712" y="1283119"/>
            <a:ext cx="5517300" cy="474620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SzPts val="2400"/>
              <a:buAutoNum type="arabicPeriod"/>
            </a:pPr>
            <a:r>
              <a:rPr lang="en-US" sz="2400" dirty="0"/>
              <a:t>What is the </a:t>
            </a:r>
            <a:r>
              <a:rPr lang="en-US" sz="2400" dirty="0" smtClean="0"/>
              <a:t>claim?</a:t>
            </a:r>
            <a:endParaRPr lang="en-US" sz="2400" dirty="0"/>
          </a:p>
          <a:p>
            <a:pPr marL="457200" marR="0" lvl="0" indent="-381000" algn="l" rtl="0">
              <a:lnSpc>
                <a:spcPct val="90000"/>
              </a:lnSpc>
              <a:spcBef>
                <a:spcPts val="1000"/>
              </a:spcBef>
              <a:spcAft>
                <a:spcPts val="0"/>
              </a:spcAft>
              <a:buSzPts val="2400"/>
              <a:buAutoNum type="arabicPeriod"/>
            </a:pPr>
            <a:endParaRPr lang="en-US" sz="2400" dirty="0"/>
          </a:p>
          <a:p>
            <a:pPr marL="457200" marR="0" lvl="0" indent="-381000" algn="l" rtl="0">
              <a:lnSpc>
                <a:spcPct val="90000"/>
              </a:lnSpc>
              <a:spcBef>
                <a:spcPts val="1000"/>
              </a:spcBef>
              <a:spcAft>
                <a:spcPts val="0"/>
              </a:spcAft>
              <a:buSzPts val="2400"/>
              <a:buAutoNum type="arabicPeriod"/>
            </a:pPr>
            <a:r>
              <a:rPr lang="en-US" sz="2400" dirty="0" smtClean="0"/>
              <a:t>What </a:t>
            </a:r>
            <a:r>
              <a:rPr lang="en-US" sz="2400" dirty="0"/>
              <a:t>reasons does the writer give to support his </a:t>
            </a:r>
            <a:r>
              <a:rPr lang="en-US" sz="2400" dirty="0" smtClean="0"/>
              <a:t>claim?</a:t>
            </a:r>
            <a:endParaRPr lang="en-US" sz="2400" dirty="0"/>
          </a:p>
          <a:p>
            <a:pPr marL="457200" marR="0" lvl="0" indent="-381000" algn="l" rtl="0">
              <a:lnSpc>
                <a:spcPct val="90000"/>
              </a:lnSpc>
              <a:spcBef>
                <a:spcPts val="1000"/>
              </a:spcBef>
              <a:spcAft>
                <a:spcPts val="0"/>
              </a:spcAft>
              <a:buSzPts val="2400"/>
              <a:buAutoNum type="arabicPeriod"/>
            </a:pPr>
            <a:endParaRPr lang="en-US" sz="2400" dirty="0"/>
          </a:p>
          <a:p>
            <a:pPr marL="457200" marR="0" lvl="0" indent="-381000" algn="l" rtl="0">
              <a:lnSpc>
                <a:spcPct val="90000"/>
              </a:lnSpc>
              <a:spcBef>
                <a:spcPts val="1000"/>
              </a:spcBef>
              <a:spcAft>
                <a:spcPts val="0"/>
              </a:spcAft>
              <a:buSzPts val="2400"/>
              <a:buAutoNum type="arabicPeriod"/>
            </a:pPr>
            <a:r>
              <a:rPr lang="en-US" sz="2400" dirty="0" smtClean="0"/>
              <a:t>What </a:t>
            </a:r>
            <a:r>
              <a:rPr lang="en-US" sz="2400" dirty="0"/>
              <a:t>is the problem with these </a:t>
            </a:r>
            <a:r>
              <a:rPr lang="en-US" sz="2400" dirty="0" smtClean="0"/>
              <a:t>reasons?</a:t>
            </a:r>
            <a:endParaRPr lang="en-US" sz="2400" dirty="0"/>
          </a:p>
          <a:p>
            <a:pPr marL="457200" marR="0" lvl="0" indent="-381000" algn="l" rtl="0">
              <a:lnSpc>
                <a:spcPct val="90000"/>
              </a:lnSpc>
              <a:spcBef>
                <a:spcPts val="1000"/>
              </a:spcBef>
              <a:spcAft>
                <a:spcPts val="0"/>
              </a:spcAft>
              <a:buSzPts val="2400"/>
              <a:buAutoNum type="arabicPeriod"/>
            </a:pPr>
            <a:endParaRPr lang="en-US" sz="2400" dirty="0"/>
          </a:p>
          <a:p>
            <a:pPr marL="457200" marR="0" lvl="0" indent="-381000" algn="l" rtl="0">
              <a:lnSpc>
                <a:spcPct val="90000"/>
              </a:lnSpc>
              <a:spcBef>
                <a:spcPts val="1000"/>
              </a:spcBef>
              <a:spcAft>
                <a:spcPts val="0"/>
              </a:spcAft>
              <a:buSzPts val="2400"/>
              <a:buAutoNum type="arabicPeriod"/>
            </a:pPr>
            <a:r>
              <a:rPr lang="en-US" sz="2400" dirty="0" smtClean="0"/>
              <a:t>Does </a:t>
            </a:r>
            <a:r>
              <a:rPr lang="en-US" sz="2400" dirty="0"/>
              <a:t>the writer give solid evidence? What are his reasons based on?</a:t>
            </a:r>
            <a:endParaRPr sz="2400" dirty="0"/>
          </a:p>
        </p:txBody>
      </p:sp>
      <p:sp>
        <p:nvSpPr>
          <p:cNvPr id="235" name="Google Shape;235;p33"/>
          <p:cNvSpPr txBox="1">
            <a:spLocks noGrp="1"/>
          </p:cNvSpPr>
          <p:nvPr>
            <p:ph type="title"/>
          </p:nvPr>
        </p:nvSpPr>
        <p:spPr>
          <a:xfrm>
            <a:off x="406762" y="328393"/>
            <a:ext cx="108759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explore what reasoning in an argument can </a:t>
            </a:r>
            <a:r>
              <a:rPr lang="en-US" sz="3400" dirty="0" smtClean="0"/>
              <a:t>look </a:t>
            </a:r>
            <a:r>
              <a:rPr lang="en-US" sz="3400" dirty="0"/>
              <a:t>like</a:t>
            </a:r>
            <a:endParaRPr sz="3400" dirty="0"/>
          </a:p>
        </p:txBody>
      </p:sp>
      <p:sp>
        <p:nvSpPr>
          <p:cNvPr id="237" name="Google Shape;237;p33"/>
          <p:cNvSpPr txBox="1"/>
          <p:nvPr/>
        </p:nvSpPr>
        <p:spPr>
          <a:xfrm>
            <a:off x="430650" y="1566719"/>
            <a:ext cx="5128500" cy="41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b="1" i="1" dirty="0">
                <a:solidFill>
                  <a:schemeClr val="dk1"/>
                </a:solidFill>
                <a:latin typeface="Century Gothic"/>
                <a:ea typeface="Century Gothic"/>
                <a:cs typeface="Century Gothic"/>
                <a:sym typeface="Century Gothic"/>
              </a:rPr>
              <a:t>Consider this argument, given by a middle school student to his parents:</a:t>
            </a:r>
            <a:endParaRPr sz="1800" b="1" i="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“I should not have to limit my video game playing. First, I love my video games more than I love my own family. Plus, it’s annoying to have to turn my Xbox off. I finish my homework before I play any games anyway, so it shouldn’t matter if I limit my screen time or not. How dangerous can it actually be for me?”</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latin typeface="Georgia"/>
              <a:ea typeface="Georgia"/>
              <a:cs typeface="Georgia"/>
              <a:sym typeface="Georgia"/>
            </a:endParaRPr>
          </a:p>
        </p:txBody>
      </p:sp>
      <p:pic>
        <p:nvPicPr>
          <p:cNvPr id="7" name="Google Shape;216;p31"/>
          <p:cNvPicPr preferRelativeResize="0"/>
          <p:nvPr/>
        </p:nvPicPr>
        <p:blipFill>
          <a:blip r:embed="rId3">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4"/>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4" name="Google Shape;244;p34"/>
          <p:cNvSpPr txBox="1">
            <a:spLocks noGrp="1"/>
          </p:cNvSpPr>
          <p:nvPr>
            <p:ph type="body" idx="1"/>
          </p:nvPr>
        </p:nvSpPr>
        <p:spPr>
          <a:xfrm>
            <a:off x="6246000" y="1657350"/>
            <a:ext cx="4588500" cy="4103250"/>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SzPts val="2400"/>
              <a:buAutoNum type="arabicPeriod"/>
            </a:pPr>
            <a:r>
              <a:rPr lang="en-US" sz="2400" dirty="0" smtClean="0"/>
              <a:t>What </a:t>
            </a:r>
            <a:r>
              <a:rPr lang="en-US" sz="2400" dirty="0"/>
              <a:t>is wrong with this </a:t>
            </a:r>
            <a:r>
              <a:rPr lang="en-US" sz="2400" dirty="0" smtClean="0"/>
              <a:t>argument?</a:t>
            </a:r>
            <a:endParaRPr lang="en-US" sz="2400" dirty="0"/>
          </a:p>
          <a:p>
            <a:pPr marL="457200" marR="0" lvl="0" indent="-381000" algn="l" rtl="0">
              <a:lnSpc>
                <a:spcPct val="90000"/>
              </a:lnSpc>
              <a:spcBef>
                <a:spcPts val="1000"/>
              </a:spcBef>
              <a:spcAft>
                <a:spcPts val="0"/>
              </a:spcAft>
              <a:buSzPts val="2400"/>
              <a:buAutoNum type="arabicPeriod"/>
            </a:pPr>
            <a:endParaRPr lang="en-US" sz="2400" dirty="0"/>
          </a:p>
          <a:p>
            <a:pPr marL="457200" marR="0" lvl="0" indent="-381000" algn="l" rtl="0">
              <a:lnSpc>
                <a:spcPct val="90000"/>
              </a:lnSpc>
              <a:spcBef>
                <a:spcPts val="1000"/>
              </a:spcBef>
              <a:spcAft>
                <a:spcPts val="0"/>
              </a:spcAft>
              <a:buSzPts val="2400"/>
              <a:buAutoNum type="arabicPeriod"/>
            </a:pPr>
            <a:r>
              <a:rPr lang="en-US" sz="2400" dirty="0" smtClean="0"/>
              <a:t>Do </a:t>
            </a:r>
            <a:r>
              <a:rPr lang="en-US" sz="2400" dirty="0"/>
              <a:t>you think the reasoning in this argument is sound or </a:t>
            </a:r>
            <a:r>
              <a:rPr lang="en-US" sz="2400" dirty="0" smtClean="0"/>
              <a:t>unsound?</a:t>
            </a:r>
            <a:endParaRPr lang="en-US" sz="2400" dirty="0"/>
          </a:p>
          <a:p>
            <a:pPr marL="457200" marR="0" lvl="0" indent="-381000" algn="l" rtl="0">
              <a:lnSpc>
                <a:spcPct val="90000"/>
              </a:lnSpc>
              <a:spcBef>
                <a:spcPts val="1000"/>
              </a:spcBef>
              <a:spcAft>
                <a:spcPts val="0"/>
              </a:spcAft>
              <a:buSzPts val="2400"/>
              <a:buAutoNum type="arabicPeriod"/>
            </a:pPr>
            <a:endParaRPr lang="en-US" sz="2400" dirty="0"/>
          </a:p>
          <a:p>
            <a:pPr marL="457200" marR="0" lvl="0" indent="-381000" algn="l" rtl="0">
              <a:lnSpc>
                <a:spcPct val="90000"/>
              </a:lnSpc>
              <a:spcBef>
                <a:spcPts val="1000"/>
              </a:spcBef>
              <a:spcAft>
                <a:spcPts val="0"/>
              </a:spcAft>
              <a:buSzPts val="2400"/>
              <a:buAutoNum type="arabicPeriod"/>
            </a:pPr>
            <a:r>
              <a:rPr lang="en-US" sz="2400" dirty="0" smtClean="0"/>
              <a:t>Is </a:t>
            </a:r>
            <a:r>
              <a:rPr lang="en-US" sz="2400" dirty="0"/>
              <a:t>there evidence?</a:t>
            </a:r>
            <a:endParaRPr sz="2400" dirty="0"/>
          </a:p>
        </p:txBody>
      </p:sp>
      <p:sp>
        <p:nvSpPr>
          <p:cNvPr id="245" name="Google Shape;245;p34"/>
          <p:cNvSpPr txBox="1">
            <a:spLocks noGrp="1"/>
          </p:cNvSpPr>
          <p:nvPr>
            <p:ph type="title"/>
          </p:nvPr>
        </p:nvSpPr>
        <p:spPr>
          <a:xfrm>
            <a:off x="626538" y="328393"/>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think about the reasoning we just read</a:t>
            </a:r>
            <a:endParaRPr sz="3600" dirty="0"/>
          </a:p>
        </p:txBody>
      </p:sp>
      <p:sp>
        <p:nvSpPr>
          <p:cNvPr id="247" name="Google Shape;247;p34"/>
          <p:cNvSpPr txBox="1"/>
          <p:nvPr/>
        </p:nvSpPr>
        <p:spPr>
          <a:xfrm>
            <a:off x="565788" y="1657350"/>
            <a:ext cx="5128500" cy="41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1800" i="1" dirty="0">
                <a:solidFill>
                  <a:schemeClr val="dk1"/>
                </a:solidFill>
                <a:latin typeface="Century Gothic"/>
                <a:ea typeface="Century Gothic"/>
                <a:cs typeface="Century Gothic"/>
                <a:sym typeface="Century Gothic"/>
              </a:rPr>
              <a:t>Consider this argument, given by a middle school student to his parents:</a:t>
            </a:r>
            <a:endParaRPr sz="1800" i="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 </a:t>
            </a:r>
            <a:endParaRPr sz="1800" dirty="0">
              <a:solidFill>
                <a:schemeClr val="dk1"/>
              </a:solidFill>
              <a:latin typeface="Century Gothic"/>
              <a:ea typeface="Century Gothic"/>
              <a:cs typeface="Century Gothic"/>
              <a:sym typeface="Century Gothic"/>
            </a:endParaRPr>
          </a:p>
          <a:p>
            <a:pPr marL="0" lvl="0" indent="0" algn="l" rtl="0">
              <a:lnSpc>
                <a:spcPct val="145454"/>
              </a:lnSpc>
              <a:spcBef>
                <a:spcPts val="0"/>
              </a:spcBef>
              <a:spcAft>
                <a:spcPts val="0"/>
              </a:spcAft>
              <a:buClr>
                <a:schemeClr val="dk1"/>
              </a:buClr>
              <a:buSzPts val="1100"/>
              <a:buFont typeface="Arial"/>
              <a:buNone/>
            </a:pPr>
            <a:r>
              <a:rPr lang="en-US" sz="1800" dirty="0">
                <a:solidFill>
                  <a:schemeClr val="dk1"/>
                </a:solidFill>
                <a:latin typeface="Century Gothic"/>
                <a:ea typeface="Century Gothic"/>
                <a:cs typeface="Century Gothic"/>
                <a:sym typeface="Century Gothic"/>
              </a:rPr>
              <a:t>“I should not have to limit my video game playing. First, I love my video games more than I love my own family. Plus, it’s annoying to have to turn my Xbox off. I finish my homework before I play any games anyway, so it shouldn’t matter if I limit my screen time or not. How dangerous can it actually be for me?”</a:t>
            </a:r>
            <a:endParaRPr sz="1800" dirty="0">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100" dirty="0">
              <a:solidFill>
                <a:schemeClr val="dk1"/>
              </a:solidFill>
              <a:latin typeface="Georgia"/>
              <a:ea typeface="Georgia"/>
              <a:cs typeface="Georgia"/>
              <a:sym typeface="Georgia"/>
            </a:endParaRPr>
          </a:p>
        </p:txBody>
      </p:sp>
      <p:pic>
        <p:nvPicPr>
          <p:cNvPr id="7" name="Google Shape;216;p31"/>
          <p:cNvPicPr preferRelativeResize="0"/>
          <p:nvPr/>
        </p:nvPicPr>
        <p:blipFill>
          <a:blip r:embed="rId3">
            <a:alphaModFix/>
          </a:blip>
          <a:stretch>
            <a:fillRect/>
          </a:stretch>
        </p:blipFill>
        <p:spPr>
          <a:xfrm>
            <a:off x="10996198" y="138199"/>
            <a:ext cx="1152938" cy="113338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35"/>
          <p:cNvSpPr txBox="1">
            <a:spLocks noGrp="1"/>
          </p:cNvSpPr>
          <p:nvPr>
            <p:ph type="title"/>
          </p:nvPr>
        </p:nvSpPr>
        <p:spPr>
          <a:xfrm>
            <a:off x="318900" y="187220"/>
            <a:ext cx="10515600" cy="7530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4" name="Google Shape;254;p35"/>
          <p:cNvSpPr txBox="1">
            <a:spLocks noGrp="1"/>
          </p:cNvSpPr>
          <p:nvPr>
            <p:ph type="body" idx="1"/>
          </p:nvPr>
        </p:nvSpPr>
        <p:spPr>
          <a:xfrm>
            <a:off x="7612075" y="1550375"/>
            <a:ext cx="4349100" cy="3911676"/>
          </a:xfrm>
          <a:prstGeom prst="rect">
            <a:avLst/>
          </a:prstGeom>
          <a:noFill/>
          <a:ln w="9525" cap="flat" cmpd="sng">
            <a:solidFill>
              <a:srgbClr val="000000"/>
            </a:solidFill>
            <a:prstDash val="solid"/>
            <a:round/>
            <a:headEnd type="none" w="sm" len="sm"/>
            <a:tailEnd type="none" w="sm" len="sm"/>
          </a:ln>
        </p:spPr>
        <p:txBody>
          <a:bodyPr spcFirstLastPara="1" wrap="square" lIns="91425" tIns="45700" rIns="91425" bIns="45700" anchor="t" anchorCtr="0">
            <a:noAutofit/>
          </a:bodyPr>
          <a:lstStyle/>
          <a:p>
            <a:pPr marL="457200" marR="0" lvl="0" indent="-342900" algn="l" rtl="0">
              <a:lnSpc>
                <a:spcPct val="90000"/>
              </a:lnSpc>
              <a:spcBef>
                <a:spcPts val="1000"/>
              </a:spcBef>
              <a:spcAft>
                <a:spcPts val="0"/>
              </a:spcAft>
              <a:buSzPts val="1800"/>
              <a:buAutoNum type="arabicPeriod"/>
            </a:pPr>
            <a:r>
              <a:rPr lang="en-US" sz="1800" dirty="0"/>
              <a:t>What is the </a:t>
            </a:r>
            <a:r>
              <a:rPr lang="en-US" sz="1800" dirty="0" smtClean="0"/>
              <a:t>claim?</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What </a:t>
            </a:r>
            <a:r>
              <a:rPr lang="en-US" sz="1800" dirty="0"/>
              <a:t>reasons does the writer </a:t>
            </a:r>
            <a:r>
              <a:rPr lang="en-US" sz="1800" dirty="0" smtClean="0"/>
              <a:t>give?</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Does </a:t>
            </a:r>
            <a:r>
              <a:rPr lang="en-US" sz="1800" dirty="0"/>
              <a:t>the writer give any specific evidence to support those </a:t>
            </a:r>
            <a:r>
              <a:rPr lang="en-US" sz="1800" dirty="0" smtClean="0"/>
              <a:t>reasons?</a:t>
            </a:r>
            <a:endParaRPr lang="en-US" sz="1800" dirty="0"/>
          </a:p>
          <a:p>
            <a:pPr marL="457200" marR="0" lvl="0" indent="-342900" algn="l" rtl="0">
              <a:lnSpc>
                <a:spcPct val="90000"/>
              </a:lnSpc>
              <a:spcBef>
                <a:spcPts val="1000"/>
              </a:spcBef>
              <a:spcAft>
                <a:spcPts val="0"/>
              </a:spcAft>
              <a:buSzPts val="1800"/>
              <a:buAutoNum type="arabicPeriod"/>
            </a:pPr>
            <a:endParaRPr lang="en-US" sz="1800" dirty="0"/>
          </a:p>
          <a:p>
            <a:pPr marL="457200" marR="0" lvl="0" indent="-342900" algn="l" rtl="0">
              <a:lnSpc>
                <a:spcPct val="90000"/>
              </a:lnSpc>
              <a:spcBef>
                <a:spcPts val="1000"/>
              </a:spcBef>
              <a:spcAft>
                <a:spcPts val="0"/>
              </a:spcAft>
              <a:buSzPts val="1800"/>
              <a:buAutoNum type="arabicPeriod"/>
            </a:pPr>
            <a:r>
              <a:rPr lang="en-US" sz="1800" dirty="0" smtClean="0"/>
              <a:t>What </a:t>
            </a:r>
            <a:r>
              <a:rPr lang="en-US" sz="1800" dirty="0"/>
              <a:t>does relevant evidence mean?</a:t>
            </a:r>
            <a:endParaRPr sz="1800" dirty="0"/>
          </a:p>
          <a:p>
            <a:pPr marL="457200" marR="0" lvl="0" indent="0" algn="l" rtl="0">
              <a:lnSpc>
                <a:spcPct val="90000"/>
              </a:lnSpc>
              <a:spcBef>
                <a:spcPts val="1000"/>
              </a:spcBef>
              <a:spcAft>
                <a:spcPts val="0"/>
              </a:spcAft>
              <a:buNone/>
            </a:pPr>
            <a:endParaRPr sz="1800" dirty="0"/>
          </a:p>
        </p:txBody>
      </p:sp>
      <p:sp>
        <p:nvSpPr>
          <p:cNvPr id="255" name="Google Shape;255;p35"/>
          <p:cNvSpPr txBox="1">
            <a:spLocks noGrp="1"/>
          </p:cNvSpPr>
          <p:nvPr>
            <p:ph type="title"/>
          </p:nvPr>
        </p:nvSpPr>
        <p:spPr>
          <a:xfrm>
            <a:off x="318900" y="361961"/>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400" dirty="0"/>
              <a:t>Let’s look at Argument B</a:t>
            </a:r>
            <a:endParaRPr sz="3400" dirty="0"/>
          </a:p>
        </p:txBody>
      </p:sp>
      <p:pic>
        <p:nvPicPr>
          <p:cNvPr id="257" name="Google Shape;257;p35"/>
          <p:cNvPicPr preferRelativeResize="0"/>
          <p:nvPr/>
        </p:nvPicPr>
        <p:blipFill rotWithShape="1">
          <a:blip r:embed="rId3">
            <a:alphaModFix/>
          </a:blip>
          <a:srcRect b="7061"/>
          <a:stretch/>
        </p:blipFill>
        <p:spPr>
          <a:xfrm>
            <a:off x="466650" y="3026275"/>
            <a:ext cx="6905976" cy="3131638"/>
          </a:xfrm>
          <a:prstGeom prst="rect">
            <a:avLst/>
          </a:prstGeom>
          <a:noFill/>
          <a:ln>
            <a:noFill/>
          </a:ln>
        </p:spPr>
      </p:pic>
      <p:sp>
        <p:nvSpPr>
          <p:cNvPr id="258" name="Google Shape;258;p35"/>
          <p:cNvSpPr txBox="1"/>
          <p:nvPr/>
        </p:nvSpPr>
        <p:spPr>
          <a:xfrm>
            <a:off x="466650" y="1384682"/>
            <a:ext cx="6093300" cy="24264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100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Now we will look at an argument that is stronger. </a:t>
            </a:r>
            <a:endParaRPr sz="2400" dirty="0">
              <a:solidFill>
                <a:schemeClr val="dk1"/>
              </a:solidFill>
              <a:latin typeface="Century Gothic"/>
              <a:ea typeface="Century Gothic"/>
              <a:cs typeface="Century Gothic"/>
              <a:sym typeface="Century Gothic"/>
            </a:endParaRPr>
          </a:p>
          <a:p>
            <a:pPr marL="0" lvl="0" indent="0" algn="l" rtl="0">
              <a:lnSpc>
                <a:spcPct val="90000"/>
              </a:lnSpc>
              <a:spcBef>
                <a:spcPts val="100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As we analyze it, please  think about why this argument is stronger than the first one.</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259" name="Google Shape;259;p35"/>
          <p:cNvPicPr preferRelativeResize="0"/>
          <p:nvPr/>
        </p:nvPicPr>
        <p:blipFill>
          <a:blip r:embed="rId4">
            <a:alphaModFix/>
          </a:blip>
          <a:stretch>
            <a:fillRect/>
          </a:stretch>
        </p:blipFill>
        <p:spPr>
          <a:xfrm>
            <a:off x="11301417" y="5715003"/>
            <a:ext cx="802637" cy="813390"/>
          </a:xfrm>
          <a:prstGeom prst="rect">
            <a:avLst/>
          </a:prstGeom>
          <a:noFill/>
          <a:ln>
            <a:noFill/>
          </a:ln>
        </p:spPr>
      </p:pic>
      <p:pic>
        <p:nvPicPr>
          <p:cNvPr id="9" name="Google Shape;216;p31"/>
          <p:cNvPicPr preferRelativeResize="0"/>
          <p:nvPr/>
        </p:nvPicPr>
        <p:blipFill>
          <a:blip r:embed="rId5">
            <a:alphaModFix/>
          </a:blip>
          <a:stretch>
            <a:fillRect/>
          </a:stretch>
        </p:blipFill>
        <p:spPr>
          <a:xfrm>
            <a:off x="10996198" y="138199"/>
            <a:ext cx="1152938" cy="113338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B3F7E9A-B86B-43A4-AF20-9CBC2D076A39}"/>
</file>

<file path=customXml/itemProps2.xml><?xml version="1.0" encoding="utf-8"?>
<ds:datastoreItem xmlns:ds="http://schemas.openxmlformats.org/officeDocument/2006/customXml" ds:itemID="{C3F4D21A-B93A-49B2-8085-6B6683D98E9E}"/>
</file>

<file path=customXml/itemProps3.xml><?xml version="1.0" encoding="utf-8"?>
<ds:datastoreItem xmlns:ds="http://schemas.openxmlformats.org/officeDocument/2006/customXml" ds:itemID="{23E17F03-0BEB-43F4-9DEC-7F4B68483F57}"/>
</file>

<file path=docProps/app.xml><?xml version="1.0" encoding="utf-8"?>
<Properties xmlns="http://schemas.openxmlformats.org/officeDocument/2006/extended-properties" xmlns:vt="http://schemas.openxmlformats.org/officeDocument/2006/docPropsVTypes">
  <TotalTime>71</TotalTime>
  <Words>6920</Words>
  <Application>Microsoft Macintosh PowerPoint</Application>
  <PresentationFormat>Custom</PresentationFormat>
  <Paragraphs>610</Paragraphs>
  <Slides>22</Slides>
  <Notes>22</Notes>
  <HiddenSlides>0</HiddenSlides>
  <MMClips>0</MMClips>
  <ScaleCrop>false</ScaleCrop>
  <HeadingPairs>
    <vt:vector size="4" baseType="variant">
      <vt:variant>
        <vt:lpstr>Theme</vt:lpstr>
      </vt:variant>
      <vt:variant>
        <vt:i4>2</vt:i4>
      </vt:variant>
      <vt:variant>
        <vt:lpstr>Slide Titles</vt:lpstr>
      </vt:variant>
      <vt:variant>
        <vt:i4>22</vt:i4>
      </vt:variant>
    </vt:vector>
  </HeadingPairs>
  <TitlesOfParts>
    <vt:vector size="24" baseType="lpstr">
      <vt:lpstr>Office Theme</vt:lpstr>
      <vt:lpstr>Office Theme</vt:lpstr>
      <vt:lpstr>Grade 7: Module 4: Unit 2: Lesson 2 Teacher slide, before teaching.</vt:lpstr>
      <vt:lpstr>PowerPoint Presentation</vt:lpstr>
      <vt:lpstr>PowerPoint Presentation</vt:lpstr>
      <vt:lpstr>Grade 7: Module 4:  Unit 2: Lesson 2</vt:lpstr>
      <vt:lpstr>Hello, Students!</vt:lpstr>
      <vt:lpstr>Let’s unpack our Learning Targets</vt:lpstr>
      <vt:lpstr>       </vt:lpstr>
      <vt:lpstr>       </vt:lpstr>
      <vt:lpstr>       </vt:lpstr>
      <vt:lpstr>       </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2: Lesson 2 Teacher slide, before teaching.</dc:title>
  <dc:creator>nbravo</dc:creator>
  <cp:lastModifiedBy>Alexander Specht</cp:lastModifiedBy>
  <cp:revision>16</cp:revision>
  <dcterms:modified xsi:type="dcterms:W3CDTF">2018-11-30T21:12:30Z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