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0122A76-0CCA-411E-979F-547F2A9B25B7}">
  <a:tblStyle styleId="{30122A76-0CCA-411E-979F-547F2A9B25B7}"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454" autoAdjust="0"/>
  </p:normalViewPr>
  <p:slideViewPr>
    <p:cSldViewPr snapToGrid="0">
      <p:cViewPr varScale="1">
        <p:scale>
          <a:sx n="105" d="100"/>
          <a:sy n="105" d="100"/>
        </p:scale>
        <p:origin x="-1200"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2.fntdata"/><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microsoft.com/office/2016/11/relationships/changesInfo" Target="changesInfos/changesInfo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33B89105-4ECB-C7E8-03F0-353ACA9A5157}"/>
    <pc:docChg chg="addSld">
      <pc:chgData name="Jennifer Snapp" userId="S::jennifer.snapp@detroitk12.org::42622253-5fe4-47d2-9c8f-1ef2d995c939" providerId="AD" clId="Web-{33B89105-4ECB-C7E8-03F0-353ACA9A5157}" dt="2019-03-25T19:49:15.916" v="0"/>
      <pc:docMkLst>
        <pc:docMk/>
      </pc:docMkLst>
      <pc:sldChg chg="add">
        <pc:chgData name="Jennifer Snapp" userId="S::jennifer.snapp@detroitk12.org::42622253-5fe4-47d2-9c8f-1ef2d995c939" providerId="AD" clId="Web-{33B89105-4ECB-C7E8-03F0-353ACA9A5157}" dt="2019-03-25T19:49:15.916" v="0"/>
        <pc:sldMkLst>
          <pc:docMk/>
          <pc:sldMk cId="3672875002" sldId="271"/>
        </pc:sldMkLst>
      </pc:sldChg>
      <pc:sldMasterChg chg="addSldLayout">
        <pc:chgData name="Jennifer Snapp" userId="S::jennifer.snapp@detroitk12.org::42622253-5fe4-47d2-9c8f-1ef2d995c939" providerId="AD" clId="Web-{33B89105-4ECB-C7E8-03F0-353ACA9A5157}" dt="2019-03-25T19:49:15.916" v="0"/>
        <pc:sldMasterMkLst>
          <pc:docMk/>
          <pc:sldMasterMk cId="0" sldId="2147483671"/>
        </pc:sldMasterMkLst>
        <pc:sldLayoutChg chg="add replId">
          <pc:chgData name="Jennifer Snapp" userId="S::jennifer.snapp@detroitk12.org::42622253-5fe4-47d2-9c8f-1ef2d995c939" providerId="AD" clId="Web-{33B89105-4ECB-C7E8-03F0-353ACA9A5157}" dt="2019-03-25T19:49:15.916" v="0"/>
          <pc:sldLayoutMkLst>
            <pc:docMk/>
            <pc:sldMasterMk cId="0" sldId="2147483671"/>
            <pc:sldLayoutMk cId="2989266252"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93365149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continue to build their stamina and ability to make meaning of the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 through the process of rereading.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 Excerpt 1, which they began in Lesson 7, for the third time, discuss with a partner,  and record answers to text-dependent questions. These questions help students synthesize their understanding of the text and are a scaffold to determining how a particular excerpt conveys Douglass’s position on slavery. (RI.7.6.)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debrief discussion on purpose supports students in analyzing the connection between Excerpt 1 and 2 of the positions from the </a:t>
            </a:r>
            <a:r>
              <a:rPr lang="en" sz="1200" b="1" dirty="0">
                <a:solidFill>
                  <a:schemeClr val="dk1"/>
                </a:solidFill>
                <a:latin typeface="Calibri"/>
                <a:ea typeface="Calibri"/>
                <a:cs typeface="Calibri"/>
                <a:sym typeface="Calibri"/>
              </a:rPr>
              <a:t>Shining a Light anchor chart</a:t>
            </a:r>
            <a:r>
              <a:rPr lang="en" sz="1200" dirty="0">
                <a:solidFill>
                  <a:schemeClr val="dk1"/>
                </a:solidFill>
                <a:latin typeface="Calibri"/>
                <a:ea typeface="Calibri"/>
                <a:cs typeface="Calibri"/>
                <a:sym typeface="Calibri"/>
              </a:rPr>
              <a:t> (from Lesson 6): how slavery affects slaves and slave owners. Students will demonstrate their ability to determine purpose during Unit 2 (on both the </a:t>
            </a:r>
            <a:r>
              <a:rPr lang="en" sz="1200" b="1" dirty="0">
                <a:solidFill>
                  <a:schemeClr val="dk1"/>
                </a:solidFill>
                <a:latin typeface="Calibri"/>
                <a:ea typeface="Calibri"/>
                <a:cs typeface="Calibri"/>
                <a:sym typeface="Calibri"/>
              </a:rPr>
              <a:t>Mid-Unit 2</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End of Unit 2 Assessments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homework, students reflect on Excerpt 1 by writing a one-paragraph response, using textual evidence. Short written responses help students process the complex text and allow them to practice crafting concise evidence-based responses.</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536138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42a8c0319b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25 - 30  minutes (this slide, 5-6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5</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Third Read, Excerpt 1</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will be important to remind students to reread before they try to answer the questions, and to discuss with their partners.  The goal here is not to try to remember the answers; instead, the goal is to go back to the text to construct meaning.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reread Paragraph 3 and discuss questions 2 and 3 with their partners, then to write their answer.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Debrief student responses by calling on several pairs.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needed for question #2, use prompting questions such as, “ </a:t>
            </a:r>
            <a:r>
              <a:rPr lang="en" sz="1200" i="1" dirty="0">
                <a:solidFill>
                  <a:schemeClr val="dk1"/>
                </a:solidFill>
                <a:latin typeface="Calibri"/>
                <a:ea typeface="Calibri"/>
                <a:cs typeface="Calibri"/>
                <a:sym typeface="Calibri"/>
              </a:rPr>
              <a:t>What kind of relationship did Douglass have with his mother? Would it have been different without slavery? What kind of a relationship did Douglass have with his father? Would it have been different without slavery?</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needed for question #3, use prompting questions such as, </a:t>
            </a:r>
            <a:r>
              <a:rPr lang="en" sz="1200" i="1" dirty="0">
                <a:solidFill>
                  <a:schemeClr val="dk1"/>
                </a:solidFill>
                <a:latin typeface="Calibri"/>
                <a:ea typeface="Calibri"/>
                <a:cs typeface="Calibri"/>
                <a:sym typeface="Calibri"/>
              </a:rPr>
              <a:t>“</a:t>
            </a:r>
            <a:r>
              <a:rPr lang="en" i="1" dirty="0">
                <a:solidFill>
                  <a:schemeClr val="dk1"/>
                </a:solidFill>
              </a:rPr>
              <a:t>Is a good knife or weapon sharp or blunt? Given that, do you think that blunting affection means making it stronger or weaker?”</a:t>
            </a:r>
            <a:endParaRPr i="1" dirty="0">
              <a:solidFill>
                <a:schemeClr val="dk1"/>
              </a:solidFill>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#2, listen for </a:t>
            </a:r>
            <a:r>
              <a:rPr lang="en" sz="1200" b="0" dirty="0">
                <a:solidFill>
                  <a:schemeClr val="dk1"/>
                </a:solidFill>
                <a:latin typeface="Calibri"/>
                <a:ea typeface="Calibri"/>
                <a:cs typeface="Calibri"/>
                <a:sym typeface="Calibri"/>
              </a:rPr>
              <a:t>“Slavery made it hard for children to have relationships with their parents: Douglass couldn’t see his mother, and his father was his master and never even said he was his father.</a:t>
            </a:r>
            <a:r>
              <a:rPr lang="en" b="0" dirty="0">
                <a:solidFill>
                  <a:schemeClr val="dk1"/>
                </a:solidFill>
                <a:latin typeface="Calibri"/>
                <a:ea typeface="Calibri"/>
                <a:cs typeface="Calibri"/>
                <a:sym typeface="Calibri"/>
              </a:rPr>
              <a:t> “</a:t>
            </a:r>
            <a:endParaRPr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b="0" dirty="0">
                <a:solidFill>
                  <a:schemeClr val="dk1"/>
                </a:solidFill>
                <a:latin typeface="Calibri"/>
                <a:ea typeface="Calibri"/>
                <a:cs typeface="Calibri"/>
                <a:sym typeface="Calibri"/>
              </a:rPr>
              <a:t>For question #3, listen for, “</a:t>
            </a:r>
            <a:r>
              <a:rPr lang="en" sz="1200" b="0" dirty="0">
                <a:solidFill>
                  <a:schemeClr val="dk1"/>
                </a:solidFill>
                <a:latin typeface="Calibri"/>
                <a:ea typeface="Calibri"/>
                <a:cs typeface="Calibri"/>
                <a:sym typeface="Calibri"/>
              </a:rPr>
              <a:t>They mean to lessen and ruin the relationship between mother and child. They show the harshness of slavery because Frederick Douglass and his mother are not allowed to have a relationship.”</a:t>
            </a:r>
            <a:r>
              <a:rPr lang="en" b="0" dirty="0">
                <a:solidFill>
                  <a:schemeClr val="dk1"/>
                </a:solidFill>
                <a:latin typeface="Calibri"/>
                <a:ea typeface="Calibri"/>
                <a:cs typeface="Calibri"/>
                <a:sym typeface="Calibri"/>
              </a:rPr>
              <a:t> </a:t>
            </a:r>
            <a:endParaRPr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guide students back to particular phrases and words in the text to help them answer the question.</a:t>
            </a:r>
            <a:endParaRPr sz="1200" dirty="0">
              <a:solidFill>
                <a:schemeClr val="dk1"/>
              </a:solidFill>
              <a:latin typeface="Calibri"/>
              <a:ea typeface="Calibri"/>
              <a:cs typeface="Calibri"/>
              <a:sym typeface="Calibri"/>
            </a:endParaRPr>
          </a:p>
        </p:txBody>
      </p:sp>
      <p:sp>
        <p:nvSpPr>
          <p:cNvPr id="205" name="Google Shape;205;g42a8c0319b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848639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2a8c0319b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25 - 30  minutes (this slide, 5-6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4 of 5</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Third Read, Excerpt 1</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It will be important to remind students to reread before they try to answer the questions, and to discuss with their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reread Paragraph 4 and discuss question 4 with their partners, then to write their answers.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Debrief student responses by calling on several pairs.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say,</a:t>
            </a:r>
            <a:r>
              <a:rPr lang="en" sz="1200" b="0" dirty="0">
                <a:solidFill>
                  <a:schemeClr val="dk1"/>
                </a:solidFill>
                <a:latin typeface="Calibri"/>
                <a:ea typeface="Calibri"/>
                <a:cs typeface="Calibri"/>
                <a:sym typeface="Calibri"/>
              </a:rPr>
              <a:t> “I saw that Douglass did not have a relationship with his mother, and she traveled by foot at night to see him. His narrative confirms this.</a:t>
            </a:r>
            <a:r>
              <a:rPr lang="en-US" sz="11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struggling, take them back to key phrases in the text that will help them recognize Douglass’s relationship with his mother.</a:t>
            </a:r>
            <a:endParaRPr sz="1200" dirty="0">
              <a:solidFill>
                <a:schemeClr val="dk1"/>
              </a:solidFill>
              <a:latin typeface="Calibri"/>
              <a:ea typeface="Calibri"/>
              <a:cs typeface="Calibri"/>
              <a:sym typeface="Calibri"/>
            </a:endParaRPr>
          </a:p>
        </p:txBody>
      </p:sp>
      <p:sp>
        <p:nvSpPr>
          <p:cNvPr id="214" name="Google Shape;214;g42a8c0319b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5493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2b16a1e6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25 -30  minutes (this slide, 5-6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5 of 5</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Third Read, Excerpt 1</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It will be important to remind students to reread before they try to answer the questions, and to discuss with their partners.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work together to reread, discuss, and answer the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you debrief Question 5, ask: </a:t>
            </a:r>
            <a:r>
              <a:rPr lang="en" sz="1200" i="1" dirty="0">
                <a:solidFill>
                  <a:schemeClr val="dk1"/>
                </a:solidFill>
                <a:latin typeface="Calibri"/>
                <a:ea typeface="Calibri"/>
                <a:cs typeface="Calibri"/>
                <a:sym typeface="Calibri"/>
              </a:rPr>
              <a:t>“What words does Douglass use to paint a vivid picture of the whipping? How does he make the reader feel sympathetic for his aunt?”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you debrief Question 6, acknowledge that reading scenes like this can be upsetting and uncomfortable. Give students time to process this scene, perhaps with a turn and talk: </a:t>
            </a:r>
            <a:r>
              <a:rPr lang="en" sz="1200" i="1" dirty="0">
                <a:solidFill>
                  <a:schemeClr val="dk1"/>
                </a:solidFill>
                <a:latin typeface="Calibri"/>
                <a:ea typeface="Calibri"/>
                <a:cs typeface="Calibri"/>
                <a:sym typeface="Calibri"/>
              </a:rPr>
              <a:t>“How did reading this scene make you feel?”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asking these probing / prompting questions as needed: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does the overseer treat the slaves? Why? How does the owner treat the slaves? Why? What do they have in common?</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Who is being beaten? How is Douglass involved?</a:t>
            </a:r>
            <a:r>
              <a:rPr lang="en-US" sz="1200" i="0" dirty="0">
                <a:solidFill>
                  <a:schemeClr val="dk1"/>
                </a:solidFill>
                <a:latin typeface="Times New Roman"/>
                <a:ea typeface="Times New Roman"/>
                <a:cs typeface="Times New Roman"/>
                <a:sym typeface="Times New Roman"/>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#5, look for students to say something like, </a:t>
            </a:r>
            <a:r>
              <a:rPr lang="en" sz="1200" b="0" dirty="0">
                <a:solidFill>
                  <a:schemeClr val="dk1"/>
                </a:solidFill>
                <a:latin typeface="Calibri"/>
                <a:ea typeface="Calibri"/>
                <a:cs typeface="Calibri"/>
                <a:sym typeface="Calibri"/>
              </a:rPr>
              <a:t>“Both the master and the overseer are very cruel and physically abuse their slaves.”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Question #6, look for students to say something like, “Douglass describes how his master used to tie his aunt to a beam and beat her until she was bloody. He describes it in great detail because he wants the reader to understand how terrible the whippings were that the slaves received. This helps support his position that slavery was terrible, not just unpleasant, for slaves.</a:t>
            </a:r>
            <a:r>
              <a:rPr lang="en" b="0" dirty="0">
                <a:solidFill>
                  <a:schemeClr val="dk1"/>
                </a:solidFill>
                <a:latin typeface="Calibri"/>
                <a:ea typeface="Calibri"/>
                <a:cs typeface="Calibri"/>
                <a:sym typeface="Calibri"/>
              </a:rPr>
              <a:t> “</a:t>
            </a:r>
            <a:endParaRPr b="0" dirty="0">
              <a:solidFill>
                <a:schemeClr val="dk1"/>
              </a:solidFill>
              <a:latin typeface="Calibri"/>
              <a:ea typeface="Calibri"/>
              <a:cs typeface="Calibri"/>
              <a:sym typeface="Calibri"/>
            </a:endParaRPr>
          </a:p>
          <a:p>
            <a:pPr marL="457200" lvl="0" indent="0" algn="l" rtl="0">
              <a:spcBef>
                <a:spcPts val="0"/>
              </a:spcBef>
              <a:spcAft>
                <a:spcPts val="0"/>
              </a:spcAft>
              <a:buNone/>
            </a:pPr>
            <a:endParaRPr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struggling, take them back to key phrases in the text.</a:t>
            </a:r>
            <a:endParaRPr sz="1200" dirty="0">
              <a:solidFill>
                <a:schemeClr val="dk1"/>
              </a:solidFill>
              <a:latin typeface="Calibri"/>
              <a:ea typeface="Calibri"/>
              <a:cs typeface="Calibri"/>
              <a:sym typeface="Calibri"/>
            </a:endParaRPr>
          </a:p>
        </p:txBody>
      </p:sp>
      <p:sp>
        <p:nvSpPr>
          <p:cNvPr id="222" name="Google Shape;222;g42b16a1e6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307212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2359c6bf3_0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and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1</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Discussing Purpose</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Taking students back to the </a:t>
            </a:r>
            <a:r>
              <a:rPr lang="en" sz="1200" b="1" dirty="0">
                <a:solidFill>
                  <a:schemeClr val="dk1"/>
                </a:solidFill>
                <a:latin typeface="Calibri"/>
                <a:ea typeface="Calibri"/>
                <a:cs typeface="Calibri"/>
                <a:sym typeface="Calibri"/>
              </a:rPr>
              <a:t>Shining a Light anchor chart</a:t>
            </a:r>
            <a:r>
              <a:rPr lang="en" sz="1200" dirty="0">
                <a:solidFill>
                  <a:schemeClr val="dk1"/>
                </a:solidFill>
                <a:latin typeface="Calibri"/>
                <a:ea typeface="Calibri"/>
                <a:cs typeface="Calibri"/>
                <a:sym typeface="Calibri"/>
              </a:rPr>
              <a:t> is important. It reminds them that the specific close reading they have just been doing connects back to understanding Douglass’s overall purpose.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them to point to the purpose question at the end of </a:t>
            </a:r>
            <a:r>
              <a:rPr lang="en" sz="1200" b="1" dirty="0">
                <a:latin typeface="Calibri"/>
                <a:ea typeface="Calibri"/>
                <a:cs typeface="Calibri"/>
                <a:sym typeface="Calibri"/>
              </a:rPr>
              <a:t>Excerpt 1: Text and Questions.</a:t>
            </a:r>
            <a:endParaRPr sz="1200" b="1"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Read the slide aloud.</a:t>
            </a:r>
            <a:endParaRPr sz="1200"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Ask students to turn and talk with their partner to discuss their answer to this question.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Refocus students’ attention whole group. Say: </a:t>
            </a:r>
            <a:r>
              <a:rPr lang="en" sz="1200" i="1" dirty="0">
                <a:latin typeface="Calibri"/>
                <a:ea typeface="Calibri"/>
                <a:cs typeface="Calibri"/>
                <a:sym typeface="Calibri"/>
              </a:rPr>
              <a:t>“Raise your hand if you can explain how this excerpt supports the position that slavery is terrible for slaves.”</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Cold call on a student to respond, using evidence from the text to support their answer. Then say: </a:t>
            </a:r>
            <a:r>
              <a:rPr lang="en" sz="1200" i="1" dirty="0">
                <a:latin typeface="Calibri"/>
                <a:ea typeface="Calibri"/>
                <a:cs typeface="Calibri"/>
                <a:sym typeface="Calibri"/>
              </a:rPr>
              <a:t>“Raise your hand if you can explain how this excerpt supports the position that slavery corrupts slave holders.”</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Cold call on a student to respond why, using evidence from the text to support their answer.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Explain to students that later in this module, they will write an essay about how Douglass conveys his purpose. To help them synthesize their thinking about each excerpt, they will answer this purpose question and provide evidence from the text.</a:t>
            </a:r>
            <a:endParaRPr sz="1200" dirty="0">
              <a:latin typeface="Calibri"/>
              <a:ea typeface="Calibri"/>
              <a:cs typeface="Calibri"/>
              <a:sym typeface="Calibri"/>
            </a:endParaRPr>
          </a:p>
          <a:p>
            <a:pPr marL="0" lvl="0" indent="0" algn="l" rtl="0">
              <a:lnSpc>
                <a:spcPct val="115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 4, listen for references to the suffering of his aunt, not knowing his age or parents, his master also being his father</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 5, listen for references to the master and the overseer are both cruel as they exercise their power</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struggling, take them back to key phrases in the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30" name="Google Shape;230;g42359c6bf3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98512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Closing and Assessment</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copy of </a:t>
            </a:r>
            <a:r>
              <a:rPr lang="en" sz="1200" b="1" dirty="0">
                <a:solidFill>
                  <a:schemeClr val="dk1"/>
                </a:solidFill>
                <a:latin typeface="Calibri"/>
                <a:ea typeface="Calibri"/>
                <a:cs typeface="Calibri"/>
                <a:sym typeface="Calibri"/>
              </a:rPr>
              <a:t>Excerpt 1 Constructed Response</a:t>
            </a:r>
            <a:r>
              <a:rPr lang="en" sz="1200" dirty="0">
                <a:solidFill>
                  <a:schemeClr val="dk1"/>
                </a:solidFill>
                <a:latin typeface="Calibri"/>
                <a:ea typeface="Calibri"/>
                <a:cs typeface="Calibri"/>
                <a:sym typeface="Calibri"/>
              </a:rPr>
              <a:t> to every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recycle the prompt, use textual evidence to support their ideas, and write in complete sentences. Also remind them that </a:t>
            </a:r>
            <a:r>
              <a:rPr lang="en" sz="1200" i="1" dirty="0">
                <a:solidFill>
                  <a:schemeClr val="dk1"/>
                </a:solidFill>
                <a:latin typeface="Calibri"/>
                <a:ea typeface="Calibri"/>
                <a:cs typeface="Calibri"/>
                <a:sym typeface="Calibri"/>
              </a:rPr>
              <a:t>deprived </a:t>
            </a:r>
            <a:r>
              <a:rPr lang="en" sz="1200" dirty="0">
                <a:solidFill>
                  <a:schemeClr val="dk1"/>
                </a:solidFill>
                <a:latin typeface="Calibri"/>
                <a:ea typeface="Calibri"/>
                <a:cs typeface="Calibri"/>
                <a:sym typeface="Calibri"/>
              </a:rPr>
              <a:t>means not having things that are necessary.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Answer any clarifying questions about the homework.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37" name="Google Shape;237;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727716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46" name="Google Shape;246;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27252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1: Constructed Response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Roots, Prefixes, Suffixes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Roots, Prefixes, Suffixes (answers, for teacher reference)</a:t>
            </a:r>
            <a:endParaRPr sz="1200" b="1" dirty="0">
              <a:solidFill>
                <a:schemeClr val="dk1"/>
              </a:solidFill>
              <a:latin typeface="Calibri"/>
              <a:ea typeface="Calibri"/>
              <a:cs typeface="Calibri"/>
              <a:sym typeface="Calibri"/>
            </a:endParaRPr>
          </a:p>
          <a:p>
            <a:pPr marL="457200" lvl="0" indent="0" algn="l" rtl="0">
              <a:lnSpc>
                <a:spcPct val="9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Reference Sheet: Roots, Prefixes, and Suffixes </a:t>
            </a:r>
            <a:r>
              <a:rPr lang="en" sz="1200" dirty="0">
                <a:solidFill>
                  <a:schemeClr val="dk1"/>
                </a:solidFill>
                <a:latin typeface="Calibri"/>
                <a:ea typeface="Calibri"/>
                <a:cs typeface="Calibri"/>
                <a:sym typeface="Calibri"/>
              </a:rPr>
              <a:t>(from Lesson 7)</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Shining a Light anchor chart </a:t>
            </a:r>
            <a:r>
              <a:rPr lang="en" sz="1200" dirty="0">
                <a:solidFill>
                  <a:schemeClr val="dk1"/>
                </a:solidFill>
                <a:latin typeface="Calibri"/>
                <a:ea typeface="Calibri"/>
                <a:cs typeface="Calibri"/>
                <a:sym typeface="Calibri"/>
              </a:rPr>
              <a:t>(begun in Lesson 6)</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Exce</a:t>
            </a:r>
            <a:r>
              <a:rPr lang="en" sz="1200" b="1" dirty="0">
                <a:solidFill>
                  <a:schemeClr val="dk1"/>
                </a:solidFill>
                <a:latin typeface="Calibri"/>
                <a:ea typeface="Calibri"/>
                <a:cs typeface="Calibri"/>
                <a:sym typeface="Calibri"/>
              </a:rPr>
              <a:t>rpt 1 Text and Questions </a:t>
            </a:r>
            <a:r>
              <a:rPr lang="en" sz="1200" dirty="0">
                <a:solidFill>
                  <a:schemeClr val="dk1"/>
                </a:solidFill>
                <a:latin typeface="Calibri"/>
                <a:ea typeface="Calibri"/>
                <a:cs typeface="Calibri"/>
                <a:sym typeface="Calibri"/>
              </a:rPr>
              <a:t>(from Lesson 7, one per student and one to display)</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1: Close Reading Guide, Third Read (for teacher reference)</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95790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Frederick Douglas’s homes discussion appointments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Equity Sticks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Douglass’s Position Text and Questions </a:t>
            </a:r>
            <a:r>
              <a:rPr lang="en" sz="1200" dirty="0">
                <a:solidFill>
                  <a:schemeClr val="dk1"/>
                </a:solidFill>
                <a:latin typeface="Calibri"/>
                <a:ea typeface="Calibri"/>
                <a:cs typeface="Calibri"/>
                <a:sym typeface="Calibri"/>
              </a:rPr>
              <a:t>(in supporting materials)</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tape four quote cards under students’ desks.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Equity Sticks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12129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7138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7358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2a8c0319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4-7  minutes (this side, 5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A Entry Task: Roots, Prefixes, and Suffixes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Allowing students to use their </a:t>
            </a:r>
            <a:r>
              <a:rPr lang="en" sz="1200" b="1" dirty="0">
                <a:solidFill>
                  <a:schemeClr val="dk1"/>
                </a:solidFill>
                <a:latin typeface="Calibri"/>
                <a:ea typeface="Calibri"/>
                <a:cs typeface="Calibri"/>
                <a:sym typeface="Calibri"/>
              </a:rPr>
              <a:t>Roots, Prefixes and Suffixes reference shee</a:t>
            </a:r>
            <a:r>
              <a:rPr lang="en" sz="1200" dirty="0">
                <a:solidFill>
                  <a:schemeClr val="dk1"/>
                </a:solidFill>
                <a:latin typeface="Calibri"/>
                <a:ea typeface="Calibri"/>
                <a:cs typeface="Calibri"/>
                <a:sym typeface="Calibri"/>
              </a:rPr>
              <a:t>t  will help them complete this task.</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Distribute one copy of the </a:t>
            </a:r>
            <a:r>
              <a:rPr lang="en" sz="1200" b="1" dirty="0">
                <a:latin typeface="Calibri"/>
                <a:ea typeface="Calibri"/>
                <a:cs typeface="Calibri"/>
                <a:sym typeface="Calibri"/>
              </a:rPr>
              <a:t>Entry Task: Roots, Prefixes, Suffixes</a:t>
            </a:r>
            <a:r>
              <a:rPr lang="en" sz="1200" dirty="0">
                <a:latin typeface="Calibri"/>
                <a:ea typeface="Calibri"/>
                <a:cs typeface="Calibri"/>
                <a:sym typeface="Calibri"/>
              </a:rPr>
              <a:t> to each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Invite students to take out and use their </a:t>
            </a:r>
            <a:r>
              <a:rPr lang="en" sz="1200" b="1" dirty="0">
                <a:latin typeface="Calibri"/>
                <a:ea typeface="Calibri"/>
                <a:cs typeface="Calibri"/>
                <a:sym typeface="Calibri"/>
              </a:rPr>
              <a:t>Reference Sheet: Roots, Prefixes, and Suffixes</a:t>
            </a:r>
            <a:r>
              <a:rPr lang="en" sz="1200" dirty="0">
                <a:latin typeface="Calibri"/>
                <a:ea typeface="Calibri"/>
                <a:cs typeface="Calibri"/>
                <a:sym typeface="Calibri"/>
              </a:rPr>
              <a:t> to identify the meaning of the root, prefix, or suffix for each word on the entry task. Then students should use the meaning of the root, prefix, or suffix to figure out the meaning of the entire word.</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Give students 4 minutes to complete these tasks. Then refocus students’ attention whole group and use </a:t>
            </a:r>
            <a:r>
              <a:rPr lang="en" sz="1200" b="0" dirty="0">
                <a:latin typeface="Calibri"/>
                <a:ea typeface="Calibri"/>
                <a:cs typeface="Calibri"/>
                <a:sym typeface="Calibri"/>
              </a:rPr>
              <a:t>equity sticks to cold call on a few students to share their answers.</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0" dirty="0">
                <a:latin typeface="Calibri"/>
                <a:ea typeface="Calibri"/>
                <a:cs typeface="Calibri"/>
                <a:sym typeface="Calibri"/>
              </a:rPr>
              <a:t>Explain that today students are going to reread Excerpt 1 to explore Douglass’s position on slavery. In order to understand the position Douglass tries to communicate to his Northern audience, students must understand the meaning of the words he uses. Using roots, prefixes, and suffixes </a:t>
            </a:r>
            <a:r>
              <a:rPr lang="en" sz="1200" dirty="0">
                <a:latin typeface="Calibri"/>
                <a:ea typeface="Calibri"/>
                <a:cs typeface="Calibri"/>
                <a:sym typeface="Calibri"/>
              </a:rPr>
              <a:t>is one way students can determine the meaning of those words.</a:t>
            </a:r>
            <a:endParaRPr sz="1200" dirty="0">
              <a:latin typeface="Calibri"/>
              <a:ea typeface="Calibri"/>
              <a:cs typeface="Calibri"/>
              <a:sym typeface="Calibri"/>
            </a:endParaRPr>
          </a:p>
          <a:p>
            <a:pPr marL="457200" lvl="0" indent="0" algn="l" rtl="0">
              <a:spcBef>
                <a:spcPts val="0"/>
              </a:spcBef>
              <a:spcAft>
                <a:spcPts val="0"/>
              </a:spcAft>
              <a:buNone/>
            </a:pPr>
            <a:endParaRPr sz="10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correctly identifying meaning of underlined word.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working with a small group or the whole class  on the first one to guide them.</a:t>
            </a:r>
            <a:endParaRPr sz="1200" dirty="0">
              <a:solidFill>
                <a:schemeClr val="dk1"/>
              </a:solidFill>
              <a:latin typeface="Calibri"/>
              <a:ea typeface="Calibri"/>
              <a:cs typeface="Calibri"/>
              <a:sym typeface="Calibri"/>
            </a:endParaRPr>
          </a:p>
        </p:txBody>
      </p:sp>
      <p:sp>
        <p:nvSpPr>
          <p:cNvPr id="170" name="Google Shape;170;g42a8c0319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545327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Task B:  Reviewing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and clarifying the language of learning targets helps build academic vocabulary.</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read them aloud to the class.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on the words </a:t>
            </a:r>
            <a:r>
              <a:rPr lang="en" sz="1200" i="1" dirty="0">
                <a:latin typeface="Calibri"/>
                <a:ea typeface="Calibri"/>
                <a:cs typeface="Calibri"/>
                <a:sym typeface="Calibri"/>
              </a:rPr>
              <a:t>convey</a:t>
            </a:r>
            <a:r>
              <a:rPr lang="en" sz="1200" dirty="0">
                <a:latin typeface="Calibri"/>
                <a:ea typeface="Calibri"/>
                <a:cs typeface="Calibri"/>
                <a:sym typeface="Calibri"/>
              </a:rPr>
              <a:t> and </a:t>
            </a:r>
            <a:r>
              <a:rPr lang="en" sz="1200" i="1" dirty="0">
                <a:latin typeface="Calibri"/>
                <a:ea typeface="Calibri"/>
                <a:cs typeface="Calibri"/>
                <a:sym typeface="Calibri"/>
              </a:rPr>
              <a:t>position</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to convey something means to communicate or express it. Position, in this context, means an opinion.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Today students will think about the opinion or </a:t>
            </a:r>
            <a:r>
              <a:rPr lang="en" sz="1200" i="1" dirty="0">
                <a:latin typeface="Calibri"/>
                <a:ea typeface="Calibri"/>
                <a:cs typeface="Calibri"/>
                <a:sym typeface="Calibri"/>
              </a:rPr>
              <a:t>position</a:t>
            </a:r>
            <a:r>
              <a:rPr lang="en" sz="1200" dirty="0">
                <a:latin typeface="Calibri"/>
                <a:ea typeface="Calibri"/>
                <a:cs typeface="Calibri"/>
                <a:sym typeface="Calibri"/>
              </a:rPr>
              <a:t> Douglass is expressing or </a:t>
            </a:r>
            <a:r>
              <a:rPr lang="en" sz="1200" i="1" dirty="0">
                <a:latin typeface="Calibri"/>
                <a:ea typeface="Calibri"/>
                <a:cs typeface="Calibri"/>
                <a:sym typeface="Calibri"/>
              </a:rPr>
              <a:t>conveying </a:t>
            </a:r>
            <a:r>
              <a:rPr lang="en" sz="1200" dirty="0">
                <a:latin typeface="Calibri"/>
                <a:ea typeface="Calibri"/>
                <a:cs typeface="Calibri"/>
                <a:sym typeface="Calibri"/>
              </a:rPr>
              <a:t>to his reader.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students to point to the anchor chart they expect will hold their thinking by the end of the lesson. Wait for them to point to the </a:t>
            </a:r>
            <a:r>
              <a:rPr lang="en" sz="1200" b="1" dirty="0">
                <a:latin typeface="Calibri"/>
                <a:ea typeface="Calibri"/>
                <a:cs typeface="Calibri"/>
                <a:sym typeface="Calibri"/>
              </a:rPr>
              <a:t>Shining a Light anchor chart.</a:t>
            </a: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uncertain about Question #5, remind them that the </a:t>
            </a:r>
            <a:r>
              <a:rPr lang="en" sz="1200" b="1" dirty="0">
                <a:solidFill>
                  <a:schemeClr val="dk1"/>
                </a:solidFill>
                <a:latin typeface="Calibri"/>
                <a:ea typeface="Calibri"/>
                <a:cs typeface="Calibri"/>
                <a:sym typeface="Calibri"/>
              </a:rPr>
              <a:t>Shining a Light anchor chart </a:t>
            </a:r>
            <a:r>
              <a:rPr lang="en" sz="1200" dirty="0">
                <a:solidFill>
                  <a:schemeClr val="dk1"/>
                </a:solidFill>
                <a:latin typeface="Calibri"/>
                <a:ea typeface="Calibri"/>
                <a:cs typeface="Calibri"/>
                <a:sym typeface="Calibri"/>
              </a:rPr>
              <a:t>gets at Douglass’s overall purpose in writing the </a:t>
            </a:r>
            <a:r>
              <a:rPr lang="en" sz="1200" i="1" dirty="0">
                <a:solidFill>
                  <a:schemeClr val="dk1"/>
                </a:solidFill>
                <a:latin typeface="Calibri"/>
                <a:ea typeface="Calibri"/>
                <a:cs typeface="Calibri"/>
                <a:sym typeface="Calibri"/>
              </a:rPr>
              <a:t>Narrative.</a:t>
            </a:r>
            <a:endParaRPr sz="1200" i="1" dirty="0">
              <a:solidFill>
                <a:schemeClr val="dk1"/>
              </a:solidFill>
              <a:latin typeface="Calibri"/>
              <a:ea typeface="Calibri"/>
              <a:cs typeface="Calibri"/>
              <a:sym typeface="Calibri"/>
            </a:endParaRPr>
          </a:p>
        </p:txBody>
      </p:sp>
      <p:sp>
        <p:nvSpPr>
          <p:cNvPr id="180" name="Google Shape;180;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7488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5</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Third Read, Excerpt 1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next 7 slides will guide students through the third read of Excerpt 1. Students will work in partners to dig back into the text to answer text -dependent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a:t>
            </a:r>
            <a:r>
              <a:rPr lang="en" sz="1200" i="1" dirty="0">
                <a:solidFill>
                  <a:schemeClr val="dk1"/>
                </a:solidFill>
                <a:latin typeface="Calibri"/>
                <a:ea typeface="Calibri"/>
                <a:cs typeface="Calibri"/>
                <a:sym typeface="Calibri"/>
              </a:rPr>
              <a:t>only</a:t>
            </a:r>
            <a:r>
              <a:rPr lang="en" sz="1200" dirty="0">
                <a:solidFill>
                  <a:schemeClr val="dk1"/>
                </a:solidFill>
                <a:latin typeface="Calibri"/>
                <a:ea typeface="Calibri"/>
                <a:cs typeface="Calibri"/>
                <a:sym typeface="Calibri"/>
              </a:rPr>
              <a:t> by referring explicitly to the text being read. This encourages students to reread the text for further analysis and allows for a deeper understanding</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once strong readers have figured out what a text says, they often revisit that text to think about the bigger picture: What is the overall story? How and why is the author telling that story?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 sz="1200" b="1" dirty="0">
                <a:solidFill>
                  <a:schemeClr val="dk1"/>
                </a:solidFill>
                <a:latin typeface="Calibri"/>
                <a:ea typeface="Calibri"/>
                <a:cs typeface="Calibri"/>
                <a:sym typeface="Calibri"/>
              </a:rPr>
              <a:t>Excerpt 1: Text and Questions</a:t>
            </a:r>
            <a:r>
              <a:rPr lang="en-US" sz="1200" b="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 copy of this handout and move to sit with their Rochester, NY partners.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attention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88" name="Google Shape;188;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45748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42a8c0319b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25 - 30 minutes (this slide, 5-6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5</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Third Read, Excerpt 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working with their Rochester, NY partner to do the close reading. This allows them to orally process their thinking as they work through a third read of the text.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you will model rereading and thinking about the first question on </a:t>
            </a:r>
            <a:r>
              <a:rPr lang="en" sz="1200" b="1" dirty="0">
                <a:solidFill>
                  <a:schemeClr val="dk1"/>
                </a:solidFill>
                <a:latin typeface="Calibri"/>
                <a:ea typeface="Calibri"/>
                <a:cs typeface="Calibri"/>
                <a:sym typeface="Calibri"/>
              </a:rPr>
              <a:t>Excerpt 1: Text and Questions </a:t>
            </a:r>
            <a:r>
              <a:rPr lang="en" sz="1200" dirty="0">
                <a:solidFill>
                  <a:schemeClr val="dk1"/>
                </a:solidFill>
                <a:latin typeface="Calibri"/>
                <a:ea typeface="Calibri"/>
                <a:cs typeface="Calibri"/>
                <a:sym typeface="Calibri"/>
              </a:rPr>
              <a:t>(from Lesson 7).</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 student to read the question aloud from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your response by saying something like,</a:t>
            </a:r>
            <a:r>
              <a:rPr lang="en" sz="1200" i="1" dirty="0">
                <a:solidFill>
                  <a:schemeClr val="dk1"/>
                </a:solidFill>
                <a:latin typeface="Calibri"/>
                <a:ea typeface="Calibri"/>
                <a:cs typeface="Calibri"/>
                <a:sym typeface="Calibri"/>
              </a:rPr>
              <a:t> </a:t>
            </a:r>
            <a:r>
              <a:rPr lang="en"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 know already from column one that Frederick Douglass is not allowed to know his age. I will reread the paragraph to see if there is anything I can add. I know from this sentence about 2/3 of the way through the paragraph, ‘I was not allowed to make any </a:t>
            </a:r>
            <a:r>
              <a:rPr lang="en" sz="1200" i="1" u="none" dirty="0">
                <a:solidFill>
                  <a:schemeClr val="dk1"/>
                </a:solidFill>
                <a:latin typeface="Calibri"/>
                <a:ea typeface="Calibri"/>
                <a:cs typeface="Calibri"/>
                <a:sym typeface="Calibri"/>
              </a:rPr>
              <a:t>inquiries</a:t>
            </a:r>
            <a:r>
              <a:rPr lang="en" sz="1200" i="1" dirty="0">
                <a:solidFill>
                  <a:schemeClr val="dk1"/>
                </a:solidFill>
                <a:latin typeface="Calibri"/>
                <a:ea typeface="Calibri"/>
                <a:cs typeface="Calibri"/>
                <a:sym typeface="Calibri"/>
              </a:rPr>
              <a:t> of my master concerning it,’ that Douglass could not make inquiries or ask questions about his age. So not only was Douglass not allowed to know his age, but he also could not ask any questions about it.”</a:t>
            </a:r>
            <a:endParaRPr sz="1200" i="1" dirty="0">
              <a:solidFill>
                <a:schemeClr val="dk1"/>
              </a:solidFill>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AutoNum type="arabicPeriod"/>
            </a:pPr>
            <a:r>
              <a:rPr lang="en" sz="1200" dirty="0">
                <a:solidFill>
                  <a:schemeClr val="dk1"/>
                </a:solidFill>
                <a:latin typeface="Calibri"/>
                <a:ea typeface="Calibri"/>
                <a:cs typeface="Calibri"/>
                <a:sym typeface="Calibri"/>
              </a:rPr>
              <a:t>Pull your thinking together to answer the question. Your answer will be something like</a:t>
            </a:r>
            <a:r>
              <a:rPr lang="en" dirty="0">
                <a:solidFill>
                  <a:schemeClr val="dk1"/>
                </a:solidFill>
                <a:latin typeface="Calibri"/>
                <a:ea typeface="Calibri"/>
                <a:cs typeface="Calibri"/>
                <a:sym typeface="Calibri"/>
              </a:rPr>
              <a:t>, </a:t>
            </a:r>
            <a:r>
              <a:rPr lang="en"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Frederick Douglass writes about how slaves are not allowed to know their age or ask their masters questions about it.”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your thinking in the third column on a copy of </a:t>
            </a:r>
            <a:r>
              <a:rPr lang="en" sz="1200" b="1" dirty="0">
                <a:solidFill>
                  <a:schemeClr val="dk1"/>
                </a:solidFill>
                <a:latin typeface="Calibri"/>
                <a:ea typeface="Calibri"/>
                <a:cs typeface="Calibri"/>
                <a:sym typeface="Calibri"/>
              </a:rPr>
              <a:t>Excerpt 1: Text and Questions </a:t>
            </a:r>
            <a:r>
              <a:rPr lang="en" sz="1200" dirty="0">
                <a:solidFill>
                  <a:schemeClr val="dk1"/>
                </a:solidFill>
                <a:latin typeface="Calibri"/>
                <a:ea typeface="Calibri"/>
                <a:cs typeface="Calibri"/>
                <a:sym typeface="Calibri"/>
              </a:rPr>
              <a:t>using a document camera. Ask students to write on their copies as you do.</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writing.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97" name="Google Shape;197;g42a8c0319b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78379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989266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55 - 60 minutes to complete. </a:t>
            </a:r>
            <a:endParaRPr sz="1800" dirty="0"/>
          </a:p>
          <a:p>
            <a:pPr marL="457200" lvl="0" indent="-342900" algn="l" rtl="0">
              <a:spcBef>
                <a:spcPts val="1000"/>
              </a:spcBef>
              <a:spcAft>
                <a:spcPts val="0"/>
              </a:spcAft>
              <a:buSzPts val="1800"/>
              <a:buFont typeface="Century Gothic"/>
              <a:buChar char="•"/>
            </a:pPr>
            <a:r>
              <a:rPr lang="en" sz="1800" dirty="0"/>
              <a:t>The purpose of today’s lesson is for</a:t>
            </a:r>
            <a:r>
              <a:rPr lang="en" sz="1100" dirty="0">
                <a:latin typeface="Arial"/>
                <a:ea typeface="Arial"/>
                <a:cs typeface="Arial"/>
                <a:sym typeface="Arial"/>
              </a:rPr>
              <a:t> </a:t>
            </a:r>
            <a:r>
              <a:rPr lang="en" sz="1800" dirty="0"/>
              <a:t> students to continue to build their stamina and ability to make meaning of the </a:t>
            </a:r>
            <a:r>
              <a:rPr lang="en" sz="1800" i="1" dirty="0"/>
              <a:t>Narrative</a:t>
            </a:r>
            <a:r>
              <a:rPr lang="en" sz="1800" dirty="0"/>
              <a:t> through the process of reading. They will read Excerpt 1 a third time.</a:t>
            </a:r>
            <a:endParaRPr sz="1800" dirty="0"/>
          </a:p>
          <a:p>
            <a:pPr marL="0" lvl="0" indent="0" algn="l" rtl="0">
              <a:spcBef>
                <a:spcPts val="1000"/>
              </a:spcBef>
              <a:spcAft>
                <a:spcPts val="0"/>
              </a:spcAft>
              <a:buNone/>
            </a:pPr>
            <a:r>
              <a:rPr lang="en" sz="1800" b="1" dirty="0"/>
              <a:t>The Learning Targets for students today are:</a:t>
            </a:r>
            <a:endParaRPr sz="1800" b="1" dirty="0"/>
          </a:p>
          <a:p>
            <a:pPr marL="457200" lvl="0" indent="-317500" algn="l" rtl="0">
              <a:spcBef>
                <a:spcPts val="1000"/>
              </a:spcBef>
              <a:spcAft>
                <a:spcPts val="0"/>
              </a:spcAft>
              <a:buClr>
                <a:srgbClr val="000000"/>
              </a:buClr>
              <a:buSzPts val="1400"/>
              <a:buChar char="•"/>
            </a:pPr>
            <a:r>
              <a:rPr lang="en" sz="1400" dirty="0">
                <a:solidFill>
                  <a:srgbClr val="000000"/>
                </a:solidFill>
              </a:rPr>
              <a:t>I can analyze how specific excerpts of </a:t>
            </a:r>
            <a:r>
              <a:rPr lang="en" sz="1400" i="1" dirty="0">
                <a:solidFill>
                  <a:srgbClr val="000000"/>
                </a:solidFill>
              </a:rPr>
              <a:t>Narrative of the Life of Frederick Douglass</a:t>
            </a:r>
            <a:r>
              <a:rPr lang="en" sz="1400" dirty="0">
                <a:solidFill>
                  <a:srgbClr val="000000"/>
                </a:solidFill>
              </a:rPr>
              <a:t> convey Douglass’s position on slavery</a:t>
            </a:r>
            <a:r>
              <a:rPr lang="en-US" sz="1400" dirty="0">
                <a:solidFill>
                  <a:srgbClr val="000000"/>
                </a:solidFill>
              </a:rPr>
              <a:t>.</a:t>
            </a:r>
            <a:endParaRPr sz="1400" dirty="0">
              <a:solidFill>
                <a:srgbClr val="000000"/>
              </a:solidFill>
            </a:endParaRPr>
          </a:p>
          <a:p>
            <a:pPr marL="457200" lvl="0" indent="-317500" algn="l" rtl="0">
              <a:lnSpc>
                <a:spcPct val="115000"/>
              </a:lnSpc>
              <a:spcBef>
                <a:spcPts val="0"/>
              </a:spcBef>
              <a:spcAft>
                <a:spcPts val="0"/>
              </a:spcAft>
              <a:buClr>
                <a:srgbClr val="000000"/>
              </a:buClr>
              <a:buSzPts val="1400"/>
              <a:buChar char="•"/>
            </a:pPr>
            <a:r>
              <a:rPr lang="en" sz="1400" dirty="0">
                <a:solidFill>
                  <a:srgbClr val="000000"/>
                </a:solidFill>
              </a:rPr>
              <a:t>I can use common roots, prefixes, and suffixes as clues to the meaning of words in </a:t>
            </a:r>
            <a:r>
              <a:rPr lang="en" sz="1400" i="1" dirty="0">
                <a:solidFill>
                  <a:srgbClr val="000000"/>
                </a:solidFill>
              </a:rPr>
              <a:t>Narrative of the Life of Frederick Douglass</a:t>
            </a:r>
            <a:r>
              <a:rPr lang="en-US" sz="1400" i="1" dirty="0">
                <a:solidFill>
                  <a:srgbClr val="000000"/>
                </a:solidFill>
              </a:rPr>
              <a:t>.</a:t>
            </a:r>
            <a:endParaRPr sz="1400" i="1" dirty="0">
              <a:solidFill>
                <a:srgbClr val="000000"/>
              </a:solidFill>
            </a:endParaRPr>
          </a:p>
          <a:p>
            <a:pPr marL="457200" lvl="0" indent="-317500" algn="l" rtl="0">
              <a:lnSpc>
                <a:spcPct val="115000"/>
              </a:lnSpc>
              <a:spcBef>
                <a:spcPts val="0"/>
              </a:spcBef>
              <a:spcAft>
                <a:spcPts val="0"/>
              </a:spcAft>
              <a:buClr>
                <a:srgbClr val="000000"/>
              </a:buClr>
              <a:buSzPts val="1400"/>
              <a:buChar char="•"/>
            </a:pPr>
            <a:r>
              <a:rPr lang="en" sz="1400" dirty="0">
                <a:solidFill>
                  <a:srgbClr val="000000"/>
                </a:solidFill>
              </a:rPr>
              <a:t>I can reread a complex text to better understand it.</a:t>
            </a:r>
            <a:endParaRPr sz="1400" dirty="0">
              <a:solidFill>
                <a:srgbClr val="000000"/>
              </a:solidFill>
            </a:endParaRPr>
          </a:p>
          <a:p>
            <a:pPr marL="457200" lvl="0" indent="0" algn="l" rtl="0">
              <a:lnSpc>
                <a:spcPct val="90000"/>
              </a:lnSpc>
              <a:spcBef>
                <a:spcPts val="1000"/>
              </a:spcBef>
              <a:spcAft>
                <a:spcPts val="0"/>
              </a:spcAft>
              <a:buNone/>
            </a:pPr>
            <a:endParaRPr sz="1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4"/>
          <p:cNvSpPr txBox="1">
            <a:spLocks noGrp="1"/>
          </p:cNvSpPr>
          <p:nvPr>
            <p:ph type="title"/>
          </p:nvPr>
        </p:nvSpPr>
        <p:spPr>
          <a:xfrm>
            <a:off x="424464" y="208887"/>
            <a:ext cx="8520600" cy="57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3</a:t>
            </a:r>
            <a:endParaRPr sz="3400" dirty="0">
              <a:latin typeface="Century Gothic"/>
              <a:ea typeface="Century Gothic"/>
              <a:cs typeface="Century Gothic"/>
              <a:sym typeface="Century Gothic"/>
            </a:endParaRPr>
          </a:p>
        </p:txBody>
      </p:sp>
      <p:pic>
        <p:nvPicPr>
          <p:cNvPr id="209" name="Google Shape;209;p34"/>
          <p:cNvPicPr preferRelativeResize="0"/>
          <p:nvPr/>
        </p:nvPicPr>
        <p:blipFill>
          <a:blip r:embed="rId3">
            <a:alphaModFix/>
          </a:blip>
          <a:stretch>
            <a:fillRect/>
          </a:stretch>
        </p:blipFill>
        <p:spPr>
          <a:xfrm>
            <a:off x="3782475" y="1154453"/>
            <a:ext cx="4360551" cy="1973700"/>
          </a:xfrm>
          <a:prstGeom prst="rect">
            <a:avLst/>
          </a:prstGeom>
          <a:noFill/>
          <a:ln>
            <a:noFill/>
          </a:ln>
        </p:spPr>
      </p:pic>
      <p:pic>
        <p:nvPicPr>
          <p:cNvPr id="210" name="Google Shape;210;p34"/>
          <p:cNvPicPr preferRelativeResize="0"/>
          <p:nvPr/>
        </p:nvPicPr>
        <p:blipFill>
          <a:blip r:embed="rId4">
            <a:alphaModFix/>
          </a:blip>
          <a:stretch>
            <a:fillRect/>
          </a:stretch>
        </p:blipFill>
        <p:spPr>
          <a:xfrm>
            <a:off x="3782475" y="3204354"/>
            <a:ext cx="4268501" cy="1381825"/>
          </a:xfrm>
          <a:prstGeom prst="rect">
            <a:avLst/>
          </a:prstGeom>
          <a:noFill/>
          <a:ln>
            <a:noFill/>
          </a:ln>
        </p:spPr>
      </p:pic>
      <p:sp>
        <p:nvSpPr>
          <p:cNvPr id="211" name="Google Shape;211;p34"/>
          <p:cNvSpPr txBox="1"/>
          <p:nvPr/>
        </p:nvSpPr>
        <p:spPr>
          <a:xfrm>
            <a:off x="240660" y="957075"/>
            <a:ext cx="3340800" cy="392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00" dirty="0">
                <a:latin typeface="Century Gothic"/>
                <a:ea typeface="Century Gothic"/>
                <a:cs typeface="Century Gothic"/>
                <a:sym typeface="Century Gothic"/>
              </a:rPr>
              <a:t>With your partner, reread Paragraph 3. There are two questions.</a:t>
            </a:r>
            <a:endParaRPr sz="1300" dirty="0">
              <a:latin typeface="Century Gothic"/>
              <a:ea typeface="Century Gothic"/>
              <a:cs typeface="Century Gothic"/>
              <a:sym typeface="Century Gothic"/>
            </a:endParaRPr>
          </a:p>
          <a:p>
            <a:pPr marL="0" lvl="0" indent="0" algn="l" rtl="0">
              <a:spcBef>
                <a:spcPts val="0"/>
              </a:spcBef>
              <a:spcAft>
                <a:spcPts val="0"/>
              </a:spcAft>
              <a:buNone/>
            </a:pPr>
            <a:endParaRPr sz="1300" dirty="0">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startAt="2"/>
            </a:pPr>
            <a:r>
              <a:rPr lang="en" sz="1300" b="1" dirty="0">
                <a:latin typeface="Century Gothic"/>
                <a:ea typeface="Century Gothic"/>
                <a:cs typeface="Century Gothic"/>
                <a:sym typeface="Century Gothic"/>
              </a:rPr>
              <a:t>This paragraph discusses Douglass’s parents. What does it show about how slavery affected children’s relationships with their parents?</a:t>
            </a:r>
          </a:p>
          <a:p>
            <a:pPr marL="342900" lvl="0" indent="-342900" algn="l" rtl="0">
              <a:spcBef>
                <a:spcPts val="0"/>
              </a:spcBef>
              <a:spcAft>
                <a:spcPts val="0"/>
              </a:spcAft>
              <a:buFont typeface="+mj-lt"/>
              <a:buAutoNum type="arabicPeriod" startAt="2"/>
            </a:pPr>
            <a:endParaRPr lang="en" sz="1300" b="1" dirty="0">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startAt="2"/>
            </a:pPr>
            <a:r>
              <a:rPr lang="en" sz="1300" b="1" dirty="0">
                <a:latin typeface="Century Gothic"/>
                <a:ea typeface="Century Gothic"/>
                <a:cs typeface="Century Gothic"/>
                <a:sym typeface="Century Gothic"/>
              </a:rPr>
              <a:t>What do these words mean: “to blunt and destroy the natural affection of the mother for the child?</a:t>
            </a:r>
            <a:r>
              <a:rPr lang="en-US" sz="1300" b="1" dirty="0">
                <a:latin typeface="Century Gothic"/>
                <a:ea typeface="Century Gothic"/>
                <a:cs typeface="Century Gothic"/>
                <a:sym typeface="Century Gothic"/>
              </a:rPr>
              <a:t>”</a:t>
            </a:r>
            <a:r>
              <a:rPr lang="en" sz="1300" b="1" dirty="0">
                <a:latin typeface="Century Gothic"/>
                <a:ea typeface="Century Gothic"/>
                <a:cs typeface="Century Gothic"/>
                <a:sym typeface="Century Gothic"/>
              </a:rPr>
              <a:t> How do they add to the overall point of the paragraph?</a:t>
            </a:r>
            <a:endParaRPr sz="1300" b="1"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300" b="1" dirty="0">
              <a:latin typeface="Century Gothic"/>
              <a:ea typeface="Century Gothic"/>
              <a:cs typeface="Century Gothic"/>
              <a:sym typeface="Century Gothic"/>
            </a:endParaRPr>
          </a:p>
          <a:p>
            <a:pPr marL="0" lvl="0" indent="0" algn="l" rtl="0">
              <a:spcBef>
                <a:spcPts val="0"/>
              </a:spcBef>
              <a:spcAft>
                <a:spcPts val="0"/>
              </a:spcAft>
              <a:buNone/>
            </a:pPr>
            <a:r>
              <a:rPr lang="en" sz="1300" dirty="0">
                <a:latin typeface="Century Gothic"/>
                <a:ea typeface="Century Gothic"/>
                <a:cs typeface="Century Gothic"/>
                <a:sym typeface="Century Gothic"/>
              </a:rPr>
              <a:t>Discuss and answer the questions, making sure to use the text.</a:t>
            </a:r>
            <a:endParaRPr sz="1300" dirty="0">
              <a:latin typeface="Century Gothic"/>
              <a:ea typeface="Century Gothic"/>
              <a:cs typeface="Century Gothic"/>
              <a:sym typeface="Century Gothic"/>
            </a:endParaRPr>
          </a:p>
        </p:txBody>
      </p:sp>
      <p:pic>
        <p:nvPicPr>
          <p:cNvPr id="7" name="Google Shape;167;p29"/>
          <p:cNvPicPr preferRelativeResize="0"/>
          <p:nvPr/>
        </p:nvPicPr>
        <p:blipFill>
          <a:blip r:embed="rId5">
            <a:alphaModFix/>
          </a:blip>
          <a:stretch>
            <a:fillRect/>
          </a:stretch>
        </p:blipFill>
        <p:spPr>
          <a:xfrm>
            <a:off x="8050976" y="95240"/>
            <a:ext cx="982025" cy="1202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5"/>
          <p:cNvSpPr txBox="1">
            <a:spLocks noGrp="1"/>
          </p:cNvSpPr>
          <p:nvPr>
            <p:ph type="title"/>
          </p:nvPr>
        </p:nvSpPr>
        <p:spPr>
          <a:xfrm>
            <a:off x="435350" y="0"/>
            <a:ext cx="8520600" cy="722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re-read Paragraph 4</a:t>
            </a:r>
            <a:endParaRPr sz="3000">
              <a:latin typeface="Century Gothic"/>
              <a:ea typeface="Century Gothic"/>
              <a:cs typeface="Century Gothic"/>
              <a:sym typeface="Century Gothic"/>
            </a:endParaRPr>
          </a:p>
        </p:txBody>
      </p:sp>
      <p:pic>
        <p:nvPicPr>
          <p:cNvPr id="218" name="Google Shape;218;p35"/>
          <p:cNvPicPr preferRelativeResize="0"/>
          <p:nvPr/>
        </p:nvPicPr>
        <p:blipFill>
          <a:blip r:embed="rId3">
            <a:alphaModFix/>
          </a:blip>
          <a:stretch>
            <a:fillRect/>
          </a:stretch>
        </p:blipFill>
        <p:spPr>
          <a:xfrm>
            <a:off x="4397828" y="1698171"/>
            <a:ext cx="4231550" cy="2656779"/>
          </a:xfrm>
          <a:prstGeom prst="rect">
            <a:avLst/>
          </a:prstGeom>
          <a:noFill/>
          <a:ln>
            <a:noFill/>
          </a:ln>
        </p:spPr>
      </p:pic>
      <p:sp>
        <p:nvSpPr>
          <p:cNvPr id="219" name="Google Shape;219;p35"/>
          <p:cNvSpPr txBox="1"/>
          <p:nvPr/>
        </p:nvSpPr>
        <p:spPr>
          <a:xfrm>
            <a:off x="282800" y="1036350"/>
            <a:ext cx="3941700" cy="331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With your partner, now reread Paragraph 4. It has one question.</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startAt="4"/>
            </a:pPr>
            <a:r>
              <a:rPr lang="en" b="1" dirty="0">
                <a:solidFill>
                  <a:schemeClr val="dk1"/>
                </a:solidFill>
                <a:latin typeface="Century Gothic"/>
                <a:ea typeface="Century Gothic"/>
                <a:cs typeface="Century Gothic"/>
                <a:sym typeface="Century Gothic"/>
              </a:rPr>
              <a:t>How does this information about Douglas’s mother connect to what you learned in the </a:t>
            </a:r>
            <a:r>
              <a:rPr lang="en" b="1" i="1" dirty="0">
                <a:solidFill>
                  <a:schemeClr val="dk1"/>
                </a:solidFill>
                <a:latin typeface="Century Gothic"/>
                <a:ea typeface="Century Gothic"/>
                <a:cs typeface="Century Gothic"/>
                <a:sym typeface="Century Gothic"/>
              </a:rPr>
              <a:t>Freedom: History of US</a:t>
            </a:r>
            <a:r>
              <a:rPr lang="en" b="1" dirty="0">
                <a:solidFill>
                  <a:schemeClr val="dk1"/>
                </a:solidFill>
                <a:latin typeface="Century Gothic"/>
                <a:ea typeface="Century Gothic"/>
                <a:cs typeface="Century Gothic"/>
                <a:sym typeface="Century Gothic"/>
              </a:rPr>
              <a:t> information from Lesson 5 (the segment about Frederick Douglass)?</a:t>
            </a:r>
            <a:endParaRPr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Discuss and answer the question, making sure to use the text.</a:t>
            </a:r>
            <a:endParaRPr sz="1800" dirty="0">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050976" y="95240"/>
            <a:ext cx="982025" cy="1202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6"/>
          <p:cNvSpPr txBox="1">
            <a:spLocks noGrp="1"/>
          </p:cNvSpPr>
          <p:nvPr>
            <p:ph type="title"/>
          </p:nvPr>
        </p:nvSpPr>
        <p:spPr>
          <a:xfrm>
            <a:off x="435350" y="293914"/>
            <a:ext cx="8520600" cy="719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6</a:t>
            </a:r>
            <a:r>
              <a:rPr lang="en" sz="2400" dirty="0"/>
              <a:t> </a:t>
            </a:r>
            <a:endParaRPr sz="2400" dirty="0">
              <a:latin typeface="Century Gothic"/>
              <a:ea typeface="Century Gothic"/>
              <a:cs typeface="Century Gothic"/>
              <a:sym typeface="Century Gothic"/>
            </a:endParaRPr>
          </a:p>
        </p:txBody>
      </p:sp>
      <p:pic>
        <p:nvPicPr>
          <p:cNvPr id="226" name="Google Shape;226;p36"/>
          <p:cNvPicPr preferRelativeResize="0"/>
          <p:nvPr/>
        </p:nvPicPr>
        <p:blipFill>
          <a:blip r:embed="rId3">
            <a:alphaModFix/>
          </a:blip>
          <a:stretch>
            <a:fillRect/>
          </a:stretch>
        </p:blipFill>
        <p:spPr>
          <a:xfrm>
            <a:off x="5029199" y="1502228"/>
            <a:ext cx="3786525" cy="2918311"/>
          </a:xfrm>
          <a:prstGeom prst="rect">
            <a:avLst/>
          </a:prstGeom>
          <a:noFill/>
          <a:ln>
            <a:noFill/>
          </a:ln>
        </p:spPr>
      </p:pic>
      <p:sp>
        <p:nvSpPr>
          <p:cNvPr id="227" name="Google Shape;227;p36"/>
          <p:cNvSpPr txBox="1"/>
          <p:nvPr/>
        </p:nvSpPr>
        <p:spPr>
          <a:xfrm>
            <a:off x="300350" y="1231028"/>
            <a:ext cx="4395300" cy="373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With your partner, now reread Paragraph 6. There are two questions.</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startAt="5"/>
            </a:pPr>
            <a:r>
              <a:rPr lang="en" b="1" dirty="0">
                <a:solidFill>
                  <a:schemeClr val="dk1"/>
                </a:solidFill>
                <a:latin typeface="Century Gothic"/>
                <a:ea typeface="Century Gothic"/>
                <a:cs typeface="Century Gothic"/>
                <a:sym typeface="Century Gothic"/>
              </a:rPr>
              <a:t>How does having power over their slaves seem to affect the overseer and the owner?</a:t>
            </a:r>
          </a:p>
          <a:p>
            <a:pPr marL="342900" lvl="0" indent="-342900" algn="l" rtl="0">
              <a:spcBef>
                <a:spcPts val="0"/>
              </a:spcBef>
              <a:spcAft>
                <a:spcPts val="0"/>
              </a:spcAft>
              <a:buFont typeface="+mj-lt"/>
              <a:buAutoNum type="arabicPeriod" startAt="5"/>
            </a:pPr>
            <a:endParaRPr lang="en" b="1"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startAt="5"/>
            </a:pPr>
            <a:r>
              <a:rPr lang="en" b="1" dirty="0">
                <a:solidFill>
                  <a:schemeClr val="dk1"/>
                </a:solidFill>
                <a:latin typeface="Century Gothic"/>
                <a:ea typeface="Century Gothic"/>
                <a:cs typeface="Century Gothic"/>
                <a:sym typeface="Century Gothic"/>
              </a:rPr>
              <a:t>What scene does Douglass vividly describe? Why do you think he describes it in such detail? How does this serve his purpose?</a:t>
            </a:r>
            <a:endParaRPr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Discuss and answer the questions, making sure to use the text.</a:t>
            </a:r>
            <a:endParaRPr sz="1800" dirty="0">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050976" y="95240"/>
            <a:ext cx="982025" cy="12029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7"/>
          <p:cNvSpPr txBox="1">
            <a:spLocks noGrp="1"/>
          </p:cNvSpPr>
          <p:nvPr>
            <p:ph type="title"/>
          </p:nvPr>
        </p:nvSpPr>
        <p:spPr>
          <a:xfrm>
            <a:off x="478475" y="298110"/>
            <a:ext cx="7306500" cy="780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think about Douglass’s purpose in </a:t>
            </a:r>
            <a:endParaRPr sz="3000" dirty="0"/>
          </a:p>
          <a:p>
            <a:pPr marL="0" lvl="0" indent="0" algn="l" rtl="0">
              <a:spcBef>
                <a:spcPts val="0"/>
              </a:spcBef>
              <a:spcAft>
                <a:spcPts val="0"/>
              </a:spcAft>
              <a:buNone/>
            </a:pPr>
            <a:r>
              <a:rPr lang="en" sz="3000" dirty="0"/>
              <a:t>this excerpt</a:t>
            </a:r>
            <a:endParaRPr sz="3000" dirty="0">
              <a:latin typeface="Century Gothic"/>
              <a:ea typeface="Century Gothic"/>
              <a:cs typeface="Century Gothic"/>
              <a:sym typeface="Century Gothic"/>
            </a:endParaRPr>
          </a:p>
        </p:txBody>
      </p:sp>
      <p:sp>
        <p:nvSpPr>
          <p:cNvPr id="234" name="Google Shape;234;p37"/>
          <p:cNvSpPr txBox="1"/>
          <p:nvPr/>
        </p:nvSpPr>
        <p:spPr>
          <a:xfrm>
            <a:off x="478475" y="1298215"/>
            <a:ext cx="7994400" cy="328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Now that you’ve closely and carefully read and thought about this excerpt from Frederick Douglass’s </a:t>
            </a:r>
            <a:r>
              <a:rPr lang="en" sz="1800" i="1" dirty="0">
                <a:latin typeface="Century Gothic"/>
                <a:ea typeface="Century Gothic"/>
                <a:cs typeface="Century Gothic"/>
                <a:sym typeface="Century Gothic"/>
              </a:rPr>
              <a:t>Narrative, </a:t>
            </a:r>
            <a:r>
              <a:rPr lang="en" sz="1800" dirty="0">
                <a:latin typeface="Century Gothic"/>
                <a:ea typeface="Century Gothic"/>
                <a:cs typeface="Century Gothic"/>
                <a:sym typeface="Century Gothic"/>
              </a:rPr>
              <a:t>let’s think about one last big question:</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b="1" i="1" dirty="0">
                <a:solidFill>
                  <a:schemeClr val="dk1"/>
                </a:solidFill>
                <a:latin typeface="Century Gothic"/>
                <a:ea typeface="Century Gothic"/>
                <a:cs typeface="Century Gothic"/>
                <a:sym typeface="Century Gothic"/>
              </a:rPr>
              <a:t>How does this excerpt support the two positions Douglass held about slavery from our Shining a Light anchor chart that are listed below?</a:t>
            </a:r>
            <a:endParaRPr sz="1800" b="1" i="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lang="en" sz="1800" i="1"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800" b="1" dirty="0">
                <a:solidFill>
                  <a:schemeClr val="dk1"/>
                </a:solidFill>
                <a:latin typeface="Century Gothic"/>
                <a:ea typeface="Century Gothic"/>
                <a:cs typeface="Century Gothic"/>
                <a:sym typeface="Century Gothic"/>
              </a:rPr>
              <a:t>Slavery is terrible for slaves.</a:t>
            </a:r>
          </a:p>
          <a:p>
            <a:pPr marL="342900" lvl="0" indent="-342900" algn="l" rtl="0">
              <a:spcBef>
                <a:spcPts val="0"/>
              </a:spcBef>
              <a:spcAft>
                <a:spcPts val="0"/>
              </a:spcAft>
              <a:buClr>
                <a:schemeClr val="dk1"/>
              </a:buClr>
              <a:buSzPct val="100000"/>
              <a:buFont typeface="+mj-lt"/>
              <a:buAutoNum type="arabicPeriod"/>
            </a:pPr>
            <a:endParaRPr lang="en" sz="1800" b="1"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800" b="1" dirty="0">
                <a:solidFill>
                  <a:schemeClr val="dk1"/>
                </a:solidFill>
                <a:latin typeface="Century Gothic"/>
                <a:ea typeface="Century Gothic"/>
                <a:cs typeface="Century Gothic"/>
                <a:sym typeface="Century Gothic"/>
              </a:rPr>
              <a:t>Slavery corrupts slave holders.</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050976" y="95240"/>
            <a:ext cx="982025" cy="1202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0" name="Google Shape;240;p38"/>
          <p:cNvSpPr txBox="1">
            <a:spLocks noGrp="1"/>
          </p:cNvSpPr>
          <p:nvPr>
            <p:ph type="title"/>
          </p:nvPr>
        </p:nvSpPr>
        <p:spPr>
          <a:xfrm>
            <a:off x="311700" y="334175"/>
            <a:ext cx="7203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41" name="Google Shape;241;p38"/>
          <p:cNvSpPr txBox="1">
            <a:spLocks noGrp="1"/>
          </p:cNvSpPr>
          <p:nvPr>
            <p:ph type="body" idx="1"/>
          </p:nvPr>
        </p:nvSpPr>
        <p:spPr>
          <a:xfrm>
            <a:off x="311700" y="1152475"/>
            <a:ext cx="4103100" cy="34164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1800"/>
              <a:t>Reread Excerpt 1 from the </a:t>
            </a:r>
            <a:r>
              <a:rPr lang="en" sz="1800" i="1"/>
              <a:t>Narrative </a:t>
            </a:r>
            <a:r>
              <a:rPr lang="en" sz="1800"/>
              <a:t>and construct a one-paragraph response, using textual evidence, to the following prompt: </a:t>
            </a:r>
            <a:endParaRPr sz="1800"/>
          </a:p>
          <a:p>
            <a:pPr marL="0" lvl="0" indent="0" algn="l" rtl="0">
              <a:lnSpc>
                <a:spcPct val="115000"/>
              </a:lnSpc>
              <a:spcBef>
                <a:spcPts val="0"/>
              </a:spcBef>
              <a:spcAft>
                <a:spcPts val="0"/>
              </a:spcAft>
              <a:buNone/>
            </a:pPr>
            <a:endParaRPr sz="1800"/>
          </a:p>
          <a:p>
            <a:pPr marL="76200" lvl="0" indent="0" algn="l" rtl="0">
              <a:lnSpc>
                <a:spcPct val="115000"/>
              </a:lnSpc>
              <a:spcBef>
                <a:spcPts val="0"/>
              </a:spcBef>
              <a:spcAft>
                <a:spcPts val="0"/>
              </a:spcAft>
              <a:buNone/>
            </a:pPr>
            <a:r>
              <a:rPr lang="en" sz="1800" b="1"/>
              <a:t>“What two things was Douglass deprived of as a child that his audience thinks every child should have?”</a:t>
            </a:r>
            <a:endParaRPr sz="1800" b="1"/>
          </a:p>
          <a:p>
            <a:pPr marL="0" lvl="0" indent="0" algn="l" rtl="0">
              <a:spcBef>
                <a:spcPts val="800"/>
              </a:spcBef>
              <a:spcAft>
                <a:spcPts val="0"/>
              </a:spcAft>
              <a:buNone/>
            </a:pPr>
            <a:endParaRPr sz="3000"/>
          </a:p>
        </p:txBody>
      </p:sp>
      <p:pic>
        <p:nvPicPr>
          <p:cNvPr id="243" name="Google Shape;243;p38"/>
          <p:cNvPicPr preferRelativeResize="0"/>
          <p:nvPr/>
        </p:nvPicPr>
        <p:blipFill>
          <a:blip r:embed="rId3">
            <a:alphaModFix/>
          </a:blip>
          <a:stretch>
            <a:fillRect/>
          </a:stretch>
        </p:blipFill>
        <p:spPr>
          <a:xfrm>
            <a:off x="5057100" y="1405425"/>
            <a:ext cx="3458250" cy="2910500"/>
          </a:xfrm>
          <a:prstGeom prst="rect">
            <a:avLst/>
          </a:prstGeom>
          <a:noFill/>
          <a:ln>
            <a:noFill/>
          </a:ln>
        </p:spPr>
      </p:pic>
      <p:pic>
        <p:nvPicPr>
          <p:cNvPr id="7" name="Google Shape;167;p29"/>
          <p:cNvPicPr preferRelativeResize="0"/>
          <p:nvPr/>
        </p:nvPicPr>
        <p:blipFill>
          <a:blip r:embed="rId4">
            <a:alphaModFix/>
          </a:blip>
          <a:stretch>
            <a:fillRect/>
          </a:stretch>
        </p:blipFill>
        <p:spPr>
          <a:xfrm>
            <a:off x="8050976" y="95240"/>
            <a:ext cx="982025" cy="1202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9" name="Google Shape;249;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50" name="Google Shape;250;p39"/>
          <p:cNvGraphicFramePr/>
          <p:nvPr/>
        </p:nvGraphicFramePr>
        <p:xfrm>
          <a:off x="577191" y="1248212"/>
          <a:ext cx="7989600" cy="3230175"/>
        </p:xfrm>
        <a:graphic>
          <a:graphicData uri="http://schemas.openxmlformats.org/drawingml/2006/table">
            <a:tbl>
              <a:tblPr firstRow="1" bandRow="1">
                <a:noFill/>
                <a:tableStyleId>{30122A76-0CCA-411E-979F-547F2A9B25B7}</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36728750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1</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8</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r>
              <a:rPr lang="en" b="1" dirty="0">
                <a:solidFill>
                  <a:schemeClr val="dk1"/>
                </a:solidFill>
                <a:latin typeface="Century Gothic"/>
                <a:ea typeface="Century Gothic"/>
                <a:cs typeface="Century Gothic"/>
                <a:sym typeface="Century Gothic"/>
              </a:rPr>
              <a:t>Preparing for Lesson 8:</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317500" algn="l" rtl="0">
              <a:lnSpc>
                <a:spcPct val="9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Entry Task: Roots, Prefixes, Suffixes </a:t>
            </a:r>
            <a:r>
              <a:rPr lang="en" dirty="0">
                <a:solidFill>
                  <a:schemeClr val="dk1"/>
                </a:solidFill>
                <a:latin typeface="Century Gothic"/>
                <a:ea typeface="Century Gothic"/>
                <a:cs typeface="Century Gothic"/>
                <a:sym typeface="Century Gothic"/>
              </a:rPr>
              <a:t>(one per student and one to display)</a:t>
            </a:r>
            <a:endParaRPr dirty="0">
              <a:solidFill>
                <a:schemeClr val="dk1"/>
              </a:solidFill>
              <a:latin typeface="Century Gothic"/>
              <a:ea typeface="Century Gothic"/>
              <a:cs typeface="Century Gothic"/>
              <a:sym typeface="Century Gothic"/>
            </a:endParaRPr>
          </a:p>
          <a:p>
            <a:pPr marL="457200" lvl="0" indent="-317500" algn="l" rtl="0">
              <a:lnSpc>
                <a:spcPct val="9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Entry Task: Roots, Prefixes, Suffixes (answers, for teacher reference)</a:t>
            </a:r>
            <a:endParaRPr b="1" dirty="0">
              <a:solidFill>
                <a:schemeClr val="dk1"/>
              </a:solidFill>
              <a:latin typeface="Century Gothic"/>
              <a:ea typeface="Century Gothic"/>
              <a:cs typeface="Century Gothic"/>
              <a:sym typeface="Century Gothic"/>
            </a:endParaRPr>
          </a:p>
          <a:p>
            <a:pPr marL="457200" lvl="0" indent="-317500" algn="l" rtl="0">
              <a:lnSpc>
                <a:spcPct val="9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Reference Sheet: Roots, Prefixes, and Suffixes </a:t>
            </a:r>
            <a:r>
              <a:rPr lang="en" dirty="0">
                <a:solidFill>
                  <a:schemeClr val="dk1"/>
                </a:solidFill>
                <a:latin typeface="Century Gothic"/>
                <a:ea typeface="Century Gothic"/>
                <a:cs typeface="Century Gothic"/>
                <a:sym typeface="Century Gothic"/>
              </a:rPr>
              <a:t>(from Lesson 7)</a:t>
            </a:r>
            <a:endParaRPr dirty="0">
              <a:solidFill>
                <a:schemeClr val="dk1"/>
              </a:solidFill>
              <a:latin typeface="Century Gothic"/>
              <a:ea typeface="Century Gothic"/>
              <a:cs typeface="Century Gothic"/>
              <a:sym typeface="Century Gothic"/>
            </a:endParaRPr>
          </a:p>
          <a:p>
            <a:pPr marL="457200" lvl="0" indent="-317500" algn="l" rtl="0">
              <a:lnSpc>
                <a:spcPct val="9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Equity sticks</a:t>
            </a:r>
            <a:endParaRPr dirty="0">
              <a:solidFill>
                <a:schemeClr val="dk1"/>
              </a:solidFill>
              <a:latin typeface="Century Gothic"/>
              <a:ea typeface="Century Gothic"/>
              <a:cs typeface="Century Gothic"/>
              <a:sym typeface="Century Gothic"/>
            </a:endParaRPr>
          </a:p>
          <a:p>
            <a:pPr marL="457200" lvl="0" indent="-317500" algn="l" rtl="0">
              <a:lnSpc>
                <a:spcPct val="9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Shining a Light anchor chart </a:t>
            </a:r>
            <a:r>
              <a:rPr lang="en" dirty="0">
                <a:solidFill>
                  <a:schemeClr val="dk1"/>
                </a:solidFill>
                <a:latin typeface="Century Gothic"/>
                <a:ea typeface="Century Gothic"/>
                <a:cs typeface="Century Gothic"/>
                <a:sym typeface="Century Gothic"/>
              </a:rPr>
              <a:t>(begun in Lesson 6)</a:t>
            </a:r>
            <a:endParaRPr dirty="0">
              <a:solidFill>
                <a:schemeClr val="dk1"/>
              </a:solidFill>
              <a:latin typeface="Century Gothic"/>
              <a:ea typeface="Century Gothic"/>
              <a:cs typeface="Century Gothic"/>
              <a:sym typeface="Century Gothic"/>
            </a:endParaRPr>
          </a:p>
          <a:p>
            <a:pPr marL="457200" lvl="0" indent="-317500" algn="l" rtl="0">
              <a:lnSpc>
                <a:spcPct val="9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Excerpt 1 Text and Questions </a:t>
            </a:r>
            <a:r>
              <a:rPr lang="en" dirty="0">
                <a:solidFill>
                  <a:schemeClr val="dk1"/>
                </a:solidFill>
                <a:latin typeface="Century Gothic"/>
                <a:ea typeface="Century Gothic"/>
                <a:cs typeface="Century Gothic"/>
                <a:sym typeface="Century Gothic"/>
              </a:rPr>
              <a:t>(from Lesson 7, one per student and one to display)</a:t>
            </a:r>
            <a:endParaRPr dirty="0">
              <a:solidFill>
                <a:schemeClr val="dk1"/>
              </a:solidFill>
              <a:latin typeface="Century Gothic"/>
              <a:ea typeface="Century Gothic"/>
              <a:cs typeface="Century Gothic"/>
              <a:sym typeface="Century Gothic"/>
            </a:endParaRPr>
          </a:p>
          <a:p>
            <a:pPr marL="457200" lvl="0" indent="-317500" algn="l" rtl="0">
              <a:lnSpc>
                <a:spcPct val="9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Excerpt 1: Close Reading Guide, Third Read (for teacher reference)</a:t>
            </a:r>
            <a:endParaRPr b="1" dirty="0">
              <a:solidFill>
                <a:schemeClr val="dk1"/>
              </a:solidFill>
              <a:latin typeface="Century Gothic"/>
              <a:ea typeface="Century Gothic"/>
              <a:cs typeface="Century Gothic"/>
              <a:sym typeface="Century Gothic"/>
            </a:endParaRPr>
          </a:p>
          <a:p>
            <a:pPr marL="457200" lvl="0" indent="-317500" algn="l" rtl="0">
              <a:lnSpc>
                <a:spcPct val="9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Excerpt 1: Constructed Response </a:t>
            </a:r>
            <a:r>
              <a:rPr lang="en" dirty="0">
                <a:solidFill>
                  <a:schemeClr val="dk1"/>
                </a:solidFill>
                <a:latin typeface="Century Gothic"/>
                <a:ea typeface="Century Gothic"/>
                <a:cs typeface="Century Gothic"/>
                <a:sym typeface="Century Gothic"/>
              </a:rPr>
              <a:t>(one per student)</a:t>
            </a:r>
            <a:endParaRPr b="1"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US" sz="1800" b="1" dirty="0">
                <a:solidFill>
                  <a:srgbClr val="000000"/>
                </a:solidFill>
                <a:latin typeface="Century Gothic"/>
                <a:ea typeface="Century Gothic"/>
                <a:cs typeface="Century Gothic"/>
                <a:sym typeface="Century Gothic"/>
              </a:rPr>
              <a:t>8:</a:t>
            </a:r>
            <a:endParaRPr sz="18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SzPts val="1800"/>
              <a:buFont typeface="Century Gothic"/>
              <a:buChar char="●"/>
            </a:pPr>
            <a:r>
              <a:rPr lang="en" sz="1800" dirty="0">
                <a:latin typeface="Century Gothic"/>
                <a:ea typeface="Century Gothic"/>
                <a:cs typeface="Century Gothic"/>
                <a:sym typeface="Century Gothic"/>
              </a:rPr>
              <a:t>Excerpt 1 and third read questions</a:t>
            </a:r>
            <a:endParaRPr sz="1800" dirty="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Equity Sticks</a:t>
            </a:r>
            <a:endParaRPr sz="1800" dirty="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Discussion Appointments</a:t>
            </a:r>
            <a:endParaRPr sz="1800" dirty="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solidFill>
                  <a:schemeClr val="dk1"/>
                </a:solidFill>
                <a:latin typeface="Century Gothic"/>
                <a:ea typeface="Century Gothic"/>
                <a:cs typeface="Century Gothic"/>
                <a:sym typeface="Century Gothic"/>
              </a:rPr>
              <a:t>Post learning targets</a:t>
            </a: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8</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Entry Task -Roots, Prefixes, Suffixes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Close Reading of Text- Excerpt #1</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Add to </a:t>
            </a:r>
            <a:r>
              <a:rPr lang="en" sz="1800" b="1" dirty="0">
                <a:latin typeface="Century Gothic"/>
                <a:ea typeface="Century Gothic"/>
                <a:cs typeface="Century Gothic"/>
                <a:sym typeface="Century Gothic"/>
              </a:rPr>
              <a:t>Shining a Light anchor chart</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homework</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Congratulations on your strong work on Lesson 7. You’ve shown persistence, careful thinking about vocabulary in context, and a willingness to reread. </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Today you’ll have the opportunity to do more strong work with this text.</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050976" y="95240"/>
            <a:ext cx="982025" cy="12029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body" idx="1"/>
          </p:nvPr>
        </p:nvSpPr>
        <p:spPr>
          <a:xfrm>
            <a:off x="628650" y="1637750"/>
            <a:ext cx="3840300" cy="29949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3" name="Google Shape;173;p30"/>
          <p:cNvSpPr txBox="1">
            <a:spLocks noGrp="1"/>
          </p:cNvSpPr>
          <p:nvPr>
            <p:ph type="title"/>
          </p:nvPr>
        </p:nvSpPr>
        <p:spPr>
          <a:xfrm>
            <a:off x="226025" y="259425"/>
            <a:ext cx="8529300" cy="467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sz="2400"/>
          </a:p>
          <a:p>
            <a:pPr marL="0" lvl="0" indent="0" algn="l" rtl="0">
              <a:spcBef>
                <a:spcPts val="0"/>
              </a:spcBef>
              <a:spcAft>
                <a:spcPts val="0"/>
              </a:spcAft>
              <a:buNone/>
            </a:pPr>
            <a:endParaRPr sz="2400"/>
          </a:p>
        </p:txBody>
      </p:sp>
      <p:sp>
        <p:nvSpPr>
          <p:cNvPr id="175" name="Google Shape;175;p30"/>
          <p:cNvSpPr txBox="1"/>
          <p:nvPr/>
        </p:nvSpPr>
        <p:spPr>
          <a:xfrm>
            <a:off x="226025" y="223125"/>
            <a:ext cx="7547400" cy="100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latin typeface="Century Gothic"/>
                <a:ea typeface="Century Gothic"/>
                <a:cs typeface="Century Gothic"/>
                <a:sym typeface="Century Gothic"/>
              </a:rPr>
              <a:t>Let’s work with some challenging vocabulary</a:t>
            </a:r>
            <a:endParaRPr sz="3000" dirty="0">
              <a:latin typeface="Century Gothic"/>
              <a:ea typeface="Century Gothic"/>
              <a:cs typeface="Century Gothic"/>
              <a:sym typeface="Century Gothic"/>
            </a:endParaRPr>
          </a:p>
        </p:txBody>
      </p:sp>
      <p:pic>
        <p:nvPicPr>
          <p:cNvPr id="176" name="Google Shape;176;p30"/>
          <p:cNvPicPr preferRelativeResize="0"/>
          <p:nvPr/>
        </p:nvPicPr>
        <p:blipFill>
          <a:blip r:embed="rId3">
            <a:alphaModFix/>
          </a:blip>
          <a:stretch>
            <a:fillRect/>
          </a:stretch>
        </p:blipFill>
        <p:spPr>
          <a:xfrm>
            <a:off x="4147457" y="1462400"/>
            <a:ext cx="4283325" cy="2902426"/>
          </a:xfrm>
          <a:prstGeom prst="rect">
            <a:avLst/>
          </a:prstGeom>
          <a:noFill/>
          <a:ln>
            <a:noFill/>
          </a:ln>
        </p:spPr>
      </p:pic>
      <p:sp>
        <p:nvSpPr>
          <p:cNvPr id="177" name="Google Shape;177;p30"/>
          <p:cNvSpPr txBox="1"/>
          <p:nvPr/>
        </p:nvSpPr>
        <p:spPr>
          <a:xfrm>
            <a:off x="360925" y="1568250"/>
            <a:ext cx="3972000" cy="200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The </a:t>
            </a:r>
            <a:r>
              <a:rPr lang="en" i="1">
                <a:latin typeface="Century Gothic"/>
                <a:ea typeface="Century Gothic"/>
                <a:cs typeface="Century Gothic"/>
                <a:sym typeface="Century Gothic"/>
              </a:rPr>
              <a:t>Narrative of the life of Frederick Douglass </a:t>
            </a:r>
            <a:r>
              <a:rPr lang="en">
                <a:latin typeface="Century Gothic"/>
                <a:ea typeface="Century Gothic"/>
                <a:cs typeface="Century Gothic"/>
                <a:sym typeface="Century Gothic"/>
              </a:rPr>
              <a:t>includes some challenging vocabulary.</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We’ll use what we know about roots, prefixes, and suffixes to figure them out. </a:t>
            </a:r>
            <a:endParaRPr>
              <a:latin typeface="Century Gothic"/>
              <a:ea typeface="Century Gothic"/>
              <a:cs typeface="Century Gothic"/>
              <a:sym typeface="Century Gothic"/>
            </a:endParaRPr>
          </a:p>
          <a:p>
            <a:pPr marL="0" lvl="0" indent="0" algn="l" rtl="0">
              <a:spcBef>
                <a:spcPts val="0"/>
              </a:spcBef>
              <a:spcAft>
                <a:spcPts val="0"/>
              </a:spcAft>
              <a:buNone/>
            </a:pPr>
            <a:endParaRPr i="1">
              <a:latin typeface="Century Gothic"/>
              <a:ea typeface="Century Gothic"/>
              <a:cs typeface="Century Gothic"/>
              <a:sym typeface="Century Gothic"/>
            </a:endParaRPr>
          </a:p>
        </p:txBody>
      </p:sp>
      <p:pic>
        <p:nvPicPr>
          <p:cNvPr id="8" name="Google Shape;167;p29"/>
          <p:cNvPicPr preferRelativeResize="0"/>
          <p:nvPr/>
        </p:nvPicPr>
        <p:blipFill>
          <a:blip r:embed="rId4">
            <a:alphaModFix/>
          </a:blip>
          <a:stretch>
            <a:fillRect/>
          </a:stretch>
        </p:blipFill>
        <p:spPr>
          <a:xfrm>
            <a:off x="8050976" y="95240"/>
            <a:ext cx="982025" cy="1202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3" name="Google Shape;183;p31"/>
          <p:cNvSpPr txBox="1">
            <a:spLocks noGrp="1"/>
          </p:cNvSpPr>
          <p:nvPr>
            <p:ph type="body" idx="1"/>
          </p:nvPr>
        </p:nvSpPr>
        <p:spPr>
          <a:xfrm>
            <a:off x="374325" y="1239619"/>
            <a:ext cx="8016300" cy="3393000"/>
          </a:xfrm>
          <a:prstGeom prst="rect">
            <a:avLst/>
          </a:prstGeom>
        </p:spPr>
        <p:txBody>
          <a:bodyPr spcFirstLastPara="1" wrap="square" lIns="68575" tIns="34275" rIns="68575" bIns="34275" anchor="t" anchorCtr="0">
            <a:noAutofit/>
          </a:bodyPr>
          <a:lstStyle/>
          <a:p>
            <a:pPr marL="361950" indent="-285750">
              <a:lnSpc>
                <a:spcPct val="115000"/>
              </a:lnSpc>
              <a:spcBef>
                <a:spcPts val="0"/>
              </a:spcBef>
            </a:pPr>
            <a:r>
              <a:rPr lang="en" sz="1800" dirty="0">
                <a:solidFill>
                  <a:srgbClr val="000000"/>
                </a:solidFill>
              </a:rPr>
              <a:t>I can analyze how specific excerpts of </a:t>
            </a:r>
            <a:r>
              <a:rPr lang="en" sz="1800" i="1" dirty="0">
                <a:solidFill>
                  <a:srgbClr val="000000"/>
                </a:solidFill>
              </a:rPr>
              <a:t>Narrative of the Life of Frederick Douglass</a:t>
            </a:r>
            <a:r>
              <a:rPr lang="en" sz="1800" dirty="0">
                <a:solidFill>
                  <a:srgbClr val="000000"/>
                </a:solidFill>
              </a:rPr>
              <a:t> convey Douglass’s position on slavery.</a:t>
            </a:r>
          </a:p>
          <a:p>
            <a:pPr marL="361950" indent="-285750">
              <a:lnSpc>
                <a:spcPct val="115000"/>
              </a:lnSpc>
              <a:spcBef>
                <a:spcPts val="0"/>
              </a:spcBef>
            </a:pPr>
            <a:endParaRPr lang="en" sz="1800" dirty="0">
              <a:solidFill>
                <a:srgbClr val="000000"/>
              </a:solidFill>
            </a:endParaRPr>
          </a:p>
          <a:p>
            <a:pPr marL="361950" indent="-285750">
              <a:lnSpc>
                <a:spcPct val="115000"/>
              </a:lnSpc>
              <a:spcBef>
                <a:spcPts val="0"/>
              </a:spcBef>
            </a:pPr>
            <a:r>
              <a:rPr lang="en" sz="1800" dirty="0">
                <a:solidFill>
                  <a:srgbClr val="000000"/>
                </a:solidFill>
              </a:rPr>
              <a:t>I can use common roots, prefixes, and suffixes as clues to the meaning of words in </a:t>
            </a:r>
            <a:r>
              <a:rPr lang="en" sz="1800" i="1" dirty="0">
                <a:solidFill>
                  <a:srgbClr val="000000"/>
                </a:solidFill>
              </a:rPr>
              <a:t>Narrative of the Life of Frederick Douglass.</a:t>
            </a:r>
          </a:p>
          <a:p>
            <a:pPr marL="361950" indent="-285750">
              <a:lnSpc>
                <a:spcPct val="115000"/>
              </a:lnSpc>
              <a:spcBef>
                <a:spcPts val="0"/>
              </a:spcBef>
            </a:pPr>
            <a:endParaRPr lang="en" sz="1800" i="1" dirty="0">
              <a:solidFill>
                <a:srgbClr val="000000"/>
              </a:solidFill>
            </a:endParaRPr>
          </a:p>
          <a:p>
            <a:pPr marL="361950" indent="-285750">
              <a:lnSpc>
                <a:spcPct val="115000"/>
              </a:lnSpc>
              <a:spcBef>
                <a:spcPts val="0"/>
              </a:spcBef>
            </a:pPr>
            <a:r>
              <a:rPr lang="en" sz="1800" dirty="0">
                <a:solidFill>
                  <a:srgbClr val="000000"/>
                </a:solidFill>
              </a:rPr>
              <a:t>I can reread a complex text to better understand it.</a:t>
            </a:r>
            <a:endParaRPr sz="1800" dirty="0">
              <a:solidFill>
                <a:srgbClr val="000000"/>
              </a:solidFill>
            </a:endParaRPr>
          </a:p>
          <a:p>
            <a:pPr marL="457200" lvl="0" indent="0" algn="l" rtl="0">
              <a:spcBef>
                <a:spcPts val="800"/>
              </a:spcBef>
              <a:spcAft>
                <a:spcPts val="0"/>
              </a:spcAft>
              <a:buNone/>
            </a:pPr>
            <a:endParaRPr sz="1800" dirty="0"/>
          </a:p>
        </p:txBody>
      </p:sp>
      <p:sp>
        <p:nvSpPr>
          <p:cNvPr id="185" name="Google Shape;185;p31"/>
          <p:cNvSpPr txBox="1"/>
          <p:nvPr/>
        </p:nvSpPr>
        <p:spPr>
          <a:xfrm>
            <a:off x="374325" y="313231"/>
            <a:ext cx="7351200" cy="55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Let’s review our learning targets</a:t>
            </a:r>
            <a:endParaRPr sz="3000"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50976" y="95240"/>
            <a:ext cx="982025" cy="1202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1" name="Google Shape;191;p32"/>
          <p:cNvSpPr txBox="1">
            <a:spLocks noGrp="1"/>
          </p:cNvSpPr>
          <p:nvPr>
            <p:ph type="title"/>
          </p:nvPr>
        </p:nvSpPr>
        <p:spPr>
          <a:xfrm>
            <a:off x="311576" y="250219"/>
            <a:ext cx="7739400" cy="1119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read Excerpt 1 of the </a:t>
            </a:r>
            <a:r>
              <a:rPr lang="en" sz="3000" i="1" dirty="0"/>
              <a:t>Narrative </a:t>
            </a:r>
            <a:r>
              <a:rPr lang="en" sz="3000" dirty="0"/>
              <a:t>closely </a:t>
            </a:r>
            <a:endParaRPr sz="3000" dirty="0">
              <a:latin typeface="Century Gothic"/>
              <a:ea typeface="Century Gothic"/>
              <a:cs typeface="Century Gothic"/>
              <a:sym typeface="Century Gothic"/>
            </a:endParaRPr>
          </a:p>
        </p:txBody>
      </p:sp>
      <p:pic>
        <p:nvPicPr>
          <p:cNvPr id="193" name="Google Shape;193;p32"/>
          <p:cNvPicPr preferRelativeResize="0"/>
          <p:nvPr/>
        </p:nvPicPr>
        <p:blipFill>
          <a:blip r:embed="rId3">
            <a:alphaModFix/>
          </a:blip>
          <a:stretch>
            <a:fillRect/>
          </a:stretch>
        </p:blipFill>
        <p:spPr>
          <a:xfrm>
            <a:off x="3891914" y="1369219"/>
            <a:ext cx="4893200" cy="3109975"/>
          </a:xfrm>
          <a:prstGeom prst="rect">
            <a:avLst/>
          </a:prstGeom>
          <a:noFill/>
          <a:ln>
            <a:noFill/>
          </a:ln>
        </p:spPr>
      </p:pic>
      <p:sp>
        <p:nvSpPr>
          <p:cNvPr id="194" name="Google Shape;194;p32"/>
          <p:cNvSpPr txBox="1"/>
          <p:nvPr/>
        </p:nvSpPr>
        <p:spPr>
          <a:xfrm>
            <a:off x="424200" y="1525950"/>
            <a:ext cx="3234600" cy="279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You have already been reading and thinking about Excerpt 1 of Douglass’s </a:t>
            </a:r>
            <a:r>
              <a:rPr lang="en" i="1" dirty="0">
                <a:latin typeface="Century Gothic"/>
                <a:ea typeface="Century Gothic"/>
                <a:cs typeface="Century Gothic"/>
                <a:sym typeface="Century Gothic"/>
              </a:rPr>
              <a:t>Narrative.</a:t>
            </a:r>
            <a:endParaRPr i="1" dirty="0">
              <a:latin typeface="Century Gothic"/>
              <a:ea typeface="Century Gothic"/>
              <a:cs typeface="Century Gothic"/>
              <a:sym typeface="Century Gothic"/>
            </a:endParaRPr>
          </a:p>
          <a:p>
            <a:pPr marL="0" lvl="0" indent="0" algn="l" rtl="0">
              <a:spcBef>
                <a:spcPts val="0"/>
              </a:spcBef>
              <a:spcAft>
                <a:spcPts val="0"/>
              </a:spcAft>
              <a:buNone/>
            </a:pPr>
            <a:endParaRPr i="1"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Now you’re going to get a chance to read the excerpt again - and think even more deeply about what Douglass is saying.</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To do that, we will consider what we call “third read” questions.</a:t>
            </a:r>
            <a:endParaRPr dirty="0">
              <a:latin typeface="Century Gothic"/>
              <a:ea typeface="Century Gothic"/>
              <a:cs typeface="Century Gothic"/>
              <a:sym typeface="Century Gothic"/>
            </a:endParaRPr>
          </a:p>
        </p:txBody>
      </p:sp>
      <p:pic>
        <p:nvPicPr>
          <p:cNvPr id="7" name="Google Shape;167;p29"/>
          <p:cNvPicPr preferRelativeResize="0"/>
          <p:nvPr/>
        </p:nvPicPr>
        <p:blipFill>
          <a:blip r:embed="rId4">
            <a:alphaModFix/>
          </a:blip>
          <a:stretch>
            <a:fillRect/>
          </a:stretch>
        </p:blipFill>
        <p:spPr>
          <a:xfrm>
            <a:off x="8050976" y="95240"/>
            <a:ext cx="982025" cy="1202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3"/>
          <p:cNvSpPr txBox="1">
            <a:spLocks noGrp="1"/>
          </p:cNvSpPr>
          <p:nvPr>
            <p:ph type="title"/>
          </p:nvPr>
        </p:nvSpPr>
        <p:spPr>
          <a:xfrm>
            <a:off x="435350" y="297427"/>
            <a:ext cx="8520600" cy="399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1 together</a:t>
            </a:r>
            <a:endParaRPr sz="3400" dirty="0">
              <a:latin typeface="Century Gothic"/>
              <a:ea typeface="Century Gothic"/>
              <a:cs typeface="Century Gothic"/>
              <a:sym typeface="Century Gothic"/>
            </a:endParaRPr>
          </a:p>
        </p:txBody>
      </p:sp>
      <p:pic>
        <p:nvPicPr>
          <p:cNvPr id="201" name="Google Shape;201;p33"/>
          <p:cNvPicPr preferRelativeResize="0"/>
          <p:nvPr/>
        </p:nvPicPr>
        <p:blipFill>
          <a:blip r:embed="rId3">
            <a:alphaModFix/>
          </a:blip>
          <a:stretch>
            <a:fillRect/>
          </a:stretch>
        </p:blipFill>
        <p:spPr>
          <a:xfrm>
            <a:off x="3995057" y="1545771"/>
            <a:ext cx="5017119" cy="2990354"/>
          </a:xfrm>
          <a:prstGeom prst="rect">
            <a:avLst/>
          </a:prstGeom>
          <a:noFill/>
          <a:ln>
            <a:noFill/>
          </a:ln>
        </p:spPr>
      </p:pic>
      <p:sp>
        <p:nvSpPr>
          <p:cNvPr id="202" name="Google Shape;202;p33"/>
          <p:cNvSpPr txBox="1"/>
          <p:nvPr/>
        </p:nvSpPr>
        <p:spPr>
          <a:xfrm>
            <a:off x="435350" y="1002668"/>
            <a:ext cx="3331107" cy="380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00" dirty="0">
                <a:solidFill>
                  <a:schemeClr val="dk1"/>
                </a:solidFill>
                <a:latin typeface="Century Gothic"/>
                <a:ea typeface="Century Gothic"/>
                <a:cs typeface="Century Gothic"/>
                <a:sym typeface="Century Gothic"/>
              </a:rPr>
              <a:t>To make sure you know how to proceed, your teacher will model the first question so we can all do it together.</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300" dirty="0">
                <a:solidFill>
                  <a:schemeClr val="dk1"/>
                </a:solidFill>
                <a:latin typeface="Century Gothic"/>
                <a:ea typeface="Century Gothic"/>
                <a:cs typeface="Century Gothic"/>
                <a:sym typeface="Century Gothic"/>
              </a:rPr>
              <a:t>First, reread Paragraph 1. Now look at  question #1  in the “Third Read Questions” column.</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3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300" b="1" dirty="0">
                <a:solidFill>
                  <a:schemeClr val="dk1"/>
                </a:solidFill>
                <a:latin typeface="Century Gothic"/>
                <a:ea typeface="Century Gothic"/>
                <a:cs typeface="Century Gothic"/>
                <a:sym typeface="Century Gothic"/>
              </a:rPr>
              <a:t>“Frederick Douglass begins his story with an example of how slaves are mistreated. What example does he give?”</a:t>
            </a:r>
            <a:endParaRPr sz="13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300" dirty="0">
                <a:solidFill>
                  <a:schemeClr val="dk1"/>
                </a:solidFill>
                <a:latin typeface="Century Gothic"/>
                <a:ea typeface="Century Gothic"/>
                <a:cs typeface="Century Gothic"/>
                <a:sym typeface="Century Gothic"/>
              </a:rPr>
              <a:t> </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300" dirty="0">
                <a:solidFill>
                  <a:schemeClr val="dk1"/>
                </a:solidFill>
                <a:latin typeface="Century Gothic"/>
                <a:ea typeface="Century Gothic"/>
                <a:cs typeface="Century Gothic"/>
                <a:sym typeface="Century Gothic"/>
              </a:rPr>
              <a:t>Listen as your teacher models for you what it might look like to answer the question, using the text thoughtfully.</a:t>
            </a:r>
            <a:endParaRPr sz="1300" dirty="0">
              <a:solidFill>
                <a:schemeClr val="dk1"/>
              </a:solidFill>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050976" y="95240"/>
            <a:ext cx="982025" cy="12029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E2F02CB-568C-414F-B1B6-EFB6E60B471A}">
  <ds:schemaRefs>
    <ds:schemaRef ds:uri="http://schemas.microsoft.com/sharepoint/v3/contenttype/forms"/>
  </ds:schemaRefs>
</ds:datastoreItem>
</file>

<file path=customXml/itemProps2.xml><?xml version="1.0" encoding="utf-8"?>
<ds:datastoreItem xmlns:ds="http://schemas.openxmlformats.org/officeDocument/2006/customXml" ds:itemID="{1EF94053-419C-44E0-9D8D-6977088498C1}"/>
</file>

<file path=customXml/itemProps3.xml><?xml version="1.0" encoding="utf-8"?>
<ds:datastoreItem xmlns:ds="http://schemas.openxmlformats.org/officeDocument/2006/customXml" ds:itemID="{16A38CE0-AA3E-4038-9FFD-2F28353A1FD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20</TotalTime>
  <Words>3872</Words>
  <Application>Microsoft Office PowerPoint</Application>
  <PresentationFormat>On-screen Show (16:9)</PresentationFormat>
  <Paragraphs>356</Paragraphs>
  <Slides>16</Slides>
  <Notes>15</Notes>
  <HiddenSlides>0</HiddenSlides>
  <MMClips>0</MMClips>
  <ScaleCrop>false</ScaleCrop>
  <HeadingPairs>
    <vt:vector size="4" baseType="variant">
      <vt:variant>
        <vt:lpstr>Theme</vt:lpstr>
      </vt:variant>
      <vt:variant>
        <vt:i4>2</vt:i4>
      </vt:variant>
      <vt:variant>
        <vt:lpstr>Slide Titles</vt:lpstr>
      </vt:variant>
      <vt:variant>
        <vt:i4>16</vt:i4>
      </vt:variant>
    </vt:vector>
  </HeadingPairs>
  <TitlesOfParts>
    <vt:vector size="18" baseType="lpstr">
      <vt:lpstr>Simple Light</vt:lpstr>
      <vt:lpstr>Office Theme</vt:lpstr>
      <vt:lpstr>PowerPoint Presentation</vt:lpstr>
      <vt:lpstr>PowerPoint Presentation</vt:lpstr>
      <vt:lpstr>PowerPoint Presentation</vt:lpstr>
      <vt:lpstr>Grade 7: Module 3:  Unit 1: Lesson 8</vt:lpstr>
      <vt:lpstr>PowerPoint Presentation</vt:lpstr>
      <vt:lpstr> </vt:lpstr>
      <vt:lpstr>PowerPoint Presentation</vt:lpstr>
      <vt:lpstr>Let’s read Excerpt 1 of the Narrative closely </vt:lpstr>
      <vt:lpstr>Let’s re-read Paragraph 1 together</vt:lpstr>
      <vt:lpstr>Let’s re-read Paragraph 3</vt:lpstr>
      <vt:lpstr>Let’s re-read Paragraph 4</vt:lpstr>
      <vt:lpstr>Let’s re-read Paragraph 6 </vt:lpstr>
      <vt:lpstr>Let’s think about Douglass’s purpose in  this excerpt</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5</cp:revision>
  <dcterms:modified xsi:type="dcterms:W3CDTF">2019-03-25T19:49:18Z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