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9.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5143500" type="screen16x9"/>
  <p:notesSz cx="6858000" cy="9144000"/>
  <p:embeddedFontLst>
    <p:embeddedFont>
      <p:font typeface="Century Gothic" panose="020B0502020202020204" pitchFamily="3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CD32500-8053-46A5-B286-2A2D557B6FF8}">
  <a:tblStyle styleId="{0CD32500-8053-46A5-B286-2A2D557B6FF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7773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024075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An important understanding in decoding multisyllabic words is that every syllable has one vowel sound as opposed to one vowel letter. Continue to echo this throughout the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Although students will be familiar with Syllable Sleuth from the Grade 1 modules, be prepared to model and support students as needed.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words used in the Syllable Sleuth in this lesson are two-syllable words using all the syllable types (vowel spelling patterns) and spelling patterns accumulated thus far to provide practice and review. This includes closed (CVC), open (CV), magic “e” (CVCe), r-controlled, and vowel teams. Students examine written words and identify the vowel spelling patterns to determine the number of syllables. Finally, they identify the syllable types and use the information to successfully decode the words. Notice that some words are nonsense words, which push students to only decode and not just remember the word.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posting anchor charts for the syllable types students have learned. Students can use the anchor charts as reference as they deepen their learning of syllables while encoding and decoding words. (Note:  the syllable V-cle will not be introduced until Module 3).</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 needed, refer to the Syllabication Guidance document found in the K-2 Skills Resource Manual, pages 27-29.</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is still a new instructional practice, and students will need modeling and support to become familiar with it. In this practice, students discover spelling patterns in words and apply their knowledge of syllable types to identify when each pattern is applied. This knowledge supports students’ ability to decode and encode words by generalizing familiar spelling patterns. In this lesson, students work with the long e sound spelled “ee,” “ea,” and “-y.”</a:t>
            </a:r>
            <a:endParaRPr sz="120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2907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300201745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4300201745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“deabud” and “praffy” are nonsense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“deabud” and “praffy” are nonsense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vowel teams, consider prompting them to add an additional annotation of connecting the dots with a line, showing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the magic “e” syllable type, consider prompting them to draw an arrow from below the magic “e” back to the vowel it gives it voice to.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trouble sharing a sentence as any word may be unfamiliar, 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Empty:  Empty means containing nothing. My lunch box was empty after snack.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3726050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43110cd4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43110cd4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a:t>
            </a:r>
            <a:r>
              <a:rPr lang="en" sz="1200" dirty="0" smtClean="0">
                <a:solidFill>
                  <a:schemeClr val="dk1"/>
                </a:solidFill>
                <a:latin typeface="Calibri"/>
                <a:ea typeface="Calibri"/>
                <a:cs typeface="Calibri"/>
                <a:sym typeface="Calibri"/>
              </a:rPr>
              <a:t>e.g., </a:t>
            </a:r>
            <a:r>
              <a:rPr lang="en" sz="1200" dirty="0">
                <a:solidFill>
                  <a:schemeClr val="dk1"/>
                </a:solidFill>
                <a:latin typeface="Calibri"/>
                <a:ea typeface="Calibri"/>
                <a:cs typeface="Calibri"/>
                <a:sym typeface="Calibri"/>
              </a:rPr>
              <a:t>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4660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learning targets. Refer to transition song.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take a closer look to group words.” </a:t>
            </a:r>
            <a:r>
              <a:rPr lang="en" sz="1200">
                <a:solidFill>
                  <a:schemeClr val="dk1"/>
                </a:solidFill>
                <a:latin typeface="Calibri"/>
                <a:ea typeface="Calibri"/>
                <a:cs typeface="Calibri"/>
                <a:sym typeface="Calibri"/>
              </a:rPr>
              <a:t> This can be very brief as the lesson goes into this in more detail.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8752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3110cd416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43110cd416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 </a:t>
            </a:r>
            <a:r>
              <a:rPr lang="en" sz="1200"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N</a:t>
            </a:r>
            <a:r>
              <a:rPr lang="en" sz="1200" i="1" dirty="0" smtClean="0">
                <a:solidFill>
                  <a:schemeClr val="dk1"/>
                </a:solidFill>
                <a:latin typeface="Calibri"/>
                <a:ea typeface="Calibri"/>
                <a:cs typeface="Calibri"/>
                <a:sym typeface="Calibri"/>
              </a:rPr>
              <a:t>eed </a:t>
            </a:r>
            <a:r>
              <a:rPr lang="en" sz="1200" i="1" dirty="0">
                <a:solidFill>
                  <a:schemeClr val="dk1"/>
                </a:solidFill>
                <a:latin typeface="Calibri"/>
                <a:ea typeface="Calibri"/>
                <a:cs typeface="Calibri"/>
                <a:sym typeface="Calibri"/>
              </a:rPr>
              <a:t>- I need another piece of cake.” </a:t>
            </a:r>
            <a:r>
              <a:rPr lang="en" sz="1200" i="1" dirty="0" smtClean="0">
                <a:solidFill>
                  <a:schemeClr val="dk1"/>
                </a:solidFill>
                <a:latin typeface="Calibri"/>
                <a:ea typeface="Calibri"/>
                <a:cs typeface="Calibri"/>
                <a:sym typeface="Calibri"/>
              </a:rPr>
              <a:t>“Squeeze</a:t>
            </a:r>
            <a:r>
              <a:rPr lang="en" sz="1200" i="1" dirty="0">
                <a:solidFill>
                  <a:schemeClr val="dk1"/>
                </a:solidFill>
                <a:latin typeface="Calibri"/>
                <a:ea typeface="Calibri"/>
                <a:cs typeface="Calibri"/>
                <a:sym typeface="Calibri"/>
              </a:rPr>
              <a:t>, Will you squeeze the ketchup onto my plate?” </a:t>
            </a:r>
            <a:r>
              <a:rPr lang="en" sz="1200" i="1" dirty="0" smtClean="0">
                <a:solidFill>
                  <a:schemeClr val="dk1"/>
                </a:solidFill>
                <a:latin typeface="Calibri"/>
                <a:ea typeface="Calibri"/>
                <a:cs typeface="Calibri"/>
                <a:sym typeface="Calibri"/>
              </a:rPr>
              <a:t>“Peach</a:t>
            </a:r>
            <a:r>
              <a:rPr lang="en" sz="1200" i="1" dirty="0">
                <a:solidFill>
                  <a:schemeClr val="dk1"/>
                </a:solidFill>
                <a:latin typeface="Calibri"/>
                <a:ea typeface="Calibri"/>
                <a:cs typeface="Calibri"/>
                <a:sym typeface="Calibri"/>
              </a:rPr>
              <a:t>, Peach tea is my favorite drink.” </a:t>
            </a:r>
            <a:r>
              <a:rPr lang="en" sz="1200" i="1" dirty="0" smtClean="0">
                <a:solidFill>
                  <a:schemeClr val="dk1"/>
                </a:solidFill>
                <a:latin typeface="Calibri"/>
                <a:ea typeface="Calibri"/>
                <a:cs typeface="Calibri"/>
                <a:sym typeface="Calibri"/>
              </a:rPr>
              <a:t>“Dream</a:t>
            </a:r>
            <a:r>
              <a:rPr lang="en" sz="1200" i="1" dirty="0">
                <a:solidFill>
                  <a:schemeClr val="dk1"/>
                </a:solidFill>
                <a:latin typeface="Calibri"/>
                <a:ea typeface="Calibri"/>
                <a:cs typeface="Calibri"/>
                <a:sym typeface="Calibri"/>
              </a:rPr>
              <a:t>, I had the craziest dream last night!” </a:t>
            </a:r>
            <a:r>
              <a:rPr lang="en" sz="1200" i="1" dirty="0" smtClean="0">
                <a:solidFill>
                  <a:schemeClr val="dk1"/>
                </a:solidFill>
                <a:latin typeface="Calibri"/>
                <a:ea typeface="Calibri"/>
                <a:cs typeface="Calibri"/>
                <a:sym typeface="Calibri"/>
              </a:rPr>
              <a:t>“Party</a:t>
            </a:r>
            <a:r>
              <a:rPr lang="en" sz="1200" i="1" dirty="0">
                <a:solidFill>
                  <a:schemeClr val="dk1"/>
                </a:solidFill>
                <a:latin typeface="Calibri"/>
                <a:ea typeface="Calibri"/>
                <a:cs typeface="Calibri"/>
                <a:sym typeface="Calibri"/>
              </a:rPr>
              <a:t>, I can’t wait until my birthday party.” </a:t>
            </a:r>
            <a:r>
              <a:rPr lang="en" sz="1200" i="1" dirty="0" smtClean="0">
                <a:solidFill>
                  <a:schemeClr val="dk1"/>
                </a:solidFill>
                <a:latin typeface="Calibri"/>
                <a:ea typeface="Calibri"/>
                <a:cs typeface="Calibri"/>
                <a:sym typeface="Calibri"/>
              </a:rPr>
              <a:t>“Happy</a:t>
            </a:r>
            <a:r>
              <a:rPr lang="en" sz="1200" i="1" dirty="0">
                <a:solidFill>
                  <a:schemeClr val="dk1"/>
                </a:solidFill>
                <a:latin typeface="Calibri"/>
                <a:ea typeface="Calibri"/>
                <a:cs typeface="Calibri"/>
                <a:sym typeface="Calibri"/>
              </a:rPr>
              <a:t>, I am very happy I passed my math final.”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Think about what you notice when you read the words. Be ready to share your thinking and how these words may be grouped together.”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of which words are alike and may be grouped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Share with your elbow partner what you noticed and how you will could group any of the words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all have the /ē/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a:t>
            </a:r>
            <a:r>
              <a:rPr lang="en" sz="1200" i="1" dirty="0" smtClean="0">
                <a:solidFill>
                  <a:schemeClr val="dk1"/>
                </a:solidFill>
                <a:latin typeface="Calibri"/>
                <a:ea typeface="Calibri"/>
                <a:cs typeface="Calibri"/>
                <a:sym typeface="Calibri"/>
              </a:rPr>
              <a:t>all the words have the /ē/ sound.</a:t>
            </a:r>
            <a:r>
              <a:rPr lang="en" sz="1200" dirty="0" smtClean="0">
                <a:solidFill>
                  <a:schemeClr val="dk1"/>
                </a:solidFill>
                <a:latin typeface="Calibri"/>
                <a:ea typeface="Calibri"/>
                <a:cs typeface="Calibri"/>
                <a:sym typeface="Calibri"/>
              </a:rPr>
              <a:t>”</a:t>
            </a:r>
            <a:endParaRPr sz="120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Say: “</a:t>
            </a:r>
            <a:r>
              <a:rPr lang="en" sz="1200" i="1" dirty="0" smtClean="0">
                <a:solidFill>
                  <a:schemeClr val="dk1"/>
                </a:solidFill>
                <a:latin typeface="Calibri"/>
                <a:ea typeface="Calibri"/>
                <a:cs typeface="Calibri"/>
                <a:sym typeface="Calibri"/>
              </a:rPr>
              <a:t>How did you group the words together</a:t>
            </a:r>
            <a:r>
              <a:rPr lang="en" sz="1200"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(in three groups: “ee,” “ea,” and “y” spellings)</a:t>
            </a:r>
            <a:r>
              <a:rPr lang="en" sz="1200" b="0"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“What do you notice?”</a:t>
            </a:r>
            <a:endParaRPr sz="1200" i="1"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notice about where the /ē/ sound is spelled in these words?”</a:t>
            </a:r>
            <a:r>
              <a:rPr lang="en" sz="1200" b="1" dirty="0">
                <a:solidFill>
                  <a:schemeClr val="dk1"/>
                </a:solidFill>
                <a:latin typeface="Calibri"/>
                <a:ea typeface="Calibri"/>
                <a:cs typeface="Calibri"/>
                <a:sym typeface="Calibri"/>
              </a:rPr>
              <a:t> (in “ee” and “ea” words, the vowel sound is in the middle of the syllable and followed by a consonant sound; in “y” words, it is at the end of a two-syllable word)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Right! So we can say that ‘ee’ and ‘ea’ are spelling the /ē/ sound in the middle of a syllable, followed by a consonant sound. And ‘y’ is spelling the /ē/ sound at the end of a word with two syllables.”</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a:t>
            </a:r>
            <a:r>
              <a:rPr lang="en" sz="1200" i="1" dirty="0">
                <a:solidFill>
                  <a:schemeClr val="dk1"/>
                </a:solidFill>
                <a:latin typeface="Calibri"/>
                <a:ea typeface="Calibri"/>
                <a:cs typeface="Calibri"/>
                <a:sym typeface="Calibri"/>
              </a:rPr>
              <a:t>ē</a:t>
            </a:r>
            <a:r>
              <a:rPr lang="en" sz="1200" dirty="0">
                <a:solidFill>
                  <a:schemeClr val="dk1"/>
                </a:solidFill>
                <a:latin typeface="Calibri"/>
                <a:ea typeface="Calibri"/>
                <a:cs typeface="Calibri"/>
                <a:sym typeface="Calibri"/>
              </a:rPr>
              <a:t>/ words spelled with </a:t>
            </a:r>
            <a:r>
              <a:rPr lang="en" sz="1200" dirty="0" smtClean="0">
                <a:solidFill>
                  <a:schemeClr val="dk1"/>
                </a:solidFill>
                <a:latin typeface="Calibri"/>
                <a:ea typeface="Calibri"/>
                <a:cs typeface="Calibri"/>
                <a:sym typeface="Calibri"/>
              </a:rPr>
              <a:t>“ee,” “ea,” </a:t>
            </a:r>
            <a:r>
              <a:rPr lang="en" sz="1200" dirty="0">
                <a:solidFill>
                  <a:schemeClr val="dk1"/>
                </a:solidFill>
                <a:latin typeface="Calibri"/>
                <a:ea typeface="Calibri"/>
                <a:cs typeface="Calibri"/>
                <a:sym typeface="Calibri"/>
              </a:rPr>
              <a:t>or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y</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Syllabication Guide in K-2 Skills Resource Manual for sample charts).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2321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314fcd86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314fcd86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how to make words available to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copied and cut out (one set per pair of students)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page copied and placed in transparent sleeves (one per student pair) 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written/posted on the board and students can refer to </a:t>
            </a: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on board as they work or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can be projected on slide (if technology is available) and students can refer to slide for words as they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 materials after choosing how to provide the </a:t>
            </a: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word list </a:t>
            </a:r>
            <a:r>
              <a:rPr lang="en" sz="1200" dirty="0">
                <a:solidFill>
                  <a:schemeClr val="dk1"/>
                </a:solidFill>
                <a:latin typeface="Calibri"/>
                <a:ea typeface="Calibri"/>
                <a:cs typeface="Calibri"/>
                <a:sym typeface="Calibri"/>
              </a:rPr>
              <a:t>to students</a:t>
            </a:r>
            <a:r>
              <a:rPr lang="en" sz="1200"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word cards or word list; whiteboards, 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a:t>
            </a:r>
            <a:r>
              <a:rPr lang="en" sz="1200" b="1" dirty="0" smtClean="0">
                <a:solidFill>
                  <a:schemeClr val="dk1"/>
                </a:solidFill>
                <a:latin typeface="Calibri"/>
                <a:ea typeface="Calibri"/>
                <a:cs typeface="Calibri"/>
                <a:sym typeface="Calibri"/>
              </a:rPr>
              <a:t>Syllabication </a:t>
            </a:r>
            <a:r>
              <a:rPr lang="en" sz="1200" b="1" dirty="0">
                <a:solidFill>
                  <a:schemeClr val="dk1"/>
                </a:solidFill>
                <a:latin typeface="Calibri"/>
                <a:ea typeface="Calibri"/>
                <a:cs typeface="Calibri"/>
                <a:sym typeface="Calibri"/>
              </a:rPr>
              <a:t>Guide in K-2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word cards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list</a:t>
            </a:r>
            <a:r>
              <a:rPr lang="en" sz="1200" dirty="0">
                <a:solidFill>
                  <a:schemeClr val="dk1"/>
                </a:solidFill>
                <a:latin typeface="Calibri"/>
                <a:ea typeface="Calibri"/>
                <a:cs typeface="Calibri"/>
                <a:sym typeface="Calibri"/>
              </a:rPr>
              <a:t> or display word list and T-chart on board or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will partner up and practice reading and writing more words with the /</a:t>
            </a:r>
            <a:r>
              <a:rPr lang="en" sz="1200" dirty="0">
                <a:solidFill>
                  <a:schemeClr val="dk1"/>
                </a:solidFill>
                <a:latin typeface="Calibri"/>
                <a:ea typeface="Calibri"/>
                <a:cs typeface="Calibri"/>
                <a:sym typeface="Calibri"/>
              </a:rPr>
              <a:t>ē</a:t>
            </a:r>
            <a:r>
              <a:rPr lang="en" sz="1200" i="1" dirty="0">
                <a:solidFill>
                  <a:schemeClr val="dk1"/>
                </a:solidFill>
                <a:latin typeface="Calibri"/>
                <a:ea typeface="Calibri"/>
                <a:cs typeface="Calibri"/>
                <a:sym typeface="Calibri"/>
              </a:rPr>
              <a:t>/ sound spelled “ee” “ea” or “y,” remembering whether it is between two consonants. If it is at the end, we know it is spelled with a ‘y.’ If it is in the middle, it is either ‘ee’ or ‘ea.’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technology is available, invite students to check their work (click on slide or show lists on board).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syllable types of /</a:t>
            </a:r>
            <a:r>
              <a:rPr lang="en" sz="1200" dirty="0" smtClean="0">
                <a:solidFill>
                  <a:schemeClr val="dk1"/>
                </a:solidFill>
                <a:latin typeface="Calibri"/>
                <a:ea typeface="Calibri"/>
                <a:cs typeface="Calibri"/>
                <a:sym typeface="Calibri"/>
              </a:rPr>
              <a:t>ē/ </a:t>
            </a:r>
            <a:r>
              <a:rPr lang="en" sz="1200" dirty="0">
                <a:solidFill>
                  <a:schemeClr val="dk1"/>
                </a:solidFill>
                <a:latin typeface="Calibri"/>
                <a:ea typeface="Calibri"/>
                <a:cs typeface="Calibri"/>
                <a:sym typeface="Calibri"/>
              </a:rPr>
              <a:t>words spelled with “ee” “ea” or “y” while reading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applying spelling patterns while writing  /</a:t>
            </a:r>
            <a:r>
              <a:rPr lang="en" sz="1200" dirty="0" smtClean="0">
                <a:solidFill>
                  <a:schemeClr val="dk1"/>
                </a:solidFill>
                <a:latin typeface="Calibri"/>
                <a:ea typeface="Calibri"/>
                <a:cs typeface="Calibri"/>
                <a:sym typeface="Calibri"/>
              </a:rPr>
              <a:t>ē/ </a:t>
            </a:r>
            <a:r>
              <a:rPr lang="en" sz="1200" dirty="0">
                <a:solidFill>
                  <a:schemeClr val="dk1"/>
                </a:solidFill>
                <a:latin typeface="Calibri"/>
                <a:ea typeface="Calibri"/>
                <a:cs typeface="Calibri"/>
                <a:sym typeface="Calibri"/>
              </a:rPr>
              <a:t>words into T-chart.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words they need help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t>
            </a:r>
            <a:r>
              <a:rPr lang="en" sz="1200" dirty="0" smtClean="0">
                <a:solidFill>
                  <a:schemeClr val="dk1"/>
                </a:solidFill>
                <a:latin typeface="Calibri"/>
                <a:ea typeface="Calibri"/>
                <a:cs typeface="Calibri"/>
                <a:sym typeface="Calibri"/>
              </a:rPr>
              <a:t>needed, </a:t>
            </a:r>
            <a:r>
              <a:rPr lang="en" sz="1200" dirty="0">
                <a:solidFill>
                  <a:schemeClr val="dk1"/>
                </a:solidFill>
                <a:latin typeface="Calibri"/>
                <a:ea typeface="Calibri"/>
                <a:cs typeface="Calibri"/>
                <a:sym typeface="Calibri"/>
              </a:rPr>
              <a:t>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as support as students make connections between spelling patterns and syllable types.  For example: “I notice the word ‘happy’ is a  _________ syllable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t>
            </a:r>
            <a:r>
              <a:rPr lang="en" sz="1200" b="1" dirty="0">
                <a:solidFill>
                  <a:schemeClr val="dk1"/>
                </a:solidFill>
                <a:latin typeface="Calibri"/>
                <a:ea typeface="Calibri"/>
                <a:cs typeface="Calibri"/>
                <a:sym typeface="Calibri"/>
              </a:rPr>
              <a:t>anchor charts for syllable types and vowel teams for student reference </a:t>
            </a:r>
            <a:r>
              <a:rPr lang="en" sz="1200" dirty="0">
                <a:solidFill>
                  <a:schemeClr val="dk1"/>
                </a:solidFill>
                <a:latin typeface="Calibri"/>
                <a:ea typeface="Calibri"/>
                <a:cs typeface="Calibri"/>
                <a:sym typeface="Calibri"/>
              </a:rPr>
              <a:t>while analyzing spelling and sound patterns to determine the syllables (see Syllabication Guide in </a:t>
            </a:r>
            <a:r>
              <a:rPr lang="en" sz="1200" b="1" dirty="0">
                <a:solidFill>
                  <a:schemeClr val="dk1"/>
                </a:solidFill>
                <a:latin typeface="Calibri"/>
                <a:ea typeface="Calibri"/>
                <a:cs typeface="Calibri"/>
                <a:sym typeface="Calibri"/>
              </a:rPr>
              <a:t>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5685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a:t>
            </a:r>
            <a:r>
              <a:rPr lang="en" sz="1200" dirty="0" smtClean="0">
                <a:solidFill>
                  <a:schemeClr val="dk1"/>
                </a:solidFill>
                <a:latin typeface="Calibri"/>
                <a:ea typeface="Calibri"/>
                <a:cs typeface="Calibri"/>
                <a:sym typeface="Calibri"/>
              </a:rPr>
              <a:t>many </a:t>
            </a:r>
            <a:r>
              <a:rPr lang="en" sz="1200" dirty="0">
                <a:solidFill>
                  <a:schemeClr val="dk1"/>
                </a:solidFill>
                <a:latin typeface="Calibri"/>
                <a:ea typeface="Calibri"/>
                <a:cs typeface="Calibri"/>
                <a:sym typeface="Calibri"/>
              </a:rPr>
              <a:t>as you would like. This is ok and students will get </a:t>
            </a:r>
            <a:r>
              <a:rPr lang="en" sz="1200" dirty="0" smtClean="0">
                <a:solidFill>
                  <a:schemeClr val="dk1"/>
                </a:solidFill>
                <a:latin typeface="Calibri"/>
                <a:ea typeface="Calibri"/>
                <a:cs typeface="Calibri"/>
                <a:sym typeface="Calibri"/>
              </a:rPr>
              <a:t>better </a:t>
            </a:r>
            <a:r>
              <a:rPr lang="en" sz="1200" dirty="0">
                <a:solidFill>
                  <a:schemeClr val="dk1"/>
                </a:solidFill>
                <a:latin typeface="Calibri"/>
                <a:ea typeface="Calibri"/>
                <a:cs typeface="Calibri"/>
                <a:sym typeface="Calibri"/>
              </a:rPr>
              <a:t>at this over time. </a:t>
            </a:r>
            <a:r>
              <a:rPr lang="en" sz="1200" dirty="0" smtClean="0">
                <a:solidFill>
                  <a:schemeClr val="dk1"/>
                </a:solidFill>
                <a:latin typeface="Calibri"/>
                <a:ea typeface="Calibri"/>
                <a:cs typeface="Calibri"/>
                <a:sym typeface="Calibri"/>
              </a:rPr>
              <a:t>This </a:t>
            </a:r>
            <a:r>
              <a:rPr lang="en" sz="1200" dirty="0">
                <a:solidFill>
                  <a:schemeClr val="dk1"/>
                </a:solidFill>
                <a:latin typeface="Calibri"/>
                <a:ea typeface="Calibri"/>
                <a:cs typeface="Calibri"/>
                <a:sym typeface="Calibri"/>
              </a:rPr>
              <a:t>is what </a:t>
            </a:r>
            <a:r>
              <a:rPr lang="en" sz="1200" dirty="0" smtClean="0">
                <a:solidFill>
                  <a:schemeClr val="dk1"/>
                </a:solidFill>
                <a:latin typeface="Calibri"/>
                <a:ea typeface="Calibri"/>
                <a:cs typeface="Calibri"/>
                <a:sym typeface="Calibri"/>
              </a:rPr>
              <a:t>a </a:t>
            </a:r>
            <a:r>
              <a:rPr lang="en" sz="1200" dirty="0">
                <a:solidFill>
                  <a:schemeClr val="dk1"/>
                </a:solidFill>
                <a:latin typeface="Calibri"/>
                <a:ea typeface="Calibri"/>
                <a:cs typeface="Calibri"/>
                <a:sym typeface="Calibri"/>
              </a:rPr>
              <a:t>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1" dirty="0">
                <a:latin typeface="Calibri"/>
                <a:ea typeface="Calibri"/>
                <a:cs typeface="Calibri"/>
                <a:sym typeface="Calibri"/>
              </a:rPr>
              <a:t>(During Syllable Sleuth, I realized that I need extra practice with identifying the vowel sounds in words. So, during small group instruction, I will ask my teacher to help me work on this.)</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 “During Words Rule, I ______________.” “When breaking apart words, I ______________.”</a:t>
            </a:r>
            <a:endParaRPr sz="1200" i="0" u="none" strike="noStrike" cap="none" dirty="0">
              <a:solidFill>
                <a:schemeClr val="dk1"/>
              </a:solidFill>
              <a:latin typeface="Calibri"/>
              <a:ea typeface="Calibri"/>
              <a:cs typeface="Calibri"/>
              <a:sym typeface="Calibri"/>
            </a:endParaRPr>
          </a:p>
        </p:txBody>
      </p:sp>
      <p:sp>
        <p:nvSpPr>
          <p:cNvPr id="202" name="Google Shape;202;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3" name="Google Shape;203;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2754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9472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55e631ff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455e631ff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1381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56bcabeb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56bcabeb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(independent work time; this will gradually become independent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1 Teacher Guide.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a:t>
            </a:r>
            <a:r>
              <a:rPr lang="en" sz="1200" b="1" dirty="0">
                <a:solidFill>
                  <a:schemeClr val="dk1"/>
                </a:solidFill>
                <a:latin typeface="Calibri"/>
                <a:ea typeface="Calibri"/>
                <a:cs typeface="Calibri"/>
                <a:sym typeface="Calibri"/>
              </a:rPr>
              <a:t>whiteboards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markers</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pencils</a:t>
            </a:r>
            <a:r>
              <a:rPr lang="en" sz="1200" dirty="0">
                <a:solidFill>
                  <a:schemeClr val="dk1"/>
                </a:solidFill>
                <a:latin typeface="Calibri"/>
                <a:ea typeface="Calibri"/>
                <a:cs typeface="Calibri"/>
                <a:sym typeface="Calibri"/>
              </a:rPr>
              <a:t>.  Have students use </a:t>
            </a:r>
            <a:r>
              <a:rPr lang="en" sz="1200" b="1"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pencil</a:t>
            </a:r>
            <a:r>
              <a:rPr lang="en" sz="1200" dirty="0">
                <a:solidFill>
                  <a:schemeClr val="dk1"/>
                </a:solidFill>
                <a:latin typeface="Calibri"/>
                <a:ea typeface="Calibri"/>
                <a:cs typeface="Calibri"/>
                <a:sym typeface="Calibri"/>
              </a:rPr>
              <a:t> if if would be beneficial for students to show or  “turn in” partner work. Consider rotating this choice, so some students use </a:t>
            </a:r>
            <a:r>
              <a:rPr lang="en" sz="1200" b="1" dirty="0">
                <a:solidFill>
                  <a:schemeClr val="dk1"/>
                </a:solidFill>
                <a:latin typeface="Calibri"/>
                <a:ea typeface="Calibri"/>
                <a:cs typeface="Calibri"/>
                <a:sym typeface="Calibri"/>
              </a:rPr>
              <a:t>whiteboards </a:t>
            </a:r>
            <a:r>
              <a:rPr lang="en" sz="1200" dirty="0">
                <a:solidFill>
                  <a:schemeClr val="dk1"/>
                </a:solidFill>
                <a:latin typeface="Calibri"/>
                <a:ea typeface="Calibri"/>
                <a:cs typeface="Calibri"/>
                <a:sym typeface="Calibri"/>
              </a:rPr>
              <a:t>and others have a </a:t>
            </a:r>
            <a:r>
              <a:rPr lang="en" sz="1200" b="1" dirty="0">
                <a:solidFill>
                  <a:schemeClr val="dk1"/>
                </a:solidFill>
                <a:latin typeface="Calibri"/>
                <a:ea typeface="Calibri"/>
                <a:cs typeface="Calibri"/>
                <a:sym typeface="Calibri"/>
              </a:rPr>
              <a:t>paper “exit ticket.”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 words for Words Rule with  letter “tiles”:  (weed, feed, need, read, deed, baby, body, bee, beef, deep, weep,)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Words Rule words (projected or posted or copy provided);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a:t>
            </a:r>
            <a:r>
              <a:rPr lang="en" sz="1200" b="1" dirty="0">
                <a:solidFill>
                  <a:schemeClr val="dk1"/>
                </a:solidFill>
                <a:latin typeface="Calibri"/>
                <a:ea typeface="Calibri"/>
                <a:cs typeface="Calibri"/>
                <a:sym typeface="Calibri"/>
              </a:rPr>
              <a:t>Letter tiles to create “ee,” “ea,” and “-y” words (optional; </a:t>
            </a:r>
            <a:r>
              <a:rPr lang="en" sz="1200" dirty="0">
                <a:solidFill>
                  <a:schemeClr val="dk1"/>
                </a:solidFill>
                <a:latin typeface="Calibri"/>
                <a:ea typeface="Calibri"/>
                <a:cs typeface="Calibri"/>
                <a:sym typeface="Calibri"/>
              </a:rPr>
              <a:t>students may copy ‘tiles’ from slide or letters may be dictated to students)</a:t>
            </a:r>
            <a:r>
              <a:rPr lang="en" sz="1200" b="1" dirty="0">
                <a:solidFill>
                  <a:schemeClr val="dk1"/>
                </a:solidFill>
                <a:latin typeface="Calibri"/>
                <a:ea typeface="Calibri"/>
                <a:cs typeface="Calibri"/>
                <a:sym typeface="Calibri"/>
              </a:rPr>
              <a:t>;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1" dirty="0">
                <a:solidFill>
                  <a:schemeClr val="dk1"/>
                </a:solidFill>
                <a:latin typeface="Calibri"/>
                <a:ea typeface="Calibri"/>
                <a:cs typeface="Calibri"/>
                <a:sym typeface="Calibri"/>
              </a:rPr>
              <a:t>Sam Rides the Subway Train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text</a:t>
            </a:r>
            <a:r>
              <a:rPr lang="en" sz="1200" dirty="0">
                <a:solidFill>
                  <a:schemeClr val="dk1"/>
                </a:solidFill>
                <a:latin typeface="Calibri"/>
                <a:ea typeface="Calibri"/>
                <a:cs typeface="Calibri"/>
                <a:sym typeface="Calibri"/>
              </a:rPr>
              <a:t>  from Lesson 7; </a:t>
            </a:r>
            <a:r>
              <a:rPr lang="en" sz="1200" b="1" dirty="0">
                <a:solidFill>
                  <a:schemeClr val="dk1"/>
                </a:solidFill>
                <a:latin typeface="Calibri"/>
                <a:ea typeface="Calibri"/>
                <a:cs typeface="Calibri"/>
                <a:sym typeface="Calibri"/>
              </a:rPr>
              <a:t>Rules of Fluency cards, anchor chart</a:t>
            </a:r>
            <a:r>
              <a:rPr lang="en" sz="1200" dirty="0">
                <a:solidFill>
                  <a:schemeClr val="dk1"/>
                </a:solidFill>
                <a:latin typeface="Calibri"/>
                <a:ea typeface="Calibri"/>
                <a:cs typeface="Calibri"/>
                <a:sym typeface="Calibri"/>
              </a:rPr>
              <a: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a:t>
            </a:r>
            <a:r>
              <a:rPr lang="en" sz="1200" b="1" dirty="0" smtClean="0">
                <a:solidFill>
                  <a:schemeClr val="dk1"/>
                </a:solidFill>
                <a:latin typeface="Calibri"/>
                <a:ea typeface="Calibri"/>
                <a:cs typeface="Calibri"/>
                <a:sym typeface="Calibri"/>
              </a:rPr>
              <a:t>decodable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a previous lesson if “Sam Rides the Subway Train”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08584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55e631ff2_0_2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455e631ff2_0_2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previous slide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copies of </a:t>
            </a:r>
            <a:r>
              <a:rPr lang="en" sz="1200" b="1" dirty="0">
                <a:solidFill>
                  <a:schemeClr val="dk1"/>
                </a:solidFill>
                <a:latin typeface="Calibri"/>
                <a:ea typeface="Calibri"/>
                <a:cs typeface="Calibri"/>
                <a:sym typeface="Calibri"/>
              </a:rPr>
              <a:t>“Sam Rides the Subway Train” </a:t>
            </a:r>
            <a:r>
              <a:rPr lang="en" sz="1200" dirty="0">
                <a:solidFill>
                  <a:schemeClr val="dk1"/>
                </a:solidFill>
                <a:latin typeface="Calibri"/>
                <a:ea typeface="Calibri"/>
                <a:cs typeface="Calibri"/>
                <a:sym typeface="Calibri"/>
              </a:rPr>
              <a:t>from Cycle 2, Lesson 7  (one per student or pair).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to “Rules of Fluency” if posted in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provided for teacher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 </a:t>
            </a:r>
            <a:endParaRPr dirty="0"/>
          </a:p>
        </p:txBody>
      </p:sp>
    </p:spTree>
    <p:extLst>
      <p:ext uri="{BB962C8B-B14F-4D97-AF65-F5344CB8AC3E}">
        <p14:creationId xmlns:p14="http://schemas.microsoft.com/office/powerpoint/2010/main" val="615105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(copied or posted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Letter Tiles (if not available use folded index cards, strips of paper, or dictation or use tiles projected on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(one per pair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Clipboards (optional; one per student if not sitting at a desk)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Prepare </a:t>
            </a:r>
            <a:r>
              <a:rPr lang="en" sz="1200" dirty="0">
                <a:solidFill>
                  <a:schemeClr val="dk1"/>
                </a:solidFill>
                <a:latin typeface="Calibri"/>
                <a:ea typeface="Calibri"/>
                <a:cs typeface="Calibri"/>
                <a:sym typeface="Calibri"/>
              </a:rPr>
              <a:t>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4992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Module 1, Cycle 3,  Overview located in the Teacher Guide, pages 8-17.</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6820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4d050afa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4d050afa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6718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worked with five syllable types in the Grade 1 curriculum (written patterns representing a vowel sound; closed [CVC], open [CV], magic ‘e’ [CVCe], r-controlled, vowel teams [CVVC, CVV]). In this lesson, students practice using combinations of these syllable types.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struggle with reading and writing multisyllabic words.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be challenged by the nonsense words in the Syllable Sleuth activity.</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divide words by syllables and identify the syllable types in order to read words (real and nonsense).</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syllable types of /ē/ words spelled with “ee,” “ea,”and “y.”</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apply spelling patterns in writing 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Syllable, similar, patterns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5654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a:t>
            </a:r>
            <a:r>
              <a:rPr lang="en" sz="1200" dirty="0" smtClean="0">
                <a:solidFill>
                  <a:schemeClr val="dk1"/>
                </a:solidFill>
                <a:latin typeface="Calibri"/>
                <a:ea typeface="Calibri"/>
                <a:cs typeface="Calibri"/>
                <a:sym typeface="Calibri"/>
              </a:rPr>
              <a:t>If </a:t>
            </a:r>
            <a:r>
              <a:rPr lang="en" sz="1200" dirty="0">
                <a:solidFill>
                  <a:schemeClr val="dk1"/>
                </a:solidFill>
                <a:latin typeface="Calibri"/>
                <a:ea typeface="Calibri"/>
                <a:cs typeface="Calibri"/>
                <a:sym typeface="Calibri"/>
              </a:rPr>
              <a:t>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5768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a:t>
            </a:r>
            <a:r>
              <a:rPr lang="en" sz="1200" dirty="0" smtClean="0">
                <a:solidFill>
                  <a:schemeClr val="dk1"/>
                </a:solidFill>
                <a:latin typeface="Calibri"/>
                <a:ea typeface="Calibri"/>
                <a:cs typeface="Calibri"/>
                <a:sym typeface="Calibri"/>
              </a:rPr>
              <a:t>some </a:t>
            </a:r>
            <a:r>
              <a:rPr lang="en" sz="1200" dirty="0">
                <a:solidFill>
                  <a:schemeClr val="dk1"/>
                </a:solidFill>
                <a:latin typeface="Calibri"/>
                <a:ea typeface="Calibri"/>
                <a:cs typeface="Calibri"/>
                <a:sym typeface="Calibri"/>
              </a:rPr>
              <a:t>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use what we know about syllables and vowel spelling patterns in words, so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8871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“It’</a:t>
            </a:r>
            <a:r>
              <a:rPr lang="en" sz="1200" i="1" dirty="0">
                <a:solidFill>
                  <a:schemeClr val="dk1"/>
                </a:solidFill>
                <a:latin typeface="Calibri"/>
                <a:ea typeface="Calibri"/>
                <a:cs typeface="Calibri"/>
                <a:sym typeface="Calibri"/>
              </a:rPr>
              <a:t>s time to be Syllable Sleuths. We are going to find some clues to help us figure out how to break longer words into parts so we can read them. Let’s start with a new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b="0" dirty="0" smtClean="0">
                <a:solidFill>
                  <a:schemeClr val="dk1"/>
                </a:solidFill>
                <a:latin typeface="Calibri"/>
                <a:ea typeface="Calibri"/>
                <a:cs typeface="Calibri"/>
                <a:sym typeface="Calibri"/>
              </a:rPr>
              <a:t>season. </a:t>
            </a:r>
            <a:r>
              <a:rPr lang="en" sz="1200" dirty="0" smtClean="0">
                <a:solidFill>
                  <a:schemeClr val="dk1"/>
                </a:solidFill>
                <a:latin typeface="Calibri"/>
                <a:ea typeface="Calibri"/>
                <a:cs typeface="Calibri"/>
                <a:sym typeface="Calibri"/>
              </a:rPr>
              <a:t>“A </a:t>
            </a:r>
            <a:r>
              <a:rPr lang="en" sz="1200" dirty="0">
                <a:solidFill>
                  <a:schemeClr val="dk1"/>
                </a:solidFill>
                <a:latin typeface="Calibri"/>
                <a:ea typeface="Calibri"/>
                <a:cs typeface="Calibri"/>
                <a:sym typeface="Calibri"/>
              </a:rPr>
              <a:t>season is a period normally characterized by a particular kind of weather. My favorite season is Summer.”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vowels and put a dot below each. (vowels are also in bold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 this case between the two consonants).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vowel sound do we hear in this first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(ē)</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“What letters are spelling that vowel sound?</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 and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“How do you know that ‘ea’ is spelling the /ē/ sound in this syllable?”</a:t>
            </a:r>
            <a:r>
              <a:rPr lang="en" sz="1200" b="1" dirty="0">
                <a:solidFill>
                  <a:schemeClr val="dk1"/>
                </a:solidFill>
                <a:latin typeface="Calibri"/>
                <a:ea typeface="Calibri"/>
                <a:cs typeface="Calibri"/>
                <a:sym typeface="Calibri"/>
              </a:rPr>
              <a:t> (because it is a vowel team; we hear the name of the first vowel in a vowel team)</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“So how do we pronounce this first syllable?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(“sea”)</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a:t>
            </a:r>
            <a:r>
              <a:rPr lang="en" sz="1200" dirty="0" smtClean="0">
                <a:solidFill>
                  <a:schemeClr val="dk1"/>
                </a:solidFill>
                <a:latin typeface="Calibri"/>
                <a:ea typeface="Calibri"/>
                <a:cs typeface="Calibri"/>
                <a:sym typeface="Calibri"/>
              </a:rPr>
              <a:t>:</a:t>
            </a:r>
            <a:r>
              <a:rPr lang="en" sz="1200"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this second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“How do we know that it isn’t ‘sōn’?”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(because it is a closed syllable so the vowel is short)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“What else do you notice about the way this syllable is pronounced when we put the word together?”</a:t>
            </a:r>
            <a:r>
              <a:rPr lang="en" sz="1200" b="1" dirty="0">
                <a:solidFill>
                  <a:schemeClr val="dk1"/>
                </a:solidFill>
                <a:latin typeface="Calibri"/>
                <a:ea typeface="Calibri"/>
                <a:cs typeface="Calibri"/>
                <a:sym typeface="Calibri"/>
              </a:rPr>
              <a:t> (The ‘o’ sounds like /u/.)</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902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300201745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4300201745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“deabud” and “praffy” are nonsense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a sleuth is a detective. When you are a syllable sleuth, your job is to search for the clues to find syllables. Look for vowel </a:t>
            </a:r>
            <a:r>
              <a:rPr lang="en" sz="1200" b="0" i="1" dirty="0">
                <a:solidFill>
                  <a:schemeClr val="dk1"/>
                </a:solidFill>
                <a:latin typeface="Calibri"/>
                <a:ea typeface="Calibri"/>
                <a:cs typeface="Calibri"/>
                <a:sym typeface="Calibri"/>
              </a:rPr>
              <a:t>sounds</a:t>
            </a:r>
            <a:r>
              <a:rPr lang="en" sz="1200" i="1" dirty="0">
                <a:solidFill>
                  <a:schemeClr val="dk1"/>
                </a:solidFill>
                <a:latin typeface="Calibri"/>
                <a:ea typeface="Calibri"/>
                <a:cs typeface="Calibri"/>
                <a:sym typeface="Calibri"/>
              </a:rPr>
              <a:t> to see how to divide the words into syllables to read them.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Syllable Sleuth Word List </a:t>
            </a:r>
            <a:r>
              <a:rPr lang="en" sz="1200" dirty="0">
                <a:solidFill>
                  <a:schemeClr val="dk1"/>
                </a:solidFill>
                <a:latin typeface="Calibri"/>
                <a:ea typeface="Calibri"/>
                <a:cs typeface="Calibri"/>
                <a:sym typeface="Calibri"/>
              </a:rPr>
              <a:t>on board or show list on slide.  (or copy and distribute </a:t>
            </a:r>
            <a:r>
              <a:rPr lang="en" sz="1200" b="1" dirty="0">
                <a:solidFill>
                  <a:schemeClr val="dk1"/>
                </a:solidFill>
                <a:latin typeface="Calibri"/>
                <a:ea typeface="Calibri"/>
                <a:cs typeface="Calibri"/>
                <a:sym typeface="Calibri"/>
              </a:rPr>
              <a:t>Syllable Sleuth Word List</a:t>
            </a:r>
            <a:r>
              <a:rPr lang="en" sz="1200" dirty="0">
                <a:solidFill>
                  <a:schemeClr val="dk1"/>
                </a:solidFill>
                <a:latin typeface="Calibri"/>
                <a:ea typeface="Calibri"/>
                <a:cs typeface="Calibri"/>
                <a:sym typeface="Calibri"/>
              </a:rPr>
              <a:t> in a transparent sleeve, one per pair of students and a </a:t>
            </a:r>
            <a:r>
              <a:rPr lang="en" sz="1200" b="1" dirty="0">
                <a:solidFill>
                  <a:schemeClr val="dk1"/>
                </a:solidFill>
                <a:latin typeface="Calibri"/>
                <a:ea typeface="Calibri"/>
                <a:cs typeface="Calibri"/>
                <a:sym typeface="Calibri"/>
              </a:rPr>
              <a:t>clipboard</a:t>
            </a:r>
            <a:r>
              <a:rPr lang="en" sz="1200" dirty="0">
                <a:solidFill>
                  <a:schemeClr val="dk1"/>
                </a:solidFill>
                <a:latin typeface="Calibri"/>
                <a:ea typeface="Calibri"/>
                <a:cs typeface="Calibri"/>
                <a:sym typeface="Calibri"/>
              </a:rPr>
              <a:t> if not working at desk or table), </a:t>
            </a:r>
            <a:r>
              <a:rPr lang="en" sz="1200" b="1" dirty="0" smtClean="0">
                <a:solidFill>
                  <a:schemeClr val="dk1"/>
                </a:solidFill>
                <a:latin typeface="Calibri"/>
                <a:ea typeface="Calibri"/>
                <a:cs typeface="Calibri"/>
                <a:sym typeface="Calibri"/>
              </a:rPr>
              <a:t>white </a:t>
            </a:r>
            <a:r>
              <a:rPr lang="en" sz="1200" b="1" dirty="0">
                <a:solidFill>
                  <a:schemeClr val="dk1"/>
                </a:solidFill>
                <a:latin typeface="Calibri"/>
                <a:ea typeface="Calibri"/>
                <a:cs typeface="Calibri"/>
                <a:sym typeface="Calibri"/>
              </a:rPr>
              <a:t>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(as needed)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ready, consider allowing them to work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Support students if they try to pronounce or confuse the nonsense words as/with real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asks for a word meaning, encourage the student to use what he/she knows about the vowel spelling patterns to decode the word and that word meanings will be addressed after they have had time to work on decoding.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38691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3: Lesson 11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95" name="Google Shape;95;p1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2000" dirty="0"/>
              <a:t>In this lesson students will review syllable types and words with the /ē/ sound by analyzing words that are spelled with “ee,” “ea,” and “-y.” This lesson begins with Syllable Sleuth, a familiar Instructional practice from the Grade 1 curriculum. This is followed by the instructional practice Words Rule. Model and support students as necessary as they familiarize themselves with these routines. </a:t>
            </a:r>
            <a:r>
              <a:rPr lang="en" sz="1600" dirty="0">
                <a:solidFill>
                  <a:schemeClr val="dk1"/>
                </a:solidFill>
              </a:rPr>
              <a:t>  </a:t>
            </a:r>
            <a:endParaRPr sz="1600" dirty="0">
              <a:solidFill>
                <a:schemeClr val="dk1"/>
              </a:solidFill>
            </a:endParaRPr>
          </a:p>
          <a:p>
            <a:pPr marL="0" lvl="0" indent="0" algn="l" rtl="0">
              <a:lnSpc>
                <a:spcPct val="70000"/>
              </a:lnSpc>
              <a:spcBef>
                <a:spcPts val="800"/>
              </a:spcBef>
              <a:spcAft>
                <a:spcPts val="0"/>
              </a:spcAft>
              <a:buClr>
                <a:schemeClr val="dk1"/>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282575" lvl="0" indent="-269875" algn="l" rtl="0">
              <a:spcBef>
                <a:spcPts val="800"/>
              </a:spcBef>
              <a:spcAft>
                <a:spcPts val="0"/>
              </a:spcAft>
              <a:buClr>
                <a:schemeClr val="dk1"/>
              </a:buClr>
              <a:buSzPts val="2000"/>
              <a:buChar char="•"/>
            </a:pPr>
            <a:r>
              <a:rPr lang="en" sz="2000" dirty="0"/>
              <a:t>Sounds and spelling patterns and syllable types in </a:t>
            </a:r>
            <a:r>
              <a:rPr lang="en" sz="2000" dirty="0" smtClean="0"/>
              <a:t>words.</a:t>
            </a:r>
            <a:endParaRPr lang="en" sz="2000" dirty="0"/>
          </a:p>
          <a:p>
            <a:pPr marL="282575" lvl="0" indent="-269875" algn="l" rtl="0">
              <a:spcBef>
                <a:spcPts val="800"/>
              </a:spcBef>
              <a:spcAft>
                <a:spcPts val="0"/>
              </a:spcAft>
              <a:buClr>
                <a:schemeClr val="dk1"/>
              </a:buClr>
              <a:buSzPts val="2000"/>
              <a:buChar char="•"/>
            </a:pPr>
            <a:r>
              <a:rPr lang="en" sz="2000" dirty="0" smtClean="0"/>
              <a:t>Using </a:t>
            </a:r>
            <a:r>
              <a:rPr lang="en" sz="2000" dirty="0"/>
              <a:t>familiar spelling patterns when reading and writing words with “ee,” “ea,” and “-</a:t>
            </a:r>
            <a:r>
              <a:rPr lang="en" sz="2000" dirty="0" smtClean="0"/>
              <a:t>y.”</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61" name="Google Shape;161;p23"/>
          <p:cNvSpPr txBox="1">
            <a:spLocks noGrp="1"/>
          </p:cNvSpPr>
          <p:nvPr>
            <p:ph type="body" idx="1"/>
          </p:nvPr>
        </p:nvSpPr>
        <p:spPr>
          <a:xfrm>
            <a:off x="-371600" y="628500"/>
            <a:ext cx="3744600" cy="4515000"/>
          </a:xfrm>
          <a:prstGeom prst="rect">
            <a:avLst/>
          </a:prstGeom>
        </p:spPr>
        <p:txBody>
          <a:bodyPr spcFirstLastPara="1" wrap="square" lIns="68575" tIns="34275" rIns="68575" bIns="34275" anchor="t" anchorCtr="0">
            <a:noAutofit/>
          </a:bodyPr>
          <a:lstStyle/>
          <a:p>
            <a:pPr marL="457200" lvl="0" indent="457200" algn="ctr" rtl="0">
              <a:lnSpc>
                <a:spcPct val="115000"/>
              </a:lnSpc>
              <a:spcBef>
                <a:spcPts val="0"/>
              </a:spcBef>
              <a:spcAft>
                <a:spcPts val="0"/>
              </a:spcAft>
              <a:buNone/>
            </a:pPr>
            <a:r>
              <a:rPr lang="en" sz="3000"/>
              <a:t>between</a:t>
            </a:r>
            <a:endParaRPr sz="3000"/>
          </a:p>
          <a:p>
            <a:pPr marL="457200" lvl="0" indent="457200" algn="ctr" rtl="0">
              <a:lnSpc>
                <a:spcPct val="115000"/>
              </a:lnSpc>
              <a:spcBef>
                <a:spcPts val="0"/>
              </a:spcBef>
              <a:spcAft>
                <a:spcPts val="0"/>
              </a:spcAft>
              <a:buNone/>
            </a:pPr>
            <a:r>
              <a:rPr lang="en" sz="3000"/>
              <a:t>concrete</a:t>
            </a:r>
            <a:endParaRPr sz="3000"/>
          </a:p>
          <a:p>
            <a:pPr marL="457200" lvl="0" indent="457200" algn="ctr" rtl="0">
              <a:lnSpc>
                <a:spcPct val="115000"/>
              </a:lnSpc>
              <a:spcBef>
                <a:spcPts val="0"/>
              </a:spcBef>
              <a:spcAft>
                <a:spcPts val="0"/>
              </a:spcAft>
              <a:buNone/>
            </a:pPr>
            <a:r>
              <a:rPr lang="en" sz="3000"/>
              <a:t>empty</a:t>
            </a:r>
            <a:endParaRPr sz="3000"/>
          </a:p>
          <a:p>
            <a:pPr marL="457200" lvl="0" indent="457200" algn="ctr" rtl="0">
              <a:lnSpc>
                <a:spcPct val="115000"/>
              </a:lnSpc>
              <a:spcBef>
                <a:spcPts val="0"/>
              </a:spcBef>
              <a:spcAft>
                <a:spcPts val="0"/>
              </a:spcAft>
              <a:buNone/>
            </a:pPr>
            <a:r>
              <a:rPr lang="en" sz="3000"/>
              <a:t>lady</a:t>
            </a:r>
            <a:endParaRPr sz="3000"/>
          </a:p>
          <a:p>
            <a:pPr marL="457200" lvl="0" indent="457200" algn="ctr" rtl="0">
              <a:lnSpc>
                <a:spcPct val="115000"/>
              </a:lnSpc>
              <a:spcBef>
                <a:spcPts val="0"/>
              </a:spcBef>
              <a:spcAft>
                <a:spcPts val="0"/>
              </a:spcAft>
              <a:buNone/>
            </a:pPr>
            <a:r>
              <a:rPr lang="en" sz="3000"/>
              <a:t>hungry</a:t>
            </a:r>
            <a:endParaRPr sz="3000"/>
          </a:p>
          <a:p>
            <a:pPr marL="457200" lvl="0" indent="457200" algn="ctr" rtl="0">
              <a:lnSpc>
                <a:spcPct val="115000"/>
              </a:lnSpc>
              <a:spcBef>
                <a:spcPts val="0"/>
              </a:spcBef>
              <a:spcAft>
                <a:spcPts val="0"/>
              </a:spcAft>
              <a:buNone/>
            </a:pPr>
            <a:r>
              <a:rPr lang="en" sz="3000"/>
              <a:t>deabud</a:t>
            </a:r>
            <a:endParaRPr sz="3000"/>
          </a:p>
          <a:p>
            <a:pPr marL="457200" lvl="0" indent="457200" algn="ctr" rtl="0">
              <a:lnSpc>
                <a:spcPct val="115000"/>
              </a:lnSpc>
              <a:spcBef>
                <a:spcPts val="0"/>
              </a:spcBef>
              <a:spcAft>
                <a:spcPts val="0"/>
              </a:spcAft>
              <a:buNone/>
            </a:pPr>
            <a:r>
              <a:rPr lang="en" sz="3000"/>
              <a:t>praffy</a:t>
            </a:r>
            <a:endParaRPr sz="3000"/>
          </a:p>
          <a:p>
            <a:pPr marL="457200" lvl="0" indent="457200" algn="ctr" rtl="0">
              <a:lnSpc>
                <a:spcPct val="115000"/>
              </a:lnSpc>
              <a:spcBef>
                <a:spcPts val="0"/>
              </a:spcBef>
              <a:spcAft>
                <a:spcPts val="0"/>
              </a:spcAft>
              <a:buNone/>
            </a:pPr>
            <a:r>
              <a:rPr lang="en" sz="3000"/>
              <a:t> </a:t>
            </a: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62" name="Google Shape;162;p23"/>
          <p:cNvSpPr txBox="1"/>
          <p:nvPr/>
        </p:nvSpPr>
        <p:spPr>
          <a:xfrm>
            <a:off x="3208750" y="515350"/>
            <a:ext cx="2453700" cy="451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b</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tw</a:t>
            </a:r>
            <a:r>
              <a:rPr lang="en" sz="3000" b="1">
                <a:latin typeface="Century Gothic"/>
                <a:ea typeface="Century Gothic"/>
                <a:cs typeface="Century Gothic"/>
                <a:sym typeface="Century Gothic"/>
              </a:rPr>
              <a:t>ee</a:t>
            </a:r>
            <a:r>
              <a:rPr lang="en" sz="3000">
                <a:latin typeface="Century Gothic"/>
                <a:ea typeface="Century Gothic"/>
                <a:cs typeface="Century Gothic"/>
                <a:sym typeface="Century Gothic"/>
              </a:rPr>
              <a:t>n</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c</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ncr</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t</a:t>
            </a:r>
            <a:r>
              <a:rPr lang="en" sz="3000" b="1">
                <a:latin typeface="Century Gothic"/>
                <a:ea typeface="Century Gothic"/>
                <a:cs typeface="Century Gothic"/>
                <a:sym typeface="Century Gothic"/>
              </a:rPr>
              <a:t>e</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mpt</a:t>
            </a:r>
            <a:r>
              <a:rPr lang="en" sz="3000" b="1">
                <a:latin typeface="Century Gothic"/>
                <a:ea typeface="Century Gothic"/>
                <a:cs typeface="Century Gothic"/>
                <a:sym typeface="Century Gothic"/>
              </a:rPr>
              <a:t>y</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l</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d</a:t>
            </a:r>
            <a:r>
              <a:rPr lang="en" sz="3000" b="1">
                <a:latin typeface="Century Gothic"/>
                <a:ea typeface="Century Gothic"/>
                <a:cs typeface="Century Gothic"/>
                <a:sym typeface="Century Gothic"/>
              </a:rPr>
              <a:t>y</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h</a:t>
            </a:r>
            <a:r>
              <a:rPr lang="en" sz="3000" b="1">
                <a:latin typeface="Century Gothic"/>
                <a:ea typeface="Century Gothic"/>
                <a:cs typeface="Century Gothic"/>
                <a:sym typeface="Century Gothic"/>
              </a:rPr>
              <a:t>u</a:t>
            </a:r>
            <a:r>
              <a:rPr lang="en" sz="3000">
                <a:latin typeface="Century Gothic"/>
                <a:ea typeface="Century Gothic"/>
                <a:cs typeface="Century Gothic"/>
                <a:sym typeface="Century Gothic"/>
              </a:rPr>
              <a:t>ngr</a:t>
            </a:r>
            <a:r>
              <a:rPr lang="en" sz="3000" b="1">
                <a:latin typeface="Century Gothic"/>
                <a:ea typeface="Century Gothic"/>
                <a:cs typeface="Century Gothic"/>
                <a:sym typeface="Century Gothic"/>
              </a:rPr>
              <a:t>y</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d</a:t>
            </a:r>
            <a:r>
              <a:rPr lang="en" sz="3000" b="1">
                <a:latin typeface="Century Gothic"/>
                <a:ea typeface="Century Gothic"/>
                <a:cs typeface="Century Gothic"/>
                <a:sym typeface="Century Gothic"/>
              </a:rPr>
              <a:t>ea</a:t>
            </a:r>
            <a:r>
              <a:rPr lang="en" sz="3000">
                <a:latin typeface="Century Gothic"/>
                <a:ea typeface="Century Gothic"/>
                <a:cs typeface="Century Gothic"/>
                <a:sym typeface="Century Gothic"/>
              </a:rPr>
              <a:t>b</a:t>
            </a:r>
            <a:r>
              <a:rPr lang="en" sz="3000" b="1">
                <a:latin typeface="Century Gothic"/>
                <a:ea typeface="Century Gothic"/>
                <a:cs typeface="Century Gothic"/>
                <a:sym typeface="Century Gothic"/>
              </a:rPr>
              <a:t>u</a:t>
            </a:r>
            <a:r>
              <a:rPr lang="en" sz="3000">
                <a:latin typeface="Century Gothic"/>
                <a:ea typeface="Century Gothic"/>
                <a:cs typeface="Century Gothic"/>
                <a:sym typeface="Century Gothic"/>
              </a:rPr>
              <a:t>d</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pr</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ff</a:t>
            </a:r>
            <a:r>
              <a:rPr lang="en" sz="3000" b="1">
                <a:latin typeface="Century Gothic"/>
                <a:ea typeface="Century Gothic"/>
                <a:cs typeface="Century Gothic"/>
                <a:sym typeface="Century Gothic"/>
              </a:rPr>
              <a:t>y</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a:latin typeface="Century Gothic"/>
              <a:ea typeface="Century Gothic"/>
              <a:cs typeface="Century Gothic"/>
              <a:sym typeface="Century Gothic"/>
            </a:endParaRPr>
          </a:p>
        </p:txBody>
      </p:sp>
      <p:sp>
        <p:nvSpPr>
          <p:cNvPr id="163" name="Google Shape;163;p23"/>
          <p:cNvSpPr txBox="1"/>
          <p:nvPr/>
        </p:nvSpPr>
        <p:spPr>
          <a:xfrm>
            <a:off x="5746500" y="473850"/>
            <a:ext cx="3397500" cy="4195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be</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tween</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con </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crete</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emp</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ty</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la</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dy</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hun</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gry</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dea</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bud</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praff</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y</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1000"/>
                                        <p:tgtEl>
                                          <p:spTgt spid="1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fade">
                                      <p:cBhvr>
                                        <p:cTn id="12" dur="10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txBox="1">
            <a:spLocks noGrp="1"/>
          </p:cNvSpPr>
          <p:nvPr>
            <p:ph type="title"/>
          </p:nvPr>
        </p:nvSpPr>
        <p:spPr>
          <a:xfrm>
            <a:off x="311700" y="323271"/>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69" name="Google Shape;169;p24"/>
          <p:cNvSpPr txBox="1">
            <a:spLocks noGrp="1"/>
          </p:cNvSpPr>
          <p:nvPr>
            <p:ph type="body" idx="1"/>
          </p:nvPr>
        </p:nvSpPr>
        <p:spPr>
          <a:xfrm>
            <a:off x="311700" y="895971"/>
            <a:ext cx="8520600" cy="3828429"/>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600" b="1" dirty="0">
                <a:solidFill>
                  <a:srgbClr val="FF0000"/>
                </a:solidFill>
              </a:rPr>
              <a:t>Teacher: </a:t>
            </a:r>
            <a:r>
              <a:rPr lang="en" sz="2600" i="1" dirty="0">
                <a:solidFill>
                  <a:srgbClr val="FF0000"/>
                </a:solidFill>
              </a:rPr>
              <a:t>“Can  you take a closer look, a closer look, a closer look? Can you take a closer look at some words today?”</a:t>
            </a:r>
            <a:endParaRPr sz="2600" i="1" dirty="0">
              <a:solidFill>
                <a:srgbClr val="FF0000"/>
              </a:solidFill>
            </a:endParaRPr>
          </a:p>
          <a:p>
            <a:pPr marL="0" lvl="0" indent="0" algn="ctr" rtl="0">
              <a:lnSpc>
                <a:spcPct val="150000"/>
              </a:lnSpc>
              <a:spcBef>
                <a:spcPts val="800"/>
              </a:spcBef>
              <a:spcAft>
                <a:spcPts val="0"/>
              </a:spcAft>
              <a:buNone/>
            </a:pPr>
            <a:r>
              <a:rPr lang="en" sz="2600" b="1" dirty="0">
                <a:solidFill>
                  <a:srgbClr val="FF0000"/>
                </a:solidFill>
              </a:rPr>
              <a:t>Students: </a:t>
            </a:r>
            <a:r>
              <a:rPr lang="en" sz="2600" dirty="0">
                <a:solidFill>
                  <a:srgbClr val="FF0000"/>
                </a:solidFill>
              </a:rPr>
              <a:t>“</a:t>
            </a:r>
            <a:r>
              <a:rPr lang="en" sz="2600" i="1" dirty="0">
                <a:solidFill>
                  <a:srgbClr val="FF0000"/>
                </a:solidFill>
              </a:rPr>
              <a:t>Yes, we’ll take a closer look, a closer look.  Yes, we’ll take a closer look to group the words today.”</a:t>
            </a:r>
            <a:endParaRPr sz="2600" i="1"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75" name="Google Shape;175;p2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what I know about vowel teams “ee,” “ea,” and “-y” to read and group words. </a:t>
            </a:r>
            <a:endParaRPr sz="2400"/>
          </a:p>
        </p:txBody>
      </p:sp>
      <p:pic>
        <p:nvPicPr>
          <p:cNvPr id="5" name="Google Shape;136;p20"/>
          <p:cNvPicPr preferRelativeResize="0"/>
          <p:nvPr/>
        </p:nvPicPr>
        <p:blipFill>
          <a:blip r:embed="rId3">
            <a:alphaModFix/>
          </a:blip>
          <a:stretch>
            <a:fillRect/>
          </a:stretch>
        </p:blipFill>
        <p:spPr>
          <a:xfrm>
            <a:off x="8255479" y="4282525"/>
            <a:ext cx="708065"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a:t>
            </a:r>
            <a:r>
              <a:rPr lang="en"/>
              <a:t>  </a:t>
            </a:r>
            <a:endParaRPr/>
          </a:p>
        </p:txBody>
      </p:sp>
      <p:sp>
        <p:nvSpPr>
          <p:cNvPr id="182" name="Google Shape;182;p26"/>
          <p:cNvSpPr txBox="1"/>
          <p:nvPr/>
        </p:nvSpPr>
        <p:spPr>
          <a:xfrm>
            <a:off x="4847475" y="73675"/>
            <a:ext cx="39849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183" name="Google Shape;183;p26"/>
          <p:cNvSpPr txBox="1">
            <a:spLocks noGrp="1"/>
          </p:cNvSpPr>
          <p:nvPr>
            <p:ph type="body" idx="1"/>
          </p:nvPr>
        </p:nvSpPr>
        <p:spPr>
          <a:xfrm>
            <a:off x="311700" y="906875"/>
            <a:ext cx="17229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a:t>need</a:t>
            </a:r>
            <a:endParaRPr sz="3000"/>
          </a:p>
          <a:p>
            <a:pPr marL="0" lvl="0" indent="0" algn="l" rtl="0">
              <a:spcBef>
                <a:spcPts val="800"/>
              </a:spcBef>
              <a:spcAft>
                <a:spcPts val="0"/>
              </a:spcAft>
              <a:buNone/>
            </a:pPr>
            <a:r>
              <a:rPr lang="en" sz="3000"/>
              <a:t>squeeze</a:t>
            </a:r>
            <a:endParaRPr sz="3000"/>
          </a:p>
          <a:p>
            <a:pPr marL="0" lvl="0" indent="0" algn="l" rtl="0">
              <a:spcBef>
                <a:spcPts val="800"/>
              </a:spcBef>
              <a:spcAft>
                <a:spcPts val="0"/>
              </a:spcAft>
              <a:buNone/>
            </a:pPr>
            <a:r>
              <a:rPr lang="en" sz="3000"/>
              <a:t>peach</a:t>
            </a:r>
            <a:endParaRPr sz="3000"/>
          </a:p>
          <a:p>
            <a:pPr marL="0" lvl="0" indent="0" algn="l" rtl="0">
              <a:spcBef>
                <a:spcPts val="800"/>
              </a:spcBef>
              <a:spcAft>
                <a:spcPts val="0"/>
              </a:spcAft>
              <a:buNone/>
            </a:pPr>
            <a:r>
              <a:rPr lang="en" sz="3000"/>
              <a:t>dream</a:t>
            </a:r>
            <a:endParaRPr sz="3000"/>
          </a:p>
          <a:p>
            <a:pPr marL="0" lvl="0" indent="0" algn="l" rtl="0">
              <a:spcBef>
                <a:spcPts val="800"/>
              </a:spcBef>
              <a:spcAft>
                <a:spcPts val="0"/>
              </a:spcAft>
              <a:buNone/>
            </a:pPr>
            <a:r>
              <a:rPr lang="en" sz="3000"/>
              <a:t>party</a:t>
            </a:r>
            <a:endParaRPr sz="3000"/>
          </a:p>
          <a:p>
            <a:pPr marL="0" lvl="0" indent="0" algn="l" rtl="0">
              <a:spcBef>
                <a:spcPts val="800"/>
              </a:spcBef>
              <a:spcAft>
                <a:spcPts val="0"/>
              </a:spcAft>
              <a:buNone/>
            </a:pPr>
            <a:r>
              <a:rPr lang="en" sz="3000"/>
              <a:t>happy</a:t>
            </a:r>
            <a:endParaRPr sz="3000"/>
          </a:p>
        </p:txBody>
      </p:sp>
      <p:sp>
        <p:nvSpPr>
          <p:cNvPr id="184" name="Google Shape;184;p26"/>
          <p:cNvSpPr txBox="1"/>
          <p:nvPr/>
        </p:nvSpPr>
        <p:spPr>
          <a:xfrm>
            <a:off x="2926050" y="1046975"/>
            <a:ext cx="59061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u="sng" dirty="0">
                <a:latin typeface="Century Gothic"/>
                <a:ea typeface="Century Gothic"/>
                <a:cs typeface="Century Gothic"/>
                <a:sym typeface="Century Gothic"/>
              </a:rPr>
              <a:t>ee</a:t>
            </a: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              </a:t>
            </a:r>
            <a:r>
              <a:rPr lang="en" sz="3000" u="sng" dirty="0" smtClean="0">
                <a:latin typeface="Century Gothic"/>
                <a:ea typeface="Century Gothic"/>
                <a:cs typeface="Century Gothic"/>
                <a:sym typeface="Century Gothic"/>
              </a:rPr>
              <a:t>-</a:t>
            </a:r>
            <a:r>
              <a:rPr lang="en" sz="3000" u="sng" dirty="0">
                <a:latin typeface="Century Gothic"/>
                <a:ea typeface="Century Gothic"/>
                <a:cs typeface="Century Gothic"/>
                <a:sym typeface="Century Gothic"/>
              </a:rPr>
              <a:t>y</a:t>
            </a: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                </a:t>
            </a:r>
            <a:r>
              <a:rPr lang="en" sz="3000" u="sng" dirty="0" smtClean="0">
                <a:latin typeface="Century Gothic"/>
                <a:ea typeface="Century Gothic"/>
                <a:cs typeface="Century Gothic"/>
                <a:sym typeface="Century Gothic"/>
              </a:rPr>
              <a:t>ea</a:t>
            </a:r>
            <a:endParaRPr sz="3000" u="sng" dirty="0">
              <a:latin typeface="Century Gothic"/>
              <a:ea typeface="Century Gothic"/>
              <a:cs typeface="Century Gothic"/>
              <a:sym typeface="Century Gothic"/>
            </a:endParaRPr>
          </a:p>
        </p:txBody>
      </p:sp>
      <p:sp>
        <p:nvSpPr>
          <p:cNvPr id="185" name="Google Shape;185;p26"/>
          <p:cNvSpPr txBox="1"/>
          <p:nvPr/>
        </p:nvSpPr>
        <p:spPr>
          <a:xfrm>
            <a:off x="2674625" y="1538375"/>
            <a:ext cx="6157800" cy="27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 need	</a:t>
            </a:r>
            <a:r>
              <a:rPr lang="en" sz="3000" dirty="0" smtClean="0">
                <a:latin typeface="Century Gothic"/>
                <a:ea typeface="Century Gothic"/>
                <a:cs typeface="Century Gothic"/>
                <a:sym typeface="Century Gothic"/>
              </a:rPr>
              <a:t>      party         peach</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squeeze	</a:t>
            </a:r>
            <a:r>
              <a:rPr lang="en" sz="3000" dirty="0" smtClean="0">
                <a:latin typeface="Century Gothic"/>
                <a:ea typeface="Century Gothic"/>
                <a:cs typeface="Century Gothic"/>
                <a:sym typeface="Century Gothic"/>
              </a:rPr>
              <a:t>     happy</a:t>
            </a: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      dream</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2">
                                            <p:txEl>
                                              <p:pRg st="0" end="0"/>
                                            </p:txEl>
                                          </p:spTgt>
                                        </p:tgtEl>
                                        <p:attrNameLst>
                                          <p:attrName>style.visibility</p:attrName>
                                        </p:attrNameLst>
                                      </p:cBhvr>
                                      <p:to>
                                        <p:strVal val="visible"/>
                                      </p:to>
                                    </p:set>
                                    <p:animEffect transition="in" filter="fade">
                                      <p:cBhvr>
                                        <p:cTn id="7" dur="2500"/>
                                        <p:tgtEl>
                                          <p:spTgt spid="1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7"/>
          <p:cNvSpPr txBox="1">
            <a:spLocks noGrp="1"/>
          </p:cNvSpPr>
          <p:nvPr>
            <p:ph type="title"/>
          </p:nvPr>
        </p:nvSpPr>
        <p:spPr>
          <a:xfrm>
            <a:off x="1471425" y="204971"/>
            <a:ext cx="6342600" cy="572700"/>
          </a:xfrm>
          <a:prstGeom prst="rect">
            <a:avLst/>
          </a:prstGeom>
        </p:spPr>
        <p:txBody>
          <a:bodyPr spcFirstLastPara="1" wrap="square" lIns="68575" tIns="34275" rIns="68575" bIns="34275" anchor="ctr" anchorCtr="0">
            <a:noAutofit/>
          </a:bodyPr>
          <a:lstStyle/>
          <a:p>
            <a:pPr marL="0" lvl="0" indent="0" algn="r" rtl="0">
              <a:spcBef>
                <a:spcPts val="0"/>
              </a:spcBef>
              <a:spcAft>
                <a:spcPts val="0"/>
              </a:spcAft>
              <a:buNone/>
            </a:pPr>
            <a:r>
              <a:rPr lang="en" dirty="0"/>
              <a:t>Words Rule! </a:t>
            </a:r>
            <a:r>
              <a:rPr lang="en" i="1" dirty="0"/>
              <a:t> </a:t>
            </a:r>
            <a:endParaRPr i="1" dirty="0"/>
          </a:p>
        </p:txBody>
      </p:sp>
      <p:sp>
        <p:nvSpPr>
          <p:cNvPr id="191" name="Google Shape;191;p27"/>
          <p:cNvSpPr txBox="1">
            <a:spLocks noGrp="1"/>
          </p:cNvSpPr>
          <p:nvPr>
            <p:ph type="body" idx="1"/>
          </p:nvPr>
        </p:nvSpPr>
        <p:spPr>
          <a:xfrm>
            <a:off x="261375" y="210600"/>
            <a:ext cx="8762700" cy="4932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2600" b="1" u="sng"/>
              <a:t>Partner A</a:t>
            </a:r>
            <a:endParaRPr sz="2600" b="1" u="sng"/>
          </a:p>
          <a:p>
            <a:pPr marL="0" lvl="0" indent="0" algn="l" rtl="0">
              <a:spcBef>
                <a:spcPts val="0"/>
              </a:spcBef>
              <a:spcAft>
                <a:spcPts val="0"/>
              </a:spcAft>
              <a:buNone/>
            </a:pPr>
            <a:r>
              <a:rPr lang="en" sz="2600"/>
              <a:t>cheek</a:t>
            </a:r>
            <a:endParaRPr sz="2600"/>
          </a:p>
          <a:p>
            <a:pPr marL="0" lvl="0" indent="0" algn="l" rtl="0">
              <a:spcBef>
                <a:spcPts val="0"/>
              </a:spcBef>
              <a:spcAft>
                <a:spcPts val="0"/>
              </a:spcAft>
              <a:buNone/>
            </a:pPr>
            <a:r>
              <a:rPr lang="en" sz="2600"/>
              <a:t>seed</a:t>
            </a:r>
            <a:endParaRPr sz="2600"/>
          </a:p>
          <a:p>
            <a:pPr marL="0" lvl="0" indent="0" algn="l" rtl="0">
              <a:spcBef>
                <a:spcPts val="0"/>
              </a:spcBef>
              <a:spcAft>
                <a:spcPts val="0"/>
              </a:spcAft>
              <a:buNone/>
            </a:pPr>
            <a:r>
              <a:rPr lang="en" sz="2600"/>
              <a:t>sweet</a:t>
            </a:r>
            <a:endParaRPr sz="2600"/>
          </a:p>
          <a:p>
            <a:pPr marL="0" lvl="0" indent="0" algn="l" rtl="0">
              <a:spcBef>
                <a:spcPts val="0"/>
              </a:spcBef>
              <a:spcAft>
                <a:spcPts val="0"/>
              </a:spcAft>
              <a:buNone/>
            </a:pPr>
            <a:r>
              <a:rPr lang="en" sz="2600"/>
              <a:t>three</a:t>
            </a:r>
            <a:endParaRPr sz="2600"/>
          </a:p>
          <a:p>
            <a:pPr marL="0" lvl="0" indent="0" algn="l" rtl="0">
              <a:spcBef>
                <a:spcPts val="0"/>
              </a:spcBef>
              <a:spcAft>
                <a:spcPts val="0"/>
              </a:spcAft>
              <a:buNone/>
            </a:pPr>
            <a:r>
              <a:rPr lang="en" sz="2600"/>
              <a:t>beak</a:t>
            </a:r>
            <a:endParaRPr sz="2600"/>
          </a:p>
          <a:p>
            <a:pPr marL="0" lvl="0" indent="0" algn="l" rtl="0">
              <a:spcBef>
                <a:spcPts val="0"/>
              </a:spcBef>
              <a:spcAft>
                <a:spcPts val="0"/>
              </a:spcAft>
              <a:buNone/>
            </a:pPr>
            <a:r>
              <a:rPr lang="en" sz="2600"/>
              <a:t>seal </a:t>
            </a:r>
            <a:endParaRPr sz="2600"/>
          </a:p>
          <a:p>
            <a:pPr marL="0" lvl="0" indent="0" algn="l" rtl="0">
              <a:spcBef>
                <a:spcPts val="0"/>
              </a:spcBef>
              <a:spcAft>
                <a:spcPts val="0"/>
              </a:spcAft>
              <a:buNone/>
            </a:pPr>
            <a:r>
              <a:rPr lang="en" sz="2600"/>
              <a:t>cheap </a:t>
            </a:r>
            <a:endParaRPr sz="2600"/>
          </a:p>
          <a:p>
            <a:pPr marL="0" lvl="0" indent="0" algn="l" rtl="0">
              <a:spcBef>
                <a:spcPts val="0"/>
              </a:spcBef>
              <a:spcAft>
                <a:spcPts val="0"/>
              </a:spcAft>
              <a:buNone/>
            </a:pPr>
            <a:r>
              <a:rPr lang="en" sz="2600"/>
              <a:t>happy</a:t>
            </a:r>
            <a:endParaRPr sz="2600"/>
          </a:p>
          <a:p>
            <a:pPr marL="0" lvl="0" indent="0" algn="l" rtl="0">
              <a:spcBef>
                <a:spcPts val="0"/>
              </a:spcBef>
              <a:spcAft>
                <a:spcPts val="0"/>
              </a:spcAft>
              <a:buNone/>
            </a:pPr>
            <a:r>
              <a:rPr lang="en" sz="2600"/>
              <a:t>candy</a:t>
            </a:r>
            <a:endParaRPr sz="2600"/>
          </a:p>
          <a:p>
            <a:pPr marL="0" lvl="0" indent="0" algn="l" rtl="0">
              <a:spcBef>
                <a:spcPts val="0"/>
              </a:spcBef>
              <a:spcAft>
                <a:spcPts val="0"/>
              </a:spcAft>
              <a:buNone/>
            </a:pPr>
            <a:r>
              <a:rPr lang="en" sz="2600"/>
              <a:t>body	</a:t>
            </a:r>
            <a:endParaRPr sz="2600"/>
          </a:p>
          <a:p>
            <a:pPr marL="0" lvl="0" indent="0" algn="l" rtl="0">
              <a:spcBef>
                <a:spcPts val="800"/>
              </a:spcBef>
              <a:spcAft>
                <a:spcPts val="0"/>
              </a:spcAft>
              <a:buNone/>
            </a:pPr>
            <a:endParaRPr sz="2600" u="sng"/>
          </a:p>
          <a:p>
            <a:pPr marL="0" lvl="0" indent="0" algn="l" rtl="0">
              <a:spcBef>
                <a:spcPts val="800"/>
              </a:spcBef>
              <a:spcAft>
                <a:spcPts val="0"/>
              </a:spcAft>
              <a:buNone/>
            </a:pPr>
            <a:endParaRPr sz="2600"/>
          </a:p>
        </p:txBody>
      </p:sp>
      <p:sp>
        <p:nvSpPr>
          <p:cNvPr id="192" name="Google Shape;192;p27"/>
          <p:cNvSpPr txBox="1"/>
          <p:nvPr/>
        </p:nvSpPr>
        <p:spPr>
          <a:xfrm>
            <a:off x="2090475" y="138375"/>
            <a:ext cx="2865600" cy="472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600" b="1" u="sng">
                <a:latin typeface="Century Gothic"/>
                <a:ea typeface="Century Gothic"/>
                <a:cs typeface="Century Gothic"/>
                <a:sym typeface="Century Gothic"/>
              </a:rPr>
              <a:t>Partner B</a:t>
            </a:r>
            <a:endParaRPr sz="2600" b="1" u="sng">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queen</a:t>
            </a:r>
            <a:endParaRPr sz="260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seem</a:t>
            </a:r>
            <a:endParaRPr sz="260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freeze</a:t>
            </a:r>
            <a:endParaRPr sz="260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beast</a:t>
            </a:r>
            <a:endParaRPr sz="260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sneak</a:t>
            </a:r>
            <a:endParaRPr sz="260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leap</a:t>
            </a:r>
            <a:endParaRPr sz="260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treat </a:t>
            </a:r>
            <a:endParaRPr sz="260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angry </a:t>
            </a:r>
            <a:endParaRPr sz="260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story</a:t>
            </a:r>
            <a:endParaRPr sz="26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baby</a:t>
            </a:r>
            <a:endParaRPr sz="2400">
              <a:latin typeface="Century Gothic"/>
              <a:ea typeface="Century Gothic"/>
              <a:cs typeface="Century Gothic"/>
              <a:sym typeface="Century Gothic"/>
            </a:endParaRPr>
          </a:p>
        </p:txBody>
      </p:sp>
      <p:sp>
        <p:nvSpPr>
          <p:cNvPr id="193" name="Google Shape;193;p27"/>
          <p:cNvSpPr txBox="1"/>
          <p:nvPr/>
        </p:nvSpPr>
        <p:spPr>
          <a:xfrm>
            <a:off x="4224375" y="813795"/>
            <a:ext cx="17490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u="sng">
                <a:latin typeface="Century Gothic"/>
                <a:ea typeface="Century Gothic"/>
                <a:cs typeface="Century Gothic"/>
                <a:sym typeface="Century Gothic"/>
              </a:rPr>
              <a:t>ee</a:t>
            </a:r>
            <a:endParaRPr sz="3000" b="1" u="sng">
              <a:latin typeface="Century Gothic"/>
              <a:ea typeface="Century Gothic"/>
              <a:cs typeface="Century Gothic"/>
              <a:sym typeface="Century Gothic"/>
            </a:endParaRPr>
          </a:p>
          <a:p>
            <a:pPr marL="0" lvl="0" indent="0" algn="ctr" rtl="0">
              <a:spcBef>
                <a:spcPts val="0"/>
              </a:spcBef>
              <a:spcAft>
                <a:spcPts val="0"/>
              </a:spcAft>
              <a:buNone/>
            </a:pPr>
            <a:endParaRPr sz="3000" u="sng">
              <a:latin typeface="Century Gothic"/>
              <a:ea typeface="Century Gothic"/>
              <a:cs typeface="Century Gothic"/>
              <a:sym typeface="Century Gothic"/>
            </a:endParaRPr>
          </a:p>
        </p:txBody>
      </p:sp>
      <p:sp>
        <p:nvSpPr>
          <p:cNvPr id="194" name="Google Shape;194;p27"/>
          <p:cNvSpPr txBox="1"/>
          <p:nvPr/>
        </p:nvSpPr>
        <p:spPr>
          <a:xfrm>
            <a:off x="5325625" y="813783"/>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u="sng">
                <a:latin typeface="Century Gothic"/>
                <a:ea typeface="Century Gothic"/>
                <a:cs typeface="Century Gothic"/>
                <a:sym typeface="Century Gothic"/>
              </a:rPr>
              <a:t>ea</a:t>
            </a:r>
            <a:endParaRPr sz="3000" b="1" u="sng">
              <a:latin typeface="Century Gothic"/>
              <a:ea typeface="Century Gothic"/>
              <a:cs typeface="Century Gothic"/>
              <a:sym typeface="Century Gothic"/>
            </a:endParaRPr>
          </a:p>
          <a:p>
            <a:pPr marL="0" lvl="0" indent="0" algn="ctr" rtl="0">
              <a:spcBef>
                <a:spcPts val="0"/>
              </a:spcBef>
              <a:spcAft>
                <a:spcPts val="0"/>
              </a:spcAft>
              <a:buNone/>
            </a:pPr>
            <a:endParaRPr sz="3000" u="sng">
              <a:latin typeface="Century Gothic"/>
              <a:ea typeface="Century Gothic"/>
              <a:cs typeface="Century Gothic"/>
              <a:sym typeface="Century Gothic"/>
            </a:endParaRPr>
          </a:p>
        </p:txBody>
      </p:sp>
      <p:sp>
        <p:nvSpPr>
          <p:cNvPr id="195" name="Google Shape;195;p27"/>
          <p:cNvSpPr txBox="1"/>
          <p:nvPr/>
        </p:nvSpPr>
        <p:spPr>
          <a:xfrm>
            <a:off x="4468275" y="1331245"/>
            <a:ext cx="1261200" cy="3663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cheek</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queen</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seed</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seem</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sweet</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freeze</a:t>
            </a:r>
            <a:endParaRPr sz="2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latin typeface="Century Gothic"/>
                <a:ea typeface="Century Gothic"/>
                <a:cs typeface="Century Gothic"/>
                <a:sym typeface="Century Gothic"/>
              </a:rPr>
              <a:t>three</a:t>
            </a:r>
            <a:endParaRPr sz="2600">
              <a:latin typeface="Century Gothic"/>
              <a:ea typeface="Century Gothic"/>
              <a:cs typeface="Century Gothic"/>
              <a:sym typeface="Century Gothic"/>
            </a:endParaRPr>
          </a:p>
          <a:p>
            <a:pPr marL="0" lvl="0" indent="0" algn="ctr" rtl="0">
              <a:spcBef>
                <a:spcPts val="0"/>
              </a:spcBef>
              <a:spcAft>
                <a:spcPts val="0"/>
              </a:spcAft>
              <a:buNone/>
            </a:pPr>
            <a:endParaRPr sz="2600">
              <a:latin typeface="Century Gothic"/>
              <a:ea typeface="Century Gothic"/>
              <a:cs typeface="Century Gothic"/>
              <a:sym typeface="Century Gothic"/>
            </a:endParaRPr>
          </a:p>
          <a:p>
            <a:pPr marL="0" lvl="0" indent="0" algn="ctr" rtl="0">
              <a:spcBef>
                <a:spcPts val="0"/>
              </a:spcBef>
              <a:spcAft>
                <a:spcPts val="0"/>
              </a:spcAft>
              <a:buNone/>
            </a:pPr>
            <a:endParaRPr sz="2600">
              <a:latin typeface="Century Gothic"/>
              <a:ea typeface="Century Gothic"/>
              <a:cs typeface="Century Gothic"/>
              <a:sym typeface="Century Gothic"/>
            </a:endParaRPr>
          </a:p>
          <a:p>
            <a:pPr marL="0" lvl="0" indent="0" algn="ctr" rtl="0">
              <a:spcBef>
                <a:spcPts val="0"/>
              </a:spcBef>
              <a:spcAft>
                <a:spcPts val="0"/>
              </a:spcAft>
              <a:buNone/>
            </a:pPr>
            <a:endParaRPr sz="2600">
              <a:latin typeface="Century Gothic"/>
              <a:ea typeface="Century Gothic"/>
              <a:cs typeface="Century Gothic"/>
              <a:sym typeface="Century Gothic"/>
            </a:endParaRPr>
          </a:p>
        </p:txBody>
      </p:sp>
      <p:sp>
        <p:nvSpPr>
          <p:cNvPr id="196" name="Google Shape;196;p27"/>
          <p:cNvSpPr txBox="1"/>
          <p:nvPr/>
        </p:nvSpPr>
        <p:spPr>
          <a:xfrm>
            <a:off x="5325625" y="1299680"/>
            <a:ext cx="2507700" cy="350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600" dirty="0">
                <a:solidFill>
                  <a:schemeClr val="dk1"/>
                </a:solidFill>
                <a:latin typeface="Century Gothic"/>
                <a:ea typeface="Century Gothic"/>
                <a:cs typeface="Century Gothic"/>
                <a:sym typeface="Century Gothic"/>
              </a:rPr>
              <a:t>beast</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dirty="0">
                <a:solidFill>
                  <a:schemeClr val="dk1"/>
                </a:solidFill>
                <a:latin typeface="Century Gothic"/>
                <a:ea typeface="Century Gothic"/>
                <a:cs typeface="Century Gothic"/>
                <a:sym typeface="Century Gothic"/>
              </a:rPr>
              <a:t>beak</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dirty="0">
                <a:solidFill>
                  <a:schemeClr val="dk1"/>
                </a:solidFill>
                <a:latin typeface="Century Gothic"/>
                <a:ea typeface="Century Gothic"/>
                <a:cs typeface="Century Gothic"/>
                <a:sym typeface="Century Gothic"/>
              </a:rPr>
              <a:t>sneak</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dirty="0">
                <a:solidFill>
                  <a:schemeClr val="dk1"/>
                </a:solidFill>
                <a:latin typeface="Century Gothic"/>
                <a:ea typeface="Century Gothic"/>
                <a:cs typeface="Century Gothic"/>
                <a:sym typeface="Century Gothic"/>
              </a:rPr>
              <a:t>seal</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dirty="0">
                <a:solidFill>
                  <a:schemeClr val="dk1"/>
                </a:solidFill>
                <a:latin typeface="Century Gothic"/>
                <a:ea typeface="Century Gothic"/>
                <a:cs typeface="Century Gothic"/>
                <a:sym typeface="Century Gothic"/>
              </a:rPr>
              <a:t>leap</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dirty="0">
                <a:solidFill>
                  <a:schemeClr val="dk1"/>
                </a:solidFill>
                <a:latin typeface="Century Gothic"/>
                <a:ea typeface="Century Gothic"/>
                <a:cs typeface="Century Gothic"/>
                <a:sym typeface="Century Gothic"/>
              </a:rPr>
              <a:t>cheap</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dirty="0">
                <a:solidFill>
                  <a:schemeClr val="dk1"/>
                </a:solidFill>
                <a:latin typeface="Century Gothic"/>
                <a:ea typeface="Century Gothic"/>
                <a:cs typeface="Century Gothic"/>
                <a:sym typeface="Century Gothic"/>
              </a:rPr>
              <a:t>treat</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600" dirty="0">
              <a:solidFill>
                <a:schemeClr val="dk1"/>
              </a:solidFill>
              <a:latin typeface="Century Gothic"/>
              <a:ea typeface="Century Gothic"/>
              <a:cs typeface="Century Gothic"/>
              <a:sym typeface="Century Gothic"/>
            </a:endParaRPr>
          </a:p>
        </p:txBody>
      </p:sp>
      <p:sp>
        <p:nvSpPr>
          <p:cNvPr id="197" name="Google Shape;197;p27"/>
          <p:cNvSpPr txBox="1"/>
          <p:nvPr/>
        </p:nvSpPr>
        <p:spPr>
          <a:xfrm>
            <a:off x="6636300" y="813783"/>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u="sng">
                <a:latin typeface="Century Gothic"/>
                <a:ea typeface="Century Gothic"/>
                <a:cs typeface="Century Gothic"/>
                <a:sym typeface="Century Gothic"/>
              </a:rPr>
              <a:t>y</a:t>
            </a:r>
            <a:endParaRPr sz="3000" b="1" u="sng">
              <a:latin typeface="Century Gothic"/>
              <a:ea typeface="Century Gothic"/>
              <a:cs typeface="Century Gothic"/>
              <a:sym typeface="Century Gothic"/>
            </a:endParaRPr>
          </a:p>
          <a:p>
            <a:pPr marL="0" lvl="0" indent="0" algn="ctr" rtl="0">
              <a:spcBef>
                <a:spcPts val="0"/>
              </a:spcBef>
              <a:spcAft>
                <a:spcPts val="0"/>
              </a:spcAft>
              <a:buNone/>
            </a:pPr>
            <a:endParaRPr sz="3000" u="sng">
              <a:latin typeface="Century Gothic"/>
              <a:ea typeface="Century Gothic"/>
              <a:cs typeface="Century Gothic"/>
              <a:sym typeface="Century Gothic"/>
            </a:endParaRPr>
          </a:p>
        </p:txBody>
      </p:sp>
      <p:sp>
        <p:nvSpPr>
          <p:cNvPr id="198" name="Google Shape;198;p27"/>
          <p:cNvSpPr txBox="1"/>
          <p:nvPr/>
        </p:nvSpPr>
        <p:spPr>
          <a:xfrm>
            <a:off x="7323788" y="1312559"/>
            <a:ext cx="1354500" cy="318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happy</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angry</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candy</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story</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body</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baby</a:t>
            </a:r>
            <a:endParaRPr sz="2400"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5"/>
                                        </p:tgtEl>
                                        <p:attrNameLst>
                                          <p:attrName>style.visibility</p:attrName>
                                        </p:attrNameLst>
                                      </p:cBhvr>
                                      <p:to>
                                        <p:strVal val="visible"/>
                                      </p:to>
                                    </p:set>
                                    <p:animEffect transition="in" filter="fade">
                                      <p:cBhvr>
                                        <p:cTn id="7" dur="1000"/>
                                        <p:tgtEl>
                                          <p:spTgt spid="1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6"/>
                                        </p:tgtEl>
                                        <p:attrNameLst>
                                          <p:attrName>style.visibility</p:attrName>
                                        </p:attrNameLst>
                                      </p:cBhvr>
                                      <p:to>
                                        <p:strVal val="visible"/>
                                      </p:to>
                                    </p:set>
                                    <p:animEffect transition="in" filter="fade">
                                      <p:cBhvr>
                                        <p:cTn id="12" dur="10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06" name="Google Shape;206;p2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207" name="Google Shape;207;p28"/>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3" name="Google Shape;213;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3600" i="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19" name="Google Shape;219;p30"/>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5" name="Google Shape;136;p20"/>
          <p:cNvPicPr preferRelativeResize="0"/>
          <p:nvPr/>
        </p:nvPicPr>
        <p:blipFill>
          <a:blip r:embed="rId3">
            <a:alphaModFix/>
          </a:blip>
          <a:stretch>
            <a:fillRect/>
          </a:stretch>
        </p:blipFill>
        <p:spPr>
          <a:xfrm>
            <a:off x="8255479" y="4282525"/>
            <a:ext cx="708065" cy="5727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graphicFrame>
        <p:nvGraphicFramePr>
          <p:cNvPr id="225" name="Google Shape;225;p31"/>
          <p:cNvGraphicFramePr/>
          <p:nvPr>
            <p:extLst>
              <p:ext uri="{D42A27DB-BD31-4B8C-83A1-F6EECF244321}">
                <p14:modId xmlns:p14="http://schemas.microsoft.com/office/powerpoint/2010/main" val="3824102205"/>
              </p:ext>
            </p:extLst>
          </p:nvPr>
        </p:nvGraphicFramePr>
        <p:xfrm>
          <a:off x="0" y="26525"/>
          <a:ext cx="9144000" cy="5116975"/>
        </p:xfrm>
        <a:graphic>
          <a:graphicData uri="http://schemas.openxmlformats.org/drawingml/2006/table">
            <a:tbl>
              <a:tblPr>
                <a:noFill/>
                <a:tableStyleId>{0CD32500-8053-46A5-B286-2A2D557B6FF8}</a:tableStyleId>
              </a:tblPr>
              <a:tblGrid>
                <a:gridCol w="2927750"/>
                <a:gridCol w="2994575"/>
                <a:gridCol w="3221675"/>
              </a:tblGrid>
              <a:tr h="59440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rPr>
                        <a:t> </a:t>
                      </a:r>
                      <a:r>
                        <a:rPr lang="en" sz="2000" b="1" dirty="0">
                          <a:solidFill>
                            <a:schemeClr val="dk1"/>
                          </a:solidFill>
                          <a:latin typeface="Century Gothic" panose="020B0502020202020204" pitchFamily="34" charset="0"/>
                        </a:rPr>
                        <a:t>Words Rule</a:t>
                      </a:r>
                      <a:endParaRPr sz="20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2000" b="1" dirty="0">
                          <a:solidFill>
                            <a:schemeClr val="dk1"/>
                          </a:solidFill>
                          <a:latin typeface="Century Gothic" panose="020B0502020202020204" pitchFamily="34" charset="0"/>
                        </a:rPr>
                        <a:t>Words Rule</a:t>
                      </a:r>
                      <a:endParaRPr sz="2000" b="1" dirty="0">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panose="020B0502020202020204" pitchFamily="34" charset="0"/>
                        </a:rPr>
                        <a:t>        </a:t>
                      </a:r>
                      <a:r>
                        <a:rPr lang="en" sz="2000" b="1">
                          <a:solidFill>
                            <a:schemeClr val="dk1"/>
                          </a:solidFill>
                          <a:latin typeface="Century Gothic" panose="020B0502020202020204" pitchFamily="34" charset="0"/>
                        </a:rPr>
                        <a:t>Partner Reading</a:t>
                      </a:r>
                      <a:endParaRPr sz="2000" b="1">
                        <a:latin typeface="Century Gothic" panose="020B0502020202020204" pitchFamily="34" charset="0"/>
                      </a:endParaRPr>
                    </a:p>
                  </a:txBody>
                  <a:tcPr marL="91425" marR="91425" marT="91425" marB="91425"/>
                </a:tc>
              </a:tr>
              <a:tr h="4522575">
                <a:tc>
                  <a:txBody>
                    <a:bodyPr/>
                    <a:lstStyle/>
                    <a:p>
                      <a:pPr marL="342900" lvl="0" indent="-342900" algn="l" rtl="0">
                        <a:spcBef>
                          <a:spcPts val="0"/>
                        </a:spcBef>
                        <a:spcAft>
                          <a:spcPts val="0"/>
                        </a:spcAft>
                        <a:buClr>
                          <a:schemeClr val="dk1"/>
                        </a:buClr>
                        <a:buSzPct val="100000"/>
                        <a:buFont typeface="+mj-lt"/>
                        <a:buAutoNum type="arabicPeriod"/>
                      </a:pPr>
                      <a:r>
                        <a:rPr lang="en" sz="1750" dirty="0" smtClean="0">
                          <a:solidFill>
                            <a:schemeClr val="dk1"/>
                          </a:solidFill>
                          <a:latin typeface="Century Gothic" panose="020B0502020202020204" pitchFamily="34" charset="0"/>
                        </a:rPr>
                        <a:t>Draw </a:t>
                      </a:r>
                      <a:r>
                        <a:rPr lang="en" sz="1750" dirty="0">
                          <a:solidFill>
                            <a:schemeClr val="dk1"/>
                          </a:solidFill>
                          <a:latin typeface="Century Gothic" panose="020B0502020202020204" pitchFamily="34" charset="0"/>
                        </a:rPr>
                        <a:t>a T chart on your board or paper for “ee,” “ea,” and </a:t>
                      </a:r>
                      <a:r>
                        <a:rPr lang="en" sz="1750" dirty="0" smtClean="0">
                          <a:solidFill>
                            <a:schemeClr val="dk1"/>
                          </a:solidFill>
                          <a:latin typeface="Century Gothic" panose="020B0502020202020204" pitchFamily="34" charset="0"/>
                        </a:rPr>
                        <a:t>  “-y</a:t>
                      </a:r>
                      <a:r>
                        <a:rPr lang="en" sz="1750" dirty="0" smtClean="0">
                          <a:solidFill>
                            <a:schemeClr val="dk1"/>
                          </a:solidFill>
                          <a:latin typeface="Century Gothic" panose="020B0502020202020204" pitchFamily="34" charset="0"/>
                        </a:rPr>
                        <a:t>.”</a:t>
                      </a:r>
                      <a:endParaRPr lang="en" sz="17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750" dirty="0" smtClean="0">
                          <a:solidFill>
                            <a:schemeClr val="dk1"/>
                          </a:solidFill>
                          <a:latin typeface="Century Gothic" panose="020B0502020202020204" pitchFamily="34" charset="0"/>
                        </a:rPr>
                        <a:t>Take </a:t>
                      </a:r>
                      <a:r>
                        <a:rPr lang="en" sz="1750" dirty="0">
                          <a:solidFill>
                            <a:schemeClr val="dk1"/>
                          </a:solidFill>
                          <a:latin typeface="Century Gothic" panose="020B0502020202020204" pitchFamily="34" charset="0"/>
                        </a:rPr>
                        <a:t>turns reading the words and grouping the words as “ee,” “ea,” or “-y</a:t>
                      </a:r>
                      <a:r>
                        <a:rPr lang="en" sz="1750" dirty="0" smtClean="0">
                          <a:solidFill>
                            <a:schemeClr val="dk1"/>
                          </a:solidFill>
                          <a:latin typeface="Century Gothic" panose="020B0502020202020204" pitchFamily="34" charset="0"/>
                        </a:rPr>
                        <a:t>.”</a:t>
                      </a:r>
                      <a:endParaRPr lang="en" sz="17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750" dirty="0" smtClean="0">
                          <a:solidFill>
                            <a:schemeClr val="dk1"/>
                          </a:solidFill>
                          <a:latin typeface="Century Gothic" panose="020B0502020202020204" pitchFamily="34" charset="0"/>
                        </a:rPr>
                        <a:t>Read </a:t>
                      </a:r>
                      <a:r>
                        <a:rPr lang="en" sz="1750" dirty="0">
                          <a:solidFill>
                            <a:schemeClr val="dk1"/>
                          </a:solidFill>
                          <a:latin typeface="Century Gothic" panose="020B0502020202020204" pitchFamily="34" charset="0"/>
                        </a:rPr>
                        <a:t>all the words together, then take turns reading the words to each </a:t>
                      </a:r>
                      <a:r>
                        <a:rPr lang="en" sz="1750" dirty="0" smtClean="0">
                          <a:solidFill>
                            <a:schemeClr val="dk1"/>
                          </a:solidFill>
                          <a:latin typeface="Century Gothic" panose="020B0502020202020204" pitchFamily="34" charset="0"/>
                        </a:rPr>
                        <a:t>other.</a:t>
                      </a:r>
                      <a:endParaRPr lang="en" sz="17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750" dirty="0" smtClean="0">
                          <a:solidFill>
                            <a:schemeClr val="dk1"/>
                          </a:solidFill>
                          <a:latin typeface="Century Gothic" panose="020B0502020202020204" pitchFamily="34" charset="0"/>
                        </a:rPr>
                        <a:t>Tell </a:t>
                      </a:r>
                      <a:r>
                        <a:rPr lang="en" sz="1750" dirty="0">
                          <a:solidFill>
                            <a:schemeClr val="dk1"/>
                          </a:solidFill>
                          <a:latin typeface="Century Gothic" panose="020B0502020202020204" pitchFamily="34" charset="0"/>
                        </a:rPr>
                        <a:t>each other a sentence using any of the words.</a:t>
                      </a:r>
                      <a:endParaRPr sz="1750" dirty="0">
                        <a:solidFill>
                          <a:schemeClr val="dk1"/>
                        </a:solidFill>
                        <a:latin typeface="Century Gothic" panose="020B0502020202020204" pitchFamily="34" charset="0"/>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panose="020B0502020202020204" pitchFamily="34" charset="0"/>
                        </a:rPr>
                        <a:t>Take </a:t>
                      </a:r>
                      <a:r>
                        <a:rPr lang="en" sz="1650" dirty="0">
                          <a:solidFill>
                            <a:schemeClr val="dk1"/>
                          </a:solidFill>
                          <a:latin typeface="Century Gothic" panose="020B0502020202020204" pitchFamily="34" charset="0"/>
                        </a:rPr>
                        <a:t>turns building “ee,” “ea,” and “-y” words with letter tiles (or tiles below</a:t>
                      </a:r>
                      <a:r>
                        <a:rPr lang="en" sz="1650" dirty="0" smtClean="0">
                          <a:solidFill>
                            <a:schemeClr val="dk1"/>
                          </a:solidFill>
                          <a:latin typeface="Century Gothic" panose="020B0502020202020204" pitchFamily="34" charset="0"/>
                        </a:rPr>
                        <a:t>).</a:t>
                      </a:r>
                      <a:endParaRPr lang="en" sz="16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panose="020B0502020202020204" pitchFamily="34" charset="0"/>
                        </a:rPr>
                        <a:t>Check </a:t>
                      </a:r>
                      <a:r>
                        <a:rPr lang="en" sz="1650" dirty="0">
                          <a:solidFill>
                            <a:schemeClr val="dk1"/>
                          </a:solidFill>
                          <a:latin typeface="Century Gothic" panose="020B0502020202020204" pitchFamily="34" charset="0"/>
                        </a:rPr>
                        <a:t>spellings by identifying syllable </a:t>
                      </a:r>
                      <a:r>
                        <a:rPr lang="en" sz="1650" dirty="0" smtClean="0">
                          <a:solidFill>
                            <a:schemeClr val="dk1"/>
                          </a:solidFill>
                          <a:latin typeface="Century Gothic" panose="020B0502020202020204" pitchFamily="34" charset="0"/>
                        </a:rPr>
                        <a:t>types.</a:t>
                      </a:r>
                      <a:endParaRPr lang="en" sz="16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panose="020B0502020202020204" pitchFamily="34" charset="0"/>
                        </a:rPr>
                        <a:t>Read </a:t>
                      </a:r>
                      <a:r>
                        <a:rPr lang="en" sz="1650" dirty="0">
                          <a:solidFill>
                            <a:schemeClr val="dk1"/>
                          </a:solidFill>
                          <a:latin typeface="Century Gothic" panose="020B0502020202020204" pitchFamily="34" charset="0"/>
                        </a:rPr>
                        <a:t>over the words with your </a:t>
                      </a:r>
                      <a:r>
                        <a:rPr lang="en" sz="1650" dirty="0" smtClean="0">
                          <a:solidFill>
                            <a:schemeClr val="dk1"/>
                          </a:solidFill>
                          <a:latin typeface="Century Gothic" panose="020B0502020202020204" pitchFamily="34" charset="0"/>
                        </a:rPr>
                        <a:t>partner.</a:t>
                      </a:r>
                      <a:endParaRPr lang="en" sz="16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panose="020B0502020202020204" pitchFamily="34" charset="0"/>
                        </a:rPr>
                        <a:t>Write </a:t>
                      </a:r>
                      <a:r>
                        <a:rPr lang="en" sz="1650" dirty="0">
                          <a:solidFill>
                            <a:schemeClr val="dk1"/>
                          </a:solidFill>
                          <a:latin typeface="Century Gothic" panose="020B0502020202020204" pitchFamily="34" charset="0"/>
                        </a:rPr>
                        <a:t>a list of words you created</a:t>
                      </a:r>
                      <a:r>
                        <a:rPr lang="en" sz="1800" dirty="0">
                          <a:solidFill>
                            <a:schemeClr val="dk1"/>
                          </a:solidFill>
                          <a:latin typeface="Century Gothic" panose="020B0502020202020204" pitchFamily="34" charset="0"/>
                        </a:rPr>
                        <a:t>. </a:t>
                      </a:r>
                      <a:endParaRPr sz="18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panose="020B0502020202020204" pitchFamily="34" charset="0"/>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panose="020B0502020202020204" pitchFamily="34" charset="0"/>
                        </a:rPr>
                        <a:t>Are </a:t>
                      </a:r>
                      <a:r>
                        <a:rPr lang="en" sz="1650" dirty="0">
                          <a:solidFill>
                            <a:schemeClr val="dk1"/>
                          </a:solidFill>
                          <a:latin typeface="Century Gothic" panose="020B0502020202020204" pitchFamily="34" charset="0"/>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panose="020B0502020202020204" pitchFamily="34" charset="0"/>
                        </a:rPr>
                        <a:t>Read </a:t>
                      </a:r>
                      <a:r>
                        <a:rPr lang="en" sz="1650" dirty="0">
                          <a:solidFill>
                            <a:schemeClr val="dk1"/>
                          </a:solidFill>
                          <a:latin typeface="Century Gothic" panose="020B0502020202020204" pitchFamily="34" charset="0"/>
                        </a:rPr>
                        <a:t>the decodable “Sam Rides the Subway Train” together, using the same voice. </a:t>
                      </a: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panose="020B0502020202020204" pitchFamily="34" charset="0"/>
                        </a:rPr>
                        <a:t>Then</a:t>
                      </a:r>
                      <a:r>
                        <a:rPr lang="en" sz="1650" dirty="0">
                          <a:solidFill>
                            <a:schemeClr val="dk1"/>
                          </a:solidFill>
                          <a:latin typeface="Century Gothic" panose="020B0502020202020204" pitchFamily="34" charset="0"/>
                        </a:rPr>
                        <a:t>, take turns reading “Sam Rides the Subway Train” one line at a time. Change your voice with each line you </a:t>
                      </a:r>
                      <a:r>
                        <a:rPr lang="en" sz="1650" dirty="0" smtClean="0">
                          <a:solidFill>
                            <a:schemeClr val="dk1"/>
                          </a:solidFill>
                          <a:latin typeface="Century Gothic" panose="020B0502020202020204" pitchFamily="34" charset="0"/>
                        </a:rPr>
                        <a:t>read.</a:t>
                      </a:r>
                      <a:endParaRPr lang="en" sz="165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panose="020B0502020202020204" pitchFamily="34" charset="0"/>
                        </a:rPr>
                        <a:t>Follow </a:t>
                      </a:r>
                      <a:r>
                        <a:rPr lang="en" sz="1650" dirty="0">
                          <a:solidFill>
                            <a:schemeClr val="dk1"/>
                          </a:solidFill>
                          <a:latin typeface="Century Gothic" panose="020B0502020202020204" pitchFamily="34" charset="0"/>
                        </a:rPr>
                        <a:t>the Rules of Fluency! Read </a:t>
                      </a:r>
                      <a:r>
                        <a:rPr lang="en" sz="1650" i="1" dirty="0">
                          <a:solidFill>
                            <a:schemeClr val="dk1"/>
                          </a:solidFill>
                          <a:latin typeface="Century Gothic" panose="020B0502020202020204" pitchFamily="34" charset="0"/>
                        </a:rPr>
                        <a:t>smoothly</a:t>
                      </a:r>
                      <a:r>
                        <a:rPr lang="en" sz="1650" dirty="0">
                          <a:solidFill>
                            <a:schemeClr val="dk1"/>
                          </a:solidFill>
                          <a:latin typeface="Century Gothic" panose="020B0502020202020204" pitchFamily="34" charset="0"/>
                        </a:rPr>
                        <a:t>, </a:t>
                      </a:r>
                      <a:r>
                        <a:rPr lang="en" sz="1650" i="1" dirty="0">
                          <a:solidFill>
                            <a:schemeClr val="dk1"/>
                          </a:solidFill>
                          <a:latin typeface="Century Gothic" panose="020B0502020202020204" pitchFamily="34" charset="0"/>
                        </a:rPr>
                        <a:t>with expression &amp; meaning</a:t>
                      </a:r>
                      <a:r>
                        <a:rPr lang="en" sz="1650" dirty="0">
                          <a:solidFill>
                            <a:schemeClr val="dk1"/>
                          </a:solidFill>
                          <a:latin typeface="Century Gothic" panose="020B0502020202020204" pitchFamily="34" charset="0"/>
                        </a:rPr>
                        <a:t> and at </a:t>
                      </a:r>
                      <a:r>
                        <a:rPr lang="en" sz="1650" i="1" dirty="0">
                          <a:solidFill>
                            <a:schemeClr val="dk1"/>
                          </a:solidFill>
                          <a:latin typeface="Century Gothic" panose="020B0502020202020204" pitchFamily="34" charset="0"/>
                        </a:rPr>
                        <a:t>just the right speed.</a:t>
                      </a:r>
                      <a:endParaRPr sz="1650" dirty="0">
                        <a:solidFill>
                          <a:schemeClr val="dk1"/>
                        </a:solidFill>
                        <a:latin typeface="Century Gothic" panose="020B0502020202020204" pitchFamily="34" charset="0"/>
                      </a:endParaRPr>
                    </a:p>
                  </a:txBody>
                  <a:tcPr marL="91425" marR="91425" marT="91425" marB="91425"/>
                </a:tc>
              </a:tr>
            </a:tbl>
          </a:graphicData>
        </a:graphic>
      </p:graphicFrame>
      <p:pic>
        <p:nvPicPr>
          <p:cNvPr id="226" name="Google Shape;226;p31"/>
          <p:cNvPicPr preferRelativeResize="0"/>
          <p:nvPr/>
        </p:nvPicPr>
        <p:blipFill>
          <a:blip r:embed="rId3">
            <a:alphaModFix/>
          </a:blip>
          <a:stretch>
            <a:fillRect/>
          </a:stretch>
        </p:blipFill>
        <p:spPr>
          <a:xfrm>
            <a:off x="0" y="0"/>
            <a:ext cx="618750" cy="499575"/>
          </a:xfrm>
          <a:prstGeom prst="rect">
            <a:avLst/>
          </a:prstGeom>
          <a:noFill/>
          <a:ln>
            <a:noFill/>
          </a:ln>
        </p:spPr>
      </p:pic>
      <p:pic>
        <p:nvPicPr>
          <p:cNvPr id="227" name="Google Shape;227;p31"/>
          <p:cNvPicPr preferRelativeResize="0"/>
          <p:nvPr/>
        </p:nvPicPr>
        <p:blipFill>
          <a:blip r:embed="rId4">
            <a:alphaModFix/>
          </a:blip>
          <a:stretch>
            <a:fillRect/>
          </a:stretch>
        </p:blipFill>
        <p:spPr>
          <a:xfrm>
            <a:off x="5922313" y="0"/>
            <a:ext cx="643392" cy="499575"/>
          </a:xfrm>
          <a:prstGeom prst="rect">
            <a:avLst/>
          </a:prstGeom>
          <a:noFill/>
          <a:ln>
            <a:noFill/>
          </a:ln>
        </p:spPr>
      </p:pic>
      <p:pic>
        <p:nvPicPr>
          <p:cNvPr id="228" name="Google Shape;228;p31"/>
          <p:cNvPicPr preferRelativeResize="0"/>
          <p:nvPr/>
        </p:nvPicPr>
        <p:blipFill>
          <a:blip r:embed="rId3">
            <a:alphaModFix/>
          </a:blip>
          <a:stretch>
            <a:fillRect/>
          </a:stretch>
        </p:blipFill>
        <p:spPr>
          <a:xfrm>
            <a:off x="2961175" y="0"/>
            <a:ext cx="618750" cy="499575"/>
          </a:xfrm>
          <a:prstGeom prst="rect">
            <a:avLst/>
          </a:prstGeom>
          <a:noFill/>
          <a:ln>
            <a:noFill/>
          </a:ln>
        </p:spPr>
      </p:pic>
      <p:graphicFrame>
        <p:nvGraphicFramePr>
          <p:cNvPr id="229" name="Google Shape;229;p31"/>
          <p:cNvGraphicFramePr/>
          <p:nvPr>
            <p:extLst>
              <p:ext uri="{D42A27DB-BD31-4B8C-83A1-F6EECF244321}">
                <p14:modId xmlns:p14="http://schemas.microsoft.com/office/powerpoint/2010/main" val="1008883002"/>
              </p:ext>
            </p:extLst>
          </p:nvPr>
        </p:nvGraphicFramePr>
        <p:xfrm>
          <a:off x="2961175" y="3525396"/>
          <a:ext cx="2961100" cy="1403315"/>
        </p:xfrm>
        <a:graphic>
          <a:graphicData uri="http://schemas.openxmlformats.org/drawingml/2006/table">
            <a:tbl>
              <a:tblPr>
                <a:noFill/>
                <a:tableStyleId>{0CD32500-8053-46A5-B286-2A2D557B6FF8}</a:tableStyleId>
              </a:tblPr>
              <a:tblGrid>
                <a:gridCol w="740275"/>
                <a:gridCol w="740275"/>
                <a:gridCol w="740275"/>
                <a:gridCol w="740275"/>
              </a:tblGrid>
              <a:tr h="488975">
                <a:tc>
                  <a:txBody>
                    <a:bodyPr/>
                    <a:lstStyle/>
                    <a:p>
                      <a:pPr marL="0" lvl="0" indent="0" algn="ctr" rtl="0">
                        <a:spcBef>
                          <a:spcPts val="0"/>
                        </a:spcBef>
                        <a:spcAft>
                          <a:spcPts val="0"/>
                        </a:spcAft>
                        <a:buNone/>
                      </a:pPr>
                      <a:r>
                        <a:rPr lang="en" sz="1800" b="1" dirty="0">
                          <a:latin typeface="Century Gothic" panose="020B0502020202020204" pitchFamily="34" charset="0"/>
                        </a:rPr>
                        <a:t>w</a:t>
                      </a:r>
                      <a:endParaRPr sz="18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solidFill>
                            <a:schemeClr val="dk1"/>
                          </a:solidFill>
                          <a:latin typeface="Century Gothic" panose="020B0502020202020204" pitchFamily="34" charset="0"/>
                        </a:rPr>
                        <a:t>ea</a:t>
                      </a:r>
                      <a:endParaRPr sz="18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panose="020B0502020202020204" pitchFamily="34" charset="0"/>
                        </a:rPr>
                        <a:t>ee</a:t>
                      </a:r>
                      <a:endParaRPr sz="18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panose="020B0502020202020204" pitchFamily="34" charset="0"/>
                        </a:rPr>
                        <a:t>-y</a:t>
                      </a:r>
                      <a:endParaRPr sz="1800" b="1">
                        <a:latin typeface="Century Gothic" panose="020B0502020202020204" pitchFamily="34" charset="0"/>
                      </a:endParaRPr>
                    </a:p>
                  </a:txBody>
                  <a:tcPr marL="91425" marR="91425" marT="91425" marB="91425"/>
                </a:tc>
              </a:tr>
              <a:tr h="445100">
                <a:tc>
                  <a:txBody>
                    <a:bodyPr/>
                    <a:lstStyle/>
                    <a:p>
                      <a:pPr marL="0" lvl="0" indent="0" algn="ctr" rtl="0">
                        <a:spcBef>
                          <a:spcPts val="0"/>
                        </a:spcBef>
                        <a:spcAft>
                          <a:spcPts val="0"/>
                        </a:spcAft>
                        <a:buNone/>
                      </a:pPr>
                      <a:r>
                        <a:rPr lang="en" sz="1800" b="1">
                          <a:latin typeface="Century Gothic" panose="020B0502020202020204" pitchFamily="34" charset="0"/>
                        </a:rPr>
                        <a:t>d</a:t>
                      </a:r>
                      <a:endParaRPr sz="18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a:latin typeface="Century Gothic" panose="020B0502020202020204" pitchFamily="34" charset="0"/>
                        </a:rPr>
                        <a:t>p</a:t>
                      </a:r>
                      <a:endParaRPr sz="18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b</a:t>
                      </a:r>
                      <a:endParaRPr sz="18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n</a:t>
                      </a:r>
                      <a:endParaRPr sz="1800" b="1" dirty="0">
                        <a:latin typeface="Century Gothic" panose="020B0502020202020204" pitchFamily="34" charset="0"/>
                      </a:endParaRPr>
                    </a:p>
                  </a:txBody>
                  <a:tcPr marL="91425" marR="91425" marT="91425" marB="91425"/>
                </a:tc>
              </a:tr>
              <a:tr h="445100">
                <a:tc>
                  <a:txBody>
                    <a:bodyPr/>
                    <a:lstStyle/>
                    <a:p>
                      <a:pPr marL="0" lvl="0" indent="0" algn="ctr" rtl="0">
                        <a:spcBef>
                          <a:spcPts val="0"/>
                        </a:spcBef>
                        <a:spcAft>
                          <a:spcPts val="0"/>
                        </a:spcAft>
                        <a:buNone/>
                      </a:pPr>
                      <a:r>
                        <a:rPr lang="en" sz="1800" b="1">
                          <a:latin typeface="Century Gothic" panose="020B0502020202020204" pitchFamily="34" charset="0"/>
                        </a:rPr>
                        <a:t>r</a:t>
                      </a:r>
                      <a:endParaRPr sz="18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a:latin typeface="Century Gothic" panose="020B0502020202020204" pitchFamily="34" charset="0"/>
                        </a:rPr>
                        <a:t>f</a:t>
                      </a:r>
                      <a:endParaRPr sz="18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a</a:t>
                      </a:r>
                      <a:endParaRPr sz="18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1800" b="1" dirty="0">
                          <a:latin typeface="Century Gothic" panose="020B0502020202020204" pitchFamily="34" charset="0"/>
                        </a:rPr>
                        <a:t>o</a:t>
                      </a:r>
                      <a:endParaRPr sz="1800" b="1" dirty="0">
                        <a:latin typeface="Century Gothic" panose="020B0502020202020204" pitchFamily="34" charset="0"/>
                      </a:endParaRPr>
                    </a:p>
                  </a:txBody>
                  <a:tcPr marL="91425" marR="91425" marT="91425" marB="91425"/>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2"/>
          <p:cNvSpPr txBox="1">
            <a:spLocks noGrp="1"/>
          </p:cNvSpPr>
          <p:nvPr>
            <p:ph type="body" idx="1"/>
          </p:nvPr>
        </p:nvSpPr>
        <p:spPr>
          <a:xfrm>
            <a:off x="721275" y="584925"/>
            <a:ext cx="81111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b="1"/>
              <a:t>Rules of Fluency:</a:t>
            </a:r>
            <a:endParaRPr b="1"/>
          </a:p>
          <a:p>
            <a:pPr marL="457200" lvl="0" indent="-361950" algn="l" rtl="0">
              <a:spcBef>
                <a:spcPts val="800"/>
              </a:spcBef>
              <a:spcAft>
                <a:spcPts val="0"/>
              </a:spcAft>
              <a:buSzPts val="2100"/>
              <a:buChar char="•"/>
            </a:pPr>
            <a:r>
              <a:rPr lang="en" b="1"/>
              <a:t>Smoothly</a:t>
            </a:r>
            <a:endParaRPr b="1"/>
          </a:p>
          <a:p>
            <a:pPr marL="457200" lvl="0" indent="-361950" algn="l" rtl="0">
              <a:spcBef>
                <a:spcPts val="1000"/>
              </a:spcBef>
              <a:spcAft>
                <a:spcPts val="0"/>
              </a:spcAft>
              <a:buSzPts val="2100"/>
              <a:buChar char="•"/>
            </a:pPr>
            <a:r>
              <a:rPr lang="en" b="1"/>
              <a:t>With expression</a:t>
            </a:r>
            <a:endParaRPr b="1"/>
          </a:p>
          <a:p>
            <a:pPr marL="457200" lvl="0" indent="-361950" algn="l" rtl="0">
              <a:spcBef>
                <a:spcPts val="1000"/>
              </a:spcBef>
              <a:spcAft>
                <a:spcPts val="0"/>
              </a:spcAft>
              <a:buSzPts val="2100"/>
              <a:buChar char="•"/>
            </a:pPr>
            <a:r>
              <a:rPr lang="en" b="1"/>
              <a:t>With meaning</a:t>
            </a:r>
            <a:endParaRPr b="1"/>
          </a:p>
          <a:p>
            <a:pPr marL="457200" lvl="0" indent="-361950" algn="l" rtl="0">
              <a:spcBef>
                <a:spcPts val="1000"/>
              </a:spcBef>
              <a:spcAft>
                <a:spcPts val="1000"/>
              </a:spcAft>
              <a:buSzPts val="2100"/>
              <a:buChar char="•"/>
            </a:pPr>
            <a:r>
              <a:rPr lang="en" b="1"/>
              <a:t>Just the right speed </a:t>
            </a:r>
            <a:r>
              <a:rPr lang="en"/>
              <a:t/>
            </a:r>
            <a:br>
              <a:rPr lang="en"/>
            </a:br>
            <a:r>
              <a:rPr lang="en"/>
              <a:t/>
            </a:r>
            <a:br>
              <a:rPr lang="en"/>
            </a:br>
            <a:r>
              <a:rPr lang="en" b="1"/>
              <a:t> </a:t>
            </a:r>
            <a:endParaRPr b="1"/>
          </a:p>
        </p:txBody>
      </p:sp>
      <p:pic>
        <p:nvPicPr>
          <p:cNvPr id="235" name="Google Shape;235;p32"/>
          <p:cNvPicPr preferRelativeResize="0"/>
          <p:nvPr/>
        </p:nvPicPr>
        <p:blipFill rotWithShape="1">
          <a:blip r:embed="rId3">
            <a:alphaModFix/>
          </a:blip>
          <a:srcRect l="27192" t="20086" r="45039" b="20343"/>
          <a:stretch/>
        </p:blipFill>
        <p:spPr>
          <a:xfrm>
            <a:off x="4572000" y="189327"/>
            <a:ext cx="3755001" cy="45292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42900" algn="l" rtl="0">
              <a:lnSpc>
                <a:spcPct val="115000"/>
              </a:lnSpc>
              <a:spcBef>
                <a:spcPts val="0"/>
              </a:spcBef>
              <a:spcAft>
                <a:spcPts val="0"/>
              </a:spcAft>
              <a:buClr>
                <a:schemeClr val="dk1"/>
              </a:buClr>
              <a:buSzPts val="1800"/>
              <a:buChar char="•"/>
            </a:pPr>
            <a:r>
              <a:rPr lang="en" dirty="0"/>
              <a:t>Syllable Sleuth Word List </a:t>
            </a:r>
            <a:endParaRPr dirty="0"/>
          </a:p>
          <a:p>
            <a:pPr marL="914400" lvl="1" indent="-342900" algn="l" rtl="0">
              <a:lnSpc>
                <a:spcPct val="115000"/>
              </a:lnSpc>
              <a:spcBef>
                <a:spcPts val="0"/>
              </a:spcBef>
              <a:spcAft>
                <a:spcPts val="0"/>
              </a:spcAft>
              <a:buClr>
                <a:schemeClr val="dk1"/>
              </a:buClr>
              <a:buSzPts val="1800"/>
              <a:buChar char="•"/>
            </a:pPr>
            <a:r>
              <a:rPr lang="en" dirty="0"/>
              <a:t>Words Rule Word Cards </a:t>
            </a:r>
            <a:endParaRPr dirty="0"/>
          </a:p>
          <a:p>
            <a:pPr marL="914400" lvl="1" indent="-342900" algn="l" rtl="0">
              <a:lnSpc>
                <a:spcPct val="115000"/>
              </a:lnSpc>
              <a:spcBef>
                <a:spcPts val="0"/>
              </a:spcBef>
              <a:spcAft>
                <a:spcPts val="0"/>
              </a:spcAft>
              <a:buClr>
                <a:schemeClr val="dk1"/>
              </a:buClr>
              <a:buSzPts val="1800"/>
              <a:buChar char="•"/>
            </a:pPr>
            <a:r>
              <a:rPr lang="en" dirty="0"/>
              <a:t>Cycle 3 Assessment </a:t>
            </a:r>
            <a:endParaRPr dirty="0">
              <a:solidFill>
                <a:schemeClr val="dk1"/>
              </a:solidFill>
            </a:endParaRPr>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398463" lvl="0" indent="-360363" algn="l" rtl="0">
              <a:lnSpc>
                <a:spcPct val="115000"/>
              </a:lnSpc>
              <a:spcBef>
                <a:spcPts val="800"/>
              </a:spcBef>
              <a:spcAft>
                <a:spcPts val="0"/>
              </a:spcAft>
              <a:buSzPts val="1600"/>
              <a:buFont typeface="Century Gothic"/>
              <a:buChar char="•"/>
            </a:pPr>
            <a:r>
              <a:rPr lang="en" sz="2000" dirty="0"/>
              <a:t>White board, white board markers and erasers (one per </a:t>
            </a:r>
            <a:r>
              <a:rPr lang="en" sz="2000" dirty="0" smtClean="0"/>
              <a:t>pair)</a:t>
            </a:r>
            <a:endParaRPr lang="en" sz="2000" dirty="0"/>
          </a:p>
          <a:p>
            <a:pPr marL="398463" lvl="0" indent="-360363" algn="l" rtl="0">
              <a:lnSpc>
                <a:spcPct val="115000"/>
              </a:lnSpc>
              <a:spcBef>
                <a:spcPts val="800"/>
              </a:spcBef>
              <a:spcAft>
                <a:spcPts val="0"/>
              </a:spcAft>
              <a:buSzPts val="1600"/>
              <a:buFont typeface="Century Gothic"/>
              <a:buChar char="•"/>
            </a:pPr>
            <a:r>
              <a:rPr lang="en" sz="2000" dirty="0" smtClean="0"/>
              <a:t>Clipboards </a:t>
            </a:r>
            <a:r>
              <a:rPr lang="en" sz="2000" dirty="0"/>
              <a:t>(optional; one per student if not sitting at a desk)</a:t>
            </a:r>
            <a:endParaRPr sz="20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1: Part 2: Cycle 3: Lesson 11</a:t>
            </a:r>
            <a:endParaRPr sz="2800" u="sng"/>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11</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347663" lvl="0" indent="-341313" algn="l" rtl="0">
              <a:spcBef>
                <a:spcPts val="800"/>
              </a:spcBef>
              <a:spcAft>
                <a:spcPts val="0"/>
              </a:spcAft>
              <a:buSzPts val="2100"/>
              <a:buChar char="•"/>
            </a:pPr>
            <a:r>
              <a:rPr lang="en" dirty="0">
                <a:solidFill>
                  <a:schemeClr val="dk1"/>
                </a:solidFill>
              </a:rPr>
              <a:t>Read Cycle </a:t>
            </a:r>
            <a:r>
              <a:rPr lang="en" dirty="0"/>
              <a:t>3 </a:t>
            </a:r>
            <a:r>
              <a:rPr lang="en" dirty="0">
                <a:solidFill>
                  <a:schemeClr val="dk1"/>
                </a:solidFill>
              </a:rPr>
              <a:t>Overview (pages</a:t>
            </a:r>
            <a:r>
              <a:rPr lang="en" dirty="0"/>
              <a:t> 8-17</a:t>
            </a:r>
            <a:r>
              <a:rPr lang="en" dirty="0">
                <a:solidFill>
                  <a:schemeClr val="dk1"/>
                </a:solidFill>
              </a:rPr>
              <a:t> in Teacher </a:t>
            </a:r>
            <a:r>
              <a:rPr lang="en" dirty="0" smtClean="0">
                <a:solidFill>
                  <a:schemeClr val="dk1"/>
                </a:solidFill>
              </a:rPr>
              <a:t>Guide)</a:t>
            </a:r>
            <a:endParaRPr lang="en" dirty="0"/>
          </a:p>
          <a:p>
            <a:pPr marL="347663" lvl="0" indent="-341313" algn="l" rtl="0">
              <a:spcBef>
                <a:spcPts val="800"/>
              </a:spcBef>
              <a:spcAft>
                <a:spcPts val="0"/>
              </a:spcAft>
              <a:buSzPts val="2100"/>
              <a:buChar char="•"/>
            </a:pPr>
            <a:r>
              <a:rPr lang="en" dirty="0" smtClean="0"/>
              <a:t>Review </a:t>
            </a:r>
            <a:r>
              <a:rPr lang="en" dirty="0"/>
              <a:t>the Syllabication Guidance Document (pages 27-29 in Skills Block Resource Manual)</a:t>
            </a:r>
            <a:endParaRPr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1: Part 2: Cycle 3: Lesson 11</a:t>
            </a:r>
            <a:endParaRPr sz="2800" u="sng"/>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13" name="Google Shape;113;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3: Lesson 11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rgbClr val="000000"/>
              </a:buClr>
              <a:buSzPts val="1100"/>
              <a:buFont typeface="Arial"/>
              <a:buNone/>
            </a:pPr>
            <a:r>
              <a:rPr lang="en" sz="3200" b="1">
                <a:solidFill>
                  <a:srgbClr val="404040"/>
                </a:solidFill>
                <a:latin typeface="Century Gothic"/>
                <a:ea typeface="Century Gothic"/>
                <a:cs typeface="Century Gothic"/>
                <a:sym typeface="Century Gothic"/>
              </a:rPr>
              <a:t>Grade 2: Module 1: Part 2: Cycle 3: Lesson 11</a:t>
            </a:r>
            <a:endParaRPr sz="3200" b="1" u="sng">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9" name="Google Shape;129;p1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i="1">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i="1">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35" name="Google Shape;135;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two-syllable words using what I know about syllables and vowel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36" name="Google Shape;136;p20"/>
          <p:cNvPicPr preferRelativeResize="0"/>
          <p:nvPr/>
        </p:nvPicPr>
        <p:blipFill>
          <a:blip r:embed="rId3">
            <a:alphaModFix/>
          </a:blip>
          <a:stretch>
            <a:fillRect/>
          </a:stretch>
        </p:blipFill>
        <p:spPr>
          <a:xfrm>
            <a:off x="8255479" y="4282525"/>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 </a:t>
            </a:r>
            <a:endParaRPr/>
          </a:p>
        </p:txBody>
      </p:sp>
      <p:sp>
        <p:nvSpPr>
          <p:cNvPr id="142" name="Google Shape;142;p21"/>
          <p:cNvSpPr txBox="1">
            <a:spLocks noGrp="1"/>
          </p:cNvSpPr>
          <p:nvPr>
            <p:ph type="body" idx="1"/>
          </p:nvPr>
        </p:nvSpPr>
        <p:spPr>
          <a:xfrm>
            <a:off x="311700" y="1060000"/>
            <a:ext cx="28347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600"/>
          </a:p>
          <a:p>
            <a:pPr marL="0" lvl="0" indent="0" algn="ctr" rtl="0">
              <a:spcBef>
                <a:spcPts val="800"/>
              </a:spcBef>
              <a:spcAft>
                <a:spcPts val="0"/>
              </a:spcAft>
              <a:buNone/>
            </a:pPr>
            <a:endParaRPr sz="3600"/>
          </a:p>
          <a:p>
            <a:pPr marL="0" lvl="0" indent="0" algn="ctr" rtl="0">
              <a:spcBef>
                <a:spcPts val="800"/>
              </a:spcBef>
              <a:spcAft>
                <a:spcPts val="0"/>
              </a:spcAft>
              <a:buClr>
                <a:schemeClr val="dk1"/>
              </a:buClr>
              <a:buSzPts val="1100"/>
              <a:buFont typeface="Arial"/>
              <a:buNone/>
            </a:pPr>
            <a:r>
              <a:rPr lang="en" sz="3600"/>
              <a:t>season</a:t>
            </a:r>
            <a:endParaRPr sz="3600"/>
          </a:p>
          <a:p>
            <a:pPr marL="0" lvl="0" indent="0" algn="l" rtl="0">
              <a:spcBef>
                <a:spcPts val="800"/>
              </a:spcBef>
              <a:spcAft>
                <a:spcPts val="0"/>
              </a:spcAft>
              <a:buClr>
                <a:schemeClr val="dk1"/>
              </a:buClr>
              <a:buSzPts val="1100"/>
              <a:buFont typeface="Arial"/>
              <a:buNone/>
            </a:pPr>
            <a:r>
              <a:rPr lang="en" sz="3000"/>
              <a:t>			</a:t>
            </a:r>
            <a:endParaRPr sz="3000"/>
          </a:p>
        </p:txBody>
      </p:sp>
      <p:sp>
        <p:nvSpPr>
          <p:cNvPr id="143" name="Google Shape;143;p21"/>
          <p:cNvSpPr txBox="1"/>
          <p:nvPr/>
        </p:nvSpPr>
        <p:spPr>
          <a:xfrm>
            <a:off x="3410150" y="1099075"/>
            <a:ext cx="2826000" cy="352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21"/>
          <p:cNvSpPr txBox="1"/>
          <p:nvPr/>
        </p:nvSpPr>
        <p:spPr>
          <a:xfrm>
            <a:off x="3033350" y="1244200"/>
            <a:ext cx="2905500" cy="305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   s</a:t>
            </a:r>
            <a:r>
              <a:rPr lang="en" sz="3600" b="1">
                <a:latin typeface="Century Gothic"/>
                <a:ea typeface="Century Gothic"/>
                <a:cs typeface="Century Gothic"/>
                <a:sym typeface="Century Gothic"/>
              </a:rPr>
              <a:t>ea</a:t>
            </a:r>
            <a:r>
              <a:rPr lang="en" sz="3600">
                <a:latin typeface="Century Gothic"/>
                <a:ea typeface="Century Gothic"/>
                <a:cs typeface="Century Gothic"/>
                <a:sym typeface="Century Gothic"/>
              </a:rPr>
              <a:t>s</a:t>
            </a:r>
            <a:r>
              <a:rPr lang="en" sz="3600" b="1">
                <a:latin typeface="Century Gothic"/>
                <a:ea typeface="Century Gothic"/>
                <a:cs typeface="Century Gothic"/>
                <a:sym typeface="Century Gothic"/>
              </a:rPr>
              <a:t>o</a:t>
            </a:r>
            <a:r>
              <a:rPr lang="en" sz="3600">
                <a:latin typeface="Century Gothic"/>
                <a:ea typeface="Century Gothic"/>
                <a:cs typeface="Century Gothic"/>
                <a:sym typeface="Century Gothic"/>
              </a:rPr>
              <a:t>n</a:t>
            </a:r>
            <a:endParaRPr sz="3600">
              <a:latin typeface="Century Gothic"/>
              <a:ea typeface="Century Gothic"/>
              <a:cs typeface="Century Gothic"/>
              <a:sym typeface="Century Gothic"/>
            </a:endParaRPr>
          </a:p>
          <a:p>
            <a:pPr marL="0" lvl="0" indent="0" algn="l" rtl="0">
              <a:spcBef>
                <a:spcPts val="0"/>
              </a:spcBef>
              <a:spcAft>
                <a:spcPts val="0"/>
              </a:spcAft>
              <a:buNone/>
            </a:pPr>
            <a:r>
              <a:rPr lang="en" sz="2400" b="1"/>
              <a:t>        </a:t>
            </a:r>
            <a:r>
              <a:rPr lang="en" sz="6000" b="1"/>
              <a:t>   </a:t>
            </a:r>
            <a:endParaRPr sz="6000" b="1"/>
          </a:p>
          <a:p>
            <a:pPr marL="457200" lvl="0" indent="0" algn="l" rtl="0">
              <a:spcBef>
                <a:spcPts val="0"/>
              </a:spcBef>
              <a:spcAft>
                <a:spcPts val="0"/>
              </a:spcAft>
              <a:buNone/>
            </a:pPr>
            <a:endParaRPr sz="3600">
              <a:latin typeface="Century Gothic"/>
              <a:ea typeface="Century Gothic"/>
              <a:cs typeface="Century Gothic"/>
              <a:sym typeface="Century Gothic"/>
            </a:endParaRPr>
          </a:p>
          <a:p>
            <a:pPr marL="457200" lvl="0" indent="0" algn="ctr" rtl="0">
              <a:spcBef>
                <a:spcPts val="0"/>
              </a:spcBef>
              <a:spcAft>
                <a:spcPts val="0"/>
              </a:spcAft>
              <a:buNone/>
            </a:pPr>
            <a:endParaRPr sz="3600">
              <a:latin typeface="Century Gothic"/>
              <a:ea typeface="Century Gothic"/>
              <a:cs typeface="Century Gothic"/>
              <a:sym typeface="Century Gothic"/>
            </a:endParaRPr>
          </a:p>
        </p:txBody>
      </p:sp>
      <p:sp>
        <p:nvSpPr>
          <p:cNvPr id="145" name="Google Shape;145;p21"/>
          <p:cNvSpPr txBox="1"/>
          <p:nvPr/>
        </p:nvSpPr>
        <p:spPr>
          <a:xfrm>
            <a:off x="6041375" y="1795750"/>
            <a:ext cx="2905500" cy="295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600" u="sng">
              <a:latin typeface="Century Gothic"/>
              <a:ea typeface="Century Gothic"/>
              <a:cs typeface="Century Gothic"/>
              <a:sym typeface="Century Gothic"/>
            </a:endParaRPr>
          </a:p>
          <a:p>
            <a:pPr marL="0" lvl="0" indent="0" algn="ctr" rtl="0">
              <a:spcBef>
                <a:spcPts val="0"/>
              </a:spcBef>
              <a:spcAft>
                <a:spcPts val="0"/>
              </a:spcAft>
              <a:buNone/>
            </a:pPr>
            <a:r>
              <a:rPr lang="en" sz="3600" u="sng">
                <a:latin typeface="Century Gothic"/>
                <a:ea typeface="Century Gothic"/>
                <a:cs typeface="Century Gothic"/>
                <a:sym typeface="Century Gothic"/>
              </a:rPr>
              <a:t>sea</a:t>
            </a:r>
            <a:r>
              <a:rPr lang="en" sz="3600">
                <a:latin typeface="Century Gothic"/>
                <a:ea typeface="Century Gothic"/>
                <a:cs typeface="Century Gothic"/>
                <a:sym typeface="Century Gothic"/>
              </a:rPr>
              <a:t> </a:t>
            </a:r>
            <a:r>
              <a:rPr lang="en" sz="3600" u="sng">
                <a:latin typeface="Century Gothic"/>
                <a:ea typeface="Century Gothic"/>
                <a:cs typeface="Century Gothic"/>
                <a:sym typeface="Century Gothic"/>
              </a:rPr>
              <a:t>son</a:t>
            </a:r>
            <a:endParaRPr sz="3600" u="sng">
              <a:latin typeface="Century Gothic"/>
              <a:ea typeface="Century Gothic"/>
              <a:cs typeface="Century Gothic"/>
              <a:sym typeface="Century Gothic"/>
            </a:endParaRPr>
          </a:p>
        </p:txBody>
      </p:sp>
      <p:sp>
        <p:nvSpPr>
          <p:cNvPr id="146" name="Google Shape;146;p21"/>
          <p:cNvSpPr txBox="1"/>
          <p:nvPr/>
        </p:nvSpPr>
        <p:spPr>
          <a:xfrm>
            <a:off x="3680125" y="2345650"/>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47" name="Google Shape;147;p21"/>
          <p:cNvSpPr txBox="1"/>
          <p:nvPr/>
        </p:nvSpPr>
        <p:spPr>
          <a:xfrm>
            <a:off x="3832500" y="2345650"/>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48" name="Google Shape;148;p21"/>
          <p:cNvSpPr txBox="1"/>
          <p:nvPr/>
        </p:nvSpPr>
        <p:spPr>
          <a:xfrm>
            <a:off x="4401588" y="2345650"/>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2">
                                            <p:txEl>
                                              <p:pRg st="0" end="0"/>
                                            </p:txEl>
                                          </p:spTgt>
                                        </p:tgtEl>
                                        <p:attrNameLst>
                                          <p:attrName>style.visibility</p:attrName>
                                        </p:attrNameLst>
                                      </p:cBhvr>
                                      <p:to>
                                        <p:strVal val="visible"/>
                                      </p:to>
                                    </p:set>
                                    <p:animEffect transition="in" filter="fade">
                                      <p:cBhvr>
                                        <p:cTn id="7" dur="2500"/>
                                        <p:tgtEl>
                                          <p:spTgt spid="1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2">
                                            <p:txEl>
                                              <p:pRg st="1" end="1"/>
                                            </p:txEl>
                                          </p:spTgt>
                                        </p:tgtEl>
                                        <p:attrNameLst>
                                          <p:attrName>style.visibility</p:attrName>
                                        </p:attrNameLst>
                                      </p:cBhvr>
                                      <p:to>
                                        <p:strVal val="visible"/>
                                      </p:to>
                                    </p:set>
                                    <p:animEffect transition="in" filter="fade">
                                      <p:cBhvr>
                                        <p:cTn id="12" dur="2500"/>
                                        <p:tgtEl>
                                          <p:spTgt spid="14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2">
                                            <p:txEl>
                                              <p:pRg st="2" end="2"/>
                                            </p:txEl>
                                          </p:spTgt>
                                        </p:tgtEl>
                                        <p:attrNameLst>
                                          <p:attrName>style.visibility</p:attrName>
                                        </p:attrNameLst>
                                      </p:cBhvr>
                                      <p:to>
                                        <p:strVal val="visible"/>
                                      </p:to>
                                    </p:set>
                                    <p:animEffect transition="in" filter="fade">
                                      <p:cBhvr>
                                        <p:cTn id="17" dur="2500"/>
                                        <p:tgtEl>
                                          <p:spTgt spid="14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2">
                                            <p:txEl>
                                              <p:pRg st="3" end="3"/>
                                            </p:txEl>
                                          </p:spTgt>
                                        </p:tgtEl>
                                        <p:attrNameLst>
                                          <p:attrName>style.visibility</p:attrName>
                                        </p:attrNameLst>
                                      </p:cBhvr>
                                      <p:to>
                                        <p:strVal val="visible"/>
                                      </p:to>
                                    </p:set>
                                    <p:animEffect transition="in" filter="fade">
                                      <p:cBhvr>
                                        <p:cTn id="22" dur="2500"/>
                                        <p:tgtEl>
                                          <p:spTgt spid="14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4"/>
                                        </p:tgtEl>
                                        <p:attrNameLst>
                                          <p:attrName>style.visibility</p:attrName>
                                        </p:attrNameLst>
                                      </p:cBhvr>
                                      <p:to>
                                        <p:strVal val="visible"/>
                                      </p:to>
                                    </p:set>
                                    <p:animEffect transition="in" filter="fade">
                                      <p:cBhvr>
                                        <p:cTn id="27" dur="1000"/>
                                        <p:tgtEl>
                                          <p:spTgt spid="14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fade">
                                      <p:cBhvr>
                                        <p:cTn id="32" dur="1000"/>
                                        <p:tgtEl>
                                          <p:spTgt spid="14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7"/>
                                        </p:tgtEl>
                                        <p:attrNameLst>
                                          <p:attrName>style.visibility</p:attrName>
                                        </p:attrNameLst>
                                      </p:cBhvr>
                                      <p:to>
                                        <p:strVal val="visible"/>
                                      </p:to>
                                    </p:set>
                                    <p:animEffect transition="in" filter="fade">
                                      <p:cBhvr>
                                        <p:cTn id="37" dur="1000"/>
                                        <p:tgtEl>
                                          <p:spTgt spid="14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1000"/>
                                        <p:tgtEl>
                                          <p:spTgt spid="14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5"/>
                                        </p:tgtEl>
                                        <p:attrNameLst>
                                          <p:attrName>style.visibility</p:attrName>
                                        </p:attrNameLst>
                                      </p:cBhvr>
                                      <p:to>
                                        <p:strVal val="visible"/>
                                      </p:to>
                                    </p:set>
                                    <p:animEffect transition="in" filter="fade">
                                      <p:cBhvr>
                                        <p:cTn id="47" dur="10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963902" y="351665"/>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Syllable Sleuth Steps </a:t>
            </a:r>
            <a:endParaRPr sz="2400"/>
          </a:p>
        </p:txBody>
      </p:sp>
      <p:sp>
        <p:nvSpPr>
          <p:cNvPr id="154" name="Google Shape;154;p22"/>
          <p:cNvSpPr txBox="1">
            <a:spLocks noGrp="1"/>
          </p:cNvSpPr>
          <p:nvPr>
            <p:ph type="body" idx="1"/>
          </p:nvPr>
        </p:nvSpPr>
        <p:spPr>
          <a:xfrm>
            <a:off x="784804" y="340779"/>
            <a:ext cx="3606892" cy="523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a:t>
            </a:r>
            <a:r>
              <a:rPr lang="en" sz="1800" dirty="0" smtClean="0"/>
              <a:t>them. </a:t>
            </a:r>
            <a:endParaRPr sz="1800" dirty="0"/>
          </a:p>
          <a:p>
            <a:pPr marL="457200" lvl="0" indent="-342900" algn="l" rtl="0">
              <a:spcBef>
                <a:spcPts val="0"/>
              </a:spcBef>
              <a:spcAft>
                <a:spcPts val="0"/>
              </a:spcAft>
              <a:buSzPts val="1800"/>
              <a:buAutoNum type="arabicPeriod"/>
            </a:pPr>
            <a:r>
              <a:rPr lang="en" sz="1800" dirty="0"/>
              <a:t>Look for consonants between the </a:t>
            </a:r>
            <a:r>
              <a:rPr lang="en" sz="1800" dirty="0" smtClean="0"/>
              <a:t>vowels.</a:t>
            </a:r>
            <a:endParaRPr sz="1800" dirty="0"/>
          </a:p>
          <a:p>
            <a:pPr marL="457200" lvl="0" indent="-342900" algn="l" rtl="0">
              <a:spcBef>
                <a:spcPts val="0"/>
              </a:spcBef>
              <a:spcAft>
                <a:spcPts val="0"/>
              </a:spcAft>
              <a:buSzPts val="1800"/>
              <a:buAutoNum type="arabicPeriod"/>
            </a:pPr>
            <a:r>
              <a:rPr lang="en" sz="1800" dirty="0"/>
              <a:t>Break the words into </a:t>
            </a:r>
            <a:r>
              <a:rPr lang="en" sz="1800" dirty="0" smtClean="0"/>
              <a:t>syllables.</a:t>
            </a:r>
            <a:endParaRPr sz="1800" dirty="0"/>
          </a:p>
          <a:p>
            <a:pPr marL="457200" lvl="0" indent="-342900" algn="l" rtl="0">
              <a:spcBef>
                <a:spcPts val="0"/>
              </a:spcBef>
              <a:spcAft>
                <a:spcPts val="0"/>
              </a:spcAft>
              <a:buSzPts val="1800"/>
              <a:buAutoNum type="arabicPeriod"/>
            </a:pPr>
            <a:r>
              <a:rPr lang="en" sz="1800" dirty="0"/>
              <a:t>Read each syllable using the vowel spelling </a:t>
            </a:r>
            <a:r>
              <a:rPr lang="en" sz="1800" dirty="0" smtClean="0"/>
              <a:t>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55" name="Google Shape;155;p22"/>
          <p:cNvSpPr txBox="1">
            <a:spLocks noGrp="1"/>
          </p:cNvSpPr>
          <p:nvPr>
            <p:ph type="body" idx="1"/>
          </p:nvPr>
        </p:nvSpPr>
        <p:spPr>
          <a:xfrm>
            <a:off x="5239200" y="177900"/>
            <a:ext cx="3190800" cy="47877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3000"/>
              <a:t>between</a:t>
            </a:r>
            <a:endParaRPr sz="3000"/>
          </a:p>
          <a:p>
            <a:pPr marL="0" lvl="0" indent="0" algn="ctr" rtl="0">
              <a:spcBef>
                <a:spcPts val="800"/>
              </a:spcBef>
              <a:spcAft>
                <a:spcPts val="0"/>
              </a:spcAft>
              <a:buNone/>
            </a:pPr>
            <a:r>
              <a:rPr lang="en" sz="3000"/>
              <a:t>concrete</a:t>
            </a:r>
            <a:endParaRPr sz="3000"/>
          </a:p>
          <a:p>
            <a:pPr marL="0" lvl="0" indent="0" algn="ctr" rtl="0">
              <a:spcBef>
                <a:spcPts val="800"/>
              </a:spcBef>
              <a:spcAft>
                <a:spcPts val="0"/>
              </a:spcAft>
              <a:buNone/>
            </a:pPr>
            <a:r>
              <a:rPr lang="en" sz="3000"/>
              <a:t>empty</a:t>
            </a:r>
            <a:endParaRPr sz="3000"/>
          </a:p>
          <a:p>
            <a:pPr marL="0" lvl="0" indent="0" algn="ctr" rtl="0">
              <a:spcBef>
                <a:spcPts val="800"/>
              </a:spcBef>
              <a:spcAft>
                <a:spcPts val="0"/>
              </a:spcAft>
              <a:buNone/>
            </a:pPr>
            <a:r>
              <a:rPr lang="en" sz="3000"/>
              <a:t>lady</a:t>
            </a:r>
            <a:endParaRPr sz="3000"/>
          </a:p>
          <a:p>
            <a:pPr marL="0" lvl="0" indent="0" algn="ctr" rtl="0">
              <a:spcBef>
                <a:spcPts val="800"/>
              </a:spcBef>
              <a:spcAft>
                <a:spcPts val="0"/>
              </a:spcAft>
              <a:buNone/>
            </a:pPr>
            <a:r>
              <a:rPr lang="en" sz="3000"/>
              <a:t>hungry</a:t>
            </a:r>
            <a:endParaRPr sz="3000"/>
          </a:p>
          <a:p>
            <a:pPr marL="0" lvl="0" indent="0" algn="ctr" rtl="0">
              <a:spcBef>
                <a:spcPts val="800"/>
              </a:spcBef>
              <a:spcAft>
                <a:spcPts val="0"/>
              </a:spcAft>
              <a:buNone/>
            </a:pPr>
            <a:r>
              <a:rPr lang="en" sz="3000"/>
              <a:t>deabud</a:t>
            </a:r>
            <a:endParaRPr sz="3000"/>
          </a:p>
          <a:p>
            <a:pPr marL="0" lvl="0" indent="0" algn="ctr" rtl="0">
              <a:spcBef>
                <a:spcPts val="800"/>
              </a:spcBef>
              <a:spcAft>
                <a:spcPts val="0"/>
              </a:spcAft>
              <a:buNone/>
            </a:pPr>
            <a:r>
              <a:rPr lang="en" sz="3000"/>
              <a:t>praffy</a:t>
            </a:r>
            <a:endParaRPr sz="3000"/>
          </a:p>
          <a:p>
            <a:pPr marL="0" lvl="0" indent="0" algn="l" rtl="0">
              <a:spcBef>
                <a:spcPts val="800"/>
              </a:spcBef>
              <a:spcAft>
                <a:spcPts val="0"/>
              </a:spcAft>
              <a:buClr>
                <a:srgbClr val="000000"/>
              </a:buClr>
              <a:buSzPts val="1100"/>
              <a:buFont typeface="Arial"/>
              <a:buNone/>
            </a:pPr>
            <a:r>
              <a:rPr lang="en" sz="3000"/>
              <a:t>			</a:t>
            </a:r>
            <a:endParaRPr sz="30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8B8C4E-835D-44CF-B069-A76A3B91A28F}"/>
</file>

<file path=customXml/itemProps2.xml><?xml version="1.0" encoding="utf-8"?>
<ds:datastoreItem xmlns:ds="http://schemas.openxmlformats.org/officeDocument/2006/customXml" ds:itemID="{71A8DF0D-529F-4EB6-8F35-D0F05BAC7716}"/>
</file>

<file path=customXml/itemProps3.xml><?xml version="1.0" encoding="utf-8"?>
<ds:datastoreItem xmlns:ds="http://schemas.openxmlformats.org/officeDocument/2006/customXml" ds:itemID="{D044A8E1-F0C4-46E7-988B-9C37C8CD930D}"/>
</file>

<file path=docProps/app.xml><?xml version="1.0" encoding="utf-8"?>
<Properties xmlns="http://schemas.openxmlformats.org/officeDocument/2006/extended-properties" xmlns:vt="http://schemas.openxmlformats.org/officeDocument/2006/docPropsVTypes">
  <TotalTime>24</TotalTime>
  <Words>5627</Words>
  <Application>Microsoft Office PowerPoint</Application>
  <PresentationFormat>On-screen Show (16:9)</PresentationFormat>
  <Paragraphs>531</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Century Gothic</vt:lpstr>
      <vt:lpstr>Times New Roman</vt:lpstr>
      <vt:lpstr>Arial</vt:lpstr>
      <vt:lpstr>Calibri</vt:lpstr>
      <vt:lpstr>Office Theme</vt:lpstr>
      <vt:lpstr>Grade 2: Module 1: Part 2: Cycle 3: Lesson 11 Teacher slide, before teaching.</vt:lpstr>
      <vt:lpstr>Grade 2: Module 1: Part 2: Cycle 3: Lesson 11 Teacher slide, before teaching.</vt:lpstr>
      <vt:lpstr>Grade 2: Module 1: Part 2: Cycle 3: Lesson 11 Teacher slide, before teaching.</vt:lpstr>
      <vt:lpstr>Grade 2: Module 1: Part 2: Cycle 3: Lesson 11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“Words Rule!”  </vt:lpstr>
      <vt:lpstr>Words Rule!  </vt:lpstr>
      <vt:lpstr>Reflection Time </vt:lpstr>
      <vt:lpstr>Transition Song</vt:lpstr>
      <vt:lpstr>Independent Work Learning Targets</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3: Lesson 11 Teacher slide, before teaching.</dc:title>
  <dc:creator>nbravo</dc:creator>
  <cp:lastModifiedBy>Nicole Bravo</cp:lastModifiedBy>
  <cp:revision>4</cp:revision>
  <dcterms:modified xsi:type="dcterms:W3CDTF">2018-11-04T18:18:10Z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