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9144000" cy="5143500" type="screen16x9"/>
  <p:notesSz cx="6858000" cy="158115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Georgia" panose="02040502050405020303" pitchFamily="18" charset="0"/>
      <p:regular r:id="rId36"/>
      <p:bold r:id="rId37"/>
      <p:italic r:id="rId38"/>
      <p:boldItalic r:id="rId39"/>
    </p:embeddedFont>
    <p:embeddedFont>
      <p:font typeface="Overlock" panose="020B060402020202020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992E12-6A0D-4972-983C-EDF0E94B6B90}" v="25" dt="2018-09-02T13:43:36.7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023" autoAdjust="0"/>
  </p:normalViewPr>
  <p:slideViewPr>
    <p:cSldViewPr snapToGrid="0">
      <p:cViewPr varScale="1">
        <p:scale>
          <a:sx n="91" d="100"/>
          <a:sy n="91" d="100"/>
        </p:scale>
        <p:origin x="558"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2.fntdata"/><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2.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7803018C-4749-500E-46EB-F66A4D6E3CBC}"/>
    <pc:docChg chg="addSld">
      <pc:chgData name="April Imperio" userId="S::april.imperio@detroitk12.org::016b43d7-eba5-4d9b-8296-c2a9482fb2a0" providerId="AD" clId="Web-{7803018C-4749-500E-46EB-F66A4D6E3CBC}" dt="2019-03-26T00:32:47.865" v="0"/>
      <pc:docMkLst>
        <pc:docMk/>
      </pc:docMkLst>
      <pc:sldChg chg="add">
        <pc:chgData name="April Imperio" userId="S::april.imperio@detroitk12.org::016b43d7-eba5-4d9b-8296-c2a9482fb2a0" providerId="AD" clId="Web-{7803018C-4749-500E-46EB-F66A4D6E3CBC}" dt="2019-03-26T00:32:47.865" v="0"/>
        <pc:sldMkLst>
          <pc:docMk/>
          <pc:sldMk cId="2221491665" sldId="277"/>
        </pc:sldMkLst>
      </pc:sldChg>
    </pc:docChg>
  </pc:docChgLst>
  <pc:docChgLst>
    <pc:chgData clId="Web-{8876FCFF-A082-4182-8EFF-0EA3DA081E03}"/>
    <pc:docChg chg="modSld">
      <pc:chgData name="" userId="" providerId="" clId="Web-{8876FCFF-A082-4182-8EFF-0EA3DA081E03}" dt="2018-08-08T18:25:16.883" v="31" actId="14100"/>
      <pc:docMkLst>
        <pc:docMk/>
      </pc:docMkLst>
      <pc:sldChg chg="addSp modSp">
        <pc:chgData name="" userId="" providerId="" clId="Web-{8876FCFF-A082-4182-8EFF-0EA3DA081E03}" dt="2018-08-08T18:16:30.176" v="2" actId="14100"/>
        <pc:sldMkLst>
          <pc:docMk/>
          <pc:sldMk cId="0" sldId="261"/>
        </pc:sldMkLst>
        <pc:picChg chg="add mod">
          <ac:chgData name="" userId="" providerId="" clId="Web-{8876FCFF-A082-4182-8EFF-0EA3DA081E03}" dt="2018-08-08T18:16:30.176" v="2" actId="14100"/>
          <ac:picMkLst>
            <pc:docMk/>
            <pc:sldMk cId="0" sldId="261"/>
            <ac:picMk id="2" creationId="{7C62BCAC-C14B-43A9-A39C-E1BA4D2B1159}"/>
          </ac:picMkLst>
        </pc:picChg>
      </pc:sldChg>
      <pc:sldChg chg="addSp modSp">
        <pc:chgData name="" userId="" providerId="" clId="Web-{8876FCFF-A082-4182-8EFF-0EA3DA081E03}" dt="2018-08-08T18:17:56.177" v="5" actId="14100"/>
        <pc:sldMkLst>
          <pc:docMk/>
          <pc:sldMk cId="0" sldId="262"/>
        </pc:sldMkLst>
        <pc:picChg chg="add mod">
          <ac:chgData name="" userId="" providerId="" clId="Web-{8876FCFF-A082-4182-8EFF-0EA3DA081E03}" dt="2018-08-08T18:17:56.177" v="5" actId="14100"/>
          <ac:picMkLst>
            <pc:docMk/>
            <pc:sldMk cId="0" sldId="262"/>
            <ac:picMk id="2" creationId="{9D3C55B9-2180-42FA-8FC8-EEF293A9316C}"/>
          </ac:picMkLst>
        </pc:picChg>
      </pc:sldChg>
      <pc:sldChg chg="addSp delSp modSp">
        <pc:chgData name="" userId="" providerId="" clId="Web-{8876FCFF-A082-4182-8EFF-0EA3DA081E03}" dt="2018-08-08T18:21:00.678" v="14" actId="14100"/>
        <pc:sldMkLst>
          <pc:docMk/>
          <pc:sldMk cId="0" sldId="263"/>
        </pc:sldMkLst>
        <pc:picChg chg="add mod">
          <ac:chgData name="" userId="" providerId="" clId="Web-{8876FCFF-A082-4182-8EFF-0EA3DA081E03}" dt="2018-08-08T18:20:01.522" v="9" actId="1076"/>
          <ac:picMkLst>
            <pc:docMk/>
            <pc:sldMk cId="0" sldId="263"/>
            <ac:picMk id="2" creationId="{7EA6E0CE-BE88-493C-AF02-73FC39CE0FB3}"/>
          </ac:picMkLst>
        </pc:picChg>
        <pc:picChg chg="add del mod">
          <ac:chgData name="" userId="" providerId="" clId="Web-{8876FCFF-A082-4182-8EFF-0EA3DA081E03}" dt="2018-08-08T18:20:26.428" v="11"/>
          <ac:picMkLst>
            <pc:docMk/>
            <pc:sldMk cId="0" sldId="263"/>
            <ac:picMk id="4" creationId="{BF93B7A8-C301-4C67-9939-2ABFCA122C56}"/>
          </ac:picMkLst>
        </pc:picChg>
        <pc:picChg chg="add mod">
          <ac:chgData name="" userId="" providerId="" clId="Web-{8876FCFF-A082-4182-8EFF-0EA3DA081E03}" dt="2018-08-08T18:21:00.678" v="14" actId="14100"/>
          <ac:picMkLst>
            <pc:docMk/>
            <pc:sldMk cId="0" sldId="263"/>
            <ac:picMk id="7" creationId="{0C69CD1E-329F-4DD3-BAE5-6C55CE22B76D}"/>
          </ac:picMkLst>
        </pc:picChg>
      </pc:sldChg>
      <pc:sldChg chg="addSp modSp">
        <pc:chgData name="" userId="" providerId="" clId="Web-{8876FCFF-A082-4182-8EFF-0EA3DA081E03}" dt="2018-08-08T18:21:45.007" v="17" actId="14100"/>
        <pc:sldMkLst>
          <pc:docMk/>
          <pc:sldMk cId="0" sldId="267"/>
        </pc:sldMkLst>
        <pc:picChg chg="add mod">
          <ac:chgData name="" userId="" providerId="" clId="Web-{8876FCFF-A082-4182-8EFF-0EA3DA081E03}" dt="2018-08-08T18:21:45.007" v="17" actId="14100"/>
          <ac:picMkLst>
            <pc:docMk/>
            <pc:sldMk cId="0" sldId="267"/>
            <ac:picMk id="2" creationId="{23E7F2CD-016A-442B-A833-2F571766B2EE}"/>
          </ac:picMkLst>
        </pc:picChg>
      </pc:sldChg>
      <pc:sldChg chg="addSp modSp">
        <pc:chgData name="" userId="" providerId="" clId="Web-{8876FCFF-A082-4182-8EFF-0EA3DA081E03}" dt="2018-08-08T18:22:47.976" v="25" actId="14100"/>
        <pc:sldMkLst>
          <pc:docMk/>
          <pc:sldMk cId="0" sldId="268"/>
        </pc:sldMkLst>
        <pc:picChg chg="add mod">
          <ac:chgData name="" userId="" providerId="" clId="Web-{8876FCFF-A082-4182-8EFF-0EA3DA081E03}" dt="2018-08-08T18:22:27.038" v="22" actId="1076"/>
          <ac:picMkLst>
            <pc:docMk/>
            <pc:sldMk cId="0" sldId="268"/>
            <ac:picMk id="2" creationId="{501091C4-1754-4A2F-9846-2405D62B2C2A}"/>
          </ac:picMkLst>
        </pc:picChg>
        <pc:picChg chg="add mod">
          <ac:chgData name="" userId="" providerId="" clId="Web-{8876FCFF-A082-4182-8EFF-0EA3DA081E03}" dt="2018-08-08T18:22:47.976" v="25" actId="14100"/>
          <ac:picMkLst>
            <pc:docMk/>
            <pc:sldMk cId="0" sldId="268"/>
            <ac:picMk id="4" creationId="{0AC45212-D4CB-48FA-90A0-67FAF16DEF9B}"/>
          </ac:picMkLst>
        </pc:picChg>
        <pc:picChg chg="mod">
          <ac:chgData name="" userId="" providerId="" clId="Web-{8876FCFF-A082-4182-8EFF-0EA3DA081E03}" dt="2018-08-08T18:22:13.101" v="20" actId="14100"/>
          <ac:picMkLst>
            <pc:docMk/>
            <pc:sldMk cId="0" sldId="268"/>
            <ac:picMk id="212" creationId="{00000000-0000-0000-0000-000000000000}"/>
          </ac:picMkLst>
        </pc:picChg>
      </pc:sldChg>
      <pc:sldChg chg="addSp modSp">
        <pc:chgData name="" userId="" providerId="" clId="Web-{8876FCFF-A082-4182-8EFF-0EA3DA081E03}" dt="2018-08-08T18:24:19.695" v="28" actId="14100"/>
        <pc:sldMkLst>
          <pc:docMk/>
          <pc:sldMk cId="830091705" sldId="272"/>
        </pc:sldMkLst>
        <pc:picChg chg="add mod">
          <ac:chgData name="" userId="" providerId="" clId="Web-{8876FCFF-A082-4182-8EFF-0EA3DA081E03}" dt="2018-08-08T18:24:19.695" v="28" actId="14100"/>
          <ac:picMkLst>
            <pc:docMk/>
            <pc:sldMk cId="830091705" sldId="272"/>
            <ac:picMk id="2" creationId="{AB4EDACF-2D0B-438C-B29D-052E27319D7E}"/>
          </ac:picMkLst>
        </pc:picChg>
      </pc:sldChg>
      <pc:sldChg chg="addSp modSp">
        <pc:chgData name="" userId="" providerId="" clId="Web-{8876FCFF-A082-4182-8EFF-0EA3DA081E03}" dt="2018-08-08T18:25:16.883" v="31" actId="14100"/>
        <pc:sldMkLst>
          <pc:docMk/>
          <pc:sldMk cId="866550875" sldId="274"/>
        </pc:sldMkLst>
        <pc:picChg chg="add mod">
          <ac:chgData name="" userId="" providerId="" clId="Web-{8876FCFF-A082-4182-8EFF-0EA3DA081E03}" dt="2018-08-08T18:25:16.883" v="31" actId="14100"/>
          <ac:picMkLst>
            <pc:docMk/>
            <pc:sldMk cId="866550875" sldId="274"/>
            <ac:picMk id="2" creationId="{9888CAED-C059-410D-B529-246FA937DBC1}"/>
          </ac:picMkLst>
        </pc:picChg>
      </pc:sldChg>
    </pc:docChg>
  </pc:docChgLst>
  <pc:docChgLst>
    <pc:chgData name="Natalie Ivey" userId="2c81a4b0-7596-4a42-b4da-e7aac4dfeff9" providerId="ADAL" clId="{11992E12-6A0D-4972-983C-EDF0E94B6B90}"/>
    <pc:docChg chg="modSld modMainMaster">
      <pc:chgData name="Natalie Ivey" userId="2c81a4b0-7596-4a42-b4da-e7aac4dfeff9" providerId="ADAL" clId="{11992E12-6A0D-4972-983C-EDF0E94B6B90}" dt="2018-09-02T13:43:36.727" v="24" actId="14100"/>
      <pc:docMkLst>
        <pc:docMk/>
      </pc:docMkLst>
      <pc:sldChg chg="addSp modSp">
        <pc:chgData name="Natalie Ivey" userId="2c81a4b0-7596-4a42-b4da-e7aac4dfeff9" providerId="ADAL" clId="{11992E12-6A0D-4972-983C-EDF0E94B6B90}" dt="2018-09-02T13:42:46.759" v="12" actId="1076"/>
        <pc:sldMkLst>
          <pc:docMk/>
          <pc:sldMk cId="0" sldId="259"/>
        </pc:sldMkLst>
        <pc:picChg chg="add mod">
          <ac:chgData name="Natalie Ivey" userId="2c81a4b0-7596-4a42-b4da-e7aac4dfeff9" providerId="ADAL" clId="{11992E12-6A0D-4972-983C-EDF0E94B6B90}" dt="2018-09-02T13:42:46.759" v="12" actId="1076"/>
          <ac:picMkLst>
            <pc:docMk/>
            <pc:sldMk cId="0" sldId="259"/>
            <ac:picMk id="3" creationId="{1A2AC667-B3A5-4DBD-8120-6D360431AE02}"/>
          </ac:picMkLst>
        </pc:picChg>
      </pc:sldChg>
      <pc:sldChg chg="addSp modSp">
        <pc:chgData name="Natalie Ivey" userId="2c81a4b0-7596-4a42-b4da-e7aac4dfeff9" providerId="ADAL" clId="{11992E12-6A0D-4972-983C-EDF0E94B6B90}" dt="2018-09-02T13:43:36.727" v="24" actId="14100"/>
        <pc:sldMkLst>
          <pc:docMk/>
          <pc:sldMk cId="1877011054" sldId="271"/>
        </pc:sldMkLst>
        <pc:spChg chg="mod">
          <ac:chgData name="Natalie Ivey" userId="2c81a4b0-7596-4a42-b4da-e7aac4dfeff9" providerId="ADAL" clId="{11992E12-6A0D-4972-983C-EDF0E94B6B90}" dt="2018-09-02T13:43:36.727" v="24" actId="14100"/>
          <ac:spMkLst>
            <pc:docMk/>
            <pc:sldMk cId="1877011054" sldId="271"/>
            <ac:spMk id="130" creationId="{00000000-0000-0000-0000-000000000000}"/>
          </ac:spMkLst>
        </pc:spChg>
        <pc:spChg chg="mod">
          <ac:chgData name="Natalie Ivey" userId="2c81a4b0-7596-4a42-b4da-e7aac4dfeff9" providerId="ADAL" clId="{11992E12-6A0D-4972-983C-EDF0E94B6B90}" dt="2018-09-02T13:43:31.359" v="22" actId="14100"/>
          <ac:spMkLst>
            <pc:docMk/>
            <pc:sldMk cId="1877011054" sldId="271"/>
            <ac:spMk id="131" creationId="{00000000-0000-0000-0000-000000000000}"/>
          </ac:spMkLst>
        </pc:spChg>
        <pc:picChg chg="add mod">
          <ac:chgData name="Natalie Ivey" userId="2c81a4b0-7596-4a42-b4da-e7aac4dfeff9" providerId="ADAL" clId="{11992E12-6A0D-4972-983C-EDF0E94B6B90}" dt="2018-09-02T13:43:27.019" v="21" actId="1076"/>
          <ac:picMkLst>
            <pc:docMk/>
            <pc:sldMk cId="1877011054" sldId="271"/>
            <ac:picMk id="3" creationId="{14207F4E-008C-4248-9951-8034791F3821}"/>
          </ac:picMkLst>
        </pc:picChg>
      </pc:sldChg>
      <pc:sldMasterChg chg="addSp modSp">
        <pc:chgData name="Natalie Ivey" userId="2c81a4b0-7596-4a42-b4da-e7aac4dfeff9" providerId="ADAL" clId="{11992E12-6A0D-4972-983C-EDF0E94B6B90}" dt="2018-09-02T13:42:25.059" v="8" actId="1076"/>
        <pc:sldMasterMkLst>
          <pc:docMk/>
          <pc:sldMasterMk cId="0" sldId="2147483670"/>
        </pc:sldMasterMkLst>
        <pc:picChg chg="add mod">
          <ac:chgData name="Natalie Ivey" userId="2c81a4b0-7596-4a42-b4da-e7aac4dfeff9" providerId="ADAL" clId="{11992E12-6A0D-4972-983C-EDF0E94B6B90}" dt="2018-09-02T13:42:18.843" v="7" actId="1076"/>
          <ac:picMkLst>
            <pc:docMk/>
            <pc:sldMasterMk cId="0" sldId="2147483670"/>
            <ac:picMk id="3" creationId="{1E41649D-B964-4AC1-AED8-844F89056497}"/>
          </ac:picMkLst>
        </pc:picChg>
        <pc:picChg chg="add mod">
          <ac:chgData name="Natalie Ivey" userId="2c81a4b0-7596-4a42-b4da-e7aac4dfeff9" providerId="ADAL" clId="{11992E12-6A0D-4972-983C-EDF0E94B6B90}" dt="2018-09-02T13:42:25.059" v="8" actId="1076"/>
          <ac:picMkLst>
            <pc:docMk/>
            <pc:sldMasterMk cId="0" sldId="2147483670"/>
            <ac:picMk id="5" creationId="{3ABD7C48-987E-4313-A6B1-17F0FBE9EF2B}"/>
          </ac:picMkLst>
        </pc:picChg>
        <pc:picChg chg="add mod">
          <ac:chgData name="Natalie Ivey" userId="2c81a4b0-7596-4a42-b4da-e7aac4dfeff9" providerId="ADAL" clId="{11992E12-6A0D-4972-983C-EDF0E94B6B90}" dt="2018-09-02T13:42:12.919" v="6" actId="1076"/>
          <ac:picMkLst>
            <pc:docMk/>
            <pc:sldMasterMk cId="0" sldId="2147483670"/>
            <ac:picMk id="10" creationId="{E5FEBAA2-5770-4430-8E64-4CB15E477B3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0433696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Shape 1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54704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Shape 18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Suggested slide pacing: 3-4 minutes </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Grouping: Whole Group</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Teaching Notes: 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Teacher Actions: </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Read this prompt aloud while your students are standing back to back.  Encourage them to read along, and keep this slide visible while your students discuss their responses.</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If possible, move about the room to capture snippets of what your students are saying.</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ndParaRPr>
          </a:p>
          <a:p>
            <a:pPr marL="0" lvl="0" indent="0" rtl="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Student Look-</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/Listen-</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 </a:t>
            </a:r>
            <a:r>
              <a:rPr lang="en-US" sz="1200" baseline="0" dirty="0">
                <a:solidFill>
                  <a:schemeClr val="dk1"/>
                </a:solidFill>
                <a:latin typeface="Calibri" panose="020F0502020204030204" pitchFamily="34" charset="0"/>
                <a:ea typeface="Calibri"/>
                <a:cs typeface="Calibri"/>
                <a:sym typeface="Calibri"/>
              </a:rPr>
              <a:t> None</a:t>
            </a: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Support for Any Students Who Need It: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i="0" dirty="0">
                <a:solidFill>
                  <a:schemeClr val="dk1"/>
                </a:solidFill>
                <a:latin typeface="Calibri" panose="020F0502020204030204" pitchFamily="34" charset="0"/>
              </a:rPr>
              <a:t>C</a:t>
            </a:r>
            <a:r>
              <a:rPr lang="en-US" sz="1200" dirty="0">
                <a:solidFill>
                  <a:schemeClr val="dk1"/>
                </a:solidFill>
                <a:latin typeface="Calibri" panose="020F0502020204030204" pitchFamily="34" charset="0"/>
                <a:ea typeface="Calibri"/>
                <a:cs typeface="Calibri"/>
                <a:sym typeface="Calibri"/>
              </a:rPr>
              <a:t>onsider providing the Back-to-Back and Face-to-Face prompts in writing, on sentence strips, for students who need a visual support for this auditory activity.</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None/>
            </a:pPr>
            <a:endParaRPr sz="1200" i="1" dirty="0">
              <a:latin typeface="Calibri" panose="020F0502020204030204" pitchFamily="34" charset="0"/>
            </a:endParaRPr>
          </a:p>
          <a:p>
            <a:pPr marL="0" marR="0" lvl="0" indent="0" algn="l" rtl="0">
              <a:lnSpc>
                <a:spcPct val="100000"/>
              </a:lnSpc>
              <a:spcBef>
                <a:spcPts val="0"/>
              </a:spcBef>
              <a:spcAft>
                <a:spcPts val="0"/>
              </a:spcAft>
              <a:buNone/>
            </a:pP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982112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Shape 19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Suggested slide pacing: 3-4 minutes </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Grouping: Whole Group</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Teaching Notes: 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Teacher Actions: </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Read this prompt aloud while your students are standing back to back.  Encourage them to read along, and keep this slide visible while your students discuss their responses.</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If possible, move about the room to capture snippets of what your students are saying.</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ndParaRPr>
          </a:p>
          <a:p>
            <a:pPr marL="0" lvl="0" indent="0" rtl="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Student Look-</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/Listen-</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 </a:t>
            </a:r>
            <a:r>
              <a:rPr lang="en-US" sz="1200" baseline="0" dirty="0">
                <a:solidFill>
                  <a:schemeClr val="dk1"/>
                </a:solidFill>
                <a:latin typeface="Calibri" panose="020F0502020204030204" pitchFamily="34" charset="0"/>
                <a:ea typeface="Calibri"/>
                <a:cs typeface="Calibri"/>
                <a:sym typeface="Calibri"/>
              </a:rPr>
              <a:t>None</a:t>
            </a: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Support for Any Students Who Need It: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b="0" dirty="0">
                <a:solidFill>
                  <a:schemeClr val="dk1"/>
                </a:solidFill>
                <a:latin typeface="Calibri" panose="020F0502020204030204" pitchFamily="34" charset="0"/>
                <a:ea typeface="Calibri"/>
                <a:cs typeface="Calibri"/>
                <a:sym typeface="Calibri"/>
              </a:rPr>
              <a:t>Consider providing the Back-to-Back and Face-to-Face prompts in writing, on sentence strips, for students who need a visual support for this auditory activity.</a:t>
            </a:r>
            <a:endParaRPr sz="1200" b="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532641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Shape 20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5-7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Group</a:t>
            </a: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panose="020F0502020204030204" pitchFamily="34" charset="0"/>
                <a:ea typeface="Calibri"/>
                <a:cs typeface="Calibri"/>
                <a:sym typeface="Calibri"/>
              </a:rPr>
              <a:t>Teacher Notes:</a:t>
            </a:r>
            <a:endParaRPr sz="1200"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This is a time for you to gather some notes about student thinking during the partner conversations they just had, using the chart paper.</a:t>
            </a: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Read the slide.</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panose="020F0502020204030204" pitchFamily="34" charset="0"/>
                <a:ea typeface="Calibri"/>
                <a:cs typeface="Calibri"/>
                <a:sym typeface="Calibri"/>
              </a:rPr>
              <a:t>Combine cold calling and student volunteering to collect student responses on chart paper (or a digital document) for future use.</a:t>
            </a:r>
            <a:endParaRPr lang="en-US" sz="1200" b="0" i="0" u="none" strike="noStrike" cap="none" dirty="0">
              <a:solidFill>
                <a:srgbClr val="000000"/>
              </a:solidFill>
              <a:latin typeface="Calibri" panose="020F0502020204030204" pitchFamily="34" charset="0"/>
              <a:ea typeface="Calibri"/>
              <a:cs typeface="Arial"/>
              <a:sym typeface="Arial"/>
            </a:endParaRP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to clarify their responses or reference page numbers and sentences in the text, as needed. </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Provide supportive feedback that encourages students to use the text when developing answers to the prompts. </a:t>
            </a:r>
            <a:endParaRPr sz="1200" b="0" i="0" u="none" strike="noStrike" cap="none" dirty="0">
              <a:solidFill>
                <a:schemeClr val="dk1"/>
              </a:solidFill>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As students share the gist of the discussions they had during the Back-to-Back &amp; Face-to-Face protocol, listen for their use of the key vocabulary terms. If you don’t hear these terms, be sure to use them as you record their responses on chart paper or digital document.</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Support for Any Students Who Need It: None</a:t>
            </a:r>
            <a:endParaRPr sz="1200"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endParaRPr sz="120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2922546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Shape 20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5-7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Group</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panose="020F0502020204030204" pitchFamily="34" charset="0"/>
                <a:ea typeface="Calibri"/>
                <a:cs typeface="Calibri"/>
                <a:sym typeface="Calibri"/>
              </a:rPr>
              <a:t>Teacher Notes: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Asking students to frequently reflect on their learning both helps students reflect, and gives you a sense of where students feel confident or confused.</a:t>
            </a: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sym typeface="Calibri"/>
              </a:rPr>
              <a:t>R</a:t>
            </a:r>
            <a:r>
              <a:rPr lang="en-US" sz="1200" dirty="0">
                <a:latin typeface="Calibri" panose="020F0502020204030204" pitchFamily="34" charset="0"/>
              </a:rPr>
              <a:t>ead the slide.</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to reflect on their own level of mastery of these learning targets. Remind them of the ‘Fist to Five’ strategy they used in Lesson 2.</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if there are any points of confusion.</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Tell students that they will reflect in writing for the second learning target (“contrasting the points of view”). </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Distribute the exit ticket with the following prompt</a:t>
            </a:r>
            <a:r>
              <a:rPr lang="en-US" sz="1200" b="0" i="1" u="none" strike="noStrike" cap="none" dirty="0">
                <a:solidFill>
                  <a:srgbClr val="000000"/>
                </a:solidFill>
                <a:latin typeface="Calibri" panose="020F0502020204030204" pitchFamily="34" charset="0"/>
                <a:ea typeface="Arial"/>
                <a:cs typeface="Arial"/>
                <a:sym typeface="Arial"/>
              </a:rPr>
              <a:t>: “Describe one way that Linda Sue Park (the author) has created different points of view for Nya and </a:t>
            </a:r>
            <a:r>
              <a:rPr lang="en-US" sz="1200" b="0" i="1" u="none" strike="noStrike" cap="none" dirty="0" err="1">
                <a:solidFill>
                  <a:srgbClr val="000000"/>
                </a:solidFill>
                <a:latin typeface="Calibri" panose="020F0502020204030204" pitchFamily="34" charset="0"/>
                <a:ea typeface="Arial"/>
                <a:cs typeface="Arial"/>
                <a:sym typeface="Arial"/>
              </a:rPr>
              <a:t>Salva</a:t>
            </a:r>
            <a:r>
              <a:rPr lang="en-US" sz="1200" b="0" i="1" u="none" strike="noStrike" cap="none" dirty="0">
                <a:solidFill>
                  <a:srgbClr val="000000"/>
                </a:solidFill>
                <a:latin typeface="Calibri" panose="020F0502020204030204" pitchFamily="34" charset="0"/>
                <a:ea typeface="Arial"/>
                <a:cs typeface="Arial"/>
                <a:sym typeface="Arial"/>
              </a:rPr>
              <a:t>. How are the two characters different?”</a:t>
            </a:r>
            <a:endParaRPr sz="1200" i="1" dirty="0">
              <a:latin typeface="Calibri" panose="020F0502020204030204" pitchFamily="34" charset="0"/>
            </a:endParaRPr>
          </a:p>
          <a:p>
            <a:pPr marL="228600" marR="0" lvl="0" indent="-152400" algn="l" rtl="0">
              <a:lnSpc>
                <a:spcPct val="100000"/>
              </a:lnSpc>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panose="020F0502020204030204" pitchFamily="34" charset="0"/>
                <a:ea typeface="Calibri"/>
                <a:cs typeface="Calibri"/>
                <a:sym typeface="Calibri"/>
              </a:rPr>
              <a:t>Student Look-</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/Listen-</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  </a:t>
            </a: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ea typeface="Calibri"/>
                <a:cs typeface="Calibri"/>
                <a:sym typeface="Calibri"/>
              </a:rPr>
              <a:t>Look for signs that some students still seem confused  Encourage students to write questions as part two of their Exit Ticket.</a:t>
            </a:r>
            <a:endParaRPr sz="1200" dirty="0">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panose="020F0502020204030204" pitchFamily="34" charset="0"/>
                <a:ea typeface="Calibri"/>
                <a:cs typeface="Calibri"/>
                <a:sym typeface="Calibri"/>
              </a:rPr>
              <a:t>Support for Any Students Who Need It: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Write questions as part two of the Exit Ticket. You can answer these individually or you can address the whole class the following day.</a:t>
            </a:r>
            <a:endParaRPr sz="120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558537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Shape 21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Notes: </a:t>
            </a: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The exit ticket acts as a quick check of students' analysis of characters' differences.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a:t>
            </a:r>
            <a:r>
              <a:rPr lang="en-US" sz="1200" b="0" i="0" u="none" strike="noStrike" cap="none" dirty="0">
                <a:solidFill>
                  <a:schemeClr val="dk1"/>
                </a:solidFill>
                <a:latin typeface="Calibri"/>
                <a:ea typeface="Calibri"/>
                <a:cs typeface="Calibri"/>
                <a:sym typeface="Calibri"/>
              </a:rPr>
              <a:t>eacher Actions:</a:t>
            </a: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Invite students to write short responses to these questions on a sheet of paper with their name, date, and class period at the top.</a:t>
            </a:r>
            <a:endParaRPr lang="en-US" sz="1100" b="0" i="0" u="none" strike="noStrike" cap="none" dirty="0">
              <a:solidFill>
                <a:srgbClr val="000000"/>
              </a:solidFill>
              <a:latin typeface="Arial"/>
              <a:ea typeface="Calibri"/>
              <a:cs typeface="Arial"/>
              <a:sym typeface="Arial"/>
            </a:endParaRPr>
          </a:p>
          <a:p>
            <a:pPr marL="457200" lvl="0" indent="-304800"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Collect these responses.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Look for students to write about the different time periods, their different situations, their gendered roles, and the different ways they react to conflict.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those students who struggle with finding what to write, encourage them to whisper to themselves how they would answer the exit ticket prompts, then write what they heard themselves whisper.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3125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Ask students to either write down tonight’s homework or, if feasible, to take a photo of this slide with their phone.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US" sz="1200" dirty="0">
                <a:latin typeface="Calibri"/>
                <a:ea typeface="Calibri"/>
                <a:cs typeface="Calibri"/>
                <a:sym typeface="Calibri"/>
              </a:rPr>
              <a:t>Teacher Actions:</a:t>
            </a:r>
            <a:r>
              <a:rPr lang="en-US" sz="1200" baseline="0" dirty="0">
                <a:latin typeface="Calibri"/>
                <a:ea typeface="Calibri"/>
                <a:cs typeface="Calibri"/>
                <a:sym typeface="Calibri"/>
              </a:rPr>
              <a:t> </a:t>
            </a:r>
            <a:r>
              <a:rPr lang="en-US" sz="1200" dirty="0">
                <a:latin typeface="Calibri"/>
                <a:ea typeface="Calibri"/>
                <a:cs typeface="Calibri"/>
                <a:sym typeface="Calibri"/>
              </a:rPr>
              <a:t>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US" sz="1200" dirty="0">
                <a:latin typeface="Calibri"/>
                <a:ea typeface="Calibri"/>
                <a:cs typeface="Calibri"/>
                <a:sym typeface="Calibri"/>
              </a:rPr>
              <a:t>Student Look-</a:t>
            </a:r>
            <a:r>
              <a:rPr lang="en-US" sz="1200" dirty="0" err="1">
                <a:latin typeface="Calibri"/>
                <a:ea typeface="Calibri"/>
                <a:cs typeface="Calibri"/>
                <a:sym typeface="Calibri"/>
              </a:rPr>
              <a:t>fors</a:t>
            </a:r>
            <a:r>
              <a:rPr lang="en-US" sz="1200" dirty="0">
                <a:latin typeface="Calibri"/>
                <a:ea typeface="Calibri"/>
                <a:cs typeface="Calibri"/>
                <a:sym typeface="Calibri"/>
              </a:rPr>
              <a:t>/Listen-</a:t>
            </a:r>
            <a:r>
              <a:rPr lang="en-US" sz="1200" dirty="0" err="1">
                <a:latin typeface="Calibri"/>
                <a:ea typeface="Calibri"/>
                <a:cs typeface="Calibri"/>
                <a:sym typeface="Calibri"/>
              </a:rPr>
              <a:t>fors</a:t>
            </a:r>
            <a:r>
              <a:rPr lang="en-US" sz="1200" dirty="0">
                <a:latin typeface="Calibri"/>
                <a:ea typeface="Calibri"/>
                <a:cs typeface="Calibri"/>
                <a:sym typeface="Calibri"/>
              </a:rPr>
              <a:t>:</a:t>
            </a:r>
            <a:r>
              <a:rPr lang="en-US" sz="1200" baseline="0" dirty="0">
                <a:latin typeface="Calibri"/>
                <a:ea typeface="Calibri"/>
                <a:cs typeface="Calibri"/>
                <a:sym typeface="Calibri"/>
              </a:rPr>
              <a:t> </a:t>
            </a:r>
            <a:r>
              <a:rPr lang="en-US" sz="1200" dirty="0">
                <a:latin typeface="Calibri"/>
                <a:ea typeface="Calibri"/>
                <a:cs typeface="Calibri"/>
                <a:sym typeface="Calibri"/>
              </a:rPr>
              <a:t>None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US" sz="1200" dirty="0">
                <a:latin typeface="Calibri"/>
                <a:ea typeface="Calibri"/>
                <a:cs typeface="Calibri"/>
                <a:sym typeface="Calibri"/>
              </a:rPr>
              <a:t>Support for Any Students Who Need It:</a:t>
            </a:r>
            <a:r>
              <a:rPr lang="en-US" sz="1200" baseline="0" dirty="0">
                <a:latin typeface="Calibri"/>
                <a:ea typeface="Calibri"/>
                <a:cs typeface="Calibri"/>
                <a:sym typeface="Calibri"/>
              </a:rPr>
              <a:t> </a:t>
            </a:r>
            <a:r>
              <a:rPr lang="en-US"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4220047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2649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a:t>
            </a:r>
            <a:r>
              <a:rPr lang="en-US" sz="1200" b="1" i="0" u="none" strike="noStrike" cap="none"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US" sz="1200" b="1" i="0" u="none" strike="noStrike" cap="none"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and </a:t>
            </a:r>
            <a:r>
              <a:rPr lang="en-US" sz="1200" b="1" i="0" u="none" strike="noStrike" cap="none" dirty="0">
                <a:solidFill>
                  <a:schemeClr val="dk1"/>
                </a:solidFill>
                <a:latin typeface="Calibri"/>
                <a:ea typeface="Calibri"/>
                <a:cs typeface="Calibri"/>
                <a:sym typeface="Calibri"/>
              </a:rPr>
              <a:t>P</a:t>
            </a:r>
            <a:r>
              <a:rPr lang="en" sz="1200" b="1" i="0" u="none" strike="noStrike" cap="none" dirty="0">
                <a:solidFill>
                  <a:schemeClr val="dk1"/>
                </a:solidFill>
                <a:latin typeface="Calibri"/>
                <a:ea typeface="Calibri"/>
                <a:cs typeface="Calibri"/>
                <a:sym typeface="Calibri"/>
              </a:rPr>
              <a:t>artnered </a:t>
            </a:r>
            <a:r>
              <a:rPr lang="en-US" sz="1200" b="1" i="0" u="none" strike="noStrike" cap="none"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9001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1279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964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Shape 13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Arial"/>
                <a:cs typeface="Arial"/>
                <a:sym typeface="Arial"/>
              </a:rPr>
              <a:t>New Materials to Prepare in Advance: </a:t>
            </a:r>
            <a:endParaRPr sz="1200" b="0" i="0" u="none" strike="noStrike" cap="none" dirty="0">
              <a:solidFill>
                <a:schemeClr val="dk1"/>
              </a:solidFill>
              <a:latin typeface="Calibri" panose="020F0502020204030204" pitchFamily="34" charset="0"/>
              <a:ea typeface="Arial"/>
              <a:cs typeface="Arial"/>
              <a:sym typeface="Arial"/>
            </a:endParaRPr>
          </a:p>
          <a:p>
            <a:pPr marL="457200" marR="0" lvl="0" indent="-292100" algn="l" rtl="0">
              <a:lnSpc>
                <a:spcPct val="100000"/>
              </a:lnSpc>
              <a:spcBef>
                <a:spcPts val="0"/>
              </a:spcBef>
              <a:spcAft>
                <a:spcPts val="0"/>
              </a:spcAft>
              <a:buClr>
                <a:schemeClr val="dk1"/>
              </a:buClr>
              <a:buSzPts val="1000"/>
              <a:buFont typeface="Calibri"/>
              <a:buChar char="●"/>
            </a:pPr>
            <a:r>
              <a:rPr lang="en-US" sz="1200" b="0" i="0" u="none" strike="noStrike" cap="none" dirty="0">
                <a:solidFill>
                  <a:schemeClr val="dk1"/>
                </a:solidFill>
                <a:latin typeface="Calibri" panose="020F0502020204030204" pitchFamily="34" charset="0"/>
                <a:ea typeface="Arial"/>
                <a:cs typeface="Arial"/>
                <a:sym typeface="Arial"/>
              </a:rPr>
              <a:t>Academic Vocabulary and Contextual Vocabulary to emphasize: </a:t>
            </a:r>
            <a:r>
              <a:rPr lang="en-US" sz="1200" b="0" i="0" u="none" strike="noStrike" cap="none" dirty="0">
                <a:solidFill>
                  <a:srgbClr val="000000"/>
                </a:solidFill>
                <a:latin typeface="Calibri" panose="020F0502020204030204" pitchFamily="34" charset="0"/>
                <a:ea typeface="Arial"/>
                <a:cs typeface="Arial"/>
                <a:sym typeface="Arial"/>
              </a:rPr>
              <a:t>analyze, develop, contrast, points of view, characters, determine, central ideas, text features; wander (4), littered (8), rebels (10), hesitate (11), scurry, protested, objected (12)</a:t>
            </a:r>
            <a:endParaRPr sz="1200" b="0" i="0" u="none" strike="noStrike" cap="none" dirty="0">
              <a:solidFill>
                <a:schemeClr val="dk1"/>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Arial"/>
                <a:cs typeface="Arial"/>
                <a:sym typeface="Arial"/>
              </a:rPr>
              <a:t>Materials to Gather from Previous Lessons:</a:t>
            </a:r>
            <a:endParaRPr sz="1200" b="0" i="0" u="none" strike="noStrike" cap="none" dirty="0">
              <a:solidFill>
                <a:schemeClr val="dk1"/>
              </a:solidFill>
              <a:latin typeface="Calibri" panose="020F0502020204030204" pitchFamily="34" charset="0"/>
              <a:ea typeface="Arial"/>
              <a:cs typeface="Arial"/>
              <a:sym typeface="Arial"/>
            </a:endParaRPr>
          </a:p>
          <a:p>
            <a:pPr marL="457200" marR="0" lvl="0" indent="-292100" algn="l" rtl="0">
              <a:lnSpc>
                <a:spcPct val="100000"/>
              </a:lnSpc>
              <a:spcBef>
                <a:spcPts val="0"/>
              </a:spcBef>
              <a:spcAft>
                <a:spcPts val="0"/>
              </a:spcAft>
              <a:buClr>
                <a:schemeClr val="dk1"/>
              </a:buClr>
              <a:buSzPts val="1000"/>
              <a:buFont typeface="Calibri"/>
              <a:buChar char="●"/>
            </a:pPr>
            <a:r>
              <a:rPr lang="en-US" sz="1200" i="1" dirty="0">
                <a:solidFill>
                  <a:schemeClr val="dk1"/>
                </a:solidFill>
                <a:latin typeface="Calibri" panose="020F0502020204030204" pitchFamily="34" charset="0"/>
              </a:rPr>
              <a:t>A Long Walk to Water</a:t>
            </a:r>
            <a:endParaRPr sz="1200" dirty="0">
              <a:solidFill>
                <a:schemeClr val="dk1"/>
              </a:solidFill>
              <a:latin typeface="Calibri" panose="020F0502020204030204" pitchFamily="34" charset="0"/>
            </a:endParaRPr>
          </a:p>
          <a:p>
            <a:pPr marL="457200" marR="0" lvl="0" indent="-292100" algn="l" rtl="0">
              <a:lnSpc>
                <a:spcPct val="100000"/>
              </a:lnSpc>
              <a:spcBef>
                <a:spcPts val="0"/>
              </a:spcBef>
              <a:spcAft>
                <a:spcPts val="0"/>
              </a:spcAft>
              <a:buClr>
                <a:schemeClr val="dk1"/>
              </a:buClr>
              <a:buSzPts val="1000"/>
              <a:buFont typeface="Calibri"/>
              <a:buChar char="●"/>
            </a:pPr>
            <a:r>
              <a:rPr lang="en-US" sz="1200" b="1" i="0" u="none" strike="noStrike" cap="none" dirty="0">
                <a:solidFill>
                  <a:schemeClr val="dk1"/>
                </a:solidFill>
                <a:latin typeface="Calibri" panose="020F0502020204030204" pitchFamily="34" charset="0"/>
                <a:ea typeface="Arial"/>
                <a:cs typeface="Arial"/>
                <a:sym typeface="Arial"/>
              </a:rPr>
              <a:t>Reader’s Notes</a:t>
            </a:r>
            <a:endParaRPr sz="1200" b="1" dirty="0">
              <a:latin typeface="Calibri" panose="020F0502020204030204" pitchFamily="34" charset="0"/>
            </a:endParaRPr>
          </a:p>
          <a:p>
            <a:pPr marL="457200" marR="0" lvl="0" indent="-292100" algn="l" rtl="0">
              <a:lnSpc>
                <a:spcPct val="100000"/>
              </a:lnSpc>
              <a:spcBef>
                <a:spcPts val="0"/>
              </a:spcBef>
              <a:spcAft>
                <a:spcPts val="0"/>
              </a:spcAft>
              <a:buClr>
                <a:schemeClr val="dk1"/>
              </a:buClr>
              <a:buSzPts val="1000"/>
              <a:buFont typeface="Calibri"/>
              <a:buChar char="●"/>
            </a:pPr>
            <a:r>
              <a:rPr lang="en-US" sz="1200" b="0" i="0" u="none" strike="noStrike" cap="none" dirty="0">
                <a:solidFill>
                  <a:schemeClr val="dk1"/>
                </a:solidFill>
                <a:latin typeface="Calibri" panose="020F0502020204030204" pitchFamily="34" charset="0"/>
                <a:ea typeface="Arial"/>
                <a:cs typeface="Arial"/>
                <a:sym typeface="Arial"/>
              </a:rPr>
              <a:t>Gist Statements</a:t>
            </a:r>
            <a:endParaRPr sz="1200" dirty="0">
              <a:latin typeface="Calibri" panose="020F0502020204030204" pitchFamily="34" charset="0"/>
            </a:endParaRPr>
          </a:p>
          <a:p>
            <a:pPr marL="457200" marR="0" lvl="0" indent="-292100" algn="l" rtl="0">
              <a:lnSpc>
                <a:spcPct val="100000"/>
              </a:lnSpc>
              <a:spcBef>
                <a:spcPts val="0"/>
              </a:spcBef>
              <a:spcAft>
                <a:spcPts val="0"/>
              </a:spcAft>
              <a:buClr>
                <a:schemeClr val="dk1"/>
              </a:buClr>
              <a:buSzPts val="1000"/>
              <a:buFont typeface="Calibri"/>
              <a:buChar char="●"/>
            </a:pPr>
            <a:r>
              <a:rPr lang="en-US" sz="1200" b="1" i="0" u="none" strike="noStrike" cap="none" dirty="0">
                <a:solidFill>
                  <a:srgbClr val="000000"/>
                </a:solidFill>
                <a:latin typeface="Calibri" panose="020F0502020204030204" pitchFamily="34" charset="0"/>
                <a:ea typeface="Arial"/>
                <a:cs typeface="Arial"/>
                <a:sym typeface="Arial"/>
              </a:rPr>
              <a:t>Things Close Readers Do anchor chart </a:t>
            </a:r>
            <a:r>
              <a:rPr lang="en-US" sz="1200" b="0" i="0" u="none" strike="noStrike" cap="none" dirty="0">
                <a:solidFill>
                  <a:srgbClr val="000000"/>
                </a:solidFill>
                <a:latin typeface="Calibri" panose="020F0502020204030204" pitchFamily="34" charset="0"/>
                <a:ea typeface="Arial"/>
                <a:cs typeface="Arial"/>
                <a:sym typeface="Arial"/>
              </a:rPr>
              <a:t>(begun in Lesson 2)</a:t>
            </a:r>
            <a:endParaRPr sz="1200" b="0" i="0" u="none" strike="noStrike" cap="none" dirty="0">
              <a:solidFill>
                <a:schemeClr val="dk1"/>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Arial"/>
                <a:cs typeface="Arial"/>
                <a:sym typeface="Arial"/>
              </a:rPr>
              <a:t>Prepare classroom systems for active learning:</a:t>
            </a:r>
            <a:endParaRPr sz="1200" b="0" i="0" u="none" strike="noStrike" cap="none" dirty="0">
              <a:solidFill>
                <a:schemeClr val="dk1"/>
              </a:solidFill>
              <a:latin typeface="Calibri" panose="020F0502020204030204" pitchFamily="34" charset="0"/>
              <a:ea typeface="Arial"/>
              <a:cs typeface="Arial"/>
              <a:sym typeface="Arial"/>
            </a:endParaRPr>
          </a:p>
          <a:p>
            <a:pPr marL="457200" marR="0" lvl="0" indent="-292100" algn="l" rtl="0">
              <a:lnSpc>
                <a:spcPct val="100000"/>
              </a:lnSpc>
              <a:spcBef>
                <a:spcPts val="0"/>
              </a:spcBef>
              <a:spcAft>
                <a:spcPts val="0"/>
              </a:spcAft>
              <a:buClr>
                <a:schemeClr val="dk1"/>
              </a:buClr>
              <a:buSzPts val="1000"/>
              <a:buFont typeface="Calibri"/>
              <a:buChar char="●"/>
            </a:pPr>
            <a:r>
              <a:rPr lang="en-US" sz="1200" b="0" i="0" u="none" strike="noStrike" cap="none" dirty="0">
                <a:solidFill>
                  <a:schemeClr val="dk1"/>
                </a:solidFill>
                <a:latin typeface="Calibri" panose="020F0502020204030204" pitchFamily="34" charset="0"/>
                <a:ea typeface="Arial"/>
                <a:cs typeface="Arial"/>
                <a:sym typeface="Arial"/>
              </a:rPr>
              <a:t>Ensure that your classroom has adequate space to invite students to meander during Back-to-Back &amp; Face-to-Face protocol.</a:t>
            </a:r>
            <a:endParaRPr sz="1200" b="0" i="0" u="none" strike="noStrike" cap="none" dirty="0">
              <a:solidFill>
                <a:schemeClr val="dk1"/>
              </a:solidFill>
              <a:latin typeface="Calibri" panose="020F0502020204030204" pitchFamily="34" charset="0"/>
              <a:ea typeface="Arial"/>
              <a:cs typeface="Arial"/>
              <a:sym typeface="Arial"/>
            </a:endParaRPr>
          </a:p>
          <a:p>
            <a:pPr marL="457200" marR="0" lvl="0" indent="-292100" algn="l" rtl="0">
              <a:lnSpc>
                <a:spcPct val="100000"/>
              </a:lnSpc>
              <a:spcBef>
                <a:spcPts val="0"/>
              </a:spcBef>
              <a:spcAft>
                <a:spcPts val="0"/>
              </a:spcAft>
              <a:buClr>
                <a:schemeClr val="dk1"/>
              </a:buClr>
              <a:buSzPts val="1000"/>
              <a:buFont typeface="Calibri"/>
              <a:buChar char="●"/>
            </a:pPr>
            <a:r>
              <a:rPr lang="en-US" sz="1200" dirty="0">
                <a:solidFill>
                  <a:schemeClr val="dk1"/>
                </a:solidFill>
                <a:latin typeface="Calibri" panose="020F0502020204030204" pitchFamily="34" charset="0"/>
              </a:rPr>
              <a:t>If your classroom space is too limited to implement this strategy, here are some  possible alternatives: </a:t>
            </a:r>
            <a:r>
              <a:rPr lang="en-US" sz="1200" dirty="0">
                <a:solidFill>
                  <a:schemeClr val="dk1"/>
                </a:solidFill>
                <a:latin typeface="Calibri" panose="020F0502020204030204" pitchFamily="34" charset="0"/>
                <a:ea typeface="Calibri"/>
                <a:cs typeface="Calibri"/>
                <a:sym typeface="Calibri"/>
              </a:rPr>
              <a:t>a) assigning partners, b) don’t switch partners, c) talking only with a nearby partner</a:t>
            </a:r>
            <a:endParaRPr sz="1200" dirty="0">
              <a:solidFill>
                <a:schemeClr val="dk1"/>
              </a:solidFill>
              <a:latin typeface="Calibri" panose="020F0502020204030204" pitchFamily="34" charset="0"/>
            </a:endParaRPr>
          </a:p>
          <a:p>
            <a:pPr marL="0" marR="0" lvl="0" indent="0" algn="l" rtl="0">
              <a:lnSpc>
                <a:spcPct val="100000"/>
              </a:lnSpc>
              <a:spcBef>
                <a:spcPts val="0"/>
              </a:spcBef>
              <a:spcAft>
                <a:spcPts val="0"/>
              </a:spcAft>
              <a:buNone/>
            </a:pPr>
            <a:endParaRPr sz="1200" dirty="0">
              <a:solidFill>
                <a:schemeClr val="dk1"/>
              </a:solidFill>
              <a:latin typeface="Calibri" panose="020F0502020204030204" pitchFamily="34" charset="0"/>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646859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4880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Separate your students into two groups.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Keep the less fluent readers with you and continue to read from the text aloud to them </a:t>
            </a:r>
            <a:r>
              <a:rPr lang="en" sz="1200" i="1" dirty="0">
                <a:latin typeface="Calibri"/>
                <a:ea typeface="Calibri"/>
                <a:cs typeface="Calibri"/>
                <a:sym typeface="Calibri"/>
              </a:rPr>
              <a:t>as they follow along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Make sure you are reading at a pace the students can keep up with.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Let the group of students who read more fluently read to themselves at their own pace.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will set them up for reading the Scholastic books a bit later on.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11872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Review this protocol before teaching. It is introduced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Back-to-Back and Face-to-Face</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0475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Shape 1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rgbClr val="000000"/>
                </a:solidFill>
                <a:latin typeface="Calibri"/>
                <a:ea typeface="Calibri"/>
                <a:cs typeface="Calibri"/>
                <a:sym typeface="Calibri"/>
              </a:rPr>
              <a:t>First Student Facing Slide</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24161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Shape 15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You may have some students who did not read Chapter 2 and/nor complete the gist summary. Reiterate your expectations regarding homework. If feasible, you may want to establish additionally scheduled reading times in your classroom (Monday and Wednesday mornings before school, for example, or Tuesday and Thursday during lunch). When your students know that you are finding ways to remove barriers to their learning, your rapport with them will improve, and many will try harder to meet your expectations.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a:t>
            </a: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Invite students to read in their head as you read this slide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149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Shape 15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Use of the learning target about effectively engaging in discussions with peers, and attention to the use of protocols like Back-to-Back and Face-to-Face, help to launch the module with high expectations for classroom culture. Many teachers already have a strong repertoire of practices to support effective collaboration in the classroom; attention to class culture in this lesson can enhance those practices.</a:t>
            </a:r>
            <a:endParaRPr sz="1200" dirty="0">
              <a:solidFill>
                <a:srgbClr val="444444"/>
              </a:solidFill>
              <a:latin typeface="Georgia"/>
              <a:ea typeface="Georgia"/>
              <a:cs typeface="Georgia"/>
              <a:sym typeface="Georgia"/>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Read the learning targets aloud, inviting your students to read along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Tell students that the </a:t>
            </a:r>
            <a:r>
              <a:rPr lang="en-US" sz="1200" b="1" dirty="0">
                <a:solidFill>
                  <a:schemeClr val="dk1"/>
                </a:solidFill>
                <a:latin typeface="Calibri"/>
                <a:ea typeface="Calibri"/>
                <a:cs typeface="Calibri"/>
                <a:sym typeface="Calibri"/>
              </a:rPr>
              <a:t>Reader’s Notes </a:t>
            </a:r>
            <a:r>
              <a:rPr lang="en-US" sz="1200" dirty="0">
                <a:solidFill>
                  <a:schemeClr val="dk1"/>
                </a:solidFill>
                <a:latin typeface="Calibri"/>
                <a:ea typeface="Calibri"/>
                <a:cs typeface="Calibri"/>
                <a:sym typeface="Calibri"/>
              </a:rPr>
              <a:t>from Lesson 2 demonstrate evidence of the first learning target.</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Explain that the second learning target will be an ongoing, important target to accomplish.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students: </a:t>
            </a:r>
            <a:r>
              <a:rPr lang="en-US" sz="1200" i="1" dirty="0">
                <a:solidFill>
                  <a:schemeClr val="dk1"/>
                </a:solidFill>
                <a:latin typeface="Calibri"/>
                <a:ea typeface="Calibri"/>
                <a:cs typeface="Calibri"/>
                <a:sym typeface="Calibri"/>
              </a:rPr>
              <a:t>“What do you expect to be doing as readers in order to meet this learning target?”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Arrange student seating in pairs, if you have not already done so.</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Invite students to Think-Pair-Share about the most significant terms in the second learning target</a:t>
            </a:r>
            <a:r>
              <a:rPr lang="en-US" sz="1200" dirty="0">
                <a:solidFill>
                  <a:schemeClr val="dk1"/>
                </a:solidFill>
                <a:latin typeface="Calibri"/>
                <a:ea typeface="Calibri"/>
                <a:cs typeface="Calibri"/>
                <a:sym typeface="Calibri"/>
              </a:rPr>
              <a:t> (analyze, develops, contrasts, points of view).</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Focus on “Point of View” and define this as a class (a </a:t>
            </a:r>
            <a:r>
              <a:rPr lang="en-US" dirty="0">
                <a:solidFill>
                  <a:schemeClr val="dk1"/>
                </a:solidFill>
              </a:rPr>
              <a:t>character’s perspective, position, or experience</a:t>
            </a:r>
            <a:r>
              <a:rPr lang="en-US" sz="1200" dirty="0">
                <a:solidFill>
                  <a:schemeClr val="dk1"/>
                </a:solidFill>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 Listen for students to say things like “pay attention to </a:t>
            </a:r>
            <a:r>
              <a:rPr lang="en-US" sz="1200" b="0" i="0" u="none" strike="noStrike" cap="none" dirty="0" err="1">
                <a:solidFill>
                  <a:schemeClr val="dk1"/>
                </a:solidFill>
                <a:latin typeface="Calibri"/>
                <a:ea typeface="Calibri"/>
                <a:cs typeface="Calibri"/>
                <a:sym typeface="Calibri"/>
              </a:rPr>
              <a:t>Nya</a:t>
            </a:r>
            <a:r>
              <a:rPr lang="en-US" sz="1200" b="0" i="0" u="none" strike="noStrike" cap="none" dirty="0">
                <a:solidFill>
                  <a:schemeClr val="dk1"/>
                </a:solidFill>
                <a:latin typeface="Calibri"/>
                <a:ea typeface="Calibri"/>
                <a:cs typeface="Calibri"/>
                <a:sym typeface="Calibri"/>
              </a:rPr>
              <a:t> and </a:t>
            </a:r>
            <a:r>
              <a:rPr lang="en-US" sz="1200" b="0" i="0" u="none" strike="noStrike" cap="none" dirty="0" err="1">
                <a:solidFill>
                  <a:schemeClr val="dk1"/>
                </a:solidFill>
                <a:latin typeface="Calibri"/>
                <a:ea typeface="Calibri"/>
                <a:cs typeface="Calibri"/>
                <a:sym typeface="Calibri"/>
              </a:rPr>
              <a:t>Salva</a:t>
            </a:r>
            <a:r>
              <a:rPr lang="en-US" sz="1200" b="0" i="0" u="none" strike="noStrike" cap="none" dirty="0">
                <a:solidFill>
                  <a:schemeClr val="dk1"/>
                </a:solidFill>
                <a:latin typeface="Calibri"/>
                <a:ea typeface="Calibri"/>
                <a:cs typeface="Calibri"/>
                <a:sym typeface="Calibri"/>
              </a:rPr>
              <a:t>” or “think about how </a:t>
            </a:r>
            <a:r>
              <a:rPr lang="en-US" sz="1200" b="0" i="0" u="none" strike="noStrike" cap="none" dirty="0" err="1">
                <a:solidFill>
                  <a:schemeClr val="dk1"/>
                </a:solidFill>
                <a:latin typeface="Calibri"/>
                <a:ea typeface="Calibri"/>
                <a:cs typeface="Calibri"/>
                <a:sym typeface="Calibri"/>
              </a:rPr>
              <a:t>Nya</a:t>
            </a:r>
            <a:r>
              <a:rPr lang="en-US" sz="1200" b="0" i="0" u="none" strike="noStrike" cap="none" dirty="0">
                <a:solidFill>
                  <a:schemeClr val="dk1"/>
                </a:solidFill>
                <a:latin typeface="Calibri"/>
                <a:ea typeface="Calibri"/>
                <a:cs typeface="Calibri"/>
                <a:sym typeface="Calibri"/>
              </a:rPr>
              <a:t> and </a:t>
            </a:r>
            <a:r>
              <a:rPr lang="en-US" sz="1200" b="0" i="0" u="none" strike="noStrike" cap="none" dirty="0" err="1">
                <a:solidFill>
                  <a:schemeClr val="dk1"/>
                </a:solidFill>
                <a:latin typeface="Calibri"/>
                <a:ea typeface="Calibri"/>
                <a:cs typeface="Calibri"/>
                <a:sym typeface="Calibri"/>
              </a:rPr>
              <a:t>Salva</a:t>
            </a:r>
            <a:r>
              <a:rPr lang="en-US" sz="1200" b="0" i="0" u="none" strike="noStrike" cap="none" dirty="0">
                <a:solidFill>
                  <a:schemeClr val="dk1"/>
                </a:solidFill>
                <a:latin typeface="Calibri"/>
                <a:ea typeface="Calibri"/>
                <a:cs typeface="Calibri"/>
                <a:sym typeface="Calibri"/>
              </a:rPr>
              <a:t> are the same or different.”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Invite 2 students (ones who </a:t>
            </a:r>
            <a:r>
              <a:rPr lang="en-US" sz="1200" dirty="0">
                <a:solidFill>
                  <a:schemeClr val="dk1"/>
                </a:solidFill>
                <a:latin typeface="Calibri"/>
                <a:ea typeface="Calibri"/>
                <a:cs typeface="Calibri"/>
                <a:sym typeface="Calibri"/>
              </a:rPr>
              <a:t>will feel comfortable standing and speaking in front of the class)</a:t>
            </a:r>
            <a:r>
              <a:rPr lang="en-US" sz="1200" b="0" i="0" u="none" strike="noStrike" cap="none" dirty="0">
                <a:solidFill>
                  <a:schemeClr val="dk1"/>
                </a:solidFill>
                <a:latin typeface="Calibri"/>
                <a:ea typeface="Calibri"/>
                <a:cs typeface="Calibri"/>
                <a:sym typeface="Calibri"/>
              </a:rPr>
              <a:t> to stand back-to-back at the front of the classroom. Ask each student to describe exactly what they see. This is a quick but powerful way to explain point of view.</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870579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Notes: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continue to practice “getting the gist” through use of the </a:t>
            </a:r>
            <a:r>
              <a:rPr lang="en-US" sz="1200" b="1" dirty="0">
                <a:solidFill>
                  <a:schemeClr val="dk1"/>
                </a:solidFill>
                <a:latin typeface="Calibri"/>
                <a:ea typeface="Calibri"/>
                <a:cs typeface="Calibri"/>
                <a:sym typeface="Calibri"/>
              </a:rPr>
              <a:t>Reader’s Notes </a:t>
            </a:r>
            <a:r>
              <a:rPr lang="en-US" sz="1200" dirty="0">
                <a:solidFill>
                  <a:schemeClr val="dk1"/>
                </a:solidFill>
                <a:latin typeface="Calibri"/>
                <a:ea typeface="Calibri"/>
                <a:cs typeface="Calibri"/>
                <a:sym typeface="Calibri"/>
              </a:rPr>
              <a:t>and discussions. This will prepare students for the upcoming shift in focus (in Lesson 4) to the skill of gathering and analyzing evidence from the text.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Revisit the focus on text features from Lesson 1, asking students the date of each section of the chapter. Be sure students recognize that the first section was about </a:t>
            </a:r>
            <a:r>
              <a:rPr lang="en-US" sz="1200" dirty="0" err="1">
                <a:solidFill>
                  <a:schemeClr val="dk1"/>
                </a:solidFill>
                <a:latin typeface="Calibri"/>
                <a:ea typeface="Calibri"/>
                <a:cs typeface="Calibri"/>
                <a:sym typeface="Calibri"/>
              </a:rPr>
              <a:t>Nya</a:t>
            </a:r>
            <a:r>
              <a:rPr lang="en-US" sz="1200" dirty="0">
                <a:solidFill>
                  <a:schemeClr val="dk1"/>
                </a:solidFill>
                <a:latin typeface="Calibri"/>
                <a:ea typeface="Calibri"/>
                <a:cs typeface="Calibri"/>
                <a:sym typeface="Calibri"/>
              </a:rPr>
              <a:t>, and the longer section was about </a:t>
            </a: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Invite students to turn to their “A Day” partner to share their gist notes with one another, specifically in columns 2 and 4 (notes about </a:t>
            </a:r>
            <a:r>
              <a:rPr lang="en-US" sz="1200" b="0" i="0" u="none" strike="noStrike" cap="none" dirty="0" err="1">
                <a:solidFill>
                  <a:schemeClr val="dk1"/>
                </a:solidFill>
                <a:latin typeface="Calibri"/>
                <a:ea typeface="Calibri"/>
                <a:cs typeface="Calibri"/>
                <a:sym typeface="Calibri"/>
              </a:rPr>
              <a:t>Nya</a:t>
            </a:r>
            <a:r>
              <a:rPr lang="en-US" sz="1200" b="0" i="0" u="none" strike="noStrike" cap="none" dirty="0">
                <a:solidFill>
                  <a:schemeClr val="dk1"/>
                </a:solidFill>
                <a:latin typeface="Calibri"/>
                <a:ea typeface="Calibri"/>
                <a:cs typeface="Calibri"/>
                <a:sym typeface="Calibri"/>
              </a:rPr>
              <a:t> and </a:t>
            </a:r>
            <a:r>
              <a:rPr lang="en-US" sz="1200" b="0" i="0" u="none" strike="noStrike" cap="none" dirty="0" err="1">
                <a:solidFill>
                  <a:schemeClr val="dk1"/>
                </a:solidFill>
                <a:latin typeface="Calibri"/>
                <a:ea typeface="Calibri"/>
                <a:cs typeface="Calibri"/>
                <a:sym typeface="Calibri"/>
              </a:rPr>
              <a:t>Salva</a:t>
            </a:r>
            <a:r>
              <a:rPr lang="en-US" sz="1200" b="0" i="0" u="none" strike="noStrike" cap="none" dirty="0">
                <a:solidFill>
                  <a:schemeClr val="dk1"/>
                </a:solidFill>
                <a:latin typeface="Calibri"/>
                <a:ea typeface="Calibri"/>
                <a:cs typeface="Calibri"/>
                <a:sym typeface="Calibri"/>
              </a:rPr>
              <a:t>, respectively).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Call on a few students to share what their partner wrote in columns 2 and 4.</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Note: To improve listening skills, ask your students to </a:t>
            </a:r>
            <a:r>
              <a:rPr lang="en-US" sz="1200" b="1" i="0" u="none" strike="noStrike" cap="none" dirty="0">
                <a:solidFill>
                  <a:schemeClr val="dk1"/>
                </a:solidFill>
                <a:latin typeface="Calibri"/>
                <a:ea typeface="Calibri"/>
                <a:cs typeface="Calibri"/>
                <a:sym typeface="Calibri"/>
              </a:rPr>
              <a:t>paraphrase</a:t>
            </a:r>
            <a:r>
              <a:rPr lang="en-US" sz="1200" b="0" i="0" u="none" strike="noStrike" cap="none" dirty="0">
                <a:solidFill>
                  <a:schemeClr val="dk1"/>
                </a:solidFill>
                <a:latin typeface="Calibri"/>
                <a:ea typeface="Calibri"/>
                <a:cs typeface="Calibri"/>
                <a:sym typeface="Calibri"/>
              </a:rPr>
              <a:t> the most recent student speaker before contributing their own ideas.</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Listen for students using the key vocabulary terms. Samples Include:</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a:ea typeface="Calibri"/>
                <a:cs typeface="Calibri"/>
                <a:sym typeface="Calibri"/>
              </a:rPr>
              <a:t>Nya dug a thorn out of her foot (thorns are </a:t>
            </a:r>
            <a:r>
              <a:rPr lang="en-US" sz="1200" i="1" dirty="0">
                <a:solidFill>
                  <a:schemeClr val="dk1"/>
                </a:solidFill>
                <a:latin typeface="Calibri"/>
                <a:ea typeface="Calibri"/>
                <a:cs typeface="Calibri"/>
                <a:sym typeface="Calibri"/>
              </a:rPr>
              <a:t>littered</a:t>
            </a:r>
            <a:r>
              <a:rPr lang="en-US" sz="1200" dirty="0">
                <a:solidFill>
                  <a:schemeClr val="dk1"/>
                </a:solidFill>
                <a:latin typeface="Calibri"/>
                <a:ea typeface="Calibri"/>
                <a:cs typeface="Calibri"/>
                <a:sym typeface="Calibri"/>
              </a:rPr>
              <a:t>, or scattered, everywhere one the ground).</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walks with a group away from his village, wondering about his family.</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encounters the rebels (“those who were fighting against the government”).</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tries to join the group of men (he hesitated, then “took a few steps”).</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a:ea typeface="Calibri"/>
                <a:cs typeface="Calibri"/>
                <a:sym typeface="Calibri"/>
              </a:rPr>
              <a:t>The rebels tell </a:t>
            </a: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to join the women and children (he scurried over to the women’s side).</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a:ea typeface="Calibri"/>
                <a:cs typeface="Calibri"/>
                <a:sym typeface="Calibri"/>
              </a:rPr>
              <a:t>Rebel soldiers take the men from the group, and hurt them (one man protested and got hit with a gun; then no one else objected).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Encourage students to jot down the key ideas and phrases that are shared aloud by other students. This will help them learn to paraphrase and improve their listening skills.</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973908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20-25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Group</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b="0" i="0" u="none" strike="noStrike" cap="none"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The purpose of this protocol is to introduce text-dependent questions students should be able to answer as they build their practices of close reading.  </a:t>
            </a:r>
            <a:endParaRPr sz="1200"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The Back-to-Back and Face-to-Face protocol is a way for students to discuss a question with a partner. The protocol is  helpful because it allows students to talk ideas, take turns, and establish a collaborative classroom culture. They find new partners for each question. The process may be repeated for as many rounds as needed/appropriate.</a:t>
            </a:r>
            <a:endParaRPr sz="1200"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If your class is very large or you have other reasons to have less movement, some possible variations include a) assigning partners, b) don’t switch partners, c) talking only with a nearby partner.</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If you think it may be helpful, model the first question with a student.</a:t>
            </a:r>
            <a:endParaRPr sz="1200" dirty="0">
              <a:latin typeface="Calibri" panose="020F0502020204030204" pitchFamily="34" charset="0"/>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rPr>
              <a:t>Read the slide aloud.</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Share with students that close readers regularly use the text to answer questions. Add this practice to the </a:t>
            </a:r>
            <a:r>
              <a:rPr lang="en-US" sz="1200" b="1" i="0" u="none" strike="noStrike" cap="none" dirty="0">
                <a:solidFill>
                  <a:srgbClr val="000000"/>
                </a:solidFill>
                <a:latin typeface="Calibri" panose="020F0502020204030204" pitchFamily="34" charset="0"/>
                <a:ea typeface="Arial"/>
                <a:cs typeface="Arial"/>
                <a:sym typeface="Arial"/>
              </a:rPr>
              <a:t>Things Close Readers Do anchor chart.</a:t>
            </a:r>
            <a:r>
              <a:rPr lang="en-US" sz="1200" b="0" i="0" u="none" strike="noStrike" cap="none" dirty="0">
                <a:solidFill>
                  <a:srgbClr val="000000"/>
                </a:solidFill>
                <a:latin typeface="Calibri" panose="020F0502020204030204" pitchFamily="34" charset="0"/>
                <a:ea typeface="Arial"/>
                <a:cs typeface="Arial"/>
                <a:sym typeface="Arial"/>
              </a:rPr>
              <a:t> Explain to students that today they’ll practice using the text to answer questions in an engaging discussion.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Then cold call a few students to read the steps aloud.</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panose="020F0502020204030204" pitchFamily="34" charset="0"/>
                <a:ea typeface="Arial"/>
                <a:cs typeface="Arial"/>
                <a:sym typeface="Arial"/>
              </a:rPr>
              <a:t>Now cold call a student or two to </a:t>
            </a:r>
            <a:r>
              <a:rPr lang="en-US" sz="1200" b="1" i="0" u="none" strike="noStrike" cap="none" dirty="0">
                <a:solidFill>
                  <a:srgbClr val="000000"/>
                </a:solidFill>
                <a:latin typeface="Calibri" panose="020F0502020204030204" pitchFamily="34" charset="0"/>
                <a:ea typeface="Arial"/>
                <a:cs typeface="Arial"/>
                <a:sym typeface="Arial"/>
              </a:rPr>
              <a:t>paraphrase</a:t>
            </a:r>
            <a:r>
              <a:rPr lang="en-US" sz="1200" b="0" i="0" u="none" strike="noStrike" cap="none" dirty="0">
                <a:solidFill>
                  <a:srgbClr val="000000"/>
                </a:solidFill>
                <a:latin typeface="Calibri" panose="020F0502020204030204" pitchFamily="34" charset="0"/>
                <a:ea typeface="Arial"/>
                <a:cs typeface="Arial"/>
                <a:sym typeface="Arial"/>
              </a:rPr>
              <a:t> the process.</a:t>
            </a:r>
            <a:endParaRPr sz="1200" b="0" i="0" u="none" strike="noStrike" cap="none" dirty="0">
              <a:solidFill>
                <a:srgbClr val="000000"/>
              </a:solidFill>
              <a:latin typeface="Calibri" panose="020F0502020204030204" pitchFamily="34" charset="0"/>
              <a:ea typeface="Arial"/>
              <a:cs typeface="Arial"/>
              <a:sym typeface="Arial"/>
            </a:endParaRPr>
          </a:p>
          <a:p>
            <a:pPr marL="457200" lvl="0" indent="-304800" rtl="0">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rPr>
              <a:t>Limit the actual protocol to 10 minutes in order to have enough time to debrief and chart as a whole class to check understanding for all (it is not necessary to ask every question).</a:t>
            </a:r>
            <a:endParaRPr sz="1200" dirty="0">
              <a:latin typeface="Calibri" panose="020F0502020204030204" pitchFamily="34" charset="0"/>
            </a:endParaRPr>
          </a:p>
          <a:p>
            <a:pPr marL="457200" marR="0" lvl="0" indent="-228600" algn="l" rtl="0">
              <a:lnSpc>
                <a:spcPct val="100000"/>
              </a:lnSpc>
              <a:spcBef>
                <a:spcPts val="0"/>
              </a:spcBef>
              <a:spcAft>
                <a:spcPts val="0"/>
              </a:spcAft>
              <a:buClr>
                <a:schemeClr val="dk1"/>
              </a:buClr>
              <a:buSzPts val="1200"/>
              <a:buFont typeface="Calibri"/>
              <a:buNone/>
            </a:pPr>
            <a:endParaRPr sz="1200" dirty="0">
              <a:solidFill>
                <a:schemeClr val="dk1"/>
              </a:solidFill>
              <a:latin typeface="Calibri" panose="020F0502020204030204" pitchFamily="34" charset="0"/>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Student Look-</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/Listen-</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 </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dirty="0">
                <a:solidFill>
                  <a:schemeClr val="dk1"/>
                </a:solidFill>
                <a:latin typeface="Calibri" panose="020F0502020204030204" pitchFamily="34" charset="0"/>
                <a:ea typeface="Calibri"/>
                <a:cs typeface="Calibri"/>
                <a:sym typeface="Calibri"/>
              </a:rPr>
              <a:t>Listen for students carefully explaining the steps of the protocol using language that their peers understand. Samples include: </a:t>
            </a: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US" sz="1200" dirty="0">
                <a:solidFill>
                  <a:schemeClr val="dk1"/>
                </a:solidFill>
                <a:latin typeface="Calibri" panose="020F0502020204030204" pitchFamily="34" charset="0"/>
                <a:ea typeface="Calibri"/>
                <a:cs typeface="Calibri"/>
                <a:sym typeface="Calibri"/>
              </a:rPr>
              <a:t>“We’re </a:t>
            </a:r>
            <a:r>
              <a:rPr lang="en-US" sz="1200" dirty="0" err="1">
                <a:solidFill>
                  <a:schemeClr val="dk1"/>
                </a:solidFill>
                <a:latin typeface="Calibri" panose="020F0502020204030204" pitchFamily="34" charset="0"/>
                <a:ea typeface="Calibri"/>
                <a:cs typeface="Calibri"/>
                <a:sym typeface="Calibri"/>
              </a:rPr>
              <a:t>gonna</a:t>
            </a:r>
            <a:r>
              <a:rPr lang="en-US" sz="1200" dirty="0">
                <a:solidFill>
                  <a:schemeClr val="dk1"/>
                </a:solidFill>
                <a:latin typeface="Calibri" panose="020F0502020204030204" pitchFamily="34" charset="0"/>
                <a:ea typeface="Calibri"/>
                <a:cs typeface="Calibri"/>
                <a:sym typeface="Calibri"/>
              </a:rPr>
              <a:t> stand with our backs to each other, wait for a question about the book, and then face each other to answer the question.”</a:t>
            </a: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US" sz="1200" dirty="0">
                <a:solidFill>
                  <a:schemeClr val="dk1"/>
                </a:solidFill>
                <a:latin typeface="Calibri" panose="020F0502020204030204" pitchFamily="34" charset="0"/>
                <a:ea typeface="Calibri"/>
                <a:cs typeface="Calibri"/>
                <a:sym typeface="Calibri"/>
              </a:rPr>
              <a:t>“I will turn around from my partner, listen for a question, think about it, and then turn to share our answers.”</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Support for Any Students Who Need It: None</a:t>
            </a:r>
            <a:endParaRPr sz="1200" dirty="0">
              <a:solidFill>
                <a:schemeClr val="dk1"/>
              </a:solidFill>
              <a:latin typeface="Calibri" panose="020F0502020204030204" pitchFamily="34" charset="0"/>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dirty="0">
              <a:solidFill>
                <a:schemeClr val="dk1"/>
              </a:solidFill>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123919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Shape 18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Suggested slide pacing: 3-4 minutes </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US" sz="1200" b="1" dirty="0">
                <a:solidFill>
                  <a:schemeClr val="dk1"/>
                </a:solidFill>
                <a:latin typeface="Calibri" panose="020F0502020204030204" pitchFamily="34" charset="0"/>
                <a:ea typeface="Calibri"/>
                <a:cs typeface="Calibri"/>
                <a:sym typeface="Calibri"/>
              </a:rPr>
              <a:t>Grouping: Whole Group</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Teaching Notes: 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Teacher Actions: </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Read this prompt aloud while your students are standing back to back.  Encourage them to read along in their heads, and keep this slide visible while your students discuss their responses.</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panose="020F0502020204030204" pitchFamily="34" charset="0"/>
                <a:ea typeface="Calibri"/>
                <a:cs typeface="Calibri"/>
                <a:sym typeface="Calibri"/>
              </a:rPr>
              <a:t>If possible, move about the room to capture snippets of what your students are saying.</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ndParaRPr>
          </a:p>
          <a:p>
            <a:pPr marL="0" lvl="0" indent="0">
              <a:spcBef>
                <a:spcPts val="0"/>
              </a:spcBef>
              <a:spcAft>
                <a:spcPts val="0"/>
              </a:spcAft>
              <a:buNone/>
            </a:pPr>
            <a:r>
              <a:rPr lang="en-US" sz="1200" dirty="0">
                <a:solidFill>
                  <a:schemeClr val="dk1"/>
                </a:solidFill>
                <a:latin typeface="Calibri" panose="020F0502020204030204" pitchFamily="34" charset="0"/>
                <a:ea typeface="Calibri"/>
                <a:cs typeface="Calibri"/>
                <a:sym typeface="Calibri"/>
              </a:rPr>
              <a:t>Student Look-</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/Listen-</a:t>
            </a:r>
            <a:r>
              <a:rPr lang="en-US" sz="1200" dirty="0" err="1">
                <a:solidFill>
                  <a:schemeClr val="dk1"/>
                </a:solidFill>
                <a:latin typeface="Calibri" panose="020F0502020204030204" pitchFamily="34" charset="0"/>
                <a:ea typeface="Calibri"/>
                <a:cs typeface="Calibri"/>
                <a:sym typeface="Calibri"/>
              </a:rPr>
              <a:t>fors</a:t>
            </a:r>
            <a:r>
              <a:rPr lang="en-US" sz="1200" dirty="0">
                <a:solidFill>
                  <a:schemeClr val="dk1"/>
                </a:solidFill>
                <a:latin typeface="Calibri" panose="020F0502020204030204" pitchFamily="34" charset="0"/>
                <a:ea typeface="Calibri"/>
                <a:cs typeface="Calibri"/>
                <a:sym typeface="Calibri"/>
              </a:rPr>
              <a:t>: </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i="0" dirty="0">
                <a:solidFill>
                  <a:schemeClr val="dk1"/>
                </a:solidFill>
                <a:latin typeface="Calibri" panose="020F0502020204030204" pitchFamily="34" charset="0"/>
              </a:rPr>
              <a:t>Sample response: Cattle are very important in </a:t>
            </a:r>
            <a:r>
              <a:rPr lang="en-US" sz="1200" i="0" dirty="0" err="1">
                <a:solidFill>
                  <a:schemeClr val="dk1"/>
                </a:solidFill>
                <a:latin typeface="Calibri" panose="020F0502020204030204" pitchFamily="34" charset="0"/>
              </a:rPr>
              <a:t>Salva’s</a:t>
            </a:r>
            <a:r>
              <a:rPr lang="en-US" sz="1200" i="0" dirty="0">
                <a:solidFill>
                  <a:schemeClr val="dk1"/>
                </a:solidFill>
                <a:latin typeface="Calibri" panose="020F0502020204030204" pitchFamily="34" charset="0"/>
              </a:rPr>
              <a:t> life and seemed to be related to wealth or money. The book said that his father had a lot of cattle and his father was an important man. I bet cattle are important because they can provide milk and food.</a:t>
            </a:r>
            <a:endParaRPr sz="1200" i="0" dirty="0">
              <a:solidFill>
                <a:schemeClr val="dk1"/>
              </a:solidFill>
              <a:latin typeface="Calibri" panose="020F0502020204030204" pitchFamily="34" charset="0"/>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panose="020F0502020204030204" pitchFamily="34" charset="0"/>
                <a:ea typeface="Calibri"/>
                <a:cs typeface="Calibri"/>
                <a:sym typeface="Calibri"/>
              </a:rPr>
              <a:t>Support for Any Students Who Need It:</a:t>
            </a:r>
            <a:r>
              <a:rPr lang="en-US" sz="1200" baseline="0" dirty="0">
                <a:solidFill>
                  <a:schemeClr val="dk1"/>
                </a:solidFill>
                <a:latin typeface="Calibri" panose="020F0502020204030204" pitchFamily="34" charset="0"/>
                <a:ea typeface="Calibri"/>
                <a:cs typeface="Calibri"/>
                <a:sym typeface="Calibri"/>
              </a:rPr>
              <a:t> </a:t>
            </a:r>
            <a:r>
              <a:rPr lang="en-US" sz="1200" dirty="0">
                <a:solidFill>
                  <a:schemeClr val="dk1"/>
                </a:solidFill>
                <a:latin typeface="Calibri" panose="020F0502020204030204" pitchFamily="34" charset="0"/>
                <a:ea typeface="Calibri"/>
                <a:cs typeface="Calibri"/>
                <a:sym typeface="Calibri"/>
              </a:rPr>
              <a:t>None</a:t>
            </a:r>
            <a:endParaRPr sz="1200" i="1" dirty="0">
              <a:latin typeface="Calibri" panose="020F0502020204030204" pitchFamily="34" charset="0"/>
            </a:endParaRPr>
          </a:p>
          <a:p>
            <a:pPr marL="0" marR="0" lvl="0" indent="0" algn="l" rtl="0">
              <a:lnSpc>
                <a:spcPct val="100000"/>
              </a:lnSpc>
              <a:spcBef>
                <a:spcPts val="0"/>
              </a:spcBef>
              <a:spcAft>
                <a:spcPts val="0"/>
              </a:spcAft>
              <a:buNone/>
            </a:pP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4101529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Shape 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Shape 4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Shape 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62333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562774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 name="Shape 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3" name="Shape 2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4" name="Shape 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Shape 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Shape 3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Shape 3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Shape 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Shape 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1E41649D-B964-4AC1-AED8-844F89056497}"/>
              </a:ext>
            </a:extLst>
          </p:cNvPr>
          <p:cNvPicPr>
            <a:picLocks noChangeAspect="1"/>
          </p:cNvPicPr>
          <p:nvPr userDrawn="1"/>
        </p:nvPicPr>
        <p:blipFill>
          <a:blip r:embed="rId15"/>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3ABD7C48-987E-4313-A6B1-17F0FBE9EF2B}"/>
              </a:ext>
            </a:extLst>
          </p:cNvPr>
          <p:cNvPicPr>
            <a:picLocks noChangeAspect="1"/>
          </p:cNvPicPr>
          <p:nvPr userDrawn="1"/>
        </p:nvPicPr>
        <p:blipFill>
          <a:blip r:embed="rId16"/>
          <a:stretch>
            <a:fillRect/>
          </a:stretch>
        </p:blipFill>
        <p:spPr>
          <a:xfrm>
            <a:off x="4217670" y="4537704"/>
            <a:ext cx="708660" cy="590550"/>
          </a:xfrm>
          <a:prstGeom prst="rect">
            <a:avLst/>
          </a:prstGeom>
        </p:spPr>
      </p:pic>
      <p:pic>
        <p:nvPicPr>
          <p:cNvPr id="10" name="Picture 9">
            <a:extLst>
              <a:ext uri="{FF2B5EF4-FFF2-40B4-BE49-F238E27FC236}">
                <a16:creationId xmlns:a16="http://schemas.microsoft.com/office/drawing/2014/main" id="{E5FEBAA2-5770-4430-8E64-4CB15E477B34}"/>
              </a:ext>
            </a:extLst>
          </p:cNvPr>
          <p:cNvPicPr>
            <a:picLocks noChangeAspect="1"/>
          </p:cNvPicPr>
          <p:nvPr userDrawn="1"/>
        </p:nvPicPr>
        <p:blipFill>
          <a:blip r:embed="rId17"/>
          <a:stretch>
            <a:fillRect/>
          </a:stretch>
        </p:blipFill>
        <p:spPr>
          <a:xfrm>
            <a:off x="0" y="45498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7: Module 1: Unit 1: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Shape 130"/>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1600" b="0" i="0" u="none" strike="noStrike" cap="none" dirty="0">
                <a:solidFill>
                  <a:schemeClr val="dk1"/>
                </a:solidFill>
                <a:latin typeface="Century Gothic"/>
                <a:ea typeface="Century Gothic"/>
                <a:cs typeface="Century Gothic"/>
                <a:sym typeface="Century Gothic"/>
              </a:rPr>
              <a:t>This lesson will take </a:t>
            </a:r>
            <a:r>
              <a:rPr lang="en-US" sz="1600" b="0" i="0" u="none" strike="noStrike" cap="none">
                <a:solidFill>
                  <a:schemeClr val="dk1"/>
                </a:solidFill>
                <a:latin typeface="Century Gothic"/>
                <a:ea typeface="Century Gothic"/>
                <a:cs typeface="Century Gothic"/>
                <a:sym typeface="Century Gothic"/>
              </a:rPr>
              <a:t>approximately 50-60 </a:t>
            </a:r>
            <a:r>
              <a:rPr lang="en-US" sz="1600" b="0" i="0" u="none" strike="noStrike" cap="none" dirty="0">
                <a:solidFill>
                  <a:schemeClr val="dk1"/>
                </a:solidFill>
                <a:latin typeface="Century Gothic"/>
                <a:ea typeface="Century Gothic"/>
                <a:cs typeface="Century Gothic"/>
                <a:sym typeface="Century Gothic"/>
              </a:rPr>
              <a:t>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US" sz="1600" b="0" i="0" u="none" strike="noStrike" cap="none" dirty="0">
                <a:solidFill>
                  <a:schemeClr val="dk1"/>
                </a:solidFill>
                <a:latin typeface="Century Gothic"/>
                <a:ea typeface="Century Gothic"/>
                <a:cs typeface="Century Gothic"/>
                <a:sym typeface="Century Gothic"/>
              </a:rPr>
              <a:t>Deepen understanding of the GIST summarizing process.</a:t>
            </a:r>
            <a:endParaRPr dirty="0"/>
          </a:p>
          <a:p>
            <a:pPr marL="457200" marR="0" lvl="0" indent="-330200" algn="l" rtl="0">
              <a:lnSpc>
                <a:spcPct val="90000"/>
              </a:lnSpc>
              <a:spcBef>
                <a:spcPts val="0"/>
              </a:spcBef>
              <a:spcAft>
                <a:spcPts val="0"/>
              </a:spcAft>
              <a:buClr>
                <a:schemeClr val="dk1"/>
              </a:buClr>
              <a:buSzPts val="1600"/>
              <a:buFont typeface="Century Gothic"/>
              <a:buChar char="●"/>
            </a:pPr>
            <a:r>
              <a:rPr lang="en-US" sz="1600" b="0" i="0" u="none" strike="noStrike" cap="none" dirty="0">
                <a:solidFill>
                  <a:schemeClr val="dk1"/>
                </a:solidFill>
                <a:latin typeface="Century Gothic"/>
                <a:ea typeface="Century Gothic"/>
                <a:cs typeface="Century Gothic"/>
                <a:sym typeface="Century Gothic"/>
              </a:rPr>
              <a:t>Participate in the Back-to-Back and Face-to-Face protocol.</a:t>
            </a:r>
            <a:endParaRPr dirty="0"/>
          </a:p>
          <a:p>
            <a:pPr marL="457200" marR="0" lvl="0" indent="-330200" algn="l" rtl="0">
              <a:lnSpc>
                <a:spcPct val="90000"/>
              </a:lnSpc>
              <a:spcBef>
                <a:spcPts val="0"/>
              </a:spcBef>
              <a:spcAft>
                <a:spcPts val="0"/>
              </a:spcAft>
              <a:buClr>
                <a:schemeClr val="dk1"/>
              </a:buClr>
              <a:buSzPts val="1600"/>
              <a:buFont typeface="Century Gothic"/>
              <a:buChar char="●"/>
            </a:pPr>
            <a:r>
              <a:rPr lang="en-US" sz="1600" b="0" i="0" u="none" strike="noStrike" cap="none" dirty="0">
                <a:solidFill>
                  <a:schemeClr val="dk1"/>
                </a:solidFill>
                <a:latin typeface="Century Gothic"/>
                <a:ea typeface="Century Gothic"/>
                <a:cs typeface="Century Gothic"/>
                <a:sym typeface="Century Gothic"/>
              </a:rPr>
              <a:t>Re-emphasize Learning Targets and explore Point of View.</a:t>
            </a:r>
            <a:endParaRPr sz="16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tx1"/>
                </a:solidFill>
                <a:latin typeface="Century Gothic"/>
                <a:ea typeface="Century Gothic"/>
                <a:cs typeface="Century Gothic"/>
                <a:sym typeface="Century Gothic"/>
              </a:rPr>
              <a:t>The Learning Targets for students today are:</a:t>
            </a:r>
            <a:endParaRPr sz="1600" b="0" i="0" u="none" strike="noStrike" cap="none" dirty="0">
              <a:solidFill>
                <a:schemeClr val="tx1"/>
              </a:solidFill>
              <a:latin typeface="Century Gothic"/>
              <a:ea typeface="Century Gothic"/>
              <a:cs typeface="Century Gothic"/>
              <a:sym typeface="Century Gothic"/>
            </a:endParaRPr>
          </a:p>
          <a:p>
            <a:pPr marL="469900" marR="0" lvl="0" algn="l" rtl="0">
              <a:lnSpc>
                <a:spcPct val="100000"/>
              </a:lnSpc>
              <a:spcBef>
                <a:spcPts val="0"/>
              </a:spcBef>
              <a:spcAft>
                <a:spcPts val="0"/>
              </a:spcAft>
              <a:buClr>
                <a:srgbClr val="000000"/>
              </a:buClr>
              <a:buSzPts val="1600"/>
              <a:buFont typeface="+mj-lt"/>
              <a:buAutoNum type="arabicPeriod"/>
            </a:pPr>
            <a:r>
              <a:rPr lang="en-US" sz="1600" b="1" dirty="0">
                <a:solidFill>
                  <a:schemeClr val="tx1"/>
                </a:solidFill>
              </a:rPr>
              <a:t>I can determine the central ideas of Chapter 2 of </a:t>
            </a:r>
            <a:r>
              <a:rPr lang="en-US" sz="1600" b="1" i="1" dirty="0">
                <a:solidFill>
                  <a:schemeClr val="tx1"/>
                </a:solidFill>
              </a:rPr>
              <a:t>A Long Walk to Water.</a:t>
            </a:r>
            <a:endParaRPr sz="1600" b="1" dirty="0">
              <a:solidFill>
                <a:schemeClr val="tx1"/>
              </a:solidFill>
            </a:endParaRPr>
          </a:p>
          <a:p>
            <a:pPr marL="469900" lvl="0" rtl="0">
              <a:lnSpc>
                <a:spcPct val="100000"/>
              </a:lnSpc>
              <a:spcBef>
                <a:spcPts val="0"/>
              </a:spcBef>
              <a:spcAft>
                <a:spcPts val="0"/>
              </a:spcAft>
              <a:buClrTx/>
              <a:buSzPts val="1600"/>
              <a:buFont typeface="+mj-lt"/>
              <a:buAutoNum type="arabicPeriod"/>
            </a:pPr>
            <a:r>
              <a:rPr lang="en-US" sz="1600" b="1" dirty="0">
                <a:solidFill>
                  <a:schemeClr val="tx1"/>
                </a:solidFill>
              </a:rPr>
              <a:t>I can analyze how the author, Linda Sue Park, develops and contrasts the points of view of Nya and Salva in </a:t>
            </a:r>
            <a:r>
              <a:rPr lang="en-US" sz="1600" b="1" i="1" dirty="0">
                <a:solidFill>
                  <a:schemeClr val="tx1"/>
                </a:solidFill>
              </a:rPr>
              <a:t>A Long Walk to Water.</a:t>
            </a:r>
            <a:endParaRPr sz="1600" b="1" dirty="0">
              <a:solidFill>
                <a:schemeClr val="tx1"/>
              </a:solidFill>
            </a:endParaRPr>
          </a:p>
          <a:p>
            <a:pPr marL="469900" lvl="0" rtl="0">
              <a:lnSpc>
                <a:spcPct val="100000"/>
              </a:lnSpc>
              <a:spcBef>
                <a:spcPts val="0"/>
              </a:spcBef>
              <a:spcAft>
                <a:spcPts val="0"/>
              </a:spcAft>
              <a:buClrTx/>
              <a:buSzPts val="1600"/>
              <a:buFont typeface="+mj-lt"/>
              <a:buAutoNum type="arabicPeriod"/>
            </a:pPr>
            <a:r>
              <a:rPr lang="en-US" sz="1600" b="1" dirty="0">
                <a:solidFill>
                  <a:schemeClr val="tx1"/>
                </a:solidFill>
              </a:rPr>
              <a:t>I can effectively engage in discussions with my classmates about our reading of </a:t>
            </a:r>
            <a:r>
              <a:rPr lang="en-US" sz="1600" b="1" i="1" dirty="0">
                <a:solidFill>
                  <a:schemeClr val="tx1"/>
                </a:solidFill>
              </a:rPr>
              <a:t>A Long Walk to Water.</a:t>
            </a:r>
            <a:endParaRPr sz="16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311700" y="334175"/>
            <a:ext cx="7038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Here are the next two questions</a:t>
            </a:r>
            <a:endParaRPr sz="3400" i="0" u="none" strike="noStrike" cap="none" dirty="0">
              <a:solidFill>
                <a:schemeClr val="dk1"/>
              </a:solidFill>
              <a:sym typeface="Century Gothic"/>
            </a:endParaRPr>
          </a:p>
        </p:txBody>
      </p:sp>
      <p:sp>
        <p:nvSpPr>
          <p:cNvPr id="190" name="Shape 190"/>
          <p:cNvSpPr txBox="1">
            <a:spLocks noGrp="1"/>
          </p:cNvSpPr>
          <p:nvPr>
            <p:ph type="body" idx="1"/>
          </p:nvPr>
        </p:nvSpPr>
        <p:spPr>
          <a:xfrm>
            <a:off x="311700" y="1298464"/>
            <a:ext cx="8520600" cy="3349736"/>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800"/>
              <a:buFont typeface="Century Gothic"/>
              <a:buNone/>
            </a:pPr>
            <a:r>
              <a:rPr lang="en-US" dirty="0">
                <a:solidFill>
                  <a:schemeClr val="dk1"/>
                </a:solidFill>
              </a:rPr>
              <a:t>Prompt 3: </a:t>
            </a:r>
            <a:r>
              <a:rPr lang="en-US" b="1" dirty="0">
                <a:solidFill>
                  <a:schemeClr val="dk1"/>
                </a:solidFill>
              </a:rPr>
              <a:t>Where do you think Nya is going? </a:t>
            </a:r>
            <a:r>
              <a:rPr lang="en-US" dirty="0">
                <a:solidFill>
                  <a:schemeClr val="dk1"/>
                </a:solidFill>
              </a:rPr>
              <a:t>What part of the reading makes you think this? </a:t>
            </a:r>
            <a:r>
              <a:rPr lang="en-US" b="1" dirty="0">
                <a:solidFill>
                  <a:schemeClr val="dk1"/>
                </a:solidFill>
              </a:rPr>
              <a:t>What does this tell you about Nya’s character?</a:t>
            </a:r>
            <a:endParaRPr dirty="0">
              <a:solidFill>
                <a:schemeClr val="dk1"/>
              </a:solidFill>
            </a:endParaRPr>
          </a:p>
          <a:p>
            <a:pPr marL="0" marR="0" lvl="0" indent="0" algn="l" rtl="0">
              <a:lnSpc>
                <a:spcPct val="115000"/>
              </a:lnSpc>
              <a:spcBef>
                <a:spcPts val="0"/>
              </a:spcBef>
              <a:spcAft>
                <a:spcPts val="0"/>
              </a:spcAft>
              <a:buClr>
                <a:srgbClr val="000000"/>
              </a:buClr>
              <a:buSzPts val="1800"/>
              <a:buFont typeface="Century Gothic"/>
              <a:buNone/>
            </a:pPr>
            <a:endParaRPr dirty="0"/>
          </a:p>
          <a:p>
            <a:pPr marL="0" marR="0" lvl="0" indent="0" algn="l" rtl="0">
              <a:lnSpc>
                <a:spcPct val="115000"/>
              </a:lnSpc>
              <a:spcBef>
                <a:spcPts val="0"/>
              </a:spcBef>
              <a:spcAft>
                <a:spcPts val="0"/>
              </a:spcAft>
              <a:buClr>
                <a:srgbClr val="000000"/>
              </a:buClr>
              <a:buSzPts val="1800"/>
              <a:buFont typeface="Century Gothic"/>
              <a:buNone/>
            </a:pPr>
            <a:endParaRPr dirty="0"/>
          </a:p>
          <a:p>
            <a:pPr marL="0" marR="0" lvl="0" indent="0" algn="l" rtl="0">
              <a:lnSpc>
                <a:spcPct val="115000"/>
              </a:lnSpc>
              <a:spcBef>
                <a:spcPts val="0"/>
              </a:spcBef>
              <a:spcAft>
                <a:spcPts val="0"/>
              </a:spcAft>
              <a:buClr>
                <a:srgbClr val="000000"/>
              </a:buClr>
              <a:buSzPts val="1800"/>
              <a:buFont typeface="Century Gothic"/>
              <a:buNone/>
            </a:pPr>
            <a:r>
              <a:rPr lang="en-US" dirty="0"/>
              <a:t>P</a:t>
            </a:r>
            <a:r>
              <a:rPr lang="en-US" dirty="0">
                <a:solidFill>
                  <a:schemeClr val="dk1"/>
                </a:solidFill>
              </a:rPr>
              <a:t>rompt 4: When the rebel soldiers arrive, </a:t>
            </a:r>
            <a:r>
              <a:rPr lang="en-US" dirty="0" err="1">
                <a:solidFill>
                  <a:schemeClr val="dk1"/>
                </a:solidFill>
              </a:rPr>
              <a:t>Salva</a:t>
            </a:r>
            <a:r>
              <a:rPr lang="en-US" dirty="0">
                <a:solidFill>
                  <a:schemeClr val="dk1"/>
                </a:solidFill>
              </a:rPr>
              <a:t> </a:t>
            </a:r>
            <a:r>
              <a:rPr lang="en-US" i="1" dirty="0">
                <a:solidFill>
                  <a:schemeClr val="dk1"/>
                </a:solidFill>
              </a:rPr>
              <a:t>hesitates</a:t>
            </a:r>
            <a:r>
              <a:rPr lang="en-US" dirty="0">
                <a:solidFill>
                  <a:schemeClr val="dk1"/>
                </a:solidFill>
              </a:rPr>
              <a:t> for a moment, but then steps forward to join the group of men. But the soldier says, “Over there” and points </a:t>
            </a:r>
            <a:r>
              <a:rPr lang="en-US" dirty="0" err="1">
                <a:solidFill>
                  <a:schemeClr val="dk1"/>
                </a:solidFill>
              </a:rPr>
              <a:t>Salva</a:t>
            </a:r>
            <a:r>
              <a:rPr lang="en-US" dirty="0">
                <a:solidFill>
                  <a:schemeClr val="dk1"/>
                </a:solidFill>
              </a:rPr>
              <a:t> to go join the group of women and children. </a:t>
            </a:r>
            <a:r>
              <a:rPr lang="en-US" dirty="0" err="1">
                <a:solidFill>
                  <a:schemeClr val="dk1"/>
                </a:solidFill>
              </a:rPr>
              <a:t>Salva</a:t>
            </a:r>
            <a:r>
              <a:rPr lang="en-US" dirty="0">
                <a:solidFill>
                  <a:schemeClr val="dk1"/>
                </a:solidFill>
              </a:rPr>
              <a:t> then </a:t>
            </a:r>
            <a:r>
              <a:rPr lang="en-US" i="1" dirty="0">
                <a:solidFill>
                  <a:schemeClr val="dk1"/>
                </a:solidFill>
              </a:rPr>
              <a:t>scurries </a:t>
            </a:r>
            <a:r>
              <a:rPr lang="en-US" dirty="0">
                <a:solidFill>
                  <a:schemeClr val="dk1"/>
                </a:solidFill>
              </a:rPr>
              <a:t>over to the women’s side. </a:t>
            </a:r>
            <a:r>
              <a:rPr lang="en-US" b="1" dirty="0">
                <a:solidFill>
                  <a:schemeClr val="dk1"/>
                </a:solidFill>
              </a:rPr>
              <a:t>What does </a:t>
            </a:r>
            <a:r>
              <a:rPr lang="en-US" b="1" dirty="0" err="1">
                <a:solidFill>
                  <a:schemeClr val="dk1"/>
                </a:solidFill>
              </a:rPr>
              <a:t>Salva’s</a:t>
            </a:r>
            <a:r>
              <a:rPr lang="en-US" b="1" dirty="0">
                <a:solidFill>
                  <a:schemeClr val="dk1"/>
                </a:solidFill>
              </a:rPr>
              <a:t> choice to step forward tell you about </a:t>
            </a:r>
            <a:r>
              <a:rPr lang="en-US" b="1" dirty="0" err="1">
                <a:solidFill>
                  <a:schemeClr val="dk1"/>
                </a:solidFill>
              </a:rPr>
              <a:t>Salva’s</a:t>
            </a:r>
            <a:r>
              <a:rPr lang="en-US" b="1" dirty="0">
                <a:solidFill>
                  <a:schemeClr val="dk1"/>
                </a:solidFill>
              </a:rPr>
              <a:t> character?</a:t>
            </a:r>
            <a:endParaRPr dirty="0">
              <a:solidFill>
                <a:schemeClr val="dk1"/>
              </a:solidFill>
            </a:endParaRPr>
          </a:p>
          <a:p>
            <a:pPr marL="0" marR="0" lvl="0" indent="0" algn="l" rtl="0">
              <a:lnSpc>
                <a:spcPct val="115000"/>
              </a:lnSpc>
              <a:spcBef>
                <a:spcPts val="0"/>
              </a:spcBef>
              <a:spcAft>
                <a:spcPts val="0"/>
              </a:spcAft>
              <a:buClr>
                <a:srgbClr val="000000"/>
              </a:buClr>
              <a:buSzPts val="1800"/>
              <a:buFont typeface="Century Gothic"/>
              <a:buNone/>
            </a:pPr>
            <a:r>
              <a:rPr lang="en-US" sz="1800" b="1" i="0" u="none" strike="noStrike" cap="none" dirty="0">
                <a:solidFill>
                  <a:srgbClr val="000000"/>
                </a:solidFill>
                <a:latin typeface="Century Gothic"/>
                <a:ea typeface="Century Gothic"/>
                <a:cs typeface="Century Gothic"/>
                <a:sym typeface="Century Gothic"/>
              </a:rPr>
              <a:t> </a:t>
            </a:r>
            <a:endParaRPr dirty="0"/>
          </a:p>
          <a:p>
            <a:pPr marL="0" marR="0" lvl="0" indent="0" algn="l" rtl="0">
              <a:lnSpc>
                <a:spcPct val="200000"/>
              </a:lnSpc>
              <a:spcBef>
                <a:spcPts val="0"/>
              </a:spcBef>
              <a:spcAft>
                <a:spcPts val="0"/>
              </a:spcAft>
              <a:buClr>
                <a:srgbClr val="000000"/>
              </a:buClr>
              <a:buSzPts val="1800"/>
              <a:buFont typeface="Century Gothic"/>
              <a:buNone/>
            </a:pPr>
            <a:endParaRPr dirty="0"/>
          </a:p>
        </p:txBody>
      </p:sp>
      <p:pic>
        <p:nvPicPr>
          <p:cNvPr id="5" name="Shape 110"/>
          <p:cNvPicPr preferRelativeResize="0"/>
          <p:nvPr/>
        </p:nvPicPr>
        <p:blipFill rotWithShape="1">
          <a:blip r:embed="rId3">
            <a:alphaModFix/>
          </a:blip>
          <a:srcRect/>
          <a:stretch/>
        </p:blipFill>
        <p:spPr>
          <a:xfrm>
            <a:off x="7916710" y="149803"/>
            <a:ext cx="915590" cy="10299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xfrm>
            <a:off x="442329" y="290632"/>
            <a:ext cx="7038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Here is the last question</a:t>
            </a:r>
            <a:endParaRPr sz="3400" i="0" u="none" strike="noStrike" cap="none" dirty="0">
              <a:solidFill>
                <a:schemeClr val="dk1"/>
              </a:solidFill>
              <a:sym typeface="Century Gothic"/>
            </a:endParaRPr>
          </a:p>
        </p:txBody>
      </p:sp>
      <p:sp>
        <p:nvSpPr>
          <p:cNvPr id="197" name="Shape 197"/>
          <p:cNvSpPr txBox="1">
            <a:spLocks noGrp="1"/>
          </p:cNvSpPr>
          <p:nvPr>
            <p:ph type="body" idx="1"/>
          </p:nvPr>
        </p:nvSpPr>
        <p:spPr>
          <a:xfrm>
            <a:off x="311700" y="1331121"/>
            <a:ext cx="8520600" cy="1494600"/>
          </a:xfrm>
          <a:prstGeom prst="rect">
            <a:avLst/>
          </a:prstGeom>
          <a:noFill/>
          <a:ln>
            <a:noFill/>
          </a:ln>
        </p:spPr>
        <p:txBody>
          <a:bodyPr spcFirstLastPara="1" wrap="square" lIns="91425" tIns="91425" rIns="91425" bIns="91425" anchor="t" anchorCtr="0">
            <a:noAutofit/>
          </a:bodyPr>
          <a:lstStyle/>
          <a:p>
            <a:pPr marL="114300" lvl="0" indent="0" rtl="0">
              <a:lnSpc>
                <a:spcPct val="115000"/>
              </a:lnSpc>
              <a:spcBef>
                <a:spcPts val="0"/>
              </a:spcBef>
              <a:spcAft>
                <a:spcPts val="0"/>
              </a:spcAft>
              <a:buClr>
                <a:schemeClr val="dk1"/>
              </a:buClr>
              <a:buSzPts val="1800"/>
              <a:buFont typeface="Century Gothic"/>
              <a:buNone/>
            </a:pPr>
            <a:r>
              <a:rPr lang="en-US" dirty="0">
                <a:solidFill>
                  <a:schemeClr val="dk1"/>
                </a:solidFill>
              </a:rPr>
              <a:t>Prompt 5: In Chapter 2, </a:t>
            </a:r>
            <a:r>
              <a:rPr lang="en-US" dirty="0" err="1">
                <a:solidFill>
                  <a:schemeClr val="dk1"/>
                </a:solidFill>
              </a:rPr>
              <a:t>Salva</a:t>
            </a:r>
            <a:r>
              <a:rPr lang="en-US" dirty="0">
                <a:solidFill>
                  <a:schemeClr val="dk1"/>
                </a:solidFill>
              </a:rPr>
              <a:t> asks the same questions many times: “Where are we going? Where is my family? When will I see them again?” </a:t>
            </a:r>
            <a:r>
              <a:rPr lang="en-US" b="1" dirty="0">
                <a:solidFill>
                  <a:schemeClr val="dk1"/>
                </a:solidFill>
              </a:rPr>
              <a:t>What does this tell you about how </a:t>
            </a:r>
            <a:r>
              <a:rPr lang="en-US" b="1" dirty="0" err="1">
                <a:solidFill>
                  <a:schemeClr val="dk1"/>
                </a:solidFill>
              </a:rPr>
              <a:t>Salva</a:t>
            </a:r>
            <a:r>
              <a:rPr lang="en-US" b="1" dirty="0">
                <a:solidFill>
                  <a:schemeClr val="dk1"/>
                </a:solidFill>
              </a:rPr>
              <a:t> is feeling? </a:t>
            </a:r>
            <a:endParaRPr dirty="0">
              <a:solidFill>
                <a:schemeClr val="dk1"/>
              </a:solidFill>
            </a:endParaRPr>
          </a:p>
        </p:txBody>
      </p:sp>
      <p:pic>
        <p:nvPicPr>
          <p:cNvPr id="5" name="Shape 110"/>
          <p:cNvPicPr preferRelativeResize="0"/>
          <p:nvPr/>
        </p:nvPicPr>
        <p:blipFill rotWithShape="1">
          <a:blip r:embed="rId3">
            <a:alphaModFix/>
          </a:blip>
          <a:srcRect/>
          <a:stretch/>
        </p:blipFill>
        <p:spPr>
          <a:xfrm>
            <a:off x="7916710" y="149803"/>
            <a:ext cx="915590" cy="102991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311700" y="334175"/>
            <a:ext cx="8414100" cy="2237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Let’s </a:t>
            </a:r>
            <a:r>
              <a:rPr lang="en-US" sz="3400" i="0" u="none" strike="noStrike" cap="none" dirty="0">
                <a:solidFill>
                  <a:schemeClr val="dk1"/>
                </a:solidFill>
                <a:sym typeface="Century Gothic"/>
              </a:rPr>
              <a:t>Discuss  </a:t>
            </a:r>
            <a:endParaRPr dirty="0"/>
          </a:p>
          <a:p>
            <a:pPr marL="0" marR="0" lvl="0" indent="0" algn="l" rtl="0">
              <a:lnSpc>
                <a:spcPct val="100000"/>
              </a:lnSpc>
              <a:spcBef>
                <a:spcPts val="0"/>
              </a:spcBef>
              <a:spcAft>
                <a:spcPts val="0"/>
              </a:spcAft>
              <a:buClr>
                <a:schemeClr val="dk1"/>
              </a:buClr>
              <a:buSzPts val="3400"/>
              <a:buFont typeface="Century Gothic"/>
              <a:buNone/>
            </a:pPr>
            <a:endParaRPr b="1" dirty="0"/>
          </a:p>
          <a:p>
            <a:pPr marL="0" marR="0" lvl="0" indent="0" algn="ctr" rtl="0">
              <a:lnSpc>
                <a:spcPct val="100000"/>
              </a:lnSpc>
              <a:spcBef>
                <a:spcPts val="0"/>
              </a:spcBef>
              <a:spcAft>
                <a:spcPts val="0"/>
              </a:spcAft>
              <a:buClr>
                <a:schemeClr val="dk1"/>
              </a:buClr>
              <a:buSzPts val="3400"/>
              <a:buFont typeface="Century Gothic"/>
              <a:buNone/>
            </a:pPr>
            <a:br>
              <a:rPr lang="en-US" b="1" dirty="0"/>
            </a:br>
            <a:r>
              <a:rPr lang="en-US" sz="3400" i="0" u="none" strike="noStrike" cap="none" dirty="0">
                <a:solidFill>
                  <a:schemeClr val="dk1"/>
                </a:solidFill>
              </a:rPr>
              <a:t>What did we just learn about these two characters</a:t>
            </a:r>
            <a:r>
              <a:rPr lang="en-US" dirty="0"/>
              <a:t>’ </a:t>
            </a:r>
            <a:r>
              <a:rPr lang="en-US" b="1" dirty="0"/>
              <a:t>points of view?</a:t>
            </a:r>
            <a:endParaRPr b="1" dirty="0"/>
          </a:p>
          <a:p>
            <a:pPr marL="0" marR="0" lvl="0" indent="0" algn="l" rtl="0">
              <a:lnSpc>
                <a:spcPct val="100000"/>
              </a:lnSpc>
              <a:spcBef>
                <a:spcPts val="0"/>
              </a:spcBef>
              <a:spcAft>
                <a:spcPts val="0"/>
              </a:spcAft>
              <a:buClr>
                <a:schemeClr val="dk1"/>
              </a:buClr>
              <a:buSzPts val="3400"/>
              <a:buFont typeface="Century Gothic"/>
              <a:buNone/>
            </a:pPr>
            <a:endParaRPr b="1" dirty="0"/>
          </a:p>
        </p:txBody>
      </p:sp>
      <p:pic>
        <p:nvPicPr>
          <p:cNvPr id="5" name="Shape 110"/>
          <p:cNvPicPr preferRelativeResize="0"/>
          <p:nvPr/>
        </p:nvPicPr>
        <p:blipFill rotWithShape="1">
          <a:blip r:embed="rId3">
            <a:alphaModFix/>
          </a:blip>
          <a:srcRect/>
          <a:stretch/>
        </p:blipFill>
        <p:spPr>
          <a:xfrm>
            <a:off x="7916710" y="149803"/>
            <a:ext cx="915590" cy="1029912"/>
          </a:xfrm>
          <a:prstGeom prst="rect">
            <a:avLst/>
          </a:prstGeom>
          <a:noFill/>
          <a:ln>
            <a:noFill/>
          </a:ln>
        </p:spPr>
      </p:pic>
      <p:pic>
        <p:nvPicPr>
          <p:cNvPr id="2" name="Picture 2" descr="A close up of a clip&#10;&#10;Description generated with very high confidence">
            <a:extLst>
              <a:ext uri="{FF2B5EF4-FFF2-40B4-BE49-F238E27FC236}">
                <a16:creationId xmlns:a16="http://schemas.microsoft.com/office/drawing/2014/main" id="{23E7F2CD-016A-442B-A833-2F571766B2EE}"/>
              </a:ext>
            </a:extLst>
          </p:cNvPr>
          <p:cNvPicPr>
            <a:picLocks noChangeAspect="1"/>
          </p:cNvPicPr>
          <p:nvPr/>
        </p:nvPicPr>
        <p:blipFill>
          <a:blip r:embed="rId4"/>
          <a:stretch>
            <a:fillRect/>
          </a:stretch>
        </p:blipFill>
        <p:spPr>
          <a:xfrm>
            <a:off x="8405602" y="4413955"/>
            <a:ext cx="640396" cy="63299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i="0" u="none" strike="noStrike" cap="none" dirty="0">
                <a:solidFill>
                  <a:schemeClr val="dk1"/>
                </a:solidFill>
                <a:latin typeface="Century Gothic"/>
                <a:ea typeface="Century Gothic"/>
                <a:cs typeface="Century Gothic"/>
                <a:sym typeface="Century Gothic"/>
              </a:rPr>
              <a:t>Let’s review today’s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211" name="Shape 211"/>
          <p:cNvSpPr txBox="1">
            <a:spLocks noGrp="1"/>
          </p:cNvSpPr>
          <p:nvPr>
            <p:ph type="body" idx="1"/>
          </p:nvPr>
        </p:nvSpPr>
        <p:spPr>
          <a:xfrm>
            <a:off x="398786" y="1424618"/>
            <a:ext cx="63987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b="0" i="0" u="none" strike="noStrike" cap="none" dirty="0">
                <a:solidFill>
                  <a:srgbClr val="000000"/>
                </a:solidFill>
                <a:latin typeface="Century Gothic"/>
                <a:ea typeface="Century Gothic"/>
                <a:cs typeface="Century Gothic"/>
                <a:sym typeface="Century Gothic"/>
              </a:rPr>
              <a:t>“I can determine the central ideas of Chapter 2 of </a:t>
            </a:r>
            <a:r>
              <a:rPr lang="en-US" b="0" i="1" u="none" strike="noStrike" cap="none" dirty="0">
                <a:solidFill>
                  <a:srgbClr val="000000"/>
                </a:solidFill>
                <a:latin typeface="Century Gothic"/>
                <a:ea typeface="Century Gothic"/>
                <a:cs typeface="Century Gothic"/>
                <a:sym typeface="Century Gothic"/>
              </a:rPr>
              <a:t>A Long Walk to Water</a:t>
            </a:r>
            <a:r>
              <a:rPr lang="en-US" b="0" i="0" u="none" strike="noStrike" cap="none" dirty="0">
                <a:solidFill>
                  <a:srgbClr val="000000"/>
                </a:solidFill>
                <a:latin typeface="Century Gothic"/>
                <a:ea typeface="Century Gothic"/>
                <a:cs typeface="Century Gothic"/>
                <a:sym typeface="Century Gothic"/>
              </a:rPr>
              <a:t>.”</a:t>
            </a:r>
            <a:endParaRPr dirty="0"/>
          </a:p>
          <a:p>
            <a:pPr marL="914400" marR="0" lvl="1" indent="-22860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US" b="0" i="0" u="none" strike="noStrike" cap="none" dirty="0">
                <a:solidFill>
                  <a:srgbClr val="000000"/>
                </a:solidFill>
                <a:latin typeface="Century Gothic"/>
                <a:ea typeface="Century Gothic"/>
                <a:cs typeface="Century Gothic"/>
                <a:sym typeface="Century Gothic"/>
              </a:rPr>
              <a:t>“I can analyze how the author, Linda Sue Park, develops and contrasts the points of view of Nya and </a:t>
            </a:r>
            <a:r>
              <a:rPr lang="en-US" b="0" i="0" u="none" strike="noStrike" cap="none" dirty="0" err="1">
                <a:solidFill>
                  <a:srgbClr val="000000"/>
                </a:solidFill>
                <a:latin typeface="Century Gothic"/>
                <a:ea typeface="Century Gothic"/>
                <a:cs typeface="Century Gothic"/>
                <a:sym typeface="Century Gothic"/>
              </a:rPr>
              <a:t>Salva</a:t>
            </a:r>
            <a:r>
              <a:rPr lang="en-US" b="0" i="0" u="none" strike="noStrike" cap="none" dirty="0">
                <a:solidFill>
                  <a:srgbClr val="000000"/>
                </a:solidFill>
                <a:latin typeface="Century Gothic"/>
                <a:ea typeface="Century Gothic"/>
                <a:cs typeface="Century Gothic"/>
                <a:sym typeface="Century Gothic"/>
              </a:rPr>
              <a:t> in </a:t>
            </a:r>
            <a:r>
              <a:rPr lang="en-US" b="0" i="1" u="none" strike="noStrike" cap="none" dirty="0">
                <a:solidFill>
                  <a:srgbClr val="000000"/>
                </a:solidFill>
                <a:latin typeface="Century Gothic"/>
                <a:ea typeface="Century Gothic"/>
                <a:cs typeface="Century Gothic"/>
                <a:sym typeface="Century Gothic"/>
              </a:rPr>
              <a:t>A Long Walk to Water.</a:t>
            </a:r>
            <a:r>
              <a:rPr lang="en-US" b="0" i="0" u="none" strike="noStrike" cap="none" dirty="0">
                <a:solidFill>
                  <a:srgbClr val="000000"/>
                </a:solidFill>
                <a:latin typeface="Century Gothic"/>
                <a:ea typeface="Century Gothic"/>
                <a:cs typeface="Century Gothic"/>
                <a:sym typeface="Century Gothic"/>
              </a:rPr>
              <a:t>”</a:t>
            </a:r>
            <a:endParaRPr dirty="0"/>
          </a:p>
          <a:p>
            <a:pPr marL="914400" marR="0" lvl="1" indent="-22860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US" b="0" i="0" u="none" strike="noStrike" cap="none" dirty="0">
                <a:solidFill>
                  <a:srgbClr val="000000"/>
                </a:solidFill>
                <a:latin typeface="Century Gothic"/>
                <a:ea typeface="Century Gothic"/>
                <a:cs typeface="Century Gothic"/>
                <a:sym typeface="Century Gothic"/>
              </a:rPr>
              <a:t>“I can effectively engage in discussions with my classmates about our reading of </a:t>
            </a:r>
            <a:r>
              <a:rPr lang="en-US" b="0" i="1" u="none" strike="noStrike" cap="none" dirty="0">
                <a:solidFill>
                  <a:srgbClr val="000000"/>
                </a:solidFill>
                <a:latin typeface="Century Gothic"/>
                <a:ea typeface="Century Gothic"/>
                <a:cs typeface="Century Gothic"/>
                <a:sym typeface="Century Gothic"/>
              </a:rPr>
              <a:t>A Long Walk to</a:t>
            </a:r>
            <a:r>
              <a:rPr lang="en-US" i="1" dirty="0"/>
              <a:t> </a:t>
            </a:r>
            <a:r>
              <a:rPr lang="en-US" b="0" i="1" u="none" strike="noStrike" cap="none" dirty="0">
                <a:solidFill>
                  <a:srgbClr val="000000"/>
                </a:solidFill>
                <a:latin typeface="Century Gothic"/>
                <a:ea typeface="Century Gothic"/>
                <a:cs typeface="Century Gothic"/>
                <a:sym typeface="Century Gothic"/>
              </a:rPr>
              <a:t>Water.</a:t>
            </a:r>
            <a:r>
              <a:rPr lang="en-US" b="0" i="0" u="none" strike="noStrike" cap="none" dirty="0">
                <a:solidFill>
                  <a:srgbClr val="000000"/>
                </a:solidFill>
                <a:latin typeface="Century Gothic"/>
                <a:ea typeface="Century Gothic"/>
                <a:cs typeface="Century Gothic"/>
                <a:sym typeface="Century Gothic"/>
              </a:rPr>
              <a:t>”</a:t>
            </a:r>
            <a:endParaRPr dirty="0"/>
          </a:p>
        </p:txBody>
      </p:sp>
      <p:pic>
        <p:nvPicPr>
          <p:cNvPr id="212" name="Shape 212"/>
          <p:cNvPicPr preferRelativeResize="0"/>
          <p:nvPr/>
        </p:nvPicPr>
        <p:blipFill rotWithShape="1">
          <a:blip r:embed="rId3">
            <a:alphaModFix/>
          </a:blip>
          <a:srcRect/>
          <a:stretch/>
        </p:blipFill>
        <p:spPr>
          <a:xfrm>
            <a:off x="7005475" y="1603725"/>
            <a:ext cx="1955875" cy="2584959"/>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501091C4-1754-4A2F-9846-2405D62B2C2A}"/>
              </a:ext>
            </a:extLst>
          </p:cNvPr>
          <p:cNvPicPr>
            <a:picLocks noChangeAspect="1"/>
          </p:cNvPicPr>
          <p:nvPr/>
        </p:nvPicPr>
        <p:blipFill>
          <a:blip r:embed="rId4"/>
          <a:stretch>
            <a:fillRect/>
          </a:stretch>
        </p:blipFill>
        <p:spPr>
          <a:xfrm>
            <a:off x="8352110" y="4418502"/>
            <a:ext cx="609240" cy="609240"/>
          </a:xfrm>
          <a:prstGeom prst="rect">
            <a:avLst/>
          </a:prstGeom>
        </p:spPr>
      </p:pic>
      <p:pic>
        <p:nvPicPr>
          <p:cNvPr id="4" name="Picture 4">
            <a:extLst>
              <a:ext uri="{FF2B5EF4-FFF2-40B4-BE49-F238E27FC236}">
                <a16:creationId xmlns:a16="http://schemas.microsoft.com/office/drawing/2014/main" id="{0AC45212-D4CB-48FA-90A0-67FAF16DEF9B}"/>
              </a:ext>
            </a:extLst>
          </p:cNvPr>
          <p:cNvPicPr>
            <a:picLocks noChangeAspect="1"/>
          </p:cNvPicPr>
          <p:nvPr/>
        </p:nvPicPr>
        <p:blipFill>
          <a:blip r:embed="rId5"/>
          <a:stretch>
            <a:fillRect/>
          </a:stretch>
        </p:blipFill>
        <p:spPr>
          <a:xfrm>
            <a:off x="7668374" y="4436533"/>
            <a:ext cx="681584" cy="5439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458457"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i="0" u="none" strike="noStrike" cap="none" dirty="0">
                <a:solidFill>
                  <a:schemeClr val="dk1"/>
                </a:solidFill>
                <a:latin typeface="Century Gothic"/>
                <a:ea typeface="Century Gothic"/>
                <a:cs typeface="Century Gothic"/>
                <a:sym typeface="Century Gothic"/>
              </a:rPr>
              <a:t>Exit Ticket</a:t>
            </a:r>
            <a:endParaRPr sz="3400" i="0" u="none" strike="noStrike" cap="none" dirty="0">
              <a:solidFill>
                <a:schemeClr val="dk1"/>
              </a:solidFill>
              <a:latin typeface="Century Gothic"/>
              <a:ea typeface="Century Gothic"/>
              <a:cs typeface="Century Gothic"/>
              <a:sym typeface="Century Gothic"/>
            </a:endParaRPr>
          </a:p>
        </p:txBody>
      </p:sp>
      <p:sp>
        <p:nvSpPr>
          <p:cNvPr id="218" name="Shape 21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1430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sym typeface="Century Gothic"/>
              </a:rPr>
              <a:t>Describe one way that Linda Sue Park (the author) has created different points of view for Nya and </a:t>
            </a:r>
            <a:r>
              <a:rPr lang="en-US" sz="2800" b="0" i="0" u="none" strike="noStrike" cap="none" dirty="0" err="1">
                <a:solidFill>
                  <a:srgbClr val="000000"/>
                </a:solidFill>
                <a:sym typeface="Century Gothic"/>
              </a:rPr>
              <a:t>Salva</a:t>
            </a:r>
            <a:r>
              <a:rPr lang="en-US" sz="2800" b="0" i="0" u="none" strike="noStrike" cap="none" dirty="0">
                <a:solidFill>
                  <a:srgbClr val="000000"/>
                </a:solidFill>
                <a:sym typeface="Century Gothic"/>
              </a:rPr>
              <a:t>.</a:t>
            </a:r>
            <a:endParaRPr sz="2800" dirty="0"/>
          </a:p>
          <a:p>
            <a:pPr marL="11430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sym typeface="Century Gothic"/>
              </a:rPr>
              <a:t> </a:t>
            </a:r>
            <a:endParaRPr sz="2800" b="0" i="0" u="none" strike="noStrike" cap="none" dirty="0">
              <a:solidFill>
                <a:srgbClr val="000000"/>
              </a:solidFill>
              <a:sym typeface="Century Gothic"/>
            </a:endParaRPr>
          </a:p>
          <a:p>
            <a:pPr marL="11430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sym typeface="Century Gothic"/>
              </a:rPr>
              <a:t>How are the two characters different?</a:t>
            </a:r>
            <a:endParaRPr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224" name="Shape 22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latin typeface="Century Gothic"/>
                <a:ea typeface="Century Gothic"/>
                <a:cs typeface="Century Gothic"/>
                <a:sym typeface="Century Gothic"/>
              </a:rPr>
              <a:t>Reread Chapter 2 and keep adding to Columns 3 and 5 of your Reader’s Notes. </a:t>
            </a:r>
            <a:endParaRPr sz="2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US" sz="2800" b="0" i="0" u="none" strike="noStrike" cap="none" dirty="0">
                <a:solidFill>
                  <a:srgbClr val="000000"/>
                </a:solidFill>
                <a:latin typeface="Century Gothic"/>
                <a:ea typeface="Century Gothic"/>
                <a:cs typeface="Century Gothic"/>
                <a:sym typeface="Century Gothic"/>
              </a:rPr>
              <a:t>Answer in writing: What new thinking do you have after our Back-to-Back and Face-to-Face discussion? </a:t>
            </a:r>
            <a:endParaRPr sz="2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53927"/>
            <a:ext cx="7886700" cy="74814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90952"/>
            <a:ext cx="7886700" cy="68317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14207F4E-008C-4248-9951-8034791F3821}"/>
              </a:ext>
            </a:extLst>
          </p:cNvPr>
          <p:cNvPicPr>
            <a:picLocks noChangeAspect="1"/>
          </p:cNvPicPr>
          <p:nvPr/>
        </p:nvPicPr>
        <p:blipFill>
          <a:blip r:embed="rId3"/>
          <a:stretch>
            <a:fillRect/>
          </a:stretch>
        </p:blipFill>
        <p:spPr>
          <a:xfrm>
            <a:off x="3753327" y="323913"/>
            <a:ext cx="1627822" cy="748140"/>
          </a:xfrm>
          <a:prstGeom prst="rect">
            <a:avLst/>
          </a:prstGeom>
        </p:spPr>
      </p:pic>
    </p:spTree>
    <p:extLst>
      <p:ext uri="{BB962C8B-B14F-4D97-AF65-F5344CB8AC3E}">
        <p14:creationId xmlns:p14="http://schemas.microsoft.com/office/powerpoint/2010/main" val="1877011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830091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dirty="0">
                <a:solidFill>
                  <a:schemeClr val="dk1"/>
                </a:solidFill>
                <a:latin typeface="Century Gothic"/>
                <a:ea typeface="Century Gothic"/>
                <a:cs typeface="Century Gothic"/>
                <a:sym typeface="Century Gothic"/>
              </a:rPr>
              <a:t>Fluent Reading Work</a:t>
            </a:r>
            <a:endParaRPr sz="3200" i="0" u="none" strike="noStrike" cap="none" dirty="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381005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888CAED-C059-410D-B529-246FA937DBC1}"/>
              </a:ext>
            </a:extLst>
          </p:cNvPr>
          <p:cNvPicPr>
            <a:picLocks noChangeAspect="1"/>
          </p:cNvPicPr>
          <p:nvPr/>
        </p:nvPicPr>
        <p:blipFill>
          <a:blip r:embed="rId3"/>
          <a:stretch>
            <a:fillRect/>
          </a:stretch>
        </p:blipFill>
        <p:spPr>
          <a:xfrm>
            <a:off x="8354573" y="4425243"/>
            <a:ext cx="614529" cy="607883"/>
          </a:xfrm>
          <a:prstGeom prst="rect">
            <a:avLst/>
          </a:prstGeom>
        </p:spPr>
      </p:pic>
    </p:spTree>
    <p:extLst>
      <p:ext uri="{BB962C8B-B14F-4D97-AF65-F5344CB8AC3E}">
        <p14:creationId xmlns:p14="http://schemas.microsoft.com/office/powerpoint/2010/main" val="866550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2019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Grade 7: Module 1: Unit 1: Lesson 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136" name="Shape 136"/>
          <p:cNvSpPr txBox="1">
            <a:spLocks noGrp="1"/>
          </p:cNvSpPr>
          <p:nvPr>
            <p:ph type="body" idx="1"/>
          </p:nvPr>
        </p:nvSpPr>
        <p:spPr>
          <a:xfrm>
            <a:off x="311700" y="1327800"/>
            <a:ext cx="8520600" cy="3142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1800" b="1" i="0" u="none" strike="noStrike" cap="none" dirty="0">
                <a:solidFill>
                  <a:schemeClr val="dk1"/>
                </a:solidFill>
                <a:latin typeface="Century Gothic"/>
                <a:ea typeface="Century Gothic"/>
                <a:cs typeface="Century Gothic"/>
                <a:sym typeface="Century Gothic"/>
              </a:rPr>
              <a:t>Preparing for Lesson 3: </a:t>
            </a:r>
            <a:r>
              <a:rPr lang="en-US"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None/>
            </a:pPr>
            <a:endParaRPr lang="en-US" dirty="0">
              <a:solidFill>
                <a:schemeClr val="dk1"/>
              </a:solidFill>
            </a:endParaRPr>
          </a:p>
          <a:p>
            <a:pPr marL="285750" indent="-285750">
              <a:lnSpc>
                <a:spcPct val="90000"/>
              </a:lnSpc>
              <a:buClr>
                <a:schemeClr val="dk1"/>
              </a:buClr>
              <a:buSzPct val="100000"/>
            </a:pPr>
            <a:r>
              <a:rPr lang="en-US" dirty="0"/>
              <a:t>Students will need their books, Reader’s Notes, and Gist statements from Lesson 2.</a:t>
            </a:r>
          </a:p>
          <a:p>
            <a:pPr marL="285750" indent="-285750">
              <a:lnSpc>
                <a:spcPct val="90000"/>
              </a:lnSpc>
              <a:buClr>
                <a:schemeClr val="dk1"/>
              </a:buClr>
              <a:buSzPct val="100000"/>
            </a:pPr>
            <a:r>
              <a:rPr lang="en-US" dirty="0"/>
              <a:t>Teacher Reference Page for ”Back-to-Back and Face-to-Face” </a:t>
            </a:r>
          </a:p>
          <a:p>
            <a:pPr marL="285750" indent="-285750">
              <a:lnSpc>
                <a:spcPct val="90000"/>
              </a:lnSpc>
              <a:buClr>
                <a:schemeClr val="dk1"/>
              </a:buClr>
              <a:buSzPct val="100000"/>
            </a:pPr>
            <a:r>
              <a:rPr lang="en-US" dirty="0"/>
              <a:t>Partner Talk Expectations anchor chart (from Lesson 1)</a:t>
            </a:r>
          </a:p>
          <a:p>
            <a:pPr marL="285750" indent="-285750">
              <a:lnSpc>
                <a:spcPct val="90000"/>
              </a:lnSpc>
              <a:buClr>
                <a:schemeClr val="dk1"/>
              </a:buClr>
              <a:buSzPct val="100000"/>
            </a:pPr>
            <a:r>
              <a:rPr lang="en-US" dirty="0"/>
              <a:t>Back-to-Back and Face-to-Face prompts (one to project on document camera or post on chart)</a:t>
            </a:r>
          </a:p>
          <a:p>
            <a:pPr marL="285750" indent="-285750">
              <a:lnSpc>
                <a:spcPct val="90000"/>
              </a:lnSpc>
              <a:buClr>
                <a:schemeClr val="dk1"/>
              </a:buClr>
              <a:buSzPct val="100000"/>
            </a:pPr>
            <a:r>
              <a:rPr lang="en-US" dirty="0"/>
              <a:t>Chart paper to record student responses to Back-to-Back and Face-to-Face prompts (one piece; See Work Time B)</a:t>
            </a:r>
          </a:p>
          <a:p>
            <a:pPr marL="285750" indent="-285750">
              <a:lnSpc>
                <a:spcPct val="90000"/>
              </a:lnSpc>
              <a:buClr>
                <a:schemeClr val="dk1"/>
              </a:buClr>
              <a:buSzPct val="100000"/>
            </a:pPr>
            <a:r>
              <a:rPr lang="en-US" dirty="0"/>
              <a:t>Exit ticket (one per student) </a:t>
            </a:r>
            <a:endParaRPr dirty="0"/>
          </a:p>
          <a:p>
            <a:pPr marL="285750" marR="0" lvl="0" indent="-127000" algn="l" rtl="0">
              <a:lnSpc>
                <a:spcPct val="90000"/>
              </a:lnSpc>
              <a:spcBef>
                <a:spcPts val="0"/>
              </a:spcBef>
              <a:spcAft>
                <a:spcPts val="0"/>
              </a:spcAft>
              <a:buClr>
                <a:schemeClr val="dk1"/>
              </a:buClr>
              <a:buSzPts val="25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285750" marR="0" lvl="0" indent="-127000" algn="l" rtl="0">
              <a:lnSpc>
                <a:spcPct val="90000"/>
              </a:lnSpc>
              <a:spcBef>
                <a:spcPts val="0"/>
              </a:spcBef>
              <a:spcAft>
                <a:spcPts val="0"/>
              </a:spcAft>
              <a:buClr>
                <a:schemeClr val="dk1"/>
              </a:buClr>
              <a:buSzPts val="25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285750" marR="0" lvl="0" indent="-127000" algn="l" rtl="0">
              <a:lnSpc>
                <a:spcPct val="90000"/>
              </a:lnSpc>
              <a:spcBef>
                <a:spcPts val="0"/>
              </a:spcBef>
              <a:spcAft>
                <a:spcPts val="0"/>
              </a:spcAft>
              <a:buClr>
                <a:schemeClr val="dk1"/>
              </a:buClr>
              <a:buSzPts val="25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312133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dirty="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dirty="0">
                <a:latin typeface="Century Gothic"/>
                <a:ea typeface="Century Gothic"/>
                <a:cs typeface="Century Gothic"/>
                <a:sym typeface="Century Gothic"/>
              </a:rPr>
              <a:t>When you finish the fluency practice...	</a:t>
            </a:r>
            <a:endParaRPr dirty="0"/>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892064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221491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7: Module 1: Unit 1: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Shape 142"/>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1800" b="1" i="0" u="none" strike="noStrike" cap="none" dirty="0">
                <a:solidFill>
                  <a:schemeClr val="dk1"/>
                </a:solidFill>
                <a:latin typeface="Century Gothic"/>
                <a:ea typeface="Century Gothic"/>
                <a:cs typeface="Century Gothic"/>
                <a:sym typeface="Century Gothic"/>
              </a:rPr>
              <a:t>Preparing for Lesson 3: </a:t>
            </a:r>
            <a:r>
              <a:rPr lang="en-US"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US" sz="1800" b="0" i="0" u="none" strike="noStrike" cap="none" dirty="0" err="1">
                <a:solidFill>
                  <a:schemeClr val="dk1"/>
                </a:solidFill>
                <a:latin typeface="Century Gothic"/>
                <a:ea typeface="Century Gothic"/>
                <a:cs typeface="Century Gothic"/>
                <a:sym typeface="Century Gothic"/>
              </a:rPr>
              <a:t>Refamiliarize</a:t>
            </a:r>
            <a:r>
              <a:rPr lang="en-US" sz="1800" b="0" i="0" u="none" strike="noStrike" cap="none" dirty="0">
                <a:solidFill>
                  <a:schemeClr val="dk1"/>
                </a:solidFill>
                <a:latin typeface="Century Gothic"/>
                <a:ea typeface="Century Gothic"/>
                <a:cs typeface="Century Gothic"/>
                <a:sym typeface="Century Gothic"/>
              </a:rPr>
              <a:t> yourself with the following terms in the novel:</a:t>
            </a:r>
            <a:endParaRPr dirty="0"/>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a:ea typeface="Century Gothic"/>
                <a:cs typeface="Century Gothic"/>
                <a:sym typeface="Century Gothic"/>
              </a:rPr>
              <a:t>wander (4), littered (8), rebels (10), hesitate (11), scurry, protested, objected (12)</a:t>
            </a:r>
            <a:endParaRPr dirty="0"/>
          </a:p>
          <a:p>
            <a:pPr marL="0" marR="0" lvl="0" indent="0" algn="l" rtl="0">
              <a:lnSpc>
                <a:spcPct val="90000"/>
              </a:lnSpc>
              <a:spcBef>
                <a:spcPts val="0"/>
              </a:spcBef>
              <a:spcAft>
                <a:spcPts val="0"/>
              </a:spcAft>
              <a:buClr>
                <a:schemeClr val="dk1"/>
              </a:buClr>
              <a:buSzPts val="25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a:ea typeface="Century Gothic"/>
                <a:cs typeface="Century Gothic"/>
                <a:sym typeface="Century Gothic"/>
              </a:rPr>
              <a:t>Encourage your students to use these terms when participating in the Back-to-Back and Face-to-Face protocol.</a:t>
            </a:r>
          </a:p>
          <a:p>
            <a:pPr marL="0" marR="0" lvl="0" indent="0" algn="l" rtl="0">
              <a:lnSpc>
                <a:spcPct val="90000"/>
              </a:lnSpc>
              <a:spcBef>
                <a:spcPts val="0"/>
              </a:spcBef>
              <a:spcAft>
                <a:spcPts val="0"/>
              </a:spcAft>
              <a:buClr>
                <a:schemeClr val="dk1"/>
              </a:buClr>
              <a:buSzPts val="2500"/>
              <a:buFont typeface="Century Gothic"/>
              <a:buNone/>
            </a:pPr>
            <a:endParaRPr lang="en-US" dirty="0"/>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a:ea typeface="Century Gothic"/>
                <a:cs typeface="Century Gothic"/>
                <a:sym typeface="Century Gothic"/>
              </a:rPr>
              <a:t>Review the Small Grou</a:t>
            </a:r>
            <a:r>
              <a:rPr lang="en-US" dirty="0"/>
              <a:t>p Block slides (beginning with slide 16). There is a different routine today that will stay the same for through most of Unit 2. </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Grade 7: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Unit 1: Lesson 3</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1A2AC667-B3A5-4DBD-8120-6D360431AE02}"/>
              </a:ext>
            </a:extLst>
          </p:cNvPr>
          <p:cNvPicPr>
            <a:picLocks noChangeAspect="1"/>
          </p:cNvPicPr>
          <p:nvPr/>
        </p:nvPicPr>
        <p:blipFill>
          <a:blip r:embed="rId3"/>
          <a:stretch>
            <a:fillRect/>
          </a:stretch>
        </p:blipFill>
        <p:spPr>
          <a:xfrm>
            <a:off x="3702078" y="283779"/>
            <a:ext cx="1739844" cy="7996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311700" y="1119818"/>
            <a:ext cx="8168271" cy="196384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Today we will deepen our understanding of Chapter 2 of </a:t>
            </a:r>
            <a:r>
              <a:rPr lang="en-US" sz="1800" b="0" i="1" u="none" strike="noStrike" cap="none">
                <a:solidFill>
                  <a:srgbClr val="000000"/>
                </a:solidFill>
                <a:latin typeface="Century Gothic"/>
                <a:ea typeface="Century Gothic"/>
                <a:cs typeface="Century Gothic"/>
                <a:sym typeface="Century Gothic"/>
              </a:rPr>
              <a:t>A Long Walk to Water</a:t>
            </a:r>
            <a:r>
              <a:rPr lang="en-US" sz="1800" b="0" i="0" u="none" strike="noStrike" cap="none">
                <a:solidFill>
                  <a:srgbClr val="000000"/>
                </a:solidFill>
                <a:latin typeface="Century Gothic"/>
                <a:ea typeface="Century Gothic"/>
                <a:cs typeface="Century Gothic"/>
                <a:sym typeface="Century Gothic"/>
              </a:rPr>
              <a:t>.</a:t>
            </a:r>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We will practice having academic discussions by reviewing our gist summaries and by sharing our responses to text-dependent questions.</a:t>
            </a:r>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153" name="Shape 153" descr="https://lh3.googleusercontent.com/MN1QT8IWOUk-5735z-12WoKA5_1hlm3mspGqvgOnZtxsoGdGnQtXR895zilLNIrN350JFMm2wL1c9b8RivkNdzWEjrMhpR7nmC-9H5M2Rhz4rfJBmKSXIR4sr_QNovIOL5em1Iwk2Gg"/>
          <p:cNvPicPr preferRelativeResize="0"/>
          <p:nvPr/>
        </p:nvPicPr>
        <p:blipFill rotWithShape="1">
          <a:blip r:embed="rId3">
            <a:alphaModFix/>
          </a:blip>
          <a:srcRect/>
          <a:stretch/>
        </p:blipFill>
        <p:spPr>
          <a:xfrm>
            <a:off x="3678576" y="2939143"/>
            <a:ext cx="1434517" cy="1839686"/>
          </a:xfrm>
          <a:prstGeom prst="rect">
            <a:avLst/>
          </a:prstGeom>
          <a:noFill/>
          <a:ln>
            <a:noFill/>
          </a:ln>
        </p:spPr>
      </p:pic>
      <p:sp>
        <p:nvSpPr>
          <p:cNvPr id="154" name="Shape 1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US"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2400"/>
              <a:t>Let's read the </a:t>
            </a:r>
            <a:r>
              <a:rPr lang="en-US" sz="2400" b="1"/>
              <a:t>Learning Targets</a:t>
            </a:r>
            <a:r>
              <a:rPr lang="en-US" sz="2400"/>
              <a:t> for this lesson. Read in your head while the teacher reads them out loud.</a:t>
            </a:r>
            <a:endParaRPr sz="2400" b="0" i="0" u="none" strike="noStrike" cap="none">
              <a:solidFill>
                <a:schemeClr val="dk1"/>
              </a:solidFill>
              <a:latin typeface="Century Gothic"/>
              <a:ea typeface="Century Gothic"/>
              <a:cs typeface="Century Gothic"/>
              <a:sym typeface="Century Gothic"/>
            </a:endParaRPr>
          </a:p>
        </p:txBody>
      </p:sp>
      <p:sp>
        <p:nvSpPr>
          <p:cNvPr id="160" name="Shape 160"/>
          <p:cNvSpPr txBox="1">
            <a:spLocks noGrp="1"/>
          </p:cNvSpPr>
          <p:nvPr>
            <p:ph type="body" idx="1"/>
          </p:nvPr>
        </p:nvSpPr>
        <p:spPr>
          <a:xfrm>
            <a:off x="311700" y="1609683"/>
            <a:ext cx="8520600" cy="3416400"/>
          </a:xfrm>
          <a:prstGeom prst="rect">
            <a:avLst/>
          </a:prstGeom>
          <a:noFill/>
          <a:ln>
            <a:noFill/>
          </a:ln>
        </p:spPr>
        <p:txBody>
          <a:bodyPr spcFirstLastPara="1" wrap="square" lIns="91425" tIns="91425" rIns="91425" bIns="91425" anchor="t" anchorCtr="0">
            <a:noAutofit/>
          </a:bodyPr>
          <a:lstStyle/>
          <a:p>
            <a:pPr marL="469900" lvl="0">
              <a:buSzPct val="100000"/>
              <a:buFont typeface="+mj-lt"/>
              <a:buAutoNum type="arabicPeriod"/>
            </a:pPr>
            <a:r>
              <a:rPr lang="en-US" b="1" dirty="0">
                <a:solidFill>
                  <a:schemeClr val="tx1"/>
                </a:solidFill>
              </a:rPr>
              <a:t>I can determine the central ideas of Chapter 2 of </a:t>
            </a:r>
            <a:r>
              <a:rPr lang="en-US" b="1" i="1" dirty="0">
                <a:solidFill>
                  <a:schemeClr val="tx1"/>
                </a:solidFill>
              </a:rPr>
              <a:t>A Long Walk to Water.</a:t>
            </a:r>
          </a:p>
          <a:p>
            <a:pPr marL="469900" lvl="0">
              <a:buSzPct val="100000"/>
              <a:buFont typeface="+mj-lt"/>
              <a:buAutoNum type="arabicPeriod"/>
            </a:pPr>
            <a:endParaRPr lang="en-US" b="1" i="1" dirty="0">
              <a:solidFill>
                <a:schemeClr val="tx1"/>
              </a:solidFill>
            </a:endParaRPr>
          </a:p>
          <a:p>
            <a:pPr marL="469900" lvl="0">
              <a:buSzPct val="100000"/>
              <a:buFont typeface="+mj-lt"/>
              <a:buAutoNum type="arabicPeriod"/>
            </a:pPr>
            <a:r>
              <a:rPr lang="en-US" b="1" dirty="0">
                <a:solidFill>
                  <a:schemeClr val="tx1"/>
                </a:solidFill>
              </a:rPr>
              <a:t>I can analyze how the author, Linda Sue Park, develops and contrasts the points of view of Nya and Salva in </a:t>
            </a:r>
            <a:r>
              <a:rPr lang="en-US" b="1" i="1" dirty="0">
                <a:solidFill>
                  <a:schemeClr val="tx1"/>
                </a:solidFill>
              </a:rPr>
              <a:t>A Long Walk to Water.</a:t>
            </a:r>
          </a:p>
          <a:p>
            <a:pPr marL="469900" lvl="0">
              <a:buSzPct val="100000"/>
              <a:buFont typeface="+mj-lt"/>
              <a:buAutoNum type="arabicPeriod"/>
            </a:pPr>
            <a:endParaRPr lang="en-US" b="1" i="1" dirty="0">
              <a:solidFill>
                <a:schemeClr val="tx1"/>
              </a:solidFill>
            </a:endParaRPr>
          </a:p>
          <a:p>
            <a:pPr marL="469900" lvl="0">
              <a:buSzPct val="100000"/>
              <a:buFont typeface="+mj-lt"/>
              <a:buAutoNum type="arabicPeriod"/>
            </a:pPr>
            <a:r>
              <a:rPr lang="en-US" b="1" dirty="0">
                <a:solidFill>
                  <a:schemeClr val="tx1"/>
                </a:solidFill>
              </a:rPr>
              <a:t>I can effectively engage in discussions with my classmates about our reading of </a:t>
            </a:r>
            <a:r>
              <a:rPr lang="en-US" b="1" i="1" dirty="0">
                <a:solidFill>
                  <a:schemeClr val="tx1"/>
                </a:solidFill>
              </a:rPr>
              <a:t>A Long Walk to Water.</a:t>
            </a:r>
            <a:endParaRPr lang="en-US" b="1" dirty="0">
              <a:solidFill>
                <a:schemeClr val="tx1"/>
              </a:solidFill>
            </a:endParaRPr>
          </a:p>
        </p:txBody>
      </p:sp>
      <p:pic>
        <p:nvPicPr>
          <p:cNvPr id="2" name="Picture 2">
            <a:extLst>
              <a:ext uri="{FF2B5EF4-FFF2-40B4-BE49-F238E27FC236}">
                <a16:creationId xmlns:a16="http://schemas.microsoft.com/office/drawing/2014/main" id="{7C62BCAC-C14B-43A9-A39C-E1BA4D2B1159}"/>
              </a:ext>
            </a:extLst>
          </p:cNvPr>
          <p:cNvPicPr>
            <a:picLocks noChangeAspect="1"/>
          </p:cNvPicPr>
          <p:nvPr/>
        </p:nvPicPr>
        <p:blipFill>
          <a:blip r:embed="rId3"/>
          <a:stretch>
            <a:fillRect/>
          </a:stretch>
        </p:blipFill>
        <p:spPr>
          <a:xfrm>
            <a:off x="8321827" y="4530602"/>
            <a:ext cx="637239" cy="495481"/>
          </a:xfrm>
          <a:prstGeom prst="rect">
            <a:avLst/>
          </a:prstGeom>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7470" y="4530602"/>
            <a:ext cx="525330" cy="5253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311700" y="304407"/>
            <a:ext cx="4707600" cy="720704"/>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Let’s </a:t>
            </a:r>
            <a:r>
              <a:rPr lang="en-US" sz="3400" i="0" u="none" strike="noStrike" cap="none" dirty="0">
                <a:solidFill>
                  <a:schemeClr val="dk1"/>
                </a:solidFill>
                <a:sym typeface="Century Gothic"/>
              </a:rPr>
              <a:t>Shar</a:t>
            </a:r>
            <a:r>
              <a:rPr lang="en-US" dirty="0"/>
              <a:t>e</a:t>
            </a:r>
            <a:r>
              <a:rPr lang="en-US" sz="3400" i="0" u="none" strike="noStrike" cap="none" dirty="0">
                <a:solidFill>
                  <a:schemeClr val="dk1"/>
                </a:solidFill>
                <a:sym typeface="Century Gothic"/>
              </a:rPr>
              <a:t> t</a:t>
            </a:r>
            <a:r>
              <a:rPr lang="en-US" dirty="0"/>
              <a:t>he </a:t>
            </a:r>
            <a:r>
              <a:rPr lang="en-US" sz="3400" i="0" u="none" strike="noStrike" cap="none" dirty="0">
                <a:solidFill>
                  <a:schemeClr val="dk1"/>
                </a:solidFill>
                <a:sym typeface="Century Gothic"/>
              </a:rPr>
              <a:t>Gist</a:t>
            </a:r>
            <a:endParaRPr sz="3400" i="0" u="none" strike="noStrike" cap="none" dirty="0">
              <a:solidFill>
                <a:schemeClr val="dk1"/>
              </a:solidFill>
              <a:sym typeface="Century Gothic"/>
            </a:endParaRPr>
          </a:p>
        </p:txBody>
      </p:sp>
      <p:sp>
        <p:nvSpPr>
          <p:cNvPr id="166" name="Shape 166"/>
          <p:cNvSpPr txBox="1">
            <a:spLocks noGrp="1"/>
          </p:cNvSpPr>
          <p:nvPr>
            <p:ph type="body" idx="1"/>
          </p:nvPr>
        </p:nvSpPr>
        <p:spPr>
          <a:xfrm>
            <a:off x="311701" y="1510480"/>
            <a:ext cx="4707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2200" b="0" i="0" u="none" strike="noStrike" cap="none" dirty="0">
                <a:solidFill>
                  <a:srgbClr val="000000"/>
                </a:solidFill>
                <a:sym typeface="Century Gothic"/>
              </a:rPr>
              <a:t>Please take out your </a:t>
            </a:r>
            <a:r>
              <a:rPr lang="en-US" sz="2200" b="1" i="0" u="none" strike="noStrike" cap="none" dirty="0">
                <a:solidFill>
                  <a:srgbClr val="000000"/>
                </a:solidFill>
                <a:sym typeface="Century Gothic"/>
              </a:rPr>
              <a:t>novel</a:t>
            </a:r>
            <a:r>
              <a:rPr lang="en-US" sz="2200" b="0" i="0" u="none" strike="noStrike" cap="none" dirty="0">
                <a:solidFill>
                  <a:srgbClr val="000000"/>
                </a:solidFill>
                <a:sym typeface="Century Gothic"/>
              </a:rPr>
              <a:t>, your signed </a:t>
            </a:r>
            <a:r>
              <a:rPr lang="en-US" sz="2200" b="1" i="0" u="none" strike="noStrike" cap="none" dirty="0">
                <a:solidFill>
                  <a:srgbClr val="000000"/>
                </a:solidFill>
                <a:sym typeface="Century Gothic"/>
              </a:rPr>
              <a:t>Letter to Families</a:t>
            </a:r>
            <a:r>
              <a:rPr lang="en-US" sz="2200" b="0" i="0" u="none" strike="noStrike" cap="none" dirty="0">
                <a:solidFill>
                  <a:srgbClr val="000000"/>
                </a:solidFill>
                <a:sym typeface="Century Gothic"/>
              </a:rPr>
              <a:t>,</a:t>
            </a:r>
            <a:r>
              <a:rPr lang="en-US" sz="2200" dirty="0"/>
              <a:t> </a:t>
            </a:r>
            <a:r>
              <a:rPr lang="en-US" sz="2200" b="0" i="0" u="none" strike="noStrike" cap="none" dirty="0">
                <a:solidFill>
                  <a:srgbClr val="000000"/>
                </a:solidFill>
                <a:sym typeface="Century Gothic"/>
              </a:rPr>
              <a:t>and the </a:t>
            </a:r>
            <a:r>
              <a:rPr lang="en-US" sz="2200" b="1" i="0" u="none" strike="noStrike" cap="none" dirty="0">
                <a:solidFill>
                  <a:srgbClr val="000000"/>
                </a:solidFill>
                <a:sym typeface="Century Gothic"/>
              </a:rPr>
              <a:t>Reader’s Notes </a:t>
            </a:r>
            <a:r>
              <a:rPr lang="en-US" sz="2200" b="0" i="0" u="none" strike="noStrike" cap="none" dirty="0">
                <a:solidFill>
                  <a:srgbClr val="000000"/>
                </a:solidFill>
                <a:sym typeface="Century Gothic"/>
              </a:rPr>
              <a:t>you completed</a:t>
            </a:r>
            <a:r>
              <a:rPr lang="en-US" sz="2200" dirty="0"/>
              <a:t> </a:t>
            </a:r>
            <a:r>
              <a:rPr lang="en-US" sz="2200" b="0" i="0" u="none" strike="noStrike" cap="none" dirty="0">
                <a:solidFill>
                  <a:srgbClr val="000000"/>
                </a:solidFill>
                <a:sym typeface="Century Gothic"/>
              </a:rPr>
              <a:t>last night for homework while reading </a:t>
            </a:r>
            <a:r>
              <a:rPr lang="en-US" sz="2200" dirty="0"/>
              <a:t> </a:t>
            </a:r>
            <a:r>
              <a:rPr lang="en-US" sz="2200" b="0" i="0" u="none" strike="noStrike" cap="none" dirty="0">
                <a:solidFill>
                  <a:srgbClr val="000000"/>
                </a:solidFill>
                <a:sym typeface="Century Gothic"/>
              </a:rPr>
              <a:t>Chapter 2. </a:t>
            </a:r>
            <a:endParaRPr sz="2200"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168" name="Shape 168" descr="https://lh5.googleusercontent.com/Kf_kOB7BjRk1acHhK1AdS_Rei3B5aUqOh_-2wbiPVEE8Jj3U0q-HMfD-9Fud8esBdWzNlbjl6PXV3Pw5PbCHOuzD75IEdL65gr_F3aZ3ZztKt2opJ5LA6yqnrbo1sPNTiHvlcOplnNE"/>
          <p:cNvPicPr preferRelativeResize="0"/>
          <p:nvPr/>
        </p:nvPicPr>
        <p:blipFill rotWithShape="1">
          <a:blip r:embed="rId3">
            <a:alphaModFix/>
          </a:blip>
          <a:srcRect/>
          <a:stretch/>
        </p:blipFill>
        <p:spPr>
          <a:xfrm>
            <a:off x="5813243" y="1524089"/>
            <a:ext cx="3019057" cy="1694591"/>
          </a:xfrm>
          <a:prstGeom prst="rect">
            <a:avLst/>
          </a:prstGeom>
          <a:noFill/>
          <a:ln>
            <a:noFill/>
          </a:ln>
        </p:spPr>
      </p:pic>
      <p:pic>
        <p:nvPicPr>
          <p:cNvPr id="169" name="Shape 169" descr="https://lh5.googleusercontent.com/uBxmCe3KVeU89XJ0ggIGZJEPcrH7iCB57DjF3pldiylp6GZAk3OMh6NZ6anESlkLodgMFqFZcaWjfseoefeN_JCrxiKNqmHwrBKNi1UEJUKoSbpM7RHmWwHhl0upsDyQa2HAst68Rtg"/>
          <p:cNvPicPr preferRelativeResize="0"/>
          <p:nvPr/>
        </p:nvPicPr>
        <p:blipFill rotWithShape="1">
          <a:blip r:embed="rId4">
            <a:alphaModFix/>
          </a:blip>
          <a:srcRect/>
          <a:stretch/>
        </p:blipFill>
        <p:spPr>
          <a:xfrm>
            <a:off x="4871358" y="3336071"/>
            <a:ext cx="3031672" cy="1591628"/>
          </a:xfrm>
          <a:prstGeom prst="rect">
            <a:avLst/>
          </a:prstGeom>
          <a:noFill/>
          <a:ln>
            <a:noFill/>
          </a:ln>
        </p:spPr>
      </p:pic>
      <p:pic>
        <p:nvPicPr>
          <p:cNvPr id="7" name="Shape 110"/>
          <p:cNvPicPr preferRelativeResize="0"/>
          <p:nvPr/>
        </p:nvPicPr>
        <p:blipFill rotWithShape="1">
          <a:blip r:embed="rId5">
            <a:alphaModFix/>
          </a:blip>
          <a:srcRect/>
          <a:stretch/>
        </p:blipFill>
        <p:spPr>
          <a:xfrm>
            <a:off x="7916710" y="149803"/>
            <a:ext cx="915590" cy="10299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4411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Let’s Discuss These Characters</a:t>
            </a:r>
            <a:endParaRPr i="0" u="none" strike="noStrike" cap="none" dirty="0">
              <a:solidFill>
                <a:schemeClr val="dk1"/>
              </a:solidFill>
              <a:sym typeface="Century Gothic"/>
            </a:endParaRPr>
          </a:p>
        </p:txBody>
      </p:sp>
      <p:sp>
        <p:nvSpPr>
          <p:cNvPr id="175" name="Shape 175"/>
          <p:cNvSpPr txBox="1">
            <a:spLocks noGrp="1"/>
          </p:cNvSpPr>
          <p:nvPr>
            <p:ph type="body" idx="1"/>
          </p:nvPr>
        </p:nvSpPr>
        <p:spPr>
          <a:xfrm>
            <a:off x="4348550" y="1216925"/>
            <a:ext cx="4795500" cy="37725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2200" b="1"/>
              <a:t>Back-to-Back and Face-to-Face</a:t>
            </a:r>
            <a:endParaRPr sz="2200" b="1"/>
          </a:p>
          <a:p>
            <a:pPr marL="457200" lvl="0" indent="-342900" rtl="0">
              <a:lnSpc>
                <a:spcPct val="90000"/>
              </a:lnSpc>
              <a:spcBef>
                <a:spcPts val="1000"/>
              </a:spcBef>
              <a:spcAft>
                <a:spcPts val="0"/>
              </a:spcAft>
              <a:buSzPts val="1800"/>
              <a:buFont typeface="Century Gothic"/>
              <a:buChar char="•"/>
            </a:pPr>
            <a:r>
              <a:rPr lang="en-US"/>
              <a:t>Stand back-to-back with your partner, being respectful of space.</a:t>
            </a:r>
            <a:endParaRPr/>
          </a:p>
          <a:p>
            <a:pPr marL="457200" lvl="0" indent="-342900" rtl="0">
              <a:lnSpc>
                <a:spcPct val="90000"/>
              </a:lnSpc>
              <a:spcBef>
                <a:spcPts val="0"/>
              </a:spcBef>
              <a:spcAft>
                <a:spcPts val="0"/>
              </a:spcAft>
              <a:buSzPts val="1800"/>
              <a:buFont typeface="Century Gothic"/>
              <a:buChar char="•"/>
            </a:pPr>
            <a:r>
              <a:rPr lang="en-US"/>
              <a:t>When your teacher says “face-to-face,” turn, face your partner, and decide who will share first.</a:t>
            </a:r>
            <a:endParaRPr/>
          </a:p>
          <a:p>
            <a:pPr marL="457200" lvl="0" indent="-342900" rtl="0">
              <a:lnSpc>
                <a:spcPct val="90000"/>
              </a:lnSpc>
              <a:spcBef>
                <a:spcPts val="0"/>
              </a:spcBef>
              <a:spcAft>
                <a:spcPts val="0"/>
              </a:spcAft>
              <a:buSzPts val="1800"/>
              <a:buFont typeface="Century Gothic"/>
              <a:buChar char="•"/>
            </a:pPr>
            <a:r>
              <a:rPr lang="en-US"/>
              <a:t>Listen carefully to your partner. Make eye contact.</a:t>
            </a:r>
            <a:endParaRPr/>
          </a:p>
          <a:p>
            <a:pPr marL="457200" lvl="0" indent="-342900" rtl="0">
              <a:lnSpc>
                <a:spcPct val="90000"/>
              </a:lnSpc>
              <a:spcBef>
                <a:spcPts val="0"/>
              </a:spcBef>
              <a:spcAft>
                <a:spcPts val="0"/>
              </a:spcAft>
              <a:buSzPts val="1800"/>
              <a:buFont typeface="Century Gothic"/>
              <a:buChar char="•"/>
            </a:pPr>
            <a:r>
              <a:rPr lang="en-US"/>
              <a:t>When your teacher signals, repeat the process with a new question.</a:t>
            </a:r>
            <a:endParaRPr/>
          </a:p>
          <a:p>
            <a:pPr marL="0" marR="0" lvl="0" indent="0" algn="l" rtl="0">
              <a:lnSpc>
                <a:spcPct val="120000"/>
              </a:lnSpc>
              <a:spcBef>
                <a:spcPts val="0"/>
              </a:spcBef>
              <a:spcAft>
                <a:spcPts val="0"/>
              </a:spcAft>
              <a:buNone/>
            </a:pPr>
            <a:endParaRPr/>
          </a:p>
        </p:txBody>
      </p:sp>
      <p:sp>
        <p:nvSpPr>
          <p:cNvPr id="177" name="Shape 177"/>
          <p:cNvSpPr txBox="1"/>
          <p:nvPr/>
        </p:nvSpPr>
        <p:spPr>
          <a:xfrm>
            <a:off x="311700" y="1446536"/>
            <a:ext cx="4137600" cy="2929521"/>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latin typeface="Century Gothic"/>
                <a:ea typeface="Century Gothic"/>
                <a:cs typeface="Century Gothic"/>
                <a:sym typeface="Century Gothic"/>
              </a:rPr>
              <a:t>Your teacher will give you several questions to discuss with a partner.</a:t>
            </a:r>
            <a:endParaRPr sz="2200"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a:p>
            <a:pPr marL="0" lvl="0" indent="0">
              <a:spcBef>
                <a:spcPts val="0"/>
              </a:spcBef>
              <a:spcAft>
                <a:spcPts val="0"/>
              </a:spcAft>
              <a:buNone/>
            </a:pPr>
            <a:r>
              <a:rPr lang="en-US" sz="2200" dirty="0">
                <a:latin typeface="Century Gothic"/>
                <a:ea typeface="Century Gothic"/>
                <a:cs typeface="Century Gothic"/>
                <a:sym typeface="Century Gothic"/>
              </a:rPr>
              <a:t>These discussions will help you understand the perspectives of the characters.</a:t>
            </a:r>
            <a:endParaRPr sz="2200" dirty="0">
              <a:latin typeface="Century Gothic"/>
              <a:ea typeface="Century Gothic"/>
              <a:cs typeface="Century Gothic"/>
              <a:sym typeface="Century Gothic"/>
            </a:endParaRPr>
          </a:p>
        </p:txBody>
      </p:sp>
      <p:pic>
        <p:nvPicPr>
          <p:cNvPr id="6" name="Shape 110"/>
          <p:cNvPicPr preferRelativeResize="0"/>
          <p:nvPr/>
        </p:nvPicPr>
        <p:blipFill rotWithShape="1">
          <a:blip r:embed="rId3">
            <a:alphaModFix/>
          </a:blip>
          <a:srcRect/>
          <a:stretch/>
        </p:blipFill>
        <p:spPr>
          <a:xfrm>
            <a:off x="7916710" y="149803"/>
            <a:ext cx="915590" cy="1029912"/>
          </a:xfrm>
          <a:prstGeom prst="rect">
            <a:avLst/>
          </a:prstGeom>
          <a:noFill/>
          <a:ln>
            <a:noFill/>
          </a:ln>
        </p:spPr>
      </p:pic>
      <p:pic>
        <p:nvPicPr>
          <p:cNvPr id="7" name="Picture 7" descr="A close up of a clip&#10;&#10;Description generated with very high confidence">
            <a:extLst>
              <a:ext uri="{FF2B5EF4-FFF2-40B4-BE49-F238E27FC236}">
                <a16:creationId xmlns:a16="http://schemas.microsoft.com/office/drawing/2014/main" id="{0C69CD1E-329F-4DD3-BAE5-6C55CE22B76D}"/>
              </a:ext>
            </a:extLst>
          </p:cNvPr>
          <p:cNvPicPr>
            <a:picLocks noChangeAspect="1"/>
          </p:cNvPicPr>
          <p:nvPr/>
        </p:nvPicPr>
        <p:blipFill>
          <a:blip r:embed="rId4"/>
          <a:stretch>
            <a:fillRect/>
          </a:stretch>
        </p:blipFill>
        <p:spPr>
          <a:xfrm>
            <a:off x="8432800" y="4484777"/>
            <a:ext cx="561570" cy="541858"/>
          </a:xfrm>
          <a:prstGeom prst="rect">
            <a:avLst/>
          </a:prstGeom>
        </p:spPr>
      </p:pic>
      <p:pic>
        <p:nvPicPr>
          <p:cNvPr id="2" name="Picture 2">
            <a:extLst>
              <a:ext uri="{FF2B5EF4-FFF2-40B4-BE49-F238E27FC236}">
                <a16:creationId xmlns:a16="http://schemas.microsoft.com/office/drawing/2014/main" id="{7EA6E0CE-BE88-493C-AF02-73FC39CE0FB3}"/>
              </a:ext>
            </a:extLst>
          </p:cNvPr>
          <p:cNvPicPr>
            <a:picLocks noChangeAspect="1"/>
          </p:cNvPicPr>
          <p:nvPr/>
        </p:nvPicPr>
        <p:blipFill>
          <a:blip r:embed="rId5"/>
          <a:stretch>
            <a:fillRect/>
          </a:stretch>
        </p:blipFill>
        <p:spPr>
          <a:xfrm>
            <a:off x="8106693" y="4447465"/>
            <a:ext cx="535624" cy="61648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311700" y="334175"/>
            <a:ext cx="7038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dirty="0"/>
              <a:t>Here are the first two questions</a:t>
            </a:r>
            <a:endParaRPr sz="3400" i="0" u="none" strike="noStrike" cap="none" dirty="0">
              <a:solidFill>
                <a:schemeClr val="dk1"/>
              </a:solidFill>
              <a:sym typeface="Century Gothic"/>
            </a:endParaRPr>
          </a:p>
        </p:txBody>
      </p:sp>
      <p:sp>
        <p:nvSpPr>
          <p:cNvPr id="183" name="Shape 183"/>
          <p:cNvSpPr txBox="1">
            <a:spLocks noGrp="1"/>
          </p:cNvSpPr>
          <p:nvPr>
            <p:ph type="body" idx="1"/>
          </p:nvPr>
        </p:nvSpPr>
        <p:spPr>
          <a:xfrm>
            <a:off x="311700" y="1233150"/>
            <a:ext cx="8520600" cy="39105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Prompt 1: </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In Chapter 1, it says that </a:t>
            </a:r>
            <a:r>
              <a:rPr lang="en-US" sz="1800" b="0" i="0" u="none" strike="noStrike" cap="none" dirty="0" err="1">
                <a:solidFill>
                  <a:srgbClr val="000000"/>
                </a:solidFill>
                <a:latin typeface="Century Gothic"/>
                <a:ea typeface="Century Gothic"/>
                <a:cs typeface="Century Gothic"/>
                <a:sym typeface="Century Gothic"/>
              </a:rPr>
              <a:t>Salva</a:t>
            </a:r>
            <a:r>
              <a:rPr lang="en-US" sz="1800" b="0" i="0" u="none" strike="noStrike" cap="none" dirty="0">
                <a:solidFill>
                  <a:srgbClr val="000000"/>
                </a:solidFill>
                <a:latin typeface="Century Gothic"/>
                <a:ea typeface="Century Gothic"/>
                <a:cs typeface="Century Gothic"/>
                <a:sym typeface="Century Gothic"/>
              </a:rPr>
              <a:t> “was letting his mind </a:t>
            </a:r>
            <a:r>
              <a:rPr lang="en-US" sz="1800" b="0" i="1" u="none" strike="noStrike" cap="none" dirty="0" err="1">
                <a:solidFill>
                  <a:srgbClr val="000000"/>
                </a:solidFill>
                <a:latin typeface="Century Gothic"/>
                <a:ea typeface="Century Gothic"/>
                <a:cs typeface="Century Gothic"/>
                <a:sym typeface="Century Gothic"/>
              </a:rPr>
              <a:t>wande</a:t>
            </a:r>
            <a:r>
              <a:rPr lang="en-US" i="1" dirty="0"/>
              <a:t> </a:t>
            </a:r>
            <a:r>
              <a:rPr lang="en-US" sz="1800" b="0" i="0" u="none" strike="noStrike" cap="none" dirty="0">
                <a:solidFill>
                  <a:srgbClr val="000000"/>
                </a:solidFill>
                <a:latin typeface="Century Gothic"/>
                <a:ea typeface="Century Gothic"/>
                <a:cs typeface="Century Gothic"/>
                <a:sym typeface="Century Gothic"/>
              </a:rPr>
              <a:t>down the road ahead of his body.” He begins to daydream about when he and his friends “made cows out of clay.” </a:t>
            </a:r>
            <a:r>
              <a:rPr lang="en-US" sz="1800" b="1" i="0" u="none" strike="noStrike" cap="none" dirty="0">
                <a:solidFill>
                  <a:srgbClr val="000000"/>
                </a:solidFill>
                <a:latin typeface="Century Gothic"/>
                <a:ea typeface="Century Gothic"/>
                <a:cs typeface="Century Gothic"/>
                <a:sym typeface="Century Gothic"/>
              </a:rPr>
              <a:t>What does this daydream tell you about the importance of cattle in </a:t>
            </a:r>
            <a:r>
              <a:rPr lang="en-US" sz="1800" b="1" i="0" u="none" strike="noStrike" cap="none" dirty="0" err="1">
                <a:solidFill>
                  <a:srgbClr val="000000"/>
                </a:solidFill>
                <a:latin typeface="Century Gothic"/>
                <a:ea typeface="Century Gothic"/>
                <a:cs typeface="Century Gothic"/>
                <a:sym typeface="Century Gothic"/>
              </a:rPr>
              <a:t>Salva’s</a:t>
            </a:r>
            <a:r>
              <a:rPr lang="en-US" sz="1800" b="1" i="0" u="none" strike="noStrike" cap="none" dirty="0">
                <a:solidFill>
                  <a:srgbClr val="000000"/>
                </a:solidFill>
                <a:latin typeface="Century Gothic"/>
                <a:ea typeface="Century Gothic"/>
                <a:cs typeface="Century Gothic"/>
                <a:sym typeface="Century Gothic"/>
              </a:rPr>
              <a:t> life?</a:t>
            </a:r>
            <a:endParaRPr sz="1800" b="1"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800"/>
              <a:buFont typeface="Century Gothic"/>
              <a:buNone/>
            </a:pPr>
            <a:endParaRPr b="1" dirty="0"/>
          </a:p>
          <a:p>
            <a:pPr marL="0" marR="0" lvl="0" indent="0" algn="l" rtl="0">
              <a:lnSpc>
                <a:spcPct val="115000"/>
              </a:lnSpc>
              <a:spcBef>
                <a:spcPts val="0"/>
              </a:spcBef>
              <a:spcAft>
                <a:spcPts val="0"/>
              </a:spcAft>
              <a:buClr>
                <a:srgbClr val="000000"/>
              </a:buClr>
              <a:buSzPts val="1800"/>
              <a:buFont typeface="Century Gothic"/>
              <a:buNone/>
            </a:pPr>
            <a:r>
              <a:rPr lang="en-US" dirty="0"/>
              <a:t>Prompt 2:</a:t>
            </a:r>
            <a:endParaRPr dirty="0"/>
          </a:p>
          <a:p>
            <a:pPr marL="0" lvl="0" indent="0" rtl="0">
              <a:lnSpc>
                <a:spcPct val="115000"/>
              </a:lnSpc>
              <a:spcBef>
                <a:spcPts val="0"/>
              </a:spcBef>
              <a:spcAft>
                <a:spcPts val="0"/>
              </a:spcAft>
              <a:buClr>
                <a:schemeClr val="dk1"/>
              </a:buClr>
              <a:buSzPts val="1800"/>
              <a:buFont typeface="Century Gothic"/>
              <a:buNone/>
            </a:pPr>
            <a:r>
              <a:rPr lang="en-US" dirty="0">
                <a:solidFill>
                  <a:schemeClr val="dk1"/>
                </a:solidFill>
              </a:rPr>
              <a:t>In Chapter 2, we learned that thorns </a:t>
            </a:r>
            <a:r>
              <a:rPr lang="en-US" i="1" dirty="0">
                <a:solidFill>
                  <a:schemeClr val="dk1"/>
                </a:solidFill>
              </a:rPr>
              <a:t>littered</a:t>
            </a:r>
            <a:r>
              <a:rPr lang="en-US" dirty="0">
                <a:solidFill>
                  <a:schemeClr val="dk1"/>
                </a:solidFill>
              </a:rPr>
              <a:t> the ground where Nya is. It says that Nya “looked at the bottom of her foot. There it was, a big thorn that had broken off right in the middle of her heel.” </a:t>
            </a:r>
            <a:r>
              <a:rPr lang="en-US" b="1" dirty="0">
                <a:solidFill>
                  <a:schemeClr val="dk1"/>
                </a:solidFill>
              </a:rPr>
              <a:t>What does the thorn in her heel tell you about Nya? </a:t>
            </a:r>
            <a:r>
              <a:rPr lang="en-US" dirty="0">
                <a:solidFill>
                  <a:schemeClr val="dk1"/>
                </a:solidFill>
              </a:rPr>
              <a:t>Explain why the thorn tells you this about Nya.</a:t>
            </a:r>
            <a:endParaRPr dirty="0">
              <a:solidFill>
                <a:schemeClr val="dk1"/>
              </a:solidFill>
            </a:endParaRPr>
          </a:p>
          <a:p>
            <a:pPr marL="0" marR="0" lvl="0" indent="0" algn="l" rtl="0">
              <a:lnSpc>
                <a:spcPct val="115000"/>
              </a:lnSpc>
              <a:spcBef>
                <a:spcPts val="0"/>
              </a:spcBef>
              <a:spcAft>
                <a:spcPts val="0"/>
              </a:spcAft>
              <a:buClr>
                <a:srgbClr val="000000"/>
              </a:buClr>
              <a:buSzPts val="1800"/>
              <a:buFont typeface="Century Gothic"/>
              <a:buNone/>
            </a:pPr>
            <a:endParaRPr dirty="0"/>
          </a:p>
          <a:p>
            <a:pPr marL="0" marR="0" lvl="0" indent="0" algn="l" rtl="0">
              <a:lnSpc>
                <a:spcPct val="115000"/>
              </a:lnSpc>
              <a:spcBef>
                <a:spcPts val="0"/>
              </a:spcBef>
              <a:spcAft>
                <a:spcPts val="0"/>
              </a:spcAft>
              <a:buClr>
                <a:srgbClr val="000000"/>
              </a:buClr>
              <a:buSzPts val="1800"/>
              <a:buFont typeface="Century Gothic"/>
              <a:buNone/>
            </a:pPr>
            <a:r>
              <a:rPr lang="en-US" sz="1800" b="1" i="0" u="none" strike="noStrike" cap="none" dirty="0">
                <a:solidFill>
                  <a:srgbClr val="000000"/>
                </a:solidFill>
                <a:latin typeface="Century Gothic"/>
                <a:ea typeface="Century Gothic"/>
                <a:cs typeface="Century Gothic"/>
                <a:sym typeface="Century Gothic"/>
              </a:rPr>
              <a:t> </a:t>
            </a:r>
            <a:endParaRPr dirty="0"/>
          </a:p>
          <a:p>
            <a:pPr marL="0" marR="0" lvl="0" indent="0" algn="l" rtl="0">
              <a:lnSpc>
                <a:spcPct val="2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10"/>
          <p:cNvPicPr preferRelativeResize="0"/>
          <p:nvPr/>
        </p:nvPicPr>
        <p:blipFill rotWithShape="1">
          <a:blip r:embed="rId3">
            <a:alphaModFix/>
          </a:blip>
          <a:srcRect/>
          <a:stretch/>
        </p:blipFill>
        <p:spPr>
          <a:xfrm>
            <a:off x="7916710" y="149803"/>
            <a:ext cx="915590" cy="102991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197E51-F58D-46FF-82B6-A55753555814}">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4018C0C2-257E-41B3-B54B-95235E0011E9}">
  <ds:schemaRefs>
    <ds:schemaRef ds:uri="http://schemas.microsoft.com/sharepoint/v3/contenttype/forms"/>
  </ds:schemaRefs>
</ds:datastoreItem>
</file>

<file path=customXml/itemProps3.xml><?xml version="1.0" encoding="utf-8"?>
<ds:datastoreItem xmlns:ds="http://schemas.openxmlformats.org/officeDocument/2006/customXml" ds:itemID="{D244B736-ADC4-411F-BB76-CC9646809A6D}"/>
</file>

<file path=docProps/app.xml><?xml version="1.0" encoding="utf-8"?>
<Properties xmlns="http://schemas.openxmlformats.org/officeDocument/2006/extended-properties" xmlns:vt="http://schemas.openxmlformats.org/officeDocument/2006/docPropsVTypes">
  <TotalTime>60</TotalTime>
  <Words>4240</Words>
  <Application>Microsoft Office PowerPoint</Application>
  <PresentationFormat>On-screen Show (16:9)</PresentationFormat>
  <Paragraphs>386</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Simple Light</vt:lpstr>
      <vt:lpstr>Grade 7: Module 1: Unit 1: Lesson 3 Teacher slide, before teaching.</vt:lpstr>
      <vt:lpstr>Grade 7: Module 1: Unit 1: Lesson 3 Teacher slide, before teaching.</vt:lpstr>
      <vt:lpstr>Grade 7: Module 1: Unit 1: Lesson 3 Teacher slide, before teaching.</vt:lpstr>
      <vt:lpstr>PowerPoint Presentation</vt:lpstr>
      <vt:lpstr>Hello, Students!</vt:lpstr>
      <vt:lpstr>Let's read the Learning Targets for this lesson. Read in your head while the teacher reads them out loud.</vt:lpstr>
      <vt:lpstr>Let’s Share the Gist</vt:lpstr>
      <vt:lpstr>Let’s Discuss These Characters</vt:lpstr>
      <vt:lpstr>Here are the first two questions</vt:lpstr>
      <vt:lpstr>Here are the next two questions</vt:lpstr>
      <vt:lpstr>Here is the last question</vt:lpstr>
      <vt:lpstr>Let’s Discuss     What did we just learn about these two characters’ points of view? </vt:lpstr>
      <vt:lpstr>Let’s review today’s learning targets:</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3 Teacher slide, before teaching.</dc:title>
  <dc:creator>nbravo</dc:creator>
  <cp:lastModifiedBy>Natalie Ivey</cp:lastModifiedBy>
  <cp:revision>38</cp:revision>
  <dcterms:modified xsi:type="dcterms:W3CDTF">2019-03-26T00:32:49Z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