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ppt/changesInfos/changesInfo1.xml" ContentType="application/vnd.ms-powerpoint.changes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Lst>
  <p:sldSz cx="9144000" cy="5143500" type="screen16x9"/>
  <p:notesSz cx="6858000" cy="43815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9E0D527-DF3D-4FA4-A9F0-AE08214EDFB5}">
  <a:tblStyle styleId="{D9E0D527-DF3D-4FA4-A9F0-AE08214EDFB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8.fntdata"/><Relationship Id="rId21" Type="http://schemas.openxmlformats.org/officeDocument/2006/relationships/slide" Target="slides/slide18.xml"/><Relationship Id="rId34" Type="http://schemas.openxmlformats.org/officeDocument/2006/relationships/font" Target="fonts/font3.fntdata"/><Relationship Id="rId42" Type="http://schemas.openxmlformats.org/officeDocument/2006/relationships/theme" Target="theme/theme1.xml"/><Relationship Id="rId47" Type="http://schemas.openxmlformats.org/officeDocument/2006/relationships/customXml" Target="../customXml/item3.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5.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4"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customXml" Target="../customXml/item2.xml"/><Relationship Id="rId20" Type="http://schemas.openxmlformats.org/officeDocument/2006/relationships/slide" Target="slides/slide17.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5BC7F621-FC1B-424A-A337-7DF226606E4E}"/>
    <pc:docChg chg="modSld">
      <pc:chgData name="" userId="" providerId="" clId="Web-{5BC7F621-FC1B-424A-A337-7DF226606E4E}" dt="2019-01-06T23:48:49.968" v="306"/>
      <pc:docMkLst>
        <pc:docMk/>
      </pc:docMkLst>
      <pc:sldChg chg="modNotes">
        <pc:chgData name="" userId="" providerId="" clId="Web-{5BC7F621-FC1B-424A-A337-7DF226606E4E}" dt="2019-01-06T23:07:59.198" v="6"/>
        <pc:sldMkLst>
          <pc:docMk/>
          <pc:sldMk cId="0" sldId="256"/>
        </pc:sldMkLst>
      </pc:sldChg>
      <pc:sldChg chg="modNotes">
        <pc:chgData name="" userId="" providerId="" clId="Web-{5BC7F621-FC1B-424A-A337-7DF226606E4E}" dt="2019-01-06T23:09:09.402" v="9"/>
        <pc:sldMkLst>
          <pc:docMk/>
          <pc:sldMk cId="0" sldId="257"/>
        </pc:sldMkLst>
      </pc:sldChg>
      <pc:sldChg chg="modNotes">
        <pc:chgData name="" userId="" providerId="" clId="Web-{5BC7F621-FC1B-424A-A337-7DF226606E4E}" dt="2019-01-06T23:10:51.356" v="12"/>
        <pc:sldMkLst>
          <pc:docMk/>
          <pc:sldMk cId="0" sldId="259"/>
        </pc:sldMkLst>
      </pc:sldChg>
      <pc:sldChg chg="modNotes">
        <pc:chgData name="" userId="" providerId="" clId="Web-{5BC7F621-FC1B-424A-A337-7DF226606E4E}" dt="2019-01-06T23:12:26.326" v="20"/>
        <pc:sldMkLst>
          <pc:docMk/>
          <pc:sldMk cId="0" sldId="260"/>
        </pc:sldMkLst>
      </pc:sldChg>
      <pc:sldChg chg="modNotes">
        <pc:chgData name="" userId="" providerId="" clId="Web-{5BC7F621-FC1B-424A-A337-7DF226606E4E}" dt="2019-01-06T23:13:44.186" v="23"/>
        <pc:sldMkLst>
          <pc:docMk/>
          <pc:sldMk cId="0" sldId="261"/>
        </pc:sldMkLst>
      </pc:sldChg>
      <pc:sldChg chg="modNotes">
        <pc:chgData name="" userId="" providerId="" clId="Web-{5BC7F621-FC1B-424A-A337-7DF226606E4E}" dt="2019-01-06T23:18:38.596" v="31"/>
        <pc:sldMkLst>
          <pc:docMk/>
          <pc:sldMk cId="0" sldId="262"/>
        </pc:sldMkLst>
      </pc:sldChg>
      <pc:sldChg chg="modNotes">
        <pc:chgData name="" userId="" providerId="" clId="Web-{5BC7F621-FC1B-424A-A337-7DF226606E4E}" dt="2019-01-06T23:19:26.737" v="37"/>
        <pc:sldMkLst>
          <pc:docMk/>
          <pc:sldMk cId="0" sldId="263"/>
        </pc:sldMkLst>
      </pc:sldChg>
      <pc:sldChg chg="modNotes">
        <pc:chgData name="" userId="" providerId="" clId="Web-{5BC7F621-FC1B-424A-A337-7DF226606E4E}" dt="2019-01-06T23:23:47.130" v="41"/>
        <pc:sldMkLst>
          <pc:docMk/>
          <pc:sldMk cId="0" sldId="264"/>
        </pc:sldMkLst>
      </pc:sldChg>
      <pc:sldChg chg="modNotes">
        <pc:chgData name="" userId="" providerId="" clId="Web-{5BC7F621-FC1B-424A-A337-7DF226606E4E}" dt="2019-01-06T23:24:15.583" v="45"/>
        <pc:sldMkLst>
          <pc:docMk/>
          <pc:sldMk cId="0" sldId="265"/>
        </pc:sldMkLst>
      </pc:sldChg>
      <pc:sldChg chg="modNotes">
        <pc:chgData name="" userId="" providerId="" clId="Web-{5BC7F621-FC1B-424A-A337-7DF226606E4E}" dt="2019-01-06T23:25:26.835" v="48"/>
        <pc:sldMkLst>
          <pc:docMk/>
          <pc:sldMk cId="0" sldId="266"/>
        </pc:sldMkLst>
      </pc:sldChg>
      <pc:sldChg chg="modNotes">
        <pc:chgData name="" userId="" providerId="" clId="Web-{5BC7F621-FC1B-424A-A337-7DF226606E4E}" dt="2019-01-06T23:28:06.184" v="58"/>
        <pc:sldMkLst>
          <pc:docMk/>
          <pc:sldMk cId="0" sldId="267"/>
        </pc:sldMkLst>
      </pc:sldChg>
      <pc:sldChg chg="modNotes">
        <pc:chgData name="" userId="" providerId="" clId="Web-{5BC7F621-FC1B-424A-A337-7DF226606E4E}" dt="2019-01-06T23:29:39.701" v="69"/>
        <pc:sldMkLst>
          <pc:docMk/>
          <pc:sldMk cId="0" sldId="268"/>
        </pc:sldMkLst>
      </pc:sldChg>
      <pc:sldChg chg="modNotes">
        <pc:chgData name="" userId="" providerId="" clId="Web-{5BC7F621-FC1B-424A-A337-7DF226606E4E}" dt="2019-01-06T23:31:37.671" v="80"/>
        <pc:sldMkLst>
          <pc:docMk/>
          <pc:sldMk cId="0" sldId="269"/>
        </pc:sldMkLst>
      </pc:sldChg>
      <pc:sldChg chg="modNotes">
        <pc:chgData name="" userId="" providerId="" clId="Web-{5BC7F621-FC1B-424A-A337-7DF226606E4E}" dt="2019-01-06T23:32:24.787" v="87"/>
        <pc:sldMkLst>
          <pc:docMk/>
          <pc:sldMk cId="0" sldId="270"/>
        </pc:sldMkLst>
      </pc:sldChg>
      <pc:sldChg chg="modNotes">
        <pc:chgData name="" userId="" providerId="" clId="Web-{5BC7F621-FC1B-424A-A337-7DF226606E4E}" dt="2019-01-06T23:33:47.897" v="95"/>
        <pc:sldMkLst>
          <pc:docMk/>
          <pc:sldMk cId="0" sldId="271"/>
        </pc:sldMkLst>
      </pc:sldChg>
      <pc:sldChg chg="modNotes">
        <pc:chgData name="" userId="" providerId="" clId="Web-{5BC7F621-FC1B-424A-A337-7DF226606E4E}" dt="2019-01-06T23:33:59.194" v="98"/>
        <pc:sldMkLst>
          <pc:docMk/>
          <pc:sldMk cId="0" sldId="272"/>
        </pc:sldMkLst>
      </pc:sldChg>
      <pc:sldChg chg="modNotes">
        <pc:chgData name="" userId="" providerId="" clId="Web-{5BC7F621-FC1B-424A-A337-7DF226606E4E}" dt="2019-01-06T23:35:25.554" v="106"/>
        <pc:sldMkLst>
          <pc:docMk/>
          <pc:sldMk cId="0" sldId="273"/>
        </pc:sldMkLst>
      </pc:sldChg>
      <pc:sldChg chg="modNotes">
        <pc:chgData name="" userId="" providerId="" clId="Web-{5BC7F621-FC1B-424A-A337-7DF226606E4E}" dt="2019-01-06T23:37:00.946" v="122"/>
        <pc:sldMkLst>
          <pc:docMk/>
          <pc:sldMk cId="0" sldId="274"/>
        </pc:sldMkLst>
      </pc:sldChg>
      <pc:sldChg chg="modNotes">
        <pc:chgData name="" userId="" providerId="" clId="Web-{5BC7F621-FC1B-424A-A337-7DF226606E4E}" dt="2019-01-06T23:38:30.310" v="152"/>
        <pc:sldMkLst>
          <pc:docMk/>
          <pc:sldMk cId="0" sldId="275"/>
        </pc:sldMkLst>
      </pc:sldChg>
      <pc:sldChg chg="modNotes">
        <pc:chgData name="" userId="" providerId="" clId="Web-{5BC7F621-FC1B-424A-A337-7DF226606E4E}" dt="2019-01-06T23:39:31.170" v="180"/>
        <pc:sldMkLst>
          <pc:docMk/>
          <pc:sldMk cId="0" sldId="276"/>
        </pc:sldMkLst>
      </pc:sldChg>
      <pc:sldChg chg="modNotes">
        <pc:chgData name="" userId="" providerId="" clId="Web-{5BC7F621-FC1B-424A-A337-7DF226606E4E}" dt="2019-01-06T23:41:20.110" v="210"/>
        <pc:sldMkLst>
          <pc:docMk/>
          <pc:sldMk cId="0" sldId="277"/>
        </pc:sldMkLst>
      </pc:sldChg>
      <pc:sldChg chg="modNotes">
        <pc:chgData name="" userId="" providerId="" clId="Web-{5BC7F621-FC1B-424A-A337-7DF226606E4E}" dt="2019-01-06T23:41:57.016" v="229"/>
        <pc:sldMkLst>
          <pc:docMk/>
          <pc:sldMk cId="0" sldId="278"/>
        </pc:sldMkLst>
      </pc:sldChg>
      <pc:sldChg chg="modNotes">
        <pc:chgData name="" userId="" providerId="" clId="Web-{5BC7F621-FC1B-424A-A337-7DF226606E4E}" dt="2019-01-06T23:42:31.423" v="239"/>
        <pc:sldMkLst>
          <pc:docMk/>
          <pc:sldMk cId="0" sldId="279"/>
        </pc:sldMkLst>
      </pc:sldChg>
      <pc:sldChg chg="modNotes">
        <pc:chgData name="" userId="" providerId="" clId="Web-{5BC7F621-FC1B-424A-A337-7DF226606E4E}" dt="2019-01-06T23:43:02.174" v="245"/>
        <pc:sldMkLst>
          <pc:docMk/>
          <pc:sldMk cId="0" sldId="280"/>
        </pc:sldMkLst>
      </pc:sldChg>
      <pc:sldChg chg="modNotes">
        <pc:chgData name="" userId="" providerId="" clId="Web-{5BC7F621-FC1B-424A-A337-7DF226606E4E}" dt="2019-01-06T23:46:06.309" v="276"/>
        <pc:sldMkLst>
          <pc:docMk/>
          <pc:sldMk cId="0" sldId="281"/>
        </pc:sldMkLst>
      </pc:sldChg>
      <pc:sldChg chg="modNotes">
        <pc:chgData name="" userId="" providerId="" clId="Web-{5BC7F621-FC1B-424A-A337-7DF226606E4E}" dt="2019-01-06T23:48:49.968" v="306"/>
        <pc:sldMkLst>
          <pc:docMk/>
          <pc:sldMk cId="0" sldId="2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481235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dirty="0">
                <a:latin typeface="Calibri"/>
                <a:ea typeface="Calibri"/>
                <a:cs typeface="Calibri"/>
                <a:sym typeface="Calibri"/>
              </a:rPr>
              <a:t>Teaching Notes: </a:t>
            </a:r>
            <a:endParaRPr sz="1200">
              <a:latin typeface="Calibri"/>
              <a:ea typeface="Calibri"/>
              <a:cs typeface="Calibri"/>
              <a:sym typeface="Calibri"/>
            </a:endParaRPr>
          </a:p>
          <a:p>
            <a:pPr indent="-304800">
              <a:buSzPts val="1200"/>
              <a:buFont typeface="Calibri"/>
              <a:buChar char="●"/>
            </a:pPr>
            <a:r>
              <a:rPr lang="en" sz="1200" dirty="0">
                <a:latin typeface="Calibri"/>
                <a:ea typeface="Calibri"/>
                <a:cs typeface="Calibri"/>
                <a:sym typeface="Calibri"/>
              </a:rPr>
              <a:t>In opening, students work with the Engagement Text: Reduce, Reuse, Recycle.” This text serves to pique students’ interest about the Decodable Reader, “Recycle!,” introduced in Work Time, by incorporating the topic and some words from this cycle into an engaging read-aloud.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68016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latin typeface="Calibri"/>
                <a:ea typeface="Calibri"/>
                <a:cs typeface="Calibri"/>
                <a:sym typeface="Calibri"/>
              </a:rPr>
              <a:t>Suggested slide pacing: 3-5 minutes</a:t>
            </a: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Ask students comprehension questions focused on vocabulary and language.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Ask students vocabulary and language comprehension questions about “Reduce, Reuse, Recycle.” </a:t>
            </a:r>
            <a:endParaRPr sz="1200" dirty="0">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“When you add ‘re’ to the beginning of an action word, what does it mean?” </a:t>
            </a:r>
            <a:r>
              <a:rPr lang="en" sz="1200" b="1" dirty="0">
                <a:latin typeface="Calibri"/>
                <a:ea typeface="Calibri"/>
                <a:cs typeface="Calibri"/>
                <a:sym typeface="Calibri"/>
              </a:rPr>
              <a:t>(to do it again</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“If ‘re’ means to ‘do again,’ does ‘reduce’ mean to ‘duce again’? How do you know?” </a:t>
            </a:r>
            <a:r>
              <a:rPr lang="en" sz="1200" b="1" dirty="0">
                <a:latin typeface="Calibri"/>
                <a:ea typeface="Calibri"/>
                <a:cs typeface="Calibri"/>
                <a:sym typeface="Calibri"/>
              </a:rPr>
              <a:t>(no because “duce” isn’t an action word; the text tells us that “reduce” means to “make smaller or less”)</a:t>
            </a:r>
            <a:endParaRPr sz="1200" b="1" dirty="0">
              <a:latin typeface="Calibri"/>
              <a:ea typeface="Calibri"/>
              <a:cs typeface="Calibri"/>
              <a:sym typeface="Calibri"/>
            </a:endParaRPr>
          </a:p>
          <a:p>
            <a:pPr marL="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indent="0">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a:t>
            </a:r>
            <a:endParaRPr lang="en"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Students are answering the comprehension questions based on the story.</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need, reread portion of text with the information to answer the question.</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p:txBody>
      </p:sp>
    </p:spTree>
    <p:extLst>
      <p:ext uri="{BB962C8B-B14F-4D97-AF65-F5344CB8AC3E}">
        <p14:creationId xmlns:p14="http://schemas.microsoft.com/office/powerpoint/2010/main" val="1327433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bc83620f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4bc83620f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3-5 minutes</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lang="en"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Ask students comprehension questions focused on making inferences.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“Can you think of some example of how you do or how you can reduce waste?” </a:t>
            </a:r>
            <a:r>
              <a:rPr lang="en" sz="1200" b="1" dirty="0">
                <a:latin typeface="Calibri"/>
                <a:ea typeface="Calibri"/>
                <a:cs typeface="Calibri"/>
                <a:sym typeface="Calibri"/>
              </a:rPr>
              <a:t>(answers will vary; examples: shorter showers, do not let kitchen sink water run)</a:t>
            </a:r>
            <a:endParaRPr sz="1200" b="1"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“Can you think of some examples of how you do or how you can reuse materials for a different purpose?” </a:t>
            </a:r>
            <a:r>
              <a:rPr lang="en" sz="1200" b="1" dirty="0">
                <a:latin typeface="Calibri"/>
                <a:ea typeface="Calibri"/>
                <a:cs typeface="Calibri"/>
                <a:sym typeface="Calibri"/>
              </a:rPr>
              <a:t>(answers will vary) </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are answering the comprehension questions based on the story.</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need, reread portion of text with the information to answer the question.</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46997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“The Wobble.”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Sing transition song.</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Tap each beat (</a:t>
            </a:r>
            <a:r>
              <a:rPr lang="en" sz="1200" b="1" dirty="0">
                <a:latin typeface="Calibri"/>
                <a:ea typeface="Calibri"/>
                <a:cs typeface="Calibri"/>
                <a:sym typeface="Calibri"/>
              </a:rPr>
              <a:t>syllable</a:t>
            </a:r>
            <a:r>
              <a:rPr lang="en" sz="1200" dirty="0">
                <a:latin typeface="Calibri"/>
                <a:ea typeface="Calibri"/>
                <a:cs typeface="Calibri"/>
                <a:sym typeface="Calibri"/>
              </a:rPr>
              <a:t>)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5291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Review the learning targets for Work Time.</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8783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slide pacing: 5-10 minutes </a:t>
            </a: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Consider adding a movement or signal for “snap” by snapping your fingers (</a:t>
            </a:r>
            <a:r>
              <a:rPr lang="en" sz="1200" b="1" dirty="0">
                <a:latin typeface="Calibri"/>
                <a:ea typeface="Calibri"/>
                <a:cs typeface="Calibri"/>
                <a:sym typeface="Calibri"/>
              </a:rPr>
              <a:t>or a similar movement</a:t>
            </a:r>
            <a:r>
              <a:rPr lang="en" sz="1200" dirty="0">
                <a:latin typeface="Calibri"/>
                <a:ea typeface="Calibri"/>
                <a:cs typeface="Calibri"/>
                <a:sym typeface="Calibri"/>
              </a:rPr>
              <a:t>) and “trapping” the “trap” words with your hands, but cupping and quickly clapping cupped palms together.  Students will enjoy added movement.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Show students a list of Snap or Trap Word Cards or project slide/post on board (</a:t>
            </a:r>
            <a:r>
              <a:rPr lang="en" sz="1200" b="1" dirty="0">
                <a:latin typeface="Calibri"/>
                <a:ea typeface="Calibri"/>
                <a:cs typeface="Calibri"/>
                <a:sym typeface="Calibri"/>
              </a:rPr>
              <a:t>“person,” “everyday,” “again,” “material,” “purpose” “community”</a:t>
            </a:r>
            <a:r>
              <a:rPr lang="en" sz="1200" dirty="0">
                <a:latin typeface="Calibri"/>
                <a:ea typeface="Calibri"/>
                <a:cs typeface="Calibri"/>
                <a:sym typeface="Calibri"/>
              </a:rPr>
              <a:t>) and a Snap or Trap T-chart.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a:t>
            </a:r>
            <a:r>
              <a:rPr lang="en" sz="1200" b="1" i="1" dirty="0">
                <a:latin typeface="Calibri"/>
                <a:ea typeface="Calibri"/>
                <a:cs typeface="Calibri"/>
                <a:sym typeface="Calibri"/>
              </a:rPr>
              <a:t>words that don’t play fair</a:t>
            </a:r>
            <a:r>
              <a:rPr lang="en" sz="1200" i="1" dirty="0">
                <a:latin typeface="Calibri"/>
                <a:ea typeface="Calibri"/>
                <a:cs typeface="Calibri"/>
                <a:sym typeface="Calibri"/>
              </a:rPr>
              <a:t>) and which ones go in the Snap column (</a:t>
            </a:r>
            <a:r>
              <a:rPr lang="en" sz="1200" b="1" i="1" dirty="0">
                <a:latin typeface="Calibri"/>
                <a:ea typeface="Calibri"/>
                <a:cs typeface="Calibri"/>
                <a:sym typeface="Calibri"/>
              </a:rPr>
              <a:t>words that do play fair</a:t>
            </a:r>
            <a:r>
              <a:rPr lang="en" sz="1200" i="1"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“purpose.”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“Do you think this is a snap or trap word?”</a:t>
            </a:r>
            <a:r>
              <a:rPr lang="en" sz="1200" dirty="0">
                <a:latin typeface="Calibri"/>
                <a:ea typeface="Calibri"/>
                <a:cs typeface="Calibri"/>
                <a:sym typeface="Calibri"/>
              </a:rPr>
              <a:t> (</a:t>
            </a:r>
            <a:r>
              <a:rPr lang="en" sz="1200" b="1" dirty="0">
                <a:latin typeface="Calibri"/>
                <a:ea typeface="Calibri"/>
                <a:cs typeface="Calibri"/>
                <a:sym typeface="Calibri"/>
              </a:rPr>
              <a:t>trap</a:t>
            </a:r>
            <a:r>
              <a:rPr lang="en" sz="1200" dirty="0">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i="1" dirty="0">
                <a:latin typeface="Calibri"/>
                <a:ea typeface="Calibri"/>
                <a:cs typeface="Calibri"/>
                <a:sym typeface="Calibri"/>
              </a:rPr>
              <a:t>“And who would like to share why this is a trap word?” </a:t>
            </a:r>
            <a:r>
              <a:rPr lang="en" sz="1200" dirty="0">
                <a:latin typeface="Calibri"/>
                <a:ea typeface="Calibri"/>
                <a:cs typeface="Calibri"/>
                <a:sym typeface="Calibri"/>
              </a:rPr>
              <a:t>(</a:t>
            </a:r>
            <a:r>
              <a:rPr lang="en" sz="1200" b="1" dirty="0">
                <a:latin typeface="Calibri"/>
                <a:ea typeface="Calibri"/>
                <a:cs typeface="Calibri"/>
                <a:sym typeface="Calibri"/>
              </a:rPr>
              <a:t>because it is pronounced with a /u/ sound at the end (“</a:t>
            </a:r>
            <a:r>
              <a:rPr lang="en" sz="1200" b="1" dirty="0" err="1">
                <a:latin typeface="Calibri"/>
                <a:ea typeface="Calibri"/>
                <a:cs typeface="Calibri"/>
                <a:sym typeface="Calibri"/>
              </a:rPr>
              <a:t>purpus</a:t>
            </a:r>
            <a:r>
              <a:rPr lang="en" sz="1200" b="1" dirty="0">
                <a:latin typeface="Calibri"/>
                <a:ea typeface="Calibri"/>
                <a:cs typeface="Calibri"/>
                <a:sym typeface="Calibri"/>
              </a:rPr>
              <a:t>”) instead of an /ō/ sound</a:t>
            </a:r>
            <a:r>
              <a:rPr lang="en" sz="1200" dirty="0">
                <a:latin typeface="Calibri"/>
                <a:ea typeface="Calibri"/>
                <a:cs typeface="Calibri"/>
                <a:sym typeface="Calibri"/>
              </a:rPr>
              <a:t>)</a:t>
            </a:r>
            <a:endParaRPr lang="en" sz="1200" dirty="0">
              <a:latin typeface="Calibri"/>
              <a:ea typeface="Calibri"/>
              <a:cs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In the word ‘purpose,’ we hear the /u/ sound in ‘pose’ that makes it sound like ‘pus.’ Since we say a different vowel sound than we see, we can identify this word as a tra</a:t>
            </a:r>
            <a:r>
              <a:rPr lang="en" sz="1200" dirty="0">
                <a:solidFill>
                  <a:schemeClr val="dk1"/>
                </a:solidFill>
                <a:latin typeface="Calibri"/>
                <a:ea typeface="Calibri"/>
                <a:cs typeface="Calibri"/>
                <a:sym typeface="Calibri"/>
              </a:rPr>
              <a:t>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newly introduced high frequency words to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will support future learning in morphology.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9302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a:t>
            </a:r>
            <a:r>
              <a:rPr lang="en" b="1" dirty="0">
                <a:sym typeface="Calibri"/>
              </a:rPr>
              <a:t>5-10 minutes</a:t>
            </a:r>
            <a:endParaRPr lang="en-US"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Snap or Track T-chart for Teacher Reference.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5893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“The More We Get Together”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Sing transition song.</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Tap each beat (</a:t>
            </a:r>
            <a:r>
              <a:rPr lang="en" sz="1200" b="1" dirty="0">
                <a:latin typeface="Calibri"/>
                <a:ea typeface="Calibri"/>
                <a:cs typeface="Calibri"/>
                <a:sym typeface="Calibri"/>
              </a:rPr>
              <a:t>syllable</a:t>
            </a:r>
            <a:r>
              <a:rPr lang="en" sz="1200" dirty="0">
                <a:latin typeface="Calibri"/>
                <a:ea typeface="Calibri"/>
                <a:cs typeface="Calibri"/>
                <a:sym typeface="Calibri"/>
              </a:rPr>
              <a:t>)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7007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Briefly introduce the Learning Targets by reminding students of the lyrics they just sang or chanted in the transition.</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Review the learning targets for Work Time.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“Remember the transition song we just sang. Today we are going to read a decodable text “Recycle!’”</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4297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“Recycle!”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“First we read the text, ‘Recycle!’ together. Now we will read a related text with the same title. This text is filled with words that YOU can read! There are decodable words, and there are some words that don’t play fair, like ‘purpose.’”</a:t>
            </a:r>
            <a:endParaRPr sz="1200" i="1" dirty="0">
              <a:solidFill>
                <a:schemeClr val="dk1"/>
              </a:solidFill>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Draw  students’ attention to high-frequency words on the</a:t>
            </a:r>
            <a:r>
              <a:rPr lang="en" sz="1200" b="1" dirty="0">
                <a:latin typeface="Calibri"/>
                <a:ea typeface="Calibri"/>
                <a:cs typeface="Calibri"/>
                <a:sym typeface="Calibri"/>
              </a:rPr>
              <a:t> Interactive Word Wall</a:t>
            </a:r>
            <a:r>
              <a:rPr lang="en" sz="1200"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Decodable Reader:</a:t>
            </a:r>
            <a:r>
              <a:rPr lang="en" sz="1200" b="1" dirty="0">
                <a:latin typeface="Calibri"/>
                <a:ea typeface="Calibri"/>
                <a:cs typeface="Calibri"/>
                <a:sym typeface="Calibri"/>
              </a:rPr>
              <a:t> </a:t>
            </a:r>
            <a:r>
              <a:rPr lang="en" sz="1200" dirty="0">
                <a:latin typeface="Calibri"/>
                <a:ea typeface="Calibri"/>
                <a:cs typeface="Calibri"/>
                <a:sym typeface="Calibri"/>
              </a:rPr>
              <a:t>“Recycle!” and highlighters to students.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“Recycle!”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read “Recycle!” with a partner. Partners may take turns (</a:t>
            </a:r>
            <a:r>
              <a:rPr lang="en" sz="1200" b="1" dirty="0">
                <a:latin typeface="Calibri"/>
                <a:ea typeface="Calibri"/>
                <a:cs typeface="Calibri"/>
                <a:sym typeface="Calibri"/>
              </a:rPr>
              <a:t>by page or whole text</a:t>
            </a:r>
            <a:r>
              <a:rPr lang="en" sz="1200" dirty="0">
                <a:latin typeface="Calibri"/>
                <a:ea typeface="Calibri"/>
                <a:cs typeface="Calibri"/>
                <a:sym typeface="Calibri"/>
              </a:rPr>
              <a:t>), read in unison, or both.</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Partial Alphabetic phase have trouble finding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Direct students to the </a:t>
            </a:r>
            <a:r>
              <a:rPr lang="en" sz="1200" b="1" dirty="0">
                <a:latin typeface="Calibri"/>
                <a:ea typeface="Calibri"/>
                <a:cs typeface="Calibri"/>
                <a:sym typeface="Calibri"/>
              </a:rPr>
              <a:t>Interactive Word Wall</a:t>
            </a:r>
            <a:r>
              <a:rPr lang="en" sz="1200" dirty="0">
                <a:latin typeface="Calibri"/>
                <a:ea typeface="Calibri"/>
                <a:cs typeface="Calibri"/>
                <a:sym typeface="Calibri"/>
              </a:rPr>
              <a:t> as needed for “trap” words that “don’t play fair.”</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reminding students of the Syllable Sleuth instructional practice as needed to decode multisyllabic words:</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Locate the vowels and put a dot under them.</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Look between the vowels to divide.</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Identify the syllable types and use that knowledge to decode each syllable.</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Blend the syllables to read the word.</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2084304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dirty="0">
                <a:sym typeface="Calibri"/>
              </a:rPr>
              <a:t>Suggested slide pacing: 10-15 minutes </a:t>
            </a:r>
            <a:endParaRPr lang="en-US"/>
          </a:p>
          <a:p>
            <a:pPr marL="0" indent="0">
              <a:buNone/>
            </a:pPr>
            <a:r>
              <a:rPr lang="en" dirty="0"/>
              <a:t>Grouping: Whole Group</a:t>
            </a:r>
            <a:endParaRPr lang="en"/>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indent="0">
              <a:buNone/>
            </a:pPr>
            <a:r>
              <a:rPr lang="en" sz="1200" dirty="0">
                <a:latin typeface="Calibri"/>
                <a:ea typeface="Calibri"/>
                <a:cs typeface="Calibri"/>
                <a:sym typeface="Calibri"/>
              </a:rPr>
              <a:t>Teaching Notes: </a:t>
            </a:r>
            <a:endParaRPr lang="en" sz="1200">
              <a:latin typeface="Calibri"/>
              <a:ea typeface="Calibri"/>
              <a:cs typeface="Calibri"/>
              <a:sym typeface="Calibri"/>
            </a:endParaRPr>
          </a:p>
          <a:p>
            <a:pPr marL="171450" indent="-171450"/>
            <a:r>
              <a:rPr lang="en" sz="1200" dirty="0">
                <a:latin typeface="Calibri"/>
                <a:ea typeface="Calibri"/>
                <a:cs typeface="Calibri"/>
                <a:sym typeface="Calibri"/>
              </a:rPr>
              <a:t>Slide 2 of 4 of Decodable Reader </a:t>
            </a:r>
            <a:endParaRPr sz="1200" dirty="0">
              <a:latin typeface="Calibri"/>
              <a:ea typeface="Calibri"/>
              <a:cs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1478647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Engagement Text: “Reduce, Reduce, Recycle!”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“Reduce, Reuse, Recycle”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Decodable Reader: “Recycle!”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“Recycle!” (one per student, see Student Workbook)</a:t>
            </a:r>
            <a:endParaRPr sz="1200"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latin typeface="Calibri"/>
                <a:ea typeface="Calibri"/>
                <a:cs typeface="Calibri"/>
                <a:sym typeface="Calibri"/>
              </a:rPr>
              <a:t>Interactive Word Wall</a:t>
            </a:r>
            <a:r>
              <a:rPr lang="en" sz="1200" dirty="0">
                <a:latin typeface="Calibri"/>
                <a:ea typeface="Calibri"/>
                <a:cs typeface="Calibri"/>
                <a:sym typeface="Calibri"/>
              </a:rPr>
              <a:t>: A place in the classroom where high-frequency words can be displayed. As high frequency words are introduced, they are regularly added to this wall.</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Pre-determine partnerships for retelling.</a:t>
            </a:r>
            <a:endParaRPr sz="1200" dirty="0">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8504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10-15 minutes</a:t>
            </a:r>
            <a:endParaRPr sz="1200" b="1" dirty="0">
              <a:latin typeface="Calibri"/>
              <a:ea typeface="Calibri"/>
              <a:cs typeface="Calibri"/>
              <a:sym typeface="Calibri"/>
            </a:endParaRPr>
          </a:p>
          <a:p>
            <a:pPr marL="0" indent="0">
              <a:buNone/>
            </a:pPr>
            <a:r>
              <a:rPr lang="en" sz="1200" b="1" dirty="0">
                <a:latin typeface="Calibri"/>
                <a:cs typeface="Calibri"/>
              </a:rPr>
              <a:t>Grouping: Whole Group</a:t>
            </a:r>
          </a:p>
          <a:p>
            <a:pPr marL="0" indent="0">
              <a:buNone/>
            </a:pPr>
            <a:endParaRPr lang="en" sz="1200" b="1">
              <a:latin typeface="Calibri"/>
              <a:cs typeface="Calibri"/>
            </a:endParaRPr>
          </a:p>
          <a:p>
            <a:pPr marL="0" indent="0">
              <a:buClr>
                <a:schemeClr val="dk1"/>
              </a:buClr>
              <a:buNone/>
            </a:pPr>
            <a:r>
              <a:rPr lang="en" sz="1200" dirty="0">
                <a:latin typeface="Calibri"/>
                <a:ea typeface="Calibri"/>
                <a:cs typeface="Calibri"/>
                <a:sym typeface="Calibri"/>
              </a:rPr>
              <a:t>Teaching Notes: Slide 3 of 4 of Decodable Reader </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b="1" dirty="0">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1112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cs typeface="Calibri"/>
                <a:sym typeface="Calibri"/>
              </a:rPr>
              <a:t>Suggested Slide Pacing: 10-15 minutes</a:t>
            </a:r>
            <a:endParaRPr lang="en-US" sz="1200" b="1" dirty="0">
              <a:latin typeface="Calibri"/>
              <a:cs typeface="Calibri"/>
            </a:endParaRPr>
          </a:p>
          <a:p>
            <a:pPr marL="0" indent="0">
              <a:buNone/>
            </a:pPr>
            <a:r>
              <a:rPr lang="en" sz="1200" b="1" dirty="0">
                <a:latin typeface="Calibri"/>
                <a:cs typeface="Calibri"/>
              </a:rPr>
              <a:t>Grouping: Whole Group</a:t>
            </a:r>
          </a:p>
          <a:p>
            <a:pPr marL="0" indent="0">
              <a:buNone/>
            </a:pPr>
            <a:endParaRPr lang="en" b="1" dirty="0">
              <a:ea typeface="Calibri"/>
            </a:endParaRPr>
          </a:p>
          <a:p>
            <a:pPr marL="0" indent="0">
              <a:buClr>
                <a:schemeClr val="dk1"/>
              </a:buClr>
              <a:buNone/>
            </a:pPr>
            <a:r>
              <a:rPr lang="en" sz="1200" dirty="0">
                <a:latin typeface="Calibri"/>
                <a:ea typeface="Calibri"/>
                <a:cs typeface="Calibri"/>
                <a:sym typeface="Calibri"/>
              </a:rPr>
              <a:t>Teaching Notes: Slide 4 of 4 of Decodable Reader </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629380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indent="0">
              <a:buNone/>
            </a:pPr>
            <a:r>
              <a:rPr lang="en" sz="1200" b="1" dirty="0">
                <a:latin typeface="Calibri"/>
                <a:ea typeface="Calibri"/>
                <a:cs typeface="Calibri"/>
              </a:rPr>
              <a:t>Grouping: Whole Group</a:t>
            </a:r>
            <a:endParaRPr lang="en" sz="1200" b="1" i="0" u="none" strike="noStrike" cap="none" dirty="0">
              <a:latin typeface="Calibri"/>
              <a:ea typeface="Calibri"/>
              <a:cs typeface="Calibri"/>
            </a:endParaRPr>
          </a:p>
          <a:p>
            <a:pPr marL="901700" lvl="2" indent="0">
              <a:buNone/>
            </a:pPr>
            <a:endParaRPr lang="en" sz="1200" dirty="0">
              <a:latin typeface="Calibri"/>
              <a:ea typeface="Calibri"/>
              <a:cs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a:t>
            </a:r>
            <a:r>
              <a:rPr lang="en" sz="1200" b="1" dirty="0">
                <a:latin typeface="Calibri"/>
                <a:ea typeface="Calibri"/>
                <a:cs typeface="Calibri"/>
                <a:sym typeface="Calibri"/>
              </a:rPr>
              <a:t>encourage specificity in responses</a:t>
            </a:r>
            <a:r>
              <a:rPr lang="en" sz="1200" dirty="0">
                <a:latin typeface="Calibri"/>
                <a:ea typeface="Calibri"/>
                <a:cs typeface="Calibri"/>
                <a:sym typeface="Calibri"/>
              </a:rPr>
              <a:t>).</a:t>
            </a:r>
            <a:endParaRPr sz="1200" dirty="0">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b="1" dirty="0">
                <a:latin typeface="Calibri"/>
                <a:ea typeface="Calibri"/>
                <a:cs typeface="Calibri"/>
                <a:sym typeface="Calibri"/>
              </a:rPr>
              <a:t>(Be able to do something on your own, be able to help myself with something) </a:t>
            </a:r>
            <a:r>
              <a:rPr lang="en" sz="1200" i="1" dirty="0">
                <a:latin typeface="Calibri"/>
                <a:ea typeface="Calibri"/>
                <a:cs typeface="Calibri"/>
                <a:sym typeface="Calibri"/>
              </a:rPr>
              <a:t>“What does it mean to be an independent reader?” </a:t>
            </a:r>
            <a:r>
              <a:rPr lang="en" sz="1200" b="1" dirty="0">
                <a:latin typeface="Calibri"/>
                <a:ea typeface="Calibri"/>
                <a:cs typeface="Calibri"/>
                <a:sym typeface="Calibri"/>
              </a:rPr>
              <a:t>(Have knowledge and skills to problem solve words, have “stamina” or the ability to stick with reading for an extended period of time, know your strengths and weaknesses)</a:t>
            </a:r>
            <a:endParaRPr sz="1200" b="1">
              <a:latin typeface="Calibri"/>
              <a:ea typeface="Calibri"/>
              <a:cs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p:txBody>
      </p:sp>
      <p:sp>
        <p:nvSpPr>
          <p:cNvPr id="367" name="Google Shape;367;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8" name="Google Shape;368;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2294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lang="en-US" sz="1200" b="1">
              <a:latin typeface="Calibri"/>
              <a:ea typeface="Calibri"/>
              <a:cs typeface="Calibri"/>
            </a:endParaRPr>
          </a:p>
          <a:p>
            <a:pPr marL="0" indent="0">
              <a:buNone/>
            </a:pPr>
            <a:r>
              <a:rPr lang="en" sz="1200" b="1" dirty="0">
                <a:latin typeface="Calibri"/>
                <a:ea typeface="Calibri"/>
                <a:cs typeface="Calibri"/>
              </a:rPr>
              <a:t>Grouping: Whole Group</a:t>
            </a:r>
          </a:p>
          <a:p>
            <a:pPr marL="457200" lvl="1" indent="0">
              <a:buClr>
                <a:schemeClr val="dk1"/>
              </a:buClr>
              <a:buNone/>
            </a:pPr>
            <a:endParaRPr lang="en" sz="1200">
              <a:solidFill>
                <a:schemeClr val="dk1"/>
              </a:solidFill>
              <a:latin typeface="Calibri"/>
              <a:ea typeface="Calibri"/>
              <a:cs typeface="Calibri"/>
            </a:endParaRPr>
          </a:p>
          <a:p>
            <a:pPr marL="0" indent="0">
              <a:buClr>
                <a:schemeClr val="dk1"/>
              </a:buClr>
              <a:buNone/>
            </a:pPr>
            <a:r>
              <a:rPr lang="en" sz="1200" dirty="0">
                <a:latin typeface="Calibri"/>
                <a:ea typeface="Calibri"/>
                <a:cs typeface="Calibri"/>
                <a:sym typeface="Calibri"/>
              </a:rPr>
              <a:t>Teaching Notes: </a:t>
            </a:r>
            <a:endParaRPr lang="en"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a:t>
            </a:r>
            <a:endParaRPr sz="1200" dirty="0">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4079146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 </a:t>
            </a:r>
            <a:endParaRPr lang="en-US" sz="1200">
              <a:solidFill>
                <a:schemeClr val="dk1"/>
              </a:solidFill>
              <a:latin typeface="Calibri"/>
              <a:ea typeface="Calibri"/>
              <a:cs typeface="Calibri"/>
              <a:sym typeface="Calibri"/>
            </a:endParaRPr>
          </a:p>
          <a:p>
            <a:pPr marL="0" indent="0">
              <a:buNone/>
            </a:pPr>
            <a:r>
              <a:rPr lang="en" sz="1200" b="1" dirty="0">
                <a:latin typeface="Calibri"/>
                <a:ea typeface="Calibri"/>
                <a:cs typeface="Calibri"/>
              </a:rPr>
              <a:t>Grouping: Whole Group</a:t>
            </a: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lang="en"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3686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lvl="1" indent="-304800">
              <a:buClr>
                <a:schemeClr val="dk1"/>
              </a:buClr>
              <a:buSzPts val="1200"/>
              <a:buFont typeface="Calibri"/>
              <a:buChar char="○"/>
            </a:pPr>
            <a:r>
              <a:rPr lang="en" sz="1200" dirty="0">
                <a:latin typeface="Calibri"/>
                <a:ea typeface="Calibri"/>
                <a:cs typeface="Calibri"/>
                <a:sym typeface="Calibri"/>
              </a:rPr>
              <a:t>Copy per student of “Recycle!” decodable text </a:t>
            </a:r>
            <a:endParaRPr sz="1200" dirty="0">
              <a:latin typeface="Calibri"/>
              <a:ea typeface="Calibri"/>
              <a:cs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Partner and Independent Reading rotations: Fluency Rubric, Reader’s Toolbox, anchor chart, etc. for student reference.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Are students coding/marking  words correctly? (</a:t>
            </a:r>
            <a:r>
              <a:rPr lang="en" sz="1200" b="1" dirty="0">
                <a:latin typeface="Calibri"/>
                <a:ea typeface="Calibri"/>
                <a:cs typeface="Calibri"/>
                <a:sym typeface="Calibri"/>
              </a:rPr>
              <a:t>as assigned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Fluency Rubric?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tools as needed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87899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4a6d5701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4a6d5701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10-15 minutes</a:t>
            </a:r>
            <a:endParaRPr sz="1200" dirty="0">
              <a:latin typeface="Calibri"/>
              <a:ea typeface="Calibri"/>
              <a:cs typeface="Calibri"/>
              <a:sym typeface="Calibri"/>
            </a:endParaRPr>
          </a:p>
          <a:p>
            <a:pPr marL="0" indent="0">
              <a:buNone/>
            </a:pPr>
            <a:r>
              <a:rPr lang="en" sz="1200" b="1" dirty="0">
                <a:latin typeface="Calibri"/>
                <a:cs typeface="Calibri"/>
              </a:rPr>
              <a:t>Grouping: Independent work time</a:t>
            </a:r>
          </a:p>
          <a:p>
            <a:pPr marL="0" indent="0">
              <a:buNone/>
            </a:pPr>
            <a:endParaRPr lang="en" b="1" dirty="0"/>
          </a:p>
          <a:p>
            <a:pPr marL="0" indent="0">
              <a:buClr>
                <a:schemeClr val="dk1"/>
              </a:buClr>
              <a:buNone/>
            </a:pPr>
            <a:r>
              <a:rPr lang="en" sz="1200" dirty="0">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Suggested Fluency Rubric for reference as needed</a:t>
            </a:r>
            <a:r>
              <a:rPr lang="en" dirty="0"/>
              <a:t>.</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6193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4a6d5701f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4a6d5701f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 sz="1200" b="1" dirty="0">
                <a:latin typeface="Calibri"/>
                <a:ea typeface="Calibri"/>
                <a:cs typeface="Calibri"/>
                <a:sym typeface="Calibri"/>
              </a:rPr>
              <a:t>Suggested slide pacing: 10-15 minutes</a:t>
            </a:r>
            <a:endParaRPr sz="1200" b="1" dirty="0">
              <a:latin typeface="Calibri"/>
              <a:ea typeface="Calibri"/>
              <a:cs typeface="Calibri"/>
              <a:sym typeface="Calibri"/>
            </a:endParaRPr>
          </a:p>
          <a:p>
            <a:pPr marL="0" indent="0">
              <a:buNone/>
            </a:pPr>
            <a:r>
              <a:rPr lang="en" sz="1200" b="1" dirty="0">
                <a:latin typeface="Calibri"/>
                <a:cs typeface="Calibri"/>
              </a:rPr>
              <a:t>Grouping: Independent work time</a:t>
            </a:r>
          </a:p>
          <a:p>
            <a:pPr marL="0" indent="0">
              <a:buNone/>
            </a:pPr>
            <a:endParaRPr lang="en" b="1" dirty="0"/>
          </a:p>
          <a:p>
            <a:pPr marL="0" indent="0">
              <a:buNone/>
            </a:pPr>
            <a:r>
              <a:rPr lang="en" sz="1200" dirty="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902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“Reduce, Reuse, Recycle”</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9752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Ability to divide words by their syllable type.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Knowledge of suffixes and prefixes.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 frequency words and determine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words with suffixes and prefixes.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reduce, reuse, recycle, waste, manage, materials, environment (T)</a:t>
            </a:r>
            <a:endParaRPr sz="1200" dirty="0">
              <a:latin typeface="Calibri"/>
              <a:ea typeface="Calibri"/>
              <a:cs typeface="Calibri"/>
              <a:sym typeface="Calibri"/>
            </a:endParaRPr>
          </a:p>
        </p:txBody>
      </p:sp>
    </p:spTree>
    <p:extLst>
      <p:ext uri="{BB962C8B-B14F-4D97-AF65-F5344CB8AC3E}">
        <p14:creationId xmlns:p14="http://schemas.microsoft.com/office/powerpoint/2010/main" val="1389764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Clr>
                <a:schemeClr val="dk1"/>
              </a:buClr>
              <a:buNone/>
            </a:pPr>
            <a:r>
              <a:rPr lang="en" sz="1200" b="1" dirty="0">
                <a:latin typeface="Calibri"/>
                <a:ea typeface="Calibri"/>
                <a:cs typeface="Calibri"/>
                <a:sym typeface="Calibri"/>
              </a:rPr>
              <a:t>Suggested slide pacing: 2-3 minutes</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Sung to the tune of “The More We Get Together”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These transition slides are an optimal time for moving around, even if it’s to sit right back down. Putting movements to these songs (</a:t>
            </a:r>
            <a:r>
              <a:rPr lang="en" sz="1200" b="1" dirty="0">
                <a:latin typeface="Calibri"/>
                <a:ea typeface="Calibri"/>
                <a:cs typeface="Calibri"/>
                <a:sym typeface="Calibri"/>
              </a:rPr>
              <a:t>marching in a circle or in place, hand movements that “show” some of the ideas in the song</a:t>
            </a:r>
            <a:r>
              <a:rPr lang="en" sz="1200" dirty="0">
                <a:latin typeface="Calibri"/>
                <a:ea typeface="Calibri"/>
                <a:cs typeface="Calibri"/>
                <a:sym typeface="Calibri"/>
              </a:rPr>
              <a:t>) can be a lot of fun. Students can come up with these movements themselves.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Sing transition song.</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Tap each beat (</a:t>
            </a:r>
            <a:r>
              <a:rPr lang="en" sz="1200" b="1" dirty="0">
                <a:latin typeface="Calibri"/>
                <a:ea typeface="Calibri"/>
                <a:cs typeface="Calibri"/>
                <a:sym typeface="Calibri"/>
              </a:rPr>
              <a:t>syllable</a:t>
            </a:r>
            <a:r>
              <a:rPr lang="en" sz="1200" dirty="0">
                <a:latin typeface="Calibri"/>
                <a:ea typeface="Calibri"/>
                <a:cs typeface="Calibri"/>
                <a:sym typeface="Calibri"/>
              </a:rPr>
              <a:t>)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9950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b="1" dirty="0">
              <a:latin typeface="Calibri"/>
              <a:ea typeface="Calibri"/>
              <a:cs typeface="Calibri"/>
              <a:sym typeface="Calibri"/>
            </a:endParaRPr>
          </a:p>
        </p:txBody>
      </p:sp>
    </p:spTree>
    <p:extLst>
      <p:ext uri="{BB962C8B-B14F-4D97-AF65-F5344CB8AC3E}">
        <p14:creationId xmlns:p14="http://schemas.microsoft.com/office/powerpoint/2010/main" val="3395729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b4a2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b4a2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a:t>
            </a:r>
            <a:r>
              <a:rPr lang="en" sz="1200" b="1" dirty="0">
                <a:highlight>
                  <a:schemeClr val="lt1"/>
                </a:highlight>
                <a:latin typeface="Calibri"/>
                <a:ea typeface="Calibri"/>
                <a:cs typeface="Calibri"/>
                <a:sym typeface="Calibri"/>
              </a:rPr>
              <a:t> 3-5 minutes for uninterrupted first read and 8-15 minutes for the second read with questions</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includes three slides with this slide.  Continue to the next two slides to complete reading the Engagement Text.</a:t>
            </a:r>
            <a:endParaRPr sz="1200" dirty="0">
              <a:solidFill>
                <a:schemeClr val="dk1"/>
              </a:solidFill>
              <a:latin typeface="Calibri"/>
              <a:ea typeface="Calibri"/>
              <a:cs typeface="Calibri"/>
              <a:sym typeface="Calibri"/>
            </a:endParaRPr>
          </a:p>
          <a:p>
            <a:pPr indent="-304800">
              <a:buClr>
                <a:schemeClr val="dk1"/>
              </a:buClr>
              <a:buSzPts val="1200"/>
              <a:buFont typeface="Calibri"/>
              <a:buChar char="●"/>
            </a:pPr>
            <a:r>
              <a:rPr lang="en" sz="1200" dirty="0">
                <a:latin typeface="Calibri"/>
                <a:ea typeface="Calibri"/>
                <a:cs typeface="Calibri"/>
                <a:sym typeface="Calibri"/>
              </a:rPr>
              <a:t>You will read the Engagement Text “Reduce, Reuse, Recycle”  aloud twice. The first time, uninterrupted. After the second read, students turn to a partner and retell the story in their own words. Engage students in a comprehension discussion  including any new vocabulary.  </a:t>
            </a:r>
            <a:r>
              <a:rPr lang="en" sz="1200" b="1" dirty="0">
                <a:latin typeface="Calibri"/>
                <a:ea typeface="Calibri"/>
                <a:cs typeface="Calibri"/>
                <a:sym typeface="Calibri"/>
              </a:rPr>
              <a:t>(Questions are found on the slides following the Engagement Text slides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‘Reduce, Reuse, Recycle.’ 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“Reduce, Reuse, Recycle!.”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latin typeface="Calibri"/>
                <a:ea typeface="Calibri"/>
                <a:cs typeface="Calibri"/>
                <a:sym typeface="Calibri"/>
              </a:rPr>
              <a:t>Students are sharing what they have learned from listening to the story.</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additional help, including ELLs: Consider defining verbs to better under concept of recycling. </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2359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bc83620f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bc83620f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see slide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2 of 2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‘It’s Raining!.’ 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turn to a partner and tell what they learned from the text: “It’s Raining!”.</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listening to story.</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latin typeface="Calibri"/>
                <a:ea typeface="Calibri"/>
                <a:cs typeface="Calibri"/>
                <a:sym typeface="Calibri"/>
              </a:rPr>
              <a:t>Students are sharing what they have learned from listening to the story.</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additional help, including ELLs: Consider providing picture cards of nouns in “The Tale of the Knight’s Nose” to support comprehension.</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356228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latin typeface="Calibri"/>
                <a:ea typeface="Calibri"/>
                <a:cs typeface="Calibri"/>
                <a:sym typeface="Calibri"/>
              </a:rPr>
              <a:t>Suggested slide pacing: 5-8 minutes</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Teaching Notes: </a:t>
            </a:r>
            <a:endParaRPr lang="en"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Ask comprehension questions.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Actions:</a:t>
            </a:r>
            <a:endParaRPr sz="1200" dirty="0">
              <a:latin typeface="Calibri"/>
              <a:ea typeface="Calibri"/>
              <a:cs typeface="Calibri"/>
              <a:sym typeface="Calibri"/>
            </a:endParaRPr>
          </a:p>
          <a:p>
            <a:pPr indent="-304800">
              <a:buClr>
                <a:schemeClr val="dk1"/>
              </a:buClr>
              <a:buSzPts val="1200"/>
              <a:buFont typeface="Calibri"/>
              <a:buAutoNum type="arabicPeriod"/>
            </a:pPr>
            <a:r>
              <a:rPr lang="en" sz="1200" dirty="0">
                <a:latin typeface="Calibri"/>
                <a:ea typeface="Calibri"/>
                <a:cs typeface="Calibri"/>
                <a:sym typeface="Calibri"/>
              </a:rPr>
              <a:t>Ask students comprehension questions for “Reduce, Reuse, Recycle” </a:t>
            </a:r>
            <a:endParaRPr sz="1200">
              <a:solidFill>
                <a:schemeClr val="dk1"/>
              </a:solidFill>
              <a:latin typeface="Calibri"/>
              <a:ea typeface="Calibri"/>
              <a:cs typeface="Calibri"/>
              <a:sym typeface="Calibri"/>
            </a:endParaRPr>
          </a:p>
          <a:p>
            <a:pPr lvl="1" indent="-304800">
              <a:buClr>
                <a:schemeClr val="dk1"/>
              </a:buClr>
              <a:buSzPts val="1200"/>
              <a:buFont typeface="Calibri"/>
              <a:buChar char="○"/>
            </a:pPr>
            <a:r>
              <a:rPr lang="en" sz="1200" dirty="0">
                <a:latin typeface="Calibri"/>
                <a:ea typeface="Calibri"/>
                <a:cs typeface="Calibri"/>
                <a:sym typeface="Calibri"/>
              </a:rPr>
              <a:t>Recall: </a:t>
            </a:r>
            <a:endParaRPr sz="120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t>
            </a:r>
            <a:r>
              <a:rPr lang="en" sz="1200" i="1" dirty="0">
                <a:latin typeface="Calibri"/>
                <a:ea typeface="Calibri"/>
                <a:cs typeface="Calibri"/>
                <a:sym typeface="Calibri"/>
              </a:rPr>
              <a:t>What is waste</a:t>
            </a:r>
            <a:r>
              <a:rPr lang="en" sz="1200" dirty="0">
                <a:latin typeface="Calibri"/>
                <a:ea typeface="Calibri"/>
                <a:cs typeface="Calibri"/>
                <a:sym typeface="Calibri"/>
              </a:rPr>
              <a:t>?” (</a:t>
            </a:r>
            <a:r>
              <a:rPr lang="en" sz="1200" b="1" dirty="0">
                <a:latin typeface="Calibri"/>
                <a:ea typeface="Calibri"/>
                <a:cs typeface="Calibri"/>
                <a:sym typeface="Calibri"/>
              </a:rPr>
              <a:t>anything you throw away</a:t>
            </a:r>
            <a:r>
              <a:rPr lang="en" sz="1200" dirty="0">
                <a:latin typeface="Calibri"/>
                <a:ea typeface="Calibri"/>
                <a:cs typeface="Calibri"/>
                <a:sym typeface="Calibri"/>
              </a:rPr>
              <a:t>)</a:t>
            </a:r>
            <a:endParaRPr sz="1200" dirty="0">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t>
            </a:r>
            <a:r>
              <a:rPr lang="en" sz="1200" i="1" dirty="0">
                <a:latin typeface="Calibri"/>
                <a:ea typeface="Calibri"/>
                <a:cs typeface="Calibri"/>
                <a:sym typeface="Calibri"/>
              </a:rPr>
              <a:t>Why is it important to ‘manage our waste’?” </a:t>
            </a:r>
            <a:r>
              <a:rPr lang="en" sz="1200" b="1" dirty="0">
                <a:latin typeface="Calibri"/>
                <a:ea typeface="Calibri"/>
                <a:cs typeface="Calibri"/>
                <a:sym typeface="Calibri"/>
              </a:rPr>
              <a:t>(to keep the environment clean and healthy)</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indent="0">
              <a:buClr>
                <a:schemeClr val="dk1"/>
              </a:buClr>
              <a:buNone/>
            </a:pPr>
            <a:r>
              <a:rPr lang="en" sz="1200" dirty="0">
                <a:latin typeface="Calibri"/>
                <a:ea typeface="Calibri"/>
                <a:cs typeface="Calibri"/>
                <a:sym typeface="Calibri"/>
              </a:rPr>
              <a:t>Student Look-</a:t>
            </a:r>
            <a:r>
              <a:rPr lang="en" sz="1200" dirty="0" err="1">
                <a:latin typeface="Calibri"/>
                <a:ea typeface="Calibri"/>
                <a:cs typeface="Calibri"/>
                <a:sym typeface="Calibri"/>
              </a:rPr>
              <a:t>fors</a:t>
            </a:r>
            <a:r>
              <a:rPr lang="en" sz="1200" dirty="0">
                <a:latin typeface="Calibri"/>
                <a:ea typeface="Calibri"/>
                <a:cs typeface="Calibri"/>
                <a:sym typeface="Calibri"/>
              </a:rPr>
              <a:t>/Listen-</a:t>
            </a:r>
            <a:r>
              <a:rPr lang="en" sz="1200" dirty="0" err="1">
                <a:latin typeface="Calibri"/>
                <a:ea typeface="Calibri"/>
                <a:cs typeface="Calibri"/>
                <a:sym typeface="Calibri"/>
              </a:rPr>
              <a:t>fors</a:t>
            </a:r>
            <a:r>
              <a:rPr lang="en" sz="1200" dirty="0">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answer comprehension questions about text.</a:t>
            </a:r>
            <a:endParaRPr sz="1200" dirty="0">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Reread the portion of the text with the answer to the question as needed.</a:t>
            </a:r>
            <a:endParaRPr sz="1200" dirty="0">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p:txBody>
      </p:sp>
    </p:spTree>
    <p:extLst>
      <p:ext uri="{BB962C8B-B14F-4D97-AF65-F5344CB8AC3E}">
        <p14:creationId xmlns:p14="http://schemas.microsoft.com/office/powerpoint/2010/main" val="38436904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5.xml"/><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8.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221675" y="28581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25: Lesson 122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221675" y="1077168"/>
            <a:ext cx="8520601" cy="2863461"/>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in</a:t>
            </a:r>
            <a:r>
              <a:rPr lang="en" sz="1600" i="1" dirty="0"/>
              <a:t>cludes three instructional practices: Engagement Text Read Aloud, Snap or Trap, and Decodable Reader Partner Search and Read. Students work with the Engagement Text: “Reduce, Reuse, Recycle”, to pique their interest about the Decodable Reader, “Recycle!” by incorporating the topic and some words from this cycle into a read-aloud and engaging in a comprehension discussion. During Snap or Trap, students will determine which words are “snap” (easily decodable) and which are “trap” (difficult to decode/irregular) and explain their thinking. </a:t>
            </a:r>
            <a:endParaRPr sz="1600" i="1" dirty="0"/>
          </a:p>
          <a:p>
            <a:pPr marL="0" lvl="0" indent="0" algn="l" rtl="0">
              <a:lnSpc>
                <a:spcPct val="90000"/>
              </a:lnSpc>
              <a:spcBef>
                <a:spcPts val="10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 and Decodable Reader</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a:t>
            </a:r>
            <a:r>
              <a:rPr lang="en" sz="1600" dirty="0"/>
              <a:t>compound words and “are” contractions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“material,” “purpose,” “community,” “person,” “everyday,” “again” </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9"/>
          <p:cNvSpPr txBox="1">
            <a:spLocks noGrp="1"/>
          </p:cNvSpPr>
          <p:nvPr>
            <p:ph type="title"/>
          </p:nvPr>
        </p:nvSpPr>
        <p:spPr>
          <a:xfrm>
            <a:off x="383914" y="2612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288" name="Google Shape;288;p49"/>
          <p:cNvSpPr txBox="1">
            <a:spLocks noGrp="1"/>
          </p:cNvSpPr>
          <p:nvPr>
            <p:ph type="body" idx="1"/>
          </p:nvPr>
        </p:nvSpPr>
        <p:spPr>
          <a:xfrm>
            <a:off x="381000" y="738400"/>
            <a:ext cx="8523514" cy="3811829"/>
          </a:xfrm>
          <a:prstGeom prst="rect">
            <a:avLst/>
          </a:prstGeom>
        </p:spPr>
        <p:txBody>
          <a:bodyPr spcFirstLastPara="1" wrap="square" lIns="68575" tIns="34275" rIns="68575" bIns="34275" anchor="t" anchorCtr="0">
            <a:noAutofit/>
          </a:bodyPr>
          <a:lstStyle/>
          <a:p>
            <a:pPr marL="177800" lvl="0" indent="0" algn="l" rtl="0">
              <a:lnSpc>
                <a:spcPct val="120000"/>
              </a:lnSpc>
              <a:spcBef>
                <a:spcPts val="800"/>
              </a:spcBef>
              <a:spcAft>
                <a:spcPts val="0"/>
              </a:spcAft>
              <a:buNone/>
            </a:pPr>
            <a:endParaRPr sz="1900" dirty="0"/>
          </a:p>
          <a:p>
            <a:pPr marL="457200" lvl="0" indent="-361950" algn="l" rtl="0">
              <a:lnSpc>
                <a:spcPct val="120000"/>
              </a:lnSpc>
              <a:spcBef>
                <a:spcPts val="800"/>
              </a:spcBef>
              <a:spcAft>
                <a:spcPts val="0"/>
              </a:spcAft>
              <a:buSzPts val="2100"/>
              <a:buAutoNum type="arabicPeriod"/>
            </a:pPr>
            <a:r>
              <a:rPr lang="en" dirty="0"/>
              <a:t>When you add ‘re’ to the beginning of an action word, what does it mean?</a:t>
            </a:r>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a:t>If ‘re’ means to ‘do again,’ does ‘reduce’ mean to ‘duce again’? How do you know?</a:t>
            </a: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50"/>
          <p:cNvSpPr txBox="1"/>
          <p:nvPr/>
        </p:nvSpPr>
        <p:spPr>
          <a:xfrm>
            <a:off x="364875" y="141515"/>
            <a:ext cx="8948700" cy="957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400" dirty="0">
                <a:solidFill>
                  <a:schemeClr val="dk1"/>
                </a:solidFill>
                <a:latin typeface="Century Gothic"/>
                <a:ea typeface="Century Gothic"/>
                <a:cs typeface="Century Gothic"/>
                <a:sym typeface="Century Gothic"/>
              </a:rPr>
              <a:t>Digging Deeper: Extension Questions </a:t>
            </a:r>
            <a:endParaRPr sz="3400" dirty="0">
              <a:solidFill>
                <a:schemeClr val="dk1"/>
              </a:solidFill>
              <a:latin typeface="Century Gothic"/>
              <a:ea typeface="Century Gothic"/>
              <a:cs typeface="Century Gothic"/>
              <a:sym typeface="Century Gothic"/>
            </a:endParaRPr>
          </a:p>
        </p:txBody>
      </p:sp>
      <p:sp>
        <p:nvSpPr>
          <p:cNvPr id="294" name="Google Shape;294;p50"/>
          <p:cNvSpPr txBox="1"/>
          <p:nvPr/>
        </p:nvSpPr>
        <p:spPr>
          <a:xfrm>
            <a:off x="364875" y="1226682"/>
            <a:ext cx="7938300" cy="32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Can you think of some example of how you do or how you can reduce waste?</a:t>
            </a:r>
            <a:endParaRPr sz="21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1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Can you think of some examples of how you do or how you can reuse materials for a different purpose?</a:t>
            </a:r>
            <a:endParaRPr sz="2100" dirty="0">
              <a:latin typeface="Century Gothic"/>
              <a:ea typeface="Century Gothic"/>
              <a:cs typeface="Century Gothic"/>
              <a:sym typeface="Century Gothic"/>
            </a:endParaRPr>
          </a:p>
          <a:p>
            <a:pPr marL="0" lvl="0" indent="0" algn="l" rtl="0">
              <a:spcBef>
                <a:spcPts val="0"/>
              </a:spcBef>
              <a:spcAft>
                <a:spcPts val="0"/>
              </a:spcAft>
              <a:buNone/>
            </a:pPr>
            <a:endParaRPr sz="21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00" name="Google Shape;300;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06" name="Google Shape;306;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07" name="Google Shape;307;p52"/>
          <p:cNvPicPr preferRelativeResize="0"/>
          <p:nvPr/>
        </p:nvPicPr>
        <p:blipFill>
          <a:blip r:embed="rId3">
            <a:alphaModFix/>
          </a:blip>
          <a:stretch>
            <a:fillRect/>
          </a:stretch>
        </p:blipFill>
        <p:spPr>
          <a:xfrm>
            <a:off x="8312444" y="4269572"/>
            <a:ext cx="792000" cy="6421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3"/>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13" name="Google Shape;313;p53"/>
          <p:cNvSpPr txBox="1">
            <a:spLocks noGrp="1"/>
          </p:cNvSpPr>
          <p:nvPr>
            <p:ph type="body" idx="1"/>
          </p:nvPr>
        </p:nvSpPr>
        <p:spPr>
          <a:xfrm>
            <a:off x="324150" y="2110842"/>
            <a:ext cx="866745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material 	purpose 	community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14" name="Google Shape;314;p53"/>
          <p:cNvSpPr txBox="1"/>
          <p:nvPr/>
        </p:nvSpPr>
        <p:spPr>
          <a:xfrm>
            <a:off x="442800" y="1090860"/>
            <a:ext cx="87012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latin typeface="Century Gothic"/>
                <a:ea typeface="Century Gothic"/>
                <a:cs typeface="Century Gothic"/>
                <a:sym typeface="Century Gothic"/>
              </a:rPr>
              <a:t>person		everyday		again</a:t>
            </a:r>
            <a:endParaRPr sz="3600"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20" name="Google Shape;320;p54"/>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21" name="Google Shape;321;p54"/>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22" name="Google Shape;322;p54"/>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1"/>
                                        </p:tgtEl>
                                        <p:attrNameLst>
                                          <p:attrName>style.visibility</p:attrName>
                                        </p:attrNameLst>
                                      </p:cBhvr>
                                      <p:to>
                                        <p:strVal val="visible"/>
                                      </p:to>
                                    </p:set>
                                    <p:animEffect transition="in" filter="fade">
                                      <p:cBhvr>
                                        <p:cTn id="7" dur="1000"/>
                                        <p:tgtEl>
                                          <p:spTgt spid="3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2"/>
                                        </p:tgtEl>
                                        <p:attrNameLst>
                                          <p:attrName>style.visibility</p:attrName>
                                        </p:attrNameLst>
                                      </p:cBhvr>
                                      <p:to>
                                        <p:strVal val="visible"/>
                                      </p:to>
                                    </p:set>
                                    <p:animEffect transition="in" filter="fade">
                                      <p:cBhvr>
                                        <p:cTn id="12" dur="1000"/>
                                        <p:tgtEl>
                                          <p:spTgt spid="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28" name="Google Shape;328;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34" name="Google Shape;334;p56"/>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7350" algn="l" rtl="0">
              <a:lnSpc>
                <a:spcPct val="120000"/>
              </a:lnSpc>
              <a:spcBef>
                <a:spcPts val="800"/>
              </a:spcBef>
              <a:spcAft>
                <a:spcPts val="0"/>
              </a:spcAft>
              <a:buClr>
                <a:schemeClr val="dk1"/>
              </a:buClr>
              <a:buSzPts val="2500"/>
              <a:buChar char="•"/>
            </a:pPr>
            <a:r>
              <a:rPr lang="en" sz="2500">
                <a:solidFill>
                  <a:schemeClr val="dk1"/>
                </a:solidFill>
              </a:rPr>
              <a:t>I can read and understand the decodable text: “</a:t>
            </a:r>
            <a:r>
              <a:rPr lang="en" sz="2500"/>
              <a:t>Recycle!</a:t>
            </a:r>
            <a:r>
              <a:rPr lang="en" sz="2500">
                <a:solidFill>
                  <a:schemeClr val="dk1"/>
                </a:solidFill>
              </a:rPr>
              <a:t>”</a:t>
            </a:r>
            <a:endParaRPr sz="25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35" name="Google Shape;335;p56"/>
          <p:cNvPicPr preferRelativeResize="0"/>
          <p:nvPr/>
        </p:nvPicPr>
        <p:blipFill>
          <a:blip r:embed="rId3">
            <a:alphaModFix/>
          </a:blip>
          <a:stretch>
            <a:fillRect/>
          </a:stretch>
        </p:blipFill>
        <p:spPr>
          <a:xfrm>
            <a:off x="8341114" y="4280458"/>
            <a:ext cx="792000" cy="642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7"/>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1" name="Google Shape;341;p57"/>
          <p:cNvPicPr preferRelativeResize="0"/>
          <p:nvPr/>
        </p:nvPicPr>
        <p:blipFill>
          <a:blip r:embed="rId3">
            <a:alphaModFix/>
          </a:blip>
          <a:stretch>
            <a:fillRect/>
          </a:stretch>
        </p:blipFill>
        <p:spPr>
          <a:xfrm>
            <a:off x="800126" y="790275"/>
            <a:ext cx="2895025" cy="3780974"/>
          </a:xfrm>
          <a:prstGeom prst="rect">
            <a:avLst/>
          </a:prstGeom>
          <a:noFill/>
          <a:ln w="9525" cap="flat" cmpd="sng">
            <a:solidFill>
              <a:schemeClr val="dk2"/>
            </a:solidFill>
            <a:prstDash val="solid"/>
            <a:round/>
            <a:headEnd type="none" w="sm" len="sm"/>
            <a:tailEnd type="none" w="sm" len="sm"/>
          </a:ln>
        </p:spPr>
      </p:pic>
      <p:pic>
        <p:nvPicPr>
          <p:cNvPr id="342" name="Google Shape;342;p57"/>
          <p:cNvPicPr preferRelativeResize="0"/>
          <p:nvPr/>
        </p:nvPicPr>
        <p:blipFill>
          <a:blip r:embed="rId4">
            <a:alphaModFix/>
          </a:blip>
          <a:stretch>
            <a:fillRect/>
          </a:stretch>
        </p:blipFill>
        <p:spPr>
          <a:xfrm>
            <a:off x="4252925" y="895800"/>
            <a:ext cx="4133850" cy="257175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8"/>
          <p:cNvSpPr txBox="1">
            <a:spLocks noGrp="1"/>
          </p:cNvSpPr>
          <p:nvPr>
            <p:ph type="title"/>
          </p:nvPr>
        </p:nvSpPr>
        <p:spPr>
          <a:xfrm>
            <a:off x="466743" y="20810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48" name="Google Shape;348;p58"/>
          <p:cNvPicPr preferRelativeResize="0"/>
          <p:nvPr/>
        </p:nvPicPr>
        <p:blipFill>
          <a:blip r:embed="rId3">
            <a:alphaModFix/>
          </a:blip>
          <a:stretch>
            <a:fillRect/>
          </a:stretch>
        </p:blipFill>
        <p:spPr>
          <a:xfrm>
            <a:off x="466743" y="1029138"/>
            <a:ext cx="3886200" cy="3400425"/>
          </a:xfrm>
          <a:prstGeom prst="rect">
            <a:avLst/>
          </a:prstGeom>
          <a:noFill/>
          <a:ln w="9525" cap="flat" cmpd="sng">
            <a:solidFill>
              <a:schemeClr val="dk2"/>
            </a:solidFill>
            <a:prstDash val="solid"/>
            <a:round/>
            <a:headEnd type="none" w="sm" len="sm"/>
            <a:tailEnd type="none" w="sm" len="sm"/>
          </a:ln>
        </p:spPr>
      </p:pic>
      <p:pic>
        <p:nvPicPr>
          <p:cNvPr id="349" name="Google Shape;349;p58"/>
          <p:cNvPicPr preferRelativeResize="0"/>
          <p:nvPr/>
        </p:nvPicPr>
        <p:blipFill>
          <a:blip r:embed="rId4">
            <a:alphaModFix/>
          </a:blip>
          <a:stretch>
            <a:fillRect/>
          </a:stretch>
        </p:blipFill>
        <p:spPr>
          <a:xfrm>
            <a:off x="4699240" y="929125"/>
            <a:ext cx="4019550" cy="360045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500">
              <a:solidFill>
                <a:schemeClr val="dk1"/>
              </a:solidFill>
            </a:endParaRPr>
          </a:p>
          <a:p>
            <a:pPr marL="457200" lvl="0" indent="-342900" algn="l" rtl="0">
              <a:spcBef>
                <a:spcPts val="800"/>
              </a:spcBef>
              <a:spcAft>
                <a:spcPts val="0"/>
              </a:spcAft>
              <a:buClr>
                <a:schemeClr val="dk1"/>
              </a:buClr>
              <a:buSzPts val="1800"/>
              <a:buChar char="•"/>
            </a:pPr>
            <a:r>
              <a:rPr lang="en" sz="1800"/>
              <a:t>Enlarged Engagement Text: “Reduce, Reuse, Recycle”</a:t>
            </a:r>
            <a:r>
              <a:rPr lang="en" sz="1800">
                <a:solidFill>
                  <a:schemeClr val="dk1"/>
                </a:solidFill>
              </a:rPr>
              <a:t> </a:t>
            </a:r>
            <a:endParaRPr sz="1800"/>
          </a:p>
          <a:p>
            <a:pPr marL="457200" lvl="0" indent="-342900" algn="l" rtl="0">
              <a:spcBef>
                <a:spcPts val="0"/>
              </a:spcBef>
              <a:spcAft>
                <a:spcPts val="0"/>
              </a:spcAft>
              <a:buClr>
                <a:schemeClr val="dk1"/>
              </a:buClr>
              <a:buSzPts val="1800"/>
              <a:buChar char="•"/>
            </a:pPr>
            <a:r>
              <a:rPr lang="en" sz="1800"/>
              <a:t>Snap or Trap</a:t>
            </a:r>
            <a:r>
              <a:rPr lang="en" sz="1800">
                <a:solidFill>
                  <a:schemeClr val="dk1"/>
                </a:solidFill>
              </a:rPr>
              <a:t> Word Cards and T-chart </a:t>
            </a:r>
            <a:endParaRPr sz="1800"/>
          </a:p>
          <a:p>
            <a:pPr marL="457200" lvl="0" indent="-342900" algn="l" rtl="0">
              <a:spcBef>
                <a:spcPts val="0"/>
              </a:spcBef>
              <a:spcAft>
                <a:spcPts val="0"/>
              </a:spcAft>
              <a:buSzPts val="1800"/>
              <a:buChar char="•"/>
            </a:pPr>
            <a:r>
              <a:rPr lang="en" sz="1800"/>
              <a:t>Enlarged Decodable Reader: “Reduce, Reuse, Recycle”</a:t>
            </a:r>
            <a:endParaRPr sz="1800"/>
          </a:p>
          <a:p>
            <a:pPr marL="457200" lvl="0" indent="-342900" algn="l" rtl="0">
              <a:spcBef>
                <a:spcPts val="0"/>
              </a:spcBef>
              <a:spcAft>
                <a:spcPts val="0"/>
              </a:spcAft>
              <a:buSzPts val="1800"/>
              <a:buChar char="•"/>
            </a:pPr>
            <a:r>
              <a:rPr lang="en" sz="1800"/>
              <a:t>Decodable Reader: “Recycle!”</a:t>
            </a:r>
            <a:endParaRPr sz="1800" b="1">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a:solidFill>
                <a:schemeClr val="dk1"/>
              </a:solidFill>
            </a:endParaRPr>
          </a:p>
          <a:p>
            <a:pPr marL="457200" lvl="0" indent="-342900" algn="l" rtl="0">
              <a:spcBef>
                <a:spcPts val="800"/>
              </a:spcBef>
              <a:spcAft>
                <a:spcPts val="0"/>
              </a:spcAft>
              <a:buClr>
                <a:schemeClr val="dk1"/>
              </a:buClr>
              <a:buSzPts val="1800"/>
              <a:buChar char="•"/>
            </a:pPr>
            <a:r>
              <a:rPr lang="en" sz="1800">
                <a:solidFill>
                  <a:schemeClr val="dk1"/>
                </a:solidFill>
              </a:rPr>
              <a:t>Highlighters, highlighter tape (optional)</a:t>
            </a:r>
            <a:endParaRPr sz="180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25: Lesson 122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5" name="Google Shape;355;p59"/>
          <p:cNvPicPr preferRelativeResize="0"/>
          <p:nvPr/>
        </p:nvPicPr>
        <p:blipFill>
          <a:blip r:embed="rId3">
            <a:alphaModFix/>
          </a:blip>
          <a:stretch>
            <a:fillRect/>
          </a:stretch>
        </p:blipFill>
        <p:spPr>
          <a:xfrm>
            <a:off x="4778828" y="1210328"/>
            <a:ext cx="3800475" cy="2819400"/>
          </a:xfrm>
          <a:prstGeom prst="rect">
            <a:avLst/>
          </a:prstGeom>
          <a:noFill/>
          <a:ln w="9525" cap="flat" cmpd="sng">
            <a:solidFill>
              <a:schemeClr val="dk2"/>
            </a:solidFill>
            <a:prstDash val="solid"/>
            <a:round/>
            <a:headEnd type="none" w="sm" len="sm"/>
            <a:tailEnd type="none" w="sm" len="sm"/>
          </a:ln>
        </p:spPr>
      </p:pic>
      <p:pic>
        <p:nvPicPr>
          <p:cNvPr id="356" name="Google Shape;356;p59"/>
          <p:cNvPicPr preferRelativeResize="0"/>
          <p:nvPr/>
        </p:nvPicPr>
        <p:blipFill>
          <a:blip r:embed="rId4">
            <a:alphaModFix/>
          </a:blip>
          <a:stretch>
            <a:fillRect/>
          </a:stretch>
        </p:blipFill>
        <p:spPr>
          <a:xfrm>
            <a:off x="466743" y="1019828"/>
            <a:ext cx="3895725" cy="3009900"/>
          </a:xfrm>
          <a:prstGeom prst="rect">
            <a:avLst/>
          </a:prstGeom>
          <a:noFill/>
          <a:ln w="9525" cap="flat" cmpd="sng">
            <a:solidFill>
              <a:schemeClr val="dk2"/>
            </a:solidFill>
            <a:prstDash val="solid"/>
            <a:round/>
            <a:headEnd type="none" w="sm" len="sm"/>
            <a:tailEnd type="none" w="sm" len="sm"/>
          </a:ln>
        </p:spPr>
      </p:pic>
      <p:sp>
        <p:nvSpPr>
          <p:cNvPr id="8" name="Google Shape;347;p58"/>
          <p:cNvSpPr txBox="1">
            <a:spLocks noGrp="1"/>
          </p:cNvSpPr>
          <p:nvPr>
            <p:ph type="title"/>
          </p:nvPr>
        </p:nvSpPr>
        <p:spPr>
          <a:xfrm>
            <a:off x="466743" y="20810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2" name="Google Shape;362;p60"/>
          <p:cNvPicPr preferRelativeResize="0"/>
          <p:nvPr/>
        </p:nvPicPr>
        <p:blipFill>
          <a:blip r:embed="rId3">
            <a:alphaModFix/>
          </a:blip>
          <a:stretch>
            <a:fillRect/>
          </a:stretch>
        </p:blipFill>
        <p:spPr>
          <a:xfrm>
            <a:off x="402771" y="1193186"/>
            <a:ext cx="3895725" cy="3028950"/>
          </a:xfrm>
          <a:prstGeom prst="rect">
            <a:avLst/>
          </a:prstGeom>
          <a:noFill/>
          <a:ln w="9525" cap="flat" cmpd="sng">
            <a:solidFill>
              <a:schemeClr val="dk2"/>
            </a:solidFill>
            <a:prstDash val="solid"/>
            <a:round/>
            <a:headEnd type="none" w="sm" len="sm"/>
            <a:tailEnd type="none" w="sm" len="sm"/>
          </a:ln>
        </p:spPr>
      </p:pic>
      <p:pic>
        <p:nvPicPr>
          <p:cNvPr id="363" name="Google Shape;363;p60"/>
          <p:cNvPicPr preferRelativeResize="0"/>
          <p:nvPr/>
        </p:nvPicPr>
        <p:blipFill>
          <a:blip r:embed="rId4">
            <a:alphaModFix/>
          </a:blip>
          <a:stretch>
            <a:fillRect/>
          </a:stretch>
        </p:blipFill>
        <p:spPr>
          <a:xfrm>
            <a:off x="4614182" y="1105673"/>
            <a:ext cx="4029075" cy="3203975"/>
          </a:xfrm>
          <a:prstGeom prst="rect">
            <a:avLst/>
          </a:prstGeom>
          <a:noFill/>
          <a:ln w="9525" cap="flat" cmpd="sng">
            <a:solidFill>
              <a:schemeClr val="dk2"/>
            </a:solidFill>
            <a:prstDash val="solid"/>
            <a:round/>
            <a:headEnd type="none" w="sm" len="sm"/>
            <a:tailEnd type="none" w="sm" len="sm"/>
          </a:ln>
        </p:spPr>
      </p:pic>
      <p:sp>
        <p:nvSpPr>
          <p:cNvPr id="6" name="Google Shape;347;p58"/>
          <p:cNvSpPr txBox="1">
            <a:spLocks noGrp="1"/>
          </p:cNvSpPr>
          <p:nvPr>
            <p:ph type="title"/>
          </p:nvPr>
        </p:nvSpPr>
        <p:spPr>
          <a:xfrm>
            <a:off x="466743" y="20810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61"/>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71" name="Google Shape;371;p61"/>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372" name="Google Shape;372;p61"/>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78" name="Google Shape;378;p62"/>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6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84" name="Google Shape;384;p6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t>I can use what I know to read high frequency words and spell compound words. </a:t>
            </a:r>
            <a:endParaRPr sz="2400"/>
          </a:p>
          <a:p>
            <a:pPr marL="457200" lvl="0" indent="-381000" algn="l" rtl="0">
              <a:lnSpc>
                <a:spcPct val="120000"/>
              </a:lnSpc>
              <a:spcBef>
                <a:spcPts val="0"/>
              </a:spcBef>
              <a:spcAft>
                <a:spcPts val="0"/>
              </a:spcAft>
              <a:buClr>
                <a:schemeClr val="dk1"/>
              </a:buClr>
              <a:buSzPts val="2400"/>
              <a:buChar char="•"/>
            </a:pPr>
            <a:r>
              <a:rPr lang="en" sz="2400">
                <a:solidFill>
                  <a:schemeClr val="dk1"/>
                </a:solidFill>
              </a:rPr>
              <a:t>I can fl</a:t>
            </a:r>
            <a:r>
              <a:rPr lang="en" sz="2400"/>
              <a:t>uently </a:t>
            </a:r>
            <a:r>
              <a:rPr lang="en" sz="2400">
                <a:solidFill>
                  <a:schemeClr val="dk1"/>
                </a:solidFill>
              </a:rPr>
              <a:t>read the decodable text: “</a:t>
            </a:r>
            <a:r>
              <a:rPr lang="en" sz="2400"/>
              <a:t>Recycle!</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85" name="Google Shape;385;p63"/>
          <p:cNvPicPr preferRelativeResize="0"/>
          <p:nvPr/>
        </p:nvPicPr>
        <p:blipFill>
          <a:blip r:embed="rId3">
            <a:alphaModFix/>
          </a:blip>
          <a:stretch>
            <a:fillRect/>
          </a:stretch>
        </p:blipFill>
        <p:spPr>
          <a:xfrm>
            <a:off x="8247128" y="4247800"/>
            <a:ext cx="792000" cy="6421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graphicFrame>
        <p:nvGraphicFramePr>
          <p:cNvPr id="390" name="Google Shape;390;p64"/>
          <p:cNvGraphicFramePr/>
          <p:nvPr>
            <p:extLst>
              <p:ext uri="{D42A27DB-BD31-4B8C-83A1-F6EECF244321}">
                <p14:modId xmlns:p14="http://schemas.microsoft.com/office/powerpoint/2010/main" val="2241765294"/>
              </p:ext>
            </p:extLst>
          </p:nvPr>
        </p:nvGraphicFramePr>
        <p:xfrm>
          <a:off x="0" y="0"/>
          <a:ext cx="9143975" cy="5063500"/>
        </p:xfrm>
        <a:graphic>
          <a:graphicData uri="http://schemas.openxmlformats.org/drawingml/2006/table">
            <a:tbl>
              <a:tblPr>
                <a:noFill/>
                <a:tableStyleId>{D9E0D527-DF3D-4FA4-A9F0-AE08214EDFB5}</a:tableStyleId>
              </a:tblPr>
              <a:tblGrid>
                <a:gridCol w="3120125">
                  <a:extLst>
                    <a:ext uri="{9D8B030D-6E8A-4147-A177-3AD203B41FA5}">
                      <a16:colId xmlns:a16="http://schemas.microsoft.com/office/drawing/2014/main" val="20000"/>
                    </a:ext>
                  </a:extLst>
                </a:gridCol>
                <a:gridCol w="3129675">
                  <a:extLst>
                    <a:ext uri="{9D8B030D-6E8A-4147-A177-3AD203B41FA5}">
                      <a16:colId xmlns:a16="http://schemas.microsoft.com/office/drawing/2014/main" val="20001"/>
                    </a:ext>
                  </a:extLst>
                </a:gridCol>
                <a:gridCol w="2894175">
                  <a:extLst>
                    <a:ext uri="{9D8B030D-6E8A-4147-A177-3AD203B41FA5}">
                      <a16:colId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Be a word detective!</a:t>
                      </a:r>
                      <a:r>
                        <a:rPr lang="en" sz="16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Find the high frequency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Find all the compound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If you can’t read a word, use the tools from the Reader’s Toolbox.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Work with your partner to read all the words.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Read the first page of “Recycle!” together, using the same voice, then take turns reading the other pages of the decodable.</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Check the Fluency Rubric. Did you read </a:t>
                      </a:r>
                      <a:r>
                        <a:rPr lang="en" i="1" dirty="0">
                          <a:solidFill>
                            <a:schemeClr val="dk1"/>
                          </a:solidFill>
                          <a:latin typeface="Century Gothic"/>
                          <a:ea typeface="Century Gothic"/>
                          <a:cs typeface="Century Gothic"/>
                          <a:sym typeface="Century Gothic"/>
                        </a:rPr>
                        <a:t>smoothly</a:t>
                      </a:r>
                      <a:r>
                        <a:rPr lang="en" dirty="0">
                          <a:solidFill>
                            <a:schemeClr val="dk1"/>
                          </a:solidFill>
                          <a:latin typeface="Century Gothic"/>
                          <a:ea typeface="Century Gothic"/>
                          <a:cs typeface="Century Gothic"/>
                          <a:sym typeface="Century Gothic"/>
                        </a:rPr>
                        <a:t>, </a:t>
                      </a:r>
                      <a:r>
                        <a:rPr lang="en" i="1" dirty="0">
                          <a:solidFill>
                            <a:schemeClr val="dk1"/>
                          </a:solidFill>
                          <a:latin typeface="Century Gothic"/>
                          <a:ea typeface="Century Gothic"/>
                          <a:cs typeface="Century Gothic"/>
                          <a:sym typeface="Century Gothic"/>
                        </a:rPr>
                        <a:t>with expression &amp; meaning</a:t>
                      </a:r>
                      <a:r>
                        <a:rPr lang="en" dirty="0">
                          <a:solidFill>
                            <a:schemeClr val="dk1"/>
                          </a:solidFill>
                          <a:latin typeface="Century Gothic"/>
                          <a:ea typeface="Century Gothic"/>
                          <a:cs typeface="Century Gothic"/>
                          <a:sym typeface="Century Gothic"/>
                        </a:rPr>
                        <a:t> and at </a:t>
                      </a:r>
                      <a:r>
                        <a:rPr lang="en" i="1" dirty="0">
                          <a:solidFill>
                            <a:schemeClr val="dk1"/>
                          </a:solidFill>
                          <a:latin typeface="Century Gothic"/>
                          <a:ea typeface="Century Gothic"/>
                          <a:cs typeface="Century Gothic"/>
                          <a:sym typeface="Century Gothic"/>
                        </a:rPr>
                        <a:t>just the right speed</a:t>
                      </a:r>
                      <a:r>
                        <a:rPr lang="en" dirty="0">
                          <a:solidFill>
                            <a:schemeClr val="dk1"/>
                          </a:solidFill>
                          <a:latin typeface="Century Gothic"/>
                          <a:ea typeface="Century Gothic"/>
                          <a:cs typeface="Century Gothic"/>
                          <a:sym typeface="Century Gothic"/>
                        </a:rPr>
                        <a:t>?</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time allows, read the story again and act out what happens as you take turns reading.</a:t>
                      </a: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Read “Recycle!”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As you read, circle all the compound words the high frequency words you know.</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If you have time, find another student that independently read and share your work.</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91" name="Google Shape;391;p64"/>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92" name="Google Shape;392;p64"/>
          <p:cNvPicPr preferRelativeResize="0"/>
          <p:nvPr/>
        </p:nvPicPr>
        <p:blipFill>
          <a:blip r:embed="rId4">
            <a:alphaModFix/>
          </a:blip>
          <a:stretch>
            <a:fillRect/>
          </a:stretch>
        </p:blipFill>
        <p:spPr>
          <a:xfrm>
            <a:off x="3120125" y="1925"/>
            <a:ext cx="576750" cy="548850"/>
          </a:xfrm>
          <a:prstGeom prst="rect">
            <a:avLst/>
          </a:prstGeom>
          <a:noFill/>
          <a:ln>
            <a:noFill/>
          </a:ln>
        </p:spPr>
      </p:pic>
      <p:pic>
        <p:nvPicPr>
          <p:cNvPr id="393" name="Google Shape;393;p64"/>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aphicFrame>
        <p:nvGraphicFramePr>
          <p:cNvPr id="398" name="Google Shape;398;p65"/>
          <p:cNvGraphicFramePr/>
          <p:nvPr/>
        </p:nvGraphicFramePr>
        <p:xfrm>
          <a:off x="91100" y="-25"/>
          <a:ext cx="8971900" cy="4968090"/>
        </p:xfrm>
        <a:graphic>
          <a:graphicData uri="http://schemas.openxmlformats.org/drawingml/2006/table">
            <a:tbl>
              <a:tblPr>
                <a:noFill/>
                <a:tableStyleId>{D9E0D527-DF3D-4FA4-A9F0-AE08214EDFB5}</a:tableStyleId>
              </a:tblPr>
              <a:tblGrid>
                <a:gridCol w="2242975">
                  <a:extLst>
                    <a:ext uri="{9D8B030D-6E8A-4147-A177-3AD203B41FA5}">
                      <a16:colId xmlns:a16="http://schemas.microsoft.com/office/drawing/2014/main" val="20000"/>
                    </a:ext>
                  </a:extLst>
                </a:gridCol>
                <a:gridCol w="2242975">
                  <a:extLst>
                    <a:ext uri="{9D8B030D-6E8A-4147-A177-3AD203B41FA5}">
                      <a16:colId xmlns:a16="http://schemas.microsoft.com/office/drawing/2014/main" val="20001"/>
                    </a:ext>
                  </a:extLst>
                </a:gridCol>
                <a:gridCol w="2242975">
                  <a:extLst>
                    <a:ext uri="{9D8B030D-6E8A-4147-A177-3AD203B41FA5}">
                      <a16:colId xmlns:a16="http://schemas.microsoft.com/office/drawing/2014/main" val="20002"/>
                    </a:ext>
                  </a:extLst>
                </a:gridCol>
                <a:gridCol w="2242975">
                  <a:extLst>
                    <a:ext uri="{9D8B030D-6E8A-4147-A177-3AD203B41FA5}">
                      <a16:colId xmlns:a16="http://schemas.microsoft.com/office/drawing/2014/main" val="20003"/>
                    </a:ext>
                  </a:extLst>
                </a:gridCol>
              </a:tblGrid>
              <a:tr h="3398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I Can Read: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1. Not Yet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2. Somewhat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3. Fluent</a:t>
                      </a:r>
                      <a:endParaRPr sz="14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7710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Smoothly</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Many errors and/or many pauses, sounds choppy</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 errors and/or pauses, sometimes sounds choppy</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Minimal or no errors and/</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or pauses, sounds fluid</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8184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Expression</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Monotone, does not sound natural</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Sometimes Monotone, sounds like natural talking sometimes </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Sounds like natural talking while reading</a:t>
                      </a:r>
                      <a:endParaRPr sz="1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15975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Meaning</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-Not yet attending to</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punctuation.</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-Some Intonation that reflects the tone/ mood of the text.</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-Little or no self-</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monitoring</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 attention to</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-Some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 the tone/ mood of the 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-Some self-monitoring.</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Attention to 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tone/ mood of the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-Self- monitoring.</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603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Just the Right Speed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Slow and labored OR 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Somewhat slow OR</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Varies from slow to fast as appropriate throughout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text.</a:t>
                      </a:r>
                      <a:endParaRPr sz="1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6"/>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04" name="Google Shape;404;p66"/>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05" name="Google Shape;405;p66"/>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06" name="Google Shape;406;p66"/>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07" name="Google Shape;407;p66"/>
          <p:cNvGraphicFramePr/>
          <p:nvPr/>
        </p:nvGraphicFramePr>
        <p:xfrm>
          <a:off x="4572000" y="19125"/>
          <a:ext cx="4328900" cy="4941495"/>
        </p:xfrm>
        <a:graphic>
          <a:graphicData uri="http://schemas.openxmlformats.org/drawingml/2006/table">
            <a:tbl>
              <a:tblPr>
                <a:noFill/>
                <a:tableStyleId>{D9E0D527-DF3D-4FA4-A9F0-AE08214EDFB5}</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08" name="Google Shape;408;p66"/>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09" name="Google Shape;409;p66"/>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10" name="Google Shape;410;p66"/>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11" name="Google Shape;411;p66"/>
          <p:cNvPicPr preferRelativeResize="0"/>
          <p:nvPr/>
        </p:nvPicPr>
        <p:blipFill>
          <a:blip r:embed="rId4">
            <a:alphaModFix/>
          </a:blip>
          <a:stretch>
            <a:fillRect/>
          </a:stretch>
        </p:blipFill>
        <p:spPr>
          <a:xfrm rot="-10799989">
            <a:off x="4659337" y="3361425"/>
            <a:ext cx="449825" cy="381000"/>
          </a:xfrm>
          <a:prstGeom prst="rect">
            <a:avLst/>
          </a:prstGeom>
          <a:noFill/>
          <a:ln>
            <a:noFill/>
          </a:ln>
        </p:spPr>
      </p:pic>
      <p:pic>
        <p:nvPicPr>
          <p:cNvPr id="412" name="Google Shape;412;p66"/>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122</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a:solidFill>
                  <a:schemeClr val="dk1"/>
                </a:solidFill>
              </a:rPr>
              <a:t>Watch the video (as needed)</a:t>
            </a:r>
            <a:r>
              <a:rPr lang="en" sz="2400">
                <a:solidFill>
                  <a:srgbClr val="333333"/>
                </a:solidFill>
                <a:highlight>
                  <a:srgbClr val="FFFFFF"/>
                </a:highlight>
              </a:rPr>
              <a:t>, </a:t>
            </a:r>
            <a:r>
              <a:rPr lang="en">
                <a:solidFill>
                  <a:srgbClr val="333333"/>
                </a:solidFill>
                <a:highlight>
                  <a:srgbClr val="FFFFFF"/>
                </a:highlight>
              </a:rPr>
              <a:t>From Engagement Text to Decodables:</a:t>
            </a:r>
            <a:r>
              <a:rPr lang="en">
                <a:solidFill>
                  <a:srgbClr val="333333"/>
                </a:solidFill>
                <a:highlight>
                  <a:srgbClr val="FFFFFF"/>
                </a:highlight>
                <a:uFill>
                  <a:noFill/>
                </a:uFill>
                <a:hlinkClick r:id="rId3"/>
              </a:rPr>
              <a:t> </a:t>
            </a:r>
            <a:r>
              <a:rPr lang="en" u="sng">
                <a:solidFill>
                  <a:srgbClr val="0563C1"/>
                </a:solidFill>
                <a:highlight>
                  <a:srgbClr val="FFFFFF"/>
                </a:highlight>
                <a:hlinkClick r:id="rId3"/>
              </a:rPr>
              <a:t>https://vimeo.com/168991756</a:t>
            </a:r>
            <a:endParaRPr u="sng">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a:solidFill>
                  <a:schemeClr val="dk1"/>
                </a:solidFill>
              </a:rPr>
              <a:t>Read the Engagement Text “</a:t>
            </a:r>
            <a:r>
              <a:rPr lang="en"/>
              <a:t>Reduce, Reuse, Recycle</a:t>
            </a:r>
            <a:r>
              <a:rPr lang="en">
                <a:solidFill>
                  <a:schemeClr val="dk1"/>
                </a:solidFill>
              </a:rPr>
              <a:t>”</a:t>
            </a:r>
            <a:endParaRPr>
              <a:solidFill>
                <a:schemeClr val="dk1"/>
              </a:solidFill>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0" lvl="0" indent="0" algn="l" rtl="0">
              <a:lnSpc>
                <a:spcPct val="115000"/>
              </a:lnSpc>
              <a:spcBef>
                <a:spcPts val="800"/>
              </a:spcBef>
              <a:spcAft>
                <a:spcPts val="0"/>
              </a:spcAft>
              <a:buClr>
                <a:schemeClr val="dk1"/>
              </a:buClr>
              <a:buSzPts val="1100"/>
              <a:buFont typeface="Arial"/>
              <a:buNone/>
            </a:pPr>
            <a:endParaRPr>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25: Lesson 122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25: Lesson 122</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195700" y="10106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tell what I learned from the text: “Reduce, Reuse, Recycle”</a:t>
            </a:r>
            <a:endParaRPr sz="2400"/>
          </a:p>
          <a:p>
            <a:pPr marL="0" lvl="0" indent="0" algn="l" rtl="0">
              <a:lnSpc>
                <a:spcPct val="120000"/>
              </a:lnSpc>
              <a:spcBef>
                <a:spcPts val="800"/>
              </a:spcBef>
              <a:spcAft>
                <a:spcPts val="0"/>
              </a:spcAft>
              <a:buNone/>
            </a:pPr>
            <a:endParaRPr sz="2400"/>
          </a:p>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the engagement text “Reduce, Reuse, Recycle”</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309414" y="426423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graphicFrame>
        <p:nvGraphicFramePr>
          <p:cNvPr id="269" name="Google Shape;269;p46"/>
          <p:cNvGraphicFramePr/>
          <p:nvPr>
            <p:extLst>
              <p:ext uri="{D42A27DB-BD31-4B8C-83A1-F6EECF244321}">
                <p14:modId xmlns:p14="http://schemas.microsoft.com/office/powerpoint/2010/main" val="1334389264"/>
              </p:ext>
            </p:extLst>
          </p:nvPr>
        </p:nvGraphicFramePr>
        <p:xfrm>
          <a:off x="416575" y="538200"/>
          <a:ext cx="8191500" cy="4251930"/>
        </p:xfrm>
        <a:graphic>
          <a:graphicData uri="http://schemas.openxmlformats.org/drawingml/2006/table">
            <a:tbl>
              <a:tblPr>
                <a:noFill/>
                <a:tableStyleId>{D9E0D527-DF3D-4FA4-A9F0-AE08214EDFB5}</a:tableStyleId>
              </a:tblPr>
              <a:tblGrid>
                <a:gridCol w="4095750">
                  <a:extLst>
                    <a:ext uri="{9D8B030D-6E8A-4147-A177-3AD203B41FA5}">
                      <a16:colId xmlns:a16="http://schemas.microsoft.com/office/drawing/2014/main" val="20000"/>
                    </a:ext>
                  </a:extLst>
                </a:gridCol>
                <a:gridCol w="4095750">
                  <a:extLst>
                    <a:ext uri="{9D8B030D-6E8A-4147-A177-3AD203B41FA5}">
                      <a16:colId xmlns:a16="http://schemas.microsoft.com/office/drawing/2014/main" val="20001"/>
                    </a:ext>
                  </a:extLst>
                </a:gridCol>
              </a:tblGrid>
              <a:tr h="4228600">
                <a:tc>
                  <a:txBody>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Have you ever heard of the three R’s of waste management? They are: reduce, reuse, recycle.</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Waste is anything that we want to throw away. Managing, or taking care of, this waste helps keep our environment (Earth and everything on it) clean and healthy.</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Reduce</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Reduce means to make smaller or less. Think about some ways that you can make less trash. For example, instead of buying plastic water bottles, you can buy a reusable water bottle and fill it up. Or you can reduce environmental toxins and chemicals by walking or riding a bike to get around whenever you can instead of riding in a vehicle.</a:t>
                      </a: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Reuse</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Reuse means to use again. Typically, when a person is finished with something, he or she throws it away. Get creative! Think about ways you can reuse something for a different purpose. For example, if your class eats a bunch of popsicles, instead of throwing away the sticks, you can collect them and use them to build something. Or think about somebody that may want what you are throwing away. If you no longer play with your soccer equipment, think about giving it all to a neighbor instead of throwing it away.</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bl>
          </a:graphicData>
        </a:graphic>
      </p:graphicFrame>
      <p:sp>
        <p:nvSpPr>
          <p:cNvPr id="270" name="Google Shape;270;p46"/>
          <p:cNvSpPr txBox="1"/>
          <p:nvPr/>
        </p:nvSpPr>
        <p:spPr>
          <a:xfrm rot="172">
            <a:off x="1407625" y="154"/>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Engagement Text: Reduce, Reuse, Recycle! </a:t>
            </a:r>
            <a:endParaRPr sz="1800" b="1">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graphicFrame>
        <p:nvGraphicFramePr>
          <p:cNvPr id="275" name="Google Shape;275;p47"/>
          <p:cNvGraphicFramePr/>
          <p:nvPr>
            <p:extLst>
              <p:ext uri="{D42A27DB-BD31-4B8C-83A1-F6EECF244321}">
                <p14:modId xmlns:p14="http://schemas.microsoft.com/office/powerpoint/2010/main" val="2066101076"/>
              </p:ext>
            </p:extLst>
          </p:nvPr>
        </p:nvGraphicFramePr>
        <p:xfrm>
          <a:off x="454479" y="663091"/>
          <a:ext cx="8191500" cy="4023330"/>
        </p:xfrm>
        <a:graphic>
          <a:graphicData uri="http://schemas.openxmlformats.org/drawingml/2006/table">
            <a:tbl>
              <a:tblPr>
                <a:noFill/>
                <a:tableStyleId>{D9E0D527-DF3D-4FA4-A9F0-AE08214EDFB5}</a:tableStyleId>
              </a:tblPr>
              <a:tblGrid>
                <a:gridCol w="4095750">
                  <a:extLst>
                    <a:ext uri="{9D8B030D-6E8A-4147-A177-3AD203B41FA5}">
                      <a16:colId xmlns:a16="http://schemas.microsoft.com/office/drawing/2014/main" val="20000"/>
                    </a:ext>
                  </a:extLst>
                </a:gridCol>
                <a:gridCol w="4095750">
                  <a:extLst>
                    <a:ext uri="{9D8B030D-6E8A-4147-A177-3AD203B41FA5}">
                      <a16:colId xmlns:a16="http://schemas.microsoft.com/office/drawing/2014/main" val="20001"/>
                    </a:ext>
                  </a:extLst>
                </a:gridCol>
              </a:tblGrid>
              <a:tr h="3980950">
                <a:tc>
                  <a:txBody>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Recycle</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There are many materials that can be recycled to make new items. Recycling materials helps cut down on the waste in landfills. Recycling also helps reduce the amount of energy that is used to make these materials. Some examples of materials that should be separated from your trash to recycle are plastic, aluminum, paper, and cardboard.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If we all work together to do the three R’s of waste management, we can help make the environment healthier now and in the future.</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bl>
          </a:graphicData>
        </a:graphic>
      </p:graphicFrame>
      <p:sp>
        <p:nvSpPr>
          <p:cNvPr id="276" name="Google Shape;276;p47"/>
          <p:cNvSpPr txBox="1"/>
          <p:nvPr/>
        </p:nvSpPr>
        <p:spPr>
          <a:xfrm rot="172">
            <a:off x="1672321" y="125041"/>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Engagement Text: Reduce, Reuse, Recycle  </a:t>
            </a:r>
            <a:endParaRPr sz="1800" b="1"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a:spLocks noGrp="1"/>
          </p:cNvSpPr>
          <p:nvPr>
            <p:ph type="title"/>
          </p:nvPr>
        </p:nvSpPr>
        <p:spPr>
          <a:xfrm>
            <a:off x="337456" y="22746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82" name="Google Shape;282;p48"/>
          <p:cNvSpPr txBox="1">
            <a:spLocks noGrp="1"/>
          </p:cNvSpPr>
          <p:nvPr>
            <p:ph type="body" idx="1"/>
          </p:nvPr>
        </p:nvSpPr>
        <p:spPr>
          <a:xfrm>
            <a:off x="337456" y="898136"/>
            <a:ext cx="8610493"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000"/>
              </a:spcBef>
              <a:spcAft>
                <a:spcPts val="0"/>
              </a:spcAft>
              <a:buSzPts val="2400"/>
              <a:buAutoNum type="arabicPeriod"/>
            </a:pPr>
            <a:r>
              <a:rPr lang="en" sz="2400" dirty="0"/>
              <a:t>What is waste?</a:t>
            </a:r>
            <a:endParaRPr sz="2400" dirty="0"/>
          </a:p>
          <a:p>
            <a:pPr marL="457200" lvl="0" indent="-381000" algn="l" rtl="0">
              <a:lnSpc>
                <a:spcPct val="115000"/>
              </a:lnSpc>
              <a:spcBef>
                <a:spcPts val="1000"/>
              </a:spcBef>
              <a:spcAft>
                <a:spcPts val="0"/>
              </a:spcAft>
              <a:buSzPts val="2400"/>
              <a:buAutoNum type="arabicPeriod"/>
            </a:pPr>
            <a:r>
              <a:rPr lang="en" sz="2400" dirty="0"/>
              <a:t>Why is it important to ‘manage our waste’?</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0BDBE6-3A28-4E91-B02E-DF3EF0076943}"/>
</file>

<file path=customXml/itemProps2.xml><?xml version="1.0" encoding="utf-8"?>
<ds:datastoreItem xmlns:ds="http://schemas.openxmlformats.org/officeDocument/2006/customXml" ds:itemID="{89C5996B-6367-41EC-B948-115E69D39A5B}"/>
</file>

<file path=customXml/itemProps3.xml><?xml version="1.0" encoding="utf-8"?>
<ds:datastoreItem xmlns:ds="http://schemas.openxmlformats.org/officeDocument/2006/customXml" ds:itemID="{33DA23A1-F02F-4643-B1DD-23138D2CEAA8}"/>
</file>

<file path=docProps/app.xml><?xml version="1.0" encoding="utf-8"?>
<Properties xmlns="http://schemas.openxmlformats.org/officeDocument/2006/extended-properties" xmlns:vt="http://schemas.openxmlformats.org/officeDocument/2006/docPropsVTypes">
  <TotalTime>0</TotalTime>
  <Words>5696</Words>
  <Application>Microsoft Office PowerPoint</Application>
  <PresentationFormat>On-screen Show (16:9)</PresentationFormat>
  <Paragraphs>573</Paragraphs>
  <Slides>27</Slides>
  <Notes>27</Notes>
  <HiddenSlides>0</HiddenSlides>
  <MMClips>0</MMClips>
  <ScaleCrop>false</ScaleCrop>
  <HeadingPairs>
    <vt:vector size="4" baseType="variant">
      <vt:variant>
        <vt:lpstr>Theme</vt:lpstr>
      </vt:variant>
      <vt:variant>
        <vt:i4>3</vt:i4>
      </vt:variant>
      <vt:variant>
        <vt:lpstr>Slide Titles</vt:lpstr>
      </vt:variant>
      <vt:variant>
        <vt:i4>27</vt:i4>
      </vt:variant>
    </vt:vector>
  </HeadingPairs>
  <TitlesOfParts>
    <vt:vector size="30" baseType="lpstr">
      <vt:lpstr>Office Theme</vt:lpstr>
      <vt:lpstr>Office Theme</vt:lpstr>
      <vt:lpstr>Simple Light</vt:lpstr>
      <vt:lpstr>Grade 2: Module 4: Part 2: Cycle 25: Lesson 122 Teacher slide, before teaching.</vt:lpstr>
      <vt:lpstr>Grade 2: Module 4: Part 2: Cycle 25: Lesson 122 Teacher slide, before teaching.</vt:lpstr>
      <vt:lpstr>Grade 2: Module 4: Part 2: Cycle 25: Lesson 122 Teacher slide, before teaching.</vt:lpstr>
      <vt:lpstr>PowerPoint Presentation</vt:lpstr>
      <vt:lpstr>Transition Song</vt:lpstr>
      <vt:lpstr>Opening Learning Targets</vt:lpstr>
      <vt:lpstr>PowerPoint Presentation</vt:lpstr>
      <vt:lpstr>PowerPoint Presentation</vt:lpstr>
      <vt:lpstr>Comprehension Conversation</vt:lpstr>
      <vt:lpstr>Vocabulary and Language</vt:lpstr>
      <vt:lpstr>PowerPoint Presentation</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25: Lesson 122 Teacher slide, before teaching.</dc:title>
  <dc:creator>nbravo</dc:creator>
  <cp:lastModifiedBy>Nicole Bravo</cp:lastModifiedBy>
  <cp:revision>105</cp:revision>
  <dcterms:modified xsi:type="dcterms:W3CDTF">2019-01-06T23:49:55Z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