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s/slide14.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5.xml" ContentType="application/vnd.openxmlformats-officedocument.presentationml.slide+xml"/>
  <Override PartName="/ppt/slides/slide12.xml" ContentType="application/vnd.openxmlformats-officedocument.presentationml.slide+xml"/>
  <Override PartName="/ppt/slides/slide9.xml" ContentType="application/vnd.openxmlformats-officedocument.presentationml.slide+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8.xml" ContentType="application/vnd.openxmlformats-officedocument.presentationml.slide+xml"/>
  <Override PartName="/ppt/slides/slide7.xml" ContentType="application/vnd.openxmlformats-officedocument.presentationml.slide+xml"/>
  <Override PartName="/ppt/slides/slide6.xml" ContentType="application/vnd.openxmlformats-officedocument.presentationml.slide+xml"/>
  <Override PartName="/ppt/slides/slide5.xml" ContentType="application/vnd.openxmlformats-officedocument.presentationml.slide+xml"/>
  <Override PartName="/ppt/slides/slide4.xml" ContentType="application/vnd.openxmlformats-officedocument.presentationml.slide+xml"/>
  <Override PartName="/ppt/slides/slide13.xml" ContentType="application/vnd.openxmlformats-officedocument.presentationml.slide+xml"/>
  <Override PartName="/ppt/slideMasters/slideMaster1.xml" ContentType="application/vnd.openxmlformats-officedocument.presentationml.slideMaster+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slideMasters/slideMaster2.xml" ContentType="application/vnd.openxmlformats-officedocument.presentationml.slideMaster+xml"/>
  <Override PartName="/ppt/notesSlides/notesSlide9.xml" ContentType="application/vnd.openxmlformats-officedocument.presentationml.notesSlide+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8.xml" ContentType="application/vnd.openxmlformats-officedocument.presentationml.slideLayout+xml"/>
  <Override PartName="/ppt/slideLayouts/slideLayout7.xml" ContentType="application/vnd.openxmlformats-officedocument.presentationml.slideLayout+xml"/>
  <Override PartName="/ppt/slideLayouts/slideLayout6.xml" ContentType="application/vnd.openxmlformats-officedocument.presentationml.slideLayout+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3.xml" ContentType="application/vnd.openxmlformats-officedocument.presentationml.notesSlide+xml"/>
  <Override PartName="/ppt/notesSlides/notesSlide2.xml" ContentType="application/vnd.openxmlformats-officedocument.presentationml.notesSlide+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notesSlides/notesSlide1.xml" ContentType="application/vnd.openxmlformats-officedocument.presentationml.notesSlide+xml"/>
  <Override PartName="/ppt/commentAuthors.xml" ContentType="application/vnd.openxmlformats-officedocument.presentationml.commentAuthors+xml"/>
  <Override PartName="/ppt/notesMasters/notesMaster1.xml" ContentType="application/vnd.openxmlformats-officedocument.presentationml.notesMaster+xml"/>
  <Override PartName="/ppt/theme/theme1.xml" ContentType="application/vnd.openxmlformats-officedocument.theme+xml"/>
  <Override PartName="/ppt/theme/theme3.xml" ContentType="application/vnd.openxmlformats-officedocument.theme+xml"/>
  <Override PartName="/ppt/theme/theme2.xml" ContentType="application/vnd.openxmlformats-officedocument.theme+xml"/>
  <Override PartName="/ppt/comments/comment1.xml" ContentType="application/vnd.openxmlformats-officedocument.presentationml.comments+xml"/>
  <Override PartName="/ppt/tableStyles.xml" ContentType="application/vnd.openxmlformats-officedocument.presentationml.tableStyles+xml"/>
  <Override PartName="/ppt/viewProps.xml" ContentType="application/vnd.openxmlformats-officedocument.presentationml.viewProps+xml"/>
  <Override PartName="/ppt/presProps.xml" ContentType="application/vnd.openxmlformats-officedocument.presentationml.presProps+xml"/>
  <Override PartName="/docProps/app.xml" ContentType="application/vnd.openxmlformats-officedocument.extended-properties+xml"/>
  <Override PartName="/docProps/core.xml" ContentType="application/vnd.openxmlformats-package.core-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autoCompressPictures="0">
  <p:sldMasterIdLst>
    <p:sldMasterId id="2147483671" r:id="rId1"/>
    <p:sldMasterId id="2147483672" r:id="rId2"/>
  </p:sldMasterIdLst>
  <p:notesMasterIdLst>
    <p:notesMasterId r:id="rId18"/>
  </p:notes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Lst>
  <p:sldSz cx="9144000" cy="5143500" type="screen16x9"/>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Alexander Specht" initials="AHS" lastIdx="2"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DE53737C-628D-491B-976F-DF4854263ECF}">
  <a:tblStyle styleId="{DE53737C-628D-491B-976F-DF4854263ECF}" styleName="Table_0">
    <a:wholeTbl>
      <a:tcTxStyle b="off" i="off">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b="off" i="off"/>
      <a:tcStyle>
        <a:tcBdr/>
      </a:tcStyle>
    </a:band1H>
    <a:band2H>
      <a:tcTxStyle b="off" i="off"/>
      <a:tcStyle>
        <a:tcBdr/>
      </a:tcStyle>
    </a:band2H>
    <a:band1V>
      <a:tcTxStyle b="off" i="off"/>
      <a:tcStyle>
        <a:tcBdr/>
      </a:tcStyle>
    </a:band1V>
    <a:band2V>
      <a:tcTxStyle b="off" i="off"/>
      <a:tcStyle>
        <a:tcBdr/>
      </a:tcStyle>
    </a:band2V>
    <a:lastCol>
      <a:tcTxStyle b="off" i="off"/>
      <a:tcStyle>
        <a:tcBdr/>
      </a:tcStyle>
    </a:lastCol>
    <a:firstCol>
      <a:tcTxStyle b="off" i="off"/>
      <a:tcStyle>
        <a:tcBdr/>
      </a:tcStyle>
    </a:firstCol>
    <a:lastRow>
      <a:tcTxStyle b="off" i="off"/>
      <a:tcStyle>
        <a:tcBdr/>
      </a:tcStyle>
    </a:lastRow>
    <a:seCell>
      <a:tcTxStyle b="off" i="off"/>
      <a:tcStyle>
        <a:tcBdr/>
      </a:tcStyle>
    </a:seCell>
    <a:swCell>
      <a:tcTxStyle b="off" i="off"/>
      <a:tcStyle>
        <a:tcBdr/>
      </a:tcStyle>
    </a:swCell>
    <a:firstRow>
      <a:tcTxStyle b="off" i="off"/>
      <a:tcStyle>
        <a:tcBdr/>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06"/>
    <p:restoredTop sz="73833" autoAdjust="0"/>
  </p:normalViewPr>
  <p:slideViewPr>
    <p:cSldViewPr snapToGrid="0">
      <p:cViewPr varScale="1">
        <p:scale>
          <a:sx n="99" d="100"/>
          <a:sy n="99" d="100"/>
        </p:scale>
        <p:origin x="1136" y="176"/>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notesMaster" Target="notesMasters/notesMaster1.xml"/><Relationship Id="rId26" Type="http://schemas.openxmlformats.org/officeDocument/2006/relationships/customXml" Target="../customXml/item3.xml"/><Relationship Id="rId3" Type="http://schemas.openxmlformats.org/officeDocument/2006/relationships/slide" Target="slides/slide1.xml"/><Relationship Id="rId21" Type="http://schemas.openxmlformats.org/officeDocument/2006/relationships/viewProps" Target="view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customXml" Target="../customXml/item2.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customXml" Target="../customXml/item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commentAuthors" Target="commentAuthor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theme" Target="theme/theme1.xml"/></Relationships>
</file>

<file path=ppt/comments/comment1.xml><?xml version="1.0" encoding="utf-8"?>
<p:cmLst xmlns:a="http://schemas.openxmlformats.org/drawingml/2006/main" xmlns:r="http://schemas.openxmlformats.org/officeDocument/2006/relationships" xmlns:p="http://schemas.openxmlformats.org/presentationml/2006/main">
  <p:cm authorId="0" dt="2018-11-02T09:38:56.735" idx="2">
    <p:pos x="10" y="10"/>
    <p:text>lesson slide pacing adds up to significatly more than the range of 60-70 minutes</p:text>
  </p:cm>
</p:cmLst>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marR="0" lvl="0"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1pPr>
            <a:lvl2pPr marL="914400" marR="0" lvl="1"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2pPr>
            <a:lvl3pPr marL="1371600" marR="0" lvl="2"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3pPr>
            <a:lvl4pPr marL="1828800" marR="0" lvl="3"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4pPr>
            <a:lvl5pPr marL="2286000" marR="0" lvl="4"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5pPr>
            <a:lvl6pPr marL="2743200" marR="0" lvl="5"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6pPr>
            <a:lvl7pPr marL="3200400" marR="0" lvl="6"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7pPr>
            <a:lvl8pPr marL="3657600" marR="0" lvl="7"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8pPr>
            <a:lvl9pPr marL="4114800" marR="0" lvl="8"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9pPr>
          </a:lstStyle>
          <a:p>
            <a:endParaRPr/>
          </a:p>
        </p:txBody>
      </p:sp>
    </p:spTree>
    <p:extLst>
      <p:ext uri="{BB962C8B-B14F-4D97-AF65-F5344CB8AC3E}">
        <p14:creationId xmlns:p14="http://schemas.microsoft.com/office/powerpoint/2010/main" val="1589655855"/>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3" Type="http://schemas.openxmlformats.org/officeDocument/2006/relationships/hyperlink" Target="http://curriculum.eleducation.org/sites/default/files/curriculumtools_implementingtheadditionallanguageandliteracyallblock_062017.pdf" TargetMode="External"/><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s://eleducation.org/resources/g4m3u1-perspectives-on-the-american-revolution-building-background-knowledge-assessments" TargetMode="External"/><Relationship Id="rId7" Type="http://schemas.openxmlformats.org/officeDocument/2006/relationships/hyperlink" Target="https://eleducation.org/resources/independent-reading-sample-plans" TargetMode="External"/><Relationship Id="rId2" Type="http://schemas.openxmlformats.org/officeDocument/2006/relationships/slide" Target="../slides/slide2.xml"/><Relationship Id="rId1" Type="http://schemas.openxmlformats.org/officeDocument/2006/relationships/notesMaster" Target="../notesMasters/notesMaster1.xml"/><Relationship Id="rId6" Type="http://schemas.openxmlformats.org/officeDocument/2006/relationships/hyperlink" Target="https://eleducation.org/resources/fourth-grade-writing-rubrics-and-checklists" TargetMode="External"/><Relationship Id="rId5" Type="http://schemas.openxmlformats.org/officeDocument/2006/relationships/hyperlink" Target="https://eleducation.org/resources/el-education-classroom-protocols" TargetMode="External"/><Relationship Id="rId4" Type="http://schemas.openxmlformats.org/officeDocument/2006/relationships/hyperlink" Target="https://eleducation.org/resources/general-protocols-and-strategies-from-management-in-the-active-classroom" TargetMode="Externa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s://eleducation.org/resources/el-education-classroom-protocols" TargetMode="External"/><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2"/>
        <p:cNvGrpSpPr/>
        <p:nvPr/>
      </p:nvGrpSpPr>
      <p:grpSpPr>
        <a:xfrm>
          <a:off x="0" y="0"/>
          <a:ext cx="0" cy="0"/>
          <a:chOff x="0" y="0"/>
          <a:chExt cx="0" cy="0"/>
        </a:xfrm>
      </p:grpSpPr>
      <p:sp>
        <p:nvSpPr>
          <p:cNvPr id="173" name="Google Shape;173;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74" name="Google Shape;174;p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In this module, students consider how one’s perspective influences one’s opinion through the lens of the American Revolution.</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2240"/>
              <a:buFont typeface="Arial"/>
              <a:buNone/>
            </a:pPr>
            <a:r>
              <a:rPr lang="en" sz="1200" dirty="0">
                <a:solidFill>
                  <a:schemeClr val="dk1"/>
                </a:solidFill>
                <a:latin typeface="Calibri"/>
                <a:ea typeface="Calibri"/>
                <a:cs typeface="Calibri"/>
                <a:sym typeface="Calibri"/>
              </a:rPr>
              <a:t>In this unit, students apply what they have learned about the American Revolution and colonial perspectives on the war to create broadsides persuading someone to be a Patriot or a Loyalist. This prepares students for the performance task, a text-based discussion in which they discuss whether they would have supported the war if they had lived during colonial times. In the first half of the unit, students read and analyze opinion writing to understand characteristics of the format and how authors support their opinions with reasons and evidence. For the </a:t>
            </a:r>
            <a:r>
              <a:rPr lang="en" sz="1200" b="1" dirty="0">
                <a:solidFill>
                  <a:schemeClr val="dk1"/>
                </a:solidFill>
                <a:latin typeface="Calibri"/>
                <a:ea typeface="Calibri"/>
                <a:cs typeface="Calibri"/>
                <a:sym typeface="Calibri"/>
              </a:rPr>
              <a:t>mid-unit assessment</a:t>
            </a:r>
            <a:r>
              <a:rPr lang="en" sz="1200" dirty="0">
                <a:solidFill>
                  <a:schemeClr val="dk1"/>
                </a:solidFill>
                <a:latin typeface="Calibri"/>
                <a:ea typeface="Calibri"/>
                <a:cs typeface="Calibri"/>
                <a:sym typeface="Calibri"/>
              </a:rPr>
              <a:t>, students read a new broadside from the Quaker perspective and analyze the author’s opinion, reasons, and evidence.</a:t>
            </a:r>
            <a:endParaRPr sz="1200" dirty="0">
              <a:solidFill>
                <a:srgbClr val="444444"/>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rgbClr val="444444"/>
              </a:solidFill>
              <a:latin typeface="Calibri"/>
              <a:ea typeface="Calibri"/>
              <a:cs typeface="Calibri"/>
              <a:sym typeface="Calibri"/>
            </a:endParaRPr>
          </a:p>
          <a:p>
            <a:pPr marL="0" lvl="0" indent="0" algn="l" rtl="0">
              <a:spcBef>
                <a:spcPts val="323"/>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Students will focus on the following guiding questions:</a:t>
            </a:r>
            <a:endParaRPr sz="1200" dirty="0">
              <a:solidFill>
                <a:schemeClr val="dk1"/>
              </a:solidFill>
              <a:latin typeface="Calibri"/>
              <a:ea typeface="Calibri"/>
              <a:cs typeface="Calibri"/>
              <a:sym typeface="Calibri"/>
            </a:endParaRPr>
          </a:p>
          <a:p>
            <a:pPr marL="457200" lvl="0" indent="-304800" algn="l" rtl="0">
              <a:spcBef>
                <a:spcPts val="34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How did the American Revolution and the events leading up to it affect the people in the colonies?</a:t>
            </a:r>
            <a:endParaRPr sz="1200" dirty="0">
              <a:solidFill>
                <a:schemeClr val="dk1"/>
              </a:solidFill>
              <a:latin typeface="Calibri"/>
              <a:ea typeface="Calibri"/>
              <a:cs typeface="Calibri"/>
              <a:sym typeface="Calibri"/>
            </a:endParaRPr>
          </a:p>
          <a:p>
            <a:pPr marL="0" lvl="0" indent="0" algn="l" rtl="0">
              <a:spcBef>
                <a:spcPts val="340"/>
              </a:spcBef>
              <a:spcAft>
                <a:spcPts val="0"/>
              </a:spcAft>
              <a:buClr>
                <a:schemeClr val="dk1"/>
              </a:buClr>
              <a:buSzPts val="1100"/>
              <a:buFont typeface="Arial"/>
              <a:buNone/>
            </a:pPr>
            <a:endParaRPr lang="en-US" sz="1200" dirty="0">
              <a:solidFill>
                <a:schemeClr val="dk1"/>
              </a:solidFill>
              <a:latin typeface="Calibri"/>
              <a:ea typeface="Calibri"/>
              <a:cs typeface="Calibri"/>
              <a:sym typeface="Calibri"/>
            </a:endParaRPr>
          </a:p>
          <a:p>
            <a:pPr marL="0" lvl="0" indent="0" algn="l" rtl="0">
              <a:spcBef>
                <a:spcPts val="34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This unit is designed so that students grapple with the following big ideas.</a:t>
            </a:r>
            <a:endParaRPr sz="1200" dirty="0">
              <a:solidFill>
                <a:schemeClr val="dk1"/>
              </a:solidFill>
              <a:latin typeface="Calibri"/>
              <a:ea typeface="Calibri"/>
              <a:cs typeface="Calibri"/>
              <a:sym typeface="Calibri"/>
            </a:endParaRPr>
          </a:p>
          <a:p>
            <a:pPr marL="457200" lvl="0" indent="-304800" algn="l" rtl="0">
              <a:spcBef>
                <a:spcPts val="34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 American Revolution resulted in the United States of America becoming a new country with independence from Britain.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 American Revolution, like many wars, divided people: brother against brother, mother against daughter, neighbor against neighbor.</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American colonists had different perspectives on fighting for independence from Britain.</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70505631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7"/>
        <p:cNvGrpSpPr/>
        <p:nvPr/>
      </p:nvGrpSpPr>
      <p:grpSpPr>
        <a:xfrm>
          <a:off x="0" y="0"/>
          <a:ext cx="0" cy="0"/>
          <a:chOff x="0" y="0"/>
          <a:chExt cx="0" cy="0"/>
        </a:xfrm>
      </p:grpSpPr>
      <p:sp>
        <p:nvSpPr>
          <p:cNvPr id="238" name="Google Shape;238;g44fca19759_0_1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Suggested slide pacing: </a:t>
            </a:r>
            <a:r>
              <a:rPr lang="en-US" sz="1200" b="1" i="0" u="none" strike="noStrike" cap="none" dirty="0">
                <a:solidFill>
                  <a:schemeClr val="dk1"/>
                </a:solidFill>
                <a:latin typeface="Calibri"/>
                <a:ea typeface="Calibri"/>
                <a:cs typeface="Calibri"/>
                <a:sym typeface="Calibri"/>
              </a:rPr>
              <a:t>15</a:t>
            </a:r>
            <a:r>
              <a:rPr lang="en" sz="1200" b="1" i="0" u="none" strike="noStrike" cap="none" dirty="0">
                <a:solidFill>
                  <a:schemeClr val="dk1"/>
                </a:solidFill>
                <a:latin typeface="Calibri"/>
                <a:ea typeface="Calibri"/>
                <a:cs typeface="Calibri"/>
                <a:sym typeface="Calibri"/>
              </a:rPr>
              <a:t> minutes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Grouping: Whole Group</a:t>
            </a: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Teaching Notes: None.</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Teacher Actions:</a:t>
            </a:r>
            <a:endParaRPr sz="1200" b="0" i="0" u="none" strike="noStrike" cap="none"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Use the same routine from Unit 2, Lessons 5 and 13 to guide students through the text-based discussion (the routine is on the next slide).</a:t>
            </a:r>
            <a:endParaRPr sz="1200" dirty="0">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Review the </a:t>
            </a:r>
            <a:r>
              <a:rPr lang="en" sz="1200" b="1" dirty="0">
                <a:solidFill>
                  <a:schemeClr val="dk1"/>
                </a:solidFill>
                <a:latin typeface="Calibri"/>
                <a:ea typeface="Calibri"/>
                <a:cs typeface="Calibri"/>
                <a:sym typeface="Calibri"/>
              </a:rPr>
              <a:t>Discussion Norms anchor chart</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students of the difference between a discussion and a presentation and that they will speak informally.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retrieve their </a:t>
            </a:r>
            <a:r>
              <a:rPr lang="en" sz="1200" b="1" dirty="0">
                <a:solidFill>
                  <a:schemeClr val="dk1"/>
                </a:solidFill>
                <a:latin typeface="Calibri"/>
                <a:ea typeface="Calibri"/>
                <a:cs typeface="Calibri"/>
                <a:sym typeface="Calibri"/>
              </a:rPr>
              <a:t>Preparing for a Text-Based Discussion: American Revolution note-catcher</a:t>
            </a:r>
            <a:r>
              <a:rPr lang="en" sz="1200" dirty="0">
                <a:solidFill>
                  <a:schemeClr val="dk1"/>
                </a:solidFill>
                <a:latin typeface="Calibri"/>
                <a:ea typeface="Calibri"/>
                <a:cs typeface="Calibri"/>
                <a:sym typeface="Calibri"/>
              </a:rPr>
              <a:t> and to review their opinion, reasons, evidence, and elaboration in preparation for the discussion.</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Distribute the</a:t>
            </a:r>
            <a:r>
              <a:rPr lang="en" sz="1200" b="1" dirty="0">
                <a:latin typeface="Calibri"/>
                <a:ea typeface="Calibri"/>
                <a:cs typeface="Calibri"/>
                <a:sym typeface="Calibri"/>
              </a:rPr>
              <a:t> Discussion Notes: American Revolution handout</a:t>
            </a:r>
            <a:r>
              <a:rPr lang="en" sz="1200" dirty="0">
                <a:latin typeface="Calibri"/>
                <a:ea typeface="Calibri"/>
                <a:cs typeface="Calibri"/>
                <a:sym typeface="Calibri"/>
              </a:rPr>
              <a:t> </a:t>
            </a:r>
            <a:r>
              <a:rPr lang="en" sz="1200" b="0" dirty="0">
                <a:latin typeface="Calibri"/>
                <a:ea typeface="Calibri"/>
                <a:cs typeface="Calibri"/>
                <a:sym typeface="Calibri"/>
              </a:rPr>
              <a:t>and sticky notes.</a:t>
            </a:r>
            <a:endParaRPr sz="1200" b="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Move students into groups, pair them off, label each group A or B, and allocate an area of the room for them.  </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Review the </a:t>
            </a:r>
            <a:r>
              <a:rPr lang="en" sz="1200" b="1" dirty="0">
                <a:latin typeface="Calibri"/>
                <a:ea typeface="Calibri"/>
                <a:cs typeface="Calibri"/>
                <a:sym typeface="Calibri"/>
              </a:rPr>
              <a:t>Working to Become Ethical People anchor chart</a:t>
            </a:r>
            <a:r>
              <a:rPr lang="en" sz="1200" dirty="0">
                <a:latin typeface="Calibri"/>
                <a:ea typeface="Calibri"/>
                <a:cs typeface="Calibri"/>
                <a:sym typeface="Calibri"/>
              </a:rPr>
              <a:t> by reminding students that ethical people treat others well and stand up for what is right.</a:t>
            </a:r>
            <a:endParaRPr sz="1200" dirty="0">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A groups to begin discussing within the circle, as B groups sit on the outside of the circle.  After 5 minutes, facilitate feedback sharing.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groups to switch roles and begin discussing.  After 5 minutes, facilitate feedback sharing.</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Collect </a:t>
            </a:r>
            <a:r>
              <a:rPr lang="en" sz="1200" b="0" dirty="0">
                <a:latin typeface="Calibri"/>
                <a:ea typeface="Calibri"/>
                <a:cs typeface="Calibri"/>
                <a:sym typeface="Calibri"/>
              </a:rPr>
              <a:t>sticky notes </a:t>
            </a:r>
            <a:r>
              <a:rPr lang="en" sz="1200" dirty="0">
                <a:latin typeface="Calibri"/>
                <a:ea typeface="Calibri"/>
                <a:cs typeface="Calibri"/>
                <a:sym typeface="Calibri"/>
              </a:rPr>
              <a:t>and add them to the </a:t>
            </a:r>
            <a:r>
              <a:rPr lang="en" sz="1200" b="1" dirty="0">
                <a:latin typeface="Calibri"/>
                <a:ea typeface="Calibri"/>
                <a:cs typeface="Calibri"/>
                <a:sym typeface="Calibri"/>
              </a:rPr>
              <a:t>T-chart.</a:t>
            </a:r>
            <a:endParaRPr sz="1200" b="1" dirty="0">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rgbClr val="000000"/>
              </a:buClr>
              <a:buSzPts val="1200"/>
              <a:buFont typeface="Calibri"/>
              <a:buChar char="●"/>
            </a:pPr>
            <a:r>
              <a:rPr lang="en" sz="1200" dirty="0">
                <a:solidFill>
                  <a:schemeClr val="dk1"/>
                </a:solidFill>
                <a:latin typeface="Calibri"/>
                <a:ea typeface="Calibri"/>
                <a:cs typeface="Calibri"/>
                <a:sym typeface="Calibri"/>
              </a:rPr>
              <a:t>Students discuss </a:t>
            </a:r>
            <a:r>
              <a:rPr lang="en" sz="1200" b="1" dirty="0">
                <a:solidFill>
                  <a:schemeClr val="dk1"/>
                </a:solidFill>
                <a:latin typeface="Calibri"/>
                <a:ea typeface="Calibri"/>
                <a:cs typeface="Calibri"/>
                <a:sym typeface="Calibri"/>
              </a:rPr>
              <a:t>Text-Based Discussion: American Revolution note-catcher</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write </a:t>
            </a:r>
            <a:r>
              <a:rPr lang="en" sz="1200" b="0" dirty="0">
                <a:solidFill>
                  <a:schemeClr val="dk1"/>
                </a:solidFill>
                <a:latin typeface="Calibri"/>
                <a:ea typeface="Calibri"/>
                <a:cs typeface="Calibri"/>
                <a:sym typeface="Calibri"/>
              </a:rPr>
              <a:t>on sticky notes.</a:t>
            </a:r>
            <a:endParaRPr sz="1200" b="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Sup</a:t>
            </a:r>
            <a:r>
              <a:rPr lang="en" sz="1200" b="0" i="0" u="none" strike="noStrike" cap="none" dirty="0">
                <a:latin typeface="Calibri"/>
                <a:ea typeface="Calibri"/>
                <a:cs typeface="Calibri"/>
                <a:sym typeface="Calibri"/>
              </a:rPr>
              <a:t>port for Any Students Who Need It:</a:t>
            </a:r>
            <a:r>
              <a:rPr lang="en" sz="1200" dirty="0">
                <a:latin typeface="Calibri"/>
                <a:ea typeface="Calibri"/>
                <a:cs typeface="Calibri"/>
                <a:sym typeface="Calibri"/>
              </a:rPr>
              <a:t> </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(Oral Processing)</a:t>
            </a:r>
            <a:r>
              <a:rPr lang="en-US" sz="1200" dirty="0">
                <a:latin typeface="Calibri"/>
                <a:ea typeface="Calibri"/>
                <a:cs typeface="Calibri"/>
                <a:sym typeface="Calibri"/>
              </a:rPr>
              <a:t>.</a:t>
            </a:r>
            <a:r>
              <a:rPr lang="en" sz="1200" dirty="0">
                <a:latin typeface="Calibri"/>
                <a:ea typeface="Calibri"/>
                <a:cs typeface="Calibri"/>
                <a:sym typeface="Calibri"/>
              </a:rPr>
              <a:t> Consider giving students time to orally process the information on their </a:t>
            </a:r>
            <a:r>
              <a:rPr lang="en" sz="1200" b="0" dirty="0">
                <a:latin typeface="Calibri"/>
                <a:ea typeface="Calibri"/>
                <a:cs typeface="Calibri"/>
                <a:sym typeface="Calibri"/>
              </a:rPr>
              <a:t>note-catcher </a:t>
            </a:r>
            <a:r>
              <a:rPr lang="en" sz="1200" dirty="0">
                <a:latin typeface="Calibri"/>
                <a:ea typeface="Calibri"/>
                <a:cs typeface="Calibri"/>
                <a:sym typeface="Calibri"/>
              </a:rPr>
              <a:t>with a partner before participating in the text-based discussion.</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(Sketching Questions and Ideas)</a:t>
            </a:r>
            <a:r>
              <a:rPr lang="en-US" sz="1200" dirty="0">
                <a:latin typeface="Calibri"/>
                <a:ea typeface="Calibri"/>
                <a:cs typeface="Calibri"/>
                <a:sym typeface="Calibri"/>
              </a:rPr>
              <a:t>.</a:t>
            </a:r>
            <a:r>
              <a:rPr lang="en" sz="1200" dirty="0">
                <a:latin typeface="Calibri"/>
                <a:ea typeface="Calibri"/>
                <a:cs typeface="Calibri"/>
                <a:sym typeface="Calibri"/>
              </a:rPr>
              <a:t> Allow students to sketch their questions and ideas on the </a:t>
            </a:r>
            <a:r>
              <a:rPr lang="en" sz="1200" b="1" dirty="0">
                <a:latin typeface="Calibri"/>
                <a:ea typeface="Calibri"/>
                <a:cs typeface="Calibri"/>
                <a:sym typeface="Calibri"/>
              </a:rPr>
              <a:t>Discussion Notes form</a:t>
            </a:r>
            <a:r>
              <a:rPr lang="en" sz="1200" dirty="0">
                <a:latin typeface="Calibri"/>
                <a:ea typeface="Calibri"/>
                <a:cs typeface="Calibri"/>
                <a:sym typeface="Calibri"/>
              </a:rPr>
              <a:t> as they wait for their chance to speak.</a:t>
            </a:r>
            <a:endParaRPr sz="1200" dirty="0">
              <a:latin typeface="Calibri"/>
              <a:ea typeface="Calibri"/>
              <a:cs typeface="Calibri"/>
              <a:sym typeface="Calibri"/>
            </a:endParaRPr>
          </a:p>
        </p:txBody>
      </p:sp>
      <p:sp>
        <p:nvSpPr>
          <p:cNvPr id="239" name="Google Shape;239;g44fca19759_0_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71405751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5"/>
        <p:cNvGrpSpPr/>
        <p:nvPr/>
      </p:nvGrpSpPr>
      <p:grpSpPr>
        <a:xfrm>
          <a:off x="0" y="0"/>
          <a:ext cx="0" cy="0"/>
          <a:chOff x="0" y="0"/>
          <a:chExt cx="0" cy="0"/>
        </a:xfrm>
      </p:grpSpPr>
      <p:sp>
        <p:nvSpPr>
          <p:cNvPr id="246" name="Google Shape;246;g44fca19759_0_2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Suggested slide pacing: </a:t>
            </a:r>
            <a:r>
              <a:rPr lang="en-US" sz="1200" b="1" i="0" u="none" strike="noStrike" cap="none">
                <a:solidFill>
                  <a:schemeClr val="dk1"/>
                </a:solidFill>
                <a:latin typeface="Calibri"/>
                <a:ea typeface="Calibri"/>
                <a:cs typeface="Calibri"/>
                <a:sym typeface="Calibri"/>
              </a:rPr>
              <a:t>10 </a:t>
            </a:r>
            <a:r>
              <a:rPr lang="en" sz="1200" b="1" i="0" u="none" strike="noStrike" cap="none">
                <a:solidFill>
                  <a:schemeClr val="dk1"/>
                </a:solidFill>
                <a:latin typeface="Calibri"/>
                <a:ea typeface="Calibri"/>
                <a:cs typeface="Calibri"/>
                <a:sym typeface="Calibri"/>
              </a:rPr>
              <a:t>minutes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Grouping: Whole Group</a:t>
            </a: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Teaching Notes: None.</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Use the same routine from Unit 2, Lesson 5 to guide students through the text-based discussion (the routine is below in a - e):</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Prompt students to silently reflect on and record what they learned about the American Revolution from the discussion in the second box on their </a:t>
            </a:r>
            <a:r>
              <a:rPr lang="en" sz="1200" b="1" dirty="0">
                <a:solidFill>
                  <a:schemeClr val="dk1"/>
                </a:solidFill>
                <a:latin typeface="Calibri"/>
                <a:ea typeface="Calibri"/>
                <a:cs typeface="Calibri"/>
                <a:sym typeface="Calibri"/>
              </a:rPr>
              <a:t>Discussion Notes:  American Revolution</a:t>
            </a:r>
            <a:r>
              <a:rPr lang="en" sz="1200" dirty="0">
                <a:solidFill>
                  <a:schemeClr val="dk1"/>
                </a:solidFill>
                <a:latin typeface="Calibri"/>
                <a:ea typeface="Calibri"/>
                <a:cs typeface="Calibri"/>
                <a:sym typeface="Calibri"/>
              </a:rPr>
              <a:t> </a:t>
            </a:r>
            <a:r>
              <a:rPr lang="en" sz="1200" i="0" dirty="0">
                <a:solidFill>
                  <a:schemeClr val="dk1"/>
                </a:solidFill>
                <a:latin typeface="Calibri"/>
                <a:ea typeface="Calibri"/>
                <a:cs typeface="Calibri"/>
                <a:sym typeface="Calibri"/>
              </a:rPr>
              <a:t>(“My learning from this discussion”).</a:t>
            </a:r>
            <a:endParaRPr sz="1200" i="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After 5 minutes, refocus whole group and invite students to silently reflect on what they think they could do better next time in the last box on their </a:t>
            </a:r>
            <a:r>
              <a:rPr lang="en" sz="1200" b="1" dirty="0">
                <a:solidFill>
                  <a:schemeClr val="dk1"/>
                </a:solidFill>
                <a:latin typeface="Calibri"/>
                <a:ea typeface="Calibri"/>
                <a:cs typeface="Calibri"/>
                <a:sym typeface="Calibri"/>
              </a:rPr>
              <a:t>Discussion Notes:  American Revolution</a:t>
            </a:r>
            <a:r>
              <a:rPr lang="en" sz="1200" dirty="0">
                <a:solidFill>
                  <a:schemeClr val="dk1"/>
                </a:solidFill>
                <a:latin typeface="Calibri"/>
                <a:ea typeface="Calibri"/>
                <a:cs typeface="Calibri"/>
                <a:sym typeface="Calibri"/>
              </a:rPr>
              <a:t> </a:t>
            </a:r>
            <a:r>
              <a:rPr lang="en" sz="1200" i="0" dirty="0">
                <a:solidFill>
                  <a:schemeClr val="dk1"/>
                </a:solidFill>
                <a:latin typeface="Calibri"/>
                <a:ea typeface="Calibri"/>
                <a:cs typeface="Calibri"/>
                <a:sym typeface="Calibri"/>
              </a:rPr>
              <a:t>(“My goal for the next discussion”).</a:t>
            </a:r>
            <a:endParaRPr sz="1200" i="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Turn and Talk:</a:t>
            </a:r>
            <a:endParaRPr sz="1200" dirty="0">
              <a:solidFill>
                <a:schemeClr val="dk1"/>
              </a:solidFill>
              <a:latin typeface="Calibri"/>
              <a:ea typeface="Calibri"/>
              <a:cs typeface="Calibri"/>
              <a:sym typeface="Calibri"/>
            </a:endParaRPr>
          </a:p>
          <a:p>
            <a:pPr marL="1371600" lvl="2" indent="-304800" algn="l" rtl="0">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“What is your goal for the next discussion?”</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(Responses will vary.)</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Invite students to record their goal on their discussion notes.</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Collect students’ </a:t>
            </a:r>
            <a:r>
              <a:rPr lang="en" sz="1200" b="1" dirty="0">
                <a:solidFill>
                  <a:schemeClr val="dk1"/>
                </a:solidFill>
                <a:latin typeface="Calibri"/>
                <a:ea typeface="Calibri"/>
                <a:cs typeface="Calibri"/>
                <a:sym typeface="Calibri"/>
              </a:rPr>
              <a:t>Discussion Notes:  American Revolution</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rgbClr val="000000"/>
              </a:buClr>
              <a:buSzPts val="1200"/>
              <a:buFont typeface="Calibri"/>
              <a:buChar char="●"/>
            </a:pPr>
            <a:r>
              <a:rPr lang="en" sz="1200" dirty="0">
                <a:solidFill>
                  <a:schemeClr val="dk1"/>
                </a:solidFill>
                <a:latin typeface="Calibri"/>
                <a:ea typeface="Calibri"/>
                <a:cs typeface="Calibri"/>
                <a:sym typeface="Calibri"/>
              </a:rPr>
              <a:t>Students should be following/reading the content on the slide.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 reflection on discussion.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complete </a:t>
            </a:r>
            <a:r>
              <a:rPr lang="en" sz="1200" b="1" dirty="0">
                <a:solidFill>
                  <a:schemeClr val="dk1"/>
                </a:solidFill>
                <a:latin typeface="Calibri"/>
                <a:ea typeface="Calibri"/>
                <a:cs typeface="Calibri"/>
                <a:sym typeface="Calibri"/>
              </a:rPr>
              <a:t>Discussion Notes</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Sup</a:t>
            </a:r>
            <a:r>
              <a:rPr lang="en" sz="1200" b="0" i="0" u="none" strike="noStrike" cap="none" dirty="0">
                <a:latin typeface="Calibri"/>
                <a:ea typeface="Calibri"/>
                <a:cs typeface="Calibri"/>
                <a:sym typeface="Calibri"/>
              </a:rPr>
              <a:t>port for Any Students Who Need It:</a:t>
            </a:r>
            <a:r>
              <a:rPr lang="en" sz="1200" dirty="0">
                <a:latin typeface="Calibri"/>
                <a:ea typeface="Calibri"/>
                <a:cs typeface="Calibri"/>
                <a:sym typeface="Calibri"/>
              </a:rPr>
              <a:t> </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For ELLs and students who may need additional support with written expression: (Modeling)</a:t>
            </a:r>
            <a:r>
              <a:rPr lang="en-US" sz="1200" dirty="0">
                <a:latin typeface="Calibri"/>
                <a:ea typeface="Calibri"/>
                <a:cs typeface="Calibri"/>
                <a:sym typeface="Calibri"/>
              </a:rPr>
              <a:t>.</a:t>
            </a:r>
            <a:r>
              <a:rPr lang="en" sz="1200" dirty="0">
                <a:latin typeface="Calibri"/>
                <a:ea typeface="Calibri"/>
                <a:cs typeface="Calibri"/>
                <a:sym typeface="Calibri"/>
              </a:rPr>
              <a:t> Model multiple acceptable ways to respond to the prompt. (Example: Provide examples of sketching answers or using sentence starters.)</a:t>
            </a:r>
            <a:endParaRPr sz="1200" dirty="0">
              <a:latin typeface="Calibri"/>
              <a:ea typeface="Calibri"/>
              <a:cs typeface="Calibri"/>
              <a:sym typeface="Calibri"/>
            </a:endParaRPr>
          </a:p>
        </p:txBody>
      </p:sp>
      <p:sp>
        <p:nvSpPr>
          <p:cNvPr id="247" name="Google Shape;247;g44fca19759_0_2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84866178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3"/>
        <p:cNvGrpSpPr/>
        <p:nvPr/>
      </p:nvGrpSpPr>
      <p:grpSpPr>
        <a:xfrm>
          <a:off x="0" y="0"/>
          <a:ext cx="0" cy="0"/>
          <a:chOff x="0" y="0"/>
          <a:chExt cx="0" cy="0"/>
        </a:xfrm>
      </p:grpSpPr>
      <p:sp>
        <p:nvSpPr>
          <p:cNvPr id="254" name="Google Shape;254;g44fca19759_0_3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Suggested slide pacing: </a:t>
            </a:r>
            <a:r>
              <a:rPr lang="en-US" sz="1200" b="1" i="0" u="none" strike="noStrike" cap="none" dirty="0">
                <a:solidFill>
                  <a:schemeClr val="dk1"/>
                </a:solidFill>
                <a:latin typeface="Calibri"/>
                <a:ea typeface="Calibri"/>
                <a:cs typeface="Calibri"/>
                <a:sym typeface="Calibri"/>
              </a:rPr>
              <a:t>13-</a:t>
            </a:r>
            <a:r>
              <a:rPr lang="en" sz="1200" b="1" dirty="0">
                <a:solidFill>
                  <a:schemeClr val="dk1"/>
                </a:solidFill>
                <a:latin typeface="Calibri"/>
                <a:ea typeface="Calibri"/>
                <a:cs typeface="Calibri"/>
                <a:sym typeface="Calibri"/>
              </a:rPr>
              <a:t>15</a:t>
            </a:r>
            <a:r>
              <a:rPr lang="en" sz="1200" b="1" i="0" u="none" strike="noStrike" cap="none" dirty="0">
                <a:solidFill>
                  <a:schemeClr val="dk1"/>
                </a:solidFill>
                <a:latin typeface="Calibri"/>
                <a:ea typeface="Calibri"/>
                <a:cs typeface="Calibri"/>
                <a:sym typeface="Calibri"/>
              </a:rPr>
              <a:t> minutes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Grouping: Whole Group</a:t>
            </a: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Teaching Notes: None.</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Teacher Actions:</a:t>
            </a:r>
            <a:endParaRPr sz="1200" b="0" i="0" u="none" strike="noStrike" cap="none"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SzPts val="1200"/>
              <a:buFont typeface="Georgia"/>
              <a:buAutoNum type="arabicPeriod"/>
            </a:pPr>
            <a:r>
              <a:rPr lang="en" sz="1200" dirty="0">
                <a:latin typeface="Calibri"/>
                <a:ea typeface="Calibri"/>
                <a:cs typeface="Calibri"/>
                <a:sym typeface="Calibri"/>
              </a:rPr>
              <a:t>Invite students to retrieve their </a:t>
            </a:r>
            <a:r>
              <a:rPr lang="en" sz="1200" b="1" dirty="0">
                <a:latin typeface="Calibri"/>
                <a:ea typeface="Calibri"/>
                <a:cs typeface="Calibri"/>
                <a:sym typeface="Calibri"/>
              </a:rPr>
              <a:t>Patriot broadside </a:t>
            </a:r>
            <a:r>
              <a:rPr lang="en" sz="1200" dirty="0">
                <a:latin typeface="Calibri"/>
                <a:ea typeface="Calibri"/>
                <a:cs typeface="Calibri"/>
                <a:sym typeface="Calibri"/>
              </a:rPr>
              <a:t>and</a:t>
            </a:r>
            <a:r>
              <a:rPr lang="en" sz="1200" b="1" dirty="0">
                <a:latin typeface="Calibri"/>
                <a:ea typeface="Calibri"/>
                <a:cs typeface="Calibri"/>
                <a:sym typeface="Calibri"/>
              </a:rPr>
              <a:t> Loyalist broadside.</a:t>
            </a:r>
            <a:endParaRPr sz="1200" b="1"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Direct students to set up their workspaces so that only their broadside is out.</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Using the A and B labels from Work Time A, invite A partners to circulate to view the work of B partners.</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Ask A partners to return to their seats.</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Switch roles and repeat this process.</a:t>
            </a:r>
            <a:endParaRPr sz="1200" dirty="0">
              <a:latin typeface="Calibri"/>
              <a:ea typeface="Calibri"/>
              <a:cs typeface="Calibri"/>
              <a:sym typeface="Calibri"/>
            </a:endParaRPr>
          </a:p>
          <a:p>
            <a:pPr marL="0" lvl="0" indent="0" algn="l" rtl="0">
              <a:lnSpc>
                <a:spcPct val="100000"/>
              </a:lnSpc>
              <a:spcBef>
                <a:spcPts val="0"/>
              </a:spcBef>
              <a:spcAft>
                <a:spcPts val="0"/>
              </a:spcAft>
              <a:buNone/>
            </a:pPr>
            <a:endParaRPr sz="1200" dirty="0">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rgbClr val="000000"/>
              </a:buClr>
              <a:buSzPts val="1200"/>
              <a:buFont typeface="Calibri"/>
              <a:buChar char="●"/>
            </a:pPr>
            <a:r>
              <a:rPr lang="en" sz="1200" dirty="0">
                <a:solidFill>
                  <a:schemeClr val="dk1"/>
                </a:solidFill>
                <a:latin typeface="Calibri"/>
                <a:ea typeface="Calibri"/>
                <a:cs typeface="Calibri"/>
                <a:sym typeface="Calibri"/>
              </a:rPr>
              <a:t>Students showing performance task to partner. </a:t>
            </a: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Sup</a:t>
            </a:r>
            <a:r>
              <a:rPr lang="en" sz="1200" b="0" i="0" u="none" strike="noStrike" cap="none" dirty="0">
                <a:latin typeface="Calibri"/>
                <a:ea typeface="Calibri"/>
                <a:cs typeface="Calibri"/>
                <a:sym typeface="Calibri"/>
              </a:rPr>
              <a:t>port for Any Students Who Need It:</a:t>
            </a:r>
            <a:r>
              <a:rPr lang="en" sz="1200" dirty="0">
                <a:latin typeface="Calibri"/>
                <a:ea typeface="Calibri"/>
                <a:cs typeface="Calibri"/>
                <a:sym typeface="Calibri"/>
              </a:rPr>
              <a:t> </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To foster a sense of community and provide options for physical action after viewing their classmates’ work: Invite the class to join you in a special applause as you celebrate their work today and build enthusiasm for future learning (e.g., silent cheer, firecracker, or hip-hip hooray). </a:t>
            </a:r>
            <a:endParaRPr sz="1200" dirty="0">
              <a:latin typeface="Calibri"/>
              <a:ea typeface="Calibri"/>
              <a:cs typeface="Calibri"/>
              <a:sym typeface="Calibri"/>
            </a:endParaRPr>
          </a:p>
        </p:txBody>
      </p:sp>
      <p:sp>
        <p:nvSpPr>
          <p:cNvPr id="255" name="Google Shape;255;g44fca19759_0_3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24236941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8"/>
        <p:cNvGrpSpPr/>
        <p:nvPr/>
      </p:nvGrpSpPr>
      <p:grpSpPr>
        <a:xfrm>
          <a:off x="0" y="0"/>
          <a:ext cx="0" cy="0"/>
          <a:chOff x="0" y="0"/>
          <a:chExt cx="0" cy="0"/>
        </a:xfrm>
      </p:grpSpPr>
      <p:sp>
        <p:nvSpPr>
          <p:cNvPr id="259" name="Google Shape;259;g43b729f8c1_0_7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Suggested slide pacing: </a:t>
            </a:r>
            <a:r>
              <a:rPr lang="en-US" sz="1200" b="1" i="0" u="none" strike="noStrike" cap="none" dirty="0">
                <a:solidFill>
                  <a:schemeClr val="dk1"/>
                </a:solidFill>
                <a:latin typeface="Calibri"/>
                <a:ea typeface="Calibri"/>
                <a:cs typeface="Calibri"/>
                <a:sym typeface="Calibri"/>
              </a:rPr>
              <a:t>3-</a:t>
            </a:r>
            <a:r>
              <a:rPr lang="en" sz="1200" b="1" dirty="0">
                <a:solidFill>
                  <a:schemeClr val="dk1"/>
                </a:solidFill>
                <a:latin typeface="Calibri"/>
                <a:ea typeface="Calibri"/>
                <a:cs typeface="Calibri"/>
                <a:sym typeface="Calibri"/>
              </a:rPr>
              <a:t>5</a:t>
            </a:r>
            <a:r>
              <a:rPr lang="en" sz="1200" b="1" i="0" u="none" strike="noStrike" cap="none" dirty="0">
                <a:solidFill>
                  <a:schemeClr val="dk1"/>
                </a:solidFill>
                <a:latin typeface="Calibri"/>
                <a:ea typeface="Calibri"/>
                <a:cs typeface="Calibri"/>
                <a:sym typeface="Calibri"/>
              </a:rPr>
              <a:t> minutes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Grouping: Whole Group</a:t>
            </a: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Teaching Notes: None.</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Teacher Actions:</a:t>
            </a:r>
            <a:endParaRPr sz="1200" b="0" i="0" u="none" strike="noStrike" cap="none"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Gather students whole group. Use a checking for understanding technique </a:t>
            </a:r>
            <a:r>
              <a:rPr lang="en-US" sz="1200" dirty="0">
                <a:latin typeface="Calibri"/>
                <a:ea typeface="Calibri"/>
                <a:cs typeface="Calibri"/>
                <a:sym typeface="Calibri"/>
              </a:rPr>
              <a:t>(</a:t>
            </a:r>
            <a:r>
              <a:rPr lang="en" sz="1200" dirty="0">
                <a:latin typeface="Calibri"/>
                <a:ea typeface="Calibri"/>
                <a:cs typeface="Calibri"/>
                <a:sym typeface="Calibri"/>
              </a:rPr>
              <a:t>Thumb-O-Meter</a:t>
            </a:r>
            <a:r>
              <a:rPr lang="en-US" sz="1200" dirty="0">
                <a:latin typeface="Calibri"/>
                <a:ea typeface="Calibri"/>
                <a:cs typeface="Calibri"/>
                <a:sym typeface="Calibri"/>
              </a:rPr>
              <a:t>)</a:t>
            </a:r>
            <a:r>
              <a:rPr lang="en" sz="1200" dirty="0">
                <a:latin typeface="Calibri"/>
                <a:ea typeface="Calibri"/>
                <a:cs typeface="Calibri"/>
                <a:sym typeface="Calibri"/>
              </a:rPr>
              <a:t> for students to self-assess against the learning target.</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As time permits, focus students on the </a:t>
            </a:r>
            <a:r>
              <a:rPr lang="en" sz="1200" b="1" dirty="0">
                <a:latin typeface="Calibri"/>
                <a:ea typeface="Calibri"/>
                <a:cs typeface="Calibri"/>
                <a:sym typeface="Calibri"/>
              </a:rPr>
              <a:t>Working to Become Ethical People anchor chart</a:t>
            </a:r>
            <a:r>
              <a:rPr lang="en" sz="1200" dirty="0">
                <a:latin typeface="Calibri"/>
                <a:ea typeface="Calibri"/>
                <a:cs typeface="Calibri"/>
                <a:sym typeface="Calibri"/>
              </a:rPr>
              <a:t> and invite them to self-assess how well they showed </a:t>
            </a:r>
            <a:r>
              <a:rPr lang="en" sz="1200" i="1" dirty="0">
                <a:latin typeface="Calibri"/>
                <a:ea typeface="Calibri"/>
                <a:cs typeface="Calibri"/>
                <a:sym typeface="Calibri"/>
              </a:rPr>
              <a:t>respect</a:t>
            </a:r>
            <a:r>
              <a:rPr lang="en" sz="1200" dirty="0">
                <a:latin typeface="Calibri"/>
                <a:ea typeface="Calibri"/>
                <a:cs typeface="Calibri"/>
                <a:sym typeface="Calibri"/>
              </a:rPr>
              <a:t>, </a:t>
            </a:r>
            <a:r>
              <a:rPr lang="en" sz="1200" i="1" dirty="0">
                <a:latin typeface="Calibri"/>
                <a:ea typeface="Calibri"/>
                <a:cs typeface="Calibri"/>
                <a:sym typeface="Calibri"/>
              </a:rPr>
              <a:t>compassion</a:t>
            </a:r>
            <a:r>
              <a:rPr lang="en" sz="1200" dirty="0">
                <a:latin typeface="Calibri"/>
                <a:ea typeface="Calibri"/>
                <a:cs typeface="Calibri"/>
                <a:sym typeface="Calibri"/>
              </a:rPr>
              <a:t>, and </a:t>
            </a:r>
            <a:r>
              <a:rPr lang="en" sz="1200" i="1" dirty="0">
                <a:latin typeface="Calibri"/>
                <a:ea typeface="Calibri"/>
                <a:cs typeface="Calibri"/>
                <a:sym typeface="Calibri"/>
              </a:rPr>
              <a:t>empathy</a:t>
            </a:r>
            <a:r>
              <a:rPr lang="en" sz="1200" dirty="0">
                <a:latin typeface="Calibri"/>
                <a:ea typeface="Calibri"/>
                <a:cs typeface="Calibri"/>
                <a:sym typeface="Calibri"/>
              </a:rPr>
              <a:t> in this lesson.</a:t>
            </a:r>
            <a:endParaRPr sz="1200"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showing self-assessment of target. </a:t>
            </a: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Sup</a:t>
            </a:r>
            <a:r>
              <a:rPr lang="en" sz="1200" b="0" i="0" u="none" strike="noStrike" cap="none" dirty="0">
                <a:latin typeface="Calibri"/>
                <a:ea typeface="Calibri"/>
                <a:cs typeface="Calibri"/>
                <a:sym typeface="Calibri"/>
              </a:rPr>
              <a:t>port for Any Students Who Need It:</a:t>
            </a:r>
            <a:r>
              <a:rPr lang="en" sz="1200" dirty="0">
                <a:latin typeface="Calibri"/>
                <a:ea typeface="Calibri"/>
                <a:cs typeface="Calibri"/>
                <a:sym typeface="Calibri"/>
              </a:rPr>
              <a:t> </a:t>
            </a:r>
            <a:endParaRPr sz="1200" dirty="0">
              <a:latin typeface="Calibri"/>
              <a:ea typeface="Calibri"/>
              <a:cs typeface="Calibri"/>
              <a:sym typeface="Calibri"/>
            </a:endParaRPr>
          </a:p>
          <a:p>
            <a:pPr marL="457200" marR="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(Revisiting Learning Targets)</a:t>
            </a:r>
            <a:r>
              <a:rPr lang="en-US" sz="1200" dirty="0">
                <a:latin typeface="Calibri"/>
                <a:ea typeface="Calibri"/>
                <a:cs typeface="Calibri"/>
                <a:sym typeface="Calibri"/>
              </a:rPr>
              <a:t>.</a:t>
            </a:r>
            <a:r>
              <a:rPr lang="en" sz="1200" dirty="0">
                <a:latin typeface="Calibri"/>
                <a:ea typeface="Calibri"/>
                <a:cs typeface="Calibri"/>
                <a:sym typeface="Calibri"/>
              </a:rPr>
              <a:t> Revisit the learning target introduced in Opening A. Invite students to rephrase it with specific examples.</a:t>
            </a:r>
            <a:endParaRPr sz="1200" dirty="0">
              <a:latin typeface="Calibri"/>
              <a:ea typeface="Calibri"/>
              <a:cs typeface="Calibri"/>
              <a:sym typeface="Calibri"/>
            </a:endParaRPr>
          </a:p>
        </p:txBody>
      </p:sp>
      <p:sp>
        <p:nvSpPr>
          <p:cNvPr id="260" name="Google Shape;260;g43b729f8c1_0_7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20070154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6"/>
        <p:cNvGrpSpPr/>
        <p:nvPr/>
      </p:nvGrpSpPr>
      <p:grpSpPr>
        <a:xfrm>
          <a:off x="0" y="0"/>
          <a:ext cx="0" cy="0"/>
          <a:chOff x="0" y="0"/>
          <a:chExt cx="0" cy="0"/>
        </a:xfrm>
      </p:grpSpPr>
      <p:sp>
        <p:nvSpPr>
          <p:cNvPr id="267" name="Google Shape;267;g43b150cf70_0_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68" name="Google Shape;268;g43b150cf70_0_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rgbClr val="000000"/>
                </a:solidFill>
                <a:latin typeface="Calibri"/>
                <a:ea typeface="Calibri"/>
                <a:cs typeface="Calibri"/>
                <a:sym typeface="Calibri"/>
              </a:rPr>
              <a:t>Grouping: Whole Group</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rgbClr val="000000"/>
                </a:solidFill>
                <a:latin typeface="Calibri"/>
                <a:ea typeface="Calibri"/>
                <a:cs typeface="Calibri"/>
                <a:sym typeface="Calibri"/>
              </a:rPr>
              <a:t>Teaching Notes: </a:t>
            </a:r>
            <a:r>
              <a:rPr lang="en" sz="1200" dirty="0">
                <a:latin typeface="Calibri"/>
                <a:ea typeface="Calibri"/>
                <a:cs typeface="Calibri"/>
                <a:sym typeface="Calibri"/>
              </a:rPr>
              <a:t> None.</a:t>
            </a:r>
            <a:endParaRPr sz="1200"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rgbClr val="000000"/>
                </a:solidFill>
                <a:latin typeface="Calibri"/>
                <a:ea typeface="Calibri"/>
                <a:cs typeface="Calibri"/>
                <a:sym typeface="Calibri"/>
              </a:rPr>
              <a:t>Teacher Actions:</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Refocus whole group.  </a:t>
            </a:r>
            <a:r>
              <a:rPr lang="en" sz="1200" dirty="0">
                <a:latin typeface="Calibri"/>
                <a:ea typeface="Calibri"/>
                <a:cs typeface="Calibri"/>
                <a:sym typeface="Calibri"/>
              </a:rPr>
              <a:t>Announce that there will be no homework for this lesson.</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rgbClr val="000000"/>
                </a:solidFill>
                <a:latin typeface="Calibri"/>
                <a:ea typeface="Calibri"/>
                <a:cs typeface="Calibri"/>
                <a:sym typeface="Calibri"/>
              </a:rPr>
              <a:t>Student Look-fors/Listen-fors:</a:t>
            </a:r>
            <a:r>
              <a:rPr lang="en" sz="1200" dirty="0">
                <a:latin typeface="Calibri"/>
                <a:ea typeface="Calibri"/>
                <a:cs typeface="Calibri"/>
                <a:sym typeface="Calibri"/>
              </a:rPr>
              <a:t>  None.</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rgbClr val="000000"/>
                </a:solidFill>
                <a:latin typeface="Calibri"/>
                <a:ea typeface="Calibri"/>
                <a:cs typeface="Calibri"/>
                <a:sym typeface="Calibri"/>
              </a:rPr>
              <a:t>Support for Any Students Who Need It:</a:t>
            </a:r>
            <a:r>
              <a:rPr lang="en" sz="1200" dirty="0">
                <a:latin typeface="Calibri"/>
                <a:ea typeface="Calibri"/>
                <a:cs typeface="Calibri"/>
                <a:sym typeface="Calibri"/>
              </a:rPr>
              <a:t>  None.</a:t>
            </a:r>
            <a:endParaRPr sz="1200" b="0" i="0" u="none" strike="noStrike" cap="none" dirty="0">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14047353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3"/>
        <p:cNvGrpSpPr/>
        <p:nvPr/>
      </p:nvGrpSpPr>
      <p:grpSpPr>
        <a:xfrm>
          <a:off x="0" y="0"/>
          <a:ext cx="0" cy="0"/>
          <a:chOff x="0" y="0"/>
          <a:chExt cx="0" cy="0"/>
        </a:xfrm>
      </p:grpSpPr>
      <p:sp>
        <p:nvSpPr>
          <p:cNvPr id="274" name="Google Shape;274;g43b150cf70_0_1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75" name="Google Shape;275;g43b150cf70_0_15: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Teaching Notes: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This slide can be customized with the group assignments for ALL block for today’s lesson</a:t>
            </a:r>
            <a:r>
              <a:rPr lang="en-US" sz="1200" b="0" i="0" u="none" strike="noStrike" cap="none" dirty="0">
                <a:solidFill>
                  <a:schemeClr val="dk1"/>
                </a:solidFill>
                <a:latin typeface="Calibri"/>
                <a:ea typeface="Calibri"/>
                <a:cs typeface="Calibri"/>
                <a:sym typeface="Calibri"/>
              </a:rPr>
              <a:t>.</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Refer to the </a:t>
            </a:r>
            <a:r>
              <a:rPr lang="en" sz="1200" b="1" i="0" u="none" strike="noStrike" cap="none" dirty="0">
                <a:solidFill>
                  <a:schemeClr val="dk1"/>
                </a:solidFill>
                <a:latin typeface="Calibri"/>
                <a:ea typeface="Calibri"/>
                <a:cs typeface="Calibri"/>
                <a:sym typeface="Calibri"/>
              </a:rPr>
              <a:t>ALL Block Teacher Guide </a:t>
            </a:r>
            <a:r>
              <a:rPr lang="en" sz="1200" b="0" i="0" u="none" strike="noStrike" cap="none" dirty="0">
                <a:solidFill>
                  <a:schemeClr val="dk1"/>
                </a:solidFill>
                <a:latin typeface="Calibri"/>
                <a:ea typeface="Calibri"/>
                <a:cs typeface="Calibri"/>
                <a:sym typeface="Calibri"/>
              </a:rPr>
              <a:t>and</a:t>
            </a:r>
            <a:r>
              <a:rPr lang="en" sz="1200" b="1" i="0" u="none" strike="noStrike" cap="none" dirty="0">
                <a:solidFill>
                  <a:schemeClr val="dk1"/>
                </a:solidFill>
                <a:latin typeface="Calibri"/>
                <a:ea typeface="Calibri"/>
                <a:cs typeface="Calibri"/>
                <a:sym typeface="Calibri"/>
              </a:rPr>
              <a:t> Supporting Materials document </a:t>
            </a:r>
            <a:r>
              <a:rPr lang="en" sz="1200" b="0" i="0" u="none" strike="noStrike" cap="none" dirty="0">
                <a:solidFill>
                  <a:schemeClr val="dk1"/>
                </a:solidFill>
                <a:latin typeface="Calibri"/>
                <a:ea typeface="Calibri"/>
                <a:cs typeface="Calibri"/>
                <a:sym typeface="Calibri"/>
              </a:rPr>
              <a:t>found here: </a:t>
            </a:r>
            <a:endParaRPr sz="1200" b="0" i="0" u="none" strike="noStrike" cap="none" dirty="0">
              <a:solidFill>
                <a:schemeClr val="dk1"/>
              </a:solidFill>
              <a:highlight>
                <a:srgbClr val="FFFF00"/>
              </a:highlight>
              <a:latin typeface="Calibri"/>
              <a:ea typeface="Calibri"/>
              <a:cs typeface="Calibri"/>
              <a:sym typeface="Calibri"/>
            </a:endParaRPr>
          </a:p>
          <a:p>
            <a:pPr marL="914400" marR="0" lvl="1"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Grade </a:t>
            </a:r>
            <a:r>
              <a:rPr lang="en" sz="1200" dirty="0">
                <a:solidFill>
                  <a:schemeClr val="dk1"/>
                </a:solidFill>
                <a:latin typeface="Calibri"/>
                <a:ea typeface="Calibri"/>
                <a:cs typeface="Calibri"/>
                <a:sym typeface="Calibri"/>
              </a:rPr>
              <a:t>4</a:t>
            </a:r>
            <a:r>
              <a:rPr lang="en" sz="1200" b="0" i="0" u="none" strike="noStrike" cap="none" dirty="0">
                <a:solidFill>
                  <a:schemeClr val="dk1"/>
                </a:solidFill>
                <a:latin typeface="Calibri"/>
                <a:ea typeface="Calibri"/>
                <a:cs typeface="Calibri"/>
                <a:sym typeface="Calibri"/>
              </a:rPr>
              <a:t> M3 U</a:t>
            </a:r>
            <a:r>
              <a:rPr lang="en" sz="1200" dirty="0">
                <a:solidFill>
                  <a:schemeClr val="dk1"/>
                </a:solidFill>
                <a:latin typeface="Calibri"/>
                <a:ea typeface="Calibri"/>
                <a:cs typeface="Calibri"/>
                <a:sym typeface="Calibri"/>
              </a:rPr>
              <a:t>3</a:t>
            </a:r>
            <a:r>
              <a:rPr lang="en" sz="1200" b="0" i="0" u="none" strike="noStrike" cap="none" dirty="0">
                <a:solidFill>
                  <a:schemeClr val="dk1"/>
                </a:solidFill>
                <a:latin typeface="Calibri"/>
                <a:ea typeface="Calibri"/>
                <a:cs typeface="Calibri"/>
                <a:sym typeface="Calibri"/>
              </a:rPr>
              <a:t>: </a:t>
            </a:r>
            <a:r>
              <a:rPr lang="en" sz="1200" u="sng" dirty="0">
                <a:solidFill>
                  <a:schemeClr val="hlink"/>
                </a:solidFill>
                <a:latin typeface="Calibri"/>
                <a:ea typeface="Calibri"/>
                <a:cs typeface="Calibri"/>
                <a:sym typeface="Calibri"/>
                <a:hlinkClick r:id="rId3"/>
              </a:rPr>
              <a:t>http://curriculum.eleducation.org/sites/default/files/curriculumtools_implementingtheadditionallanguageandliteracyallblock_062017.pdf</a:t>
            </a:r>
            <a:r>
              <a:rPr lang="en" sz="1200" u="none" dirty="0">
                <a:solidFill>
                  <a:schemeClr val="dk1"/>
                </a:solidFill>
                <a:latin typeface="Calibri"/>
                <a:ea typeface="Calibri"/>
                <a:cs typeface="Calibri"/>
                <a:sym typeface="Calibri"/>
              </a:rPr>
              <a:t> </a:t>
            </a:r>
            <a:endParaRPr sz="1200" b="0" i="0" u="none" strike="noStrike" cap="none" dirty="0">
              <a:solidFill>
                <a:schemeClr val="dk1"/>
              </a:solidFill>
              <a:latin typeface="Calibri"/>
              <a:ea typeface="Calibri"/>
              <a:cs typeface="Calibri"/>
              <a:sym typeface="Calibri"/>
            </a:endParaRPr>
          </a:p>
          <a:p>
            <a:pPr marL="91440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p:txBody>
      </p:sp>
      <p:sp>
        <p:nvSpPr>
          <p:cNvPr id="276" name="Google Shape;276;g43b150cf70_0_15: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15</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96427932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8"/>
        <p:cNvGrpSpPr/>
        <p:nvPr/>
      </p:nvGrpSpPr>
      <p:grpSpPr>
        <a:xfrm>
          <a:off x="0" y="0"/>
          <a:ext cx="0" cy="0"/>
          <a:chOff x="0" y="0"/>
          <a:chExt cx="0" cy="0"/>
        </a:xfrm>
      </p:grpSpPr>
      <p:sp>
        <p:nvSpPr>
          <p:cNvPr id="179" name="Google Shape;179;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80" name="Google Shape;180;p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solidFill>
                  <a:schemeClr val="dk1"/>
                </a:solidFill>
                <a:latin typeface="Calibri"/>
                <a:ea typeface="Calibri"/>
                <a:cs typeface="Calibri"/>
                <a:sym typeface="Calibri"/>
              </a:rPr>
              <a:t>Materials to read and review in preparation:</a:t>
            </a:r>
            <a:endParaRPr sz="1200" i="0" u="none" strike="noStrike" cap="none" dirty="0">
              <a:solidFill>
                <a:srgbClr val="000000"/>
              </a:solidFill>
              <a:latin typeface="Calibri"/>
              <a:ea typeface="Calibri"/>
              <a:cs typeface="Calibri"/>
              <a:sym typeface="Calibri"/>
            </a:endParaRPr>
          </a:p>
          <a:p>
            <a:pPr marL="171450" marR="0" lvl="0" indent="-171450" algn="l" rtl="0">
              <a:lnSpc>
                <a:spcPct val="100000"/>
              </a:lnSpc>
              <a:spcBef>
                <a:spcPts val="0"/>
              </a:spcBef>
              <a:spcAft>
                <a:spcPts val="0"/>
              </a:spcAft>
              <a:buClr>
                <a:srgbClr val="000000"/>
              </a:buClr>
              <a:buSzPts val="1100"/>
            </a:pPr>
            <a:r>
              <a:rPr lang="en" sz="1200" b="1" i="0" u="none" strike="noStrike" cap="none" dirty="0">
                <a:solidFill>
                  <a:schemeClr val="dk1"/>
                </a:solidFill>
                <a:latin typeface="Calibri"/>
                <a:ea typeface="Calibri"/>
                <a:cs typeface="Calibri"/>
                <a:sym typeface="Calibri"/>
              </a:rPr>
              <a:t>Teacher Supporting Materials Document </a:t>
            </a:r>
            <a:r>
              <a:rPr lang="en" sz="1200" i="0" u="none" strike="noStrike" cap="none" dirty="0">
                <a:solidFill>
                  <a:schemeClr val="dk1"/>
                </a:solidFill>
                <a:latin typeface="Calibri"/>
                <a:ea typeface="Calibri"/>
                <a:cs typeface="Calibri"/>
                <a:sym typeface="Calibri"/>
              </a:rPr>
              <a:t>for this lesson can be found here:</a:t>
            </a:r>
            <a:r>
              <a:rPr lang="en" sz="1200" dirty="0">
                <a:solidFill>
                  <a:schemeClr val="dk1"/>
                </a:solidFill>
                <a:latin typeface="Calibri"/>
                <a:ea typeface="Calibri"/>
                <a:cs typeface="Calibri"/>
                <a:sym typeface="Calibri"/>
              </a:rPr>
              <a:t> </a:t>
            </a:r>
            <a:r>
              <a:rPr lang="en" sz="1200" u="sng" dirty="0">
                <a:solidFill>
                  <a:schemeClr val="hlink"/>
                </a:solidFill>
                <a:latin typeface="Calibri"/>
                <a:ea typeface="Calibri"/>
                <a:cs typeface="Calibri"/>
                <a:sym typeface="Calibri"/>
                <a:hlinkClick r:id="rId3"/>
              </a:rPr>
              <a:t>https://eleducation.org/resources/g4m3u1-perspectives-on-the-american-revolution-building-background-knowledge-assessments</a:t>
            </a: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i="0" u="none" strike="noStrike" cap="none" dirty="0">
                <a:solidFill>
                  <a:srgbClr val="000000"/>
                </a:solidFill>
                <a:latin typeface="Calibri"/>
                <a:ea typeface="Calibri"/>
                <a:cs typeface="Calibri"/>
                <a:sym typeface="Calibri"/>
              </a:rPr>
              <a:t>Additional Teacher Resources:</a:t>
            </a:r>
            <a:endParaRPr sz="1200" i="0" u="none" strike="noStrike" cap="none" dirty="0">
              <a:solidFill>
                <a:srgbClr val="000000"/>
              </a:solidFill>
              <a:latin typeface="Calibri"/>
              <a:ea typeface="Calibri"/>
              <a:cs typeface="Calibri"/>
              <a:sym typeface="Calibri"/>
            </a:endParaRPr>
          </a:p>
          <a:p>
            <a:pPr marL="171450" marR="0" lvl="0" indent="-171450" algn="l" rtl="0">
              <a:lnSpc>
                <a:spcPct val="100000"/>
              </a:lnSpc>
              <a:spcBef>
                <a:spcPts val="0"/>
              </a:spcBef>
              <a:spcAft>
                <a:spcPts val="0"/>
              </a:spcAft>
              <a:buClr>
                <a:srgbClr val="000000"/>
              </a:buClr>
              <a:buSzPts val="1100"/>
            </a:pPr>
            <a:r>
              <a:rPr lang="en" sz="1200" i="0" u="none" strike="noStrike" cap="none" dirty="0">
                <a:solidFill>
                  <a:schemeClr val="dk1"/>
                </a:solidFill>
                <a:latin typeface="Calibri"/>
                <a:ea typeface="Calibri"/>
                <a:cs typeface="Calibri"/>
                <a:sym typeface="Calibri"/>
              </a:rPr>
              <a:t>Throughout the first 2 modules, students are introduced to various total participation techniques (for example, cold calling, equity sticks, Think-Pair-Share, etc.). When following the directive to “Use a total participation technique, invite responses from the group,” use one of these techniques or another familiar technique to encourage all students to participate.  </a:t>
            </a:r>
            <a:r>
              <a:rPr lang="en" sz="1200" i="0" u="sng" strike="noStrike" cap="none" dirty="0">
                <a:solidFill>
                  <a:schemeClr val="hlink"/>
                </a:solidFill>
                <a:latin typeface="Calibri"/>
                <a:ea typeface="Calibri"/>
                <a:cs typeface="Calibri"/>
                <a:sym typeface="Calibri"/>
                <a:hlinkClick r:id="rId4"/>
              </a:rPr>
              <a:t>https://eleducation.org/resources/general-protocols-and-strategies-from-management-in-the-active-classroom</a:t>
            </a:r>
            <a:endParaRPr sz="1200" i="0" u="none" strike="noStrike" cap="none" dirty="0">
              <a:solidFill>
                <a:schemeClr val="dk1"/>
              </a:solidFill>
              <a:latin typeface="Calibri"/>
              <a:ea typeface="Calibri"/>
              <a:cs typeface="Calibri"/>
              <a:sym typeface="Calibri"/>
            </a:endParaRPr>
          </a:p>
          <a:p>
            <a:pPr marL="171450" marR="0" lvl="0" indent="-171450" algn="l" rtl="0">
              <a:lnSpc>
                <a:spcPct val="100000"/>
              </a:lnSpc>
              <a:spcBef>
                <a:spcPts val="0"/>
              </a:spcBef>
              <a:spcAft>
                <a:spcPts val="0"/>
              </a:spcAft>
              <a:buClr>
                <a:srgbClr val="000000"/>
              </a:buClr>
              <a:buSzPts val="1100"/>
            </a:pPr>
            <a:r>
              <a:rPr lang="en" sz="1200" i="0" u="none" strike="noStrike" cap="none" dirty="0">
                <a:solidFill>
                  <a:schemeClr val="dk1"/>
                </a:solidFill>
                <a:latin typeface="Calibri"/>
                <a:ea typeface="Calibri"/>
                <a:cs typeface="Calibri"/>
                <a:sym typeface="Calibri"/>
              </a:rPr>
              <a:t>Protocol descriptions and videos can be found here: </a:t>
            </a:r>
            <a:r>
              <a:rPr lang="en" sz="1200" i="0" u="sng" strike="noStrike" cap="none" dirty="0">
                <a:solidFill>
                  <a:schemeClr val="hlink"/>
                </a:solidFill>
                <a:latin typeface="Calibri"/>
                <a:ea typeface="Calibri"/>
                <a:cs typeface="Calibri"/>
                <a:sym typeface="Calibri"/>
                <a:hlinkClick r:id="rId5"/>
              </a:rPr>
              <a:t>https://eleducation.org/resources/el-education-classroom-protocols</a:t>
            </a:r>
            <a:endParaRPr sz="1200" i="0" u="none" strike="noStrike" cap="none" dirty="0">
              <a:solidFill>
                <a:schemeClr val="dk1"/>
              </a:solidFill>
              <a:latin typeface="Calibri"/>
              <a:ea typeface="Calibri"/>
              <a:cs typeface="Calibri"/>
              <a:sym typeface="Calibri"/>
            </a:endParaRPr>
          </a:p>
          <a:p>
            <a:pPr marL="171450" marR="0" lvl="0" indent="-171450" algn="l" rtl="0">
              <a:lnSpc>
                <a:spcPct val="100000"/>
              </a:lnSpc>
              <a:spcBef>
                <a:spcPts val="0"/>
              </a:spcBef>
              <a:spcAft>
                <a:spcPts val="0"/>
              </a:spcAft>
              <a:buClr>
                <a:srgbClr val="000000"/>
              </a:buClr>
              <a:buSzPts val="1100"/>
            </a:pPr>
            <a:r>
              <a:rPr lang="en" sz="1200" i="0" u="none" strike="noStrike" cap="none" dirty="0">
                <a:solidFill>
                  <a:schemeClr val="dk1"/>
                </a:solidFill>
                <a:latin typeface="Calibri"/>
                <a:ea typeface="Calibri"/>
                <a:cs typeface="Calibri"/>
                <a:sym typeface="Calibri"/>
              </a:rPr>
              <a:t>Rubrics and checklists for writing can be found here: </a:t>
            </a:r>
            <a:r>
              <a:rPr lang="en" sz="1200" i="0" u="sng" strike="noStrike" cap="none" dirty="0">
                <a:solidFill>
                  <a:schemeClr val="hlink"/>
                </a:solidFill>
                <a:latin typeface="Calibri"/>
                <a:ea typeface="Calibri"/>
                <a:cs typeface="Calibri"/>
                <a:sym typeface="Calibri"/>
                <a:hlinkClick r:id="rId6"/>
              </a:rPr>
              <a:t>https://eleducation.org/resources/f</a:t>
            </a:r>
            <a:r>
              <a:rPr lang="en" sz="1200" u="sng" dirty="0">
                <a:solidFill>
                  <a:schemeClr val="hlink"/>
                </a:solidFill>
                <a:latin typeface="Calibri"/>
                <a:ea typeface="Calibri"/>
                <a:cs typeface="Calibri"/>
                <a:sym typeface="Calibri"/>
                <a:hlinkClick r:id="rId6"/>
              </a:rPr>
              <a:t>our</a:t>
            </a:r>
            <a:r>
              <a:rPr lang="en" sz="1200" i="0" u="sng" strike="noStrike" cap="none" dirty="0">
                <a:solidFill>
                  <a:schemeClr val="hlink"/>
                </a:solidFill>
                <a:latin typeface="Calibri"/>
                <a:ea typeface="Calibri"/>
                <a:cs typeface="Calibri"/>
                <a:sym typeface="Calibri"/>
                <a:hlinkClick r:id="rId6"/>
              </a:rPr>
              <a:t>th-grade-writing-rubrics-and-checklists</a:t>
            </a:r>
            <a:endParaRPr sz="1200" i="0" u="none" strike="noStrike" cap="none" dirty="0">
              <a:solidFill>
                <a:srgbClr val="000000"/>
              </a:solidFill>
              <a:highlight>
                <a:srgbClr val="FFFF00"/>
              </a:highlight>
              <a:latin typeface="Calibri"/>
              <a:ea typeface="Calibri"/>
              <a:cs typeface="Calibri"/>
              <a:sym typeface="Calibri"/>
            </a:endParaRPr>
          </a:p>
          <a:p>
            <a:pPr marL="171450" marR="0" lvl="0" indent="-171450" algn="l" rtl="0">
              <a:lnSpc>
                <a:spcPct val="100000"/>
              </a:lnSpc>
              <a:spcBef>
                <a:spcPts val="0"/>
              </a:spcBef>
              <a:spcAft>
                <a:spcPts val="0"/>
              </a:spcAft>
              <a:buClr>
                <a:schemeClr val="dk1"/>
              </a:buClr>
              <a:buSzPts val="1100"/>
            </a:pPr>
            <a:r>
              <a:rPr lang="en" sz="1200" i="0" u="none" strike="noStrike" cap="none" dirty="0">
                <a:solidFill>
                  <a:schemeClr val="dk1"/>
                </a:solidFill>
                <a:latin typeface="Calibri"/>
                <a:ea typeface="Calibri"/>
                <a:cs typeface="Calibri"/>
                <a:sym typeface="Calibri"/>
              </a:rPr>
              <a:t>Independent Reading: Sample Plans can be found here: </a:t>
            </a:r>
            <a:r>
              <a:rPr lang="en" sz="1200" i="0" u="sng" strike="noStrike" cap="none" dirty="0">
                <a:solidFill>
                  <a:schemeClr val="hlink"/>
                </a:solidFill>
                <a:latin typeface="Calibri"/>
                <a:ea typeface="Calibri"/>
                <a:cs typeface="Calibri"/>
                <a:sym typeface="Calibri"/>
                <a:hlinkClick r:id="rId7"/>
              </a:rPr>
              <a:t>https://eleducation.org/resources/independent-reading-sample-plans</a:t>
            </a:r>
            <a:endParaRPr sz="1200" i="0" u="none" strike="noStrike" cap="none" dirty="0">
              <a:solidFill>
                <a:srgbClr val="000000"/>
              </a:solidFill>
              <a:highlight>
                <a:srgbClr val="FFFF00"/>
              </a:highlight>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i="0" u="none" strike="noStrike" cap="none" dirty="0">
              <a:solidFill>
                <a:srgbClr val="000000"/>
              </a:solidFill>
              <a:highlight>
                <a:srgbClr val="FFFF00"/>
              </a:highlight>
              <a:latin typeface="Calibri"/>
              <a:ea typeface="Calibri"/>
              <a:cs typeface="Calibri"/>
              <a:sym typeface="Calibri"/>
            </a:endParaRPr>
          </a:p>
        </p:txBody>
      </p:sp>
    </p:spTree>
    <p:extLst>
      <p:ext uri="{BB962C8B-B14F-4D97-AF65-F5344CB8AC3E}">
        <p14:creationId xmlns:p14="http://schemas.microsoft.com/office/powerpoint/2010/main" val="270367951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4"/>
        <p:cNvGrpSpPr/>
        <p:nvPr/>
      </p:nvGrpSpPr>
      <p:grpSpPr>
        <a:xfrm>
          <a:off x="0" y="0"/>
          <a:ext cx="0" cy="0"/>
          <a:chOff x="0" y="0"/>
          <a:chExt cx="0" cy="0"/>
        </a:xfrm>
      </p:grpSpPr>
      <p:sp>
        <p:nvSpPr>
          <p:cNvPr id="185" name="Google Shape;18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86" name="Google Shape;186;p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New Materials to Prepare in Advance: </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b="1" dirty="0">
                <a:latin typeface="Calibri"/>
                <a:ea typeface="Calibri"/>
                <a:cs typeface="Calibri"/>
                <a:sym typeface="Calibri"/>
              </a:rPr>
              <a:t>Discussion Notes: American Revolution</a:t>
            </a:r>
            <a:r>
              <a:rPr lang="en" sz="1200" dirty="0">
                <a:latin typeface="Calibri"/>
                <a:ea typeface="Calibri"/>
                <a:cs typeface="Calibri"/>
                <a:sym typeface="Calibri"/>
              </a:rPr>
              <a:t> (one per student)</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b="0" dirty="0">
                <a:latin typeface="Calibri"/>
                <a:ea typeface="Calibri"/>
                <a:cs typeface="Calibri"/>
                <a:sym typeface="Calibri"/>
              </a:rPr>
              <a:t>Sticky notes </a:t>
            </a:r>
            <a:r>
              <a:rPr lang="en" sz="1200" dirty="0">
                <a:latin typeface="Calibri"/>
                <a:ea typeface="Calibri"/>
                <a:cs typeface="Calibri"/>
                <a:sym typeface="Calibri"/>
              </a:rPr>
              <a:t>(two colors; one of each per student)</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b="1" dirty="0">
                <a:latin typeface="Calibri"/>
                <a:ea typeface="Calibri"/>
                <a:cs typeface="Calibri"/>
                <a:sym typeface="Calibri"/>
              </a:rPr>
              <a:t>T-chart </a:t>
            </a:r>
            <a:r>
              <a:rPr lang="en" sz="1200" dirty="0">
                <a:latin typeface="Calibri"/>
                <a:ea typeface="Calibri"/>
                <a:cs typeface="Calibri"/>
                <a:sym typeface="Calibri"/>
              </a:rPr>
              <a:t>(one per discussion group)</a:t>
            </a:r>
            <a:endParaRPr sz="1200" b="1"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Materials to Gather from Previous Lessons:</a:t>
            </a:r>
            <a:endParaRPr sz="1200" b="0" i="0" u="none" strike="noStrike" cap="none"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Performance Task anchor chart</a:t>
            </a:r>
            <a:r>
              <a:rPr lang="en" sz="1200" dirty="0">
                <a:solidFill>
                  <a:schemeClr val="dk1"/>
                </a:solidFill>
                <a:latin typeface="Calibri"/>
                <a:ea typeface="Calibri"/>
                <a:cs typeface="Calibri"/>
                <a:sym typeface="Calibri"/>
              </a:rPr>
              <a:t> (begun in Unit 1, Lesson 1)</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Discussion Norms anchor chart</a:t>
            </a:r>
            <a:r>
              <a:rPr lang="en" sz="1200" dirty="0">
                <a:solidFill>
                  <a:schemeClr val="dk1"/>
                </a:solidFill>
                <a:latin typeface="Calibri"/>
                <a:ea typeface="Calibri"/>
                <a:cs typeface="Calibri"/>
                <a:sym typeface="Calibri"/>
              </a:rPr>
              <a:t> (begun in Module 1)</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Working to Become Ethical People anchor chart</a:t>
            </a:r>
            <a:r>
              <a:rPr lang="en" sz="1200" dirty="0">
                <a:solidFill>
                  <a:schemeClr val="dk1"/>
                </a:solidFill>
                <a:latin typeface="Calibri"/>
                <a:ea typeface="Calibri"/>
                <a:cs typeface="Calibri"/>
                <a:sym typeface="Calibri"/>
              </a:rPr>
              <a:t> (begun in Module 1)</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Preparing for a Text-Based Discussion: American Revolution note-catcher</a:t>
            </a:r>
            <a:r>
              <a:rPr lang="en" sz="1200" dirty="0">
                <a:solidFill>
                  <a:schemeClr val="dk1"/>
                </a:solidFill>
                <a:latin typeface="Calibri"/>
                <a:ea typeface="Calibri"/>
                <a:cs typeface="Calibri"/>
                <a:sym typeface="Calibri"/>
              </a:rPr>
              <a:t> (from Lesson 13; one per student)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Patriot broadside</a:t>
            </a:r>
            <a:r>
              <a:rPr lang="en" sz="1200" dirty="0">
                <a:solidFill>
                  <a:schemeClr val="dk1"/>
                </a:solidFill>
                <a:latin typeface="Calibri"/>
                <a:ea typeface="Calibri"/>
                <a:cs typeface="Calibri"/>
                <a:sym typeface="Calibri"/>
              </a:rPr>
              <a:t> (completed in Lesson 12; one per student)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Loyalist broadside</a:t>
            </a:r>
            <a:r>
              <a:rPr lang="en" sz="1200" dirty="0">
                <a:solidFill>
                  <a:schemeClr val="dk1"/>
                </a:solidFill>
                <a:latin typeface="Calibri"/>
                <a:ea typeface="Calibri"/>
                <a:cs typeface="Calibri"/>
                <a:sym typeface="Calibri"/>
              </a:rPr>
              <a:t> (completed in Lesson 13; one per student)</a:t>
            </a: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Prepare classroom systems for active learning:  </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Strategically group students heterogeneously for discussions, with four or five students in each group. Try to get an even number of groups so that the groups can be paired off to observe each other during the discussion and provide feedback.</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Post learning targets and applicable anchor charts.</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42081380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0"/>
        <p:cNvGrpSpPr/>
        <p:nvPr/>
      </p:nvGrpSpPr>
      <p:grpSpPr>
        <a:xfrm>
          <a:off x="0" y="0"/>
          <a:ext cx="0" cy="0"/>
          <a:chOff x="0" y="0"/>
          <a:chExt cx="0" cy="0"/>
        </a:xfrm>
      </p:grpSpPr>
      <p:sp>
        <p:nvSpPr>
          <p:cNvPr id="191" name="Google Shape;191;p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i="0" u="none" strike="noStrike" cap="none">
                <a:solidFill>
                  <a:schemeClr val="dk1"/>
                </a:solidFill>
                <a:latin typeface="Calibri"/>
                <a:ea typeface="Calibri"/>
                <a:cs typeface="Calibri"/>
                <a:sym typeface="Calibri"/>
              </a:rPr>
              <a:t>Review these protocols before teaching. They are all used in this lesson:</a:t>
            </a:r>
            <a:endParaRPr sz="120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Fishbowl</a:t>
            </a:r>
            <a:endParaRPr sz="120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Turn and Talk</a:t>
            </a:r>
            <a:endParaRPr sz="1200">
              <a:solidFill>
                <a:schemeClr val="dk1"/>
              </a:solidFill>
              <a:latin typeface="Calibri"/>
              <a:ea typeface="Calibri"/>
              <a:cs typeface="Calibri"/>
              <a:sym typeface="Calibri"/>
            </a:endParaRPr>
          </a:p>
          <a:p>
            <a:pPr marL="457200" marR="0" lvl="0" indent="-304800" algn="l" rtl="0">
              <a:lnSpc>
                <a:spcPct val="9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Thumb-O-Meter</a:t>
            </a:r>
            <a:endParaRPr sz="1200">
              <a:solidFill>
                <a:schemeClr val="dk1"/>
              </a:solidFill>
              <a:latin typeface="Calibri"/>
              <a:ea typeface="Calibri"/>
              <a:cs typeface="Calibri"/>
              <a:sym typeface="Calibri"/>
            </a:endParaRPr>
          </a:p>
          <a:p>
            <a:pPr marL="0" marR="0" lvl="0" indent="457200" algn="l" rtl="0">
              <a:lnSpc>
                <a:spcPct val="100000"/>
              </a:lnSpc>
              <a:spcBef>
                <a:spcPts val="0"/>
              </a:spcBef>
              <a:spcAft>
                <a:spcPts val="0"/>
              </a:spcAft>
              <a:buClr>
                <a:schemeClr val="dk1"/>
              </a:buClr>
              <a:buSzPts val="1100"/>
              <a:buFont typeface="Arial"/>
              <a:buNone/>
            </a:pPr>
            <a:r>
              <a:rPr lang="en" sz="1200" i="0" u="sng" strike="noStrike" cap="none">
                <a:solidFill>
                  <a:schemeClr val="hlink"/>
                </a:solidFill>
                <a:latin typeface="Calibri"/>
                <a:ea typeface="Calibri"/>
                <a:cs typeface="Calibri"/>
                <a:sym typeface="Calibri"/>
                <a:hlinkClick r:id="rId3"/>
              </a:rPr>
              <a:t>https://eleducation.org/resources/el-education-classroom-protocols</a:t>
            </a:r>
            <a:endParaRPr sz="1200" i="0" u="none" strike="noStrike" cap="none">
              <a:solidFill>
                <a:srgbClr val="000000"/>
              </a:solidFill>
              <a:latin typeface="Calibri"/>
              <a:ea typeface="Calibri"/>
              <a:cs typeface="Calibri"/>
              <a:sym typeface="Calibri"/>
            </a:endParaRPr>
          </a:p>
        </p:txBody>
      </p:sp>
      <p:sp>
        <p:nvSpPr>
          <p:cNvPr id="192" name="Google Shape;192;p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88325185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9"/>
        <p:cNvGrpSpPr/>
        <p:nvPr/>
      </p:nvGrpSpPr>
      <p:grpSpPr>
        <a:xfrm>
          <a:off x="0" y="0"/>
          <a:ext cx="0" cy="0"/>
          <a:chOff x="0" y="0"/>
          <a:chExt cx="0" cy="0"/>
        </a:xfrm>
      </p:grpSpPr>
      <p:sp>
        <p:nvSpPr>
          <p:cNvPr id="200" name="Google Shape;200;p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01" name="Google Shape;201;p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latin typeface="Calibri"/>
                <a:ea typeface="Calibri"/>
                <a:cs typeface="Calibri"/>
                <a:sym typeface="Calibri"/>
              </a:rPr>
              <a:t>Additional Support Considerations:</a:t>
            </a:r>
            <a:endParaRPr sz="1200" i="1"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dirty="0">
              <a:latin typeface="Calibri"/>
              <a:ea typeface="Calibri"/>
              <a:cs typeface="Calibri"/>
              <a:sym typeface="Calibri"/>
            </a:endParaRPr>
          </a:p>
          <a:p>
            <a:pPr marL="0" lvl="0" indent="0" algn="l" rtl="0">
              <a:lnSpc>
                <a:spcPct val="100000"/>
              </a:lnSpc>
              <a:spcBef>
                <a:spcPts val="0"/>
              </a:spcBef>
              <a:spcAft>
                <a:spcPts val="0"/>
              </a:spcAft>
              <a:buClr>
                <a:srgbClr val="000000"/>
              </a:buClr>
              <a:buSzPts val="1100"/>
              <a:buFont typeface="Arial"/>
              <a:buNone/>
            </a:pPr>
            <a:r>
              <a:rPr lang="en" sz="1200" i="1" dirty="0">
                <a:latin typeface="Calibri"/>
                <a:ea typeface="Calibri"/>
                <a:cs typeface="Calibri"/>
                <a:sym typeface="Calibri"/>
              </a:rPr>
              <a:t>For lighter support:</a:t>
            </a:r>
            <a:endParaRPr sz="1200" i="1"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During Work Time A, encourage students to use Goals 1–2 Conversation Cues with other students to extend and deepen conversations, think with others, and enhance language development. (Example: </a:t>
            </a:r>
            <a:r>
              <a:rPr lang="en" sz="1200" i="1" dirty="0">
                <a:latin typeface="Calibri"/>
                <a:ea typeface="Calibri"/>
                <a:cs typeface="Calibri"/>
                <a:sym typeface="Calibri"/>
              </a:rPr>
              <a:t>“Can you give an example?”</a:t>
            </a:r>
            <a:r>
              <a:rPr lang="en" sz="1200" dirty="0">
                <a:latin typeface="Calibri"/>
                <a:ea typeface="Calibri"/>
                <a:cs typeface="Calibri"/>
                <a:sym typeface="Calibri"/>
              </a:rPr>
              <a:t>)</a:t>
            </a:r>
            <a:endParaRPr sz="1200" dirty="0">
              <a:latin typeface="Calibri"/>
              <a:ea typeface="Calibri"/>
              <a:cs typeface="Calibri"/>
              <a:sym typeface="Calibri"/>
            </a:endParaRPr>
          </a:p>
          <a:p>
            <a:pPr marL="0" lvl="0" indent="0" algn="l" rtl="0">
              <a:lnSpc>
                <a:spcPct val="100000"/>
              </a:lnSpc>
              <a:spcBef>
                <a:spcPts val="0"/>
              </a:spcBef>
              <a:spcAft>
                <a:spcPts val="0"/>
              </a:spcAft>
              <a:buClr>
                <a:srgbClr val="000000"/>
              </a:buClr>
              <a:buSzPts val="1100"/>
              <a:buFont typeface="Arial"/>
              <a:buNone/>
            </a:pPr>
            <a:endParaRPr sz="1200" dirty="0">
              <a:latin typeface="Calibri"/>
              <a:ea typeface="Calibri"/>
              <a:cs typeface="Calibri"/>
              <a:sym typeface="Calibri"/>
            </a:endParaRPr>
          </a:p>
          <a:p>
            <a:pPr marL="0" lvl="0" indent="0" algn="l" rtl="0">
              <a:lnSpc>
                <a:spcPct val="100000"/>
              </a:lnSpc>
              <a:spcBef>
                <a:spcPts val="0"/>
              </a:spcBef>
              <a:spcAft>
                <a:spcPts val="0"/>
              </a:spcAft>
              <a:buClr>
                <a:srgbClr val="000000"/>
              </a:buClr>
              <a:buSzPts val="1100"/>
              <a:buFont typeface="Arial"/>
              <a:buNone/>
            </a:pPr>
            <a:r>
              <a:rPr lang="en" sz="1200" i="1" dirty="0">
                <a:latin typeface="Calibri"/>
                <a:ea typeface="Calibri"/>
                <a:cs typeface="Calibri"/>
                <a:sym typeface="Calibri"/>
              </a:rPr>
              <a:t>For heavier support:</a:t>
            </a:r>
            <a:endParaRPr sz="1200" i="1"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Consider providing students with sentence starters during Work Time A to support them in the text-based discussion. Allow time for them to orally practice with a partner before doing so with the group. For example, </a:t>
            </a:r>
            <a:r>
              <a:rPr lang="en" sz="1200" i="0" dirty="0">
                <a:latin typeface="Calibri"/>
                <a:ea typeface="Calibri"/>
                <a:cs typeface="Calibri"/>
                <a:sym typeface="Calibri"/>
              </a:rPr>
              <a:t>“I believe that ________ because ____________.” “Another reason for my opinion is ____________.” “I agree, and would like to add that ____.” “I respectfully disagree, and the reason why is ____________.”</a:t>
            </a:r>
            <a:endParaRPr sz="1200" i="0" dirty="0">
              <a:latin typeface="Calibri"/>
              <a:ea typeface="Calibri"/>
              <a:cs typeface="Calibri"/>
              <a:sym typeface="Calibri"/>
            </a:endParaRPr>
          </a:p>
        </p:txBody>
      </p:sp>
    </p:spTree>
    <p:extLst>
      <p:ext uri="{BB962C8B-B14F-4D97-AF65-F5344CB8AC3E}">
        <p14:creationId xmlns:p14="http://schemas.microsoft.com/office/powerpoint/2010/main" val="322861374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8"/>
        <p:cNvGrpSpPr/>
        <p:nvPr/>
      </p:nvGrpSpPr>
      <p:grpSpPr>
        <a:xfrm>
          <a:off x="0" y="0"/>
          <a:ext cx="0" cy="0"/>
          <a:chOff x="0" y="0"/>
          <a:chExt cx="0" cy="0"/>
        </a:xfrm>
      </p:grpSpPr>
      <p:sp>
        <p:nvSpPr>
          <p:cNvPr id="209" name="Google Shape;209;p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endParaRPr sz="1100" b="0" i="0" u="none" strike="noStrike" cap="none">
              <a:solidFill>
                <a:srgbClr val="000000"/>
              </a:solidFill>
              <a:latin typeface="Arial"/>
              <a:ea typeface="Arial"/>
              <a:cs typeface="Arial"/>
              <a:sym typeface="Arial"/>
            </a:endParaRPr>
          </a:p>
        </p:txBody>
      </p:sp>
      <p:sp>
        <p:nvSpPr>
          <p:cNvPr id="210" name="Google Shape;210;p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91330162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7"/>
        <p:cNvGrpSpPr/>
        <p:nvPr/>
      </p:nvGrpSpPr>
      <p:grpSpPr>
        <a:xfrm>
          <a:off x="0" y="0"/>
          <a:ext cx="0" cy="0"/>
          <a:chOff x="0" y="0"/>
          <a:chExt cx="0" cy="0"/>
        </a:xfrm>
      </p:grpSpPr>
      <p:sp>
        <p:nvSpPr>
          <p:cNvPr id="218" name="Google Shape;218;p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19" name="Google Shape;219;p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400"/>
              <a:buFont typeface="Arial"/>
              <a:buNone/>
            </a:pPr>
            <a:r>
              <a:rPr lang="en" sz="1200" b="1" dirty="0">
                <a:solidFill>
                  <a:schemeClr val="dk1"/>
                </a:solidFill>
                <a:latin typeface="Calibri"/>
                <a:ea typeface="Calibri"/>
                <a:cs typeface="Calibri"/>
                <a:sym typeface="Calibri"/>
              </a:rPr>
              <a:t>Grouping: Whole Group</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Welcome students to class and the lesson.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through the agenda for today.</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be following/reading the content on the slide.</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 None.</a:t>
            </a: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97539792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3"/>
        <p:cNvGrpSpPr/>
        <p:nvPr/>
      </p:nvGrpSpPr>
      <p:grpSpPr>
        <a:xfrm>
          <a:off x="0" y="0"/>
          <a:ext cx="0" cy="0"/>
          <a:chOff x="0" y="0"/>
          <a:chExt cx="0" cy="0"/>
        </a:xfrm>
      </p:grpSpPr>
      <p:sp>
        <p:nvSpPr>
          <p:cNvPr id="224" name="Google Shape;224;p1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Suggested slide pacing: </a:t>
            </a:r>
            <a:r>
              <a:rPr lang="en" sz="1200" b="1" dirty="0">
                <a:solidFill>
                  <a:schemeClr val="dk1"/>
                </a:solidFill>
                <a:latin typeface="Calibri"/>
                <a:ea typeface="Calibri"/>
                <a:cs typeface="Calibri"/>
                <a:sym typeface="Calibri"/>
              </a:rPr>
              <a:t>5</a:t>
            </a:r>
            <a:r>
              <a:rPr lang="en-US" sz="1200" b="1" dirty="0">
                <a:solidFill>
                  <a:schemeClr val="dk1"/>
                </a:solidFill>
                <a:latin typeface="Calibri"/>
                <a:ea typeface="Calibri"/>
                <a:cs typeface="Calibri"/>
                <a:sym typeface="Calibri"/>
              </a:rPr>
              <a:t>-7</a:t>
            </a:r>
            <a:r>
              <a:rPr lang="en" sz="1200" b="1" dirty="0">
                <a:solidFill>
                  <a:schemeClr val="dk1"/>
                </a:solidFill>
                <a:latin typeface="Calibri"/>
                <a:ea typeface="Calibri"/>
                <a:cs typeface="Calibri"/>
                <a:sym typeface="Calibri"/>
              </a:rPr>
              <a:t> </a:t>
            </a:r>
            <a:r>
              <a:rPr lang="en" sz="1200" b="1" i="0" u="none" strike="noStrike" cap="none" dirty="0">
                <a:solidFill>
                  <a:schemeClr val="dk1"/>
                </a:solidFill>
                <a:latin typeface="Calibri"/>
                <a:ea typeface="Calibri"/>
                <a:cs typeface="Calibri"/>
                <a:sym typeface="Calibri"/>
              </a:rPr>
              <a:t>minutes</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Grouping: Whole Group</a:t>
            </a: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Teaching Notes: </a:t>
            </a:r>
            <a:r>
              <a:rPr lang="en" sz="1200" dirty="0">
                <a:solidFill>
                  <a:schemeClr val="dk1"/>
                </a:solidFill>
                <a:latin typeface="Calibri"/>
                <a:ea typeface="Calibri"/>
                <a:cs typeface="Calibri"/>
                <a:sym typeface="Calibri"/>
              </a:rPr>
              <a:t>None.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Teacher Actions:</a:t>
            </a:r>
            <a:endParaRPr sz="1200" b="0" i="0" u="none" strike="noStrike" cap="none"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Direct students’ attention to the posted learning target and read it aloud.</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Give students specific, positive feedback on their hard work throughout this module. Tell students that today they will apply what they have learned about the American Revolution and the different perspectives people had during that time by having a small group discussion in which they share their own opinion on the revolution.</a:t>
            </a:r>
            <a:endParaRPr sz="1200"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Student Look-fors/Listen-fors:</a:t>
            </a:r>
            <a:endParaRPr sz="1200" b="0" i="0" u="none" strike="noStrike" cap="none"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be following/reading the content on the slide.</a:t>
            </a: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Support for Any Students Who Need It:</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For students who may need additional support with comprehension and engagement: Invite students to recall and share how they engaged in text-based discussions from previous units. </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(Explaining Function: Prepositional Phrases)</a:t>
            </a:r>
            <a:r>
              <a:rPr lang="en-US" sz="1200" dirty="0">
                <a:latin typeface="Calibri"/>
                <a:ea typeface="Calibri"/>
                <a:cs typeface="Calibri"/>
                <a:sym typeface="Calibri"/>
              </a:rPr>
              <a:t>.</a:t>
            </a:r>
            <a:r>
              <a:rPr lang="en" sz="1200" dirty="0">
                <a:latin typeface="Calibri"/>
                <a:ea typeface="Calibri"/>
                <a:cs typeface="Calibri"/>
                <a:sym typeface="Calibri"/>
              </a:rPr>
              <a:t> Consider underlining—or inviting students to underline—the prepositional phrases in the learning target </a:t>
            </a:r>
            <a:r>
              <a:rPr lang="en" sz="1200" i="0" dirty="0">
                <a:latin typeface="Calibri"/>
                <a:ea typeface="Calibri"/>
                <a:cs typeface="Calibri"/>
                <a:sym typeface="Calibri"/>
              </a:rPr>
              <a:t>(“in a productive discussion”; “about my opinion”; “of the American Revolution”). Challenge students to explain the function that each serves in the learning target.</a:t>
            </a:r>
            <a:endParaRPr sz="1200" i="0" dirty="0">
              <a:latin typeface="Calibri"/>
              <a:ea typeface="Calibri"/>
              <a:cs typeface="Calibri"/>
              <a:sym typeface="Calibri"/>
            </a:endParaRPr>
          </a:p>
        </p:txBody>
      </p:sp>
      <p:sp>
        <p:nvSpPr>
          <p:cNvPr id="225" name="Google Shape;225;p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72873021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0"/>
        <p:cNvGrpSpPr/>
        <p:nvPr/>
      </p:nvGrpSpPr>
      <p:grpSpPr>
        <a:xfrm>
          <a:off x="0" y="0"/>
          <a:ext cx="0" cy="0"/>
          <a:chOff x="0" y="0"/>
          <a:chExt cx="0" cy="0"/>
        </a:xfrm>
      </p:grpSpPr>
      <p:sp>
        <p:nvSpPr>
          <p:cNvPr id="231" name="Google Shape;231;g43b729f8c1_0_2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Suggested slide pacing: </a:t>
            </a:r>
            <a:r>
              <a:rPr lang="en-US" sz="1200" b="1" i="0" u="none" strike="noStrike" cap="none" dirty="0">
                <a:solidFill>
                  <a:schemeClr val="dk1"/>
                </a:solidFill>
                <a:latin typeface="Calibri"/>
                <a:ea typeface="Calibri"/>
                <a:cs typeface="Calibri"/>
                <a:sym typeface="Calibri"/>
              </a:rPr>
              <a:t>5</a:t>
            </a:r>
            <a:r>
              <a:rPr lang="en" sz="1200" b="1" i="0" u="none" strike="noStrike" cap="none" dirty="0">
                <a:solidFill>
                  <a:schemeClr val="dk1"/>
                </a:solidFill>
                <a:latin typeface="Calibri"/>
                <a:ea typeface="Calibri"/>
                <a:cs typeface="Calibri"/>
                <a:sym typeface="Calibri"/>
              </a:rPr>
              <a:t> minutes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Grouping: Whole Group</a:t>
            </a: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Teaching Notes: None.</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Teacher Actions:</a:t>
            </a:r>
            <a:endParaRPr sz="1200" b="0" i="0" u="none" strike="noStrike" cap="none"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Focus students on the </a:t>
            </a:r>
            <a:r>
              <a:rPr lang="en" sz="1200" b="1" dirty="0">
                <a:latin typeface="Calibri"/>
                <a:ea typeface="Calibri"/>
                <a:cs typeface="Calibri"/>
                <a:sym typeface="Calibri"/>
              </a:rPr>
              <a:t>Performance Task anchor chart </a:t>
            </a:r>
            <a:r>
              <a:rPr lang="en" sz="1200" dirty="0">
                <a:latin typeface="Calibri"/>
                <a:ea typeface="Calibri"/>
                <a:cs typeface="Calibri"/>
                <a:sym typeface="Calibri"/>
              </a:rPr>
              <a:t>and reread it aloud. Answer clarifying questions.</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Direct students’ attention to the</a:t>
            </a:r>
            <a:r>
              <a:rPr lang="en" sz="1200" b="1" dirty="0">
                <a:latin typeface="Calibri"/>
                <a:ea typeface="Calibri"/>
                <a:cs typeface="Calibri"/>
                <a:sym typeface="Calibri"/>
              </a:rPr>
              <a:t> Discussion Norms anchor chart,</a:t>
            </a:r>
            <a:r>
              <a:rPr lang="en" sz="1200" dirty="0">
                <a:latin typeface="Calibri"/>
                <a:ea typeface="Calibri"/>
                <a:cs typeface="Calibri"/>
                <a:sym typeface="Calibri"/>
              </a:rPr>
              <a:t> specifically on the cues and responses. Remind students that a discussion is not just about saying what they want to say and then they are done. Effective participation is about listening to others and asking and answering questions to be completely clear about what others are saying and to clarify their own points.</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As needed, remind students of the differences between a discussion and a presentation.</a:t>
            </a:r>
            <a:endParaRPr sz="1200" dirty="0">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rgbClr val="000000"/>
              </a:buClr>
              <a:buSzPts val="1200"/>
              <a:buFont typeface="Calibri"/>
              <a:buChar char="●"/>
            </a:pPr>
            <a:r>
              <a:rPr lang="en" sz="1200" dirty="0">
                <a:solidFill>
                  <a:schemeClr val="dk1"/>
                </a:solidFill>
                <a:latin typeface="Calibri"/>
                <a:ea typeface="Calibri"/>
                <a:cs typeface="Calibri"/>
                <a:sym typeface="Calibri"/>
              </a:rPr>
              <a:t>Students should be following/reading the content on the slide.</a:t>
            </a: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Sup</a:t>
            </a:r>
            <a:r>
              <a:rPr lang="en" sz="1200" b="0" i="0" u="none" strike="noStrike" cap="none" dirty="0">
                <a:latin typeface="Calibri"/>
                <a:ea typeface="Calibri"/>
                <a:cs typeface="Calibri"/>
                <a:sym typeface="Calibri"/>
              </a:rPr>
              <a:t>port for Any Students Who Need It:</a:t>
            </a:r>
            <a:r>
              <a:rPr lang="en" sz="1200" dirty="0">
                <a:latin typeface="Calibri"/>
                <a:ea typeface="Calibri"/>
                <a:cs typeface="Calibri"/>
                <a:sym typeface="Calibri"/>
              </a:rPr>
              <a:t> </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For students who may need additional support with comprehension and persistence: Invite students to share with an elbow partner how they followed discussion norms in previous text-based discussions.</a:t>
            </a:r>
            <a:endParaRPr sz="1200" dirty="0">
              <a:latin typeface="Calibri"/>
              <a:ea typeface="Calibri"/>
              <a:cs typeface="Calibri"/>
              <a:sym typeface="Calibri"/>
            </a:endParaRPr>
          </a:p>
        </p:txBody>
      </p:sp>
      <p:sp>
        <p:nvSpPr>
          <p:cNvPr id="232" name="Google Shape;232;g43b729f8c1_0_2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17864068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4"/>
        <p:cNvGrpSpPr/>
        <p:nvPr/>
      </p:nvGrpSpPr>
      <p:grpSpPr>
        <a:xfrm>
          <a:off x="0" y="0"/>
          <a:ext cx="0" cy="0"/>
          <a:chOff x="0" y="0"/>
          <a:chExt cx="0" cy="0"/>
        </a:xfrm>
      </p:grpSpPr>
      <p:sp>
        <p:nvSpPr>
          <p:cNvPr id="15" name="Google Shape;15;p2"/>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6" name="Google Shape;16;p2"/>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7" name="Google Shape;17;p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8" name="Google Shape;18;p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9" name="Google Shape;19;p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74"/>
        <p:cNvGrpSpPr/>
        <p:nvPr/>
      </p:nvGrpSpPr>
      <p:grpSpPr>
        <a:xfrm>
          <a:off x="0" y="0"/>
          <a:ext cx="0" cy="0"/>
          <a:chOff x="0" y="0"/>
          <a:chExt cx="0" cy="0"/>
        </a:xfrm>
      </p:grpSpPr>
      <p:sp>
        <p:nvSpPr>
          <p:cNvPr id="75" name="Google Shape;75;p1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76" name="Google Shape;76;p11"/>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77" name="Google Shape;77;p1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78" name="Google Shape;78;p1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79" name="Google Shape;79;p1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80"/>
        <p:cNvGrpSpPr/>
        <p:nvPr/>
      </p:nvGrpSpPr>
      <p:grpSpPr>
        <a:xfrm>
          <a:off x="0" y="0"/>
          <a:ext cx="0" cy="0"/>
          <a:chOff x="0" y="0"/>
          <a:chExt cx="0" cy="0"/>
        </a:xfrm>
      </p:grpSpPr>
      <p:sp>
        <p:nvSpPr>
          <p:cNvPr id="81" name="Google Shape;81;p12"/>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82" name="Google Shape;82;p12"/>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3" name="Google Shape;83;p1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84" name="Google Shape;84;p1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85" name="Google Shape;85;p1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5"/>
        <p:cNvGrpSpPr/>
        <p:nvPr/>
      </p:nvGrpSpPr>
      <p:grpSpPr>
        <a:xfrm>
          <a:off x="0" y="0"/>
          <a:ext cx="0" cy="0"/>
          <a:chOff x="0" y="0"/>
          <a:chExt cx="0" cy="0"/>
        </a:xfrm>
      </p:grpSpPr>
      <p:sp>
        <p:nvSpPr>
          <p:cNvPr id="96" name="Google Shape;96;p14"/>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97" name="Google Shape;97;p14"/>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98" name="Google Shape;98;p1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9" name="Google Shape;99;p1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0" name="Google Shape;100;p1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101" name="Google Shape;101;p14"/>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102" name="Google Shape;102;p14"/>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103" name="Google Shape;103;p14"/>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04"/>
        <p:cNvGrpSpPr/>
        <p:nvPr/>
      </p:nvGrpSpPr>
      <p:grpSpPr>
        <a:xfrm>
          <a:off x="0" y="0"/>
          <a:ext cx="0" cy="0"/>
          <a:chOff x="0" y="0"/>
          <a:chExt cx="0" cy="0"/>
        </a:xfrm>
      </p:grpSpPr>
      <p:sp>
        <p:nvSpPr>
          <p:cNvPr id="105" name="Google Shape;105;p1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400"/>
              <a:buFont typeface="Century Gothic"/>
              <a:buNone/>
              <a:defRPr sz="34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06" name="Google Shape;106;p15"/>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Century Gothic"/>
              <a:buChar char="•"/>
              <a:defRPr sz="2100" i="0" u="none" strike="noStrike" cap="none">
                <a:solidFill>
                  <a:schemeClr val="dk1"/>
                </a:solidFill>
                <a:latin typeface="Century Gothic"/>
                <a:ea typeface="Century Gothic"/>
                <a:cs typeface="Century Gothic"/>
                <a:sym typeface="Century Gothic"/>
              </a:defRPr>
            </a:lvl1pPr>
            <a:lvl2pPr marL="914400" marR="0" lvl="1" indent="-342900" algn="l" rtl="0">
              <a:lnSpc>
                <a:spcPct val="90000"/>
              </a:lnSpc>
              <a:spcBef>
                <a:spcPts val="4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2pPr>
            <a:lvl3pPr marL="1371600" marR="0" lvl="2" indent="-323850" algn="l" rtl="0">
              <a:lnSpc>
                <a:spcPct val="90000"/>
              </a:lnSpc>
              <a:spcBef>
                <a:spcPts val="400"/>
              </a:spcBef>
              <a:spcAft>
                <a:spcPts val="0"/>
              </a:spcAft>
              <a:buClr>
                <a:schemeClr val="dk1"/>
              </a:buClr>
              <a:buSzPts val="1500"/>
              <a:buFont typeface="Century Gothic"/>
              <a:buChar char="•"/>
              <a:defRPr sz="1500" i="0" u="none" strike="noStrike" cap="none">
                <a:solidFill>
                  <a:schemeClr val="dk1"/>
                </a:solidFill>
                <a:latin typeface="Century Gothic"/>
                <a:ea typeface="Century Gothic"/>
                <a:cs typeface="Century Gothic"/>
                <a:sym typeface="Century Gothic"/>
              </a:defRPr>
            </a:lvl3pPr>
            <a:lvl4pPr marL="1828800" marR="0" lvl="3"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4pPr>
            <a:lvl5pPr marL="2286000" marR="0" lvl="4"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5pPr>
            <a:lvl6pPr marL="2743200" marR="0" lvl="5"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6pPr>
            <a:lvl7pPr marL="3200400" marR="0" lvl="6"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7pPr>
            <a:lvl8pPr marL="3657600" marR="0" lvl="7"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8pPr>
            <a:lvl9pPr marL="4114800" marR="0" lvl="8"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9pPr>
          </a:lstStyle>
          <a:p>
            <a:endParaRPr/>
          </a:p>
        </p:txBody>
      </p:sp>
      <p:sp>
        <p:nvSpPr>
          <p:cNvPr id="107" name="Google Shape;107;p1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8" name="Google Shape;108;p1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9" name="Google Shape;109;p1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10"/>
        <p:cNvGrpSpPr/>
        <p:nvPr/>
      </p:nvGrpSpPr>
      <p:grpSpPr>
        <a:xfrm>
          <a:off x="0" y="0"/>
          <a:ext cx="0" cy="0"/>
          <a:chOff x="0" y="0"/>
          <a:chExt cx="0" cy="0"/>
        </a:xfrm>
      </p:grpSpPr>
      <p:sp>
        <p:nvSpPr>
          <p:cNvPr id="111" name="Google Shape;111;p16"/>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12" name="Google Shape;112;p16"/>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113" name="Google Shape;113;p1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4" name="Google Shape;114;p1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5" name="Google Shape;115;p1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116"/>
        <p:cNvGrpSpPr/>
        <p:nvPr/>
      </p:nvGrpSpPr>
      <p:grpSpPr>
        <a:xfrm>
          <a:off x="0" y="0"/>
          <a:ext cx="0" cy="0"/>
          <a:chOff x="0" y="0"/>
          <a:chExt cx="0" cy="0"/>
        </a:xfrm>
      </p:grpSpPr>
      <p:sp>
        <p:nvSpPr>
          <p:cNvPr id="117" name="Google Shape;117;p1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18" name="Google Shape;118;p17"/>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19" name="Google Shape;119;p17"/>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0" name="Google Shape;120;p1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1" name="Google Shape;121;p1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2" name="Google Shape;122;p1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123"/>
        <p:cNvGrpSpPr/>
        <p:nvPr/>
      </p:nvGrpSpPr>
      <p:grpSpPr>
        <a:xfrm>
          <a:off x="0" y="0"/>
          <a:ext cx="0" cy="0"/>
          <a:chOff x="0" y="0"/>
          <a:chExt cx="0" cy="0"/>
        </a:xfrm>
      </p:grpSpPr>
      <p:sp>
        <p:nvSpPr>
          <p:cNvPr id="124" name="Google Shape;124;p18"/>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25" name="Google Shape;125;p18"/>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26" name="Google Shape;126;p18"/>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7" name="Google Shape;127;p18"/>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28" name="Google Shape;128;p18"/>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9" name="Google Shape;129;p1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0" name="Google Shape;130;p1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1" name="Google Shape;131;p1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132"/>
        <p:cNvGrpSpPr/>
        <p:nvPr/>
      </p:nvGrpSpPr>
      <p:grpSpPr>
        <a:xfrm>
          <a:off x="0" y="0"/>
          <a:ext cx="0" cy="0"/>
          <a:chOff x="0" y="0"/>
          <a:chExt cx="0" cy="0"/>
        </a:xfrm>
      </p:grpSpPr>
      <p:sp>
        <p:nvSpPr>
          <p:cNvPr id="133" name="Google Shape;133;p1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34" name="Google Shape;134;p1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5" name="Google Shape;135;p1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6" name="Google Shape;136;p1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37"/>
        <p:cNvGrpSpPr/>
        <p:nvPr/>
      </p:nvGrpSpPr>
      <p:grpSpPr>
        <a:xfrm>
          <a:off x="0" y="0"/>
          <a:ext cx="0" cy="0"/>
          <a:chOff x="0" y="0"/>
          <a:chExt cx="0" cy="0"/>
        </a:xfrm>
      </p:grpSpPr>
      <p:sp>
        <p:nvSpPr>
          <p:cNvPr id="138" name="Google Shape;138;p2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9" name="Google Shape;139;p2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40" name="Google Shape;140;p2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141"/>
        <p:cNvGrpSpPr/>
        <p:nvPr/>
      </p:nvGrpSpPr>
      <p:grpSpPr>
        <a:xfrm>
          <a:off x="0" y="0"/>
          <a:ext cx="0" cy="0"/>
          <a:chOff x="0" y="0"/>
          <a:chExt cx="0" cy="0"/>
        </a:xfrm>
      </p:grpSpPr>
      <p:sp>
        <p:nvSpPr>
          <p:cNvPr id="142" name="Google Shape;142;p21"/>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43" name="Google Shape;143;p21"/>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44" name="Google Shape;144;p21"/>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45" name="Google Shape;145;p2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46" name="Google Shape;146;p2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47" name="Google Shape;147;p2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20"/>
        <p:cNvGrpSpPr/>
        <p:nvPr/>
      </p:nvGrpSpPr>
      <p:grpSpPr>
        <a:xfrm>
          <a:off x="0" y="0"/>
          <a:ext cx="0" cy="0"/>
          <a:chOff x="0" y="0"/>
          <a:chExt cx="0" cy="0"/>
        </a:xfrm>
      </p:grpSpPr>
      <p:sp>
        <p:nvSpPr>
          <p:cNvPr id="21" name="Google Shape;21;p3"/>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22" name="Google Shape;22;p3"/>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23" name="Google Shape;23;p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4" name="Google Shape;24;p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5" name="Google Shape;25;p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26" name="Google Shape;26;p3"/>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27" name="Google Shape;27;p3"/>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28" name="Google Shape;28;p3"/>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48"/>
        <p:cNvGrpSpPr/>
        <p:nvPr/>
      </p:nvGrpSpPr>
      <p:grpSpPr>
        <a:xfrm>
          <a:off x="0" y="0"/>
          <a:ext cx="0" cy="0"/>
          <a:chOff x="0" y="0"/>
          <a:chExt cx="0" cy="0"/>
        </a:xfrm>
      </p:grpSpPr>
      <p:sp>
        <p:nvSpPr>
          <p:cNvPr id="149" name="Google Shape;149;p22"/>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50" name="Google Shape;150;p22"/>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151" name="Google Shape;151;p22"/>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52" name="Google Shape;152;p2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53" name="Google Shape;153;p2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54" name="Google Shape;154;p2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55"/>
        <p:cNvGrpSpPr/>
        <p:nvPr/>
      </p:nvGrpSpPr>
      <p:grpSpPr>
        <a:xfrm>
          <a:off x="0" y="0"/>
          <a:ext cx="0" cy="0"/>
          <a:chOff x="0" y="0"/>
          <a:chExt cx="0" cy="0"/>
        </a:xfrm>
      </p:grpSpPr>
      <p:sp>
        <p:nvSpPr>
          <p:cNvPr id="156" name="Google Shape;156;p2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57" name="Google Shape;157;p23"/>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58" name="Google Shape;158;p2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59" name="Google Shape;159;p2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60" name="Google Shape;160;p2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61"/>
        <p:cNvGrpSpPr/>
        <p:nvPr/>
      </p:nvGrpSpPr>
      <p:grpSpPr>
        <a:xfrm>
          <a:off x="0" y="0"/>
          <a:ext cx="0" cy="0"/>
          <a:chOff x="0" y="0"/>
          <a:chExt cx="0" cy="0"/>
        </a:xfrm>
      </p:grpSpPr>
      <p:sp>
        <p:nvSpPr>
          <p:cNvPr id="162" name="Google Shape;162;p24"/>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63" name="Google Shape;163;p24"/>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64" name="Google Shape;164;p2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65" name="Google Shape;165;p2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66" name="Google Shape;166;p2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167"/>
        <p:cNvGrpSpPr/>
        <p:nvPr/>
      </p:nvGrpSpPr>
      <p:grpSpPr>
        <a:xfrm>
          <a:off x="0" y="0"/>
          <a:ext cx="0" cy="0"/>
          <a:chOff x="0" y="0"/>
          <a:chExt cx="0" cy="0"/>
        </a:xfrm>
      </p:grpSpPr>
      <p:sp>
        <p:nvSpPr>
          <p:cNvPr id="168" name="Google Shape;168;p25"/>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marR="0" lvl="0" algn="l" rtl="0">
              <a:lnSpc>
                <a:spcPct val="100000"/>
              </a:lnSpc>
              <a:spcBef>
                <a:spcPts val="0"/>
              </a:spcBef>
              <a:spcAft>
                <a:spcPts val="0"/>
              </a:spcAft>
              <a:buClr>
                <a:schemeClr val="dk1"/>
              </a:buClr>
              <a:buSzPts val="3600"/>
              <a:buFont typeface="Century Gothic"/>
              <a:buNone/>
              <a:defRPr sz="3600" b="0" i="0" u="none" strike="noStrike" cap="none">
                <a:solidFill>
                  <a:schemeClr val="dk1"/>
                </a:solidFill>
                <a:latin typeface="Century Gothic"/>
                <a:ea typeface="Century Gothic"/>
                <a:cs typeface="Century Gothic"/>
                <a:sym typeface="Century Gothic"/>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endParaRPr/>
          </a:p>
        </p:txBody>
      </p:sp>
      <p:sp>
        <p:nvSpPr>
          <p:cNvPr id="169" name="Google Shape;169;p25"/>
          <p:cNvSpPr txBox="1">
            <a:spLocks noGrp="1"/>
          </p:cNvSpPr>
          <p:nvPr>
            <p:ph type="body" idx="1"/>
          </p:nvPr>
        </p:nvSpPr>
        <p:spPr>
          <a:xfrm>
            <a:off x="311700" y="1152475"/>
            <a:ext cx="3999900" cy="3416400"/>
          </a:xfrm>
          <a:prstGeom prst="rect">
            <a:avLst/>
          </a:prstGeom>
          <a:noFill/>
          <a:ln>
            <a:noFill/>
          </a:ln>
        </p:spPr>
        <p:txBody>
          <a:bodyPr spcFirstLastPara="1" wrap="square" lIns="91425" tIns="91425" rIns="91425" bIns="91425" anchor="t" anchorCtr="0"/>
          <a:lstStyle>
            <a:lvl1pPr marL="457200" marR="0" lvl="0" indent="-317500" algn="l" rtl="0">
              <a:lnSpc>
                <a:spcPct val="115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1pPr>
            <a:lvl2pPr marL="914400" marR="0" lvl="1"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2pPr>
            <a:lvl3pPr marL="1371600" marR="0" lvl="2"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3pPr>
            <a:lvl4pPr marL="1828800" marR="0" lvl="3"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4pPr>
            <a:lvl5pPr marL="2286000" marR="0" lvl="4"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5pPr>
            <a:lvl6pPr marL="2743200" marR="0" lvl="5"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6pPr>
            <a:lvl7pPr marL="3200400" marR="0" lvl="6"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7pPr>
            <a:lvl8pPr marL="3657600" marR="0" lvl="7"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8pPr>
            <a:lvl9pPr marL="4114800" marR="0" lvl="8" indent="-304800" algn="l" rtl="0">
              <a:lnSpc>
                <a:spcPct val="115000"/>
              </a:lnSpc>
              <a:spcBef>
                <a:spcPts val="1600"/>
              </a:spcBef>
              <a:spcAft>
                <a:spcPts val="160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9pPr>
          </a:lstStyle>
          <a:p>
            <a:endParaRPr/>
          </a:p>
        </p:txBody>
      </p:sp>
      <p:sp>
        <p:nvSpPr>
          <p:cNvPr id="170" name="Google Shape;170;p25"/>
          <p:cNvSpPr txBox="1">
            <a:spLocks noGrp="1"/>
          </p:cNvSpPr>
          <p:nvPr>
            <p:ph type="body" idx="2"/>
          </p:nvPr>
        </p:nvSpPr>
        <p:spPr>
          <a:xfrm>
            <a:off x="4832400" y="1152475"/>
            <a:ext cx="3999900" cy="3416400"/>
          </a:xfrm>
          <a:prstGeom prst="rect">
            <a:avLst/>
          </a:prstGeom>
          <a:noFill/>
          <a:ln>
            <a:noFill/>
          </a:ln>
        </p:spPr>
        <p:txBody>
          <a:bodyPr spcFirstLastPara="1" wrap="square" lIns="91425" tIns="91425" rIns="91425" bIns="91425" anchor="t" anchorCtr="0"/>
          <a:lstStyle>
            <a:lvl1pPr marL="457200" marR="0" lvl="0" indent="-317500" algn="l" rtl="0">
              <a:lnSpc>
                <a:spcPct val="115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1pPr>
            <a:lvl2pPr marL="914400" marR="0" lvl="1"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2pPr>
            <a:lvl3pPr marL="1371600" marR="0" lvl="2"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3pPr>
            <a:lvl4pPr marL="1828800" marR="0" lvl="3"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4pPr>
            <a:lvl5pPr marL="2286000" marR="0" lvl="4"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5pPr>
            <a:lvl6pPr marL="2743200" marR="0" lvl="5"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6pPr>
            <a:lvl7pPr marL="3200400" marR="0" lvl="6"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7pPr>
            <a:lvl8pPr marL="3657600" marR="0" lvl="7"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8pPr>
            <a:lvl9pPr marL="4114800" marR="0" lvl="8" indent="-304800" algn="l" rtl="0">
              <a:lnSpc>
                <a:spcPct val="115000"/>
              </a:lnSpc>
              <a:spcBef>
                <a:spcPts val="1600"/>
              </a:spcBef>
              <a:spcAft>
                <a:spcPts val="160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9pPr>
          </a:lstStyle>
          <a:p>
            <a:endParaRPr/>
          </a:p>
        </p:txBody>
      </p:sp>
      <p:sp>
        <p:nvSpPr>
          <p:cNvPr id="171" name="Google Shape;171;p25"/>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9"/>
        <p:cNvGrpSpPr/>
        <p:nvPr/>
      </p:nvGrpSpPr>
      <p:grpSpPr>
        <a:xfrm>
          <a:off x="0" y="0"/>
          <a:ext cx="0" cy="0"/>
          <a:chOff x="0" y="0"/>
          <a:chExt cx="0" cy="0"/>
        </a:xfrm>
      </p:grpSpPr>
      <p:sp>
        <p:nvSpPr>
          <p:cNvPr id="30" name="Google Shape;30;p4"/>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31" name="Google Shape;31;p4"/>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32" name="Google Shape;32;p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33" name="Google Shape;33;p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34" name="Google Shape;34;p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5"/>
        <p:cNvGrpSpPr/>
        <p:nvPr/>
      </p:nvGrpSpPr>
      <p:grpSpPr>
        <a:xfrm>
          <a:off x="0" y="0"/>
          <a:ext cx="0" cy="0"/>
          <a:chOff x="0" y="0"/>
          <a:chExt cx="0" cy="0"/>
        </a:xfrm>
      </p:grpSpPr>
      <p:sp>
        <p:nvSpPr>
          <p:cNvPr id="36" name="Google Shape;36;p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37" name="Google Shape;37;p5"/>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8" name="Google Shape;38;p5"/>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9" name="Google Shape;39;p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40" name="Google Shape;40;p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41" name="Google Shape;41;p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2"/>
        <p:cNvGrpSpPr/>
        <p:nvPr/>
      </p:nvGrpSpPr>
      <p:grpSpPr>
        <a:xfrm>
          <a:off x="0" y="0"/>
          <a:ext cx="0" cy="0"/>
          <a:chOff x="0" y="0"/>
          <a:chExt cx="0" cy="0"/>
        </a:xfrm>
      </p:grpSpPr>
      <p:sp>
        <p:nvSpPr>
          <p:cNvPr id="43" name="Google Shape;43;p6"/>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44" name="Google Shape;44;p6"/>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45" name="Google Shape;45;p6"/>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46" name="Google Shape;46;p6"/>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47" name="Google Shape;47;p6"/>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48" name="Google Shape;48;p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49" name="Google Shape;49;p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50" name="Google Shape;50;p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51"/>
        <p:cNvGrpSpPr/>
        <p:nvPr/>
      </p:nvGrpSpPr>
      <p:grpSpPr>
        <a:xfrm>
          <a:off x="0" y="0"/>
          <a:ext cx="0" cy="0"/>
          <a:chOff x="0" y="0"/>
          <a:chExt cx="0" cy="0"/>
        </a:xfrm>
      </p:grpSpPr>
      <p:sp>
        <p:nvSpPr>
          <p:cNvPr id="52" name="Google Shape;52;p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53" name="Google Shape;53;p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54" name="Google Shape;54;p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55" name="Google Shape;55;p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56"/>
        <p:cNvGrpSpPr/>
        <p:nvPr/>
      </p:nvGrpSpPr>
      <p:grpSpPr>
        <a:xfrm>
          <a:off x="0" y="0"/>
          <a:ext cx="0" cy="0"/>
          <a:chOff x="0" y="0"/>
          <a:chExt cx="0" cy="0"/>
        </a:xfrm>
      </p:grpSpPr>
      <p:sp>
        <p:nvSpPr>
          <p:cNvPr id="57" name="Google Shape;57;p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58" name="Google Shape;58;p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59" name="Google Shape;59;p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60"/>
        <p:cNvGrpSpPr/>
        <p:nvPr/>
      </p:nvGrpSpPr>
      <p:grpSpPr>
        <a:xfrm>
          <a:off x="0" y="0"/>
          <a:ext cx="0" cy="0"/>
          <a:chOff x="0" y="0"/>
          <a:chExt cx="0" cy="0"/>
        </a:xfrm>
      </p:grpSpPr>
      <p:sp>
        <p:nvSpPr>
          <p:cNvPr id="61" name="Google Shape;61;p9"/>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62" name="Google Shape;62;p9"/>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63" name="Google Shape;63;p9"/>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64" name="Google Shape;64;p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65" name="Google Shape;65;p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66" name="Google Shape;66;p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67"/>
        <p:cNvGrpSpPr/>
        <p:nvPr/>
      </p:nvGrpSpPr>
      <p:grpSpPr>
        <a:xfrm>
          <a:off x="0" y="0"/>
          <a:ext cx="0" cy="0"/>
          <a:chOff x="0" y="0"/>
          <a:chExt cx="0" cy="0"/>
        </a:xfrm>
      </p:grpSpPr>
      <p:sp>
        <p:nvSpPr>
          <p:cNvPr id="68" name="Google Shape;68;p10"/>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69" name="Google Shape;69;p10"/>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70" name="Google Shape;70;p10"/>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71" name="Google Shape;71;p1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72" name="Google Shape;72;p1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73" name="Google Shape;73;p1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theme" Target="../theme/theme2.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2" Type="http://schemas.openxmlformats.org/officeDocument/2006/relationships/slideLayout" Target="../slideLayouts/slideLayout13.xml"/><Relationship Id="rId16" Type="http://schemas.openxmlformats.org/officeDocument/2006/relationships/image" Target="../media/image3.png"/><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image" Target="../media/image2.png"/><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image" Target="../media/image1.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7" name="Google Shape;7;p1"/>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 name="Google Shape;8;p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 name="Google Shape;9;p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0" name="Google Shape;10;p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11" name="Google Shape;11;p1"/>
          <p:cNvPicPr preferRelativeResize="0"/>
          <p:nvPr/>
        </p:nvPicPr>
        <p:blipFill rotWithShape="1">
          <a:blip r:embed="rId13">
            <a:alphaModFix/>
          </a:blip>
          <a:srcRect/>
          <a:stretch/>
        </p:blipFill>
        <p:spPr>
          <a:xfrm>
            <a:off x="4274861" y="4632722"/>
            <a:ext cx="594279" cy="495233"/>
          </a:xfrm>
          <a:prstGeom prst="rect">
            <a:avLst/>
          </a:prstGeom>
          <a:noFill/>
          <a:ln>
            <a:noFill/>
          </a:ln>
        </p:spPr>
      </p:pic>
      <p:pic>
        <p:nvPicPr>
          <p:cNvPr id="12" name="Google Shape;12;p1"/>
          <p:cNvPicPr preferRelativeResize="0"/>
          <p:nvPr/>
        </p:nvPicPr>
        <p:blipFill rotWithShape="1">
          <a:blip r:embed="rId14">
            <a:alphaModFix/>
          </a:blip>
          <a:srcRect/>
          <a:stretch/>
        </p:blipFill>
        <p:spPr>
          <a:xfrm>
            <a:off x="8217438" y="4950982"/>
            <a:ext cx="929136" cy="174213"/>
          </a:xfrm>
          <a:prstGeom prst="rect">
            <a:avLst/>
          </a:prstGeom>
          <a:noFill/>
          <a:ln>
            <a:noFill/>
          </a:ln>
        </p:spPr>
      </p:pic>
      <p:pic>
        <p:nvPicPr>
          <p:cNvPr id="13" name="Google Shape;13;p1"/>
          <p:cNvPicPr preferRelativeResize="0"/>
          <p:nvPr/>
        </p:nvPicPr>
        <p:blipFill rotWithShape="1">
          <a:blip r:embed="rId15">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86"/>
        <p:cNvGrpSpPr/>
        <p:nvPr/>
      </p:nvGrpSpPr>
      <p:grpSpPr>
        <a:xfrm>
          <a:off x="0" y="0"/>
          <a:ext cx="0" cy="0"/>
          <a:chOff x="0" y="0"/>
          <a:chExt cx="0" cy="0"/>
        </a:xfrm>
      </p:grpSpPr>
      <p:sp>
        <p:nvSpPr>
          <p:cNvPr id="87" name="Google Shape;87;p1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88" name="Google Shape;88;p1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9" name="Google Shape;89;p1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0" name="Google Shape;90;p1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1" name="Google Shape;91;p1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92" name="Google Shape;92;p13"/>
          <p:cNvPicPr preferRelativeResize="0"/>
          <p:nvPr/>
        </p:nvPicPr>
        <p:blipFill rotWithShape="1">
          <a:blip r:embed="rId14">
            <a:alphaModFix/>
          </a:blip>
          <a:srcRect/>
          <a:stretch/>
        </p:blipFill>
        <p:spPr>
          <a:xfrm>
            <a:off x="4274861" y="4632722"/>
            <a:ext cx="594279" cy="495233"/>
          </a:xfrm>
          <a:prstGeom prst="rect">
            <a:avLst/>
          </a:prstGeom>
          <a:noFill/>
          <a:ln>
            <a:noFill/>
          </a:ln>
        </p:spPr>
      </p:pic>
      <p:pic>
        <p:nvPicPr>
          <p:cNvPr id="93" name="Google Shape;93;p13"/>
          <p:cNvPicPr preferRelativeResize="0"/>
          <p:nvPr/>
        </p:nvPicPr>
        <p:blipFill rotWithShape="1">
          <a:blip r:embed="rId15">
            <a:alphaModFix/>
          </a:blip>
          <a:srcRect/>
          <a:stretch/>
        </p:blipFill>
        <p:spPr>
          <a:xfrm>
            <a:off x="8217438" y="4950982"/>
            <a:ext cx="929136" cy="174213"/>
          </a:xfrm>
          <a:prstGeom prst="rect">
            <a:avLst/>
          </a:prstGeom>
          <a:noFill/>
          <a:ln>
            <a:noFill/>
          </a:ln>
        </p:spPr>
      </p:pic>
      <p:pic>
        <p:nvPicPr>
          <p:cNvPr id="94" name="Google Shape;94;p13"/>
          <p:cNvPicPr preferRelativeResize="0"/>
          <p:nvPr/>
        </p:nvPicPr>
        <p:blipFill rotWithShape="1">
          <a:blip r:embed="rId16">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 id="2147483670" r:id="rId12"/>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comments" Target="../comments/comment1.xml"/><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0.xml"/><Relationship Id="rId1" Type="http://schemas.openxmlformats.org/officeDocument/2006/relationships/slideLayout" Target="../slideLayouts/slideLayout1.xml"/><Relationship Id="rId5" Type="http://schemas.openxmlformats.org/officeDocument/2006/relationships/image" Target="../media/image5.png"/><Relationship Id="rId4" Type="http://schemas.openxmlformats.org/officeDocument/2006/relationships/image" Target="../media/image9.png"/></Relationships>
</file>

<file path=ppt/slides/_rels/slide1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1.xml"/><Relationship Id="rId1" Type="http://schemas.openxmlformats.org/officeDocument/2006/relationships/slideLayout" Target="../slideLayouts/slideLayout1.xml"/><Relationship Id="rId4" Type="http://schemas.openxmlformats.org/officeDocument/2006/relationships/image" Target="../media/image10.pn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3.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3" Type="http://schemas.openxmlformats.org/officeDocument/2006/relationships/hyperlink" Target="http://curriculum.eleducation.org/curriculum/ela/grade-4/module-3/unit-3/lesson-15" TargetMode="External"/><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1.xml"/><Relationship Id="rId5" Type="http://schemas.openxmlformats.org/officeDocument/2006/relationships/image" Target="../media/image6.png"/><Relationship Id="rId4" Type="http://schemas.openxmlformats.org/officeDocument/2006/relationships/image" Target="../media/image5.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2.xml"/><Relationship Id="rId5" Type="http://schemas.openxmlformats.org/officeDocument/2006/relationships/image" Target="../media/image2.png"/><Relationship Id="rId4" Type="http://schemas.openxmlformats.org/officeDocument/2006/relationships/image" Target="../media/image1.jp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9.xml"/><Relationship Id="rId1" Type="http://schemas.openxmlformats.org/officeDocument/2006/relationships/slideLayout" Target="../slideLayouts/slideLayout1.xml"/><Relationship Id="rId4"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75"/>
        <p:cNvGrpSpPr/>
        <p:nvPr/>
      </p:nvGrpSpPr>
      <p:grpSpPr>
        <a:xfrm>
          <a:off x="0" y="0"/>
          <a:ext cx="0" cy="0"/>
          <a:chOff x="0" y="0"/>
          <a:chExt cx="0" cy="0"/>
        </a:xfrm>
      </p:grpSpPr>
      <p:sp>
        <p:nvSpPr>
          <p:cNvPr id="176" name="Google Shape;176;p26"/>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1100"/>
              <a:buFont typeface="Arial"/>
              <a:buNone/>
            </a:pPr>
            <a:r>
              <a:rPr lang="en" sz="3400" b="0" i="0" u="none" strike="noStrike" cap="none">
                <a:solidFill>
                  <a:schemeClr val="dk1"/>
                </a:solidFill>
                <a:latin typeface="Century Gothic"/>
                <a:ea typeface="Century Gothic"/>
                <a:cs typeface="Century Gothic"/>
                <a:sym typeface="Century Gothic"/>
              </a:rPr>
              <a:t>Grade 4: Module 3: Unit </a:t>
            </a:r>
            <a:r>
              <a:rPr lang="en" sz="3400">
                <a:latin typeface="Century Gothic"/>
                <a:ea typeface="Century Gothic"/>
                <a:cs typeface="Century Gothic"/>
                <a:sym typeface="Century Gothic"/>
              </a:rPr>
              <a:t>3</a:t>
            </a:r>
            <a:r>
              <a:rPr lang="en" sz="3400" b="0" i="0" u="none" strike="noStrike" cap="none">
                <a:solidFill>
                  <a:schemeClr val="dk1"/>
                </a:solidFill>
                <a:latin typeface="Century Gothic"/>
                <a:ea typeface="Century Gothic"/>
                <a:cs typeface="Century Gothic"/>
                <a:sym typeface="Century Gothic"/>
              </a:rPr>
              <a:t>: Lesson </a:t>
            </a:r>
            <a:r>
              <a:rPr lang="en" sz="3400">
                <a:latin typeface="Century Gothic"/>
                <a:ea typeface="Century Gothic"/>
                <a:cs typeface="Century Gothic"/>
                <a:sym typeface="Century Gothic"/>
              </a:rPr>
              <a:t>15</a:t>
            </a:r>
            <a:endParaRPr sz="34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1100"/>
              <a:buFont typeface="Arial"/>
              <a:buNone/>
            </a:pPr>
            <a:r>
              <a:rPr lang="en" sz="1800" b="1" i="0" u="none" strike="noStrike" cap="none">
                <a:solidFill>
                  <a:schemeClr val="dk1"/>
                </a:solidFill>
                <a:latin typeface="Century Gothic"/>
                <a:ea typeface="Century Gothic"/>
                <a:cs typeface="Century Gothic"/>
                <a:sym typeface="Century Gothic"/>
              </a:rPr>
              <a:t>Teacher slide, before teaching.</a:t>
            </a:r>
            <a:endParaRPr sz="3300" b="0" i="0" u="none" strike="noStrike" cap="none">
              <a:solidFill>
                <a:schemeClr val="dk1"/>
              </a:solidFill>
              <a:latin typeface="Calibri"/>
              <a:ea typeface="Calibri"/>
              <a:cs typeface="Calibri"/>
              <a:sym typeface="Calibri"/>
            </a:endParaRPr>
          </a:p>
        </p:txBody>
      </p:sp>
      <p:sp>
        <p:nvSpPr>
          <p:cNvPr id="177" name="Google Shape;177;p26"/>
          <p:cNvSpPr txBox="1">
            <a:spLocks noGrp="1"/>
          </p:cNvSpPr>
          <p:nvPr>
            <p:ph type="body" idx="1"/>
          </p:nvPr>
        </p:nvSpPr>
        <p:spPr>
          <a:xfrm>
            <a:off x="628650" y="1178225"/>
            <a:ext cx="8055925" cy="32091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Clr>
                <a:schemeClr val="dk1"/>
              </a:buClr>
              <a:buSzPts val="1100"/>
              <a:buFont typeface="Arial"/>
              <a:buNone/>
            </a:pPr>
            <a:r>
              <a:rPr lang="en" sz="1800" b="0" i="0" u="none" strike="noStrike" cap="none" dirty="0">
                <a:solidFill>
                  <a:schemeClr val="dk1"/>
                </a:solidFill>
                <a:latin typeface="Century Gothic"/>
                <a:ea typeface="Century Gothic"/>
                <a:cs typeface="Century Gothic"/>
                <a:sym typeface="Century Gothic"/>
              </a:rPr>
              <a:t>This lesson will take approximately </a:t>
            </a:r>
            <a:r>
              <a:rPr lang="en" sz="1800" dirty="0">
                <a:latin typeface="Century Gothic"/>
                <a:ea typeface="Century Gothic"/>
                <a:cs typeface="Century Gothic"/>
                <a:sym typeface="Century Gothic"/>
              </a:rPr>
              <a:t>60</a:t>
            </a:r>
            <a:r>
              <a:rPr lang="en" sz="1800" b="0" i="0" u="none" strike="noStrike" cap="none" dirty="0">
                <a:solidFill>
                  <a:schemeClr val="dk1"/>
                </a:solidFill>
                <a:latin typeface="Century Gothic"/>
                <a:ea typeface="Century Gothic"/>
                <a:cs typeface="Century Gothic"/>
                <a:sym typeface="Century Gothic"/>
              </a:rPr>
              <a:t>-</a:t>
            </a:r>
            <a:r>
              <a:rPr lang="en" sz="1800" dirty="0">
                <a:latin typeface="Century Gothic"/>
                <a:ea typeface="Century Gothic"/>
                <a:cs typeface="Century Gothic"/>
                <a:sym typeface="Century Gothic"/>
              </a:rPr>
              <a:t>70</a:t>
            </a:r>
            <a:r>
              <a:rPr lang="en" sz="1800" b="0" i="0" u="none" strike="noStrike" cap="none" dirty="0">
                <a:solidFill>
                  <a:schemeClr val="dk1"/>
                </a:solidFill>
                <a:latin typeface="Century Gothic"/>
                <a:ea typeface="Century Gothic"/>
                <a:cs typeface="Century Gothic"/>
                <a:sym typeface="Century Gothic"/>
              </a:rPr>
              <a:t> minutes to complete. </a:t>
            </a:r>
            <a:endParaRPr sz="1800" b="0" i="0" u="none" strike="noStrike" cap="none" dirty="0">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2400"/>
              <a:buFont typeface="Arial"/>
              <a:buNone/>
            </a:pPr>
            <a:endParaRPr sz="1800" b="0" i="0" u="none" strike="noStrike" cap="none" dirty="0">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200"/>
              <a:buFont typeface="Arial"/>
              <a:buNone/>
            </a:pPr>
            <a:r>
              <a:rPr lang="en" sz="1800" u="none" strike="noStrike" cap="none" dirty="0">
                <a:solidFill>
                  <a:srgbClr val="000000"/>
                </a:solidFill>
                <a:latin typeface="Century Gothic"/>
                <a:ea typeface="Century Gothic"/>
                <a:cs typeface="Century Gothic"/>
                <a:sym typeface="Century Gothic"/>
              </a:rPr>
              <a:t>The purpose of today’s lesson is to: </a:t>
            </a:r>
            <a:r>
              <a:rPr lang="en" sz="1800" dirty="0">
                <a:solidFill>
                  <a:srgbClr val="000000"/>
                </a:solidFill>
                <a:latin typeface="Century Gothic"/>
                <a:ea typeface="Century Gothic"/>
                <a:cs typeface="Century Gothic"/>
                <a:sym typeface="Century Gothic"/>
              </a:rPr>
              <a:t>In this lesson, students participate in a text-based discussion about whether they would have supported the American Revolution, citing evidence from the texts read throughout the module. At the end of the lesson, students share their published broadsides.</a:t>
            </a:r>
            <a:endParaRPr sz="1800" dirty="0">
              <a:solidFill>
                <a:srgbClr val="000000"/>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200"/>
              <a:buFont typeface="Arial"/>
              <a:buNone/>
            </a:pPr>
            <a:r>
              <a:rPr lang="en" sz="1800" dirty="0">
                <a:solidFill>
                  <a:srgbClr val="000000"/>
                </a:solidFill>
                <a:latin typeface="Century Gothic"/>
                <a:ea typeface="Century Gothic"/>
                <a:cs typeface="Century Gothic"/>
                <a:sym typeface="Century Gothic"/>
              </a:rPr>
              <a:t> </a:t>
            </a:r>
            <a:endParaRPr sz="1800" dirty="0">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chemeClr val="dk1"/>
              </a:buClr>
              <a:buSzPts val="3200"/>
              <a:buFont typeface="Arial"/>
              <a:buNone/>
            </a:pPr>
            <a:r>
              <a:rPr lang="en" sz="1800" b="0" i="0" u="none" strike="noStrike" cap="none" dirty="0">
                <a:solidFill>
                  <a:schemeClr val="dk1"/>
                </a:solidFill>
                <a:latin typeface="Century Gothic"/>
                <a:ea typeface="Century Gothic"/>
                <a:cs typeface="Century Gothic"/>
                <a:sym typeface="Century Gothic"/>
              </a:rPr>
              <a:t>The Learning Targets for students today are: </a:t>
            </a:r>
            <a:endParaRPr sz="1800" dirty="0">
              <a:latin typeface="Century Gothic"/>
              <a:ea typeface="Century Gothic"/>
              <a:cs typeface="Century Gothic"/>
              <a:sym typeface="Century Gothic"/>
            </a:endParaRPr>
          </a:p>
          <a:p>
            <a:pPr marL="457200" lvl="0" indent="-342900" algn="l" rtl="0">
              <a:lnSpc>
                <a:spcPct val="100000"/>
              </a:lnSpc>
              <a:spcBef>
                <a:spcPts val="1700"/>
              </a:spcBef>
              <a:spcAft>
                <a:spcPts val="0"/>
              </a:spcAft>
              <a:buClr>
                <a:srgbClr val="000000"/>
              </a:buClr>
              <a:buSzPts val="1800"/>
              <a:buFont typeface="Century Gothic"/>
              <a:buAutoNum type="arabicPeriod"/>
            </a:pPr>
            <a:r>
              <a:rPr lang="en" sz="1800" dirty="0">
                <a:solidFill>
                  <a:srgbClr val="000000"/>
                </a:solidFill>
                <a:latin typeface="Century Gothic"/>
                <a:ea typeface="Century Gothic"/>
                <a:cs typeface="Century Gothic"/>
                <a:sym typeface="Century Gothic"/>
              </a:rPr>
              <a:t>I can follow discussion norms to participate in a productive discussion about my opinion of the American Revolution.</a:t>
            </a:r>
            <a:endParaRPr sz="1800" dirty="0">
              <a:solidFill>
                <a:srgbClr val="000000"/>
              </a:solidFill>
              <a:latin typeface="Century Gothic"/>
              <a:ea typeface="Century Gothic"/>
              <a:cs typeface="Century Gothic"/>
              <a:sym typeface="Century Gothic"/>
            </a:endParaRPr>
          </a:p>
          <a:p>
            <a:pPr marL="457200" lvl="0" indent="0" algn="l" rtl="0">
              <a:lnSpc>
                <a:spcPct val="100000"/>
              </a:lnSpc>
              <a:spcBef>
                <a:spcPts val="1700"/>
              </a:spcBef>
              <a:spcAft>
                <a:spcPts val="0"/>
              </a:spcAft>
              <a:buNone/>
            </a:pPr>
            <a:endParaRPr sz="1800" dirty="0">
              <a:latin typeface="Century Gothic"/>
              <a:ea typeface="Century Gothic"/>
              <a:cs typeface="Century Gothic"/>
              <a:sym typeface="Century Gothic"/>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40"/>
        <p:cNvGrpSpPr/>
        <p:nvPr/>
      </p:nvGrpSpPr>
      <p:grpSpPr>
        <a:xfrm>
          <a:off x="0" y="0"/>
          <a:ext cx="0" cy="0"/>
          <a:chOff x="0" y="0"/>
          <a:chExt cx="0" cy="0"/>
        </a:xfrm>
      </p:grpSpPr>
      <p:sp>
        <p:nvSpPr>
          <p:cNvPr id="241" name="Google Shape;241;p3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Calibri"/>
              <a:buNone/>
            </a:pPr>
            <a:r>
              <a:rPr lang="en" sz="2400" dirty="0">
                <a:solidFill>
                  <a:schemeClr val="tx1"/>
                </a:solidFill>
                <a:latin typeface="Century Gothic"/>
                <a:ea typeface="Century Gothic"/>
                <a:cs typeface="Century Gothic"/>
                <a:sym typeface="Century Gothic"/>
              </a:rPr>
              <a:t>Participating in a Text-Based Discussion: American Revolution</a:t>
            </a:r>
            <a:endParaRPr sz="2400" u="none" strike="noStrike" cap="none" dirty="0">
              <a:solidFill>
                <a:schemeClr val="tx1"/>
              </a:solidFill>
              <a:latin typeface="Century Gothic"/>
              <a:ea typeface="Century Gothic"/>
              <a:cs typeface="Century Gothic"/>
              <a:sym typeface="Century Gothic"/>
            </a:endParaRPr>
          </a:p>
        </p:txBody>
      </p:sp>
      <p:pic>
        <p:nvPicPr>
          <p:cNvPr id="242" name="Google Shape;242;p35"/>
          <p:cNvPicPr preferRelativeResize="0"/>
          <p:nvPr/>
        </p:nvPicPr>
        <p:blipFill>
          <a:blip r:embed="rId3">
            <a:alphaModFix/>
          </a:blip>
          <a:stretch>
            <a:fillRect/>
          </a:stretch>
        </p:blipFill>
        <p:spPr>
          <a:xfrm>
            <a:off x="4886038" y="1170019"/>
            <a:ext cx="3103467" cy="3570656"/>
          </a:xfrm>
          <a:prstGeom prst="rect">
            <a:avLst/>
          </a:prstGeom>
          <a:noFill/>
          <a:ln w="9525" cap="flat" cmpd="sng">
            <a:solidFill>
              <a:srgbClr val="000000"/>
            </a:solidFill>
            <a:prstDash val="solid"/>
            <a:round/>
            <a:headEnd type="none" w="sm" len="sm"/>
            <a:tailEnd type="none" w="sm" len="sm"/>
          </a:ln>
        </p:spPr>
      </p:pic>
      <p:pic>
        <p:nvPicPr>
          <p:cNvPr id="243" name="Google Shape;243;p35"/>
          <p:cNvPicPr preferRelativeResize="0"/>
          <p:nvPr/>
        </p:nvPicPr>
        <p:blipFill>
          <a:blip r:embed="rId4">
            <a:alphaModFix/>
          </a:blip>
          <a:stretch>
            <a:fillRect/>
          </a:stretch>
        </p:blipFill>
        <p:spPr>
          <a:xfrm>
            <a:off x="925925" y="1200712"/>
            <a:ext cx="3084676" cy="3509276"/>
          </a:xfrm>
          <a:prstGeom prst="rect">
            <a:avLst/>
          </a:prstGeom>
          <a:noFill/>
          <a:ln w="19050" cap="flat" cmpd="sng">
            <a:solidFill>
              <a:srgbClr val="000000"/>
            </a:solidFill>
            <a:prstDash val="solid"/>
            <a:round/>
            <a:headEnd type="none" w="sm" len="sm"/>
            <a:tailEnd type="none" w="sm" len="sm"/>
          </a:ln>
        </p:spPr>
      </p:pic>
      <p:pic>
        <p:nvPicPr>
          <p:cNvPr id="244" name="Google Shape;244;p35"/>
          <p:cNvPicPr preferRelativeResize="0"/>
          <p:nvPr/>
        </p:nvPicPr>
        <p:blipFill>
          <a:blip r:embed="rId5">
            <a:alphaModFix/>
          </a:blip>
          <a:stretch>
            <a:fillRect/>
          </a:stretch>
        </p:blipFill>
        <p:spPr>
          <a:xfrm>
            <a:off x="8515350" y="4419671"/>
            <a:ext cx="496500" cy="465444"/>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48"/>
        <p:cNvGrpSpPr/>
        <p:nvPr/>
      </p:nvGrpSpPr>
      <p:grpSpPr>
        <a:xfrm>
          <a:off x="0" y="0"/>
          <a:ext cx="0" cy="0"/>
          <a:chOff x="0" y="0"/>
          <a:chExt cx="0" cy="0"/>
        </a:xfrm>
      </p:grpSpPr>
      <p:sp>
        <p:nvSpPr>
          <p:cNvPr id="249" name="Google Shape;249;p36"/>
          <p:cNvSpPr txBox="1">
            <a:spLocks noGrp="1"/>
          </p:cNvSpPr>
          <p:nvPr>
            <p:ph type="title"/>
          </p:nvPr>
        </p:nvSpPr>
        <p:spPr>
          <a:xfrm>
            <a:off x="537625" y="61419"/>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Calibri"/>
              <a:buNone/>
            </a:pPr>
            <a:r>
              <a:rPr lang="en" sz="3000">
                <a:solidFill>
                  <a:srgbClr val="000000"/>
                </a:solidFill>
                <a:latin typeface="Century Gothic"/>
                <a:ea typeface="Century Gothic"/>
                <a:cs typeface="Century Gothic"/>
                <a:sym typeface="Century Gothic"/>
              </a:rPr>
              <a:t>Reflecting on Discussion</a:t>
            </a:r>
            <a:endParaRPr sz="3000" u="none" strike="noStrike" cap="none">
              <a:solidFill>
                <a:srgbClr val="000000"/>
              </a:solidFill>
              <a:latin typeface="Century Gothic"/>
              <a:ea typeface="Century Gothic"/>
              <a:cs typeface="Century Gothic"/>
              <a:sym typeface="Century Gothic"/>
            </a:endParaRPr>
          </a:p>
        </p:txBody>
      </p:sp>
      <p:pic>
        <p:nvPicPr>
          <p:cNvPr id="250" name="Google Shape;250;p36"/>
          <p:cNvPicPr preferRelativeResize="0"/>
          <p:nvPr/>
        </p:nvPicPr>
        <p:blipFill>
          <a:blip r:embed="rId3">
            <a:alphaModFix/>
          </a:blip>
          <a:stretch>
            <a:fillRect/>
          </a:stretch>
        </p:blipFill>
        <p:spPr>
          <a:xfrm>
            <a:off x="8523515" y="4453594"/>
            <a:ext cx="467896" cy="491611"/>
          </a:xfrm>
          <a:prstGeom prst="rect">
            <a:avLst/>
          </a:prstGeom>
          <a:noFill/>
          <a:ln>
            <a:noFill/>
          </a:ln>
        </p:spPr>
      </p:pic>
      <p:sp>
        <p:nvSpPr>
          <p:cNvPr id="251" name="Google Shape;251;p36"/>
          <p:cNvSpPr txBox="1"/>
          <p:nvPr/>
        </p:nvSpPr>
        <p:spPr>
          <a:xfrm>
            <a:off x="355189" y="1055619"/>
            <a:ext cx="4782600" cy="3824400"/>
          </a:xfrm>
          <a:prstGeom prst="rect">
            <a:avLst/>
          </a:prstGeom>
          <a:noFill/>
          <a:ln>
            <a:noFill/>
          </a:ln>
        </p:spPr>
        <p:txBody>
          <a:bodyPr spcFirstLastPara="1" wrap="square" lIns="91425" tIns="91425" rIns="91425" bIns="91425" anchor="t" anchorCtr="0">
            <a:noAutofit/>
          </a:bodyPr>
          <a:lstStyle/>
          <a:p>
            <a:pPr marL="457200" lvl="0" indent="-330200" algn="l" rtl="0">
              <a:lnSpc>
                <a:spcPct val="100000"/>
              </a:lnSpc>
              <a:spcBef>
                <a:spcPts val="0"/>
              </a:spcBef>
              <a:spcAft>
                <a:spcPts val="0"/>
              </a:spcAft>
              <a:buSzPts val="1600"/>
              <a:buFont typeface="Century Gothic"/>
              <a:buAutoNum type="arabicPeriod"/>
            </a:pPr>
            <a:r>
              <a:rPr lang="en" sz="1600" dirty="0">
                <a:solidFill>
                  <a:schemeClr val="tx1"/>
                </a:solidFill>
                <a:latin typeface="Century Gothic"/>
                <a:ea typeface="Century Gothic"/>
                <a:cs typeface="Century Gothic"/>
                <a:sym typeface="Century Gothic"/>
              </a:rPr>
              <a:t>Silently reflect on and record what you learned about the American Revolution from the discussion in the second box on </a:t>
            </a:r>
            <a:r>
              <a:rPr lang="en-US" sz="1600" dirty="0">
                <a:solidFill>
                  <a:schemeClr val="tx1"/>
                </a:solidFill>
                <a:latin typeface="Century Gothic"/>
                <a:ea typeface="Century Gothic"/>
                <a:cs typeface="Century Gothic"/>
                <a:sym typeface="Century Gothic"/>
              </a:rPr>
              <a:t>your </a:t>
            </a:r>
            <a:r>
              <a:rPr lang="en" sz="1600" b="1" dirty="0">
                <a:solidFill>
                  <a:schemeClr val="tx1"/>
                </a:solidFill>
                <a:latin typeface="Century Gothic"/>
                <a:ea typeface="Century Gothic"/>
                <a:cs typeface="Century Gothic"/>
                <a:sym typeface="Century Gothic"/>
              </a:rPr>
              <a:t>Discussion Notes: American Revolution </a:t>
            </a:r>
            <a:r>
              <a:rPr lang="en" sz="1600" dirty="0">
                <a:solidFill>
                  <a:schemeClr val="tx1"/>
                </a:solidFill>
                <a:latin typeface="Century Gothic"/>
                <a:ea typeface="Century Gothic"/>
                <a:cs typeface="Century Gothic"/>
                <a:sym typeface="Century Gothic"/>
              </a:rPr>
              <a:t>(“My learning from this discussion”).</a:t>
            </a:r>
          </a:p>
          <a:p>
            <a:pPr marL="457200" lvl="0" indent="-330200" algn="l" rtl="0">
              <a:lnSpc>
                <a:spcPct val="100000"/>
              </a:lnSpc>
              <a:spcBef>
                <a:spcPts val="0"/>
              </a:spcBef>
              <a:spcAft>
                <a:spcPts val="0"/>
              </a:spcAft>
              <a:buSzPts val="1600"/>
              <a:buFont typeface="Century Gothic"/>
              <a:buAutoNum type="arabicPeriod"/>
            </a:pPr>
            <a:endParaRPr lang="en" sz="1600" dirty="0">
              <a:solidFill>
                <a:schemeClr val="tx1"/>
              </a:solidFill>
              <a:latin typeface="Century Gothic"/>
              <a:ea typeface="Century Gothic"/>
              <a:cs typeface="Century Gothic"/>
              <a:sym typeface="Century Gothic"/>
            </a:endParaRPr>
          </a:p>
          <a:p>
            <a:pPr marL="457200" lvl="0" indent="-330200" algn="l" rtl="0">
              <a:lnSpc>
                <a:spcPct val="100000"/>
              </a:lnSpc>
              <a:spcBef>
                <a:spcPts val="0"/>
              </a:spcBef>
              <a:spcAft>
                <a:spcPts val="0"/>
              </a:spcAft>
              <a:buSzPts val="1600"/>
              <a:buFont typeface="Century Gothic"/>
              <a:buAutoNum type="arabicPeriod"/>
            </a:pPr>
            <a:r>
              <a:rPr lang="en" sz="1600" dirty="0">
                <a:solidFill>
                  <a:schemeClr val="tx1"/>
                </a:solidFill>
                <a:latin typeface="Century Gothic"/>
                <a:ea typeface="Century Gothic"/>
                <a:cs typeface="Century Gothic"/>
                <a:sym typeface="Century Gothic"/>
              </a:rPr>
              <a:t>Silently reflect on what </a:t>
            </a:r>
            <a:r>
              <a:rPr lang="en-US" sz="1600" dirty="0">
                <a:solidFill>
                  <a:schemeClr val="tx1"/>
                </a:solidFill>
                <a:latin typeface="Century Gothic"/>
                <a:ea typeface="Century Gothic"/>
                <a:cs typeface="Century Gothic"/>
                <a:sym typeface="Century Gothic"/>
              </a:rPr>
              <a:t>you </a:t>
            </a:r>
            <a:r>
              <a:rPr lang="en" sz="1600" dirty="0">
                <a:solidFill>
                  <a:schemeClr val="tx1"/>
                </a:solidFill>
                <a:latin typeface="Century Gothic"/>
                <a:ea typeface="Century Gothic"/>
                <a:cs typeface="Century Gothic"/>
                <a:sym typeface="Century Gothic"/>
              </a:rPr>
              <a:t>think </a:t>
            </a:r>
            <a:r>
              <a:rPr lang="en-US" sz="1600" dirty="0">
                <a:solidFill>
                  <a:schemeClr val="tx1"/>
                </a:solidFill>
                <a:latin typeface="Century Gothic"/>
                <a:ea typeface="Century Gothic"/>
                <a:cs typeface="Century Gothic"/>
                <a:sym typeface="Century Gothic"/>
              </a:rPr>
              <a:t>you </a:t>
            </a:r>
            <a:r>
              <a:rPr lang="en" sz="1600" dirty="0">
                <a:solidFill>
                  <a:schemeClr val="tx1"/>
                </a:solidFill>
                <a:latin typeface="Century Gothic"/>
                <a:ea typeface="Century Gothic"/>
                <a:cs typeface="Century Gothic"/>
                <a:sym typeface="Century Gothic"/>
              </a:rPr>
              <a:t>could do better next time in the last box on </a:t>
            </a:r>
            <a:r>
              <a:rPr lang="en-US" sz="1600" dirty="0">
                <a:solidFill>
                  <a:schemeClr val="tx1"/>
                </a:solidFill>
                <a:latin typeface="Century Gothic"/>
                <a:ea typeface="Century Gothic"/>
                <a:cs typeface="Century Gothic"/>
                <a:sym typeface="Century Gothic"/>
              </a:rPr>
              <a:t>your </a:t>
            </a:r>
            <a:r>
              <a:rPr lang="en" sz="1600" b="1" dirty="0">
                <a:solidFill>
                  <a:schemeClr val="tx1"/>
                </a:solidFill>
                <a:latin typeface="Century Gothic"/>
                <a:ea typeface="Century Gothic"/>
                <a:cs typeface="Century Gothic"/>
                <a:sym typeface="Century Gothic"/>
              </a:rPr>
              <a:t>Discussion Notes: American Revolution </a:t>
            </a:r>
            <a:r>
              <a:rPr lang="en" sz="1600" dirty="0">
                <a:solidFill>
                  <a:schemeClr val="tx1"/>
                </a:solidFill>
                <a:latin typeface="Century Gothic"/>
                <a:ea typeface="Century Gothic"/>
                <a:cs typeface="Century Gothic"/>
                <a:sym typeface="Century Gothic"/>
              </a:rPr>
              <a:t>(“My goal for the next discussion”). </a:t>
            </a:r>
          </a:p>
          <a:p>
            <a:pPr marL="457200" lvl="0" indent="-330200" algn="l" rtl="0">
              <a:lnSpc>
                <a:spcPct val="100000"/>
              </a:lnSpc>
              <a:spcBef>
                <a:spcPts val="0"/>
              </a:spcBef>
              <a:spcAft>
                <a:spcPts val="0"/>
              </a:spcAft>
              <a:buSzPts val="1600"/>
              <a:buFont typeface="Century Gothic"/>
              <a:buAutoNum type="arabicPeriod"/>
            </a:pPr>
            <a:endParaRPr lang="en" sz="1600" dirty="0">
              <a:solidFill>
                <a:schemeClr val="tx1"/>
              </a:solidFill>
              <a:latin typeface="Century Gothic"/>
              <a:ea typeface="Century Gothic"/>
              <a:cs typeface="Century Gothic"/>
              <a:sym typeface="Century Gothic"/>
            </a:endParaRPr>
          </a:p>
          <a:p>
            <a:pPr marL="457200" lvl="0" indent="-330200" algn="l" rtl="0">
              <a:lnSpc>
                <a:spcPct val="100000"/>
              </a:lnSpc>
              <a:spcBef>
                <a:spcPts val="0"/>
              </a:spcBef>
              <a:spcAft>
                <a:spcPts val="0"/>
              </a:spcAft>
              <a:buSzPts val="1600"/>
              <a:buFont typeface="Century Gothic"/>
              <a:buAutoNum type="arabicPeriod"/>
            </a:pPr>
            <a:r>
              <a:rPr lang="en" sz="1600" dirty="0">
                <a:solidFill>
                  <a:schemeClr val="tx1"/>
                </a:solidFill>
                <a:latin typeface="Century Gothic"/>
                <a:ea typeface="Century Gothic"/>
                <a:cs typeface="Century Gothic"/>
                <a:sym typeface="Century Gothic"/>
              </a:rPr>
              <a:t>What is your goal for the next discussion?</a:t>
            </a:r>
            <a:endParaRPr sz="1600" dirty="0">
              <a:solidFill>
                <a:schemeClr val="tx1"/>
              </a:solidFill>
              <a:latin typeface="Century Gothic"/>
              <a:ea typeface="Century Gothic"/>
              <a:cs typeface="Century Gothic"/>
              <a:sym typeface="Century Gothic"/>
            </a:endParaRPr>
          </a:p>
          <a:p>
            <a:pPr marL="0" lvl="0" indent="0" algn="l" rtl="0">
              <a:spcBef>
                <a:spcPts val="0"/>
              </a:spcBef>
              <a:spcAft>
                <a:spcPts val="0"/>
              </a:spcAft>
              <a:buNone/>
            </a:pPr>
            <a:endParaRPr dirty="0">
              <a:solidFill>
                <a:schemeClr val="tx1"/>
              </a:solidFill>
              <a:latin typeface="Century Gothic"/>
              <a:ea typeface="Century Gothic"/>
              <a:cs typeface="Century Gothic"/>
              <a:sym typeface="Century Gothic"/>
            </a:endParaRPr>
          </a:p>
        </p:txBody>
      </p:sp>
      <p:pic>
        <p:nvPicPr>
          <p:cNvPr id="252" name="Google Shape;252;p36"/>
          <p:cNvPicPr preferRelativeResize="0"/>
          <p:nvPr/>
        </p:nvPicPr>
        <p:blipFill>
          <a:blip r:embed="rId4">
            <a:alphaModFix/>
          </a:blip>
          <a:stretch>
            <a:fillRect/>
          </a:stretch>
        </p:blipFill>
        <p:spPr>
          <a:xfrm>
            <a:off x="5224863" y="1128744"/>
            <a:ext cx="3103467" cy="3570656"/>
          </a:xfrm>
          <a:prstGeom prst="rect">
            <a:avLst/>
          </a:prstGeom>
          <a:noFill/>
          <a:ln w="9525" cap="flat" cmpd="sng">
            <a:solidFill>
              <a:srgbClr val="000000"/>
            </a:solidFill>
            <a:prstDash val="solid"/>
            <a:round/>
            <a:headEnd type="none" w="sm" len="sm"/>
            <a:tailEnd type="none" w="sm" len="sm"/>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56"/>
        <p:cNvGrpSpPr/>
        <p:nvPr/>
      </p:nvGrpSpPr>
      <p:grpSpPr>
        <a:xfrm>
          <a:off x="0" y="0"/>
          <a:ext cx="0" cy="0"/>
          <a:chOff x="0" y="0"/>
          <a:chExt cx="0" cy="0"/>
        </a:xfrm>
      </p:grpSpPr>
      <p:sp>
        <p:nvSpPr>
          <p:cNvPr id="257" name="Google Shape;257;p37"/>
          <p:cNvSpPr txBox="1">
            <a:spLocks noGrp="1"/>
          </p:cNvSpPr>
          <p:nvPr>
            <p:ph type="title"/>
          </p:nvPr>
        </p:nvSpPr>
        <p:spPr>
          <a:xfrm>
            <a:off x="2506350" y="1712575"/>
            <a:ext cx="41313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Calibri"/>
              <a:buNone/>
            </a:pPr>
            <a:r>
              <a:rPr lang="en" sz="3600">
                <a:solidFill>
                  <a:srgbClr val="000000"/>
                </a:solidFill>
                <a:latin typeface="Century Gothic"/>
                <a:ea typeface="Century Gothic"/>
                <a:cs typeface="Century Gothic"/>
                <a:sym typeface="Century Gothic"/>
              </a:rPr>
              <a:t>Sharing Our Work!</a:t>
            </a:r>
            <a:endParaRPr sz="3600" u="none" strike="noStrike" cap="none">
              <a:solidFill>
                <a:srgbClr val="000000"/>
              </a:solidFill>
              <a:latin typeface="Century Gothic"/>
              <a:ea typeface="Century Gothic"/>
              <a:cs typeface="Century Gothic"/>
              <a:sym typeface="Century Gothic"/>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61"/>
        <p:cNvGrpSpPr/>
        <p:nvPr/>
      </p:nvGrpSpPr>
      <p:grpSpPr>
        <a:xfrm>
          <a:off x="0" y="0"/>
          <a:ext cx="0" cy="0"/>
          <a:chOff x="0" y="0"/>
          <a:chExt cx="0" cy="0"/>
        </a:xfrm>
      </p:grpSpPr>
      <p:sp>
        <p:nvSpPr>
          <p:cNvPr id="262" name="Google Shape;262;p38"/>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Calibri"/>
              <a:buNone/>
            </a:pPr>
            <a:r>
              <a:rPr lang="en" sz="3200">
                <a:solidFill>
                  <a:srgbClr val="000000"/>
                </a:solidFill>
                <a:latin typeface="Century Gothic"/>
                <a:ea typeface="Century Gothic"/>
                <a:cs typeface="Century Gothic"/>
                <a:sym typeface="Century Gothic"/>
              </a:rPr>
              <a:t>Learning Targets</a:t>
            </a:r>
            <a:endParaRPr sz="3200" u="none" strike="noStrike" cap="none">
              <a:solidFill>
                <a:srgbClr val="000000"/>
              </a:solidFill>
              <a:latin typeface="Century Gothic"/>
              <a:ea typeface="Century Gothic"/>
              <a:cs typeface="Century Gothic"/>
              <a:sym typeface="Century Gothic"/>
            </a:endParaRPr>
          </a:p>
        </p:txBody>
      </p:sp>
      <p:sp>
        <p:nvSpPr>
          <p:cNvPr id="263" name="Google Shape;263;p38"/>
          <p:cNvSpPr txBox="1">
            <a:spLocks noGrp="1"/>
          </p:cNvSpPr>
          <p:nvPr>
            <p:ph type="body" idx="1"/>
          </p:nvPr>
        </p:nvSpPr>
        <p:spPr>
          <a:xfrm>
            <a:off x="432825" y="1465050"/>
            <a:ext cx="8196900" cy="2092200"/>
          </a:xfrm>
          <a:prstGeom prst="rect">
            <a:avLst/>
          </a:prstGeom>
          <a:noFill/>
          <a:ln>
            <a:noFill/>
          </a:ln>
        </p:spPr>
        <p:txBody>
          <a:bodyPr spcFirstLastPara="1" wrap="square" lIns="68575" tIns="34275" rIns="68575" bIns="34275" anchor="t" anchorCtr="0">
            <a:noAutofit/>
          </a:bodyPr>
          <a:lstStyle/>
          <a:p>
            <a:pPr marL="457200" lvl="0" indent="-381000" algn="l" rtl="0">
              <a:lnSpc>
                <a:spcPct val="100000"/>
              </a:lnSpc>
              <a:spcBef>
                <a:spcPts val="0"/>
              </a:spcBef>
              <a:spcAft>
                <a:spcPts val="0"/>
              </a:spcAft>
              <a:buSzPts val="2400"/>
              <a:buFont typeface="Century Gothic"/>
              <a:buAutoNum type="arabicPeriod"/>
            </a:pPr>
            <a:r>
              <a:rPr lang="en" sz="2400">
                <a:latin typeface="Century Gothic"/>
                <a:ea typeface="Century Gothic"/>
                <a:cs typeface="Century Gothic"/>
                <a:sym typeface="Century Gothic"/>
              </a:rPr>
              <a:t>I can follow discussion norms to participate in a productive discussion about my opinion of the American Revolution. </a:t>
            </a:r>
            <a:endParaRPr sz="2400">
              <a:solidFill>
                <a:srgbClr val="000000"/>
              </a:solidFill>
              <a:latin typeface="Century Gothic"/>
              <a:ea typeface="Century Gothic"/>
              <a:cs typeface="Century Gothic"/>
              <a:sym typeface="Century Gothic"/>
            </a:endParaRPr>
          </a:p>
          <a:p>
            <a:pPr marL="0" lvl="0" indent="0" algn="l" rtl="0">
              <a:lnSpc>
                <a:spcPct val="100000"/>
              </a:lnSpc>
              <a:spcBef>
                <a:spcPts val="0"/>
              </a:spcBef>
              <a:spcAft>
                <a:spcPts val="0"/>
              </a:spcAft>
              <a:buNone/>
            </a:pPr>
            <a:endParaRPr sz="2400">
              <a:solidFill>
                <a:srgbClr val="000000"/>
              </a:solidFill>
              <a:latin typeface="Century Gothic"/>
              <a:ea typeface="Century Gothic"/>
              <a:cs typeface="Century Gothic"/>
              <a:sym typeface="Century Gothic"/>
            </a:endParaRPr>
          </a:p>
        </p:txBody>
      </p:sp>
      <p:pic>
        <p:nvPicPr>
          <p:cNvPr id="264" name="Google Shape;264;p38"/>
          <p:cNvPicPr preferRelativeResize="0"/>
          <p:nvPr/>
        </p:nvPicPr>
        <p:blipFill>
          <a:blip r:embed="rId3">
            <a:alphaModFix/>
          </a:blip>
          <a:stretch>
            <a:fillRect/>
          </a:stretch>
        </p:blipFill>
        <p:spPr>
          <a:xfrm>
            <a:off x="8548008" y="4407543"/>
            <a:ext cx="514275" cy="514275"/>
          </a:xfrm>
          <a:prstGeom prst="rect">
            <a:avLst/>
          </a:prstGeom>
          <a:noFill/>
          <a:ln>
            <a:noFill/>
          </a:ln>
        </p:spPr>
      </p:pic>
      <p:pic>
        <p:nvPicPr>
          <p:cNvPr id="265" name="Google Shape;265;p38"/>
          <p:cNvPicPr preferRelativeResize="0"/>
          <p:nvPr/>
        </p:nvPicPr>
        <p:blipFill rotWithShape="1">
          <a:blip r:embed="rId4">
            <a:alphaModFix/>
          </a:blip>
          <a:srcRect/>
          <a:stretch/>
        </p:blipFill>
        <p:spPr>
          <a:xfrm>
            <a:off x="8024365" y="4407543"/>
            <a:ext cx="496500" cy="496500"/>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69"/>
        <p:cNvGrpSpPr/>
        <p:nvPr/>
      </p:nvGrpSpPr>
      <p:grpSpPr>
        <a:xfrm>
          <a:off x="0" y="0"/>
          <a:ext cx="0" cy="0"/>
          <a:chOff x="0" y="0"/>
          <a:chExt cx="0" cy="0"/>
        </a:xfrm>
      </p:grpSpPr>
      <p:sp>
        <p:nvSpPr>
          <p:cNvPr id="270" name="Google Shape;270;p39"/>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3600"/>
              <a:buFont typeface="Century Gothic"/>
              <a:buNone/>
            </a:pPr>
            <a:r>
              <a:rPr lang="en" sz="3600" b="0" i="0" u="none" strike="noStrike" cap="none">
                <a:solidFill>
                  <a:schemeClr val="dk1"/>
                </a:solidFill>
                <a:latin typeface="Century Gothic"/>
                <a:ea typeface="Century Gothic"/>
                <a:cs typeface="Century Gothic"/>
                <a:sym typeface="Century Gothic"/>
              </a:rPr>
              <a:t>Homework</a:t>
            </a:r>
            <a:endParaRPr sz="3600" b="0" i="0" u="none" strike="noStrike" cap="none">
              <a:solidFill>
                <a:schemeClr val="dk1"/>
              </a:solidFill>
              <a:latin typeface="Century Gothic"/>
              <a:ea typeface="Century Gothic"/>
              <a:cs typeface="Century Gothic"/>
              <a:sym typeface="Century Gothic"/>
            </a:endParaRPr>
          </a:p>
        </p:txBody>
      </p:sp>
      <p:sp>
        <p:nvSpPr>
          <p:cNvPr id="271" name="Google Shape;271;p39"/>
          <p:cNvSpPr txBox="1">
            <a:spLocks noGrp="1"/>
          </p:cNvSpPr>
          <p:nvPr>
            <p:ph type="body" idx="1"/>
          </p:nvPr>
        </p:nvSpPr>
        <p:spPr>
          <a:xfrm>
            <a:off x="311700" y="2063625"/>
            <a:ext cx="4065600" cy="170430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Century Gothic"/>
              <a:buNone/>
            </a:pPr>
            <a:endParaRPr sz="1800" b="0" i="0" u="none" strike="noStrike" cap="none" dirty="0">
              <a:solidFill>
                <a:schemeClr val="dk1"/>
              </a:solidFill>
              <a:latin typeface="Century Gothic"/>
              <a:ea typeface="Century Gothic"/>
              <a:cs typeface="Century Gothic"/>
              <a:sym typeface="Century Gothic"/>
            </a:endParaRPr>
          </a:p>
          <a:p>
            <a:pPr marL="0" marR="0" lvl="0" indent="0" algn="l" rtl="0">
              <a:lnSpc>
                <a:spcPct val="100000"/>
              </a:lnSpc>
              <a:spcBef>
                <a:spcPts val="0"/>
              </a:spcBef>
              <a:spcAft>
                <a:spcPts val="0"/>
              </a:spcAft>
              <a:buNone/>
            </a:pPr>
            <a:endParaRPr sz="1800" dirty="0">
              <a:solidFill>
                <a:srgbClr val="444444"/>
              </a:solidFill>
            </a:endParaRPr>
          </a:p>
          <a:p>
            <a:pPr marL="0" marR="0" lvl="0" indent="0" algn="l" rtl="0">
              <a:lnSpc>
                <a:spcPct val="100000"/>
              </a:lnSpc>
              <a:spcBef>
                <a:spcPts val="0"/>
              </a:spcBef>
              <a:spcAft>
                <a:spcPts val="0"/>
              </a:spcAft>
              <a:buNone/>
            </a:pPr>
            <a:r>
              <a:rPr lang="en" sz="2000" dirty="0">
                <a:solidFill>
                  <a:schemeClr val="tx1"/>
                </a:solidFill>
              </a:rPr>
              <a:t>No homework!</a:t>
            </a:r>
            <a:endParaRPr sz="2000" b="0" i="0" u="none" strike="noStrike" cap="none" dirty="0">
              <a:solidFill>
                <a:schemeClr val="tx1"/>
              </a:solidFill>
              <a:sym typeface="Century Gothic"/>
            </a:endParaRPr>
          </a:p>
          <a:p>
            <a:pPr marL="0" marR="0" lvl="0" indent="0" algn="l" rtl="0">
              <a:lnSpc>
                <a:spcPct val="100000"/>
              </a:lnSpc>
              <a:spcBef>
                <a:spcPts val="0"/>
              </a:spcBef>
              <a:spcAft>
                <a:spcPts val="0"/>
              </a:spcAft>
              <a:buClr>
                <a:srgbClr val="000000"/>
              </a:buClr>
              <a:buSzPts val="1400"/>
              <a:buFont typeface="Century Gothic"/>
              <a:buNone/>
            </a:pPr>
            <a:endParaRPr sz="1800" b="0" i="0" u="none" strike="noStrike" cap="none" dirty="0">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400"/>
              <a:buFont typeface="Century Gothic"/>
              <a:buNone/>
            </a:pPr>
            <a:endParaRPr sz="1800" b="0" i="0" u="none" strike="noStrike" cap="none" dirty="0">
              <a:solidFill>
                <a:srgbClr val="000000"/>
              </a:solidFill>
              <a:latin typeface="Century Gothic"/>
              <a:ea typeface="Century Gothic"/>
              <a:cs typeface="Century Gothic"/>
              <a:sym typeface="Century Gothic"/>
            </a:endParaRPr>
          </a:p>
          <a:p>
            <a:pPr marL="0" marR="0" lvl="0" indent="0" algn="l" rtl="0">
              <a:lnSpc>
                <a:spcPct val="100000"/>
              </a:lnSpc>
              <a:spcBef>
                <a:spcPts val="1000"/>
              </a:spcBef>
              <a:spcAft>
                <a:spcPts val="0"/>
              </a:spcAft>
              <a:buClr>
                <a:srgbClr val="000000"/>
              </a:buClr>
              <a:buSzPts val="1400"/>
              <a:buFont typeface="Century Gothic"/>
              <a:buNone/>
            </a:pPr>
            <a:endParaRPr sz="1800" b="0" i="0" u="none" strike="noStrike" cap="none" dirty="0">
              <a:solidFill>
                <a:srgbClr val="444444"/>
              </a:solidFill>
              <a:latin typeface="Century Gothic"/>
              <a:ea typeface="Century Gothic"/>
              <a:cs typeface="Century Gothic"/>
              <a:sym typeface="Century Gothic"/>
            </a:endParaRPr>
          </a:p>
        </p:txBody>
      </p:sp>
      <p:sp>
        <p:nvSpPr>
          <p:cNvPr id="272" name="Google Shape;272;p39"/>
          <p:cNvSpPr txBox="1">
            <a:spLocks noGrp="1"/>
          </p:cNvSpPr>
          <p:nvPr>
            <p:ph type="body" idx="2"/>
          </p:nvPr>
        </p:nvSpPr>
        <p:spPr>
          <a:xfrm>
            <a:off x="4572000" y="1032650"/>
            <a:ext cx="4260300" cy="348330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chemeClr val="dk1"/>
              </a:buClr>
              <a:buSzPts val="1400"/>
              <a:buFont typeface="Arial"/>
              <a:buNone/>
            </a:pPr>
            <a:r>
              <a:rPr lang="en" sz="2400" b="0" i="0" u="none" strike="noStrike" cap="none">
                <a:solidFill>
                  <a:srgbClr val="000000"/>
                </a:solidFill>
                <a:latin typeface="Century Gothic"/>
                <a:ea typeface="Century Gothic"/>
                <a:cs typeface="Century Gothic"/>
                <a:sym typeface="Century Gothic"/>
              </a:rPr>
              <a:t>Module 3 </a:t>
            </a:r>
            <a:endParaRPr sz="2400" b="0" i="0" u="none" strike="noStrike" cap="none">
              <a:solidFill>
                <a:srgbClr val="000000"/>
              </a:solidFill>
              <a:latin typeface="Century Gothic"/>
              <a:ea typeface="Century Gothic"/>
              <a:cs typeface="Century Gothic"/>
              <a:sym typeface="Century Gothic"/>
            </a:endParaRPr>
          </a:p>
          <a:p>
            <a:pPr marL="0" marR="0" lvl="0" indent="0" algn="ctr" rtl="0">
              <a:lnSpc>
                <a:spcPct val="100000"/>
              </a:lnSpc>
              <a:spcBef>
                <a:spcPts val="0"/>
              </a:spcBef>
              <a:spcAft>
                <a:spcPts val="0"/>
              </a:spcAft>
              <a:buClr>
                <a:schemeClr val="dk1"/>
              </a:buClr>
              <a:buSzPts val="1400"/>
              <a:buFont typeface="Arial"/>
              <a:buNone/>
            </a:pPr>
            <a:r>
              <a:rPr lang="en" sz="2400" b="0" i="0" u="none" strike="noStrike" cap="none">
                <a:solidFill>
                  <a:srgbClr val="000000"/>
                </a:solidFill>
                <a:latin typeface="Century Gothic"/>
                <a:ea typeface="Century Gothic"/>
                <a:cs typeface="Century Gothic"/>
                <a:sym typeface="Century Gothic"/>
              </a:rPr>
              <a:t>Guiding Question</a:t>
            </a:r>
            <a:endParaRPr sz="2400" b="0" i="0" u="none" strike="noStrike" cap="none">
              <a:solidFill>
                <a:srgbClr val="000000"/>
              </a:solidFill>
              <a:latin typeface="Century Gothic"/>
              <a:ea typeface="Century Gothic"/>
              <a:cs typeface="Century Gothic"/>
              <a:sym typeface="Century Gothic"/>
            </a:endParaRPr>
          </a:p>
          <a:p>
            <a:pPr marL="0" marR="0" lvl="0" indent="0" algn="ctr" rtl="0">
              <a:lnSpc>
                <a:spcPct val="100000"/>
              </a:lnSpc>
              <a:spcBef>
                <a:spcPts val="0"/>
              </a:spcBef>
              <a:spcAft>
                <a:spcPts val="0"/>
              </a:spcAft>
              <a:buClr>
                <a:schemeClr val="dk1"/>
              </a:buClr>
              <a:buSzPts val="1400"/>
              <a:buFont typeface="Arial"/>
              <a:buNone/>
            </a:pPr>
            <a:r>
              <a:rPr lang="en" sz="2400" b="0" i="0" u="none" strike="noStrike" cap="none">
                <a:solidFill>
                  <a:srgbClr val="000000"/>
                </a:solidFill>
                <a:latin typeface="Century Gothic"/>
                <a:ea typeface="Century Gothic"/>
                <a:cs typeface="Century Gothic"/>
                <a:sym typeface="Century Gothic"/>
              </a:rPr>
              <a:t> Anchor Chart</a:t>
            </a:r>
            <a:endParaRPr sz="2400" b="0" i="0" u="none" strike="noStrike" cap="none">
              <a:solidFill>
                <a:srgbClr val="000000"/>
              </a:solidFill>
              <a:latin typeface="Century Gothic"/>
              <a:ea typeface="Century Gothic"/>
              <a:cs typeface="Century Gothic"/>
              <a:sym typeface="Century Gothic"/>
            </a:endParaRPr>
          </a:p>
          <a:p>
            <a:pPr marL="0" marR="0" lvl="0" indent="0" algn="ctr" rtl="0">
              <a:lnSpc>
                <a:spcPct val="100000"/>
              </a:lnSpc>
              <a:spcBef>
                <a:spcPts val="0"/>
              </a:spcBef>
              <a:spcAft>
                <a:spcPts val="0"/>
              </a:spcAft>
              <a:buClr>
                <a:schemeClr val="dk1"/>
              </a:buClr>
              <a:buSzPts val="1400"/>
              <a:buFont typeface="Arial"/>
              <a:buNone/>
            </a:pPr>
            <a:endParaRPr sz="2400" b="0" i="0" u="none" strike="noStrike" cap="none">
              <a:solidFill>
                <a:srgbClr val="000000"/>
              </a:solidFill>
              <a:latin typeface="Century Gothic"/>
              <a:ea typeface="Century Gothic"/>
              <a:cs typeface="Century Gothic"/>
              <a:sym typeface="Century Gothic"/>
            </a:endParaRPr>
          </a:p>
          <a:p>
            <a:pPr marL="457200" marR="0" lvl="0" indent="-342900" algn="l" rtl="0">
              <a:lnSpc>
                <a:spcPct val="90000"/>
              </a:lnSpc>
              <a:spcBef>
                <a:spcPts val="340"/>
              </a:spcBef>
              <a:spcAft>
                <a:spcPts val="0"/>
              </a:spcAft>
              <a:buClr>
                <a:schemeClr val="dk1"/>
              </a:buClr>
              <a:buSzPts val="1800"/>
              <a:buFont typeface="Century Gothic"/>
              <a:buChar char="●"/>
            </a:pPr>
            <a:r>
              <a:rPr lang="en" sz="2000" b="0" i="0" u="none" strike="noStrike" cap="none">
                <a:solidFill>
                  <a:srgbClr val="000000"/>
                </a:solidFill>
                <a:latin typeface="Century Gothic"/>
                <a:ea typeface="Century Gothic"/>
                <a:cs typeface="Century Gothic"/>
                <a:sym typeface="Century Gothic"/>
              </a:rPr>
              <a:t>How did the American Revolution and the events leading up to it affect the people in the colonies?</a:t>
            </a:r>
            <a:endParaRPr sz="2000" b="0" i="0" u="none" strike="noStrike" cap="none">
              <a:solidFill>
                <a:schemeClr val="dk1"/>
              </a:solidFill>
              <a:latin typeface="Century Gothic"/>
              <a:ea typeface="Century Gothic"/>
              <a:cs typeface="Century Gothic"/>
              <a:sym typeface="Century Gothic"/>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77"/>
        <p:cNvGrpSpPr/>
        <p:nvPr/>
      </p:nvGrpSpPr>
      <p:grpSpPr>
        <a:xfrm>
          <a:off x="0" y="0"/>
          <a:ext cx="0" cy="0"/>
          <a:chOff x="0" y="0"/>
          <a:chExt cx="0" cy="0"/>
        </a:xfrm>
      </p:grpSpPr>
      <p:sp>
        <p:nvSpPr>
          <p:cNvPr id="278" name="Google Shape;278;p40"/>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Overlock"/>
              <a:buNone/>
            </a:pPr>
            <a:r>
              <a:rPr lang="en" sz="3200" b="0" i="0" u="none" strike="noStrike" cap="none">
                <a:solidFill>
                  <a:schemeClr val="dk1"/>
                </a:solidFill>
                <a:latin typeface="Century Gothic"/>
                <a:ea typeface="Century Gothic"/>
                <a:cs typeface="Century Gothic"/>
                <a:sym typeface="Century Gothic"/>
              </a:rPr>
              <a:t>Small Group Block /All Block</a:t>
            </a:r>
            <a:endParaRPr sz="32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300"/>
              <a:buFont typeface="Overlock"/>
              <a:buNone/>
            </a:pPr>
            <a:endParaRPr sz="3200" b="0" i="0" u="none" strike="noStrike" cap="none">
              <a:solidFill>
                <a:schemeClr val="dk1"/>
              </a:solidFill>
              <a:latin typeface="Century Gothic"/>
              <a:ea typeface="Century Gothic"/>
              <a:cs typeface="Century Gothic"/>
              <a:sym typeface="Century Gothic"/>
            </a:endParaRPr>
          </a:p>
        </p:txBody>
      </p:sp>
      <p:sp>
        <p:nvSpPr>
          <p:cNvPr id="279" name="Google Shape;279;p40"/>
          <p:cNvSpPr txBox="1">
            <a:spLocks noGrp="1"/>
          </p:cNvSpPr>
          <p:nvPr>
            <p:ph type="body" idx="1"/>
          </p:nvPr>
        </p:nvSpPr>
        <p:spPr>
          <a:xfrm>
            <a:off x="628650" y="723444"/>
            <a:ext cx="7886700" cy="25899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1000"/>
              </a:spcBef>
              <a:spcAft>
                <a:spcPts val="0"/>
              </a:spcAft>
              <a:buClr>
                <a:schemeClr val="dk1"/>
              </a:buClr>
              <a:buSzPts val="1100"/>
              <a:buFont typeface="Arial"/>
              <a:buNone/>
            </a:pPr>
            <a:r>
              <a:rPr lang="en" sz="1800" b="0" i="0" u="none" strike="noStrike" cap="none">
                <a:solidFill>
                  <a:schemeClr val="dk1"/>
                </a:solidFill>
                <a:latin typeface="Century Gothic"/>
                <a:ea typeface="Century Gothic"/>
                <a:cs typeface="Century Gothic"/>
                <a:sym typeface="Century Gothic"/>
              </a:rPr>
              <a:t>Welcome to the time in our day where we get to work on a activities in small groups related to building our skills as readers. </a:t>
            </a:r>
            <a:endParaRPr sz="18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2100"/>
              </a:spcBef>
              <a:spcAft>
                <a:spcPts val="0"/>
              </a:spcAft>
              <a:buClr>
                <a:schemeClr val="dk1"/>
              </a:buClr>
              <a:buSzPts val="1100"/>
              <a:buFont typeface="Arial"/>
              <a:buNone/>
            </a:pPr>
            <a:r>
              <a:rPr lang="en" sz="1800" b="0" i="0" u="none" strike="noStrike" cap="none">
                <a:solidFill>
                  <a:schemeClr val="dk1"/>
                </a:solidFill>
                <a:latin typeface="Century Gothic"/>
                <a:ea typeface="Century Gothic"/>
                <a:cs typeface="Century Gothic"/>
                <a:sym typeface="Century Gothic"/>
              </a:rPr>
              <a:t>During this time, you will get a chance to work in pairs or groups to support each other as you read. </a:t>
            </a:r>
            <a:endParaRPr sz="18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2100"/>
              </a:spcBef>
              <a:spcAft>
                <a:spcPts val="2100"/>
              </a:spcAft>
              <a:buClr>
                <a:schemeClr val="dk1"/>
              </a:buClr>
              <a:buSzPts val="1100"/>
              <a:buFont typeface="Arial"/>
              <a:buNone/>
            </a:pPr>
            <a:r>
              <a:rPr lang="en" sz="1800" b="0" i="0" u="none" strike="noStrike" cap="none">
                <a:solidFill>
                  <a:schemeClr val="dk1"/>
                </a:solidFill>
                <a:latin typeface="Century Gothic"/>
                <a:ea typeface="Century Gothic"/>
                <a:cs typeface="Century Gothic"/>
                <a:sym typeface="Century Gothic"/>
              </a:rPr>
              <a:t>Today’s ALL Block Schedule is:</a:t>
            </a:r>
            <a:endParaRPr sz="2100" b="0" i="0" u="none" strike="noStrike" cap="none">
              <a:solidFill>
                <a:schemeClr val="dk1"/>
              </a:solidFill>
              <a:latin typeface="Century Gothic"/>
              <a:ea typeface="Century Gothic"/>
              <a:cs typeface="Century Gothic"/>
              <a:sym typeface="Century Gothic"/>
            </a:endParaRPr>
          </a:p>
        </p:txBody>
      </p:sp>
      <p:graphicFrame>
        <p:nvGraphicFramePr>
          <p:cNvPr id="280" name="Google Shape;280;p40"/>
          <p:cNvGraphicFramePr/>
          <p:nvPr/>
        </p:nvGraphicFramePr>
        <p:xfrm>
          <a:off x="952500" y="2822000"/>
          <a:ext cx="7239000" cy="1859219"/>
        </p:xfrm>
        <a:graphic>
          <a:graphicData uri="http://schemas.openxmlformats.org/drawingml/2006/table">
            <a:tbl>
              <a:tblPr>
                <a:noFill/>
                <a:tableStyleId>{DE53737C-628D-491B-976F-DF4854263ECF}</a:tableStyleId>
              </a:tblPr>
              <a:tblGrid>
                <a:gridCol w="1809750">
                  <a:extLst>
                    <a:ext uri="{9D8B030D-6E8A-4147-A177-3AD203B41FA5}">
                      <a16:colId xmlns:a16="http://schemas.microsoft.com/office/drawing/2014/main" val="20000"/>
                    </a:ext>
                  </a:extLst>
                </a:gridCol>
                <a:gridCol w="1809750">
                  <a:extLst>
                    <a:ext uri="{9D8B030D-6E8A-4147-A177-3AD203B41FA5}">
                      <a16:colId xmlns:a16="http://schemas.microsoft.com/office/drawing/2014/main" val="20001"/>
                    </a:ext>
                  </a:extLst>
                </a:gridCol>
                <a:gridCol w="1809750">
                  <a:extLst>
                    <a:ext uri="{9D8B030D-6E8A-4147-A177-3AD203B41FA5}">
                      <a16:colId xmlns:a16="http://schemas.microsoft.com/office/drawing/2014/main" val="20002"/>
                    </a:ext>
                  </a:extLst>
                </a:gridCol>
                <a:gridCol w="1809750">
                  <a:extLst>
                    <a:ext uri="{9D8B030D-6E8A-4147-A177-3AD203B41FA5}">
                      <a16:colId xmlns:a16="http://schemas.microsoft.com/office/drawing/2014/main" val="20003"/>
                    </a:ext>
                  </a:extLst>
                </a:gridCol>
              </a:tblGrid>
              <a:tr h="381000">
                <a:tc>
                  <a:txBody>
                    <a:bodyPr/>
                    <a:lstStyle/>
                    <a:p>
                      <a:pPr marL="0" marR="0" lvl="0" indent="0" algn="ctr" rtl="0">
                        <a:lnSpc>
                          <a:spcPct val="100000"/>
                        </a:lnSpc>
                        <a:spcBef>
                          <a:spcPts val="0"/>
                        </a:spcBef>
                        <a:spcAft>
                          <a:spcPts val="0"/>
                        </a:spcAft>
                        <a:buClr>
                          <a:srgbClr val="000000"/>
                        </a:buClr>
                        <a:buSzPts val="1400"/>
                        <a:buFont typeface="Arial"/>
                        <a:buNone/>
                      </a:pPr>
                      <a:r>
                        <a:rPr lang="en" sz="1400" u="none" strike="noStrike" cap="none">
                          <a:latin typeface="Century Gothic"/>
                          <a:ea typeface="Century Gothic"/>
                          <a:cs typeface="Century Gothic"/>
                          <a:sym typeface="Century Gothic"/>
                        </a:rPr>
                        <a:t>Group 1</a:t>
                      </a:r>
                      <a:endParaRPr sz="1400" u="none" strike="noStrike" cap="none">
                        <a:latin typeface="Century Gothic"/>
                        <a:ea typeface="Century Gothic"/>
                        <a:cs typeface="Century Gothic"/>
                        <a:sym typeface="Century Gothic"/>
                      </a:endParaRPr>
                    </a:p>
                  </a:txBody>
                  <a:tcPr marL="91425" marR="91425" marT="91425" marB="91425"/>
                </a:tc>
                <a:tc>
                  <a:txBody>
                    <a:bodyPr/>
                    <a:lstStyle/>
                    <a:p>
                      <a:pPr marL="0" marR="0" lvl="0" indent="0" algn="ctr" rtl="0">
                        <a:lnSpc>
                          <a:spcPct val="100000"/>
                        </a:lnSpc>
                        <a:spcBef>
                          <a:spcPts val="0"/>
                        </a:spcBef>
                        <a:spcAft>
                          <a:spcPts val="0"/>
                        </a:spcAft>
                        <a:buClr>
                          <a:srgbClr val="000000"/>
                        </a:buClr>
                        <a:buSzPts val="1400"/>
                        <a:buFont typeface="Arial"/>
                        <a:buNone/>
                      </a:pPr>
                      <a:r>
                        <a:rPr lang="en" sz="1400" u="none" strike="noStrike" cap="none">
                          <a:latin typeface="Century Gothic"/>
                          <a:ea typeface="Century Gothic"/>
                          <a:cs typeface="Century Gothic"/>
                          <a:sym typeface="Century Gothic"/>
                        </a:rPr>
                        <a:t>Group 2</a:t>
                      </a:r>
                      <a:endParaRPr sz="1400" u="none" strike="noStrike" cap="none">
                        <a:latin typeface="Century Gothic"/>
                        <a:ea typeface="Century Gothic"/>
                        <a:cs typeface="Century Gothic"/>
                        <a:sym typeface="Century Gothic"/>
                      </a:endParaRPr>
                    </a:p>
                  </a:txBody>
                  <a:tcPr marL="91425" marR="91425" marT="91425" marB="91425"/>
                </a:tc>
                <a:tc>
                  <a:txBody>
                    <a:bodyPr/>
                    <a:lstStyle/>
                    <a:p>
                      <a:pPr marL="0" marR="0" lvl="0" indent="0" algn="ctr" rtl="0">
                        <a:lnSpc>
                          <a:spcPct val="100000"/>
                        </a:lnSpc>
                        <a:spcBef>
                          <a:spcPts val="0"/>
                        </a:spcBef>
                        <a:spcAft>
                          <a:spcPts val="0"/>
                        </a:spcAft>
                        <a:buClr>
                          <a:srgbClr val="000000"/>
                        </a:buClr>
                        <a:buSzPts val="1400"/>
                        <a:buFont typeface="Arial"/>
                        <a:buNone/>
                      </a:pPr>
                      <a:r>
                        <a:rPr lang="en" sz="1400" u="none" strike="noStrike" cap="none">
                          <a:latin typeface="Century Gothic"/>
                          <a:ea typeface="Century Gothic"/>
                          <a:cs typeface="Century Gothic"/>
                          <a:sym typeface="Century Gothic"/>
                        </a:rPr>
                        <a:t>Group 3</a:t>
                      </a:r>
                      <a:endParaRPr sz="1400" u="none" strike="noStrike" cap="none">
                        <a:latin typeface="Century Gothic"/>
                        <a:ea typeface="Century Gothic"/>
                        <a:cs typeface="Century Gothic"/>
                        <a:sym typeface="Century Gothic"/>
                      </a:endParaRPr>
                    </a:p>
                  </a:txBody>
                  <a:tcPr marL="91425" marR="91425" marT="91425" marB="91425"/>
                </a:tc>
                <a:tc>
                  <a:txBody>
                    <a:bodyPr/>
                    <a:lstStyle/>
                    <a:p>
                      <a:pPr marL="0" marR="0" lvl="0" indent="0" algn="ctr" rtl="0">
                        <a:lnSpc>
                          <a:spcPct val="100000"/>
                        </a:lnSpc>
                        <a:spcBef>
                          <a:spcPts val="0"/>
                        </a:spcBef>
                        <a:spcAft>
                          <a:spcPts val="0"/>
                        </a:spcAft>
                        <a:buClr>
                          <a:srgbClr val="000000"/>
                        </a:buClr>
                        <a:buSzPts val="1400"/>
                        <a:buFont typeface="Arial"/>
                        <a:buNone/>
                      </a:pPr>
                      <a:r>
                        <a:rPr lang="en" sz="1400" u="none" strike="noStrike" cap="none">
                          <a:latin typeface="Century Gothic"/>
                          <a:ea typeface="Century Gothic"/>
                          <a:cs typeface="Century Gothic"/>
                          <a:sym typeface="Century Gothic"/>
                        </a:rPr>
                        <a:t>Group 4</a:t>
                      </a:r>
                      <a:endParaRPr sz="1400" u="none" strike="noStrike" cap="none">
                        <a:latin typeface="Century Gothic"/>
                        <a:ea typeface="Century Gothic"/>
                        <a:cs typeface="Century Gothic"/>
                        <a:sym typeface="Century Gothic"/>
                      </a:endParaRPr>
                    </a:p>
                  </a:txBody>
                  <a:tcPr marL="91425" marR="91425" marT="91425" marB="91425"/>
                </a:tc>
                <a:extLst>
                  <a:ext uri="{0D108BD9-81ED-4DB2-BD59-A6C34878D82A}">
                    <a16:rowId xmlns:a16="http://schemas.microsoft.com/office/drawing/2014/main" val="10000"/>
                  </a:ext>
                </a:extLst>
              </a:tr>
              <a:tr h="381000">
                <a:tc>
                  <a:txBody>
                    <a:bodyPr/>
                    <a:lstStyle/>
                    <a:p>
                      <a:pPr marL="0" marR="0" lvl="0" indent="0" algn="l" rtl="0">
                        <a:lnSpc>
                          <a:spcPct val="100000"/>
                        </a:lnSpc>
                        <a:spcBef>
                          <a:spcPts val="0"/>
                        </a:spcBef>
                        <a:spcAft>
                          <a:spcPts val="0"/>
                        </a:spcAft>
                        <a:buClr>
                          <a:srgbClr val="000000"/>
                        </a:buClr>
                        <a:buSzPts val="1400"/>
                        <a:buFont typeface="Arial"/>
                        <a:buNone/>
                      </a:pPr>
                      <a:endParaRPr sz="1400" u="none" strike="noStrike" cap="none"/>
                    </a:p>
                  </a:txBody>
                  <a:tcPr marL="91425" marR="91425" marT="91425" marB="91425"/>
                </a:tc>
                <a:tc>
                  <a:txBody>
                    <a:bodyPr/>
                    <a:lstStyle/>
                    <a:p>
                      <a:pPr marL="0" marR="0" lvl="0" indent="0" algn="l" rtl="0">
                        <a:lnSpc>
                          <a:spcPct val="100000"/>
                        </a:lnSpc>
                        <a:spcBef>
                          <a:spcPts val="0"/>
                        </a:spcBef>
                        <a:spcAft>
                          <a:spcPts val="0"/>
                        </a:spcAft>
                        <a:buClr>
                          <a:srgbClr val="000000"/>
                        </a:buClr>
                        <a:buSzPts val="1400"/>
                        <a:buFont typeface="Arial"/>
                        <a:buNone/>
                      </a:pPr>
                      <a:endParaRPr sz="1400" u="none" strike="noStrike" cap="none"/>
                    </a:p>
                    <a:p>
                      <a:pPr marL="0" marR="0" lvl="0" indent="0" algn="l" rtl="0">
                        <a:lnSpc>
                          <a:spcPct val="100000"/>
                        </a:lnSpc>
                        <a:spcBef>
                          <a:spcPts val="0"/>
                        </a:spcBef>
                        <a:spcAft>
                          <a:spcPts val="0"/>
                        </a:spcAft>
                        <a:buClr>
                          <a:srgbClr val="000000"/>
                        </a:buClr>
                        <a:buSzPts val="1400"/>
                        <a:buFont typeface="Arial"/>
                        <a:buNone/>
                      </a:pPr>
                      <a:endParaRPr sz="1400" u="none" strike="noStrike" cap="none"/>
                    </a:p>
                    <a:p>
                      <a:pPr marL="0" marR="0" lvl="0" indent="0" algn="l" rtl="0">
                        <a:lnSpc>
                          <a:spcPct val="100000"/>
                        </a:lnSpc>
                        <a:spcBef>
                          <a:spcPts val="0"/>
                        </a:spcBef>
                        <a:spcAft>
                          <a:spcPts val="0"/>
                        </a:spcAft>
                        <a:buClr>
                          <a:srgbClr val="000000"/>
                        </a:buClr>
                        <a:buSzPts val="1400"/>
                        <a:buFont typeface="Arial"/>
                        <a:buNone/>
                      </a:pPr>
                      <a:endParaRPr sz="1400" u="none" strike="noStrike" cap="none"/>
                    </a:p>
                    <a:p>
                      <a:pPr marL="0" marR="0" lvl="0" indent="0" algn="l" rtl="0">
                        <a:lnSpc>
                          <a:spcPct val="100000"/>
                        </a:lnSpc>
                        <a:spcBef>
                          <a:spcPts val="0"/>
                        </a:spcBef>
                        <a:spcAft>
                          <a:spcPts val="0"/>
                        </a:spcAft>
                        <a:buClr>
                          <a:srgbClr val="000000"/>
                        </a:buClr>
                        <a:buSzPts val="1400"/>
                        <a:buFont typeface="Arial"/>
                        <a:buNone/>
                      </a:pPr>
                      <a:endParaRPr sz="1400" u="none" strike="noStrike" cap="none"/>
                    </a:p>
                    <a:p>
                      <a:pPr marL="0" marR="0" lvl="0" indent="0" algn="l" rtl="0">
                        <a:lnSpc>
                          <a:spcPct val="100000"/>
                        </a:lnSpc>
                        <a:spcBef>
                          <a:spcPts val="0"/>
                        </a:spcBef>
                        <a:spcAft>
                          <a:spcPts val="0"/>
                        </a:spcAft>
                        <a:buClr>
                          <a:srgbClr val="000000"/>
                        </a:buClr>
                        <a:buSzPts val="1400"/>
                        <a:buFont typeface="Arial"/>
                        <a:buNone/>
                      </a:pPr>
                      <a:endParaRPr sz="1400" u="none" strike="noStrike" cap="none"/>
                    </a:p>
                    <a:p>
                      <a:pPr marL="0" marR="0" lvl="0" indent="0" algn="l" rtl="0">
                        <a:lnSpc>
                          <a:spcPct val="100000"/>
                        </a:lnSpc>
                        <a:spcBef>
                          <a:spcPts val="0"/>
                        </a:spcBef>
                        <a:spcAft>
                          <a:spcPts val="0"/>
                        </a:spcAft>
                        <a:buClr>
                          <a:srgbClr val="000000"/>
                        </a:buClr>
                        <a:buSzPts val="1400"/>
                        <a:buFont typeface="Arial"/>
                        <a:buNone/>
                      </a:pPr>
                      <a:endParaRPr sz="1400" u="none" strike="noStrike" cap="none"/>
                    </a:p>
                  </a:txBody>
                  <a:tcPr marL="91425" marR="91425" marT="91425" marB="91425"/>
                </a:tc>
                <a:tc>
                  <a:txBody>
                    <a:bodyPr/>
                    <a:lstStyle/>
                    <a:p>
                      <a:pPr marL="0" marR="0" lvl="0" indent="0" algn="l" rtl="0">
                        <a:lnSpc>
                          <a:spcPct val="100000"/>
                        </a:lnSpc>
                        <a:spcBef>
                          <a:spcPts val="0"/>
                        </a:spcBef>
                        <a:spcAft>
                          <a:spcPts val="0"/>
                        </a:spcAft>
                        <a:buClr>
                          <a:srgbClr val="000000"/>
                        </a:buClr>
                        <a:buSzPts val="1400"/>
                        <a:buFont typeface="Arial"/>
                        <a:buNone/>
                      </a:pPr>
                      <a:endParaRPr sz="1400" u="none" strike="noStrike" cap="none"/>
                    </a:p>
                  </a:txBody>
                  <a:tcPr marL="91425" marR="91425" marT="91425" marB="91425"/>
                </a:tc>
                <a:tc>
                  <a:txBody>
                    <a:bodyPr/>
                    <a:lstStyle/>
                    <a:p>
                      <a:pPr marL="0" marR="0" lvl="0" indent="0" algn="l" rtl="0">
                        <a:lnSpc>
                          <a:spcPct val="100000"/>
                        </a:lnSpc>
                        <a:spcBef>
                          <a:spcPts val="0"/>
                        </a:spcBef>
                        <a:spcAft>
                          <a:spcPts val="0"/>
                        </a:spcAft>
                        <a:buClr>
                          <a:srgbClr val="000000"/>
                        </a:buClr>
                        <a:buSzPts val="1400"/>
                        <a:buFont typeface="Arial"/>
                        <a:buNone/>
                      </a:pPr>
                      <a:endParaRPr sz="1400" u="none" strike="noStrike" cap="none"/>
                    </a:p>
                  </a:txBody>
                  <a:tcPr marL="91425" marR="91425" marT="91425" marB="91425"/>
                </a:tc>
                <a:extLst>
                  <a:ext uri="{0D108BD9-81ED-4DB2-BD59-A6C34878D82A}">
                    <a16:rowId xmlns:a16="http://schemas.microsoft.com/office/drawing/2014/main" val="10001"/>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81"/>
        <p:cNvGrpSpPr/>
        <p:nvPr/>
      </p:nvGrpSpPr>
      <p:grpSpPr>
        <a:xfrm>
          <a:off x="0" y="0"/>
          <a:ext cx="0" cy="0"/>
          <a:chOff x="0" y="0"/>
          <a:chExt cx="0" cy="0"/>
        </a:xfrm>
      </p:grpSpPr>
      <p:sp>
        <p:nvSpPr>
          <p:cNvPr id="182" name="Google Shape;182;p2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1100"/>
              <a:buFont typeface="Arial"/>
              <a:buNone/>
            </a:pPr>
            <a:r>
              <a:rPr lang="en" sz="3400" b="0" i="0" u="none" strike="noStrike" cap="none" dirty="0">
                <a:solidFill>
                  <a:schemeClr val="dk1"/>
                </a:solidFill>
                <a:latin typeface="Century Gothic"/>
                <a:ea typeface="Century Gothic"/>
                <a:cs typeface="Century Gothic"/>
                <a:sym typeface="Century Gothic"/>
              </a:rPr>
              <a:t>Grade 4: Module 3: Unit </a:t>
            </a:r>
            <a:r>
              <a:rPr lang="en" sz="3400" dirty="0">
                <a:latin typeface="Century Gothic"/>
                <a:ea typeface="Century Gothic"/>
                <a:cs typeface="Century Gothic"/>
                <a:sym typeface="Century Gothic"/>
              </a:rPr>
              <a:t>3</a:t>
            </a:r>
            <a:r>
              <a:rPr lang="en" sz="3400" b="0" i="0" u="none" strike="noStrike" cap="none" dirty="0">
                <a:solidFill>
                  <a:schemeClr val="dk1"/>
                </a:solidFill>
                <a:latin typeface="Century Gothic"/>
                <a:ea typeface="Century Gothic"/>
                <a:cs typeface="Century Gothic"/>
                <a:sym typeface="Century Gothic"/>
              </a:rPr>
              <a:t>: Lesson </a:t>
            </a:r>
            <a:r>
              <a:rPr lang="en" sz="3400" dirty="0">
                <a:latin typeface="Century Gothic"/>
                <a:ea typeface="Century Gothic"/>
                <a:cs typeface="Century Gothic"/>
                <a:sym typeface="Century Gothic"/>
              </a:rPr>
              <a:t>15</a:t>
            </a:r>
            <a:endParaRPr sz="3400" b="0" i="0" u="none" strike="noStrike" cap="none" dirty="0">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1100"/>
              <a:buFont typeface="Arial"/>
              <a:buNone/>
            </a:pPr>
            <a:r>
              <a:rPr lang="en" sz="1800" b="1" i="0" u="none" strike="noStrike" cap="none" dirty="0">
                <a:solidFill>
                  <a:schemeClr val="dk1"/>
                </a:solidFill>
                <a:latin typeface="Century Gothic"/>
                <a:ea typeface="Century Gothic"/>
                <a:cs typeface="Century Gothic"/>
                <a:sym typeface="Century Gothic"/>
              </a:rPr>
              <a:t>Teacher slide, before teaching.</a:t>
            </a:r>
            <a:endParaRPr sz="3300" b="0" i="0" u="none" strike="noStrike" cap="none" dirty="0">
              <a:solidFill>
                <a:schemeClr val="dk1"/>
              </a:solidFill>
              <a:latin typeface="Calibri"/>
              <a:ea typeface="Calibri"/>
              <a:cs typeface="Calibri"/>
              <a:sym typeface="Calibri"/>
            </a:endParaRPr>
          </a:p>
        </p:txBody>
      </p:sp>
      <p:sp>
        <p:nvSpPr>
          <p:cNvPr id="183" name="Google Shape;183;p27"/>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Clr>
                <a:schemeClr val="dk1"/>
              </a:buClr>
              <a:buSzPts val="2100"/>
              <a:buFont typeface="Arial"/>
              <a:buNone/>
            </a:pPr>
            <a:r>
              <a:rPr lang="en" sz="1700" b="1" i="0" u="none" strike="noStrike" cap="none">
                <a:solidFill>
                  <a:schemeClr val="dk1"/>
                </a:solidFill>
                <a:latin typeface="Century Gothic"/>
                <a:ea typeface="Century Gothic"/>
                <a:cs typeface="Century Gothic"/>
                <a:sym typeface="Century Gothic"/>
              </a:rPr>
              <a:t>Preparing for Lesson </a:t>
            </a:r>
            <a:r>
              <a:rPr lang="en" sz="1700" b="1">
                <a:latin typeface="Century Gothic"/>
                <a:ea typeface="Century Gothic"/>
                <a:cs typeface="Century Gothic"/>
                <a:sym typeface="Century Gothic"/>
              </a:rPr>
              <a:t>15</a:t>
            </a:r>
            <a:r>
              <a:rPr lang="en" sz="1700" b="1" i="0" u="none" strike="noStrike" cap="none">
                <a:solidFill>
                  <a:schemeClr val="dk1"/>
                </a:solidFill>
                <a:latin typeface="Century Gothic"/>
                <a:ea typeface="Century Gothic"/>
                <a:cs typeface="Century Gothic"/>
                <a:sym typeface="Century Gothic"/>
              </a:rPr>
              <a:t>: </a:t>
            </a:r>
            <a:r>
              <a:rPr lang="en" sz="1700" b="0" i="0" u="none" strike="noStrike" cap="none">
                <a:solidFill>
                  <a:schemeClr val="dk1"/>
                </a:solidFill>
                <a:latin typeface="Century Gothic"/>
                <a:ea typeface="Century Gothic"/>
                <a:cs typeface="Century Gothic"/>
                <a:sym typeface="Century Gothic"/>
              </a:rPr>
              <a:t>Pre-reading and Preparing:</a:t>
            </a:r>
            <a:endParaRPr sz="1700" b="0" i="0" u="none" strike="noStrike" cap="none">
              <a:solidFill>
                <a:schemeClr val="dk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chemeClr val="dk1"/>
              </a:buClr>
              <a:buSzPts val="1100"/>
              <a:buFont typeface="Arial"/>
              <a:buNone/>
            </a:pPr>
            <a:r>
              <a:rPr lang="en" sz="1600" b="0" i="0" u="none" strike="noStrike" cap="none">
                <a:solidFill>
                  <a:schemeClr val="dk1"/>
                </a:solidFill>
                <a:latin typeface="Century Gothic"/>
                <a:ea typeface="Century Gothic"/>
                <a:cs typeface="Century Gothic"/>
                <a:sym typeface="Century Gothic"/>
              </a:rPr>
              <a:t>Before teaching this lesson, please prepare by doing these things:</a:t>
            </a:r>
            <a:endParaRPr sz="1700" b="0" i="0" u="none" strike="noStrike" cap="none">
              <a:solidFill>
                <a:schemeClr val="dk1"/>
              </a:solidFill>
              <a:latin typeface="Century Gothic"/>
              <a:ea typeface="Century Gothic"/>
              <a:cs typeface="Century Gothic"/>
              <a:sym typeface="Century Gothic"/>
            </a:endParaRPr>
          </a:p>
          <a:p>
            <a:pPr marL="457200" marR="0" lvl="0" indent="-336550" algn="l" rtl="0">
              <a:lnSpc>
                <a:spcPct val="200000"/>
              </a:lnSpc>
              <a:spcBef>
                <a:spcPts val="0"/>
              </a:spcBef>
              <a:spcAft>
                <a:spcPts val="0"/>
              </a:spcAft>
              <a:buClr>
                <a:schemeClr val="dk1"/>
              </a:buClr>
              <a:buSzPts val="1700"/>
              <a:buFont typeface="Century Gothic"/>
              <a:buChar char="●"/>
            </a:pPr>
            <a:r>
              <a:rPr lang="en" sz="1700" b="0" i="0" u="none" strike="noStrike" cap="none">
                <a:solidFill>
                  <a:schemeClr val="dk1"/>
                </a:solidFill>
                <a:latin typeface="Century Gothic"/>
                <a:ea typeface="Century Gothic"/>
                <a:cs typeface="Century Gothic"/>
                <a:sym typeface="Century Gothic"/>
              </a:rPr>
              <a:t>Read through Lesson </a:t>
            </a:r>
            <a:r>
              <a:rPr lang="en" sz="1700">
                <a:latin typeface="Century Gothic"/>
                <a:ea typeface="Century Gothic"/>
                <a:cs typeface="Century Gothic"/>
                <a:sym typeface="Century Gothic"/>
              </a:rPr>
              <a:t>15</a:t>
            </a:r>
            <a:r>
              <a:rPr lang="en" sz="1700" b="0" i="0" strike="noStrike" cap="none">
                <a:solidFill>
                  <a:schemeClr val="hlink"/>
                </a:solidFill>
                <a:uFill>
                  <a:noFill/>
                </a:uFill>
                <a:latin typeface="Century Gothic"/>
                <a:ea typeface="Century Gothic"/>
                <a:cs typeface="Century Gothic"/>
                <a:sym typeface="Century Gothic"/>
                <a:hlinkClick r:id="rId3"/>
              </a:rPr>
              <a:t> </a:t>
            </a:r>
            <a:r>
              <a:rPr lang="en" sz="1700" b="0" i="0" u="sng" strike="noStrike" cap="none">
                <a:solidFill>
                  <a:schemeClr val="hlink"/>
                </a:solidFill>
                <a:latin typeface="Century Gothic"/>
                <a:ea typeface="Century Gothic"/>
                <a:cs typeface="Century Gothic"/>
                <a:sym typeface="Century Gothic"/>
                <a:hlinkClick r:id="rId3"/>
              </a:rPr>
              <a:t>Here</a:t>
            </a:r>
            <a:r>
              <a:rPr lang="en" sz="1700" b="0" i="0" u="none" strike="noStrike" cap="none">
                <a:solidFill>
                  <a:schemeClr val="dk1"/>
                </a:solidFill>
                <a:latin typeface="Century Gothic"/>
                <a:ea typeface="Century Gothic"/>
                <a:cs typeface="Century Gothic"/>
                <a:sym typeface="Century Gothic"/>
              </a:rPr>
              <a:t>. </a:t>
            </a:r>
            <a:endParaRPr sz="1700" b="0" i="0" u="none" strike="noStrike" cap="none">
              <a:solidFill>
                <a:schemeClr val="dk1"/>
              </a:solidFill>
              <a:latin typeface="Century Gothic"/>
              <a:ea typeface="Century Gothic"/>
              <a:cs typeface="Century Gothic"/>
              <a:sym typeface="Century Gothic"/>
            </a:endParaRPr>
          </a:p>
          <a:p>
            <a:pPr marL="0" marR="0" lvl="0" indent="0" algn="l" rtl="0">
              <a:lnSpc>
                <a:spcPct val="100000"/>
              </a:lnSpc>
              <a:spcBef>
                <a:spcPts val="0"/>
              </a:spcBef>
              <a:spcAft>
                <a:spcPts val="0"/>
              </a:spcAft>
              <a:buNone/>
            </a:pPr>
            <a:r>
              <a:rPr lang="en" sz="1700">
                <a:latin typeface="Century Gothic"/>
                <a:ea typeface="Century Gothic"/>
                <a:cs typeface="Century Gothic"/>
                <a:sym typeface="Century Gothic"/>
              </a:rPr>
              <a:t>In this lesson, students will be:</a:t>
            </a:r>
            <a:endParaRPr sz="1700">
              <a:latin typeface="Century Gothic"/>
              <a:ea typeface="Century Gothic"/>
              <a:cs typeface="Century Gothic"/>
              <a:sym typeface="Century Gothic"/>
            </a:endParaRPr>
          </a:p>
          <a:p>
            <a:pPr marL="457200" marR="0" lvl="0" indent="-336550" algn="l" rtl="0">
              <a:lnSpc>
                <a:spcPct val="100000"/>
              </a:lnSpc>
              <a:spcBef>
                <a:spcPts val="0"/>
              </a:spcBef>
              <a:spcAft>
                <a:spcPts val="0"/>
              </a:spcAft>
              <a:buSzPts val="1700"/>
              <a:buFont typeface="Century Gothic"/>
              <a:buChar char="●"/>
            </a:pPr>
            <a:r>
              <a:rPr lang="en" sz="1700">
                <a:latin typeface="Century Gothic"/>
                <a:ea typeface="Century Gothic"/>
                <a:cs typeface="Century Gothic"/>
                <a:sym typeface="Century Gothic"/>
              </a:rPr>
              <a:t>Reviewing Learning Targets</a:t>
            </a:r>
            <a:endParaRPr sz="1700">
              <a:latin typeface="Century Gothic"/>
              <a:ea typeface="Century Gothic"/>
              <a:cs typeface="Century Gothic"/>
              <a:sym typeface="Century Gothic"/>
            </a:endParaRPr>
          </a:p>
          <a:p>
            <a:pPr marL="457200" marR="0" lvl="0" indent="-336550" algn="l" rtl="0">
              <a:lnSpc>
                <a:spcPct val="100000"/>
              </a:lnSpc>
              <a:spcBef>
                <a:spcPts val="0"/>
              </a:spcBef>
              <a:spcAft>
                <a:spcPts val="0"/>
              </a:spcAft>
              <a:buSzPts val="1700"/>
              <a:buFont typeface="Century Gothic"/>
              <a:buChar char="●"/>
            </a:pPr>
            <a:r>
              <a:rPr lang="en" sz="1700">
                <a:latin typeface="Century Gothic"/>
                <a:ea typeface="Century Gothic"/>
                <a:cs typeface="Century Gothic"/>
                <a:sym typeface="Century Gothic"/>
              </a:rPr>
              <a:t>Participating in a Text-Based Discussion:  American Revolution</a:t>
            </a:r>
            <a:endParaRPr sz="1700">
              <a:latin typeface="Century Gothic"/>
              <a:ea typeface="Century Gothic"/>
              <a:cs typeface="Century Gothic"/>
              <a:sym typeface="Century Gothic"/>
            </a:endParaRPr>
          </a:p>
          <a:p>
            <a:pPr marL="457200" marR="0" lvl="0" indent="-336550" algn="l" rtl="0">
              <a:lnSpc>
                <a:spcPct val="100000"/>
              </a:lnSpc>
              <a:spcBef>
                <a:spcPts val="0"/>
              </a:spcBef>
              <a:spcAft>
                <a:spcPts val="0"/>
              </a:spcAft>
              <a:buSzPts val="1700"/>
              <a:buFont typeface="Century Gothic"/>
              <a:buChar char="●"/>
            </a:pPr>
            <a:r>
              <a:rPr lang="en" sz="1700">
                <a:latin typeface="Century Gothic"/>
                <a:ea typeface="Century Gothic"/>
                <a:cs typeface="Century Gothic"/>
                <a:sym typeface="Century Gothic"/>
              </a:rPr>
              <a:t>Reflecting on Discussion</a:t>
            </a:r>
            <a:endParaRPr sz="1700">
              <a:latin typeface="Century Gothic"/>
              <a:ea typeface="Century Gothic"/>
              <a:cs typeface="Century Gothic"/>
              <a:sym typeface="Century Gothic"/>
            </a:endParaRPr>
          </a:p>
          <a:p>
            <a:pPr marL="457200" marR="0" lvl="0" indent="-336550" algn="l" rtl="0">
              <a:lnSpc>
                <a:spcPct val="100000"/>
              </a:lnSpc>
              <a:spcBef>
                <a:spcPts val="0"/>
              </a:spcBef>
              <a:spcAft>
                <a:spcPts val="0"/>
              </a:spcAft>
              <a:buSzPts val="1700"/>
              <a:buFont typeface="Century Gothic"/>
              <a:buChar char="●"/>
            </a:pPr>
            <a:r>
              <a:rPr lang="en" sz="1700">
                <a:latin typeface="Century Gothic"/>
                <a:ea typeface="Century Gothic"/>
                <a:cs typeface="Century Gothic"/>
                <a:sym typeface="Century Gothic"/>
              </a:rPr>
              <a:t>Sharing Our Work</a:t>
            </a:r>
            <a:endParaRPr sz="1700">
              <a:latin typeface="Century Gothic"/>
              <a:ea typeface="Century Gothic"/>
              <a:cs typeface="Century Gothic"/>
              <a:sym typeface="Century Gothic"/>
            </a:endParaRPr>
          </a:p>
          <a:p>
            <a:pPr marL="457200" marR="0" lvl="0" indent="-336550" algn="l" rtl="0">
              <a:lnSpc>
                <a:spcPct val="100000"/>
              </a:lnSpc>
              <a:spcBef>
                <a:spcPts val="0"/>
              </a:spcBef>
              <a:spcAft>
                <a:spcPts val="0"/>
              </a:spcAft>
              <a:buSzPts val="1700"/>
              <a:buFont typeface="Century Gothic"/>
              <a:buChar char="●"/>
            </a:pPr>
            <a:r>
              <a:rPr lang="en" sz="1700">
                <a:latin typeface="Century Gothic"/>
                <a:ea typeface="Century Gothic"/>
                <a:cs typeface="Century Gothic"/>
                <a:sym typeface="Century Gothic"/>
              </a:rPr>
              <a:t>No Homework.</a:t>
            </a:r>
            <a:endParaRPr sz="1700">
              <a:latin typeface="Century Gothic"/>
              <a:ea typeface="Century Gothic"/>
              <a:cs typeface="Century Gothic"/>
              <a:sym typeface="Century Gothic"/>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87"/>
        <p:cNvGrpSpPr/>
        <p:nvPr/>
      </p:nvGrpSpPr>
      <p:grpSpPr>
        <a:xfrm>
          <a:off x="0" y="0"/>
          <a:ext cx="0" cy="0"/>
          <a:chOff x="0" y="0"/>
          <a:chExt cx="0" cy="0"/>
        </a:xfrm>
      </p:grpSpPr>
      <p:sp>
        <p:nvSpPr>
          <p:cNvPr id="188" name="Google Shape;188;p28"/>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1100"/>
              <a:buFont typeface="Arial"/>
              <a:buNone/>
            </a:pPr>
            <a:r>
              <a:rPr lang="en" sz="3400" b="0" i="0" u="none" strike="noStrike" cap="none">
                <a:solidFill>
                  <a:schemeClr val="dk1"/>
                </a:solidFill>
                <a:latin typeface="Century Gothic"/>
                <a:ea typeface="Century Gothic"/>
                <a:cs typeface="Century Gothic"/>
                <a:sym typeface="Century Gothic"/>
              </a:rPr>
              <a:t>Grade 4: Module 3: Unit </a:t>
            </a:r>
            <a:r>
              <a:rPr lang="en" sz="3400">
                <a:latin typeface="Century Gothic"/>
                <a:ea typeface="Century Gothic"/>
                <a:cs typeface="Century Gothic"/>
                <a:sym typeface="Century Gothic"/>
              </a:rPr>
              <a:t>3</a:t>
            </a:r>
            <a:r>
              <a:rPr lang="en" sz="3400" b="0" i="0" u="none" strike="noStrike" cap="none">
                <a:solidFill>
                  <a:schemeClr val="dk1"/>
                </a:solidFill>
                <a:latin typeface="Century Gothic"/>
                <a:ea typeface="Century Gothic"/>
                <a:cs typeface="Century Gothic"/>
                <a:sym typeface="Century Gothic"/>
              </a:rPr>
              <a:t>: Lesson </a:t>
            </a:r>
            <a:r>
              <a:rPr lang="en" sz="3400">
                <a:latin typeface="Century Gothic"/>
                <a:ea typeface="Century Gothic"/>
                <a:cs typeface="Century Gothic"/>
                <a:sym typeface="Century Gothic"/>
              </a:rPr>
              <a:t>15</a:t>
            </a:r>
            <a:endParaRPr sz="34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1100"/>
              <a:buFont typeface="Arial"/>
              <a:buNone/>
            </a:pPr>
            <a:r>
              <a:rPr lang="en" sz="1800" b="1" i="0" u="none" strike="noStrike" cap="none">
                <a:solidFill>
                  <a:schemeClr val="dk1"/>
                </a:solidFill>
                <a:latin typeface="Century Gothic"/>
                <a:ea typeface="Century Gothic"/>
                <a:cs typeface="Century Gothic"/>
                <a:sym typeface="Century Gothic"/>
              </a:rPr>
              <a:t>Teacher slide, before teaching.</a:t>
            </a:r>
            <a:endParaRPr sz="3300" b="0" i="0" u="none" strike="noStrike" cap="none">
              <a:solidFill>
                <a:schemeClr val="dk1"/>
              </a:solidFill>
              <a:latin typeface="Calibri"/>
              <a:ea typeface="Calibri"/>
              <a:cs typeface="Calibri"/>
              <a:sym typeface="Calibri"/>
            </a:endParaRPr>
          </a:p>
        </p:txBody>
      </p:sp>
      <p:sp>
        <p:nvSpPr>
          <p:cNvPr id="189" name="Google Shape;189;p28"/>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Clr>
                <a:schemeClr val="dk1"/>
              </a:buClr>
              <a:buSzPts val="2500"/>
              <a:buFont typeface="Arial"/>
              <a:buNone/>
            </a:pPr>
            <a:r>
              <a:rPr lang="en" sz="1800" b="1" i="0" u="none" strike="noStrike" cap="none">
                <a:solidFill>
                  <a:schemeClr val="dk1"/>
                </a:solidFill>
                <a:latin typeface="Century Gothic"/>
                <a:ea typeface="Century Gothic"/>
                <a:cs typeface="Century Gothic"/>
                <a:sym typeface="Century Gothic"/>
              </a:rPr>
              <a:t>Preparing for Lesson </a:t>
            </a:r>
            <a:r>
              <a:rPr lang="en" sz="1800" b="1">
                <a:latin typeface="Century Gothic"/>
                <a:ea typeface="Century Gothic"/>
                <a:cs typeface="Century Gothic"/>
                <a:sym typeface="Century Gothic"/>
              </a:rPr>
              <a:t>15</a:t>
            </a:r>
            <a:r>
              <a:rPr lang="en" sz="1800" b="1" i="0" u="none" strike="noStrike" cap="none">
                <a:solidFill>
                  <a:schemeClr val="dk1"/>
                </a:solidFill>
                <a:latin typeface="Century Gothic"/>
                <a:ea typeface="Century Gothic"/>
                <a:cs typeface="Century Gothic"/>
                <a:sym typeface="Century Gothic"/>
              </a:rPr>
              <a:t>: </a:t>
            </a:r>
            <a:r>
              <a:rPr lang="en" sz="1800" b="0" i="0" u="none" strike="noStrike" cap="none">
                <a:solidFill>
                  <a:schemeClr val="dk1"/>
                </a:solidFill>
                <a:latin typeface="Century Gothic"/>
                <a:ea typeface="Century Gothic"/>
                <a:cs typeface="Century Gothic"/>
                <a:sym typeface="Century Gothic"/>
              </a:rPr>
              <a:t>Materials and Classroom Preparation:</a:t>
            </a:r>
            <a:endParaRPr sz="1800" b="0" i="0" u="none" strike="noStrike" cap="none">
              <a:solidFill>
                <a:schemeClr val="dk1"/>
              </a:solidFill>
              <a:latin typeface="Century Gothic"/>
              <a:ea typeface="Century Gothic"/>
              <a:cs typeface="Century Gothic"/>
              <a:sym typeface="Century Gothic"/>
            </a:endParaRPr>
          </a:p>
          <a:p>
            <a:pPr marL="457200" marR="0" lvl="0" indent="-342900" algn="l" rtl="0">
              <a:lnSpc>
                <a:spcPct val="100000"/>
              </a:lnSpc>
              <a:spcBef>
                <a:spcPts val="1000"/>
              </a:spcBef>
              <a:spcAft>
                <a:spcPts val="0"/>
              </a:spcAft>
              <a:buClr>
                <a:schemeClr val="dk1"/>
              </a:buClr>
              <a:buSzPts val="1800"/>
              <a:buFont typeface="Century Gothic"/>
              <a:buChar char="●"/>
            </a:pPr>
            <a:r>
              <a:rPr lang="en" sz="1800" b="0" i="0" u="none" strike="noStrike" cap="none">
                <a:solidFill>
                  <a:schemeClr val="dk1"/>
                </a:solidFill>
                <a:latin typeface="Century Gothic"/>
                <a:ea typeface="Century Gothic"/>
                <a:cs typeface="Century Gothic"/>
                <a:sym typeface="Century Gothic"/>
              </a:rPr>
              <a:t>There are important materials in EL lessons that you will want to prepare ahead of time. These are detailed on the slides. </a:t>
            </a:r>
            <a:endParaRPr sz="1800" b="0" i="0" u="none" strike="noStrike" cap="none">
              <a:solidFill>
                <a:srgbClr val="595959"/>
              </a:solidFill>
              <a:latin typeface="Century Gothic"/>
              <a:ea typeface="Century Gothic"/>
              <a:cs typeface="Century Gothic"/>
              <a:sym typeface="Century Gothic"/>
            </a:endParaRPr>
          </a:p>
          <a:p>
            <a:pPr marL="457200" marR="0" lvl="0" indent="-342900" algn="l" rtl="0">
              <a:lnSpc>
                <a:spcPct val="100000"/>
              </a:lnSpc>
              <a:spcBef>
                <a:spcPts val="0"/>
              </a:spcBef>
              <a:spcAft>
                <a:spcPts val="0"/>
              </a:spcAft>
              <a:buClr>
                <a:schemeClr val="dk1"/>
              </a:buClr>
              <a:buSzPts val="1800"/>
              <a:buFont typeface="Century Gothic"/>
              <a:buChar char="●"/>
            </a:pPr>
            <a:r>
              <a:rPr lang="en" sz="1800" b="0" i="0" u="none" strike="noStrike" cap="none">
                <a:solidFill>
                  <a:schemeClr val="dk1"/>
                </a:solidFill>
                <a:latin typeface="Century Gothic"/>
                <a:ea typeface="Century Gothic"/>
                <a:cs typeface="Century Gothic"/>
                <a:sym typeface="Century Gothic"/>
              </a:rPr>
              <a:t>There are materials that will need to be gathered and/or created prior to each lesson. Some of these materials will be used throughout multiple lessons. </a:t>
            </a:r>
            <a:endParaRPr sz="1800" b="0" i="0" u="none" strike="noStrike" cap="none">
              <a:solidFill>
                <a:schemeClr val="dk1"/>
              </a:solidFill>
              <a:latin typeface="Century Gothic"/>
              <a:ea typeface="Century Gothic"/>
              <a:cs typeface="Century Gothic"/>
              <a:sym typeface="Century Gothic"/>
            </a:endParaRPr>
          </a:p>
          <a:p>
            <a:pPr marL="457200" marR="0" lvl="0" indent="-228600" algn="l" rtl="0">
              <a:lnSpc>
                <a:spcPct val="100000"/>
              </a:lnSpc>
              <a:spcBef>
                <a:spcPts val="0"/>
              </a:spcBef>
              <a:spcAft>
                <a:spcPts val="0"/>
              </a:spcAft>
              <a:buClr>
                <a:schemeClr val="dk1"/>
              </a:buClr>
              <a:buSzPts val="1800"/>
              <a:buFont typeface="Century Gothic"/>
              <a:buNone/>
            </a:pPr>
            <a:endParaRPr sz="2100" b="0" i="0" u="none" strike="noStrike" cap="none">
              <a:solidFill>
                <a:schemeClr val="dk1"/>
              </a:solidFill>
              <a:latin typeface="Calibri"/>
              <a:ea typeface="Calibri"/>
              <a:cs typeface="Calibri"/>
              <a:sym typeface="Calibri"/>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93"/>
        <p:cNvGrpSpPr/>
        <p:nvPr/>
      </p:nvGrpSpPr>
      <p:grpSpPr>
        <a:xfrm>
          <a:off x="0" y="0"/>
          <a:ext cx="0" cy="0"/>
          <a:chOff x="0" y="0"/>
          <a:chExt cx="0" cy="0"/>
        </a:xfrm>
      </p:grpSpPr>
      <p:sp>
        <p:nvSpPr>
          <p:cNvPr id="194" name="Google Shape;194;p2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1100"/>
              <a:buFont typeface="Arial"/>
              <a:buNone/>
            </a:pPr>
            <a:r>
              <a:rPr lang="en" sz="3400" b="0" i="0" u="none" strike="noStrike" cap="none">
                <a:solidFill>
                  <a:schemeClr val="dk1"/>
                </a:solidFill>
                <a:latin typeface="Century Gothic"/>
                <a:ea typeface="Century Gothic"/>
                <a:cs typeface="Century Gothic"/>
                <a:sym typeface="Century Gothic"/>
              </a:rPr>
              <a:t>Grade 4: Module 3: Unit </a:t>
            </a:r>
            <a:r>
              <a:rPr lang="en" sz="3400">
                <a:latin typeface="Century Gothic"/>
                <a:ea typeface="Century Gothic"/>
                <a:cs typeface="Century Gothic"/>
                <a:sym typeface="Century Gothic"/>
              </a:rPr>
              <a:t>3</a:t>
            </a:r>
            <a:r>
              <a:rPr lang="en" sz="3400" b="0" i="0" u="none" strike="noStrike" cap="none">
                <a:solidFill>
                  <a:schemeClr val="dk1"/>
                </a:solidFill>
                <a:latin typeface="Century Gothic"/>
                <a:ea typeface="Century Gothic"/>
                <a:cs typeface="Century Gothic"/>
                <a:sym typeface="Century Gothic"/>
              </a:rPr>
              <a:t>: Lesson </a:t>
            </a:r>
            <a:r>
              <a:rPr lang="en" sz="3400">
                <a:latin typeface="Century Gothic"/>
                <a:ea typeface="Century Gothic"/>
                <a:cs typeface="Century Gothic"/>
                <a:sym typeface="Century Gothic"/>
              </a:rPr>
              <a:t>15</a:t>
            </a:r>
            <a:endParaRPr sz="34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1100"/>
              <a:buFont typeface="Arial"/>
              <a:buNone/>
            </a:pPr>
            <a:r>
              <a:rPr lang="en" sz="1800" b="1" i="0" u="none" strike="noStrike" cap="none">
                <a:solidFill>
                  <a:schemeClr val="dk1"/>
                </a:solidFill>
                <a:latin typeface="Century Gothic"/>
                <a:ea typeface="Century Gothic"/>
                <a:cs typeface="Century Gothic"/>
                <a:sym typeface="Century Gothic"/>
              </a:rPr>
              <a:t>Teacher slide, before teaching.</a:t>
            </a:r>
            <a:endParaRPr sz="3300" b="0" i="0" u="none" strike="noStrike" cap="none">
              <a:solidFill>
                <a:schemeClr val="dk1"/>
              </a:solidFill>
              <a:latin typeface="Calibri"/>
              <a:ea typeface="Calibri"/>
              <a:cs typeface="Calibri"/>
              <a:sym typeface="Calibri"/>
            </a:endParaRPr>
          </a:p>
        </p:txBody>
      </p:sp>
      <p:sp>
        <p:nvSpPr>
          <p:cNvPr id="195" name="Google Shape;195;p29"/>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Clr>
                <a:schemeClr val="dk1"/>
              </a:buClr>
              <a:buSzPts val="2100"/>
              <a:buFont typeface="Arial"/>
              <a:buNone/>
            </a:pPr>
            <a:r>
              <a:rPr lang="en" sz="2400" b="1" i="0" u="none" strike="noStrike" cap="none">
                <a:solidFill>
                  <a:schemeClr val="dk1"/>
                </a:solidFill>
                <a:latin typeface="Century Gothic"/>
                <a:ea typeface="Century Gothic"/>
                <a:cs typeface="Century Gothic"/>
                <a:sym typeface="Century Gothic"/>
              </a:rPr>
              <a:t>Preparing for Lesson </a:t>
            </a:r>
            <a:r>
              <a:rPr lang="en" sz="2400" b="1">
                <a:latin typeface="Century Gothic"/>
                <a:ea typeface="Century Gothic"/>
                <a:cs typeface="Century Gothic"/>
                <a:sym typeface="Century Gothic"/>
              </a:rPr>
              <a:t>15</a:t>
            </a:r>
            <a:r>
              <a:rPr lang="en" sz="2400" b="1" i="0" u="none" strike="noStrike" cap="none">
                <a:solidFill>
                  <a:schemeClr val="dk1"/>
                </a:solidFill>
                <a:latin typeface="Century Gothic"/>
                <a:ea typeface="Century Gothic"/>
                <a:cs typeface="Century Gothic"/>
                <a:sym typeface="Century Gothic"/>
              </a:rPr>
              <a:t>:  </a:t>
            </a:r>
            <a:r>
              <a:rPr lang="en" sz="2400" b="0" i="0" u="none" strike="noStrike" cap="none">
                <a:solidFill>
                  <a:schemeClr val="dk1"/>
                </a:solidFill>
                <a:latin typeface="Century Gothic"/>
                <a:ea typeface="Century Gothic"/>
                <a:cs typeface="Century Gothic"/>
                <a:sym typeface="Century Gothic"/>
              </a:rPr>
              <a:t>EL Protocols</a:t>
            </a:r>
            <a:endParaRPr sz="24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rgbClr val="000000"/>
              </a:buClr>
              <a:buSzPts val="1100"/>
              <a:buFont typeface="Arial"/>
              <a:buNone/>
            </a:pPr>
            <a:endParaRPr sz="2400" b="0" i="0" u="none" strike="noStrike" cap="none">
              <a:solidFill>
                <a:schemeClr val="dk1"/>
              </a:solidFill>
              <a:latin typeface="Century Gothic"/>
              <a:ea typeface="Century Gothic"/>
              <a:cs typeface="Century Gothic"/>
              <a:sym typeface="Century Gothic"/>
            </a:endParaRPr>
          </a:p>
          <a:p>
            <a:pPr marL="457200" marR="0" lvl="0" indent="-381000" algn="l" rtl="0">
              <a:lnSpc>
                <a:spcPct val="100000"/>
              </a:lnSpc>
              <a:spcBef>
                <a:spcPts val="0"/>
              </a:spcBef>
              <a:spcAft>
                <a:spcPts val="0"/>
              </a:spcAft>
              <a:buClr>
                <a:schemeClr val="dk1"/>
              </a:buClr>
              <a:buSzPts val="2400"/>
              <a:buFont typeface="Century Gothic"/>
              <a:buChar char="●"/>
            </a:pPr>
            <a:r>
              <a:rPr lang="en" sz="2400" b="0" i="0" u="none" strike="noStrike" cap="none">
                <a:solidFill>
                  <a:schemeClr val="dk1"/>
                </a:solidFill>
                <a:latin typeface="Century Gothic"/>
                <a:ea typeface="Century Gothic"/>
                <a:cs typeface="Century Gothic"/>
                <a:sym typeface="Century Gothic"/>
              </a:rPr>
              <a:t>In this lesson, students will use </a:t>
            </a:r>
            <a:r>
              <a:rPr lang="en" sz="2400">
                <a:latin typeface="Century Gothic"/>
                <a:ea typeface="Century Gothic"/>
                <a:cs typeface="Century Gothic"/>
                <a:sym typeface="Century Gothic"/>
              </a:rPr>
              <a:t>3</a:t>
            </a:r>
            <a:r>
              <a:rPr lang="en" sz="2400" b="0" i="0" u="none" strike="noStrike" cap="none">
                <a:solidFill>
                  <a:schemeClr val="dk1"/>
                </a:solidFill>
                <a:latin typeface="Century Gothic"/>
                <a:ea typeface="Century Gothic"/>
                <a:cs typeface="Century Gothic"/>
                <a:sym typeface="Century Gothic"/>
              </a:rPr>
              <a:t> protocols:</a:t>
            </a:r>
            <a:r>
              <a:rPr lang="en" sz="2400">
                <a:latin typeface="Century Gothic"/>
                <a:ea typeface="Century Gothic"/>
                <a:cs typeface="Century Gothic"/>
                <a:sym typeface="Century Gothic"/>
              </a:rPr>
              <a:t>  Fishbowl, Turn and Talk, and Thumb-O-Meter.</a:t>
            </a:r>
            <a:endParaRPr sz="2400">
              <a:latin typeface="Century Gothic"/>
              <a:ea typeface="Century Gothic"/>
              <a:cs typeface="Century Gothic"/>
              <a:sym typeface="Century Gothic"/>
            </a:endParaRPr>
          </a:p>
          <a:p>
            <a:pPr marL="0" marR="0" lvl="0" indent="0" algn="l" rtl="0">
              <a:lnSpc>
                <a:spcPct val="100000"/>
              </a:lnSpc>
              <a:spcBef>
                <a:spcPts val="0"/>
              </a:spcBef>
              <a:spcAft>
                <a:spcPts val="0"/>
              </a:spcAft>
              <a:buClr>
                <a:schemeClr val="dk1"/>
              </a:buClr>
              <a:buSzPts val="1100"/>
              <a:buFont typeface="Arial"/>
              <a:buNone/>
            </a:pPr>
            <a:endParaRPr sz="800" b="0" i="0" u="none" strike="noStrike" cap="none">
              <a:solidFill>
                <a:schemeClr val="dk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chemeClr val="dk1"/>
              </a:buClr>
              <a:buSzPts val="1100"/>
              <a:buFont typeface="Arial"/>
              <a:buNone/>
            </a:pPr>
            <a:endParaRPr sz="1400" b="0" i="0" u="none" strike="noStrike" cap="none">
              <a:solidFill>
                <a:schemeClr val="dk1"/>
              </a:solidFill>
              <a:latin typeface="Century Gothic"/>
              <a:ea typeface="Century Gothic"/>
              <a:cs typeface="Century Gothic"/>
              <a:sym typeface="Century Gothic"/>
            </a:endParaRPr>
          </a:p>
          <a:p>
            <a:pPr marL="457200" marR="0" lvl="0" indent="-381000" algn="l" rtl="0">
              <a:lnSpc>
                <a:spcPct val="100000"/>
              </a:lnSpc>
              <a:spcBef>
                <a:spcPts val="0"/>
              </a:spcBef>
              <a:spcAft>
                <a:spcPts val="0"/>
              </a:spcAft>
              <a:buClr>
                <a:schemeClr val="dk1"/>
              </a:buClr>
              <a:buSzPts val="2400"/>
              <a:buFont typeface="Century Gothic"/>
              <a:buChar char="●"/>
            </a:pPr>
            <a:r>
              <a:rPr lang="en" sz="2400" b="0" i="0" u="none" strike="noStrike" cap="none">
                <a:solidFill>
                  <a:schemeClr val="dk1"/>
                </a:solidFill>
                <a:latin typeface="Century Gothic"/>
                <a:ea typeface="Century Gothic"/>
                <a:cs typeface="Century Gothic"/>
                <a:sym typeface="Century Gothic"/>
              </a:rPr>
              <a:t>Review the protocol directions slides as you prepare to teach this lesson.</a:t>
            </a:r>
            <a:endParaRPr sz="2100" b="0" i="0" u="none" strike="noStrike" cap="none">
              <a:solidFill>
                <a:schemeClr val="dk1"/>
              </a:solidFill>
              <a:latin typeface="Calibri"/>
              <a:ea typeface="Calibri"/>
              <a:cs typeface="Calibri"/>
              <a:sym typeface="Calibri"/>
            </a:endParaRPr>
          </a:p>
        </p:txBody>
      </p:sp>
      <p:pic>
        <p:nvPicPr>
          <p:cNvPr id="196" name="Google Shape;196;p29"/>
          <p:cNvPicPr preferRelativeResize="0"/>
          <p:nvPr/>
        </p:nvPicPr>
        <p:blipFill rotWithShape="1">
          <a:blip r:embed="rId3">
            <a:alphaModFix/>
          </a:blip>
          <a:srcRect/>
          <a:stretch/>
        </p:blipFill>
        <p:spPr>
          <a:xfrm>
            <a:off x="8647500" y="4454999"/>
            <a:ext cx="496500" cy="496500"/>
          </a:xfrm>
          <a:prstGeom prst="rect">
            <a:avLst/>
          </a:prstGeom>
          <a:noFill/>
          <a:ln>
            <a:noFill/>
          </a:ln>
        </p:spPr>
      </p:pic>
      <p:pic>
        <p:nvPicPr>
          <p:cNvPr id="197" name="Google Shape;197;p29"/>
          <p:cNvPicPr preferRelativeResize="0"/>
          <p:nvPr/>
        </p:nvPicPr>
        <p:blipFill>
          <a:blip r:embed="rId4">
            <a:alphaModFix/>
          </a:blip>
          <a:stretch>
            <a:fillRect/>
          </a:stretch>
        </p:blipFill>
        <p:spPr>
          <a:xfrm>
            <a:off x="7430532" y="4470531"/>
            <a:ext cx="496500" cy="465444"/>
          </a:xfrm>
          <a:prstGeom prst="rect">
            <a:avLst/>
          </a:prstGeom>
          <a:noFill/>
          <a:ln>
            <a:noFill/>
          </a:ln>
        </p:spPr>
      </p:pic>
      <p:pic>
        <p:nvPicPr>
          <p:cNvPr id="198" name="Google Shape;198;p29"/>
          <p:cNvPicPr preferRelativeResize="0"/>
          <p:nvPr/>
        </p:nvPicPr>
        <p:blipFill>
          <a:blip r:embed="rId5">
            <a:alphaModFix/>
          </a:blip>
          <a:stretch>
            <a:fillRect/>
          </a:stretch>
        </p:blipFill>
        <p:spPr>
          <a:xfrm>
            <a:off x="8016575" y="4432562"/>
            <a:ext cx="541375" cy="541375"/>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202"/>
        <p:cNvGrpSpPr/>
        <p:nvPr/>
      </p:nvGrpSpPr>
      <p:grpSpPr>
        <a:xfrm>
          <a:off x="0" y="0"/>
          <a:ext cx="0" cy="0"/>
          <a:chOff x="0" y="0"/>
          <a:chExt cx="0" cy="0"/>
        </a:xfrm>
      </p:grpSpPr>
      <p:sp>
        <p:nvSpPr>
          <p:cNvPr id="204" name="Google Shape;204;p30"/>
          <p:cNvSpPr txBox="1">
            <a:spLocks noGrp="1"/>
          </p:cNvSpPr>
          <p:nvPr>
            <p:ph type="body" idx="1"/>
          </p:nvPr>
        </p:nvSpPr>
        <p:spPr>
          <a:xfrm>
            <a:off x="628650" y="1268044"/>
            <a:ext cx="7886700" cy="32634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Clr>
                <a:schemeClr val="dk1"/>
              </a:buClr>
              <a:buSzPts val="2100"/>
              <a:buFont typeface="Arial"/>
              <a:buNone/>
            </a:pPr>
            <a:r>
              <a:rPr lang="en" sz="1800" b="1" i="0" u="none" strike="noStrike" cap="none" dirty="0">
                <a:solidFill>
                  <a:schemeClr val="dk1"/>
                </a:solidFill>
                <a:latin typeface="Century Gothic"/>
                <a:ea typeface="Century Gothic"/>
                <a:cs typeface="Century Gothic"/>
                <a:sym typeface="Century Gothic"/>
              </a:rPr>
              <a:t>Preparing for Lesson </a:t>
            </a:r>
            <a:r>
              <a:rPr lang="en" sz="1800" b="1" dirty="0">
                <a:latin typeface="Century Gothic"/>
                <a:ea typeface="Century Gothic"/>
                <a:cs typeface="Century Gothic"/>
                <a:sym typeface="Century Gothic"/>
              </a:rPr>
              <a:t>15</a:t>
            </a:r>
            <a:r>
              <a:rPr lang="en" sz="1800" b="1" i="0" u="none" strike="noStrike" cap="none" dirty="0">
                <a:solidFill>
                  <a:schemeClr val="dk1"/>
                </a:solidFill>
                <a:latin typeface="Century Gothic"/>
                <a:ea typeface="Century Gothic"/>
                <a:cs typeface="Century Gothic"/>
                <a:sym typeface="Century Gothic"/>
              </a:rPr>
              <a:t>: </a:t>
            </a:r>
            <a:r>
              <a:rPr lang="en" sz="1800" b="0" i="0" u="none" strike="noStrike" cap="none" dirty="0">
                <a:solidFill>
                  <a:schemeClr val="dk1"/>
                </a:solidFill>
                <a:latin typeface="Century Gothic"/>
                <a:ea typeface="Century Gothic"/>
                <a:cs typeface="Century Gothic"/>
                <a:sym typeface="Century Gothic"/>
              </a:rPr>
              <a:t>Supports for Students Who Need It</a:t>
            </a:r>
            <a:endParaRPr sz="1800" b="0" i="0" u="none" strike="noStrike" cap="none" dirty="0">
              <a:solidFill>
                <a:schemeClr val="dk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chemeClr val="dk1"/>
              </a:buClr>
              <a:buSzPts val="2100"/>
              <a:buFont typeface="Arial"/>
              <a:buNone/>
            </a:pPr>
            <a:endParaRPr sz="1800" i="0" u="none" strike="noStrike" cap="none" dirty="0">
              <a:solidFill>
                <a:srgbClr val="000000"/>
              </a:solidFill>
              <a:latin typeface="Century Gothic"/>
              <a:ea typeface="Century Gothic"/>
              <a:cs typeface="Century Gothic"/>
              <a:sym typeface="Century Gothic"/>
            </a:endParaRPr>
          </a:p>
          <a:p>
            <a:pPr marL="457200" lvl="0" indent="-342900" algn="l" rtl="0">
              <a:lnSpc>
                <a:spcPct val="100000"/>
              </a:lnSpc>
              <a:spcBef>
                <a:spcPts val="0"/>
              </a:spcBef>
              <a:spcAft>
                <a:spcPts val="0"/>
              </a:spcAft>
              <a:buClr>
                <a:srgbClr val="000000"/>
              </a:buClr>
              <a:buSzPts val="1800"/>
              <a:buFont typeface="Century Gothic"/>
              <a:buChar char="•"/>
            </a:pPr>
            <a:r>
              <a:rPr lang="en" sz="1800" dirty="0">
                <a:solidFill>
                  <a:srgbClr val="000000"/>
                </a:solidFill>
                <a:latin typeface="Century Gothic"/>
                <a:ea typeface="Century Gothic"/>
                <a:cs typeface="Century Gothic"/>
                <a:sym typeface="Century Gothic"/>
              </a:rPr>
              <a:t>Students may require additional support voicing their opinions. Consider prompting them and invite students to prompt each other to ensure that everyone is heard in each group.</a:t>
            </a:r>
            <a:endParaRPr sz="1800" dirty="0">
              <a:solidFill>
                <a:srgbClr val="000000"/>
              </a:solidFill>
              <a:latin typeface="Century Gothic"/>
              <a:ea typeface="Century Gothic"/>
              <a:cs typeface="Century Gothic"/>
              <a:sym typeface="Century Gothic"/>
            </a:endParaRPr>
          </a:p>
          <a:p>
            <a:pPr marL="457200" lvl="0" indent="-342900" algn="l" rtl="0">
              <a:lnSpc>
                <a:spcPct val="100000"/>
              </a:lnSpc>
              <a:spcBef>
                <a:spcPts val="0"/>
              </a:spcBef>
              <a:spcAft>
                <a:spcPts val="0"/>
              </a:spcAft>
              <a:buClr>
                <a:srgbClr val="000000"/>
              </a:buClr>
              <a:buSzPts val="1800"/>
              <a:buFont typeface="Century Gothic"/>
              <a:buChar char="•"/>
            </a:pPr>
            <a:r>
              <a:rPr lang="en" sz="1800" dirty="0">
                <a:solidFill>
                  <a:srgbClr val="000000"/>
                </a:solidFill>
                <a:latin typeface="Century Gothic"/>
                <a:ea typeface="Century Gothic"/>
                <a:cs typeface="Century Gothic"/>
                <a:sym typeface="Century Gothic"/>
              </a:rPr>
              <a:t>Students may find it challenging to engage in a text-based discussion without much time to prepare. Remind students of their hard work and all the learning they have acquired during the module and allow them to review their </a:t>
            </a:r>
            <a:r>
              <a:rPr lang="en" sz="1800" b="1" dirty="0">
                <a:solidFill>
                  <a:srgbClr val="000000"/>
                </a:solidFill>
                <a:latin typeface="Century Gothic"/>
                <a:ea typeface="Century Gothic"/>
                <a:cs typeface="Century Gothic"/>
                <a:sym typeface="Century Gothic"/>
              </a:rPr>
              <a:t>Preparing for a Text-Based Discussion: American Revolution note-catchers </a:t>
            </a:r>
            <a:r>
              <a:rPr lang="en" sz="1800" dirty="0">
                <a:solidFill>
                  <a:srgbClr val="000000"/>
                </a:solidFill>
                <a:latin typeface="Century Gothic"/>
                <a:ea typeface="Century Gothic"/>
                <a:cs typeface="Century Gothic"/>
                <a:sym typeface="Century Gothic"/>
              </a:rPr>
              <a:t>from Lesson 13 ahead of time.</a:t>
            </a:r>
            <a:endParaRPr sz="1800" dirty="0">
              <a:solidFill>
                <a:srgbClr val="000000"/>
              </a:solidFill>
              <a:latin typeface="Century Gothic"/>
              <a:ea typeface="Century Gothic"/>
              <a:cs typeface="Century Gothic"/>
              <a:sym typeface="Century Gothic"/>
            </a:endParaRPr>
          </a:p>
          <a:p>
            <a:pPr marL="0" lvl="0" indent="0" algn="l" rtl="0">
              <a:lnSpc>
                <a:spcPct val="100000"/>
              </a:lnSpc>
              <a:spcBef>
                <a:spcPts val="0"/>
              </a:spcBef>
              <a:spcAft>
                <a:spcPts val="0"/>
              </a:spcAft>
              <a:buClr>
                <a:srgbClr val="000000"/>
              </a:buClr>
              <a:buSzPts val="1100"/>
              <a:buFont typeface="Arial"/>
              <a:buNone/>
            </a:pPr>
            <a:endParaRPr sz="1800" dirty="0">
              <a:solidFill>
                <a:srgbClr val="000000"/>
              </a:solidFill>
              <a:latin typeface="Century Gothic"/>
              <a:ea typeface="Century Gothic"/>
              <a:cs typeface="Century Gothic"/>
              <a:sym typeface="Century Gothic"/>
            </a:endParaRPr>
          </a:p>
          <a:p>
            <a:pPr marL="0" lvl="0" indent="0" algn="l" rtl="0">
              <a:lnSpc>
                <a:spcPct val="100000"/>
              </a:lnSpc>
              <a:spcBef>
                <a:spcPts val="0"/>
              </a:spcBef>
              <a:spcAft>
                <a:spcPts val="0"/>
              </a:spcAft>
              <a:buNone/>
            </a:pPr>
            <a:endParaRPr sz="1800" dirty="0">
              <a:solidFill>
                <a:srgbClr val="000000"/>
              </a:solidFill>
              <a:latin typeface="Century Gothic"/>
              <a:ea typeface="Century Gothic"/>
              <a:cs typeface="Century Gothic"/>
              <a:sym typeface="Century Gothic"/>
            </a:endParaRPr>
          </a:p>
          <a:p>
            <a:pPr marL="0" lvl="0" indent="0" algn="l" rtl="0">
              <a:lnSpc>
                <a:spcPct val="150000"/>
              </a:lnSpc>
              <a:spcBef>
                <a:spcPts val="0"/>
              </a:spcBef>
              <a:spcAft>
                <a:spcPts val="0"/>
              </a:spcAft>
              <a:buNone/>
            </a:pPr>
            <a:endParaRPr sz="1400" dirty="0">
              <a:solidFill>
                <a:srgbClr val="444444"/>
              </a:solidFill>
              <a:latin typeface="Century Gothic"/>
              <a:ea typeface="Century Gothic"/>
              <a:cs typeface="Century Gothic"/>
              <a:sym typeface="Century Gothic"/>
            </a:endParaRPr>
          </a:p>
          <a:p>
            <a:pPr marL="457200" marR="0" lvl="0" indent="0" algn="l" rtl="0">
              <a:lnSpc>
                <a:spcPct val="100000"/>
              </a:lnSpc>
              <a:spcBef>
                <a:spcPts val="0"/>
              </a:spcBef>
              <a:spcAft>
                <a:spcPts val="0"/>
              </a:spcAft>
              <a:buNone/>
            </a:pPr>
            <a:endParaRPr sz="1800" dirty="0">
              <a:solidFill>
                <a:srgbClr val="000000"/>
              </a:solidFill>
              <a:latin typeface="Century Gothic"/>
              <a:ea typeface="Century Gothic"/>
              <a:cs typeface="Century Gothic"/>
              <a:sym typeface="Century Gothic"/>
            </a:endParaRPr>
          </a:p>
          <a:p>
            <a:pPr marL="457200" marR="0" lvl="0" indent="-228600" algn="l" rtl="0">
              <a:lnSpc>
                <a:spcPct val="200000"/>
              </a:lnSpc>
              <a:spcBef>
                <a:spcPts val="0"/>
              </a:spcBef>
              <a:spcAft>
                <a:spcPts val="0"/>
              </a:spcAft>
              <a:buClr>
                <a:schemeClr val="dk1"/>
              </a:buClr>
              <a:buSzPts val="1800"/>
              <a:buFont typeface="Century Gothic"/>
              <a:buNone/>
            </a:pPr>
            <a:endParaRPr sz="1800" b="0" i="0" u="none" strike="noStrike" cap="none" dirty="0">
              <a:solidFill>
                <a:schemeClr val="dk1"/>
              </a:solidFill>
              <a:latin typeface="Century Gothic"/>
              <a:ea typeface="Century Gothic"/>
              <a:cs typeface="Century Gothic"/>
              <a:sym typeface="Century Gothic"/>
            </a:endParaRPr>
          </a:p>
        </p:txBody>
      </p:sp>
      <p:sp>
        <p:nvSpPr>
          <p:cNvPr id="205" name="Google Shape;205;p30"/>
          <p:cNvSpPr/>
          <p:nvPr/>
        </p:nvSpPr>
        <p:spPr>
          <a:xfrm>
            <a:off x="4459629" y="2417862"/>
            <a:ext cx="224742" cy="30777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r>
              <a:rPr lang="en" sz="1400" b="0" i="0" u="none" strike="noStrike" cap="none">
                <a:solidFill>
                  <a:srgbClr val="000000"/>
                </a:solidFill>
                <a:latin typeface="Arial"/>
                <a:ea typeface="Arial"/>
                <a:cs typeface="Arial"/>
                <a:sym typeface="Arial"/>
              </a:rPr>
              <a:t> </a:t>
            </a:r>
            <a:endParaRPr sz="1400" b="0" i="0" u="none" strike="noStrike" cap="none">
              <a:solidFill>
                <a:srgbClr val="000000"/>
              </a:solidFill>
              <a:latin typeface="Arial"/>
              <a:ea typeface="Arial"/>
              <a:cs typeface="Arial"/>
              <a:sym typeface="Arial"/>
            </a:endParaRPr>
          </a:p>
        </p:txBody>
      </p:sp>
      <p:sp>
        <p:nvSpPr>
          <p:cNvPr id="206" name="Google Shape;206;p30"/>
          <p:cNvSpPr/>
          <p:nvPr/>
        </p:nvSpPr>
        <p:spPr>
          <a:xfrm>
            <a:off x="4459629" y="2417862"/>
            <a:ext cx="224742" cy="30777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r>
              <a:rPr lang="en" sz="1400" b="0" i="0" u="none" strike="noStrike" cap="none">
                <a:solidFill>
                  <a:srgbClr val="000000"/>
                </a:solidFill>
                <a:latin typeface="Arial"/>
                <a:ea typeface="Arial"/>
                <a:cs typeface="Arial"/>
                <a:sym typeface="Arial"/>
              </a:rPr>
              <a:t> </a:t>
            </a:r>
            <a:endParaRPr sz="1400" b="0" i="0" u="none" strike="noStrike" cap="none">
              <a:solidFill>
                <a:srgbClr val="000000"/>
              </a:solidFill>
              <a:latin typeface="Arial"/>
              <a:ea typeface="Arial"/>
              <a:cs typeface="Arial"/>
              <a:sym typeface="Arial"/>
            </a:endParaRPr>
          </a:p>
        </p:txBody>
      </p:sp>
      <p:sp>
        <p:nvSpPr>
          <p:cNvPr id="207" name="Google Shape;207;p30"/>
          <p:cNvSpPr/>
          <p:nvPr/>
        </p:nvSpPr>
        <p:spPr>
          <a:xfrm>
            <a:off x="4459629" y="2417862"/>
            <a:ext cx="224742" cy="30777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r>
              <a:rPr lang="en" sz="1400" b="0" i="0" u="none" strike="noStrike" cap="none">
                <a:solidFill>
                  <a:srgbClr val="000000"/>
                </a:solidFill>
                <a:latin typeface="Arial"/>
                <a:ea typeface="Arial"/>
                <a:cs typeface="Arial"/>
                <a:sym typeface="Arial"/>
              </a:rPr>
              <a:t> </a:t>
            </a:r>
            <a:endParaRPr sz="1400" b="0" i="0" u="none" strike="noStrike" cap="none">
              <a:solidFill>
                <a:srgbClr val="000000"/>
              </a:solidFill>
              <a:latin typeface="Arial"/>
              <a:ea typeface="Arial"/>
              <a:cs typeface="Arial"/>
              <a:sym typeface="Arial"/>
            </a:endParaRPr>
          </a:p>
        </p:txBody>
      </p:sp>
      <p:sp>
        <p:nvSpPr>
          <p:cNvPr id="8" name="Google Shape;194;p2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1100"/>
              <a:buFont typeface="Arial"/>
              <a:buNone/>
            </a:pPr>
            <a:r>
              <a:rPr lang="en" sz="3400" b="0" i="0" u="none" strike="noStrike" cap="none">
                <a:solidFill>
                  <a:schemeClr val="dk1"/>
                </a:solidFill>
                <a:latin typeface="Century Gothic"/>
                <a:ea typeface="Century Gothic"/>
                <a:cs typeface="Century Gothic"/>
                <a:sym typeface="Century Gothic"/>
              </a:rPr>
              <a:t>Grade 4: Module 3: Unit </a:t>
            </a:r>
            <a:r>
              <a:rPr lang="en" sz="3400">
                <a:latin typeface="Century Gothic"/>
                <a:ea typeface="Century Gothic"/>
                <a:cs typeface="Century Gothic"/>
                <a:sym typeface="Century Gothic"/>
              </a:rPr>
              <a:t>3</a:t>
            </a:r>
            <a:r>
              <a:rPr lang="en" sz="3400" b="0" i="0" u="none" strike="noStrike" cap="none">
                <a:solidFill>
                  <a:schemeClr val="dk1"/>
                </a:solidFill>
                <a:latin typeface="Century Gothic"/>
                <a:ea typeface="Century Gothic"/>
                <a:cs typeface="Century Gothic"/>
                <a:sym typeface="Century Gothic"/>
              </a:rPr>
              <a:t>: Lesson </a:t>
            </a:r>
            <a:r>
              <a:rPr lang="en" sz="3400">
                <a:latin typeface="Century Gothic"/>
                <a:ea typeface="Century Gothic"/>
                <a:cs typeface="Century Gothic"/>
                <a:sym typeface="Century Gothic"/>
              </a:rPr>
              <a:t>15</a:t>
            </a:r>
            <a:endParaRPr sz="34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1100"/>
              <a:buFont typeface="Arial"/>
              <a:buNone/>
            </a:pPr>
            <a:r>
              <a:rPr lang="en" sz="1800" b="1" i="0" u="none" strike="noStrike" cap="none">
                <a:solidFill>
                  <a:schemeClr val="dk1"/>
                </a:solidFill>
                <a:latin typeface="Century Gothic"/>
                <a:ea typeface="Century Gothic"/>
                <a:cs typeface="Century Gothic"/>
                <a:sym typeface="Century Gothic"/>
              </a:rPr>
              <a:t>Teacher slide, before teaching.</a:t>
            </a:r>
            <a:endParaRPr sz="3300" b="0" i="0" u="none" strike="noStrike" cap="none">
              <a:solidFill>
                <a:schemeClr val="dk1"/>
              </a:solidFill>
              <a:latin typeface="Calibri"/>
              <a:ea typeface="Calibri"/>
              <a:cs typeface="Calibri"/>
              <a:sym typeface="Calibri"/>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211"/>
        <p:cNvGrpSpPr/>
        <p:nvPr/>
      </p:nvGrpSpPr>
      <p:grpSpPr>
        <a:xfrm>
          <a:off x="0" y="0"/>
          <a:ext cx="0" cy="0"/>
          <a:chOff x="0" y="0"/>
          <a:chExt cx="0" cy="0"/>
        </a:xfrm>
      </p:grpSpPr>
      <p:pic>
        <p:nvPicPr>
          <p:cNvPr id="212" name="Google Shape;212;p31"/>
          <p:cNvPicPr preferRelativeResize="0"/>
          <p:nvPr/>
        </p:nvPicPr>
        <p:blipFill rotWithShape="1">
          <a:blip r:embed="rId3">
            <a:alphaModFix/>
          </a:blip>
          <a:srcRect/>
          <a:stretch/>
        </p:blipFill>
        <p:spPr>
          <a:xfrm>
            <a:off x="1304357" y="351733"/>
            <a:ext cx="6553824" cy="2654300"/>
          </a:xfrm>
          <a:prstGeom prst="rect">
            <a:avLst/>
          </a:prstGeom>
          <a:noFill/>
          <a:ln>
            <a:noFill/>
          </a:ln>
        </p:spPr>
      </p:pic>
      <p:sp>
        <p:nvSpPr>
          <p:cNvPr id="213" name="Google Shape;213;p31"/>
          <p:cNvSpPr/>
          <p:nvPr/>
        </p:nvSpPr>
        <p:spPr>
          <a:xfrm>
            <a:off x="0" y="3688882"/>
            <a:ext cx="9144000" cy="1454700"/>
          </a:xfrm>
          <a:prstGeom prst="rect">
            <a:avLst/>
          </a:prstGeom>
          <a:solidFill>
            <a:srgbClr val="404040"/>
          </a:soli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Calibri"/>
              <a:ea typeface="Calibri"/>
              <a:cs typeface="Calibri"/>
              <a:sym typeface="Calibri"/>
            </a:endParaRPr>
          </a:p>
        </p:txBody>
      </p:sp>
      <p:sp>
        <p:nvSpPr>
          <p:cNvPr id="214" name="Google Shape;214;p31"/>
          <p:cNvSpPr txBox="1">
            <a:spLocks noGrp="1"/>
          </p:cNvSpPr>
          <p:nvPr>
            <p:ph type="ctrTitle"/>
          </p:nvPr>
        </p:nvSpPr>
        <p:spPr>
          <a:xfrm>
            <a:off x="1200150" y="3201962"/>
            <a:ext cx="6743700" cy="948600"/>
          </a:xfrm>
          <a:prstGeom prst="rect">
            <a:avLst/>
          </a:prstGeom>
          <a:solidFill>
            <a:srgbClr val="FFFFFF"/>
          </a:solidFill>
          <a:ln w="38100" cap="flat" cmpd="sng">
            <a:solidFill>
              <a:srgbClr val="404040"/>
            </a:solidFill>
            <a:prstDash val="solid"/>
            <a:miter lim="800000"/>
            <a:headEnd type="none" w="sm" len="sm"/>
            <a:tailEnd type="none" w="sm" len="sm"/>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rgbClr val="404040"/>
              </a:buClr>
              <a:buSzPts val="3000"/>
              <a:buFont typeface="Century Gothic"/>
              <a:buNone/>
            </a:pPr>
            <a:r>
              <a:rPr lang="en" sz="3000" b="1" i="0" u="none" strike="noStrike" cap="none">
                <a:solidFill>
                  <a:srgbClr val="404040"/>
                </a:solidFill>
                <a:latin typeface="Century Gothic"/>
                <a:ea typeface="Century Gothic"/>
                <a:cs typeface="Century Gothic"/>
                <a:sym typeface="Century Gothic"/>
              </a:rPr>
              <a:t>Grade 4: Module 3: </a:t>
            </a:r>
            <a:br>
              <a:rPr lang="en" sz="3000" b="1" i="0" u="none" strike="noStrike" cap="none">
                <a:solidFill>
                  <a:srgbClr val="404040"/>
                </a:solidFill>
                <a:latin typeface="Century Gothic"/>
                <a:ea typeface="Century Gothic"/>
                <a:cs typeface="Century Gothic"/>
                <a:sym typeface="Century Gothic"/>
              </a:rPr>
            </a:br>
            <a:r>
              <a:rPr lang="en" sz="3000" b="1" i="0" u="none" strike="noStrike" cap="none">
                <a:solidFill>
                  <a:srgbClr val="404040"/>
                </a:solidFill>
                <a:latin typeface="Century Gothic"/>
                <a:ea typeface="Century Gothic"/>
                <a:cs typeface="Century Gothic"/>
                <a:sym typeface="Century Gothic"/>
              </a:rPr>
              <a:t>Unit </a:t>
            </a:r>
            <a:r>
              <a:rPr lang="en" sz="3000" b="1">
                <a:solidFill>
                  <a:srgbClr val="404040"/>
                </a:solidFill>
                <a:latin typeface="Century Gothic"/>
                <a:ea typeface="Century Gothic"/>
                <a:cs typeface="Century Gothic"/>
                <a:sym typeface="Century Gothic"/>
              </a:rPr>
              <a:t>3</a:t>
            </a:r>
            <a:r>
              <a:rPr lang="en" sz="3000" b="1" i="0" u="none" strike="noStrike" cap="none">
                <a:solidFill>
                  <a:srgbClr val="404040"/>
                </a:solidFill>
                <a:latin typeface="Century Gothic"/>
                <a:ea typeface="Century Gothic"/>
                <a:cs typeface="Century Gothic"/>
                <a:sym typeface="Century Gothic"/>
              </a:rPr>
              <a:t>: Lesson </a:t>
            </a:r>
            <a:r>
              <a:rPr lang="en" sz="3000" b="1">
                <a:solidFill>
                  <a:srgbClr val="404040"/>
                </a:solidFill>
                <a:latin typeface="Century Gothic"/>
                <a:ea typeface="Century Gothic"/>
                <a:cs typeface="Century Gothic"/>
                <a:sym typeface="Century Gothic"/>
              </a:rPr>
              <a:t>15</a:t>
            </a:r>
            <a:endParaRPr sz="3000" b="0" i="0" u="none" strike="noStrike" cap="none">
              <a:solidFill>
                <a:srgbClr val="404040"/>
              </a:solidFill>
              <a:latin typeface="Calibri"/>
              <a:ea typeface="Calibri"/>
              <a:cs typeface="Calibri"/>
              <a:sym typeface="Calibri"/>
            </a:endParaRPr>
          </a:p>
        </p:txBody>
      </p:sp>
      <p:pic>
        <p:nvPicPr>
          <p:cNvPr id="215" name="Google Shape;215;p31"/>
          <p:cNvPicPr preferRelativeResize="0"/>
          <p:nvPr/>
        </p:nvPicPr>
        <p:blipFill rotWithShape="1">
          <a:blip r:embed="rId4">
            <a:alphaModFix/>
          </a:blip>
          <a:srcRect/>
          <a:stretch/>
        </p:blipFill>
        <p:spPr>
          <a:xfrm>
            <a:off x="0" y="4648268"/>
            <a:ext cx="594279" cy="495232"/>
          </a:xfrm>
          <a:prstGeom prst="rect">
            <a:avLst/>
          </a:prstGeom>
          <a:noFill/>
          <a:ln>
            <a:noFill/>
          </a:ln>
        </p:spPr>
      </p:pic>
      <p:pic>
        <p:nvPicPr>
          <p:cNvPr id="216" name="Google Shape;216;p31"/>
          <p:cNvPicPr preferRelativeResize="0"/>
          <p:nvPr/>
        </p:nvPicPr>
        <p:blipFill rotWithShape="1">
          <a:blip r:embed="rId5">
            <a:alphaModFix/>
          </a:blip>
          <a:srcRect/>
          <a:stretch/>
        </p:blipFill>
        <p:spPr>
          <a:xfrm>
            <a:off x="8217438" y="4950982"/>
            <a:ext cx="929136" cy="174213"/>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20"/>
        <p:cNvGrpSpPr/>
        <p:nvPr/>
      </p:nvGrpSpPr>
      <p:grpSpPr>
        <a:xfrm>
          <a:off x="0" y="0"/>
          <a:ext cx="0" cy="0"/>
          <a:chOff x="0" y="0"/>
          <a:chExt cx="0" cy="0"/>
        </a:xfrm>
      </p:grpSpPr>
      <p:sp>
        <p:nvSpPr>
          <p:cNvPr id="221" name="Google Shape;221;p32"/>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chemeClr val="dk1"/>
              </a:buClr>
              <a:buSzPts val="1100"/>
              <a:buFont typeface="Arial"/>
              <a:buNone/>
            </a:pPr>
            <a:r>
              <a:rPr lang="en" sz="3400" b="1" i="0" u="none" strike="noStrike" cap="none" dirty="0">
                <a:solidFill>
                  <a:schemeClr val="dk1"/>
                </a:solidFill>
                <a:latin typeface="Century Gothic"/>
                <a:ea typeface="Century Gothic"/>
                <a:cs typeface="Century Gothic"/>
                <a:sym typeface="Century Gothic"/>
              </a:rPr>
              <a:t>Hello, Students!</a:t>
            </a:r>
            <a:endParaRPr sz="3300" b="1" i="0" u="none" strike="noStrike" cap="none" dirty="0">
              <a:solidFill>
                <a:schemeClr val="dk1"/>
              </a:solidFill>
              <a:sym typeface="Calibri"/>
            </a:endParaRPr>
          </a:p>
        </p:txBody>
      </p:sp>
      <p:sp>
        <p:nvSpPr>
          <p:cNvPr id="222" name="Google Shape;222;p32"/>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2000" b="0" i="0" u="none" strike="noStrike" cap="none">
                <a:solidFill>
                  <a:schemeClr val="dk1"/>
                </a:solidFill>
                <a:latin typeface="Century Gothic"/>
                <a:ea typeface="Century Gothic"/>
                <a:cs typeface="Century Gothic"/>
                <a:sym typeface="Century Gothic"/>
              </a:rPr>
              <a:t>What are we learning and doing today?</a:t>
            </a:r>
            <a:endParaRPr sz="2000" b="0" i="0" u="none" strike="noStrike" cap="none">
              <a:solidFill>
                <a:schemeClr val="dk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chemeClr val="dk1"/>
              </a:buClr>
              <a:buSzPts val="1100"/>
              <a:buFont typeface="Arial"/>
              <a:buNone/>
            </a:pPr>
            <a:endParaRPr sz="2000">
              <a:latin typeface="Century Gothic"/>
              <a:ea typeface="Century Gothic"/>
              <a:cs typeface="Century Gothic"/>
              <a:sym typeface="Century Gothic"/>
            </a:endParaRPr>
          </a:p>
          <a:p>
            <a:pPr marL="457200" marR="0" lvl="0" indent="-355600" algn="l" rtl="0">
              <a:lnSpc>
                <a:spcPct val="100000"/>
              </a:lnSpc>
              <a:spcBef>
                <a:spcPts val="0"/>
              </a:spcBef>
              <a:spcAft>
                <a:spcPts val="0"/>
              </a:spcAft>
              <a:buClr>
                <a:srgbClr val="000000"/>
              </a:buClr>
              <a:buSzPts val="2000"/>
              <a:buFont typeface="Century Gothic"/>
              <a:buChar char="●"/>
            </a:pPr>
            <a:r>
              <a:rPr lang="en" sz="2000">
                <a:solidFill>
                  <a:srgbClr val="000000"/>
                </a:solidFill>
                <a:latin typeface="Century Gothic"/>
                <a:ea typeface="Century Gothic"/>
                <a:cs typeface="Century Gothic"/>
                <a:sym typeface="Century Gothic"/>
              </a:rPr>
              <a:t>Reviewing learning target,</a:t>
            </a:r>
            <a:endParaRPr sz="2000">
              <a:solidFill>
                <a:srgbClr val="000000"/>
              </a:solidFill>
              <a:latin typeface="Century Gothic"/>
              <a:ea typeface="Century Gothic"/>
              <a:cs typeface="Century Gothic"/>
              <a:sym typeface="Century Gothic"/>
            </a:endParaRPr>
          </a:p>
          <a:p>
            <a:pPr marL="457200" marR="0" lvl="0" indent="-355600" algn="l" rtl="0">
              <a:lnSpc>
                <a:spcPct val="100000"/>
              </a:lnSpc>
              <a:spcBef>
                <a:spcPts val="0"/>
              </a:spcBef>
              <a:spcAft>
                <a:spcPts val="0"/>
              </a:spcAft>
              <a:buClr>
                <a:srgbClr val="000000"/>
              </a:buClr>
              <a:buSzPts val="2000"/>
              <a:buFont typeface="Century Gothic"/>
              <a:buChar char="●"/>
            </a:pPr>
            <a:r>
              <a:rPr lang="en" sz="2000">
                <a:solidFill>
                  <a:srgbClr val="000000"/>
                </a:solidFill>
                <a:latin typeface="Century Gothic"/>
                <a:ea typeface="Century Gothic"/>
                <a:cs typeface="Century Gothic"/>
                <a:sym typeface="Century Gothic"/>
              </a:rPr>
              <a:t>Participating in a text-based discussion about the American Revolution,</a:t>
            </a:r>
            <a:endParaRPr sz="2000">
              <a:solidFill>
                <a:srgbClr val="000000"/>
              </a:solidFill>
              <a:latin typeface="Century Gothic"/>
              <a:ea typeface="Century Gothic"/>
              <a:cs typeface="Century Gothic"/>
              <a:sym typeface="Century Gothic"/>
            </a:endParaRPr>
          </a:p>
          <a:p>
            <a:pPr marL="457200" marR="0" lvl="0" indent="-355600" algn="l" rtl="0">
              <a:lnSpc>
                <a:spcPct val="100000"/>
              </a:lnSpc>
              <a:spcBef>
                <a:spcPts val="0"/>
              </a:spcBef>
              <a:spcAft>
                <a:spcPts val="0"/>
              </a:spcAft>
              <a:buClr>
                <a:srgbClr val="000000"/>
              </a:buClr>
              <a:buSzPts val="2000"/>
              <a:buFont typeface="Century Gothic"/>
              <a:buChar char="●"/>
            </a:pPr>
            <a:r>
              <a:rPr lang="en" sz="2000">
                <a:solidFill>
                  <a:srgbClr val="000000"/>
                </a:solidFill>
                <a:latin typeface="Century Gothic"/>
                <a:ea typeface="Century Gothic"/>
                <a:cs typeface="Century Gothic"/>
                <a:sym typeface="Century Gothic"/>
              </a:rPr>
              <a:t>Reflecting on the discussion, and</a:t>
            </a:r>
            <a:endParaRPr sz="2000">
              <a:solidFill>
                <a:srgbClr val="000000"/>
              </a:solidFill>
              <a:latin typeface="Century Gothic"/>
              <a:ea typeface="Century Gothic"/>
              <a:cs typeface="Century Gothic"/>
              <a:sym typeface="Century Gothic"/>
            </a:endParaRPr>
          </a:p>
          <a:p>
            <a:pPr marL="457200" marR="0" lvl="0" indent="-355600" algn="l" rtl="0">
              <a:lnSpc>
                <a:spcPct val="100000"/>
              </a:lnSpc>
              <a:spcBef>
                <a:spcPts val="0"/>
              </a:spcBef>
              <a:spcAft>
                <a:spcPts val="0"/>
              </a:spcAft>
              <a:buClr>
                <a:srgbClr val="000000"/>
              </a:buClr>
              <a:buSzPts val="2000"/>
              <a:buFont typeface="Century Gothic"/>
              <a:buChar char="●"/>
            </a:pPr>
            <a:r>
              <a:rPr lang="en" sz="2000">
                <a:solidFill>
                  <a:srgbClr val="000000"/>
                </a:solidFill>
                <a:latin typeface="Century Gothic"/>
                <a:ea typeface="Century Gothic"/>
                <a:cs typeface="Century Gothic"/>
                <a:sym typeface="Century Gothic"/>
              </a:rPr>
              <a:t>Sharing your broadsides.</a:t>
            </a:r>
            <a:endParaRPr sz="2000">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None/>
            </a:pPr>
            <a:endParaRPr sz="2000">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None/>
            </a:pPr>
            <a:r>
              <a:rPr lang="en" sz="2000">
                <a:solidFill>
                  <a:srgbClr val="000000"/>
                </a:solidFill>
                <a:latin typeface="Century Gothic"/>
                <a:ea typeface="Century Gothic"/>
                <a:cs typeface="Century Gothic"/>
                <a:sym typeface="Century Gothic"/>
              </a:rPr>
              <a:t>There is no homework for this lesson!</a:t>
            </a:r>
            <a:endParaRPr sz="2000">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None/>
            </a:pPr>
            <a:endParaRPr sz="2000">
              <a:solidFill>
                <a:srgbClr val="000000"/>
              </a:solidFill>
              <a:latin typeface="Century Gothic"/>
              <a:ea typeface="Century Gothic"/>
              <a:cs typeface="Century Gothic"/>
              <a:sym typeface="Century Gothic"/>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26"/>
        <p:cNvGrpSpPr/>
        <p:nvPr/>
      </p:nvGrpSpPr>
      <p:grpSpPr>
        <a:xfrm>
          <a:off x="0" y="0"/>
          <a:ext cx="0" cy="0"/>
          <a:chOff x="0" y="0"/>
          <a:chExt cx="0" cy="0"/>
        </a:xfrm>
      </p:grpSpPr>
      <p:sp>
        <p:nvSpPr>
          <p:cNvPr id="227" name="Google Shape;227;p33"/>
          <p:cNvSpPr txBox="1">
            <a:spLocks noGrp="1"/>
          </p:cNvSpPr>
          <p:nvPr>
            <p:ph type="title"/>
          </p:nvPr>
        </p:nvSpPr>
        <p:spPr>
          <a:xfrm>
            <a:off x="426225" y="201075"/>
            <a:ext cx="80892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Calibri"/>
              <a:buNone/>
            </a:pPr>
            <a:r>
              <a:rPr lang="en" sz="3000">
                <a:solidFill>
                  <a:srgbClr val="000000"/>
                </a:solidFill>
                <a:latin typeface="Century Gothic"/>
                <a:ea typeface="Century Gothic"/>
                <a:cs typeface="Century Gothic"/>
                <a:sym typeface="Century Gothic"/>
              </a:rPr>
              <a:t>Learning Targets</a:t>
            </a:r>
            <a:endParaRPr sz="3000" i="0" u="none" strike="noStrike" cap="none">
              <a:solidFill>
                <a:srgbClr val="000000"/>
              </a:solidFill>
              <a:latin typeface="Century Gothic"/>
              <a:ea typeface="Century Gothic"/>
              <a:cs typeface="Century Gothic"/>
              <a:sym typeface="Century Gothic"/>
            </a:endParaRPr>
          </a:p>
        </p:txBody>
      </p:sp>
      <p:pic>
        <p:nvPicPr>
          <p:cNvPr id="228" name="Google Shape;228;p33"/>
          <p:cNvPicPr preferRelativeResize="0"/>
          <p:nvPr/>
        </p:nvPicPr>
        <p:blipFill>
          <a:blip r:embed="rId3">
            <a:alphaModFix/>
          </a:blip>
          <a:stretch>
            <a:fillRect/>
          </a:stretch>
        </p:blipFill>
        <p:spPr>
          <a:xfrm>
            <a:off x="8425543" y="4354286"/>
            <a:ext cx="620486" cy="545561"/>
          </a:xfrm>
          <a:prstGeom prst="rect">
            <a:avLst/>
          </a:prstGeom>
          <a:noFill/>
          <a:ln>
            <a:noFill/>
          </a:ln>
        </p:spPr>
      </p:pic>
      <p:sp>
        <p:nvSpPr>
          <p:cNvPr id="229" name="Google Shape;229;p33"/>
          <p:cNvSpPr txBox="1"/>
          <p:nvPr/>
        </p:nvSpPr>
        <p:spPr>
          <a:xfrm>
            <a:off x="346275" y="1442550"/>
            <a:ext cx="7633200" cy="2599800"/>
          </a:xfrm>
          <a:prstGeom prst="rect">
            <a:avLst/>
          </a:prstGeom>
          <a:noFill/>
          <a:ln>
            <a:noFill/>
          </a:ln>
        </p:spPr>
        <p:txBody>
          <a:bodyPr spcFirstLastPara="1" wrap="square" lIns="91425" tIns="91425" rIns="91425" bIns="91425" anchor="t" anchorCtr="0">
            <a:noAutofit/>
          </a:bodyPr>
          <a:lstStyle/>
          <a:p>
            <a:pPr marL="457200" lvl="0" indent="-381000" algn="l" rtl="0">
              <a:lnSpc>
                <a:spcPct val="100000"/>
              </a:lnSpc>
              <a:spcBef>
                <a:spcPts val="0"/>
              </a:spcBef>
              <a:spcAft>
                <a:spcPts val="0"/>
              </a:spcAft>
              <a:buSzPts val="2400"/>
              <a:buFont typeface="Century Gothic"/>
              <a:buAutoNum type="arabicPeriod"/>
            </a:pPr>
            <a:r>
              <a:rPr lang="en" sz="2400">
                <a:solidFill>
                  <a:schemeClr val="dk1"/>
                </a:solidFill>
                <a:latin typeface="Century Gothic"/>
                <a:ea typeface="Century Gothic"/>
                <a:cs typeface="Century Gothic"/>
                <a:sym typeface="Century Gothic"/>
              </a:rPr>
              <a:t>I can follow discussion norms to participate in a productive discussion about my opinion of the American Revolution.</a:t>
            </a:r>
            <a:r>
              <a:rPr lang="en" sz="2400">
                <a:latin typeface="Century Gothic"/>
                <a:ea typeface="Century Gothic"/>
                <a:cs typeface="Century Gothic"/>
                <a:sym typeface="Century Gothic"/>
              </a:rPr>
              <a:t> </a:t>
            </a:r>
            <a:endParaRPr sz="2400">
              <a:latin typeface="Century Gothic"/>
              <a:ea typeface="Century Gothic"/>
              <a:cs typeface="Century Gothic"/>
              <a:sym typeface="Century Gothic"/>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33"/>
        <p:cNvGrpSpPr/>
        <p:nvPr/>
      </p:nvGrpSpPr>
      <p:grpSpPr>
        <a:xfrm>
          <a:off x="0" y="0"/>
          <a:ext cx="0" cy="0"/>
          <a:chOff x="0" y="0"/>
          <a:chExt cx="0" cy="0"/>
        </a:xfrm>
      </p:grpSpPr>
      <p:sp>
        <p:nvSpPr>
          <p:cNvPr id="234" name="Google Shape;234;p34"/>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Calibri"/>
              <a:buNone/>
            </a:pPr>
            <a:r>
              <a:rPr lang="en" sz="2400" dirty="0">
                <a:solidFill>
                  <a:schemeClr val="tx1"/>
                </a:solidFill>
                <a:latin typeface="Century Gothic"/>
                <a:ea typeface="Century Gothic"/>
                <a:cs typeface="Century Gothic"/>
                <a:sym typeface="Century Gothic"/>
              </a:rPr>
              <a:t>Participating in a Text-Based Discussion: American Revolution</a:t>
            </a:r>
            <a:endParaRPr sz="2400" u="none" strike="noStrike" cap="none" dirty="0">
              <a:solidFill>
                <a:schemeClr val="tx1"/>
              </a:solidFill>
              <a:latin typeface="Century Gothic"/>
              <a:ea typeface="Century Gothic"/>
              <a:cs typeface="Century Gothic"/>
              <a:sym typeface="Century Gothic"/>
            </a:endParaRPr>
          </a:p>
        </p:txBody>
      </p:sp>
      <p:pic>
        <p:nvPicPr>
          <p:cNvPr id="235" name="Google Shape;235;p34"/>
          <p:cNvPicPr preferRelativeResize="0"/>
          <p:nvPr/>
        </p:nvPicPr>
        <p:blipFill rotWithShape="1">
          <a:blip r:embed="rId3">
            <a:alphaModFix/>
          </a:blip>
          <a:srcRect l="29741" t="22181" r="31970" b="8867"/>
          <a:stretch/>
        </p:blipFill>
        <p:spPr>
          <a:xfrm>
            <a:off x="913650" y="1234300"/>
            <a:ext cx="3399475" cy="3509299"/>
          </a:xfrm>
          <a:prstGeom prst="rect">
            <a:avLst/>
          </a:prstGeom>
          <a:noFill/>
          <a:ln w="19050" cap="flat" cmpd="sng">
            <a:solidFill>
              <a:srgbClr val="000000"/>
            </a:solidFill>
            <a:prstDash val="solid"/>
            <a:round/>
            <a:headEnd type="none" w="sm" len="sm"/>
            <a:tailEnd type="none" w="sm" len="sm"/>
          </a:ln>
        </p:spPr>
      </p:pic>
      <p:pic>
        <p:nvPicPr>
          <p:cNvPr id="236" name="Google Shape;236;p34"/>
          <p:cNvPicPr preferRelativeResize="0"/>
          <p:nvPr/>
        </p:nvPicPr>
        <p:blipFill>
          <a:blip r:embed="rId4">
            <a:alphaModFix/>
          </a:blip>
          <a:stretch>
            <a:fillRect/>
          </a:stretch>
        </p:blipFill>
        <p:spPr>
          <a:xfrm>
            <a:off x="5060900" y="1234312"/>
            <a:ext cx="3084676" cy="3509276"/>
          </a:xfrm>
          <a:prstGeom prst="rect">
            <a:avLst/>
          </a:prstGeom>
          <a:noFill/>
          <a:ln w="19050" cap="flat" cmpd="sng">
            <a:solidFill>
              <a:srgbClr val="000000"/>
            </a:solidFill>
            <a:prstDash val="solid"/>
            <a:round/>
            <a:headEnd type="none" w="sm" len="sm"/>
            <a:tailEnd type="none" w="sm" len="sm"/>
          </a:ln>
        </p:spPr>
      </p:pic>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24589d5312dfc2a71c4a2545dd92a3b2">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e9294a7d7320ff0da74d9ce695219532"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8C5BFF4E-79BA-490A-A7E7-7FEEACF5FC35}"/>
</file>

<file path=customXml/itemProps2.xml><?xml version="1.0" encoding="utf-8"?>
<ds:datastoreItem xmlns:ds="http://schemas.openxmlformats.org/officeDocument/2006/customXml" ds:itemID="{FD9058A9-0450-4157-BCDD-AD33C2E304A9}"/>
</file>

<file path=customXml/itemProps3.xml><?xml version="1.0" encoding="utf-8"?>
<ds:datastoreItem xmlns:ds="http://schemas.openxmlformats.org/officeDocument/2006/customXml" ds:itemID="{185368EE-858B-4AB2-9679-8AF0A626A1FA}"/>
</file>

<file path=docProps/app.xml><?xml version="1.0" encoding="utf-8"?>
<Properties xmlns="http://schemas.openxmlformats.org/officeDocument/2006/extended-properties" xmlns:vt="http://schemas.openxmlformats.org/officeDocument/2006/docPropsVTypes">
  <TotalTime>51</TotalTime>
  <Words>2792</Words>
  <Application>Microsoft Macintosh PowerPoint</Application>
  <PresentationFormat>On-screen Show (16:9)</PresentationFormat>
  <Paragraphs>272</Paragraphs>
  <Slides>15</Slides>
  <Notes>15</Notes>
  <HiddenSlides>0</HiddenSlides>
  <MMClips>0</MMClips>
  <ScaleCrop>false</ScaleCrop>
  <HeadingPairs>
    <vt:vector size="6" baseType="variant">
      <vt:variant>
        <vt:lpstr>Fonts Used</vt:lpstr>
      </vt:variant>
      <vt:variant>
        <vt:i4>5</vt:i4>
      </vt:variant>
      <vt:variant>
        <vt:lpstr>Theme</vt:lpstr>
      </vt:variant>
      <vt:variant>
        <vt:i4>2</vt:i4>
      </vt:variant>
      <vt:variant>
        <vt:lpstr>Slide Titles</vt:lpstr>
      </vt:variant>
      <vt:variant>
        <vt:i4>15</vt:i4>
      </vt:variant>
    </vt:vector>
  </HeadingPairs>
  <TitlesOfParts>
    <vt:vector size="22" baseType="lpstr">
      <vt:lpstr>Century Gothic</vt:lpstr>
      <vt:lpstr>Georgia</vt:lpstr>
      <vt:lpstr>Overlock</vt:lpstr>
      <vt:lpstr>Calibri</vt:lpstr>
      <vt:lpstr>Arial</vt:lpstr>
      <vt:lpstr>Office Theme</vt:lpstr>
      <vt:lpstr>Office Theme</vt:lpstr>
      <vt:lpstr>Grade 4: Module 3: Unit 3: Lesson 15 Teacher slide, before teaching.</vt:lpstr>
      <vt:lpstr>Grade 4: Module 3: Unit 3: Lesson 15 Teacher slide, before teaching.</vt:lpstr>
      <vt:lpstr>Grade 4: Module 3: Unit 3: Lesson 15 Teacher slide, before teaching.</vt:lpstr>
      <vt:lpstr>Grade 4: Module 3: Unit 3: Lesson 15 Teacher slide, before teaching.</vt:lpstr>
      <vt:lpstr>Grade 4: Module 3: Unit 3: Lesson 15 Teacher slide, before teaching.</vt:lpstr>
      <vt:lpstr>Grade 4: Module 3:  Unit 3: Lesson 15</vt:lpstr>
      <vt:lpstr>Hello, Students!</vt:lpstr>
      <vt:lpstr>Learning Targets</vt:lpstr>
      <vt:lpstr>Participating in a Text-Based Discussion: American Revolution</vt:lpstr>
      <vt:lpstr>Participating in a Text-Based Discussion: American Revolution</vt:lpstr>
      <vt:lpstr>Reflecting on Discussion</vt:lpstr>
      <vt:lpstr>Sharing Our Work!</vt:lpstr>
      <vt:lpstr>Learning Targets</vt:lpstr>
      <vt:lpstr>Homework</vt:lpstr>
      <vt:lpstr>Small Group Block /All Block </vt:lpstr>
    </vt:vector>
  </TitlesOfParts>
  <LinksUpToDate>false</LinksUpToDate>
  <SharedDoc>false</SharedDoc>
  <HyperlinksChanged>false</HyperlinksChanged>
  <AppVersion>16.0016</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Grade 4: Module 3: Unit 3: Lesson 15 Teacher slide, before teaching.</dc:title>
  <dc:creator>nbravo</dc:creator>
  <cp:lastModifiedBy>Elaine Collins</cp:lastModifiedBy>
  <cp:revision>8</cp:revision>
  <dcterms:modified xsi:type="dcterms:W3CDTF">2018-11-03T21:39:14Z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