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x="9144000" cy="5143500" type="screen16x9"/>
  <p:notesSz cx="6858000" cy="9144000"/>
  <p:embeddedFontLst>
    <p:embeddedFont>
      <p:font typeface="Calibri" panose="020F0502020204030204" pitchFamily="34" charset="0"/>
      <p:regular r:id="rId30"/>
      <p:bold r:id="rId31"/>
      <p:italic r:id="rId32"/>
      <p:boldItalic r:id="rId33"/>
    </p:embeddedFont>
    <p:embeddedFont>
      <p:font typeface="Century Gothic" panose="020B0502020202020204" pitchFamily="3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ACAE532-D078-47B8-9525-3475CBA0177F}">
  <a:tblStyle styleId="{2ACAE532-D078-47B8-9525-3475CBA0177F}"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1221B53-4C12-43EE-948B-BC21DB5F4E63}"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274" autoAdjust="0"/>
  </p:normalViewPr>
  <p:slideViewPr>
    <p:cSldViewPr snapToGrid="0">
      <p:cViewPr varScale="1">
        <p:scale>
          <a:sx n="99" d="100"/>
          <a:sy n="99" d="100"/>
        </p:scale>
        <p:origin x="-1376"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font" Target="fonts/font5.fntdata"/><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4.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AAF99979-E3E2-01F6-61D5-41E40504C85A}"/>
    <pc:docChg chg="addSld">
      <pc:chgData name="Jennifer Snapp" userId="S::jennifer.snapp@detroitk12.org::42622253-5fe4-47d2-9c8f-1ef2d995c939" providerId="AD" clId="Web-{AAF99979-E3E2-01F6-61D5-41E40504C85A}" dt="2019-03-25T19:49:36.155" v="0"/>
      <pc:docMkLst>
        <pc:docMk/>
      </pc:docMkLst>
      <pc:sldChg chg="add">
        <pc:chgData name="Jennifer Snapp" userId="S::jennifer.snapp@detroitk12.org::42622253-5fe4-47d2-9c8f-1ef2d995c939" providerId="AD" clId="Web-{AAF99979-E3E2-01F6-61D5-41E40504C85A}" dt="2019-03-25T19:49:36.155" v="0"/>
        <pc:sldMkLst>
          <pc:docMk/>
          <pc:sldMk cId="449715180" sldId="278"/>
        </pc:sldMkLst>
      </pc:sldChg>
      <pc:sldMasterChg chg="addSldLayout">
        <pc:chgData name="Jennifer Snapp" userId="S::jennifer.snapp@detroitk12.org::42622253-5fe4-47d2-9c8f-1ef2d995c939" providerId="AD" clId="Web-{AAF99979-E3E2-01F6-61D5-41E40504C85A}" dt="2019-03-25T19:49:36.155" v="0"/>
        <pc:sldMasterMkLst>
          <pc:docMk/>
          <pc:sldMasterMk cId="0" sldId="2147483671"/>
        </pc:sldMasterMkLst>
        <pc:sldLayoutChg chg="add replId">
          <pc:chgData name="Jennifer Snapp" userId="S::jennifer.snapp@detroitk12.org::42622253-5fe4-47d2-9c8f-1ef2d995c939" providerId="AD" clId="Web-{AAF99979-E3E2-01F6-61D5-41E40504C85A}" dt="2019-03-25T19:49:36.155" v="0"/>
          <pc:sldLayoutMkLst>
            <pc:docMk/>
            <pc:sldMasterMk cId="0" sldId="2147483671"/>
            <pc:sldLayoutMk cId="252030373" sldId="2147483672"/>
          </pc:sldLayoutMkLst>
        </pc:sldLayoutChg>
      </pc:sldMasterChg>
    </pc:docChg>
  </pc:docChgLst>
  <pc:docChgLst>
    <pc:chgData name="Deniescha Malone" userId="S::deniescha.malone@detroitk12.org::9beeb3ea-6cc3-4273-8119-e4c5603b3ca3" providerId="AD" clId="Web-{E89E4226-91E7-DA19-A8F1-45BD769C146A}"/>
    <pc:docChg chg="modSld">
      <pc:chgData name="Deniescha Malone" userId="S::deniescha.malone@detroitk12.org::9beeb3ea-6cc3-4273-8119-e4c5603b3ca3" providerId="AD" clId="Web-{E89E4226-91E7-DA19-A8F1-45BD769C146A}" dt="2019-03-26T01:11:07.530" v="0" actId="20577"/>
      <pc:docMkLst>
        <pc:docMk/>
      </pc:docMkLst>
      <pc:sldChg chg="modSp">
        <pc:chgData name="Deniescha Malone" userId="S::deniescha.malone@detroitk12.org::9beeb3ea-6cc3-4273-8119-e4c5603b3ca3" providerId="AD" clId="Web-{E89E4226-91E7-DA19-A8F1-45BD769C146A}" dt="2019-03-26T01:11:07.530" v="0" actId="20577"/>
        <pc:sldMkLst>
          <pc:docMk/>
          <pc:sldMk cId="0" sldId="258"/>
        </pc:sldMkLst>
        <pc:spChg chg="mod">
          <ac:chgData name="Deniescha Malone" userId="S::deniescha.malone@detroitk12.org::9beeb3ea-6cc3-4273-8119-e4c5603b3ca3" providerId="AD" clId="Web-{E89E4226-91E7-DA19-A8F1-45BD769C146A}" dt="2019-03-26T01:11:07.530" v="0" actId="20577"/>
          <ac:spMkLst>
            <pc:docMk/>
            <pc:sldMk cId="0" sldId="258"/>
            <ac:spMk id="150"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16546951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to complete a first and second read of Excerpt 2.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lesson, students continue to build their stamina and ability to make meaning of the </a:t>
            </a:r>
            <a:r>
              <a:rPr lang="en" sz="1200" i="1">
                <a:solidFill>
                  <a:schemeClr val="dk1"/>
                </a:solidFill>
                <a:latin typeface="Calibri"/>
                <a:ea typeface="Calibri"/>
                <a:cs typeface="Calibri"/>
                <a:sym typeface="Calibri"/>
              </a:rPr>
              <a:t>Narrative</a:t>
            </a:r>
            <a:r>
              <a:rPr lang="en" sz="1200">
                <a:solidFill>
                  <a:schemeClr val="dk1"/>
                </a:solidFill>
                <a:latin typeface="Calibri"/>
                <a:ea typeface="Calibri"/>
                <a:cs typeface="Calibri"/>
                <a:sym typeface="Calibri"/>
              </a:rPr>
              <a:t> through the process of reading each excerpt several times.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Excerpt 2, which students read in this lesson, is from Chapter 2 and includes a description of living conditions on plantations. Douglass goes on to describe the sorrow slaves express through their singing. He uses this to counter the position, widely held at this time by Northerners, that slave spirituals were a sign of contentment with their lot.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33161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a8c0319b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20 -25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Second read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a:t>
            </a:r>
            <a:r>
              <a:rPr lang="en" sz="1200" b="1" dirty="0">
                <a:solidFill>
                  <a:schemeClr val="dk1"/>
                </a:solidFill>
                <a:latin typeface="Calibri"/>
                <a:ea typeface="Calibri"/>
                <a:cs typeface="Calibri"/>
                <a:sym typeface="Calibri"/>
              </a:rPr>
              <a:t> Teacher Reference of Second Read Questions.  </a:t>
            </a:r>
            <a:r>
              <a:rPr lang="en" sz="1200" dirty="0">
                <a:solidFill>
                  <a:schemeClr val="dk1"/>
                </a:solidFill>
                <a:latin typeface="Calibri"/>
                <a:ea typeface="Calibri"/>
                <a:cs typeface="Calibri"/>
                <a:sym typeface="Calibri"/>
              </a:rPr>
              <a:t>This handout has more directions in guiding their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to the text being read. This encourages students to reread the text for further analysis and allows for a deeper understanding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continue to work with their seat partners to reread the rest of Paragraph 2  of the excerpt and answer the question.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Circulate to support students and ask probing/prompting questions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02" name="Google Shape;202;g42a8c0319b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7621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2a8c0319b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20 -25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P</a:t>
            </a:r>
            <a:r>
              <a:rPr lang="en" sz="1200" b="1" dirty="0">
                <a:solidFill>
                  <a:schemeClr val="dk1"/>
                </a:solidFill>
                <a:latin typeface="Calibri"/>
                <a:ea typeface="Calibri"/>
                <a:cs typeface="Calibri"/>
                <a:sym typeface="Calibri"/>
              </a:rPr>
              <a:t>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Second read continued</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“Want” is a familiar word being used in an unfamiliar way. Consider modeling it as you see in the Teacher Actions, below.</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Model with </a:t>
            </a:r>
            <a:r>
              <a:rPr lang="en" sz="1200" i="1" dirty="0">
                <a:latin typeface="Calibri"/>
                <a:ea typeface="Calibri"/>
                <a:cs typeface="Calibri"/>
                <a:sym typeface="Calibri"/>
              </a:rPr>
              <a:t>want</a:t>
            </a:r>
            <a:r>
              <a:rPr lang="en" sz="1200" dirty="0">
                <a:latin typeface="Calibri"/>
                <a:ea typeface="Calibri"/>
                <a:cs typeface="Calibri"/>
                <a:sym typeface="Calibri"/>
              </a:rPr>
              <a:t>. You might say something like: </a:t>
            </a:r>
            <a:r>
              <a:rPr lang="en" sz="1200" i="1" dirty="0">
                <a:latin typeface="Calibri"/>
                <a:ea typeface="Calibri"/>
                <a:cs typeface="Calibri"/>
                <a:sym typeface="Calibri"/>
              </a:rPr>
              <a:t>“First I’m going to reread the sentence where that word was, just up until the semicolon, since a semicolon often separates a sentence into parts, and I’m guessing I mostly need to focus on the part where I see the word want. I know what it means to want something, but that’s a verb, and the meaning I know doesn’t make sense here—it can’t be that they have less trouble because they want to have beds. Want must mean something else.</a:t>
            </a:r>
            <a:r>
              <a:rPr lang="en-US" sz="1200" i="1" dirty="0">
                <a:latin typeface="Calibri"/>
                <a:ea typeface="Calibri"/>
                <a:cs typeface="Calibri"/>
                <a:sym typeface="Calibri"/>
              </a:rPr>
              <a: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Continue with, </a:t>
            </a:r>
            <a:r>
              <a:rPr lang="en" sz="1200" i="1" dirty="0">
                <a:solidFill>
                  <a:schemeClr val="dk1"/>
                </a:solidFill>
                <a:latin typeface="Calibri"/>
                <a:ea typeface="Calibri"/>
                <a:cs typeface="Calibri"/>
                <a:sym typeface="Calibri"/>
              </a:rPr>
              <a:t>“I can see from the first sentence in this paragraph that they don’t have beds, so I think that maybe want in this text means not having something, like an absence of something. I’ll try that meaning out: They find less difficulty from not having beds than from not having time to sleep. That makes sense to me.”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Then ask students to work on </a:t>
            </a:r>
            <a:r>
              <a:rPr lang="en" sz="1200" i="1" dirty="0">
                <a:solidFill>
                  <a:schemeClr val="dk1"/>
                </a:solidFill>
                <a:latin typeface="Calibri"/>
                <a:ea typeface="Calibri"/>
                <a:cs typeface="Calibri"/>
                <a:sym typeface="Calibri"/>
              </a:rPr>
              <a:t>consumed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Prompt them to reread the sentence from “very many of their sleeping hours … to coming day.</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 Ask: “</a:t>
            </a:r>
            <a:r>
              <a:rPr lang="en" sz="1200" i="1" dirty="0">
                <a:solidFill>
                  <a:schemeClr val="dk1"/>
                </a:solidFill>
                <a:latin typeface="Calibri"/>
                <a:ea typeface="Calibri"/>
                <a:cs typeface="Calibri"/>
                <a:sym typeface="Calibri"/>
              </a:rPr>
              <a:t>What happens to the hours that they could be asleep? </a:t>
            </a:r>
            <a:r>
              <a:rPr lang="en" i="1" dirty="0">
                <a:solidFill>
                  <a:schemeClr val="dk1"/>
                </a:solidFill>
              </a:rPr>
              <a:t>What are they doing? So which might ‘consumed’ mean?” </a:t>
            </a:r>
            <a:endParaRPr i="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needed, ask probing and prompting questions, such as: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one common bed?</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dirty="0">
              <a:solidFill>
                <a:schemeClr val="dk1"/>
              </a:solidFill>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3, listen for students to say: “used 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working together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continue to use the strategies of rereading and testing possible meanings as they figure out new vocabulary words and answer questions for the remainder of the text. </a:t>
            </a:r>
            <a:endParaRPr sz="1200" dirty="0">
              <a:solidFill>
                <a:schemeClr val="dk1"/>
              </a:solidFill>
              <a:latin typeface="Calibri"/>
              <a:ea typeface="Calibri"/>
              <a:cs typeface="Calibri"/>
              <a:sym typeface="Calibri"/>
            </a:endParaRPr>
          </a:p>
        </p:txBody>
      </p:sp>
      <p:sp>
        <p:nvSpPr>
          <p:cNvPr id="210" name="Google Shape;210;g42a8c0319b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5862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2a8c0319b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20 -25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P</a:t>
            </a:r>
            <a:r>
              <a:rPr lang="en" sz="1200" b="1" dirty="0">
                <a:solidFill>
                  <a:schemeClr val="dk1"/>
                </a:solidFill>
                <a:latin typeface="Calibri"/>
                <a:ea typeface="Calibri"/>
                <a:cs typeface="Calibri"/>
                <a:sym typeface="Calibri"/>
              </a:rPr>
              <a:t>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Second read continued</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likely to need help with the phrase “woe betides them</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attention on “woe betides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them to think about each word in the phrase to figure out meaning. Model using the context of the phrase to help figure it 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them answer the question.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“It sounds </a:t>
            </a:r>
            <a:r>
              <a:rPr lang="en" sz="1200" b="0" dirty="0">
                <a:solidFill>
                  <a:schemeClr val="dk1"/>
                </a:solidFill>
                <a:latin typeface="Calibri"/>
                <a:ea typeface="Calibri"/>
                <a:cs typeface="Calibri"/>
                <a:sym typeface="Calibri"/>
              </a:rPr>
              <a:t>like “bad things happen to them.”</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628650" lvl="0" indent="-171450" algn="l" rtl="0">
              <a:spcBef>
                <a:spcPts val="0"/>
              </a:spcBef>
              <a:spcAft>
                <a:spcPts val="0"/>
              </a:spcAft>
            </a:pPr>
            <a:r>
              <a:rPr lang="en" sz="1200" dirty="0">
                <a:solidFill>
                  <a:schemeClr val="dk1"/>
                </a:solidFill>
                <a:latin typeface="Calibri"/>
                <a:ea typeface="Calibri"/>
                <a:cs typeface="Calibri"/>
                <a:sym typeface="Calibri"/>
              </a:rPr>
              <a:t>Continue to probe them with hints and questions.</a:t>
            </a:r>
            <a:endParaRPr sz="1200" dirty="0">
              <a:solidFill>
                <a:schemeClr val="dk1"/>
              </a:solidFill>
              <a:latin typeface="Calibri"/>
              <a:ea typeface="Calibri"/>
              <a:cs typeface="Calibri"/>
              <a:sym typeface="Calibri"/>
            </a:endParaRPr>
          </a:p>
        </p:txBody>
      </p:sp>
      <p:sp>
        <p:nvSpPr>
          <p:cNvPr id="219" name="Google Shape;219;g42a8c0319b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384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23c9b0746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20 -25  minutes (this slide, 5-6 minute)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P</a:t>
            </a:r>
            <a:r>
              <a:rPr lang="en" sz="1200" b="1" dirty="0">
                <a:solidFill>
                  <a:schemeClr val="dk1"/>
                </a:solidFill>
                <a:latin typeface="Calibri"/>
                <a:ea typeface="Calibri"/>
                <a:cs typeface="Calibri"/>
                <a:sym typeface="Calibri"/>
              </a:rPr>
              <a:t>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5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Second read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work with vocabulary in context here. They will also paraphrase.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Teachers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ask probing and prompting questions, as indicated.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To whom does</a:t>
            </a:r>
            <a:r>
              <a:rPr lang="en-US" sz="1200" i="1" baseline="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his</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refer? To what does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it</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refer?</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next sentence.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Mr. Severe do? How might that create blood and blasphemy?</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specific examples have you read about what Mr. Severe did? How would you sum up those ideas? Which adjectives would you use?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#3, listen for students to see that “his” refers to Mr. Severe. “It” refers to the whole scene that Douglass is describing.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having students refer to text to aid in answering questions. Model and ask prompting questions as needed.</a:t>
            </a:r>
            <a:endParaRPr sz="1200" dirty="0">
              <a:solidFill>
                <a:schemeClr val="dk1"/>
              </a:solidFill>
              <a:latin typeface="Calibri"/>
              <a:ea typeface="Calibri"/>
              <a:cs typeface="Calibri"/>
              <a:sym typeface="Calibri"/>
            </a:endParaRPr>
          </a:p>
        </p:txBody>
      </p:sp>
      <p:sp>
        <p:nvSpPr>
          <p:cNvPr id="227" name="Google Shape;227;g423c9b0746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0818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23c9b0746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20 - 25  minutes (this slide, 5-6 minute)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P</a:t>
            </a:r>
            <a:r>
              <a:rPr lang="en" sz="1200" b="1" dirty="0">
                <a:solidFill>
                  <a:schemeClr val="dk1"/>
                </a:solidFill>
                <a:latin typeface="Calibri"/>
                <a:ea typeface="Calibri"/>
                <a:cs typeface="Calibri"/>
                <a:sym typeface="Calibri"/>
              </a:rPr>
              <a:t>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6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Second read continued</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answer the question.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that Mr. Severe is very cruel and abusive, both in words and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model as needed. If students do not supply the adjective “abusive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consider guiding them.</a:t>
            </a:r>
            <a:endParaRPr sz="1200" dirty="0">
              <a:solidFill>
                <a:schemeClr val="dk1"/>
              </a:solidFill>
              <a:latin typeface="Calibri"/>
              <a:ea typeface="Calibri"/>
              <a:cs typeface="Calibri"/>
              <a:sym typeface="Calibri"/>
            </a:endParaRPr>
          </a:p>
        </p:txBody>
      </p:sp>
      <p:sp>
        <p:nvSpPr>
          <p:cNvPr id="235" name="Google Shape;235;g423c9b0746_1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9508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23c9b0746_1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20 -25  minutes (this slide, 3-4 minute)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P</a:t>
            </a:r>
            <a:r>
              <a:rPr lang="en" sz="1200" b="1" dirty="0">
                <a:solidFill>
                  <a:schemeClr val="dk1"/>
                </a:solidFill>
                <a:latin typeface="Calibri"/>
                <a:ea typeface="Calibri"/>
                <a:cs typeface="Calibri"/>
                <a:sym typeface="Calibri"/>
              </a:rPr>
              <a:t>artner</a:t>
            </a:r>
            <a:r>
              <a:rPr lang="en-US" sz="1200" b="1" dirty="0">
                <a:solidFill>
                  <a:schemeClr val="dk1"/>
                </a:solidFill>
                <a:latin typeface="Calibri"/>
                <a:ea typeface="Calibri"/>
                <a:cs typeface="Calibri"/>
                <a:sym typeface="Calibri"/>
              </a:rPr>
              <a:t>s</a:t>
            </a: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7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Second read continued</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to have students work through vocabulary words and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probing questions to guide students along.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the slaves are singing, making up music as they go. Singing seems to be important to them.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support, pulling students back to the text as needed.</a:t>
            </a:r>
            <a:endParaRPr sz="1200" dirty="0">
              <a:solidFill>
                <a:schemeClr val="dk1"/>
              </a:solidFill>
              <a:latin typeface="Calibri"/>
              <a:ea typeface="Calibri"/>
              <a:cs typeface="Calibri"/>
              <a:sym typeface="Calibri"/>
            </a:endParaRPr>
          </a:p>
        </p:txBody>
      </p:sp>
      <p:sp>
        <p:nvSpPr>
          <p:cNvPr id="243" name="Google Shape;243;g423c9b0746_1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85323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23c9b0746_1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20 -25  minutes (this slide, 5-6 minute)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8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Second read continued</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r>
              <a:rPr lang="en"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to guide students through questions and vocabulary by using prompting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what  the word “depressed” means in this sentence?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3, listen for students to say “made me very sad</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support, pulling students back to the text as needed.</a:t>
            </a:r>
            <a:endParaRPr sz="1200" dirty="0">
              <a:solidFill>
                <a:schemeClr val="dk1"/>
              </a:solidFill>
              <a:latin typeface="Calibri"/>
              <a:ea typeface="Calibri"/>
              <a:cs typeface="Calibri"/>
              <a:sym typeface="Calibri"/>
            </a:endParaRPr>
          </a:p>
        </p:txBody>
      </p:sp>
      <p:sp>
        <p:nvSpPr>
          <p:cNvPr id="251" name="Google Shape;251;g423c9b0746_1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889116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23c9b0746_1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20 - 25   minutes (this slide, 5-6 minute)</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class/partners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9 of 10</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Work time B: Second read continued</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sure to continue using</a:t>
            </a:r>
            <a:r>
              <a:rPr lang="en" sz="1200" b="1">
                <a:solidFill>
                  <a:schemeClr val="dk1"/>
                </a:solidFill>
                <a:latin typeface="Calibri"/>
                <a:ea typeface="Calibri"/>
                <a:cs typeface="Calibri"/>
                <a:sym typeface="Calibri"/>
              </a:rPr>
              <a:t> Teacher reference guide </a:t>
            </a:r>
            <a:r>
              <a:rPr lang="en" sz="1200">
                <a:solidFill>
                  <a:schemeClr val="dk1"/>
                </a:solidFill>
                <a:latin typeface="Calibri"/>
                <a:ea typeface="Calibri"/>
                <a:cs typeface="Calibri"/>
                <a:sym typeface="Calibri"/>
              </a:rPr>
              <a:t>for teacher notes and actions</a:t>
            </a:r>
            <a:r>
              <a:rPr lang="en"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Continue to guide students through vocabulary and ask them how these words might connect.  The connection helps them see the dark connotations about how Douglass feels.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them to answer the one question.</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that students are following along.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say heartless, dark, soul killing emotions show people with no heart.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students back to text for clues to answer questions.</a:t>
            </a:r>
            <a:endParaRPr sz="1200">
              <a:solidFill>
                <a:schemeClr val="dk1"/>
              </a:solidFill>
              <a:latin typeface="Calibri"/>
              <a:ea typeface="Calibri"/>
              <a:cs typeface="Calibri"/>
              <a:sym typeface="Calibri"/>
            </a:endParaRPr>
          </a:p>
        </p:txBody>
      </p:sp>
      <p:sp>
        <p:nvSpPr>
          <p:cNvPr id="259" name="Google Shape;259;g423c9b0746_1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949413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23c9b0746_1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20 -25 minutes (this slide, 5-6 minute)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10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Second read continued</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sentence: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Slaves sing most when they are most unhappy.</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Discuss: </a:t>
            </a:r>
            <a:r>
              <a:rPr lang="en-US" sz="1200" i="1" dirty="0">
                <a:solidFill>
                  <a:schemeClr val="dk1"/>
                </a:solidFill>
                <a:latin typeface="Calibri"/>
                <a:ea typeface="Calibri"/>
                <a:cs typeface="Calibri"/>
                <a:sym typeface="Calibri"/>
              </a:rPr>
              <a:t>‘W</a:t>
            </a:r>
            <a:r>
              <a:rPr lang="en" sz="1200" i="1" dirty="0">
                <a:solidFill>
                  <a:schemeClr val="dk1"/>
                </a:solidFill>
                <a:latin typeface="Calibri"/>
                <a:ea typeface="Calibri"/>
                <a:cs typeface="Calibri"/>
                <a:sym typeface="Calibri"/>
              </a:rPr>
              <a:t>hat do you think this means?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with these questions, use equity sticks to lead a quick debrief, just sharing answers for most words and questions, but stopping to explore the thinking about: Questions 5, 8, 11, and 12, and the word </a:t>
            </a:r>
            <a:r>
              <a:rPr lang="en" sz="1200" i="1" dirty="0">
                <a:solidFill>
                  <a:schemeClr val="dk1"/>
                </a:solidFill>
                <a:latin typeface="Calibri"/>
                <a:ea typeface="Calibri"/>
                <a:cs typeface="Calibri"/>
                <a:sym typeface="Calibri"/>
              </a:rPr>
              <a:t>conceive</a:t>
            </a:r>
            <a:r>
              <a:rPr lang="en" sz="1200" dirty="0">
                <a:solidFill>
                  <a:schemeClr val="dk1"/>
                </a:solidFill>
                <a:latin typeface="Calibri"/>
                <a:ea typeface="Calibri"/>
                <a:cs typeface="Calibri"/>
                <a:sym typeface="Calibri"/>
              </a:rPr>
              <a:t> (make the link to concept, conception).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continue to work with their word roots reference sheet.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2, listen for students to notice that singing is a reflection mostly of sorrow - it is not a cheerful form of singing.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ask probing questions and refer students back to text for answers.</a:t>
            </a:r>
            <a:endParaRPr sz="1200" dirty="0">
              <a:solidFill>
                <a:schemeClr val="dk1"/>
              </a:solidFill>
              <a:latin typeface="Calibri"/>
              <a:ea typeface="Calibri"/>
              <a:cs typeface="Calibri"/>
              <a:sym typeface="Calibri"/>
            </a:endParaRPr>
          </a:p>
        </p:txBody>
      </p:sp>
      <p:sp>
        <p:nvSpPr>
          <p:cNvPr id="267" name="Google Shape;267;g423c9b0746_1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4575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23c9b0746_1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C. Matching Game, Excerpt 2 </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game acts as a physical and mental release for students after the demanding work of a close read. Ensuring that students have opportunities to incorporate physical movement in the classroom supports their academic success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also serves to remind students what the important work of paraphrasing challenging text can look like.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participate in a movement activity to help them think about the work they have been doing with paraphrasing some of Douglass’s complex sentences. (read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Excerpt 2: Sentence/Paraphrase cards</a:t>
            </a:r>
            <a:r>
              <a:rPr lang="en" sz="1200" dirty="0">
                <a:solidFill>
                  <a:schemeClr val="dk1"/>
                </a:solidFill>
                <a:latin typeface="Calibri"/>
                <a:ea typeface="Calibri"/>
                <a:cs typeface="Calibri"/>
                <a:sym typeface="Calibri"/>
              </a:rPr>
              <a:t> so each pair of students has one card, and so that both parts of a set of cards are distributed. You will distribute several of each card.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You may need to give some cards to a single student instead of to a pair of students. It is better to give the paraphrase card to a single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that students are matching the proper paraphrase to the quote.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those who may a model to get started.</a:t>
            </a:r>
            <a:endParaRPr sz="1200" dirty="0">
              <a:solidFill>
                <a:schemeClr val="dk1"/>
              </a:solidFill>
              <a:latin typeface="Calibri"/>
              <a:ea typeface="Calibri"/>
              <a:cs typeface="Calibri"/>
              <a:sym typeface="Calibri"/>
            </a:endParaRPr>
          </a:p>
        </p:txBody>
      </p:sp>
      <p:sp>
        <p:nvSpPr>
          <p:cNvPr id="275" name="Google Shape;275;g423c9b0746_1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1717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90000"/>
              </a:lnSpc>
              <a:spcBef>
                <a:spcPts val="8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Excerpt 2 Text and Questions (one per student and one to display)</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2: Close Reading Guide, Second Read (for teacher reference)</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2: Sentence/Paraphrase cards </a:t>
            </a:r>
            <a:r>
              <a:rPr lang="en" sz="1200" dirty="0">
                <a:solidFill>
                  <a:schemeClr val="dk1"/>
                </a:solidFill>
                <a:latin typeface="Calibri"/>
                <a:ea typeface="Calibri"/>
                <a:cs typeface="Calibri"/>
                <a:sym typeface="Calibri"/>
              </a:rPr>
              <a:t>(one card per student; students work with this material in pairs)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90000"/>
              </a:lnSpc>
              <a:spcBef>
                <a:spcPts val="80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Excerpt 1: Constructed Response </a:t>
            </a:r>
            <a:r>
              <a:rPr lang="en" sz="1200" dirty="0">
                <a:solidFill>
                  <a:schemeClr val="dk1"/>
                </a:solidFill>
                <a:latin typeface="Calibri"/>
                <a:ea typeface="Calibri"/>
                <a:cs typeface="Calibri"/>
                <a:sym typeface="Calibri"/>
              </a:rPr>
              <a:t>(from Lesson 8; one per student)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dirty="0"/>
              <a:t>Be sure to make sentence cards for each student.</a:t>
            </a:r>
            <a:endParaRPr dirty="0"/>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1810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3b21b1ab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Closing and Assessment  A: Debrief the game </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paraphrasing is a lot like translating a challenging text. It often takes more words to paraphrase than the text itself took.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82" name="Google Shape;282;g43b21b1ab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99794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B: Preview Homework</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need to be reading their independent reading book each night for homework. </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Remind them of the expectations you set (number of pages read? book chosen?) and that they will need to bring their books to class with them for Lesson 11.</a:t>
            </a:r>
            <a:endParaRPr sz="1200" dirty="0">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89" name="Google Shape;289;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387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96" name="Google Shape;296;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54560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Excerpt 2: Close Reading Guide, Second Read.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In advance: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Copy and cut up </a:t>
            </a:r>
            <a:r>
              <a:rPr lang="en" sz="1200" b="1" dirty="0">
                <a:solidFill>
                  <a:schemeClr val="dk1"/>
                </a:solidFill>
                <a:latin typeface="Calibri"/>
                <a:ea typeface="Calibri"/>
                <a:cs typeface="Calibri"/>
                <a:sym typeface="Calibri"/>
              </a:rPr>
              <a:t>Excerpt 2 Sentence/Paraphrase Cards.</a:t>
            </a:r>
            <a:r>
              <a:rPr lang="en" sz="1200" dirty="0">
                <a:solidFill>
                  <a:schemeClr val="dk1"/>
                </a:solidFill>
                <a:latin typeface="Calibri"/>
                <a:ea typeface="Calibri"/>
                <a:cs typeface="Calibri"/>
                <a:sym typeface="Calibri"/>
              </a:rPr>
              <a:t>  You will need one card per student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39636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49605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85639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5 - 8  minutes (this slide 3-4minutes)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1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A. Entry Task: Previewing Excerpt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use this time to both look over their homework from yesterday and to preview the next chapter of the </a:t>
            </a:r>
            <a:r>
              <a:rPr lang="en" sz="1200" i="1" dirty="0">
                <a:solidFill>
                  <a:schemeClr val="dk1"/>
                </a:solidFill>
                <a:latin typeface="Calibri"/>
                <a:ea typeface="Calibri"/>
                <a:cs typeface="Calibri"/>
                <a:sym typeface="Calibri"/>
              </a:rPr>
              <a:t>Narrative.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assess the homework task, consider using the </a:t>
            </a:r>
            <a:r>
              <a:rPr lang="en" sz="1200" b="1" dirty="0">
                <a:solidFill>
                  <a:schemeClr val="dk1"/>
                </a:solidFill>
                <a:latin typeface="Calibri"/>
                <a:ea typeface="Calibri"/>
                <a:cs typeface="Calibri"/>
                <a:sym typeface="Calibri"/>
              </a:rPr>
              <a:t>NY State Short Response Holistic 2-Point Rubric</a:t>
            </a:r>
            <a:r>
              <a:rPr lang="en" sz="1200" dirty="0">
                <a:solidFill>
                  <a:schemeClr val="dk1"/>
                </a:solidFill>
                <a:latin typeface="Calibri"/>
                <a:ea typeface="Calibri"/>
                <a:cs typeface="Calibri"/>
                <a:sym typeface="Calibri"/>
              </a:rPr>
              <a:t>, found on page 12 of the </a:t>
            </a:r>
            <a:r>
              <a:rPr lang="en" sz="1200" b="1" dirty="0">
                <a:solidFill>
                  <a:schemeClr val="dk1"/>
                </a:solidFill>
                <a:latin typeface="Calibri"/>
                <a:ea typeface="Calibri"/>
                <a:cs typeface="Calibri"/>
                <a:sym typeface="Calibri"/>
              </a:rPr>
              <a:t>Grade 7 Common Core English Language Arts Test Guide </a:t>
            </a:r>
            <a:r>
              <a:rPr lang="en" sz="1200" dirty="0">
                <a:solidFill>
                  <a:schemeClr val="dk1"/>
                </a:solidFill>
                <a:latin typeface="Calibri"/>
                <a:ea typeface="Calibri"/>
                <a:cs typeface="Calibri"/>
                <a:sym typeface="Calibri"/>
              </a:rPr>
              <a:t>on EngageNY.org</a:t>
            </a:r>
            <a:r>
              <a:rPr lang="en-US" sz="1200" dirty="0">
                <a:solidFill>
                  <a:schemeClr val="dk1"/>
                </a:solidFill>
                <a:latin typeface="Calibri"/>
                <a:ea typeface="Calibri"/>
                <a:cs typeface="Calibri"/>
                <a:sym typeface="Calibri"/>
              </a:rPr>
              <a:t>.</a:t>
            </a:r>
            <a:r>
              <a:rPr lang="en"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take out </a:t>
            </a:r>
            <a:r>
              <a:rPr lang="en" sz="1200" b="0" dirty="0">
                <a:solidFill>
                  <a:schemeClr val="dk1"/>
                </a:solidFill>
                <a:latin typeface="Calibri"/>
                <a:ea typeface="Calibri"/>
                <a:cs typeface="Calibri"/>
                <a:sym typeface="Calibri"/>
              </a:rPr>
              <a:t>their Excerpt 1: Constructed Response.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Read Steps 1 - 3 of the slide aloud.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Use equity sticks to call on several students to explain what Frederick Douglass was deprived of as a child.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Collect Excerpt 1: Constructed Response</a:t>
            </a:r>
            <a:r>
              <a:rPr lang="en" sz="1200" dirty="0">
                <a:solidFill>
                  <a:schemeClr val="dk1"/>
                </a:solidFill>
                <a:latin typeface="Calibri"/>
                <a:ea typeface="Calibri"/>
                <a:cs typeface="Calibri"/>
                <a:sym typeface="Calibri"/>
              </a:rPr>
              <a:t> to assess (see Teaching Notes for more information on how to score)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remember that Douglass’s mother died. Tell them that today they will pick up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where they left off and will learn more about Frederick Douglass’s childhood.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on the first one to guide them.</a:t>
            </a:r>
            <a:endParaRPr sz="1200" dirty="0">
              <a:solidFill>
                <a:schemeClr val="dk1"/>
              </a:solidFill>
              <a:latin typeface="Calibri"/>
              <a:ea typeface="Calibri"/>
              <a:cs typeface="Calibri"/>
              <a:sym typeface="Calibri"/>
            </a:endParaRPr>
          </a:p>
        </p:txBody>
      </p:sp>
      <p:sp>
        <p:nvSpPr>
          <p:cNvPr id="170" name="Google Shape;170;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4408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5 - 8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2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Reviewing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students’ attention to the posted learning targets and read them aloud to the class</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79" name="Google Shape;179;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1253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First Read, Excerpt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just the first slide of Excerpt 2. Students will have their own copy to read.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read </a:t>
            </a:r>
            <a:r>
              <a:rPr lang="en" sz="1200" b="0" dirty="0">
                <a:solidFill>
                  <a:schemeClr val="dk1"/>
                </a:solidFill>
                <a:latin typeface="Calibri"/>
                <a:ea typeface="Calibri"/>
                <a:cs typeface="Calibri"/>
                <a:sym typeface="Calibri"/>
              </a:rPr>
              <a:t>Excerpt 2 silently while you read it aloud.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Remind them to circle new vocabulary </a:t>
            </a:r>
            <a:r>
              <a:rPr lang="en" sz="1200" dirty="0">
                <a:solidFill>
                  <a:schemeClr val="dk1"/>
                </a:solidFill>
                <a:latin typeface="Calibri"/>
                <a:ea typeface="Calibri"/>
                <a:cs typeface="Calibri"/>
                <a:sym typeface="Calibri"/>
              </a:rPr>
              <a:t>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entire excerpt aloud fluently and with expression. When you are done, ask students: “</a:t>
            </a:r>
            <a:r>
              <a:rPr lang="en" sz="1200" i="1" dirty="0">
                <a:solidFill>
                  <a:schemeClr val="dk1"/>
                </a:solidFill>
                <a:latin typeface="Calibri"/>
                <a:ea typeface="Calibri"/>
                <a:cs typeface="Calibri"/>
                <a:sym typeface="Calibri"/>
              </a:rPr>
              <a:t>What is this excerpt mostly about? How accurate was your prediction?”</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Look for/Listen For: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that the excerpt is about the plantation on which Douglass lived as a child and about why slaves sing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prompt the students’ thinking with a question like, </a:t>
            </a:r>
            <a:r>
              <a:rPr lang="en" sz="1200" i="1" dirty="0">
                <a:solidFill>
                  <a:schemeClr val="dk1"/>
                </a:solidFill>
                <a:latin typeface="Calibri"/>
                <a:ea typeface="Calibri"/>
                <a:cs typeface="Calibri"/>
                <a:sym typeface="Calibri"/>
              </a:rPr>
              <a:t>“What does the excerpt tell us about slaves singing?”</a:t>
            </a:r>
            <a:endParaRPr sz="1200" i="1" dirty="0">
              <a:solidFill>
                <a:schemeClr val="dk1"/>
              </a:solidFill>
              <a:latin typeface="Calibri"/>
              <a:ea typeface="Calibri"/>
              <a:cs typeface="Calibri"/>
              <a:sym typeface="Calibri"/>
            </a:endParaRPr>
          </a:p>
        </p:txBody>
      </p:sp>
      <p:sp>
        <p:nvSpPr>
          <p:cNvPr id="187" name="Google Shape;187;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7105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23c9b074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20 -25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P</a:t>
            </a:r>
            <a:r>
              <a:rPr lang="en" sz="1200" b="1" dirty="0">
                <a:solidFill>
                  <a:schemeClr val="dk1"/>
                </a:solidFill>
                <a:latin typeface="Calibri"/>
                <a:ea typeface="Calibri"/>
                <a:cs typeface="Calibri"/>
                <a:sym typeface="Calibri"/>
              </a:rPr>
              <a:t>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second read</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a:t>
            </a:r>
            <a:r>
              <a:rPr lang="en" sz="1200" b="1" dirty="0">
                <a:solidFill>
                  <a:schemeClr val="dk1"/>
                </a:solidFill>
                <a:latin typeface="Calibri"/>
                <a:ea typeface="Calibri"/>
                <a:cs typeface="Calibri"/>
                <a:sym typeface="Calibri"/>
              </a:rPr>
              <a:t> Teacher Reference of Second Read Questions </a:t>
            </a:r>
            <a:r>
              <a:rPr lang="en" sz="1200" dirty="0">
                <a:solidFill>
                  <a:schemeClr val="dk1"/>
                </a:solidFill>
                <a:latin typeface="Calibri"/>
                <a:ea typeface="Calibri"/>
                <a:cs typeface="Calibri"/>
                <a:sym typeface="Calibri"/>
              </a:rPr>
              <a:t>as needed. This handout has more directions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guid</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student work. </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to the text being read. This encourages students to reread the text for further analysis and allows for a deeper understanding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work with their seat partners to reread Paragraph 2  of the excerpt and answer the question.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support students and ask probing/prompting questions:</a:t>
            </a:r>
            <a:r>
              <a:rPr lang="en-US"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Why does Douglas</a:t>
            </a:r>
            <a:r>
              <a:rPr lang="en" sz="1200" dirty="0">
                <a:solidFill>
                  <a:schemeClr val="dk1"/>
                </a:solidFill>
                <a:latin typeface="Calibri"/>
                <a:ea typeface="Calibri"/>
                <a:cs typeface="Calibri"/>
                <a:sym typeface="Calibri"/>
              </a:rPr>
              <a:t>s</a:t>
            </a:r>
            <a:r>
              <a:rPr lang="en" sz="1200" i="1" dirty="0">
                <a:solidFill>
                  <a:schemeClr val="dk1"/>
                </a:solidFill>
                <a:latin typeface="Calibri"/>
                <a:ea typeface="Calibri"/>
                <a:cs typeface="Calibri"/>
                <a:sym typeface="Calibri"/>
              </a:rPr>
              <a:t> describe the clothing that slaves were given in such detail? What is he trying to show?</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Note-catchers provide the necessary scaffolding that is especially critical for learners with lower levels of language proficiency and/or learning, and they engage students more actively.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as needed. Providing models of expected work supports all students, especially challenged learners.</a:t>
            </a:r>
            <a:endParaRPr sz="1200" dirty="0">
              <a:solidFill>
                <a:schemeClr val="dk1"/>
              </a:solidFill>
              <a:latin typeface="Calibri"/>
              <a:ea typeface="Calibri"/>
              <a:cs typeface="Calibri"/>
              <a:sym typeface="Calibri"/>
            </a:endParaRPr>
          </a:p>
        </p:txBody>
      </p:sp>
      <p:sp>
        <p:nvSpPr>
          <p:cNvPr id="194" name="Google Shape;194;g423c9b074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1259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52030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50 - 55   minutes to complete. </a:t>
            </a:r>
            <a:endParaRPr sz="1800" dirty="0"/>
          </a:p>
          <a:p>
            <a:pPr marL="457200" lvl="0" indent="-342900" algn="l" rtl="0">
              <a:spcBef>
                <a:spcPts val="1000"/>
              </a:spcBef>
              <a:spcAft>
                <a:spcPts val="0"/>
              </a:spcAft>
              <a:buSzPts val="1800"/>
              <a:buFont typeface="Century Gothic"/>
              <a:buChar char="•"/>
            </a:pPr>
            <a:r>
              <a:rPr lang="en" sz="1800" dirty="0"/>
              <a:t>The purpose of today’s lesson is for</a:t>
            </a:r>
            <a:r>
              <a:rPr lang="en" sz="1800" dirty="0">
                <a:latin typeface="Arial"/>
                <a:ea typeface="Arial"/>
                <a:cs typeface="Arial"/>
                <a:sym typeface="Arial"/>
              </a:rPr>
              <a:t> </a:t>
            </a:r>
            <a:r>
              <a:rPr lang="en" sz="1800" dirty="0"/>
              <a:t> students to complete a first and second read of Excerpt 2. </a:t>
            </a:r>
            <a:endParaRPr sz="1800" dirty="0"/>
          </a:p>
          <a:p>
            <a:pPr marL="457200" lvl="0" indent="-342900" algn="l" rtl="0">
              <a:spcBef>
                <a:spcPts val="1000"/>
              </a:spcBef>
              <a:spcAft>
                <a:spcPts val="0"/>
              </a:spcAft>
              <a:buSzPts val="1800"/>
              <a:buFont typeface="Century Gothic"/>
              <a:buChar char="•"/>
            </a:pPr>
            <a:r>
              <a:rPr lang="en" sz="1800" b="1" dirty="0"/>
              <a:t>The Learning Targets for students today are:</a:t>
            </a:r>
          </a:p>
          <a:p>
            <a:pPr lvl="1">
              <a:spcBef>
                <a:spcPts val="1000"/>
              </a:spcBef>
            </a:pPr>
            <a:r>
              <a:rPr lang="en" dirty="0"/>
              <a:t>I can determine the meaning of words and phrases in an excerpt of </a:t>
            </a:r>
            <a:r>
              <a:rPr lang="en" i="1" dirty="0"/>
              <a:t>Narrative of the Life of Frederick Douglass</a:t>
            </a:r>
            <a:r>
              <a:rPr lang="en" dirty="0"/>
              <a:t>.</a:t>
            </a:r>
          </a:p>
          <a:p>
            <a:pPr lvl="1">
              <a:spcBef>
                <a:spcPts val="1000"/>
              </a:spcBef>
            </a:pPr>
            <a:r>
              <a:rPr lang="en" dirty="0"/>
              <a:t>I can use common roots, prefixes, and suffixes as clues to the meaning of words in </a:t>
            </a:r>
            <a:r>
              <a:rPr lang="en" i="1" dirty="0"/>
              <a:t>Narrative of the Life of Frederick Douglass</a:t>
            </a:r>
            <a:r>
              <a:rPr lang="en" dirty="0"/>
              <a:t>.</a:t>
            </a:r>
          </a:p>
          <a:p>
            <a:pPr lvl="1">
              <a:spcBef>
                <a:spcPts val="1000"/>
              </a:spcBef>
            </a:pPr>
            <a:r>
              <a:rPr lang="en" dirty="0"/>
              <a:t>I can reread a complex text to better understand it.</a:t>
            </a:r>
            <a:endParaRPr dirty="0"/>
          </a:p>
          <a:p>
            <a:pPr marL="457200" lvl="0" indent="0" algn="l" rtl="0">
              <a:lnSpc>
                <a:spcPct val="90000"/>
              </a:lnSpc>
              <a:spcBef>
                <a:spcPts val="1000"/>
              </a:spcBef>
              <a:spcAft>
                <a:spcPts val="0"/>
              </a:spcAft>
              <a:buNone/>
            </a:pPr>
            <a:endParaRPr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216007" y="199650"/>
            <a:ext cx="88488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2</a:t>
            </a:r>
            <a:endParaRPr sz="3400" dirty="0">
              <a:latin typeface="Century Gothic"/>
              <a:ea typeface="Century Gothic"/>
              <a:cs typeface="Century Gothic"/>
              <a:sym typeface="Century Gothic"/>
            </a:endParaRPr>
          </a:p>
        </p:txBody>
      </p:sp>
      <p:graphicFrame>
        <p:nvGraphicFramePr>
          <p:cNvPr id="206" name="Google Shape;206;p34"/>
          <p:cNvGraphicFramePr/>
          <p:nvPr>
            <p:extLst>
              <p:ext uri="{D42A27DB-BD31-4B8C-83A1-F6EECF244321}">
                <p14:modId xmlns:p14="http://schemas.microsoft.com/office/powerpoint/2010/main" val="2521864308"/>
              </p:ext>
            </p:extLst>
          </p:nvPr>
        </p:nvGraphicFramePr>
        <p:xfrm>
          <a:off x="2595221" y="1298215"/>
          <a:ext cx="5542386" cy="3119533"/>
        </p:xfrm>
        <a:graphic>
          <a:graphicData uri="http://schemas.openxmlformats.org/drawingml/2006/table">
            <a:tbl>
              <a:tblPr>
                <a:noFill/>
                <a:tableStyleId>{2ACAE532-D078-47B8-9525-3475CBA0177F}</a:tableStyleId>
              </a:tblPr>
              <a:tblGrid>
                <a:gridCol w="3292150">
                  <a:extLst>
                    <a:ext uri="{9D8B030D-6E8A-4147-A177-3AD203B41FA5}">
                      <a16:colId xmlns:a16="http://schemas.microsoft.com/office/drawing/2014/main" val="20000"/>
                    </a:ext>
                  </a:extLst>
                </a:gridCol>
                <a:gridCol w="2250236">
                  <a:extLst>
                    <a:ext uri="{9D8B030D-6E8A-4147-A177-3AD203B41FA5}">
                      <a16:colId xmlns:a16="http://schemas.microsoft.com/office/drawing/2014/main" val="20001"/>
                    </a:ext>
                  </a:extLst>
                </a:gridCol>
              </a:tblGrid>
              <a:tr h="30845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Second Read Questions</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750026">
                <a:tc>
                  <a:txBody>
                    <a:bodyPr/>
                    <a:lstStyle/>
                    <a:p>
                      <a:pPr marL="0" lvl="0" indent="25400" algn="l" rtl="0">
                        <a:lnSpc>
                          <a:spcPct val="150000"/>
                        </a:lnSpc>
                        <a:spcBef>
                          <a:spcPts val="0"/>
                        </a:spcBef>
                        <a:spcAft>
                          <a:spcPts val="0"/>
                        </a:spcAft>
                        <a:buNone/>
                      </a:pPr>
                      <a:r>
                        <a:rPr lang="en" sz="1200" dirty="0">
                          <a:latin typeface="Century Gothic"/>
                          <a:ea typeface="Century Gothic"/>
                          <a:cs typeface="Century Gothic"/>
                          <a:sym typeface="Century Gothic"/>
                        </a:rPr>
                        <a:t>The children unable to work in the field had neither shoes, stockings, jackets, nor trousers, given to them; their clothing consisted of two coarse linen shirts per year. When these failed them, they went naked until the next allowance-day. Children from seven to ten years old, of both sexes, almost naked, might be seen at all seasons of the year.</a:t>
                      </a:r>
                      <a:endParaRPr sz="1200" dirty="0">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2159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1.  Why were many children naked?</a:t>
                      </a:r>
                      <a:endParaRPr sz="1200" b="1" dirty="0">
                        <a:latin typeface="Century Gothic"/>
                        <a:ea typeface="Century Gothic"/>
                        <a:cs typeface="Century Gothic"/>
                        <a:sym typeface="Century Gothic"/>
                      </a:endParaRPr>
                    </a:p>
                  </a:txBody>
                  <a:tcPr marL="73025" marR="7302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07" name="Google Shape;207;p34"/>
          <p:cNvSpPr txBox="1"/>
          <p:nvPr/>
        </p:nvSpPr>
        <p:spPr>
          <a:xfrm>
            <a:off x="0" y="399300"/>
            <a:ext cx="2537700" cy="4191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With your partner, continue rereading Paragraph 2.</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This paragraph discusses the treatment of children.</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b="1" dirty="0">
                <a:solidFill>
                  <a:schemeClr val="dk1"/>
                </a:solidFill>
                <a:latin typeface="Century Gothic"/>
                <a:ea typeface="Century Gothic"/>
                <a:cs typeface="Century Gothic"/>
                <a:sym typeface="Century Gothic"/>
              </a:rPr>
              <a:t>Why were many children naked?</a:t>
            </a:r>
            <a:endParaRPr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Discuss and answer the question making sure to use the text.</a:t>
            </a:r>
            <a:endParaRPr dirty="0">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5"/>
          <p:cNvSpPr txBox="1">
            <a:spLocks noGrp="1"/>
          </p:cNvSpPr>
          <p:nvPr>
            <p:ph type="title"/>
          </p:nvPr>
        </p:nvSpPr>
        <p:spPr>
          <a:xfrm>
            <a:off x="435350" y="207403"/>
            <a:ext cx="85206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3</a:t>
            </a:r>
            <a:endParaRPr sz="3400" dirty="0">
              <a:latin typeface="Century Gothic"/>
              <a:ea typeface="Century Gothic"/>
              <a:cs typeface="Century Gothic"/>
              <a:sym typeface="Century Gothic"/>
            </a:endParaRPr>
          </a:p>
        </p:txBody>
      </p:sp>
      <p:graphicFrame>
        <p:nvGraphicFramePr>
          <p:cNvPr id="214" name="Google Shape;214;p35"/>
          <p:cNvGraphicFramePr/>
          <p:nvPr>
            <p:extLst>
              <p:ext uri="{D42A27DB-BD31-4B8C-83A1-F6EECF244321}">
                <p14:modId xmlns:p14="http://schemas.microsoft.com/office/powerpoint/2010/main" val="1580886145"/>
              </p:ext>
            </p:extLst>
          </p:nvPr>
        </p:nvGraphicFramePr>
        <p:xfrm>
          <a:off x="2965763" y="1332378"/>
          <a:ext cx="5489325" cy="3394647"/>
        </p:xfrm>
        <a:graphic>
          <a:graphicData uri="http://schemas.openxmlformats.org/drawingml/2006/table">
            <a:tbl>
              <a:tblPr>
                <a:noFill/>
                <a:tableStyleId>{2ACAE532-D078-47B8-9525-3475CBA0177F}</a:tableStyleId>
              </a:tblPr>
              <a:tblGrid>
                <a:gridCol w="3562700">
                  <a:extLst>
                    <a:ext uri="{9D8B030D-6E8A-4147-A177-3AD203B41FA5}">
                      <a16:colId xmlns:a16="http://schemas.microsoft.com/office/drawing/2014/main" val="20000"/>
                    </a:ext>
                  </a:extLst>
                </a:gridCol>
                <a:gridCol w="1926625">
                  <a:extLst>
                    <a:ext uri="{9D8B030D-6E8A-4147-A177-3AD203B41FA5}">
                      <a16:colId xmlns:a16="http://schemas.microsoft.com/office/drawing/2014/main" val="20001"/>
                    </a:ext>
                  </a:extLst>
                </a:gridCol>
              </a:tblGrid>
              <a:tr h="2283300">
                <a:tc>
                  <a:txBody>
                    <a:bodyPr/>
                    <a:lstStyle/>
                    <a:p>
                      <a:pPr marL="0" lvl="0" indent="0" algn="l" rtl="0">
                        <a:lnSpc>
                          <a:spcPct val="200000"/>
                        </a:lnSpc>
                        <a:spcBef>
                          <a:spcPts val="0"/>
                        </a:spcBef>
                        <a:spcAft>
                          <a:spcPts val="0"/>
                        </a:spcAft>
                        <a:buNone/>
                      </a:pPr>
                      <a:r>
                        <a:rPr lang="en" sz="900" b="1" dirty="0">
                          <a:latin typeface="Century Gothic"/>
                          <a:ea typeface="Century Gothic"/>
                          <a:cs typeface="Century Gothic"/>
                          <a:sym typeface="Century Gothic"/>
                        </a:rPr>
                        <a:t>3.  </a:t>
                      </a:r>
                      <a:r>
                        <a:rPr lang="en" sz="900" dirty="0">
                          <a:latin typeface="Century Gothic"/>
                          <a:ea typeface="Century Gothic"/>
                          <a:cs typeface="Century Gothic"/>
                          <a:sym typeface="Century Gothic"/>
                        </a:rPr>
                        <a:t>There were no beds given the slaves, unless one coarse blanket be considered such, and none but the men and women had these. This, however, is not considered a very great </a:t>
                      </a:r>
                      <a:r>
                        <a:rPr lang="en" sz="900" b="1" dirty="0">
                          <a:latin typeface="Century Gothic"/>
                          <a:ea typeface="Century Gothic"/>
                          <a:cs typeface="Century Gothic"/>
                          <a:sym typeface="Century Gothic"/>
                        </a:rPr>
                        <a:t>privation</a:t>
                      </a:r>
                      <a:r>
                        <a:rPr lang="en" sz="900" dirty="0">
                          <a:latin typeface="Century Gothic"/>
                          <a:ea typeface="Century Gothic"/>
                          <a:cs typeface="Century Gothic"/>
                          <a:sym typeface="Century Gothic"/>
                        </a:rPr>
                        <a:t>. They find less difficulty from the </a:t>
                      </a:r>
                      <a:r>
                        <a:rPr lang="en" sz="900" b="1" dirty="0">
                          <a:latin typeface="Century Gothic"/>
                          <a:ea typeface="Century Gothic"/>
                          <a:cs typeface="Century Gothic"/>
                          <a:sym typeface="Century Gothic"/>
                        </a:rPr>
                        <a:t>want</a:t>
                      </a:r>
                      <a:r>
                        <a:rPr lang="en" sz="900" dirty="0">
                          <a:latin typeface="Century Gothic"/>
                          <a:ea typeface="Century Gothic"/>
                          <a:cs typeface="Century Gothic"/>
                          <a:sym typeface="Century Gothic"/>
                        </a:rPr>
                        <a:t> of beds, than from the want of time to sleep; for when their day’s work in the field is done, the most of them having their washing, mending,</a:t>
                      </a:r>
                      <a:r>
                        <a:rPr lang="en" sz="900" dirty="0">
                          <a:solidFill>
                            <a:schemeClr val="dk1"/>
                          </a:solidFill>
                          <a:latin typeface="Century Gothic"/>
                          <a:ea typeface="Century Gothic"/>
                          <a:cs typeface="Century Gothic"/>
                          <a:sym typeface="Century Gothic"/>
                        </a:rPr>
                        <a:t>and cooking to do, and having few or none of the ordinary </a:t>
                      </a:r>
                      <a:r>
                        <a:rPr lang="en" sz="900" b="1" dirty="0">
                          <a:solidFill>
                            <a:schemeClr val="dk1"/>
                          </a:solidFill>
                          <a:latin typeface="Century Gothic"/>
                          <a:ea typeface="Century Gothic"/>
                          <a:cs typeface="Century Gothic"/>
                          <a:sym typeface="Century Gothic"/>
                        </a:rPr>
                        <a:t>facilities</a:t>
                      </a:r>
                      <a:r>
                        <a:rPr lang="en" sz="900" dirty="0">
                          <a:solidFill>
                            <a:schemeClr val="dk1"/>
                          </a:solidFill>
                          <a:latin typeface="Century Gothic"/>
                          <a:ea typeface="Century Gothic"/>
                          <a:cs typeface="Century Gothic"/>
                          <a:sym typeface="Century Gothic"/>
                        </a:rPr>
                        <a:t> for doing either of these, very many of their sleeping hours are </a:t>
                      </a:r>
                      <a:r>
                        <a:rPr lang="en" sz="900" b="1" dirty="0">
                          <a:solidFill>
                            <a:schemeClr val="dk1"/>
                          </a:solidFill>
                          <a:latin typeface="Century Gothic"/>
                          <a:ea typeface="Century Gothic"/>
                          <a:cs typeface="Century Gothic"/>
                          <a:sym typeface="Century Gothic"/>
                        </a:rPr>
                        <a:t>consumed</a:t>
                      </a:r>
                      <a:r>
                        <a:rPr lang="en" sz="900" dirty="0">
                          <a:solidFill>
                            <a:schemeClr val="dk1"/>
                          </a:solidFill>
                          <a:latin typeface="Century Gothic"/>
                          <a:ea typeface="Century Gothic"/>
                          <a:cs typeface="Century Gothic"/>
                          <a:sym typeface="Century Gothic"/>
                        </a:rPr>
                        <a:t> in preparing for the field the coming day; and when this is done, old and young, male and female, married and single, drop down side by side, on one common bed,</a:t>
                      </a:r>
                      <a:endParaRPr sz="900" dirty="0">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privation</a:t>
                      </a:r>
                      <a:r>
                        <a:rPr lang="en" sz="900" dirty="0">
                          <a:latin typeface="Century Gothic"/>
                          <a:ea typeface="Century Gothic"/>
                          <a:cs typeface="Century Gothic"/>
                          <a:sym typeface="Century Gothic"/>
                        </a:rPr>
                        <a:t>—a lack of something necessary for survival</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want</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f</a:t>
                      </a:r>
                      <a:r>
                        <a:rPr lang="en" sz="900" b="1" dirty="0">
                          <a:solidFill>
                            <a:schemeClr val="dk1"/>
                          </a:solidFill>
                          <a:latin typeface="Century Gothic"/>
                          <a:ea typeface="Century Gothic"/>
                          <a:cs typeface="Century Gothic"/>
                          <a:sym typeface="Century Gothic"/>
                        </a:rPr>
                        <a:t>acilities</a:t>
                      </a:r>
                      <a:r>
                        <a:rPr lang="en" sz="900" dirty="0">
                          <a:solidFill>
                            <a:schemeClr val="dk1"/>
                          </a:solidFill>
                          <a:latin typeface="Century Gothic"/>
                          <a:ea typeface="Century Gothic"/>
                          <a:cs typeface="Century Gothic"/>
                          <a:sym typeface="Century Gothic"/>
                        </a:rPr>
                        <a:t>—spaces, equipment</a:t>
                      </a:r>
                      <a:endParaRPr sz="9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900" dirty="0">
                          <a:solidFill>
                            <a:schemeClr val="dk1"/>
                          </a:solidFill>
                          <a:latin typeface="Century Gothic"/>
                          <a:ea typeface="Century Gothic"/>
                          <a:cs typeface="Century Gothic"/>
                          <a:sym typeface="Century Gothic"/>
                        </a:rPr>
                        <a:t> </a:t>
                      </a:r>
                      <a:endParaRPr sz="9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900" b="1" dirty="0">
                          <a:solidFill>
                            <a:schemeClr val="dk1"/>
                          </a:solidFill>
                          <a:latin typeface="Century Gothic"/>
                          <a:ea typeface="Century Gothic"/>
                          <a:cs typeface="Century Gothic"/>
                          <a:sym typeface="Century Gothic"/>
                        </a:rPr>
                        <a:t>consumed</a:t>
                      </a:r>
                      <a:r>
                        <a:rPr lang="en" sz="900" dirty="0">
                          <a:solidFill>
                            <a:schemeClr val="dk1"/>
                          </a:solidFill>
                          <a:latin typeface="Century Gothic"/>
                          <a:ea typeface="Century Gothic"/>
                          <a:cs typeface="Century Gothic"/>
                          <a:sym typeface="Century Gothic"/>
                        </a:rPr>
                        <a:t>—</a:t>
                      </a:r>
                      <a:endParaRPr sz="9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900" dirty="0">
                          <a:solidFill>
                            <a:schemeClr val="dk1"/>
                          </a:solidFill>
                          <a:latin typeface="Century Gothic"/>
                          <a:ea typeface="Century Gothic"/>
                          <a:cs typeface="Century Gothic"/>
                          <a:sym typeface="Century Gothic"/>
                        </a:rPr>
                        <a:t> </a:t>
                      </a:r>
                      <a:endParaRPr sz="9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900" dirty="0">
                          <a:solidFill>
                            <a:schemeClr val="dk1"/>
                          </a:solidFill>
                          <a:latin typeface="Century Gothic"/>
                          <a:ea typeface="Century Gothic"/>
                          <a:cs typeface="Century Gothic"/>
                          <a:sym typeface="Century Gothic"/>
                        </a:rPr>
                        <a:t>    </a:t>
                      </a:r>
                      <a:r>
                        <a:rPr lang="en" sz="900" b="1" dirty="0">
                          <a:solidFill>
                            <a:schemeClr val="dk1"/>
                          </a:solidFill>
                          <a:latin typeface="Century Gothic"/>
                          <a:ea typeface="Century Gothic"/>
                          <a:cs typeface="Century Gothic"/>
                          <a:sym typeface="Century Gothic"/>
                        </a:rPr>
                        <a:t>1.   Where do slaves sleep?</a:t>
                      </a:r>
                      <a:endParaRPr sz="900" b="1" dirty="0">
                        <a:latin typeface="Century Gothic"/>
                        <a:ea typeface="Century Gothic"/>
                        <a:cs typeface="Century Gothic"/>
                        <a:sym typeface="Century Gothic"/>
                      </a:endParaRPr>
                    </a:p>
                  </a:txBody>
                  <a:tcPr marL="73025" marR="7302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215" name="Google Shape;215;p35"/>
          <p:cNvGraphicFramePr/>
          <p:nvPr>
            <p:extLst>
              <p:ext uri="{D42A27DB-BD31-4B8C-83A1-F6EECF244321}">
                <p14:modId xmlns:p14="http://schemas.microsoft.com/office/powerpoint/2010/main" val="1826660633"/>
              </p:ext>
            </p:extLst>
          </p:nvPr>
        </p:nvGraphicFramePr>
        <p:xfrm>
          <a:off x="2965763" y="695600"/>
          <a:ext cx="5489325" cy="614871"/>
        </p:xfrm>
        <a:graphic>
          <a:graphicData uri="http://schemas.openxmlformats.org/drawingml/2006/table">
            <a:tbl>
              <a:tblPr>
                <a:noFill/>
                <a:tableStyleId>{2ACAE532-D078-47B8-9525-3475CBA0177F}</a:tableStyleId>
              </a:tblPr>
              <a:tblGrid>
                <a:gridCol w="3565666">
                  <a:extLst>
                    <a:ext uri="{9D8B030D-6E8A-4147-A177-3AD203B41FA5}">
                      <a16:colId xmlns:a16="http://schemas.microsoft.com/office/drawing/2014/main" val="20000"/>
                    </a:ext>
                  </a:extLst>
                </a:gridCol>
                <a:gridCol w="1923659">
                  <a:extLst>
                    <a:ext uri="{9D8B030D-6E8A-4147-A177-3AD203B41FA5}">
                      <a16:colId xmlns:a16="http://schemas.microsoft.com/office/drawing/2014/main" val="20001"/>
                    </a:ext>
                  </a:extLst>
                </a:gridCol>
              </a:tblGrid>
              <a:tr h="56427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Second Read Questions</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bl>
          </a:graphicData>
        </a:graphic>
      </p:graphicFrame>
      <p:sp>
        <p:nvSpPr>
          <p:cNvPr id="216" name="Google Shape;216;p35"/>
          <p:cNvSpPr txBox="1"/>
          <p:nvPr/>
        </p:nvSpPr>
        <p:spPr>
          <a:xfrm flipH="1">
            <a:off x="303075" y="940075"/>
            <a:ext cx="2484900" cy="374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 Reread the sentence with “want” up to the semicolon to see if you can figure out the meaning in context.</a:t>
            </a:r>
            <a:endParaRPr dirty="0">
              <a:latin typeface="Century Gothic"/>
              <a:ea typeface="Century Gothic"/>
              <a:cs typeface="Century Gothic"/>
              <a:sym typeface="Century Gothic"/>
            </a:endParaRPr>
          </a:p>
          <a:p>
            <a:pPr marL="457200" lvl="0" indent="0" algn="l" rtl="0">
              <a:spcBef>
                <a:spcPts val="0"/>
              </a:spcBef>
              <a:spcAft>
                <a:spcPts val="0"/>
              </a:spcAft>
              <a:buNone/>
            </a:pPr>
            <a:r>
              <a:rPr lang="en"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Then try to figure out the word “consumed” (think about the root word, “consume”)</a:t>
            </a:r>
            <a:r>
              <a:rPr lang="en-US" dirty="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45720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Finally, answer the one question.</a:t>
            </a:r>
            <a:endParaRPr dirty="0">
              <a:latin typeface="Century Gothic"/>
              <a:ea typeface="Century Gothic"/>
              <a:cs typeface="Century Gothic"/>
              <a:sym typeface="Century Gothic"/>
            </a:endParaRPr>
          </a:p>
        </p:txBody>
      </p:sp>
      <p:pic>
        <p:nvPicPr>
          <p:cNvPr id="7"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6"/>
          <p:cNvSpPr txBox="1">
            <a:spLocks noGrp="1"/>
          </p:cNvSpPr>
          <p:nvPr>
            <p:ph type="title"/>
          </p:nvPr>
        </p:nvSpPr>
        <p:spPr>
          <a:xfrm>
            <a:off x="184925" y="0"/>
            <a:ext cx="7631100" cy="593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continue rereading  Paragraph 3</a:t>
            </a:r>
            <a:endParaRPr sz="2400" dirty="0">
              <a:latin typeface="Century Gothic"/>
              <a:ea typeface="Century Gothic"/>
              <a:cs typeface="Century Gothic"/>
              <a:sym typeface="Century Gothic"/>
            </a:endParaRPr>
          </a:p>
        </p:txBody>
      </p:sp>
      <p:graphicFrame>
        <p:nvGraphicFramePr>
          <p:cNvPr id="223" name="Google Shape;223;p36"/>
          <p:cNvGraphicFramePr/>
          <p:nvPr>
            <p:extLst>
              <p:ext uri="{D42A27DB-BD31-4B8C-83A1-F6EECF244321}">
                <p14:modId xmlns:p14="http://schemas.microsoft.com/office/powerpoint/2010/main" val="3402421960"/>
              </p:ext>
            </p:extLst>
          </p:nvPr>
        </p:nvGraphicFramePr>
        <p:xfrm>
          <a:off x="3000150" y="699151"/>
          <a:ext cx="5412450" cy="4314754"/>
        </p:xfrm>
        <a:graphic>
          <a:graphicData uri="http://schemas.openxmlformats.org/drawingml/2006/table">
            <a:tbl>
              <a:tblPr>
                <a:noFill/>
                <a:tableStyleId>{2ACAE532-D078-47B8-9525-3475CBA0177F}</a:tableStyleId>
              </a:tblPr>
              <a:tblGrid>
                <a:gridCol w="3451550">
                  <a:extLst>
                    <a:ext uri="{9D8B030D-6E8A-4147-A177-3AD203B41FA5}">
                      <a16:colId xmlns:a16="http://schemas.microsoft.com/office/drawing/2014/main" val="20000"/>
                    </a:ext>
                  </a:extLst>
                </a:gridCol>
                <a:gridCol w="1960900">
                  <a:extLst>
                    <a:ext uri="{9D8B030D-6E8A-4147-A177-3AD203B41FA5}">
                      <a16:colId xmlns:a16="http://schemas.microsoft.com/office/drawing/2014/main" val="20001"/>
                    </a:ext>
                  </a:extLst>
                </a:gridCol>
              </a:tblGrid>
              <a:tr h="371467">
                <a:tc>
                  <a:txBody>
                    <a:bodyPr/>
                    <a:lstStyle/>
                    <a:p>
                      <a:pPr marL="0" lvl="0" indent="0" algn="l" rtl="0">
                        <a:lnSpc>
                          <a:spcPct val="115000"/>
                        </a:lnSpc>
                        <a:spcBef>
                          <a:spcPts val="0"/>
                        </a:spcBef>
                        <a:spcAft>
                          <a:spcPts val="0"/>
                        </a:spcAft>
                        <a:buNone/>
                      </a:pPr>
                      <a:r>
                        <a:rPr lang="en" sz="900">
                          <a:latin typeface="Century Gothic"/>
                          <a:ea typeface="Century Gothic"/>
                          <a:cs typeface="Century Gothic"/>
                          <a:sym typeface="Century Gothic"/>
                        </a:rPr>
                        <a:t>Text</a:t>
                      </a:r>
                      <a:endParaRPr sz="9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900">
                          <a:latin typeface="Century Gothic"/>
                          <a:ea typeface="Century Gothic"/>
                          <a:cs typeface="Century Gothic"/>
                          <a:sym typeface="Century Gothic"/>
                        </a:rPr>
                        <a:t>Second Read Questions</a:t>
                      </a:r>
                      <a:endParaRPr sz="9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245575">
                <a:tc>
                  <a:txBody>
                    <a:bodyPr/>
                    <a:lstStyle/>
                    <a:p>
                      <a:pPr marL="0" lvl="0" indent="114300" algn="l" rtl="0">
                        <a:lnSpc>
                          <a:spcPct val="200000"/>
                        </a:lnSpc>
                        <a:spcBef>
                          <a:spcPts val="0"/>
                        </a:spcBef>
                        <a:spcAft>
                          <a:spcPts val="0"/>
                        </a:spcAft>
                        <a:buNone/>
                      </a:pPr>
                      <a:r>
                        <a:rPr lang="en" sz="900">
                          <a:latin typeface="Century Gothic"/>
                          <a:ea typeface="Century Gothic"/>
                          <a:cs typeface="Century Gothic"/>
                          <a:sym typeface="Century Gothic"/>
                        </a:rPr>
                        <a:t>—the cold, damp floor,—each covering himself or herself with their miserable blankets; and here they sleep till they are </a:t>
                      </a:r>
                      <a:r>
                        <a:rPr lang="en" sz="900" b="1">
                          <a:latin typeface="Century Gothic"/>
                          <a:ea typeface="Century Gothic"/>
                          <a:cs typeface="Century Gothic"/>
                          <a:sym typeface="Century Gothic"/>
                        </a:rPr>
                        <a:t>summoned</a:t>
                      </a:r>
                      <a:r>
                        <a:rPr lang="en" sz="900">
                          <a:latin typeface="Century Gothic"/>
                          <a:ea typeface="Century Gothic"/>
                          <a:cs typeface="Century Gothic"/>
                          <a:sym typeface="Century Gothic"/>
                        </a:rPr>
                        <a:t> to the field by the </a:t>
                      </a:r>
                      <a:r>
                        <a:rPr lang="en" sz="900" b="1">
                          <a:latin typeface="Century Gothic"/>
                          <a:ea typeface="Century Gothic"/>
                          <a:cs typeface="Century Gothic"/>
                          <a:sym typeface="Century Gothic"/>
                        </a:rPr>
                        <a:t>driver’s</a:t>
                      </a:r>
                      <a:r>
                        <a:rPr lang="en" sz="900">
                          <a:latin typeface="Century Gothic"/>
                          <a:ea typeface="Century Gothic"/>
                          <a:cs typeface="Century Gothic"/>
                          <a:sym typeface="Century Gothic"/>
                        </a:rPr>
                        <a:t> horn. At the sound of this, all must rise, and be off to the field. </a:t>
                      </a:r>
                      <a:r>
                        <a:rPr lang="en" sz="900">
                          <a:solidFill>
                            <a:schemeClr val="dk1"/>
                          </a:solidFill>
                          <a:latin typeface="Century Gothic"/>
                          <a:ea typeface="Century Gothic"/>
                          <a:cs typeface="Century Gothic"/>
                          <a:sym typeface="Century Gothic"/>
                        </a:rPr>
                        <a:t>There must be no halting; every one must be at his or her </a:t>
                      </a:r>
                      <a:r>
                        <a:rPr lang="en" sz="900" b="1">
                          <a:solidFill>
                            <a:schemeClr val="dk1"/>
                          </a:solidFill>
                          <a:latin typeface="Century Gothic"/>
                          <a:ea typeface="Century Gothic"/>
                          <a:cs typeface="Century Gothic"/>
                          <a:sym typeface="Century Gothic"/>
                        </a:rPr>
                        <a:t>post</a:t>
                      </a:r>
                      <a:r>
                        <a:rPr lang="en" sz="900">
                          <a:solidFill>
                            <a:schemeClr val="dk1"/>
                          </a:solidFill>
                          <a:latin typeface="Century Gothic"/>
                          <a:ea typeface="Century Gothic"/>
                          <a:cs typeface="Century Gothic"/>
                          <a:sym typeface="Century Gothic"/>
                        </a:rPr>
                        <a:t>; and </a:t>
                      </a:r>
                      <a:r>
                        <a:rPr lang="en" sz="900" b="1">
                          <a:solidFill>
                            <a:schemeClr val="dk1"/>
                          </a:solidFill>
                          <a:latin typeface="Century Gothic"/>
                          <a:ea typeface="Century Gothic"/>
                          <a:cs typeface="Century Gothic"/>
                          <a:sym typeface="Century Gothic"/>
                        </a:rPr>
                        <a:t>woe betides them</a:t>
                      </a:r>
                      <a:r>
                        <a:rPr lang="en" sz="900">
                          <a:solidFill>
                            <a:schemeClr val="dk1"/>
                          </a:solidFill>
                          <a:latin typeface="Century Gothic"/>
                          <a:ea typeface="Century Gothic"/>
                          <a:cs typeface="Century Gothic"/>
                          <a:sym typeface="Century Gothic"/>
                        </a:rPr>
                        <a:t> who hear not this morning </a:t>
                      </a:r>
                      <a:r>
                        <a:rPr lang="en" sz="900" b="1">
                          <a:solidFill>
                            <a:schemeClr val="dk1"/>
                          </a:solidFill>
                          <a:latin typeface="Century Gothic"/>
                          <a:ea typeface="Century Gothic"/>
                          <a:cs typeface="Century Gothic"/>
                          <a:sym typeface="Century Gothic"/>
                        </a:rPr>
                        <a:t>summons</a:t>
                      </a:r>
                      <a:r>
                        <a:rPr lang="en" sz="900">
                          <a:solidFill>
                            <a:schemeClr val="dk1"/>
                          </a:solidFill>
                          <a:latin typeface="Century Gothic"/>
                          <a:ea typeface="Century Gothic"/>
                          <a:cs typeface="Century Gothic"/>
                          <a:sym typeface="Century Gothic"/>
                        </a:rPr>
                        <a:t> to the field; for if they are not awakened by the sense of hearing, they are by the sense of feeling: no age nor sex finds any favor. Mr. Severe, the overseer, used to stand by the door of the </a:t>
                      </a:r>
                      <a:r>
                        <a:rPr lang="en" sz="900" b="1">
                          <a:solidFill>
                            <a:schemeClr val="dk1"/>
                          </a:solidFill>
                          <a:latin typeface="Century Gothic"/>
                          <a:ea typeface="Century Gothic"/>
                          <a:cs typeface="Century Gothic"/>
                          <a:sym typeface="Century Gothic"/>
                        </a:rPr>
                        <a:t>quarter</a:t>
                      </a:r>
                      <a:r>
                        <a:rPr lang="en" sz="900">
                          <a:solidFill>
                            <a:schemeClr val="dk1"/>
                          </a:solidFill>
                          <a:latin typeface="Century Gothic"/>
                          <a:ea typeface="Century Gothic"/>
                          <a:cs typeface="Century Gothic"/>
                          <a:sym typeface="Century Gothic"/>
                        </a:rPr>
                        <a:t>, armed with a large hickory stick and heavy cowskin, ready to whip any one who was so unfortunate as not to hear, or, from any other cause, was prevented from being ready to start for the field at the sound of the horn.</a:t>
                      </a:r>
                      <a:endParaRPr sz="9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endParaRPr sz="9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summoned</a:t>
                      </a: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driver</a:t>
                      </a:r>
                      <a:r>
                        <a:rPr lang="en" sz="900" dirty="0">
                          <a:latin typeface="Century Gothic"/>
                          <a:ea typeface="Century Gothic"/>
                          <a:cs typeface="Century Gothic"/>
                          <a:sym typeface="Century Gothic"/>
                        </a:rPr>
                        <a:t>—a person who supervised slaves as they worked; often, a plantation would have an overseer and then several drivers who reported to the overseers</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900" b="1" dirty="0">
                          <a:solidFill>
                            <a:schemeClr val="dk1"/>
                          </a:solidFill>
                          <a:latin typeface="Century Gothic"/>
                          <a:ea typeface="Century Gothic"/>
                          <a:cs typeface="Century Gothic"/>
                          <a:sym typeface="Century Gothic"/>
                        </a:rPr>
                        <a:t>post</a:t>
                      </a:r>
                      <a:r>
                        <a:rPr lang="en" sz="900" dirty="0">
                          <a:solidFill>
                            <a:schemeClr val="dk1"/>
                          </a:solidFill>
                          <a:latin typeface="Century Gothic"/>
                          <a:ea typeface="Century Gothic"/>
                          <a:cs typeface="Century Gothic"/>
                          <a:sym typeface="Century Gothic"/>
                        </a:rPr>
                        <a:t>—the place where you do your job</a:t>
                      </a:r>
                      <a:endParaRPr sz="9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900" dirty="0">
                          <a:solidFill>
                            <a:schemeClr val="dk1"/>
                          </a:solidFill>
                          <a:latin typeface="Century Gothic"/>
                          <a:ea typeface="Century Gothic"/>
                          <a:cs typeface="Century Gothic"/>
                          <a:sym typeface="Century Gothic"/>
                        </a:rPr>
                        <a:t> </a:t>
                      </a:r>
                      <a:endParaRPr sz="9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solidFill>
                            <a:schemeClr val="dk1"/>
                          </a:solidFill>
                          <a:latin typeface="Century Gothic"/>
                          <a:ea typeface="Century Gothic"/>
                          <a:cs typeface="Century Gothic"/>
                          <a:sym typeface="Century Gothic"/>
                        </a:rPr>
                        <a:t>woe betides them</a:t>
                      </a:r>
                      <a:r>
                        <a:rPr lang="en" sz="900" dirty="0">
                          <a:solidFill>
                            <a:schemeClr val="dk1"/>
                          </a:solidFill>
                          <a:latin typeface="Century Gothic"/>
                          <a:ea typeface="Century Gothic"/>
                          <a:cs typeface="Century Gothic"/>
                          <a:sym typeface="Century Gothic"/>
                        </a:rPr>
                        <a:t>—</a:t>
                      </a:r>
                      <a:endParaRPr sz="9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9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solidFill>
                            <a:schemeClr val="dk1"/>
                          </a:solidFill>
                          <a:latin typeface="Century Gothic"/>
                          <a:ea typeface="Century Gothic"/>
                          <a:cs typeface="Century Gothic"/>
                          <a:sym typeface="Century Gothic"/>
                        </a:rPr>
                        <a:t>quarter</a:t>
                      </a:r>
                      <a:r>
                        <a:rPr lang="en" sz="900" dirty="0">
                          <a:solidFill>
                            <a:schemeClr val="dk1"/>
                          </a:solidFill>
                          <a:latin typeface="Century Gothic"/>
                          <a:ea typeface="Century Gothic"/>
                          <a:cs typeface="Century Gothic"/>
                          <a:sym typeface="Century Gothic"/>
                        </a:rPr>
                        <a:t>—the place where slaves lived</a:t>
                      </a:r>
                      <a:endParaRPr sz="9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9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900" b="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900" b="1" dirty="0">
                          <a:solidFill>
                            <a:schemeClr val="dk1"/>
                          </a:solidFill>
                          <a:latin typeface="Century Gothic"/>
                          <a:ea typeface="Century Gothic"/>
                          <a:cs typeface="Century Gothic"/>
                          <a:sym typeface="Century Gothic"/>
                        </a:rPr>
                        <a:t>4.     What happened to slaves who did not get to the field on time?</a:t>
                      </a:r>
                      <a:endParaRPr sz="900" b="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900" dirty="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4" name="Google Shape;224;p36"/>
          <p:cNvSpPr txBox="1"/>
          <p:nvPr/>
        </p:nvSpPr>
        <p:spPr>
          <a:xfrm>
            <a:off x="322350" y="1079050"/>
            <a:ext cx="2677800" cy="359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With your partner, continue rereading Paragraph 2.</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Your teacher will help you discuss a </a:t>
            </a:r>
            <a:r>
              <a:rPr lang="en" dirty="0">
                <a:latin typeface="Century Gothic"/>
                <a:ea typeface="Century Gothic"/>
                <a:cs typeface="Century Gothic"/>
                <a:sym typeface="Century Gothic"/>
              </a:rPr>
              <a:t>definition of “woe betides them</a:t>
            </a:r>
            <a:r>
              <a:rPr lang="en-US" dirty="0">
                <a:latin typeface="Century Gothic"/>
                <a:ea typeface="Century Gothic"/>
                <a:cs typeface="Century Gothic"/>
                <a:sym typeface="Century Gothic"/>
              </a:rPr>
              <a:t>.</a:t>
            </a:r>
            <a:r>
              <a:rPr lang="en" dirty="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Then answer the question: What happened to slaves who did not get to the field on time?</a:t>
            </a:r>
            <a:endParaRPr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7"/>
          <p:cNvSpPr txBox="1">
            <a:spLocks noGrp="1"/>
          </p:cNvSpPr>
          <p:nvPr>
            <p:ph type="title"/>
          </p:nvPr>
        </p:nvSpPr>
        <p:spPr>
          <a:xfrm>
            <a:off x="343140" y="295927"/>
            <a:ext cx="8520600" cy="400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reread Paragraph 4</a:t>
            </a:r>
            <a:endParaRPr sz="2400" dirty="0">
              <a:latin typeface="Century Gothic"/>
              <a:ea typeface="Century Gothic"/>
              <a:cs typeface="Century Gothic"/>
              <a:sym typeface="Century Gothic"/>
            </a:endParaRPr>
          </a:p>
        </p:txBody>
      </p:sp>
      <p:graphicFrame>
        <p:nvGraphicFramePr>
          <p:cNvPr id="231" name="Google Shape;231;p37"/>
          <p:cNvGraphicFramePr/>
          <p:nvPr>
            <p:extLst>
              <p:ext uri="{D42A27DB-BD31-4B8C-83A1-F6EECF244321}">
                <p14:modId xmlns:p14="http://schemas.microsoft.com/office/powerpoint/2010/main" val="999195443"/>
              </p:ext>
            </p:extLst>
          </p:nvPr>
        </p:nvGraphicFramePr>
        <p:xfrm>
          <a:off x="2974406" y="980275"/>
          <a:ext cx="5425550" cy="3975104"/>
        </p:xfrm>
        <a:graphic>
          <a:graphicData uri="http://schemas.openxmlformats.org/drawingml/2006/table">
            <a:tbl>
              <a:tblPr>
                <a:noFill/>
                <a:tableStyleId>{2ACAE532-D078-47B8-9525-3475CBA0177F}</a:tableStyleId>
              </a:tblPr>
              <a:tblGrid>
                <a:gridCol w="3529025">
                  <a:extLst>
                    <a:ext uri="{9D8B030D-6E8A-4147-A177-3AD203B41FA5}">
                      <a16:colId xmlns:a16="http://schemas.microsoft.com/office/drawing/2014/main" val="20000"/>
                    </a:ext>
                  </a:extLst>
                </a:gridCol>
                <a:gridCol w="1896525">
                  <a:extLst>
                    <a:ext uri="{9D8B030D-6E8A-4147-A177-3AD203B41FA5}">
                      <a16:colId xmlns:a16="http://schemas.microsoft.com/office/drawing/2014/main" val="20001"/>
                    </a:ext>
                  </a:extLst>
                </a:gridCol>
              </a:tblGrid>
              <a:tr h="45157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Second Read Questions</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046350">
                <a:tc>
                  <a:txBody>
                    <a:bodyPr/>
                    <a:lstStyle/>
                    <a:p>
                      <a:pPr marL="0" lvl="0" indent="0" algn="l" rtl="0">
                        <a:lnSpc>
                          <a:spcPct val="200000"/>
                        </a:lnSpc>
                        <a:spcBef>
                          <a:spcPts val="0"/>
                        </a:spcBef>
                        <a:spcAft>
                          <a:spcPts val="0"/>
                        </a:spcAft>
                        <a:buNone/>
                      </a:pPr>
                      <a:r>
                        <a:rPr lang="en" sz="900" b="1" dirty="0">
                          <a:latin typeface="Century Gothic"/>
                          <a:ea typeface="Century Gothic"/>
                          <a:cs typeface="Century Gothic"/>
                          <a:sym typeface="Century Gothic"/>
                        </a:rPr>
                        <a:t>4.  </a:t>
                      </a:r>
                      <a:r>
                        <a:rPr lang="en" sz="900" dirty="0">
                          <a:latin typeface="Century Gothic"/>
                          <a:ea typeface="Century Gothic"/>
                          <a:cs typeface="Century Gothic"/>
                          <a:sym typeface="Century Gothic"/>
                        </a:rPr>
                        <a:t>Mr. Severe was rightly named: he was a cruel man. I have seen him whip a woman, causing the blood to run half an hour at the time; and this, too, in the midst of her crying children, pleading for their mother’s release. He seemed to take pleasure in manifesting his </a:t>
                      </a:r>
                      <a:r>
                        <a:rPr lang="en" sz="900" b="1" dirty="0">
                          <a:latin typeface="Century Gothic"/>
                          <a:ea typeface="Century Gothic"/>
                          <a:cs typeface="Century Gothic"/>
                          <a:sym typeface="Century Gothic"/>
                        </a:rPr>
                        <a:t>fiendish barbarity</a:t>
                      </a:r>
                      <a:r>
                        <a:rPr lang="en" sz="900" dirty="0">
                          <a:latin typeface="Century Gothic"/>
                          <a:ea typeface="Century Gothic"/>
                          <a:cs typeface="Century Gothic"/>
                          <a:sym typeface="Century Gothic"/>
                        </a:rPr>
                        <a:t>. Added to his cruelty, he was a </a:t>
                      </a:r>
                      <a:r>
                        <a:rPr lang="en" sz="900" b="1" dirty="0">
                          <a:latin typeface="Century Gothic"/>
                          <a:ea typeface="Century Gothic"/>
                          <a:cs typeface="Century Gothic"/>
                          <a:sym typeface="Century Gothic"/>
                        </a:rPr>
                        <a:t>profane</a:t>
                      </a:r>
                      <a:r>
                        <a:rPr lang="en" sz="900" dirty="0">
                          <a:latin typeface="Century Gothic"/>
                          <a:ea typeface="Century Gothic"/>
                          <a:cs typeface="Century Gothic"/>
                          <a:sym typeface="Century Gothic"/>
                        </a:rPr>
                        <a:t> swearer. It was enough to chill the blood and stiffen the hair of an ordinary man to hear him talk. Scarce a sentence escaped him but that was </a:t>
                      </a:r>
                      <a:r>
                        <a:rPr lang="en" sz="900" b="1" dirty="0">
                          <a:latin typeface="Century Gothic"/>
                          <a:ea typeface="Century Gothic"/>
                          <a:cs typeface="Century Gothic"/>
                          <a:sym typeface="Century Gothic"/>
                        </a:rPr>
                        <a:t>commenced</a:t>
                      </a:r>
                      <a:r>
                        <a:rPr lang="en" sz="900" dirty="0">
                          <a:latin typeface="Century Gothic"/>
                          <a:ea typeface="Century Gothic"/>
                          <a:cs typeface="Century Gothic"/>
                          <a:sym typeface="Century Gothic"/>
                        </a:rPr>
                        <a:t> or concluded by some horrid oath. The field was the place to witness his cruelty and </a:t>
                      </a:r>
                      <a:r>
                        <a:rPr lang="en" sz="900" b="1" dirty="0">
                          <a:latin typeface="Century Gothic"/>
                          <a:ea typeface="Century Gothic"/>
                          <a:cs typeface="Century Gothic"/>
                          <a:sym typeface="Century Gothic"/>
                        </a:rPr>
                        <a:t>profanity</a:t>
                      </a:r>
                      <a:r>
                        <a:rPr lang="en" sz="900" dirty="0">
                          <a:latin typeface="Century Gothic"/>
                          <a:ea typeface="Century Gothic"/>
                          <a:cs typeface="Century Gothic"/>
                          <a:sym typeface="Century Gothic"/>
                        </a:rPr>
                        <a:t>. His presence made it both the field of blood and of </a:t>
                      </a:r>
                      <a:r>
                        <a:rPr lang="en" sz="900" b="1" dirty="0">
                          <a:latin typeface="Century Gothic"/>
                          <a:ea typeface="Century Gothic"/>
                          <a:cs typeface="Century Gothic"/>
                          <a:sym typeface="Century Gothic"/>
                        </a:rPr>
                        <a:t>blasphemy</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privation</a:t>
                      </a:r>
                      <a:r>
                        <a:rPr lang="en" sz="900" dirty="0">
                          <a:latin typeface="Century Gothic"/>
                          <a:ea typeface="Century Gothic"/>
                          <a:cs typeface="Century Gothic"/>
                          <a:sym typeface="Century Gothic"/>
                        </a:rPr>
                        <a:t>—a lack of something necessary for fiendish barbarity—unpleasant cruelties</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profane</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commenced</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profanity</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blasphemy</a:t>
                      </a:r>
                      <a:r>
                        <a:rPr lang="en" sz="900" dirty="0">
                          <a:latin typeface="Century Gothic"/>
                          <a:ea typeface="Century Gothic"/>
                          <a:cs typeface="Century Gothic"/>
                          <a:sym typeface="Century Gothic"/>
                        </a:rPr>
                        <a:t>—something you say or do that is insulting to God or people's religious beliefs</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5.   Paraphrase the sentence “His presence made it both the field of blood and of blasphemy.”</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32" name="Google Shape;232;p37"/>
          <p:cNvSpPr txBox="1"/>
          <p:nvPr/>
        </p:nvSpPr>
        <p:spPr>
          <a:xfrm>
            <a:off x="435350" y="980275"/>
            <a:ext cx="2061300" cy="362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Let’s pause and work on figuring out our vocabulary words as they are used in context.</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Now, think about these pronouns: </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To whom does “his” refer? How about “it</a:t>
            </a:r>
            <a:r>
              <a:rPr lang="en-US" dirty="0">
                <a:latin typeface="Century Gothic"/>
                <a:ea typeface="Century Gothic"/>
                <a:cs typeface="Century Gothic"/>
                <a:sym typeface="Century Gothic"/>
              </a:rPr>
              <a:t>?</a:t>
            </a:r>
            <a:r>
              <a:rPr lang="en" dirty="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45720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Then, discuss with your partner and paraphrase the sentence in question 5.</a:t>
            </a:r>
            <a:endParaRPr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8"/>
          <p:cNvSpPr txBox="1">
            <a:spLocks noGrp="1"/>
          </p:cNvSpPr>
          <p:nvPr>
            <p:ph type="title"/>
          </p:nvPr>
        </p:nvSpPr>
        <p:spPr>
          <a:xfrm>
            <a:off x="446236" y="303090"/>
            <a:ext cx="8520600" cy="47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continue to reread Paragraph 4</a:t>
            </a:r>
            <a:endParaRPr sz="2400" dirty="0">
              <a:latin typeface="Century Gothic"/>
              <a:ea typeface="Century Gothic"/>
              <a:cs typeface="Century Gothic"/>
              <a:sym typeface="Century Gothic"/>
            </a:endParaRPr>
          </a:p>
        </p:txBody>
      </p:sp>
      <p:graphicFrame>
        <p:nvGraphicFramePr>
          <p:cNvPr id="239" name="Google Shape;239;p38"/>
          <p:cNvGraphicFramePr/>
          <p:nvPr>
            <p:extLst>
              <p:ext uri="{D42A27DB-BD31-4B8C-83A1-F6EECF244321}">
                <p14:modId xmlns:p14="http://schemas.microsoft.com/office/powerpoint/2010/main" val="3963527999"/>
              </p:ext>
            </p:extLst>
          </p:nvPr>
        </p:nvGraphicFramePr>
        <p:xfrm>
          <a:off x="3767196" y="1506065"/>
          <a:ext cx="4918325" cy="2507268"/>
        </p:xfrm>
        <a:graphic>
          <a:graphicData uri="http://schemas.openxmlformats.org/drawingml/2006/table">
            <a:tbl>
              <a:tblPr>
                <a:noFill/>
                <a:tableStyleId>{2ACAE532-D078-47B8-9525-3475CBA0177F}</a:tableStyleId>
              </a:tblPr>
              <a:tblGrid>
                <a:gridCol w="3575875">
                  <a:extLst>
                    <a:ext uri="{9D8B030D-6E8A-4147-A177-3AD203B41FA5}">
                      <a16:colId xmlns:a16="http://schemas.microsoft.com/office/drawing/2014/main" val="20000"/>
                    </a:ext>
                  </a:extLst>
                </a:gridCol>
                <a:gridCol w="1342450">
                  <a:extLst>
                    <a:ext uri="{9D8B030D-6E8A-4147-A177-3AD203B41FA5}">
                      <a16:colId xmlns:a16="http://schemas.microsoft.com/office/drawing/2014/main" val="20001"/>
                    </a:ext>
                  </a:extLst>
                </a:gridCol>
              </a:tblGrid>
              <a:tr h="347350">
                <a:tc>
                  <a:txBody>
                    <a:bodyPr/>
                    <a:lstStyle/>
                    <a:p>
                      <a:pPr marL="0" lvl="0" indent="0" algn="l" rtl="0">
                        <a:lnSpc>
                          <a:spcPct val="115000"/>
                        </a:lnSpc>
                        <a:spcBef>
                          <a:spcPts val="0"/>
                        </a:spcBef>
                        <a:spcAft>
                          <a:spcPts val="0"/>
                        </a:spcAft>
                        <a:buNone/>
                      </a:pPr>
                      <a:r>
                        <a:rPr lang="en" sz="900">
                          <a:latin typeface="Century Gothic"/>
                          <a:ea typeface="Century Gothic"/>
                          <a:cs typeface="Century Gothic"/>
                          <a:sym typeface="Century Gothic"/>
                        </a:rPr>
                        <a:t>Text</a:t>
                      </a:r>
                      <a:endParaRPr sz="9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900">
                          <a:latin typeface="Century Gothic"/>
                          <a:ea typeface="Century Gothic"/>
                          <a:cs typeface="Century Gothic"/>
                          <a:sym typeface="Century Gothic"/>
                        </a:rPr>
                        <a:t>Second Read Questions</a:t>
                      </a:r>
                      <a:endParaRPr sz="9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467175">
                <a:tc>
                  <a:txBody>
                    <a:bodyPr/>
                    <a:lstStyle/>
                    <a:p>
                      <a:pPr marL="0" lvl="0" indent="88900" algn="l" rtl="0">
                        <a:lnSpc>
                          <a:spcPct val="200000"/>
                        </a:lnSpc>
                        <a:spcBef>
                          <a:spcPts val="0"/>
                        </a:spcBef>
                        <a:spcAft>
                          <a:spcPts val="0"/>
                        </a:spcAft>
                        <a:buNone/>
                      </a:pPr>
                      <a:r>
                        <a:rPr lang="en" sz="900">
                          <a:latin typeface="Century Gothic"/>
                          <a:ea typeface="Century Gothic"/>
                          <a:cs typeface="Century Gothic"/>
                          <a:sym typeface="Century Gothic"/>
                        </a:rPr>
                        <a:t>From the rising till the going down of the sun, he was cursing, raving, cutting, and slashing among the slaves of the field, in the most frightful manner. His career was short. He died very soon after I went to Colonel Lloyd’s; and he died as he lived, uttering, with his dying groans, bitter curses and horrid oaths. His death was regarded by the slaves as the result of a merciful providence.</a:t>
                      </a:r>
                      <a:endParaRPr sz="9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6.   What was Mr. Severe like?</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76200" algn="l" rtl="0">
                        <a:lnSpc>
                          <a:spcPct val="115000"/>
                        </a:lnSpc>
                        <a:spcBef>
                          <a:spcPts val="0"/>
                        </a:spcBef>
                        <a:spcAft>
                          <a:spcPts val="0"/>
                        </a:spcAft>
                        <a:buNone/>
                      </a:pPr>
                      <a:r>
                        <a:rPr lang="en" sz="900" b="1" dirty="0">
                          <a:latin typeface="Century Gothic"/>
                          <a:ea typeface="Century Gothic"/>
                          <a:cs typeface="Century Gothic"/>
                          <a:sym typeface="Century Gothic"/>
                        </a:rPr>
                        <a:t>merciful providence</a:t>
                      </a:r>
                      <a:r>
                        <a:rPr lang="en" sz="900" dirty="0">
                          <a:latin typeface="Century Gothic"/>
                          <a:ea typeface="Century Gothic"/>
                          <a:cs typeface="Century Gothic"/>
                          <a:sym typeface="Century Gothic"/>
                        </a:rPr>
                        <a:t>—a force that is meant to protect us</a:t>
                      </a:r>
                      <a:endParaRPr sz="900" dirty="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40" name="Google Shape;240;p38"/>
          <p:cNvSpPr txBox="1"/>
          <p:nvPr/>
        </p:nvSpPr>
        <p:spPr>
          <a:xfrm>
            <a:off x="688375" y="901550"/>
            <a:ext cx="2562000" cy="385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latin typeface="Century Gothic"/>
                <a:ea typeface="Century Gothic"/>
                <a:cs typeface="Century Gothic"/>
                <a:sym typeface="Century Gothic"/>
              </a:rPr>
              <a:t>With your partner, continue rereading Paragraph 4.</a:t>
            </a:r>
            <a:endParaRPr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latin typeface="Century Gothic"/>
                <a:ea typeface="Century Gothic"/>
                <a:cs typeface="Century Gothic"/>
                <a:sym typeface="Century Gothic"/>
              </a:rPr>
              <a:t>As you answer your question, think about what specific examples have you read about what Mr. Severe did.</a:t>
            </a:r>
            <a:endParaRPr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latin typeface="Century Gothic"/>
                <a:ea typeface="Century Gothic"/>
                <a:cs typeface="Century Gothic"/>
                <a:sym typeface="Century Gothic"/>
              </a:rPr>
              <a:t>How would you sum up those ideas? </a:t>
            </a:r>
            <a:endParaRPr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latin typeface="Century Gothic"/>
                <a:ea typeface="Century Gothic"/>
                <a:cs typeface="Century Gothic"/>
                <a:sym typeface="Century Gothic"/>
              </a:rPr>
              <a:t>Which adjectives would you use?</a:t>
            </a:r>
            <a:endParaRPr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9"/>
          <p:cNvSpPr txBox="1">
            <a:spLocks noGrp="1"/>
          </p:cNvSpPr>
          <p:nvPr>
            <p:ph type="title"/>
          </p:nvPr>
        </p:nvSpPr>
        <p:spPr>
          <a:xfrm>
            <a:off x="435350" y="326572"/>
            <a:ext cx="8520600" cy="47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reread Paragraph 5</a:t>
            </a:r>
            <a:endParaRPr sz="2400" dirty="0">
              <a:latin typeface="Century Gothic"/>
              <a:ea typeface="Century Gothic"/>
              <a:cs typeface="Century Gothic"/>
              <a:sym typeface="Century Gothic"/>
            </a:endParaRPr>
          </a:p>
        </p:txBody>
      </p:sp>
      <p:graphicFrame>
        <p:nvGraphicFramePr>
          <p:cNvPr id="247" name="Google Shape;247;p39"/>
          <p:cNvGraphicFramePr/>
          <p:nvPr/>
        </p:nvGraphicFramePr>
        <p:xfrm>
          <a:off x="3836275" y="1337575"/>
          <a:ext cx="4819575" cy="3410014"/>
        </p:xfrm>
        <a:graphic>
          <a:graphicData uri="http://schemas.openxmlformats.org/drawingml/2006/table">
            <a:tbl>
              <a:tblPr>
                <a:noFill/>
                <a:tableStyleId>{2ACAE532-D078-47B8-9525-3475CBA0177F}</a:tableStyleId>
              </a:tblPr>
              <a:tblGrid>
                <a:gridCol w="3151025">
                  <a:extLst>
                    <a:ext uri="{9D8B030D-6E8A-4147-A177-3AD203B41FA5}">
                      <a16:colId xmlns:a16="http://schemas.microsoft.com/office/drawing/2014/main" val="20000"/>
                    </a:ext>
                  </a:extLst>
                </a:gridCol>
                <a:gridCol w="1668550">
                  <a:extLst>
                    <a:ext uri="{9D8B030D-6E8A-4147-A177-3AD203B41FA5}">
                      <a16:colId xmlns:a16="http://schemas.microsoft.com/office/drawing/2014/main" val="20001"/>
                    </a:ext>
                  </a:extLst>
                </a:gridCol>
              </a:tblGrid>
              <a:tr h="285425">
                <a:tc>
                  <a:txBody>
                    <a:bodyPr/>
                    <a:lstStyle/>
                    <a:p>
                      <a:pPr marL="0" lvl="0" indent="0" algn="l" rtl="0">
                        <a:lnSpc>
                          <a:spcPct val="115000"/>
                        </a:lnSpc>
                        <a:spcBef>
                          <a:spcPts val="0"/>
                        </a:spcBef>
                        <a:spcAft>
                          <a:spcPts val="0"/>
                        </a:spcAft>
                        <a:buNone/>
                      </a:pPr>
                      <a:r>
                        <a:rPr lang="en" sz="900">
                          <a:latin typeface="Century Gothic"/>
                          <a:ea typeface="Century Gothic"/>
                          <a:cs typeface="Century Gothic"/>
                          <a:sym typeface="Century Gothic"/>
                        </a:rPr>
                        <a:t>Text</a:t>
                      </a:r>
                      <a:endParaRPr sz="9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900">
                          <a:latin typeface="Century Gothic"/>
                          <a:ea typeface="Century Gothic"/>
                          <a:cs typeface="Century Gothic"/>
                          <a:sym typeface="Century Gothic"/>
                        </a:rPr>
                        <a:t>Second Read Questions</a:t>
                      </a:r>
                      <a:endParaRPr sz="9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934100">
                <a:tc>
                  <a:txBody>
                    <a:bodyPr/>
                    <a:lstStyle/>
                    <a:p>
                      <a:pPr marL="0" lvl="0" indent="0" algn="l" rtl="0">
                        <a:lnSpc>
                          <a:spcPct val="200000"/>
                        </a:lnSpc>
                        <a:spcBef>
                          <a:spcPts val="0"/>
                        </a:spcBef>
                        <a:spcAft>
                          <a:spcPts val="0"/>
                        </a:spcAft>
                        <a:buNone/>
                      </a:pPr>
                      <a:r>
                        <a:rPr lang="en" sz="900" b="1">
                          <a:latin typeface="Century Gothic"/>
                          <a:ea typeface="Century Gothic"/>
                          <a:cs typeface="Century Gothic"/>
                          <a:sym typeface="Century Gothic"/>
                        </a:rPr>
                        <a:t>5.  </a:t>
                      </a:r>
                      <a:r>
                        <a:rPr lang="en" sz="900">
                          <a:latin typeface="Century Gothic"/>
                          <a:ea typeface="Century Gothic"/>
                          <a:cs typeface="Century Gothic"/>
                          <a:sym typeface="Century Gothic"/>
                        </a:rPr>
                        <a:t>The home plantation of Colonel Lloyd </a:t>
                      </a:r>
                      <a:r>
                        <a:rPr lang="en" sz="900" b="1">
                          <a:latin typeface="Century Gothic"/>
                          <a:ea typeface="Century Gothic"/>
                          <a:cs typeface="Century Gothic"/>
                          <a:sym typeface="Century Gothic"/>
                        </a:rPr>
                        <a:t>wore the appearance</a:t>
                      </a:r>
                      <a:r>
                        <a:rPr lang="en" sz="900">
                          <a:latin typeface="Century Gothic"/>
                          <a:ea typeface="Century Gothic"/>
                          <a:cs typeface="Century Gothic"/>
                          <a:sym typeface="Century Gothic"/>
                        </a:rPr>
                        <a:t> of a country village.… It was called by the slaves the </a:t>
                      </a:r>
                      <a:r>
                        <a:rPr lang="en" sz="900" i="1">
                          <a:latin typeface="Century Gothic"/>
                          <a:ea typeface="Century Gothic"/>
                          <a:cs typeface="Century Gothic"/>
                          <a:sym typeface="Century Gothic"/>
                        </a:rPr>
                        <a:t>Great House Farm. </a:t>
                      </a:r>
                      <a:r>
                        <a:rPr lang="en" sz="900">
                          <a:latin typeface="Century Gothic"/>
                          <a:ea typeface="Century Gothic"/>
                          <a:cs typeface="Century Gothic"/>
                          <a:sym typeface="Century Gothic"/>
                        </a:rPr>
                        <a:t>The slaves selected to go to the Great House Farm, for the monthly </a:t>
                      </a:r>
                      <a:r>
                        <a:rPr lang="en" sz="900" b="1">
                          <a:latin typeface="Century Gothic"/>
                          <a:ea typeface="Century Gothic"/>
                          <a:cs typeface="Century Gothic"/>
                          <a:sym typeface="Century Gothic"/>
                        </a:rPr>
                        <a:t>allowance</a:t>
                      </a:r>
                      <a:r>
                        <a:rPr lang="en" sz="900">
                          <a:latin typeface="Century Gothic"/>
                          <a:ea typeface="Century Gothic"/>
                          <a:cs typeface="Century Gothic"/>
                          <a:sym typeface="Century Gothic"/>
                        </a:rPr>
                        <a:t> for themselves and their fellow-slaves, were peculiarly enthusiastic. While on their way, they would make the dense old woods, for miles around, </a:t>
                      </a:r>
                      <a:r>
                        <a:rPr lang="en" sz="900" b="1">
                          <a:latin typeface="Century Gothic"/>
                          <a:ea typeface="Century Gothic"/>
                          <a:cs typeface="Century Gothic"/>
                          <a:sym typeface="Century Gothic"/>
                        </a:rPr>
                        <a:t>reverberate</a:t>
                      </a:r>
                      <a:r>
                        <a:rPr lang="en" sz="900">
                          <a:latin typeface="Century Gothic"/>
                          <a:ea typeface="Century Gothic"/>
                          <a:cs typeface="Century Gothic"/>
                          <a:sym typeface="Century Gothic"/>
                        </a:rPr>
                        <a:t> with their wild songs, revealing at once the highest joy and the deepest sadness. They would compose and sing as they went along, consulting neither time nor tune.…</a:t>
                      </a:r>
                      <a:endParaRPr sz="9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b="1">
                          <a:latin typeface="Century Gothic"/>
                          <a:ea typeface="Century Gothic"/>
                          <a:cs typeface="Century Gothic"/>
                          <a:sym typeface="Century Gothic"/>
                        </a:rPr>
                        <a:t>wore the appearance of</a:t>
                      </a:r>
                      <a:r>
                        <a:rPr lang="en" sz="900">
                          <a:latin typeface="Century Gothic"/>
                          <a:ea typeface="Century Gothic"/>
                          <a:cs typeface="Century Gothic"/>
                          <a:sym typeface="Century Gothic"/>
                        </a:rPr>
                        <a:t>—</a:t>
                      </a:r>
                      <a:endParaRPr sz="9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a:latin typeface="Century Gothic"/>
                          <a:ea typeface="Century Gothic"/>
                          <a:cs typeface="Century Gothic"/>
                          <a:sym typeface="Century Gothic"/>
                        </a:rPr>
                        <a:t> </a:t>
                      </a:r>
                      <a:endParaRPr sz="9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a:latin typeface="Century Gothic"/>
                          <a:ea typeface="Century Gothic"/>
                          <a:cs typeface="Century Gothic"/>
                          <a:sym typeface="Century Gothic"/>
                        </a:rPr>
                        <a:t>allowance</a:t>
                      </a:r>
                      <a:r>
                        <a:rPr lang="en" sz="900">
                          <a:latin typeface="Century Gothic"/>
                          <a:ea typeface="Century Gothic"/>
                          <a:cs typeface="Century Gothic"/>
                          <a:sym typeface="Century Gothic"/>
                        </a:rPr>
                        <a:t> </a:t>
                      </a:r>
                      <a:endParaRPr sz="9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a:latin typeface="Century Gothic"/>
                          <a:ea typeface="Century Gothic"/>
                          <a:cs typeface="Century Gothic"/>
                          <a:sym typeface="Century Gothic"/>
                        </a:rPr>
                        <a:t>reverberate</a:t>
                      </a:r>
                      <a:endParaRPr sz="900" i="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a:latin typeface="Century Gothic"/>
                          <a:ea typeface="Century Gothic"/>
                          <a:cs typeface="Century Gothic"/>
                          <a:sym typeface="Century Gothic"/>
                        </a:rPr>
                        <a:t> </a:t>
                      </a:r>
                      <a:endParaRPr sz="9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a:latin typeface="Century Gothic"/>
                          <a:ea typeface="Century Gothic"/>
                          <a:cs typeface="Century Gothic"/>
                          <a:sym typeface="Century Gothic"/>
                        </a:rPr>
                        <a:t>7.   What do the slaves do as they walk to the Great House Farm?</a:t>
                      </a:r>
                      <a:endParaRPr sz="900" b="1">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9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48" name="Google Shape;248;p39"/>
          <p:cNvSpPr txBox="1"/>
          <p:nvPr/>
        </p:nvSpPr>
        <p:spPr>
          <a:xfrm>
            <a:off x="494150" y="1728575"/>
            <a:ext cx="3159300" cy="220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With your partner, reread Paragraph 5.</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As you discuss, add definitions to your vocabulary words.</a:t>
            </a:r>
            <a:endParaRPr dirty="0">
              <a:latin typeface="Century Gothic"/>
              <a:ea typeface="Century Gothic"/>
              <a:cs typeface="Century Gothic"/>
              <a:sym typeface="Century Gothic"/>
            </a:endParaRPr>
          </a:p>
          <a:p>
            <a:pPr marL="45720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Then, answer the question: What do the slaves do as they walk to the Great House Farm?</a:t>
            </a:r>
            <a:endParaRPr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0"/>
          <p:cNvSpPr txBox="1">
            <a:spLocks noGrp="1"/>
          </p:cNvSpPr>
          <p:nvPr>
            <p:ph type="title"/>
          </p:nvPr>
        </p:nvSpPr>
        <p:spPr>
          <a:xfrm>
            <a:off x="282950" y="219200"/>
            <a:ext cx="8520600" cy="412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reread Paragraph 6</a:t>
            </a:r>
            <a:endParaRPr sz="2400" dirty="0">
              <a:latin typeface="Century Gothic"/>
              <a:ea typeface="Century Gothic"/>
              <a:cs typeface="Century Gothic"/>
              <a:sym typeface="Century Gothic"/>
            </a:endParaRPr>
          </a:p>
        </p:txBody>
      </p:sp>
      <p:sp>
        <p:nvSpPr>
          <p:cNvPr id="255" name="Google Shape;255;p40"/>
          <p:cNvSpPr txBox="1"/>
          <p:nvPr/>
        </p:nvSpPr>
        <p:spPr>
          <a:xfrm>
            <a:off x="173275" y="923000"/>
            <a:ext cx="2505000" cy="4077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With your partner reread Paragraph 6.</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Let’s reread the first sentence to determine the topic of this paragraph.</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To what does ‘they” in the third sentence refer?</a:t>
            </a:r>
            <a:endParaRPr dirty="0">
              <a:latin typeface="Century Gothic"/>
              <a:ea typeface="Century Gothic"/>
              <a:cs typeface="Century Gothic"/>
              <a:sym typeface="Century Gothic"/>
            </a:endParaRPr>
          </a:p>
          <a:p>
            <a:pPr marL="45720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Reread the sentences starting with those ‘wild notes.’How does this show  Douglass’s feelings?</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How did he feel when heard the slaves singing? </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graphicFrame>
        <p:nvGraphicFramePr>
          <p:cNvPr id="256" name="Google Shape;256;p40"/>
          <p:cNvGraphicFramePr/>
          <p:nvPr>
            <p:extLst>
              <p:ext uri="{D42A27DB-BD31-4B8C-83A1-F6EECF244321}">
                <p14:modId xmlns:p14="http://schemas.microsoft.com/office/powerpoint/2010/main" val="4140951849"/>
              </p:ext>
            </p:extLst>
          </p:nvPr>
        </p:nvGraphicFramePr>
        <p:xfrm>
          <a:off x="2678275" y="728600"/>
          <a:ext cx="5876075" cy="4051146"/>
        </p:xfrm>
        <a:graphic>
          <a:graphicData uri="http://schemas.openxmlformats.org/drawingml/2006/table">
            <a:tbl>
              <a:tblPr>
                <a:noFill/>
                <a:tableStyleId>{2ACAE532-D078-47B8-9525-3475CBA0177F}</a:tableStyleId>
              </a:tblPr>
              <a:tblGrid>
                <a:gridCol w="3830825">
                  <a:extLst>
                    <a:ext uri="{9D8B030D-6E8A-4147-A177-3AD203B41FA5}">
                      <a16:colId xmlns:a16="http://schemas.microsoft.com/office/drawing/2014/main" val="20000"/>
                    </a:ext>
                  </a:extLst>
                </a:gridCol>
                <a:gridCol w="2045250">
                  <a:extLst>
                    <a:ext uri="{9D8B030D-6E8A-4147-A177-3AD203B41FA5}">
                      <a16:colId xmlns:a16="http://schemas.microsoft.com/office/drawing/2014/main" val="20001"/>
                    </a:ext>
                  </a:extLst>
                </a:gridCol>
              </a:tblGrid>
              <a:tr h="61690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Second Read Questions</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399475">
                <a:tc>
                  <a:txBody>
                    <a:bodyPr/>
                    <a:lstStyle/>
                    <a:p>
                      <a:pPr marL="0" lvl="0" indent="0" algn="l" rtl="0">
                        <a:lnSpc>
                          <a:spcPct val="200000"/>
                        </a:lnSpc>
                        <a:spcBef>
                          <a:spcPts val="0"/>
                        </a:spcBef>
                        <a:spcAft>
                          <a:spcPts val="0"/>
                        </a:spcAft>
                        <a:buNone/>
                      </a:pPr>
                      <a:r>
                        <a:rPr lang="en" sz="900" b="1">
                          <a:latin typeface="Century Gothic"/>
                          <a:ea typeface="Century Gothic"/>
                          <a:cs typeface="Century Gothic"/>
                          <a:sym typeface="Century Gothic"/>
                        </a:rPr>
                        <a:t>6. </a:t>
                      </a:r>
                      <a:r>
                        <a:rPr lang="en" sz="900">
                          <a:latin typeface="Century Gothic"/>
                          <a:ea typeface="Century Gothic"/>
                          <a:cs typeface="Century Gothic"/>
                          <a:sym typeface="Century Gothic"/>
                        </a:rPr>
                        <a:t> I did not, when a slave, understand the deep meaning of those rude and apparently </a:t>
                      </a:r>
                      <a:r>
                        <a:rPr lang="en" sz="900" b="1">
                          <a:latin typeface="Century Gothic"/>
                          <a:ea typeface="Century Gothic"/>
                          <a:cs typeface="Century Gothic"/>
                          <a:sym typeface="Century Gothic"/>
                        </a:rPr>
                        <a:t>incoherent </a:t>
                      </a:r>
                      <a:r>
                        <a:rPr lang="en" sz="900">
                          <a:latin typeface="Century Gothic"/>
                          <a:ea typeface="Century Gothic"/>
                          <a:cs typeface="Century Gothic"/>
                          <a:sym typeface="Century Gothic"/>
                        </a:rPr>
                        <a:t>songs. I was myself within the circle; so that I neither saw nor heard as those without might see and hear. They told a tale of </a:t>
                      </a:r>
                      <a:r>
                        <a:rPr lang="en" sz="900" b="1">
                          <a:latin typeface="Century Gothic"/>
                          <a:ea typeface="Century Gothic"/>
                          <a:cs typeface="Century Gothic"/>
                          <a:sym typeface="Century Gothic"/>
                        </a:rPr>
                        <a:t>woe</a:t>
                      </a:r>
                      <a:r>
                        <a:rPr lang="en" sz="900">
                          <a:latin typeface="Century Gothic"/>
                          <a:ea typeface="Century Gothic"/>
                          <a:cs typeface="Century Gothic"/>
                          <a:sym typeface="Century Gothic"/>
                        </a:rPr>
                        <a:t> which was then altogether beyond my feeble comprehension; they were tones loud, long, and deep; they breathed the prayer and complaint of souls boiling over with the bitterest </a:t>
                      </a:r>
                      <a:r>
                        <a:rPr lang="en" sz="900" b="1">
                          <a:latin typeface="Century Gothic"/>
                          <a:ea typeface="Century Gothic"/>
                          <a:cs typeface="Century Gothic"/>
                          <a:sym typeface="Century Gothic"/>
                        </a:rPr>
                        <a:t>anguish</a:t>
                      </a:r>
                      <a:r>
                        <a:rPr lang="en" sz="900">
                          <a:latin typeface="Century Gothic"/>
                          <a:ea typeface="Century Gothic"/>
                          <a:cs typeface="Century Gothic"/>
                          <a:sym typeface="Century Gothic"/>
                        </a:rPr>
                        <a:t>. Every tone was a testimony against slavery, and a prayer to God for deliverance from chains. The hearing of those wild notes always depressed my spirit, and filled me with </a:t>
                      </a:r>
                      <a:r>
                        <a:rPr lang="en" sz="900" b="1">
                          <a:latin typeface="Century Gothic"/>
                          <a:ea typeface="Century Gothic"/>
                          <a:cs typeface="Century Gothic"/>
                          <a:sym typeface="Century Gothic"/>
                        </a:rPr>
                        <a:t>ineffable</a:t>
                      </a:r>
                      <a:r>
                        <a:rPr lang="en" sz="900">
                          <a:latin typeface="Century Gothic"/>
                          <a:ea typeface="Century Gothic"/>
                          <a:cs typeface="Century Gothic"/>
                          <a:sym typeface="Century Gothic"/>
                        </a:rPr>
                        <a:t> sadness. I have frequently found myself in tears while hearing them. </a:t>
                      </a:r>
                      <a:endParaRPr sz="9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incoherent</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8. To what does “they” in the third senence refer?</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woe</a:t>
                      </a:r>
                      <a:r>
                        <a:rPr lang="en" sz="900" dirty="0">
                          <a:latin typeface="Century Gothic"/>
                          <a:ea typeface="Century Gothic"/>
                          <a:cs typeface="Century Gothic"/>
                          <a:sym typeface="Century Gothic"/>
                        </a:rPr>
                        <a:t>—sorrow</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anguish</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9. How did Douglass feel when he heard the slaves singing?</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ineffable</a:t>
                      </a:r>
                      <a:r>
                        <a:rPr lang="en" sz="900" dirty="0">
                          <a:latin typeface="Century Gothic"/>
                          <a:ea typeface="Century Gothic"/>
                          <a:cs typeface="Century Gothic"/>
                          <a:sym typeface="Century Gothic"/>
                        </a:rPr>
                        <a:t>—too great to be described in words</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1"/>
          <p:cNvSpPr txBox="1">
            <a:spLocks noGrp="1"/>
          </p:cNvSpPr>
          <p:nvPr>
            <p:ph type="title"/>
          </p:nvPr>
        </p:nvSpPr>
        <p:spPr>
          <a:xfrm>
            <a:off x="206400" y="194646"/>
            <a:ext cx="8520600" cy="474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continue rereading Paragraph 6</a:t>
            </a:r>
            <a:endParaRPr sz="2400" dirty="0">
              <a:latin typeface="Century Gothic"/>
              <a:ea typeface="Century Gothic"/>
              <a:cs typeface="Century Gothic"/>
              <a:sym typeface="Century Gothic"/>
            </a:endParaRPr>
          </a:p>
        </p:txBody>
      </p:sp>
      <p:graphicFrame>
        <p:nvGraphicFramePr>
          <p:cNvPr id="263" name="Google Shape;263;p41"/>
          <p:cNvGraphicFramePr/>
          <p:nvPr>
            <p:extLst>
              <p:ext uri="{D42A27DB-BD31-4B8C-83A1-F6EECF244321}">
                <p14:modId xmlns:p14="http://schemas.microsoft.com/office/powerpoint/2010/main" val="1512975925"/>
              </p:ext>
            </p:extLst>
          </p:nvPr>
        </p:nvGraphicFramePr>
        <p:xfrm>
          <a:off x="2317629" y="1298215"/>
          <a:ext cx="6663650" cy="3256538"/>
        </p:xfrm>
        <a:graphic>
          <a:graphicData uri="http://schemas.openxmlformats.org/drawingml/2006/table">
            <a:tbl>
              <a:tblPr>
                <a:noFill/>
                <a:tableStyleId>{2ACAE532-D078-47B8-9525-3475CBA0177F}</a:tableStyleId>
              </a:tblPr>
              <a:tblGrid>
                <a:gridCol w="4371125">
                  <a:extLst>
                    <a:ext uri="{9D8B030D-6E8A-4147-A177-3AD203B41FA5}">
                      <a16:colId xmlns:a16="http://schemas.microsoft.com/office/drawing/2014/main" val="20000"/>
                    </a:ext>
                  </a:extLst>
                </a:gridCol>
                <a:gridCol w="2292525">
                  <a:extLst>
                    <a:ext uri="{9D8B030D-6E8A-4147-A177-3AD203B41FA5}">
                      <a16:colId xmlns:a16="http://schemas.microsoft.com/office/drawing/2014/main" val="20001"/>
                    </a:ext>
                  </a:extLst>
                </a:gridCol>
              </a:tblGrid>
              <a:tr h="34752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Second Read Questions</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532975">
                <a:tc>
                  <a:txBody>
                    <a:bodyPr/>
                    <a:lstStyle/>
                    <a:p>
                      <a:pPr marL="0" lvl="0" indent="0" algn="l" rtl="0">
                        <a:lnSpc>
                          <a:spcPct val="150000"/>
                        </a:lnSpc>
                        <a:spcBef>
                          <a:spcPts val="0"/>
                        </a:spcBef>
                        <a:spcAft>
                          <a:spcPts val="0"/>
                        </a:spcAft>
                        <a:buNone/>
                      </a:pPr>
                      <a:r>
                        <a:rPr lang="en" sz="900" dirty="0">
                          <a:solidFill>
                            <a:schemeClr val="dk1"/>
                          </a:solidFill>
                          <a:latin typeface="Century Gothic"/>
                          <a:ea typeface="Century Gothic"/>
                          <a:cs typeface="Century Gothic"/>
                          <a:sym typeface="Century Gothic"/>
                        </a:rPr>
                        <a:t>The mere recurrence to those songs, even now, </a:t>
                      </a:r>
                      <a:r>
                        <a:rPr lang="en" sz="900" b="1" dirty="0">
                          <a:solidFill>
                            <a:schemeClr val="dk1"/>
                          </a:solidFill>
                          <a:latin typeface="Century Gothic"/>
                          <a:ea typeface="Century Gothic"/>
                          <a:cs typeface="Century Gothic"/>
                          <a:sym typeface="Century Gothic"/>
                        </a:rPr>
                        <a:t>afflicts</a:t>
                      </a:r>
                      <a:r>
                        <a:rPr lang="en" sz="900" dirty="0">
                          <a:solidFill>
                            <a:schemeClr val="dk1"/>
                          </a:solidFill>
                          <a:latin typeface="Century Gothic"/>
                          <a:ea typeface="Century Gothic"/>
                          <a:cs typeface="Century Gothic"/>
                          <a:sym typeface="Century Gothic"/>
                        </a:rPr>
                        <a:t> me; </a:t>
                      </a:r>
                      <a:r>
                        <a:rPr lang="en" sz="900" dirty="0">
                          <a:latin typeface="Century Gothic"/>
                          <a:ea typeface="Century Gothic"/>
                          <a:cs typeface="Century Gothic"/>
                          <a:sym typeface="Century Gothic"/>
                        </a:rPr>
                        <a:t>and while I am writing these lines, an expression of feeling has already found its way down my cheek. To those songs I trace my first glimmering </a:t>
                      </a:r>
                      <a:r>
                        <a:rPr lang="en" sz="900" b="1" dirty="0">
                          <a:latin typeface="Century Gothic"/>
                          <a:ea typeface="Century Gothic"/>
                          <a:cs typeface="Century Gothic"/>
                          <a:sym typeface="Century Gothic"/>
                        </a:rPr>
                        <a:t>conception</a:t>
                      </a:r>
                      <a:r>
                        <a:rPr lang="en" sz="900" dirty="0">
                          <a:latin typeface="Century Gothic"/>
                          <a:ea typeface="Century Gothic"/>
                          <a:cs typeface="Century Gothic"/>
                          <a:sym typeface="Century Gothic"/>
                        </a:rPr>
                        <a:t> of the </a:t>
                      </a:r>
                      <a:r>
                        <a:rPr lang="en" sz="900" b="1" dirty="0">
                          <a:latin typeface="Century Gothic"/>
                          <a:ea typeface="Century Gothic"/>
                          <a:cs typeface="Century Gothic"/>
                          <a:sym typeface="Century Gothic"/>
                        </a:rPr>
                        <a:t>dehumanizing</a:t>
                      </a:r>
                      <a:r>
                        <a:rPr lang="en" sz="900" dirty="0">
                          <a:latin typeface="Century Gothic"/>
                          <a:ea typeface="Century Gothic"/>
                          <a:cs typeface="Century Gothic"/>
                          <a:sym typeface="Century Gothic"/>
                        </a:rPr>
                        <a:t> character of slavery. I can never get rid of that conception. Those songs still follow me, to deepen my hatred of slavery, and </a:t>
                      </a:r>
                      <a:r>
                        <a:rPr lang="en" sz="900" b="1" dirty="0">
                          <a:latin typeface="Century Gothic"/>
                          <a:ea typeface="Century Gothic"/>
                          <a:cs typeface="Century Gothic"/>
                          <a:sym typeface="Century Gothic"/>
                        </a:rPr>
                        <a:t>quicken</a:t>
                      </a:r>
                      <a:r>
                        <a:rPr lang="en" sz="900" dirty="0">
                          <a:latin typeface="Century Gothic"/>
                          <a:ea typeface="Century Gothic"/>
                          <a:cs typeface="Century Gothic"/>
                          <a:sym typeface="Century Gothic"/>
                        </a:rPr>
                        <a:t> my sympathies for my </a:t>
                      </a:r>
                      <a:r>
                        <a:rPr lang="en" sz="900" b="1" dirty="0">
                          <a:latin typeface="Century Gothic"/>
                          <a:ea typeface="Century Gothic"/>
                          <a:cs typeface="Century Gothic"/>
                          <a:sym typeface="Century Gothic"/>
                        </a:rPr>
                        <a:t>brethren</a:t>
                      </a:r>
                      <a:r>
                        <a:rPr lang="en" sz="900" dirty="0">
                          <a:latin typeface="Century Gothic"/>
                          <a:ea typeface="Century Gothic"/>
                          <a:cs typeface="Century Gothic"/>
                          <a:sym typeface="Century Gothic"/>
                        </a:rPr>
                        <a:t> in bonds. If any one wishes to be impressed with the soul-killing effects of slavery, let him go to Colonel Lloyd’s plantation, and, on allowance-day, place himself in the deep pine woods, and there let him, in silence, analyze the sounds that shall pass through the chambers of his soul,—and if he is not thus impressed, it will only be because “there is no flesh in his </a:t>
                      </a:r>
                      <a:r>
                        <a:rPr lang="en" sz="900" b="1" dirty="0">
                          <a:latin typeface="Century Gothic"/>
                          <a:ea typeface="Century Gothic"/>
                          <a:cs typeface="Century Gothic"/>
                          <a:sym typeface="Century Gothic"/>
                        </a:rPr>
                        <a:t>obdurate</a:t>
                      </a:r>
                      <a:r>
                        <a:rPr lang="en" sz="900" dirty="0">
                          <a:latin typeface="Century Gothic"/>
                          <a:ea typeface="Century Gothic"/>
                          <a:cs typeface="Century Gothic"/>
                          <a:sym typeface="Century Gothic"/>
                        </a:rPr>
                        <a:t> heart.”</a:t>
                      </a:r>
                      <a:endParaRPr sz="9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a:t>
                      </a:r>
                      <a:r>
                        <a:rPr lang="en" sz="900" b="1" dirty="0">
                          <a:solidFill>
                            <a:schemeClr val="dk1"/>
                          </a:solidFill>
                          <a:latin typeface="Century Gothic"/>
                          <a:ea typeface="Century Gothic"/>
                          <a:cs typeface="Century Gothic"/>
                          <a:sym typeface="Century Gothic"/>
                        </a:rPr>
                        <a:t>afflicts</a:t>
                      </a:r>
                      <a:r>
                        <a:rPr lang="en" sz="900" dirty="0">
                          <a:solidFill>
                            <a:schemeClr val="dk1"/>
                          </a:solidFill>
                          <a:latin typeface="Century Gothic"/>
                          <a:ea typeface="Century Gothic"/>
                          <a:cs typeface="Century Gothic"/>
                          <a:sym typeface="Century Gothic"/>
                        </a:rPr>
                        <a:t>—</a:t>
                      </a:r>
                      <a:endParaRPr sz="9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cønception</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dehumanizing</a:t>
                      </a:r>
                      <a:r>
                        <a:rPr lang="en" sz="900" dirty="0">
                          <a:latin typeface="Century Gothic"/>
                          <a:ea typeface="Century Gothic"/>
                          <a:cs typeface="Century Gothic"/>
                          <a:sym typeface="Century Gothic"/>
                        </a:rPr>
                        <a:t>—to treat people so badly that they lose their good human qualities</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quicken</a:t>
                      </a:r>
                      <a:r>
                        <a:rPr lang="en" sz="900" dirty="0">
                          <a:latin typeface="Century Gothic"/>
                          <a:ea typeface="Century Gothic"/>
                          <a:cs typeface="Century Gothic"/>
                          <a:sym typeface="Century Gothic"/>
                        </a:rPr>
                        <a:t>—to make grow</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brethren</a:t>
                      </a:r>
                      <a:r>
                        <a:rPr lang="en" sz="900" dirty="0">
                          <a:latin typeface="Century Gothic"/>
                          <a:ea typeface="Century Gothic"/>
                          <a:cs typeface="Century Gothic"/>
                          <a:sym typeface="Century Gothic"/>
                        </a:rPr>
                        <a:t>—member of a group</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obdurate</a:t>
                      </a:r>
                      <a:r>
                        <a:rPr lang="en" sz="900" dirty="0">
                          <a:latin typeface="Century Gothic"/>
                          <a:ea typeface="Century Gothic"/>
                          <a:cs typeface="Century Gothic"/>
                          <a:sym typeface="Century Gothic"/>
                        </a:rPr>
                        <a:t>—stubborn, hard</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10. If someone listens to the songs and is not moved by them, what does Douglass suggest that person is missing?</a:t>
                      </a:r>
                      <a:endParaRPr sz="900" dirty="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64" name="Google Shape;264;p41"/>
          <p:cNvSpPr txBox="1"/>
          <p:nvPr/>
        </p:nvSpPr>
        <p:spPr>
          <a:xfrm>
            <a:off x="206400" y="950585"/>
            <a:ext cx="2085900" cy="377153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With your partner reread the rest of Paragraph 6.</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200" dirty="0"/>
          </a:p>
          <a:p>
            <a:pPr marL="0" lvl="0" indent="0" algn="l" rtl="0">
              <a:spcBef>
                <a:spcPts val="0"/>
              </a:spcBef>
              <a:spcAft>
                <a:spcPts val="0"/>
              </a:spcAft>
              <a:buNone/>
            </a:pPr>
            <a:r>
              <a:rPr lang="en" dirty="0">
                <a:latin typeface="Century Gothic"/>
                <a:ea typeface="Century Gothic"/>
                <a:cs typeface="Century Gothic"/>
                <a:sym typeface="Century Gothic"/>
              </a:rPr>
              <a:t>Think about how the vocabulary words might all connect.</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Discuss your answer to the question:</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If someone listens to the songs and is not moved by them, what does Douglass suggest that person is missing?</a:t>
            </a:r>
            <a:endParaRPr dirty="0">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2"/>
          <p:cNvSpPr txBox="1">
            <a:spLocks noGrp="1"/>
          </p:cNvSpPr>
          <p:nvPr>
            <p:ph type="title"/>
          </p:nvPr>
        </p:nvSpPr>
        <p:spPr>
          <a:xfrm>
            <a:off x="435350" y="262839"/>
            <a:ext cx="8520600" cy="264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reread Paragraph 7</a:t>
            </a:r>
            <a:endParaRPr sz="2400" dirty="0">
              <a:latin typeface="Century Gothic"/>
              <a:ea typeface="Century Gothic"/>
              <a:cs typeface="Century Gothic"/>
              <a:sym typeface="Century Gothic"/>
            </a:endParaRPr>
          </a:p>
        </p:txBody>
      </p:sp>
      <p:graphicFrame>
        <p:nvGraphicFramePr>
          <p:cNvPr id="271" name="Google Shape;271;p42"/>
          <p:cNvGraphicFramePr/>
          <p:nvPr>
            <p:extLst>
              <p:ext uri="{D42A27DB-BD31-4B8C-83A1-F6EECF244321}">
                <p14:modId xmlns:p14="http://schemas.microsoft.com/office/powerpoint/2010/main" val="2461769539"/>
              </p:ext>
            </p:extLst>
          </p:nvPr>
        </p:nvGraphicFramePr>
        <p:xfrm>
          <a:off x="2901050" y="1300522"/>
          <a:ext cx="5667675" cy="3268100"/>
        </p:xfrm>
        <a:graphic>
          <a:graphicData uri="http://schemas.openxmlformats.org/drawingml/2006/table">
            <a:tbl>
              <a:tblPr>
                <a:noFill/>
                <a:tableStyleId>{2ACAE532-D078-47B8-9525-3475CBA0177F}</a:tableStyleId>
              </a:tblPr>
              <a:tblGrid>
                <a:gridCol w="3722600">
                  <a:extLst>
                    <a:ext uri="{9D8B030D-6E8A-4147-A177-3AD203B41FA5}">
                      <a16:colId xmlns:a16="http://schemas.microsoft.com/office/drawing/2014/main" val="20000"/>
                    </a:ext>
                  </a:extLst>
                </a:gridCol>
                <a:gridCol w="1945075">
                  <a:extLst>
                    <a:ext uri="{9D8B030D-6E8A-4147-A177-3AD203B41FA5}">
                      <a16:colId xmlns:a16="http://schemas.microsoft.com/office/drawing/2014/main" val="20001"/>
                    </a:ext>
                  </a:extLst>
                </a:gridCol>
              </a:tblGrid>
              <a:tr h="3268100">
                <a:tc>
                  <a:txBody>
                    <a:bodyPr/>
                    <a:lstStyle/>
                    <a:p>
                      <a:pPr marL="0" lvl="0" indent="0" algn="l" rtl="0">
                        <a:lnSpc>
                          <a:spcPct val="150000"/>
                        </a:lnSpc>
                        <a:spcBef>
                          <a:spcPts val="0"/>
                        </a:spcBef>
                        <a:spcAft>
                          <a:spcPts val="0"/>
                        </a:spcAft>
                        <a:buNone/>
                      </a:pPr>
                      <a:r>
                        <a:rPr lang="en" sz="900" b="1" dirty="0">
                          <a:latin typeface="Century Gothic"/>
                          <a:ea typeface="Century Gothic"/>
                          <a:cs typeface="Century Gothic"/>
                          <a:sym typeface="Century Gothic"/>
                        </a:rPr>
                        <a:t>7.</a:t>
                      </a:r>
                      <a:r>
                        <a:rPr lang="en" sz="900" dirty="0">
                          <a:latin typeface="Century Gothic"/>
                          <a:ea typeface="Century Gothic"/>
                          <a:cs typeface="Century Gothic"/>
                          <a:sym typeface="Century Gothic"/>
                        </a:rPr>
                        <a:t>   I have often been utterly </a:t>
                      </a:r>
                      <a:r>
                        <a:rPr lang="en" sz="900" b="1" dirty="0">
                          <a:latin typeface="Century Gothic"/>
                          <a:ea typeface="Century Gothic"/>
                          <a:cs typeface="Century Gothic"/>
                          <a:sym typeface="Century Gothic"/>
                        </a:rPr>
                        <a:t>astonished</a:t>
                      </a:r>
                      <a:r>
                        <a:rPr lang="en" sz="900" dirty="0">
                          <a:latin typeface="Century Gothic"/>
                          <a:ea typeface="Century Gothic"/>
                          <a:cs typeface="Century Gothic"/>
                          <a:sym typeface="Century Gothic"/>
                        </a:rPr>
                        <a:t>, since I came to the north, to find persons who could speak of the singing, among slaves, as evidence of their contentment and happiness. It is impossible to </a:t>
                      </a:r>
                      <a:r>
                        <a:rPr lang="en" sz="900" b="1" dirty="0">
                          <a:latin typeface="Century Gothic"/>
                          <a:ea typeface="Century Gothic"/>
                          <a:cs typeface="Century Gothic"/>
                          <a:sym typeface="Century Gothic"/>
                        </a:rPr>
                        <a:t>conceive</a:t>
                      </a:r>
                      <a:r>
                        <a:rPr lang="en" sz="900" dirty="0">
                          <a:latin typeface="Century Gothic"/>
                          <a:ea typeface="Century Gothic"/>
                          <a:cs typeface="Century Gothic"/>
                          <a:sym typeface="Century Gothic"/>
                        </a:rPr>
                        <a:t> of a greater mistake. Slaves sing most when they are most unhappy. The songs of the slave represent the sorrows of his heart; and he is relieved by them, only as an aching heart is relieved by its tears. At least, such is my experience. I have often sung to drown my sorrow, but seldom to express my happiness. Crying for joy, and singing for joy, were alike uncommon to me while in the jaws of slavery. The singing of a man cast away upon a </a:t>
                      </a:r>
                      <a:r>
                        <a:rPr lang="en" sz="900" b="1" dirty="0">
                          <a:latin typeface="Century Gothic"/>
                          <a:ea typeface="Century Gothic"/>
                          <a:cs typeface="Century Gothic"/>
                          <a:sym typeface="Century Gothic"/>
                        </a:rPr>
                        <a:t>desolate</a:t>
                      </a:r>
                      <a:r>
                        <a:rPr lang="en" sz="900" dirty="0">
                          <a:latin typeface="Century Gothic"/>
                          <a:ea typeface="Century Gothic"/>
                          <a:cs typeface="Century Gothic"/>
                          <a:sym typeface="Century Gothic"/>
                        </a:rPr>
                        <a:t> island might be as appropriately </a:t>
                      </a:r>
                      <a:r>
                        <a:rPr lang="en" sz="900" dirty="0">
                          <a:solidFill>
                            <a:schemeClr val="dk1"/>
                          </a:solidFill>
                          <a:latin typeface="Century Gothic"/>
                          <a:ea typeface="Century Gothic"/>
                          <a:cs typeface="Century Gothic"/>
                          <a:sym typeface="Century Gothic"/>
                        </a:rPr>
                        <a:t>considered as evidence of contentment and happiness, as the singing of a slave; the songs of the one and of the other are </a:t>
                      </a:r>
                      <a:r>
                        <a:rPr lang="en" sz="900" b="1" dirty="0">
                          <a:solidFill>
                            <a:schemeClr val="dk1"/>
                          </a:solidFill>
                          <a:latin typeface="Century Gothic"/>
                          <a:ea typeface="Century Gothic"/>
                          <a:cs typeface="Century Gothic"/>
                          <a:sym typeface="Century Gothic"/>
                        </a:rPr>
                        <a:t>prompted</a:t>
                      </a:r>
                      <a:r>
                        <a:rPr lang="en" sz="900" dirty="0">
                          <a:solidFill>
                            <a:schemeClr val="dk1"/>
                          </a:solidFill>
                          <a:latin typeface="Century Gothic"/>
                          <a:ea typeface="Century Gothic"/>
                          <a:cs typeface="Century Gothic"/>
                          <a:sym typeface="Century Gothic"/>
                        </a:rPr>
                        <a:t> by the same emotion.</a:t>
                      </a:r>
                      <a:endParaRPr sz="9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astonished</a:t>
                      </a:r>
                      <a:r>
                        <a:rPr lang="en" sz="900" dirty="0">
                          <a:latin typeface="Century Gothic"/>
                          <a:ea typeface="Century Gothic"/>
                          <a:cs typeface="Century Gothic"/>
                          <a:sym typeface="Century Gothic"/>
                        </a:rPr>
                        <a:t>—very surprised</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conceive</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11. What root and prefix is the word </a:t>
                      </a:r>
                      <a:r>
                        <a:rPr lang="en" sz="900" i="1" dirty="0">
                          <a:latin typeface="Century Gothic"/>
                          <a:ea typeface="Century Gothic"/>
                          <a:cs typeface="Century Gothic"/>
                          <a:sym typeface="Century Gothic"/>
                        </a:rPr>
                        <a:t>desolate </a:t>
                      </a:r>
                      <a:r>
                        <a:rPr lang="en" sz="900" dirty="0">
                          <a:latin typeface="Century Gothic"/>
                          <a:ea typeface="Century Gothic"/>
                          <a:cs typeface="Century Gothic"/>
                          <a:sym typeface="Century Gothic"/>
                        </a:rPr>
                        <a:t>made up of? Based on the meanings of those word roots, what do you think the word </a:t>
                      </a:r>
                      <a:r>
                        <a:rPr lang="en" sz="900" i="1" dirty="0">
                          <a:latin typeface="Century Gothic"/>
                          <a:ea typeface="Century Gothic"/>
                          <a:cs typeface="Century Gothic"/>
                          <a:sym typeface="Century Gothic"/>
                        </a:rPr>
                        <a:t>desolate </a:t>
                      </a:r>
                      <a:r>
                        <a:rPr lang="en" sz="900" dirty="0">
                          <a:latin typeface="Century Gothic"/>
                          <a:ea typeface="Century Gothic"/>
                          <a:cs typeface="Century Gothic"/>
                          <a:sym typeface="Century Gothic"/>
                        </a:rPr>
                        <a:t>means?</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prompted</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12. Does happiness or sorrow prompt slaves to sing?</a:t>
                      </a:r>
                      <a:endParaRPr sz="900" dirty="0">
                        <a:latin typeface="Century Gothic"/>
                        <a:ea typeface="Century Gothic"/>
                        <a:cs typeface="Century Gothic"/>
                        <a:sym typeface="Century Gothic"/>
                      </a:endParaRPr>
                    </a:p>
                    <a:p>
                      <a:pPr marL="0" lvl="0" indent="0" algn="l" rtl="0">
                        <a:lnSpc>
                          <a:spcPct val="200000"/>
                        </a:lnSpc>
                        <a:spcBef>
                          <a:spcPts val="0"/>
                        </a:spcBef>
                        <a:spcAft>
                          <a:spcPts val="0"/>
                        </a:spcAft>
                        <a:buNone/>
                      </a:pPr>
                      <a:r>
                        <a:rPr lang="en" sz="900" b="1" dirty="0">
                          <a:latin typeface="Century Gothic"/>
                          <a:ea typeface="Century Gothic"/>
                          <a:cs typeface="Century Gothic"/>
                          <a:sym typeface="Century Gothic"/>
                        </a:rPr>
                        <a:t> </a:t>
                      </a:r>
                      <a:endParaRPr sz="900" b="1" dirty="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272" name="Google Shape;272;p42"/>
          <p:cNvSpPr txBox="1"/>
          <p:nvPr/>
        </p:nvSpPr>
        <p:spPr>
          <a:xfrm>
            <a:off x="435350" y="960250"/>
            <a:ext cx="2465700" cy="433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With your partner reread  Paragraph 7.</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a:p>
          <a:p>
            <a:pPr marL="0" lvl="0" indent="0" algn="l" rtl="0">
              <a:spcBef>
                <a:spcPts val="0"/>
              </a:spcBef>
              <a:spcAft>
                <a:spcPts val="0"/>
              </a:spcAft>
              <a:buNone/>
            </a:pPr>
            <a:r>
              <a:rPr lang="en">
                <a:latin typeface="Century Gothic"/>
                <a:ea typeface="Century Gothic"/>
                <a:cs typeface="Century Gothic"/>
                <a:sym typeface="Century Gothic"/>
              </a:rPr>
              <a:t>Use your roots, prefixes and suffixes resource to answer the question: What root and prefix is the word desolate made of?</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Now, discuss and answer the question.</a:t>
            </a:r>
            <a:endParaRPr>
              <a:latin typeface="Century Gothic"/>
              <a:ea typeface="Century Gothic"/>
              <a:cs typeface="Century Gothic"/>
              <a:sym typeface="Century Gothic"/>
            </a:endParaRPr>
          </a:p>
          <a:p>
            <a:pPr marL="0" lvl="0" indent="0" algn="l" rtl="0">
              <a:spcBef>
                <a:spcPts val="0"/>
              </a:spcBef>
              <a:spcAft>
                <a:spcPts val="0"/>
              </a:spcAft>
              <a:buNone/>
            </a:pPr>
            <a:endParaRPr/>
          </a:p>
          <a:p>
            <a:pPr marL="0" lvl="0" indent="0" algn="l" rtl="0">
              <a:spcBef>
                <a:spcPts val="0"/>
              </a:spcBef>
              <a:spcAft>
                <a:spcPts val="0"/>
              </a:spcAft>
              <a:buNone/>
            </a:pPr>
            <a:endParaRPr/>
          </a:p>
        </p:txBody>
      </p:sp>
      <p:pic>
        <p:nvPicPr>
          <p:cNvPr id="6"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3"/>
          <p:cNvSpPr txBox="1">
            <a:spLocks noGrp="1"/>
          </p:cNvSpPr>
          <p:nvPr>
            <p:ph type="title"/>
          </p:nvPr>
        </p:nvSpPr>
        <p:spPr>
          <a:xfrm>
            <a:off x="333087" y="270778"/>
            <a:ext cx="8520600" cy="624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play a matching game </a:t>
            </a:r>
            <a:endParaRPr dirty="0"/>
          </a:p>
        </p:txBody>
      </p:sp>
      <p:sp>
        <p:nvSpPr>
          <p:cNvPr id="279" name="Google Shape;279;p43"/>
          <p:cNvSpPr txBox="1"/>
          <p:nvPr/>
        </p:nvSpPr>
        <p:spPr>
          <a:xfrm>
            <a:off x="333087" y="1070315"/>
            <a:ext cx="8710800" cy="354522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You are going to participate in a movement activity to help you think about the work you have been doing with paraphrasing some of Douglass’s complex sentences.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100" b="1" dirty="0">
              <a:solidFill>
                <a:schemeClr val="dk1"/>
              </a:solidFill>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Directions:</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100" b="1" dirty="0">
              <a:solidFill>
                <a:schemeClr val="dk1"/>
              </a:solidFill>
            </a:endParaRPr>
          </a:p>
          <a:p>
            <a:pPr marL="457200" lvl="0" indent="-317500" algn="l"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Carefully read your card, which is either a sentence or a paraphrase of a sentence from Excerpt 2.</a:t>
            </a:r>
          </a:p>
          <a:p>
            <a:pPr marL="457200" lvl="0" indent="-317500" algn="l" rtl="0">
              <a:spcBef>
                <a:spcPts val="0"/>
              </a:spcBef>
              <a:spcAft>
                <a:spcPts val="0"/>
              </a:spcAft>
              <a:buClr>
                <a:schemeClr val="dk1"/>
              </a:buClr>
              <a:buSzPts val="1400"/>
              <a:buFont typeface="Century Gothic"/>
              <a:buAutoNum type="arabicPeriod"/>
            </a:pP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At your teacher’s signal, stand up and move around the room to try to find your “match.” Every sentence card has a paraphrase match. </a:t>
            </a:r>
          </a:p>
          <a:p>
            <a:pPr marL="457200" lvl="0" indent="-317500" algn="l" rtl="0">
              <a:spcBef>
                <a:spcPts val="0"/>
              </a:spcBef>
              <a:spcAft>
                <a:spcPts val="0"/>
              </a:spcAft>
              <a:buClr>
                <a:schemeClr val="dk1"/>
              </a:buClr>
              <a:buSzPts val="1400"/>
              <a:buFont typeface="Century Gothic"/>
              <a:buAutoNum type="arabicPeriod"/>
            </a:pP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When you find your match, sit down together and discuss the posted questions:</a:t>
            </a:r>
            <a:endParaRPr dirty="0">
              <a:solidFill>
                <a:schemeClr val="dk1"/>
              </a:solidFill>
              <a:latin typeface="Century Gothic"/>
              <a:ea typeface="Century Gothic"/>
              <a:cs typeface="Century Gothic"/>
              <a:sym typeface="Century Gothic"/>
            </a:endParaRPr>
          </a:p>
          <a:p>
            <a:pPr marL="1371600" lvl="0" indent="-317500" algn="l" rtl="0">
              <a:lnSpc>
                <a:spcPct val="115000"/>
              </a:lnSpc>
              <a:spcBef>
                <a:spcPts val="0"/>
              </a:spcBef>
              <a:spcAft>
                <a:spcPts val="0"/>
              </a:spcAft>
              <a:buClr>
                <a:schemeClr val="dk1"/>
              </a:buClr>
              <a:buSzPts val="1400"/>
              <a:buFont typeface="Century Gothic"/>
              <a:buAutoNum type="alphaLcPeriod"/>
            </a:pPr>
            <a:r>
              <a:rPr lang="en" dirty="0">
                <a:solidFill>
                  <a:schemeClr val="dk1"/>
                </a:solidFill>
                <a:latin typeface="Century Gothic"/>
                <a:ea typeface="Century Gothic"/>
                <a:cs typeface="Century Gothic"/>
                <a:sym typeface="Century Gothic"/>
              </a:rPr>
              <a:t>Which card has more sentences on it? Why?</a:t>
            </a:r>
            <a:endParaRPr dirty="0">
              <a:solidFill>
                <a:schemeClr val="dk1"/>
              </a:solidFill>
              <a:latin typeface="Century Gothic"/>
              <a:ea typeface="Century Gothic"/>
              <a:cs typeface="Century Gothic"/>
              <a:sym typeface="Century Gothic"/>
            </a:endParaRPr>
          </a:p>
          <a:p>
            <a:pPr marL="1371600" lvl="0" indent="-317500" algn="l" rtl="0">
              <a:lnSpc>
                <a:spcPct val="115000"/>
              </a:lnSpc>
              <a:spcBef>
                <a:spcPts val="0"/>
              </a:spcBef>
              <a:spcAft>
                <a:spcPts val="0"/>
              </a:spcAft>
              <a:buClr>
                <a:schemeClr val="dk1"/>
              </a:buClr>
              <a:buSzPts val="1400"/>
              <a:buFont typeface="Century Gothic"/>
              <a:buAutoNum type="alphaLcPeriod"/>
            </a:pPr>
            <a:r>
              <a:rPr lang="en" dirty="0">
                <a:solidFill>
                  <a:schemeClr val="dk1"/>
                </a:solidFill>
                <a:latin typeface="Century Gothic"/>
                <a:ea typeface="Century Gothic"/>
                <a:cs typeface="Century Gothic"/>
                <a:sym typeface="Century Gothic"/>
              </a:rPr>
              <a:t>Which card has more words that you know? Why?</a:t>
            </a:r>
            <a:endParaRPr dirty="0">
              <a:solidFill>
                <a:schemeClr val="dk1"/>
              </a:solidFill>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197848" y="95241"/>
            <a:ext cx="846039" cy="103350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34750" y="1575300"/>
            <a:ext cx="8289300" cy="3442200"/>
          </a:xfrm>
          <a:prstGeom prst="rect">
            <a:avLst/>
          </a:prstGeom>
          <a:noFill/>
          <a:ln>
            <a:noFill/>
          </a:ln>
        </p:spPr>
        <p:txBody>
          <a:bodyPr spcFirstLastPara="1" wrap="square" lIns="68575" tIns="34275" rIns="68575" bIns="34275" anchor="t" anchorCtr="0">
            <a:noAutofit/>
          </a:bodyPr>
          <a:lstStyle/>
          <a:p>
            <a:pPr marL="457200" lvl="0" indent="-342900" algn="l" rtl="0">
              <a:spcBef>
                <a:spcPts val="800"/>
              </a:spcBef>
              <a:spcAft>
                <a:spcPts val="0"/>
              </a:spcAft>
              <a:buSzPts val="1800"/>
              <a:buChar char="•"/>
            </a:pPr>
            <a:r>
              <a:rPr lang="en" sz="1800" dirty="0"/>
              <a:t>Excerpt 1: Constructed Response (from Lesson 8; one per student)</a:t>
            </a:r>
            <a:endParaRPr sz="1800" dirty="0"/>
          </a:p>
          <a:p>
            <a:pPr marL="457200" lvl="0" indent="-342900" algn="l" rtl="0">
              <a:spcBef>
                <a:spcPts val="0"/>
              </a:spcBef>
              <a:spcAft>
                <a:spcPts val="0"/>
              </a:spcAft>
              <a:buSzPts val="1800"/>
              <a:buChar char="•"/>
            </a:pPr>
            <a:r>
              <a:rPr lang="en" sz="1800" dirty="0"/>
              <a:t>Equity sticks</a:t>
            </a:r>
            <a:endParaRPr sz="1800" dirty="0"/>
          </a:p>
          <a:p>
            <a:pPr marL="457200" lvl="0" indent="-342900" algn="l" rtl="0">
              <a:spcBef>
                <a:spcPts val="0"/>
              </a:spcBef>
              <a:spcAft>
                <a:spcPts val="0"/>
              </a:spcAft>
              <a:buSzPts val="1800"/>
              <a:buChar char="•"/>
            </a:pPr>
            <a:r>
              <a:rPr lang="en" sz="1800" dirty="0"/>
              <a:t>Excerpt 2 Text and Questions (one per student and one to display)</a:t>
            </a:r>
            <a:endParaRPr sz="1800" dirty="0"/>
          </a:p>
          <a:p>
            <a:pPr marL="457200" lvl="0" indent="-342900" algn="l" rtl="0">
              <a:spcBef>
                <a:spcPts val="0"/>
              </a:spcBef>
              <a:spcAft>
                <a:spcPts val="0"/>
              </a:spcAft>
              <a:buSzPts val="1800"/>
              <a:buChar char="•"/>
            </a:pPr>
            <a:r>
              <a:rPr lang="en" sz="1800" dirty="0"/>
              <a:t>Document camera</a:t>
            </a:r>
            <a:endParaRPr sz="1800" dirty="0"/>
          </a:p>
          <a:p>
            <a:pPr marL="457200" lvl="0" indent="-342900" algn="l" rtl="0">
              <a:spcBef>
                <a:spcPts val="0"/>
              </a:spcBef>
              <a:spcAft>
                <a:spcPts val="0"/>
              </a:spcAft>
              <a:buSzPts val="1800"/>
              <a:buChar char="•"/>
            </a:pPr>
            <a:r>
              <a:rPr lang="en" sz="1800" b="1" dirty="0"/>
              <a:t>Excerpt 2: Close Reading Guide, Second Read (for teacher reference)</a:t>
            </a:r>
            <a:endParaRPr sz="1800" b="1" dirty="0"/>
          </a:p>
          <a:p>
            <a:pPr marL="457200" lvl="0" indent="-342900" algn="l" rtl="0">
              <a:spcBef>
                <a:spcPts val="0"/>
              </a:spcBef>
              <a:spcAft>
                <a:spcPts val="0"/>
              </a:spcAft>
              <a:buSzPts val="1800"/>
              <a:buChar char="•"/>
            </a:pPr>
            <a:r>
              <a:rPr lang="en" sz="1800" b="1" dirty="0"/>
              <a:t>Excerpt 2: Sentence/Paraphrase cards </a:t>
            </a:r>
            <a:r>
              <a:rPr lang="en" sz="1800" dirty="0"/>
              <a:t>(one card per student; students work with this material in pairs)</a:t>
            </a:r>
            <a:endParaRPr sz="1800" dirty="0"/>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r>
              <a:rPr lang="en" b="1">
                <a:solidFill>
                  <a:schemeClr val="dk1"/>
                </a:solidFill>
                <a:latin typeface="Century Gothic"/>
                <a:ea typeface="Century Gothic"/>
                <a:cs typeface="Century Gothic"/>
                <a:sym typeface="Century Gothic"/>
              </a:rPr>
              <a:t>Preparing for Lesson 9</a:t>
            </a:r>
            <a:endParaRPr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a:solidFill>
                  <a:schemeClr val="dk1"/>
                </a:solidFill>
                <a:latin typeface="Century Gothic"/>
                <a:ea typeface="Century Gothic"/>
                <a:cs typeface="Century Gothic"/>
                <a:sym typeface="Century Gothic"/>
              </a:rPr>
              <a:t>Materials and classroom preparation:</a:t>
            </a:r>
            <a:endParaRPr>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a:p>
            <a:pPr marL="457200" lvl="0" indent="0" algn="l" rtl="0">
              <a:lnSpc>
                <a:spcPct val="90000"/>
              </a:lnSpc>
              <a:spcBef>
                <a:spcPts val="0"/>
              </a:spcBef>
              <a:spcAft>
                <a:spcPts val="0"/>
              </a:spcAft>
              <a:buNone/>
            </a:pPr>
            <a:endParaRPr b="1">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4"/>
          <p:cNvSpPr txBox="1">
            <a:spLocks noGrp="1"/>
          </p:cNvSpPr>
          <p:nvPr>
            <p:ph type="title"/>
          </p:nvPr>
        </p:nvSpPr>
        <p:spPr>
          <a:xfrm>
            <a:off x="245300" y="384727"/>
            <a:ext cx="8520600" cy="624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200" dirty="0"/>
              <a:t>Let’s think about that matching game </a:t>
            </a:r>
            <a:endParaRPr sz="3200" dirty="0"/>
          </a:p>
        </p:txBody>
      </p:sp>
      <p:sp>
        <p:nvSpPr>
          <p:cNvPr id="286" name="Google Shape;286;p44"/>
          <p:cNvSpPr txBox="1"/>
          <p:nvPr/>
        </p:nvSpPr>
        <p:spPr>
          <a:xfrm>
            <a:off x="245300" y="1298215"/>
            <a:ext cx="8710800" cy="2757878"/>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You just had a short discussion with your “match partner” about </a:t>
            </a:r>
            <a:endParaRPr sz="18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these questions</a:t>
            </a:r>
            <a:endParaRPr sz="18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r>
              <a:rPr lang="en" dirty="0">
                <a:solidFill>
                  <a:schemeClr val="dk1"/>
                </a:solidFill>
                <a:latin typeface="Century Gothic"/>
                <a:ea typeface="Century Gothic"/>
                <a:cs typeface="Century Gothic"/>
                <a:sym typeface="Century Gothic"/>
              </a:rPr>
              <a:t> </a:t>
            </a:r>
            <a:endParaRPr dirty="0">
              <a:solidFill>
                <a:schemeClr val="dk1"/>
              </a:solidFill>
              <a:latin typeface="Century Gothic"/>
              <a:ea typeface="Century Gothic"/>
              <a:cs typeface="Century Gothic"/>
              <a:sym typeface="Century Gothic"/>
            </a:endParaRPr>
          </a:p>
          <a:p>
            <a:pPr marL="1371600" lvl="0" indent="-342900" algn="l" rtl="0">
              <a:lnSpc>
                <a:spcPct val="115000"/>
              </a:lnSpc>
              <a:spcBef>
                <a:spcPts val="0"/>
              </a:spcBef>
              <a:spcAft>
                <a:spcPts val="0"/>
              </a:spcAft>
              <a:buClr>
                <a:schemeClr val="dk1"/>
              </a:buClr>
              <a:buSzPts val="1800"/>
              <a:buFont typeface="Century Gothic"/>
              <a:buAutoNum type="alphaLcPeriod"/>
            </a:pPr>
            <a:r>
              <a:rPr lang="en" sz="1800" b="1" i="1" dirty="0">
                <a:solidFill>
                  <a:schemeClr val="dk1"/>
                </a:solidFill>
                <a:latin typeface="Century Gothic"/>
                <a:ea typeface="Century Gothic"/>
                <a:cs typeface="Century Gothic"/>
                <a:sym typeface="Century Gothic"/>
              </a:rPr>
              <a:t>Which card has more sentences on it? Why?</a:t>
            </a:r>
            <a:endParaRPr sz="1800" b="1" i="1" dirty="0">
              <a:solidFill>
                <a:schemeClr val="dk1"/>
              </a:solidFill>
              <a:latin typeface="Century Gothic"/>
              <a:ea typeface="Century Gothic"/>
              <a:cs typeface="Century Gothic"/>
              <a:sym typeface="Century Gothic"/>
            </a:endParaRPr>
          </a:p>
          <a:p>
            <a:pPr marL="1371600" lvl="0" indent="-342900" algn="l" rtl="0">
              <a:lnSpc>
                <a:spcPct val="115000"/>
              </a:lnSpc>
              <a:spcBef>
                <a:spcPts val="0"/>
              </a:spcBef>
              <a:spcAft>
                <a:spcPts val="0"/>
              </a:spcAft>
              <a:buClr>
                <a:schemeClr val="dk1"/>
              </a:buClr>
              <a:buSzPts val="1800"/>
              <a:buFont typeface="Century Gothic"/>
              <a:buAutoNum type="alphaLcPeriod"/>
            </a:pPr>
            <a:r>
              <a:rPr lang="en" sz="1800" b="1" i="1" dirty="0">
                <a:solidFill>
                  <a:schemeClr val="dk1"/>
                </a:solidFill>
                <a:latin typeface="Century Gothic"/>
                <a:ea typeface="Century Gothic"/>
                <a:cs typeface="Century Gothic"/>
                <a:sym typeface="Century Gothic"/>
              </a:rPr>
              <a:t>Which card has more words that you know? Why?</a:t>
            </a:r>
            <a:endParaRPr sz="1800" b="1" i="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b="1" i="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solidFill>
                  <a:schemeClr val="dk1"/>
                </a:solidFill>
                <a:latin typeface="Century Gothic"/>
                <a:ea typeface="Century Gothic"/>
                <a:cs typeface="Century Gothic"/>
                <a:sym typeface="Century Gothic"/>
              </a:rPr>
              <a:t>Remember, you were </a:t>
            </a:r>
            <a:r>
              <a:rPr lang="en" sz="1800" i="1" dirty="0">
                <a:solidFill>
                  <a:schemeClr val="dk1"/>
                </a:solidFill>
                <a:latin typeface="Century Gothic"/>
                <a:ea typeface="Century Gothic"/>
                <a:cs typeface="Century Gothic"/>
                <a:sym typeface="Century Gothic"/>
              </a:rPr>
              <a:t>paraphrasing. </a:t>
            </a:r>
            <a:r>
              <a:rPr lang="en" sz="1800" dirty="0">
                <a:solidFill>
                  <a:schemeClr val="dk1"/>
                </a:solidFill>
                <a:latin typeface="Century Gothic"/>
                <a:ea typeface="Century Gothic"/>
                <a:cs typeface="Century Gothic"/>
                <a:sym typeface="Century Gothic"/>
              </a:rPr>
              <a:t>What do you notice about the process of paraphrasing?</a:t>
            </a:r>
            <a:endParaRPr sz="1800" dirty="0">
              <a:solidFill>
                <a:schemeClr val="dk1"/>
              </a:solidFill>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5"/>
          <p:cNvSpPr txBox="1">
            <a:spLocks noGrp="1"/>
          </p:cNvSpPr>
          <p:nvPr>
            <p:ph type="body" idx="1"/>
          </p:nvPr>
        </p:nvSpPr>
        <p:spPr>
          <a:xfrm>
            <a:off x="311700" y="1222012"/>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3000" dirty="0"/>
          </a:p>
          <a:p>
            <a:pPr marL="457200" marR="0" lvl="0" indent="-419100" algn="l" rtl="0">
              <a:lnSpc>
                <a:spcPct val="90000"/>
              </a:lnSpc>
              <a:spcBef>
                <a:spcPts val="0"/>
              </a:spcBef>
              <a:spcAft>
                <a:spcPts val="0"/>
              </a:spcAft>
              <a:buSzPts val="3000"/>
              <a:buAutoNum type="arabicPeriod"/>
            </a:pPr>
            <a:r>
              <a:rPr lang="en" sz="3000" dirty="0"/>
              <a:t>Continue reading your independent reading book.</a:t>
            </a:r>
          </a:p>
          <a:p>
            <a:pPr marL="457200" marR="0" lvl="0" indent="-419100" algn="l" rtl="0">
              <a:lnSpc>
                <a:spcPct val="90000"/>
              </a:lnSpc>
              <a:spcBef>
                <a:spcPts val="0"/>
              </a:spcBef>
              <a:spcAft>
                <a:spcPts val="0"/>
              </a:spcAft>
              <a:buSzPts val="3000"/>
              <a:buAutoNum type="arabicPeriod"/>
            </a:pPr>
            <a:endParaRPr lang="en" sz="3000" dirty="0"/>
          </a:p>
          <a:p>
            <a:pPr marL="457200" marR="0" lvl="0" indent="-419100" algn="l" rtl="0">
              <a:lnSpc>
                <a:spcPct val="90000"/>
              </a:lnSpc>
              <a:spcBef>
                <a:spcPts val="0"/>
              </a:spcBef>
              <a:spcAft>
                <a:spcPts val="0"/>
              </a:spcAft>
              <a:buSzPts val="3000"/>
              <a:buAutoNum type="arabicPeriod"/>
            </a:pPr>
            <a:r>
              <a:rPr lang="en" sz="3000" dirty="0"/>
              <a:t>Be sure to bring to class for lesson 11.</a:t>
            </a:r>
            <a:endParaRPr sz="3000" dirty="0"/>
          </a:p>
        </p:txBody>
      </p:sp>
      <p:sp>
        <p:nvSpPr>
          <p:cNvPr id="292" name="Google Shape;29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9" name="Google Shape;299;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00" name="Google Shape;300;p46"/>
          <p:cNvGraphicFramePr/>
          <p:nvPr/>
        </p:nvGraphicFramePr>
        <p:xfrm>
          <a:off x="577191" y="1248212"/>
          <a:ext cx="7989600" cy="3230175"/>
        </p:xfrm>
        <a:graphic>
          <a:graphicData uri="http://schemas.openxmlformats.org/drawingml/2006/table">
            <a:tbl>
              <a:tblPr firstRow="1" bandRow="1">
                <a:noFill/>
                <a:tableStyleId>{21221B53-4C12-43EE-948B-BC21DB5F4E63}</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4497151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US" sz="1800" i="1" dirty="0">
                <a:solidFill>
                  <a:srgbClr val="000000"/>
                </a:solidFill>
                <a:latin typeface="Century Gothic"/>
                <a:ea typeface="Century Gothic"/>
                <a:cs typeface="Century Gothic"/>
                <a:sym typeface="Century Gothic"/>
              </a:rPr>
              <a:t>9</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Century Gothic"/>
              <a:buChar char="●"/>
            </a:pPr>
            <a:r>
              <a:rPr lang="en" sz="1800" dirty="0">
                <a:latin typeface="Century Gothic"/>
                <a:ea typeface="Century Gothic"/>
                <a:cs typeface="Century Gothic"/>
                <a:sym typeface="Century Gothic"/>
              </a:rPr>
              <a:t>Excerpt 2 first and second read questions</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Equity Sticks</a:t>
            </a:r>
            <a:endParaRPr sz="1800" dirty="0">
              <a:latin typeface="Century Gothic"/>
              <a:ea typeface="Century Gothic"/>
              <a:cs typeface="Century Gothic"/>
              <a:sym typeface="Century Gothic"/>
            </a:endParaRPr>
          </a:p>
          <a:p>
            <a:pPr marL="457200" indent="-342900">
              <a:lnSpc>
                <a:spcPct val="90000"/>
              </a:lnSpc>
              <a:buSzPts val="1800"/>
              <a:buFont typeface="Century Gothic"/>
              <a:buChar char="●"/>
            </a:pPr>
            <a:r>
              <a:rPr lang="en" sz="1800">
                <a:latin typeface="Century Gothic"/>
                <a:ea typeface="Century Gothic"/>
                <a:cs typeface="Century Gothic"/>
                <a:sym typeface="Century Gothic"/>
              </a:rPr>
              <a:t>Turn and Talk Protocol</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Post learning targets</a:t>
            </a: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9</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Reading Excerpt 2</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Matching game </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a:t>
            </a:r>
            <a:r>
              <a:rPr lang="en-US" sz="1800" dirty="0" err="1">
                <a:latin typeface="Century Gothic"/>
                <a:ea typeface="Century Gothic"/>
                <a:cs typeface="Century Gothic"/>
                <a:sym typeface="Century Gothic"/>
              </a:rPr>
              <a:t>ing</a:t>
            </a:r>
            <a:r>
              <a:rPr lang="en" sz="1800" dirty="0">
                <a:latin typeface="Century Gothic"/>
                <a:ea typeface="Century Gothic"/>
                <a:cs typeface="Century Gothic"/>
                <a:sym typeface="Century Gothic"/>
              </a:rPr>
              <a:t> homework</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251450" y="259425"/>
            <a:ext cx="8529300" cy="46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2400"/>
          </a:p>
          <a:p>
            <a:pPr marL="0" lvl="0" indent="0" algn="l" rtl="0">
              <a:spcBef>
                <a:spcPts val="0"/>
              </a:spcBef>
              <a:spcAft>
                <a:spcPts val="0"/>
              </a:spcAft>
              <a:buNone/>
            </a:pPr>
            <a:endParaRPr sz="2400"/>
          </a:p>
        </p:txBody>
      </p:sp>
      <p:sp>
        <p:nvSpPr>
          <p:cNvPr id="174" name="Google Shape;174;p30"/>
          <p:cNvSpPr txBox="1"/>
          <p:nvPr/>
        </p:nvSpPr>
        <p:spPr>
          <a:xfrm>
            <a:off x="161900" y="218963"/>
            <a:ext cx="74610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Let complete our entry task!</a:t>
            </a:r>
            <a:endParaRPr sz="3400" dirty="0">
              <a:latin typeface="Century Gothic"/>
              <a:ea typeface="Century Gothic"/>
              <a:cs typeface="Century Gothic"/>
              <a:sym typeface="Century Gothic"/>
            </a:endParaRPr>
          </a:p>
        </p:txBody>
      </p:sp>
      <p:sp>
        <p:nvSpPr>
          <p:cNvPr id="175" name="Google Shape;175;p30"/>
          <p:cNvSpPr txBox="1"/>
          <p:nvPr/>
        </p:nvSpPr>
        <p:spPr>
          <a:xfrm>
            <a:off x="251450" y="895775"/>
            <a:ext cx="7281900" cy="2972400"/>
          </a:xfrm>
          <a:prstGeom prst="rect">
            <a:avLst/>
          </a:prstGeom>
          <a:noFill/>
          <a:ln>
            <a:noFill/>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AutoNum type="arabicPeriod"/>
            </a:pPr>
            <a:r>
              <a:rPr lang="en" sz="1800" dirty="0">
                <a:solidFill>
                  <a:schemeClr val="dk1"/>
                </a:solidFill>
                <a:latin typeface="Century Gothic"/>
                <a:ea typeface="Century Gothic"/>
                <a:cs typeface="Century Gothic"/>
                <a:sym typeface="Century Gothic"/>
              </a:rPr>
              <a:t>Take out your Excerpt 1: Constructed Response. </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AutoNum type="arabicPeriod"/>
            </a:pPr>
            <a:r>
              <a:rPr lang="en" sz="1800" dirty="0">
                <a:solidFill>
                  <a:schemeClr val="dk1"/>
                </a:solidFill>
                <a:latin typeface="Century Gothic"/>
                <a:ea typeface="Century Gothic"/>
                <a:cs typeface="Century Gothic"/>
                <a:sym typeface="Century Gothic"/>
              </a:rPr>
              <a:t>Turn and talk with a partner about what you wrote.</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Let’s answer this question:</a:t>
            </a:r>
            <a:r>
              <a:rPr lang="en" sz="1800" b="1" dirty="0">
                <a:solidFill>
                  <a:schemeClr val="dk1"/>
                </a:solidFill>
                <a:latin typeface="Century Gothic"/>
                <a:ea typeface="Century Gothic"/>
                <a:cs typeface="Century Gothic"/>
                <a:sym typeface="Century Gothic"/>
              </a:rPr>
              <a:t> What happened to Douglass’s mother when he was 7?</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Turn in your Excerpt 1 Constructed Response.</a:t>
            </a:r>
            <a:endParaRPr sz="1800" dirty="0">
              <a:solidFill>
                <a:schemeClr val="dk1"/>
              </a:solidFill>
              <a:latin typeface="Century Gothic"/>
              <a:ea typeface="Century Gothic"/>
              <a:cs typeface="Century Gothic"/>
              <a:sym typeface="Century Gothic"/>
            </a:endParaRPr>
          </a:p>
        </p:txBody>
      </p:sp>
      <p:pic>
        <p:nvPicPr>
          <p:cNvPr id="176" name="Google Shape;176;p30"/>
          <p:cNvPicPr preferRelativeResize="0"/>
          <p:nvPr/>
        </p:nvPicPr>
        <p:blipFill>
          <a:blip r:embed="rId3">
            <a:alphaModFix/>
          </a:blip>
          <a:stretch>
            <a:fillRect/>
          </a:stretch>
        </p:blipFill>
        <p:spPr>
          <a:xfrm>
            <a:off x="8403772" y="4376057"/>
            <a:ext cx="558663" cy="572675"/>
          </a:xfrm>
          <a:prstGeom prst="rect">
            <a:avLst/>
          </a:prstGeom>
          <a:noFill/>
          <a:ln>
            <a:noFill/>
          </a:ln>
        </p:spPr>
      </p:pic>
      <p:pic>
        <p:nvPicPr>
          <p:cNvPr id="7" name="Google Shape;167;p29"/>
          <p:cNvPicPr preferRelativeResize="0"/>
          <p:nvPr/>
        </p:nvPicPr>
        <p:blipFill>
          <a:blip r:embed="rId4">
            <a:alphaModFix/>
          </a:blip>
          <a:stretch>
            <a:fillRect/>
          </a:stretch>
        </p:blipFill>
        <p:spPr>
          <a:xfrm>
            <a:off x="8061862" y="95240"/>
            <a:ext cx="982025" cy="1202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2" name="Google Shape;182;p31"/>
          <p:cNvSpPr txBox="1">
            <a:spLocks noGrp="1"/>
          </p:cNvSpPr>
          <p:nvPr>
            <p:ph type="body" idx="1"/>
          </p:nvPr>
        </p:nvSpPr>
        <p:spPr>
          <a:xfrm>
            <a:off x="374325" y="1239619"/>
            <a:ext cx="8016300" cy="3393000"/>
          </a:xfrm>
          <a:prstGeom prst="rect">
            <a:avLst/>
          </a:prstGeom>
        </p:spPr>
        <p:txBody>
          <a:bodyPr spcFirstLastPara="1" wrap="square" lIns="68575" tIns="34275" rIns="68575" bIns="34275" anchor="t" anchorCtr="0">
            <a:noAutofit/>
          </a:bodyPr>
          <a:lstStyle/>
          <a:p>
            <a:pPr marL="361950" indent="-285750">
              <a:lnSpc>
                <a:spcPct val="115000"/>
              </a:lnSpc>
              <a:spcBef>
                <a:spcPts val="0"/>
              </a:spcBef>
            </a:pPr>
            <a:r>
              <a:rPr lang="en" sz="1800" dirty="0"/>
              <a:t>I can determine the meaning of words and phrases in an excerpt of </a:t>
            </a:r>
            <a:r>
              <a:rPr lang="en" sz="1800" i="1" dirty="0"/>
              <a:t>Narrative of the Life of Frederick Douglass</a:t>
            </a:r>
            <a:r>
              <a:rPr lang="en" sz="1800" dirty="0"/>
              <a:t>.</a:t>
            </a:r>
          </a:p>
          <a:p>
            <a:pPr marL="361950" indent="-285750">
              <a:lnSpc>
                <a:spcPct val="115000"/>
              </a:lnSpc>
              <a:spcBef>
                <a:spcPts val="0"/>
              </a:spcBef>
            </a:pPr>
            <a:endParaRPr lang="en" sz="1800" dirty="0"/>
          </a:p>
          <a:p>
            <a:pPr marL="361950" indent="-285750">
              <a:lnSpc>
                <a:spcPct val="115000"/>
              </a:lnSpc>
              <a:spcBef>
                <a:spcPts val="0"/>
              </a:spcBef>
            </a:pPr>
            <a:r>
              <a:rPr lang="en" sz="1800" dirty="0"/>
              <a:t>I can use common roots, prefixes, and suffixes as clues to the meaning of words in </a:t>
            </a:r>
            <a:r>
              <a:rPr lang="en" sz="1800" i="1" dirty="0"/>
              <a:t>Narrative of the Life of Frederick Douglass</a:t>
            </a:r>
            <a:r>
              <a:rPr lang="en" sz="1800" dirty="0"/>
              <a:t>.</a:t>
            </a:r>
          </a:p>
          <a:p>
            <a:pPr marL="361950" indent="-285750">
              <a:lnSpc>
                <a:spcPct val="115000"/>
              </a:lnSpc>
              <a:spcBef>
                <a:spcPts val="0"/>
              </a:spcBef>
            </a:pPr>
            <a:endParaRPr lang="en" sz="1800" dirty="0"/>
          </a:p>
          <a:p>
            <a:pPr marL="361950" indent="-285750">
              <a:lnSpc>
                <a:spcPct val="115000"/>
              </a:lnSpc>
              <a:spcBef>
                <a:spcPts val="0"/>
              </a:spcBef>
            </a:pPr>
            <a:r>
              <a:rPr lang="en" sz="1800" dirty="0"/>
              <a:t>I can reread a complex text to better understand it.</a:t>
            </a:r>
            <a:endParaRPr sz="1800" dirty="0">
              <a:solidFill>
                <a:srgbClr val="000000"/>
              </a:solidFill>
            </a:endParaRPr>
          </a:p>
        </p:txBody>
      </p:sp>
      <p:sp>
        <p:nvSpPr>
          <p:cNvPr id="184" name="Google Shape;184;p31"/>
          <p:cNvSpPr txBox="1"/>
          <p:nvPr/>
        </p:nvSpPr>
        <p:spPr>
          <a:xfrm>
            <a:off x="374325" y="312403"/>
            <a:ext cx="7351200" cy="55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Let’s review our learning targets</a:t>
            </a:r>
            <a:endParaRPr sz="30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196763" y="31131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read Excerpt 2 together</a:t>
            </a:r>
            <a:endParaRPr sz="3400" dirty="0">
              <a:latin typeface="Century Gothic"/>
              <a:ea typeface="Century Gothic"/>
              <a:cs typeface="Century Gothic"/>
              <a:sym typeface="Century Gothic"/>
            </a:endParaRPr>
          </a:p>
        </p:txBody>
      </p:sp>
      <p:graphicFrame>
        <p:nvGraphicFramePr>
          <p:cNvPr id="191" name="Google Shape;191;p32"/>
          <p:cNvGraphicFramePr/>
          <p:nvPr>
            <p:extLst>
              <p:ext uri="{D42A27DB-BD31-4B8C-83A1-F6EECF244321}">
                <p14:modId xmlns:p14="http://schemas.microsoft.com/office/powerpoint/2010/main" val="1342936146"/>
              </p:ext>
            </p:extLst>
          </p:nvPr>
        </p:nvGraphicFramePr>
        <p:xfrm>
          <a:off x="196763" y="1494142"/>
          <a:ext cx="8754975" cy="2138998"/>
        </p:xfrm>
        <a:graphic>
          <a:graphicData uri="http://schemas.openxmlformats.org/drawingml/2006/table">
            <a:tbl>
              <a:tblPr>
                <a:noFill/>
                <a:tableStyleId>{2ACAE532-D078-47B8-9525-3475CBA0177F}</a:tableStyleId>
              </a:tblPr>
              <a:tblGrid>
                <a:gridCol w="4249050">
                  <a:extLst>
                    <a:ext uri="{9D8B030D-6E8A-4147-A177-3AD203B41FA5}">
                      <a16:colId xmlns:a16="http://schemas.microsoft.com/office/drawing/2014/main" val="20000"/>
                    </a:ext>
                  </a:extLst>
                </a:gridCol>
                <a:gridCol w="2356225">
                  <a:extLst>
                    <a:ext uri="{9D8B030D-6E8A-4147-A177-3AD203B41FA5}">
                      <a16:colId xmlns:a16="http://schemas.microsoft.com/office/drawing/2014/main" val="20001"/>
                    </a:ext>
                  </a:extLst>
                </a:gridCol>
                <a:gridCol w="2149700">
                  <a:extLst>
                    <a:ext uri="{9D8B030D-6E8A-4147-A177-3AD203B41FA5}">
                      <a16:colId xmlns:a16="http://schemas.microsoft.com/office/drawing/2014/main" val="20002"/>
                    </a:ext>
                  </a:extLst>
                </a:gridCol>
              </a:tblGrid>
              <a:tr h="31432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Third Read Questions</a:t>
                      </a:r>
                      <a:endParaRPr>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666875">
                <a:tc>
                  <a:txBody>
                    <a:bodyPr/>
                    <a:lstStyle/>
                    <a:p>
                      <a:pPr marL="0" lvl="0" indent="0" algn="l" rtl="0">
                        <a:lnSpc>
                          <a:spcPct val="200000"/>
                        </a:lnSpc>
                        <a:spcBef>
                          <a:spcPts val="0"/>
                        </a:spcBef>
                        <a:spcAft>
                          <a:spcPts val="0"/>
                        </a:spcAft>
                        <a:buNone/>
                      </a:pPr>
                      <a:r>
                        <a:rPr lang="en" sz="1100" b="1" dirty="0">
                          <a:latin typeface="Century Gothic" panose="020B0502020202020204" pitchFamily="34" charset="0"/>
                        </a:rPr>
                        <a:t>1.   </a:t>
                      </a:r>
                      <a:r>
                        <a:rPr lang="en" sz="1100" dirty="0">
                          <a:latin typeface="Century Gothic" panose="020B0502020202020204" pitchFamily="34" charset="0"/>
                        </a:rPr>
                        <a:t>Colonel Lloyd kept from three to four hundred slaves on his home plantation [called Great House Farm], and owned a large number more on the neighboring farms belonging to him. This [Great House Farm] was the great business place. It was the </a:t>
                      </a:r>
                      <a:r>
                        <a:rPr lang="en" sz="1100" b="1" dirty="0">
                          <a:latin typeface="Century Gothic" panose="020B0502020202020204" pitchFamily="34" charset="0"/>
                        </a:rPr>
                        <a:t>seat of government</a:t>
                      </a:r>
                      <a:r>
                        <a:rPr lang="en" sz="1100" dirty="0">
                          <a:latin typeface="Century Gothic" panose="020B0502020202020204" pitchFamily="34" charset="0"/>
                        </a:rPr>
                        <a:t> for the whole twenty farms.…</a:t>
                      </a:r>
                      <a:endParaRPr sz="1100"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dirty="0">
                          <a:latin typeface="Century Gothic" panose="020B0502020202020204" pitchFamily="34" charset="0"/>
                        </a:rPr>
                        <a:t>seat of government—</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ea typeface="Times New Roman"/>
                          <a:cs typeface="Times New Roman"/>
                          <a:sym typeface="Times New Roman"/>
                        </a:rPr>
                        <a:t> </a:t>
                      </a:r>
                      <a:endParaRPr sz="1100" dirty="0">
                        <a:latin typeface="Century Gothic" panose="020B0502020202020204" pitchFamily="34" charset="0"/>
                        <a:ea typeface="Times New Roman"/>
                        <a:cs typeface="Times New Roman"/>
                        <a:sym typeface="Times New Roman"/>
                      </a:endParaRPr>
                    </a:p>
                    <a:p>
                      <a:pPr marL="0" lvl="0" indent="0" algn="l" rtl="0">
                        <a:lnSpc>
                          <a:spcPct val="115000"/>
                        </a:lnSpc>
                        <a:spcBef>
                          <a:spcPts val="0"/>
                        </a:spcBef>
                        <a:spcAft>
                          <a:spcPts val="0"/>
                        </a:spcAft>
                        <a:buNone/>
                      </a:pPr>
                      <a:r>
                        <a:rPr lang="en" sz="1100" dirty="0">
                          <a:latin typeface="Century Gothic" panose="020B0502020202020204" pitchFamily="34" charset="0"/>
                          <a:ea typeface="Times New Roman"/>
                          <a:cs typeface="Times New Roman"/>
                          <a:sym typeface="Times New Roman"/>
                        </a:rPr>
                        <a:t> </a:t>
                      </a:r>
                      <a:endParaRPr sz="1100" dirty="0">
                        <a:latin typeface="Century Gothic" panose="020B0502020202020204" pitchFamily="34" charset="0"/>
                        <a:ea typeface="Times New Roman"/>
                        <a:cs typeface="Times New Roman"/>
                        <a:sym typeface="Times New Roman"/>
                      </a:endParaRPr>
                    </a:p>
                    <a:p>
                      <a:pPr marL="0" lvl="0" indent="0" algn="l" rtl="0">
                        <a:lnSpc>
                          <a:spcPct val="115000"/>
                        </a:lnSpc>
                        <a:spcBef>
                          <a:spcPts val="0"/>
                        </a:spcBef>
                        <a:spcAft>
                          <a:spcPts val="0"/>
                        </a:spcAft>
                        <a:buNone/>
                      </a:pPr>
                      <a:r>
                        <a:rPr lang="en" sz="1100" dirty="0">
                          <a:latin typeface="Century Gothic" panose="020B0502020202020204" pitchFamily="34" charset="0"/>
                          <a:ea typeface="Times New Roman"/>
                          <a:cs typeface="Times New Roman"/>
                          <a:sym typeface="Times New Roman"/>
                        </a:rPr>
                        <a:t> </a:t>
                      </a:r>
                      <a:endParaRPr sz="1100" dirty="0">
                        <a:latin typeface="Century Gothic" panose="020B0502020202020204" pitchFamily="34" charset="0"/>
                        <a:ea typeface="Times New Roman"/>
                        <a:cs typeface="Times New Roman"/>
                        <a:sym typeface="Times New Roman"/>
                      </a:endParaRPr>
                    </a:p>
                    <a:p>
                      <a:pPr marL="0" lvl="0" indent="0" algn="l" rtl="0">
                        <a:lnSpc>
                          <a:spcPct val="115000"/>
                        </a:lnSpc>
                        <a:spcBef>
                          <a:spcPts val="0"/>
                        </a:spcBef>
                        <a:spcAft>
                          <a:spcPts val="0"/>
                        </a:spcAft>
                        <a:buNone/>
                      </a:pPr>
                      <a:r>
                        <a:rPr lang="en" sz="1100" dirty="0">
                          <a:latin typeface="Century Gothic" panose="020B0502020202020204" pitchFamily="34" charset="0"/>
                          <a:ea typeface="Times New Roman"/>
                          <a:cs typeface="Times New Roman"/>
                          <a:sym typeface="Times New Roman"/>
                        </a:rPr>
                        <a:t> </a:t>
                      </a:r>
                      <a:endParaRPr sz="1100" dirty="0">
                        <a:latin typeface="Century Gothic" panose="020B0502020202020204" pitchFamily="34" charset="0"/>
                        <a:ea typeface="Times New Roman"/>
                        <a:cs typeface="Times New Roman"/>
                        <a:sym typeface="Times New Roman"/>
                      </a:endParaRPr>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5"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3"/>
          <p:cNvSpPr txBox="1">
            <a:spLocks noGrp="1"/>
          </p:cNvSpPr>
          <p:nvPr>
            <p:ph type="title"/>
          </p:nvPr>
        </p:nvSpPr>
        <p:spPr>
          <a:xfrm>
            <a:off x="311700" y="1030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reread Paragraph 2</a:t>
            </a:r>
            <a:endParaRPr sz="3400" dirty="0">
              <a:latin typeface="Century Gothic"/>
              <a:ea typeface="Century Gothic"/>
              <a:cs typeface="Century Gothic"/>
              <a:sym typeface="Century Gothic"/>
            </a:endParaRPr>
          </a:p>
        </p:txBody>
      </p:sp>
      <p:graphicFrame>
        <p:nvGraphicFramePr>
          <p:cNvPr id="197" name="Google Shape;197;p33"/>
          <p:cNvGraphicFramePr/>
          <p:nvPr>
            <p:extLst>
              <p:ext uri="{D42A27DB-BD31-4B8C-83A1-F6EECF244321}">
                <p14:modId xmlns:p14="http://schemas.microsoft.com/office/powerpoint/2010/main" val="143076909"/>
              </p:ext>
            </p:extLst>
          </p:nvPr>
        </p:nvGraphicFramePr>
        <p:xfrm>
          <a:off x="3183525" y="791288"/>
          <a:ext cx="5066475" cy="4010534"/>
        </p:xfrm>
        <a:graphic>
          <a:graphicData uri="http://schemas.openxmlformats.org/drawingml/2006/table">
            <a:tbl>
              <a:tblPr>
                <a:noFill/>
                <a:tableStyleId>{2ACAE532-D078-47B8-9525-3475CBA0177F}</a:tableStyleId>
              </a:tblPr>
              <a:tblGrid>
                <a:gridCol w="3288275">
                  <a:extLst>
                    <a:ext uri="{9D8B030D-6E8A-4147-A177-3AD203B41FA5}">
                      <a16:colId xmlns:a16="http://schemas.microsoft.com/office/drawing/2014/main" val="20000"/>
                    </a:ext>
                  </a:extLst>
                </a:gridCol>
                <a:gridCol w="1778200">
                  <a:extLst>
                    <a:ext uri="{9D8B030D-6E8A-4147-A177-3AD203B41FA5}">
                      <a16:colId xmlns:a16="http://schemas.microsoft.com/office/drawing/2014/main" val="20001"/>
                    </a:ext>
                  </a:extLst>
                </a:gridCol>
              </a:tblGrid>
              <a:tr h="580350">
                <a:tc>
                  <a:txBody>
                    <a:bodyPr/>
                    <a:lstStyle/>
                    <a:p>
                      <a:pPr marL="0" lvl="0" indent="0" algn="l" rtl="0">
                        <a:lnSpc>
                          <a:spcPct val="115000"/>
                        </a:lnSpc>
                        <a:spcBef>
                          <a:spcPts val="0"/>
                        </a:spcBef>
                        <a:spcAft>
                          <a:spcPts val="0"/>
                        </a:spcAft>
                        <a:buNone/>
                      </a:pPr>
                      <a:r>
                        <a:rPr lang="en"/>
                        <a:t>Text</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t>Second Read Questions</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335475">
                <a:tc>
                  <a:txBody>
                    <a:bodyPr/>
                    <a:lstStyle/>
                    <a:p>
                      <a:pPr marL="0" lvl="0" indent="0" algn="l" rtl="0">
                        <a:lnSpc>
                          <a:spcPct val="200000"/>
                        </a:lnSpc>
                        <a:spcBef>
                          <a:spcPts val="0"/>
                        </a:spcBef>
                        <a:spcAft>
                          <a:spcPts val="0"/>
                        </a:spcAft>
                        <a:buNone/>
                      </a:pPr>
                      <a:r>
                        <a:rPr lang="en" sz="900" b="1">
                          <a:latin typeface="Century Gothic"/>
                          <a:ea typeface="Century Gothic"/>
                          <a:cs typeface="Century Gothic"/>
                          <a:sym typeface="Century Gothic"/>
                        </a:rPr>
                        <a:t>2. </a:t>
                      </a:r>
                      <a:r>
                        <a:rPr lang="en" sz="900">
                          <a:latin typeface="Century Gothic"/>
                          <a:ea typeface="Century Gothic"/>
                          <a:cs typeface="Century Gothic"/>
                          <a:sym typeface="Century Gothic"/>
                        </a:rPr>
                        <a:t>Here, too, the slaves of all the other farms received their monthly </a:t>
                      </a:r>
                      <a:r>
                        <a:rPr lang="en" sz="900" b="1">
                          <a:latin typeface="Century Gothic"/>
                          <a:ea typeface="Century Gothic"/>
                          <a:cs typeface="Century Gothic"/>
                          <a:sym typeface="Century Gothic"/>
                        </a:rPr>
                        <a:t>allowance</a:t>
                      </a:r>
                      <a:r>
                        <a:rPr lang="en" sz="900">
                          <a:latin typeface="Century Gothic"/>
                          <a:ea typeface="Century Gothic"/>
                          <a:cs typeface="Century Gothic"/>
                          <a:sym typeface="Century Gothic"/>
                        </a:rPr>
                        <a:t> of food, and their yearly clothing. The men and women slaves received, as their monthly allowance of food, eight pounds of pork, or its equivalent in fish, and one </a:t>
                      </a:r>
                      <a:r>
                        <a:rPr lang="en" sz="900" b="1">
                          <a:latin typeface="Century Gothic"/>
                          <a:ea typeface="Century Gothic"/>
                          <a:cs typeface="Century Gothic"/>
                          <a:sym typeface="Century Gothic"/>
                        </a:rPr>
                        <a:t>bushel</a:t>
                      </a:r>
                      <a:r>
                        <a:rPr lang="en" sz="900">
                          <a:latin typeface="Century Gothic"/>
                          <a:ea typeface="Century Gothic"/>
                          <a:cs typeface="Century Gothic"/>
                          <a:sym typeface="Century Gothic"/>
                        </a:rPr>
                        <a:t> of corn meal. Their yearly clothing consisted of two </a:t>
                      </a:r>
                      <a:r>
                        <a:rPr lang="en" sz="900" b="1">
                          <a:latin typeface="Century Gothic"/>
                          <a:ea typeface="Century Gothic"/>
                          <a:cs typeface="Century Gothic"/>
                          <a:sym typeface="Century Gothic"/>
                        </a:rPr>
                        <a:t>coarse</a:t>
                      </a:r>
                      <a:r>
                        <a:rPr lang="en" sz="900">
                          <a:latin typeface="Century Gothic"/>
                          <a:ea typeface="Century Gothic"/>
                          <a:cs typeface="Century Gothic"/>
                          <a:sym typeface="Century Gothic"/>
                        </a:rPr>
                        <a:t> linen shirts, one pair of linen trousers, like the shirts, one jacket, one pair of trousers for winter, made of coarse negro cloth, one pair of stockings, and one pair of shoes; the whole of which could not have cost more than seven dollars. The allowance of the slave children was given to their mothers, or the old women having the care of them.</a:t>
                      </a:r>
                      <a:endParaRPr sz="900">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allowance</a:t>
                      </a:r>
                      <a:r>
                        <a:rPr lang="en" sz="900" dirty="0">
                          <a:latin typeface="Century Gothic"/>
                          <a:ea typeface="Century Gothic"/>
                          <a:cs typeface="Century Gothic"/>
                          <a:sym typeface="Century Gothic"/>
                        </a:rPr>
                        <a:t>—a set amount provided to someone, often of food</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bushel</a:t>
                      </a:r>
                      <a:r>
                        <a:rPr lang="en" sz="900" dirty="0">
                          <a:latin typeface="Century Gothic"/>
                          <a:ea typeface="Century Gothic"/>
                          <a:cs typeface="Century Gothic"/>
                          <a:sym typeface="Century Gothic"/>
                        </a:rPr>
                        <a:t>—a measure of about 8 gallons</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coarse</a:t>
                      </a:r>
                      <a:r>
                        <a:rPr lang="en" sz="900" dirty="0">
                          <a:latin typeface="Century Gothic"/>
                          <a:ea typeface="Century Gothic"/>
                          <a:cs typeface="Century Gothic"/>
                          <a:sym typeface="Century Gothic"/>
                        </a:rPr>
                        <a:t>—rough, not soft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330200" lvl="0" indent="-279400" algn="l" rtl="0">
                        <a:lnSpc>
                          <a:spcPct val="115000"/>
                        </a:lnSpc>
                        <a:spcBef>
                          <a:spcPts val="0"/>
                        </a:spcBef>
                        <a:spcAft>
                          <a:spcPts val="0"/>
                        </a:spcAft>
                        <a:buNone/>
                      </a:pPr>
                      <a:r>
                        <a:rPr lang="en" sz="900" b="1" dirty="0">
                          <a:latin typeface="Century Gothic"/>
                          <a:ea typeface="Century Gothic"/>
                          <a:cs typeface="Century Gothic"/>
                          <a:sym typeface="Century Gothic"/>
                        </a:rPr>
                        <a:t>1.      How many pairs of pants did adult slaves have?</a:t>
                      </a:r>
                      <a:endParaRPr sz="900" b="1" dirty="0">
                        <a:latin typeface="Century Gothic"/>
                        <a:ea typeface="Century Gothic"/>
                        <a:cs typeface="Century Gothic"/>
                        <a:sym typeface="Century Gothic"/>
                      </a:endParaRPr>
                    </a:p>
                    <a:p>
                      <a:pPr marL="330200" lvl="0" indent="-279400" algn="l" rtl="0">
                        <a:lnSpc>
                          <a:spcPct val="115000"/>
                        </a:lnSpc>
                        <a:spcBef>
                          <a:spcPts val="0"/>
                        </a:spcBef>
                        <a:spcAft>
                          <a:spcPts val="0"/>
                        </a:spcAft>
                        <a:buNone/>
                      </a:pPr>
                      <a:r>
                        <a:rPr lang="en" sz="900" b="1" dirty="0">
                          <a:latin typeface="Century Gothic"/>
                          <a:ea typeface="Century Gothic"/>
                          <a:cs typeface="Century Gothic"/>
                          <a:sym typeface="Century Gothic"/>
                        </a:rPr>
                        <a:t> </a:t>
                      </a:r>
                      <a:endParaRPr sz="900" b="1" dirty="0">
                        <a:latin typeface="Century Gothic"/>
                        <a:ea typeface="Century Gothic"/>
                        <a:cs typeface="Century Gothic"/>
                        <a:sym typeface="Century Gothic"/>
                      </a:endParaRPr>
                    </a:p>
                    <a:p>
                      <a:pPr marL="330200" lvl="0" indent="-279400" algn="l" rtl="0">
                        <a:lnSpc>
                          <a:spcPct val="115000"/>
                        </a:lnSpc>
                        <a:spcBef>
                          <a:spcPts val="0"/>
                        </a:spcBef>
                        <a:spcAft>
                          <a:spcPts val="0"/>
                        </a:spcAft>
                        <a:buNone/>
                      </a:pPr>
                      <a:r>
                        <a:rPr lang="en" sz="900" b="1" dirty="0">
                          <a:latin typeface="Century Gothic"/>
                          <a:ea typeface="Century Gothic"/>
                          <a:cs typeface="Century Gothic"/>
                          <a:sym typeface="Century Gothic"/>
                        </a:rPr>
                        <a:t> </a:t>
                      </a:r>
                      <a:endParaRPr sz="900" b="1" dirty="0">
                        <a:latin typeface="Century Gothic"/>
                        <a:ea typeface="Century Gothic"/>
                        <a:cs typeface="Century Gothic"/>
                        <a:sym typeface="Century Gothic"/>
                      </a:endParaRPr>
                    </a:p>
                    <a:p>
                      <a:pPr marL="330200" lvl="0" indent="-27940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33020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txBody>
                  <a:tcPr marL="73025" marR="7302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199" name="Google Shape;199;p33"/>
          <p:cNvSpPr txBox="1"/>
          <p:nvPr/>
        </p:nvSpPr>
        <p:spPr>
          <a:xfrm>
            <a:off x="148975" y="675700"/>
            <a:ext cx="2735400" cy="41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With your partner, reread Paragraph 2.</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This paragraph discusses the specific allowances given to slaves.  </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b="1" dirty="0">
                <a:solidFill>
                  <a:schemeClr val="dk1"/>
                </a:solidFill>
                <a:latin typeface="Century Gothic"/>
                <a:ea typeface="Century Gothic"/>
                <a:cs typeface="Century Gothic"/>
                <a:sym typeface="Century Gothic"/>
              </a:rPr>
              <a:t>How many pairs of pants did adult slaves have?</a:t>
            </a:r>
            <a:endParaRPr b="1"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Discuss and answer the question, making sure to use the text.</a:t>
            </a:r>
            <a:endParaRPr dirty="0">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1862" y="95240"/>
            <a:ext cx="982025" cy="1202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7E3EC57-CCB9-4953-AFD7-414327F7E6E4}">
  <ds:schemaRefs>
    <ds:schemaRef ds:uri="http://schemas.microsoft.com/sharepoint/v3/contenttype/forms"/>
  </ds:schemaRefs>
</ds:datastoreItem>
</file>

<file path=customXml/itemProps2.xml><?xml version="1.0" encoding="utf-8"?>
<ds:datastoreItem xmlns:ds="http://schemas.openxmlformats.org/officeDocument/2006/customXml" ds:itemID="{46D0E393-52C9-49BA-9ABB-6C35EAB9C0A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6FC73AD-25BD-4381-9845-D3A8D843D3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23</TotalTime>
  <Words>6137</Words>
  <Application>Microsoft Office PowerPoint</Application>
  <PresentationFormat>On-screen Show (16:9)</PresentationFormat>
  <Paragraphs>655</Paragraphs>
  <Slides>23</Slides>
  <Notes>22</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Simple Light</vt:lpstr>
      <vt:lpstr>Office Theme</vt:lpstr>
      <vt:lpstr>PowerPoint Presentation</vt:lpstr>
      <vt:lpstr>PowerPoint Presentation</vt:lpstr>
      <vt:lpstr>PowerPoint Presentation</vt:lpstr>
      <vt:lpstr>Grade 7: Module 3:  Unit 1: Lesson 9</vt:lpstr>
      <vt:lpstr>PowerPoint Presentation</vt:lpstr>
      <vt:lpstr> </vt:lpstr>
      <vt:lpstr>PowerPoint Presentation</vt:lpstr>
      <vt:lpstr>Let’s read Excerpt 2 together</vt:lpstr>
      <vt:lpstr>Let’s reread Paragraph 2</vt:lpstr>
      <vt:lpstr>Let’s continue rereading  Paragraph 2</vt:lpstr>
      <vt:lpstr>Let’s reread Paragraph 3</vt:lpstr>
      <vt:lpstr>Let’s continue rereading  Paragraph 3</vt:lpstr>
      <vt:lpstr>Let’s reread Paragraph 4</vt:lpstr>
      <vt:lpstr>Let’s continue to reread Paragraph 4</vt:lpstr>
      <vt:lpstr>Let’s reread Paragraph 5</vt:lpstr>
      <vt:lpstr>Let’s reread Paragraph 6</vt:lpstr>
      <vt:lpstr>Let’s continue rereading Paragraph 6</vt:lpstr>
      <vt:lpstr>Let’s reread Paragraph 7</vt:lpstr>
      <vt:lpstr>Let’s play a matching game </vt:lpstr>
      <vt:lpstr>Let’s think about that matching game </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12</cp:revision>
  <dcterms:modified xsi:type="dcterms:W3CDTF">2019-03-26T01:11:09Z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