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9.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ACEAE32-B571-49FB-A2D2-752C2F7BBAE9}">
  <a:tblStyle styleId="{9ACEAE32-B571-49FB-A2D2-752C2F7BBA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451" autoAdjust="0"/>
  </p:normalViewPr>
  <p:slideViewPr>
    <p:cSldViewPr snapToGrid="0">
      <p:cViewPr varScale="1">
        <p:scale>
          <a:sx n="56" d="100"/>
          <a:sy n="56" d="100"/>
        </p:scale>
        <p:origin x="1421" y="43"/>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2.fntdata"/><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365855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Spelling should be accurate. The goal is for students to develop automaticity with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017504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EL Education’s Grade 1, Modules 1 and 2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“or,” “ar,” “ər (ir, ur, er)” drawn/posted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with the r-controlled pattern (/or/, /ar/,/ər/).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an r-controlled vowel with the /or/ sound?”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records words on three-column chart in the /or/column and repeats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‘born’ fits the pattern!”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a:t>
            </a:r>
            <a:r>
              <a:rPr lang="en" sz="1200" dirty="0">
                <a:solidFill>
                  <a:schemeClr val="dk1"/>
                </a:solidFill>
                <a:latin typeface="Calibri"/>
                <a:ea typeface="Calibri"/>
                <a:cs typeface="Calibri"/>
                <a:sym typeface="Calibri"/>
              </a:rPr>
              <a:t> (The vowel sound is made with the letters “or” to make the sound /or/.)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 boards to record the words with 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draw the same three-column chart on their own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at least one of each /or/, /ar/, and /ər/ word in it. If we want our sentence to be really silly, we want to have lots of words to choose from. So, we are going to work together to think of as many r-controlled words as we can. You will think of as many r-controlled words as you can and write them on your white board in the correct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words individually or with partners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specifying which column the word should go under in the chart. If a student identifies the incorrect column (incorrectly spells the word), teacher guides student to correct the mistake.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If a student spelled “turn” as “tern,” teacher says:</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“Great word! Remember: ‘turn’ is spelled with ‘ur’ and ‘er.’ This is tricky because it has the same sound. The more you read and write this word, the easier it will be to read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correct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words to your white 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10–12 with several more words, if necessary (enough from which to choose to create a silly sentence). Students follow along by circling words on their own white board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come up with that match our pattern! Now we are ready to write a silly sentence! We need a few high-frequency words to make our sentence, too. So I will be looking at the Interactive Word Wall to find some more words to finish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or give us a funny picture in our head.”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a:t>
            </a:r>
            <a:r>
              <a:rPr lang="en" sz="1200" i="0" dirty="0">
                <a:solidFill>
                  <a:schemeClr val="dk1"/>
                </a:solidFill>
                <a:latin typeface="Calibri"/>
                <a:ea typeface="Calibri"/>
                <a:cs typeface="Calibri"/>
                <a:sym typeface="Calibri"/>
              </a:rPr>
              <a:t>“The bird poked the shark with a fork.”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(eight)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eight-word sentence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(see Interactive Writing lessons in Grade 1, Modules 1–2 for more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sentence is finished, 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together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“or,”  “ar,” and “er, ur, 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9181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“I’m going to rewrite this r-controlled word with a different vowel to see if it looks right.”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spelled _____, I 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_____, I _____.”</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73" name="Google Shape;273;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4" name="Google Shape;274;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7426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a:t>
            </a:r>
            <a:r>
              <a:rPr lang="en-US" sz="1200" b="1" dirty="0" err="1">
                <a:solidFill>
                  <a:schemeClr val="dk1"/>
                </a:solidFill>
                <a:latin typeface="Calibri"/>
                <a:ea typeface="Calibri"/>
                <a:cs typeface="Calibri"/>
                <a:sym typeface="Calibri"/>
              </a:rPr>
              <a:t>ouping</a:t>
            </a:r>
            <a:r>
              <a:rPr lang="en-US"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9004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51303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per activity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t>
            </a:r>
            <a:r>
              <a:rPr lang="en" sz="1200">
                <a:solidFill>
                  <a:schemeClr val="dk1"/>
                </a:solidFill>
                <a:latin typeface="Calibri"/>
                <a:ea typeface="Calibri"/>
                <a:cs typeface="Calibri"/>
                <a:sym typeface="Calibri"/>
              </a:rPr>
              <a:t>help 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4018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Cards or Word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(optional)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or paper/pencil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5447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2550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previously introduced in the cycle (to decode in isolation, read in a text, and spell words). Students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follow basic concepts of print such as directionality and spacing.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identify and apply spelling patterns based on syllable types of words spelled with “ar,” “or,” “er,” “ir,” and “ur.”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3680405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a:t>
            </a:r>
            <a:r>
              <a:rPr lang="en-US" sz="1200" b="1" dirty="0">
                <a:solidFill>
                  <a:schemeClr val="dk1"/>
                </a:solidFill>
                <a:latin typeface="Calibri"/>
                <a:ea typeface="Calibri"/>
                <a:cs typeface="Calibri"/>
                <a:sym typeface="Calibri"/>
              </a:rPr>
              <a:t>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group words with the r-controlled vowel sound.</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835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reading two-syllable words with different vowel patterns. One of the vowel patterns is r-controlled. This </a:t>
            </a:r>
            <a:r>
              <a:rPr lang="en" sz="1200" dirty="0">
                <a:solidFill>
                  <a:schemeClr val="dk1"/>
                </a:solidFill>
                <a:latin typeface="Calibri"/>
                <a:ea typeface="Calibri"/>
                <a:cs typeface="Calibri"/>
                <a:sym typeface="Calibri"/>
              </a:rPr>
              <a:t>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4905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Reminds students that the “ər” sound has several spellings for the same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on the board or display the slide where technology is available. Read aloud the wo- syllable words with r-controlled vowels: “forbid,” “transform,” “pattern,” “whimper,” “antler,” “disturb,” “suburb,” “confirm,” “tractor.”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“Talk to an elbow partner about the rule we have learned about these r-controlled vowels.” (</a:t>
            </a:r>
            <a:r>
              <a:rPr lang="en-US" sz="1200" i="0" dirty="0">
                <a:solidFill>
                  <a:schemeClr val="dk1"/>
                </a:solidFill>
                <a:latin typeface="Calibri"/>
                <a:ea typeface="Calibri"/>
                <a:cs typeface="Calibri"/>
                <a:sym typeface="Calibri"/>
              </a:rPr>
              <a:t>V</a:t>
            </a:r>
            <a:r>
              <a:rPr lang="en" sz="1200" i="0" dirty="0">
                <a:solidFill>
                  <a:schemeClr val="dk1"/>
                </a:solidFill>
                <a:latin typeface="Calibri"/>
                <a:ea typeface="Calibri"/>
                <a:cs typeface="Calibri"/>
                <a:sym typeface="Calibri"/>
              </a:rPr>
              <a:t>owels followed by the letter ‘r’ are r-controlled or bossy ‘r’ sounds.)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So we can say that any vowel that is followed by the letter ‘r’ is an r-controlled syllable. So if we know it’s an r-controlled syllable type, we can know if the word is spelled with an ‘ar,’ ‘or,’ ‘ur,’ ‘er,’ or ‘ir’ pattern.”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“Now you will partner up and practice identifying which syllable is r-controlled and which syllable is not in the two-syllable words. Each partner will take a turn reading the words then writing the words they hear. Underline the part of the word with the r-controlled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“Within the word ‘forbid,’ there are two syllables. I will underline the ‘for’ because the ‘o’ is followed by the letter ‘r.’ ‘</a:t>
            </a:r>
            <a:r>
              <a:rPr lang="en-US" sz="1200" i="0" dirty="0">
                <a:solidFill>
                  <a:schemeClr val="dk1"/>
                </a:solidFill>
                <a:latin typeface="Calibri"/>
                <a:ea typeface="Calibri"/>
                <a:cs typeface="Calibri"/>
                <a:sym typeface="Calibri"/>
              </a:rPr>
              <a:t>F</a:t>
            </a:r>
            <a:r>
              <a:rPr lang="en" sz="1200" i="0" dirty="0">
                <a:solidFill>
                  <a:schemeClr val="dk1"/>
                </a:solidFill>
                <a:latin typeface="Calibri"/>
                <a:ea typeface="Calibri"/>
                <a:cs typeface="Calibri"/>
                <a:sym typeface="Calibri"/>
              </a:rPr>
              <a:t>or’ is r-controlled. ‘</a:t>
            </a:r>
            <a:r>
              <a:rPr lang="en-US" sz="1200" i="0" dirty="0">
                <a:solidFill>
                  <a:schemeClr val="dk1"/>
                </a:solidFill>
                <a:latin typeface="Calibri"/>
                <a:ea typeface="Calibri"/>
                <a:cs typeface="Calibri"/>
                <a:sym typeface="Calibri"/>
              </a:rPr>
              <a:t>B</a:t>
            </a:r>
            <a:r>
              <a:rPr lang="en" sz="1200" i="0" dirty="0">
                <a:solidFill>
                  <a:schemeClr val="dk1"/>
                </a:solidFill>
                <a:latin typeface="Calibri"/>
                <a:ea typeface="Calibri"/>
                <a:cs typeface="Calibri"/>
                <a:sym typeface="Calibri"/>
              </a:rPr>
              <a:t>id’ is a closed syllable and not r-controlled, so I will not underline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whiteboards, white board markers, and white board erasers to students as they partner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Rule Word Cards equally with their partner and take turns reading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identifies part of word based on syllable type and writes the word on his or her white board.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underlines the part of word that is r-controlled and reads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switch roles.</a:t>
            </a:r>
            <a:r>
              <a:rPr lang="en" sz="600" dirty="0">
                <a:solidFill>
                  <a:schemeClr val="dk1"/>
                </a:solidFill>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“I notice the word ‘suburb’ is a two syllable word. The ‘urb’ part of the word is r-controlled.”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1328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1746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will use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9801893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6: Lesson 28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80" name="Google Shape;180;p27"/>
          <p:cNvSpPr txBox="1">
            <a:spLocks noGrp="1"/>
          </p:cNvSpPr>
          <p:nvPr>
            <p:ph type="body" idx="1"/>
          </p:nvPr>
        </p:nvSpPr>
        <p:spPr>
          <a:xfrm>
            <a:off x="311700" y="954025"/>
            <a:ext cx="8520600" cy="3615000"/>
          </a:xfrm>
          <a:prstGeom prst="rect">
            <a:avLst/>
          </a:prstGeom>
        </p:spPr>
        <p:txBody>
          <a:bodyPr spcFirstLastPara="1" wrap="square" lIns="68575" tIns="34275" rIns="68575" bIns="34275" anchor="t" anchorCtr="0">
            <a:noAutofit/>
          </a:bodyPr>
          <a:lstStyle/>
          <a:p>
            <a:pPr marL="0" lvl="0" indent="0" algn="l" rtl="0">
              <a:lnSpc>
                <a:spcPct val="70000"/>
              </a:lnSpc>
              <a:spcBef>
                <a:spcPts val="1000"/>
              </a:spcBef>
              <a:spcAft>
                <a:spcPts val="0"/>
              </a:spcAft>
              <a:buClr>
                <a:schemeClr val="dk1"/>
              </a:buClr>
              <a:buSzPts val="1100"/>
              <a:buFont typeface="Arial"/>
              <a:buNone/>
            </a:pPr>
            <a:r>
              <a:rPr lang="en" sz="1800" dirty="0">
                <a:solidFill>
                  <a:schemeClr val="dk1"/>
                </a:solidFill>
              </a:rPr>
              <a:t>This lesson engages students in </a:t>
            </a:r>
            <a:r>
              <a:rPr lang="en" sz="1800" dirty="0"/>
              <a:t>two instructional practices: Words Rule and Interactive Writing. Students will engage in a shorter version of Words Rule in the Opening, then brainstorm a list of words with /ar/, /or/, and /</a:t>
            </a:r>
            <a:r>
              <a:rPr lang="en" sz="2000" dirty="0">
                <a:latin typeface="Avenir"/>
                <a:ea typeface="Avenir"/>
                <a:cs typeface="Avenir"/>
                <a:sym typeface="Avenir"/>
              </a:rPr>
              <a:t>ə</a:t>
            </a:r>
            <a:r>
              <a:rPr lang="en" sz="1800" dirty="0"/>
              <a:t>r/ sounds  to use in Interactive Writing.</a:t>
            </a:r>
            <a:endParaRPr sz="1800" dirty="0"/>
          </a:p>
          <a:p>
            <a:pPr marL="0" lvl="0" indent="0" algn="l" rtl="0">
              <a:lnSpc>
                <a:spcPct val="70000"/>
              </a:lnSpc>
              <a:spcBef>
                <a:spcPts val="1000"/>
              </a:spcBef>
              <a:spcAft>
                <a:spcPts val="0"/>
              </a:spcAft>
              <a:buClr>
                <a:schemeClr val="dk1"/>
              </a:buClr>
              <a:buSzPts val="1100"/>
              <a:buFont typeface="Arial"/>
              <a:buNone/>
            </a:pPr>
            <a:endParaRPr sz="1600" b="1" i="1" dirty="0"/>
          </a:p>
          <a:p>
            <a:pPr marL="0" lvl="0" indent="0" algn="l" rtl="0">
              <a:lnSpc>
                <a:spcPct val="70000"/>
              </a:lnSpc>
              <a:spcBef>
                <a:spcPts val="1000"/>
              </a:spcBef>
              <a:spcAft>
                <a:spcPts val="0"/>
              </a:spcAft>
              <a:buClr>
                <a:schemeClr val="dk1"/>
              </a:buClr>
              <a:buSzPts val="1100"/>
              <a:buFont typeface="Arial"/>
              <a:buNone/>
            </a:pPr>
            <a:r>
              <a:rPr lang="en" sz="1600" b="1" dirty="0"/>
              <a:t>Be sure that students pay careful attention to:</a:t>
            </a:r>
            <a:r>
              <a:rPr lang="en" sz="1600" dirty="0"/>
              <a:t> </a:t>
            </a:r>
            <a:endParaRPr sz="1600" dirty="0"/>
          </a:p>
          <a:p>
            <a:pPr marL="457200" lvl="0" indent="-342900" algn="l" rtl="0">
              <a:lnSpc>
                <a:spcPct val="70000"/>
              </a:lnSpc>
              <a:spcBef>
                <a:spcPts val="1000"/>
              </a:spcBef>
              <a:spcAft>
                <a:spcPts val="0"/>
              </a:spcAft>
              <a:buSzPts val="1800"/>
              <a:buFont typeface="Arial"/>
              <a:buChar char="•"/>
            </a:pPr>
            <a:r>
              <a:rPr lang="en" sz="1800" dirty="0"/>
              <a:t>Spelling patterns: “ar,” “or,” “er,” “ir,” and “ur” </a:t>
            </a:r>
            <a:endParaRPr sz="1800" dirty="0"/>
          </a:p>
          <a:p>
            <a:pPr marL="457200" lvl="0" indent="-342900" algn="l" rtl="0">
              <a:lnSpc>
                <a:spcPct val="70000"/>
              </a:lnSpc>
              <a:spcBef>
                <a:spcPts val="1000"/>
              </a:spcBef>
              <a:spcAft>
                <a:spcPts val="0"/>
              </a:spcAft>
              <a:buSzPts val="1800"/>
              <a:buFont typeface="Arial"/>
              <a:buChar char="•"/>
            </a:pPr>
            <a:r>
              <a:rPr lang="en" sz="1800" dirty="0"/>
              <a:t>Spelling patterns based on syllable type</a:t>
            </a:r>
            <a:endParaRPr sz="1800" dirty="0"/>
          </a:p>
          <a:p>
            <a:pPr marL="457200" lvl="0" indent="-330200" algn="l" rtl="0">
              <a:lnSpc>
                <a:spcPct val="70000"/>
              </a:lnSpc>
              <a:spcBef>
                <a:spcPts val="1000"/>
              </a:spcBef>
              <a:spcAft>
                <a:spcPts val="0"/>
              </a:spcAft>
              <a:buSzPts val="1600"/>
              <a:buFont typeface="Arial"/>
              <a:buChar char="•"/>
            </a:pPr>
            <a:r>
              <a:rPr lang="en" sz="1800" dirty="0"/>
              <a:t>Words dictated in a sentence</a:t>
            </a:r>
            <a:br>
              <a:rPr lang="en" sz="1600"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68" name="Google Shape;268;p36"/>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69" name="Google Shape;269;p36"/>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77" name="Google Shape;277;p3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to become a more proficient reader?</a:t>
            </a:r>
            <a:endParaRPr sz="3000">
              <a:latin typeface="Century Gothic"/>
              <a:ea typeface="Century Gothic"/>
              <a:cs typeface="Century Gothic"/>
              <a:sym typeface="Century Gothic"/>
            </a:endParaRPr>
          </a:p>
        </p:txBody>
      </p:sp>
      <p:pic>
        <p:nvPicPr>
          <p:cNvPr id="278" name="Google Shape;278;p37"/>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4" name="Google Shape;284;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90" name="Google Shape;290;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write a silly sentence using high frequency words and words with the r-controlled vowel spelling patterns.</a:t>
            </a:r>
            <a:endParaRPr sz="2600"/>
          </a:p>
          <a:p>
            <a:pPr marL="177800" lvl="0" indent="0" algn="l" rtl="0">
              <a:spcBef>
                <a:spcPts val="800"/>
              </a:spcBef>
              <a:spcAft>
                <a:spcPts val="0"/>
              </a:spcAft>
              <a:buNone/>
            </a:pPr>
            <a:endParaRPr sz="260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800"/>
              </a:spcBef>
              <a:spcAft>
                <a:spcPts val="500"/>
              </a:spcAft>
              <a:buNone/>
            </a:pPr>
            <a:endParaRPr sz="2000"/>
          </a:p>
        </p:txBody>
      </p:sp>
      <p:pic>
        <p:nvPicPr>
          <p:cNvPr id="291" name="Google Shape;291;p39"/>
          <p:cNvPicPr preferRelativeResize="0"/>
          <p:nvPr/>
        </p:nvPicPr>
        <p:blipFill>
          <a:blip r:embed="rId3">
            <a:alphaModFix/>
          </a:blip>
          <a:stretch>
            <a:fillRect/>
          </a:stretch>
        </p:blipFill>
        <p:spPr>
          <a:xfrm>
            <a:off x="8323585" y="4346553"/>
            <a:ext cx="776871" cy="575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graphicFrame>
        <p:nvGraphicFramePr>
          <p:cNvPr id="296" name="Google Shape;296;p40"/>
          <p:cNvGraphicFramePr/>
          <p:nvPr>
            <p:extLst>
              <p:ext uri="{D42A27DB-BD31-4B8C-83A1-F6EECF244321}">
                <p14:modId xmlns:p14="http://schemas.microsoft.com/office/powerpoint/2010/main" val="4142835092"/>
              </p:ext>
            </p:extLst>
          </p:nvPr>
        </p:nvGraphicFramePr>
        <p:xfrm>
          <a:off x="0" y="0"/>
          <a:ext cx="9144000" cy="5143500"/>
        </p:xfrm>
        <a:graphic>
          <a:graphicData uri="http://schemas.openxmlformats.org/drawingml/2006/table">
            <a:tbl>
              <a:tblPr>
                <a:noFill/>
                <a:tableStyleId>{9ACEAE32-B571-49FB-A2D2-752C2F7BBAE9}</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r-controlled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the sentence to agree on the sentence to write.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sentence together. Check it for spelling, capitalization and punctuation. Make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r-controlled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Talk about your sentence until you agree on the sentence you will write, then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sentence with another writing pair.</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r-controlled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endParaRPr>
                    </a:p>
                  </a:txBody>
                  <a:tcPr marL="91425" marR="91425" marT="91425" marB="91425"/>
                </a:tc>
                <a:extLst>
                  <a:ext uri="{0D108BD9-81ED-4DB2-BD59-A6C34878D82A}">
                    <a16:rowId xmlns:a16="http://schemas.microsoft.com/office/drawing/2014/main" val="10001"/>
                  </a:ext>
                </a:extLst>
              </a:tr>
            </a:tbl>
          </a:graphicData>
        </a:graphic>
      </p:graphicFrame>
      <p:pic>
        <p:nvPicPr>
          <p:cNvPr id="297" name="Google Shape;297;p40"/>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298" name="Google Shape;298;p40"/>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28</a:t>
            </a:r>
            <a:r>
              <a:rPr lang="en" b="1" dirty="0">
                <a:solidFill>
                  <a:schemeClr val="dk1"/>
                </a:solidFill>
              </a:rPr>
              <a:t>: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282575" lvl="0" indent="-257175" algn="l" rtl="0">
              <a:spcBef>
                <a:spcPts val="800"/>
              </a:spcBef>
              <a:spcAft>
                <a:spcPts val="0"/>
              </a:spcAft>
              <a:buClr>
                <a:schemeClr val="dk1"/>
              </a:buClr>
              <a:buSzPts val="1800"/>
              <a:buChar char="•"/>
            </a:pPr>
            <a:r>
              <a:rPr lang="en" sz="1800" dirty="0"/>
              <a:t>Words Rule Word Cards or Word List (one to display; one set per pair of students)</a:t>
            </a:r>
          </a:p>
          <a:p>
            <a:pPr marL="282575" lvl="0" indent="-257175" algn="l" rtl="0">
              <a:spcBef>
                <a:spcPts val="800"/>
              </a:spcBef>
              <a:spcAft>
                <a:spcPts val="0"/>
              </a:spcAft>
              <a:buClr>
                <a:schemeClr val="dk1"/>
              </a:buClr>
              <a:buSzPts val="1800"/>
              <a:buChar char="•"/>
            </a:pPr>
            <a:r>
              <a:rPr lang="en" sz="1800" dirty="0"/>
              <a:t>Silly sentence examples (optional)</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57200" lvl="0" indent="-342900" algn="l" rtl="0">
              <a:spcBef>
                <a:spcPts val="1000"/>
              </a:spcBef>
              <a:spcAft>
                <a:spcPts val="0"/>
              </a:spcAft>
              <a:buSzPts val="1800"/>
              <a:buChar char="•"/>
            </a:pPr>
            <a:r>
              <a:rPr lang="en" sz="1800" dirty="0"/>
              <a:t>White boards, white 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r>
              <a:rPr lang="en" sz="2800"/>
              <a:t>Grade 2: Module 2: Part 1: Cycle 6: Lesson 28</a:t>
            </a:r>
            <a:endParaRPr sz="2800"/>
          </a:p>
          <a:p>
            <a:pPr marL="0" lvl="0" indent="0" algn="l" rtl="0">
              <a:lnSpc>
                <a:spcPct val="108000"/>
              </a:lnSpc>
              <a:spcBef>
                <a:spcPts val="0"/>
              </a:spcBef>
              <a:spcAft>
                <a:spcPts val="0"/>
              </a:spcAft>
              <a:buClr>
                <a:schemeClr val="dk1"/>
              </a:buClr>
              <a:buSzPts val="1100"/>
              <a:buFont typeface="Arial"/>
              <a:buNone/>
            </a:pPr>
            <a:r>
              <a:rPr lang="en" sz="2400" b="1"/>
              <a:t>Teacher slide, before teaching.</a:t>
            </a:r>
            <a:endParaRPr sz="2400" b="1"/>
          </a:p>
          <a:p>
            <a:pPr marL="0" lvl="0" indent="0" algn="l" rtl="0">
              <a:lnSpc>
                <a:spcPct val="115000"/>
              </a:lnSpc>
              <a:spcBef>
                <a:spcPts val="0"/>
              </a:spcBef>
              <a:spcAft>
                <a:spcPts val="0"/>
              </a:spcAft>
              <a:buClr>
                <a:schemeClr val="dk1"/>
              </a:buClr>
              <a:buSzPts val="1100"/>
              <a:buFont typeface="Arial"/>
              <a:buNone/>
            </a:pPr>
            <a:endParaRPr sz="2400" b="1"/>
          </a:p>
          <a:p>
            <a:pPr marL="0" lvl="0" indent="0" algn="l" rtl="0">
              <a:spcBef>
                <a:spcPts val="0"/>
              </a:spcBef>
              <a:spcAft>
                <a:spcPts val="0"/>
              </a:spcAft>
              <a:buNone/>
            </a:pPr>
            <a:endParaRPr/>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a:solidFill>
                  <a:schemeClr val="dk1"/>
                </a:solidFill>
              </a:rPr>
              <a:t>Preparing for Lesson </a:t>
            </a:r>
            <a:r>
              <a:rPr lang="en" sz="2400" b="1"/>
              <a:t>28</a:t>
            </a:r>
            <a:r>
              <a:rPr lang="en" sz="2400" b="1">
                <a:solidFill>
                  <a:schemeClr val="dk1"/>
                </a:solidFill>
              </a:rPr>
              <a:t>:</a:t>
            </a:r>
            <a:endParaRPr sz="2400" b="1" dirty="0"/>
          </a:p>
          <a:p>
            <a:pPr marL="0" lvl="0" indent="0" algn="l" rtl="0">
              <a:lnSpc>
                <a:spcPct val="108000"/>
              </a:lnSpc>
              <a:spcBef>
                <a:spcPts val="800"/>
              </a:spcBef>
              <a:spcAft>
                <a:spcPts val="0"/>
              </a:spcAft>
              <a:buClr>
                <a:schemeClr val="dk1"/>
              </a:buClr>
              <a:buSzPts val="1100"/>
              <a:buFont typeface="Arial"/>
              <a:buNone/>
            </a:pPr>
            <a:r>
              <a:rPr lang="en" sz="1600" dirty="0">
                <a:solidFill>
                  <a:schemeClr val="dk1"/>
                </a:solidFill>
              </a:rPr>
              <a:t>Reading and protocols to read in preparation:</a:t>
            </a:r>
            <a:endParaRPr sz="16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dirty="0">
                <a:solidFill>
                  <a:schemeClr val="dk1"/>
                </a:solidFill>
              </a:rPr>
              <a:t>Handwriting Guidance Document (found in the K-2 Reading Foundations Skills Block Resource Manual)</a:t>
            </a:r>
            <a:endParaRPr sz="1600" dirty="0"/>
          </a:p>
          <a:p>
            <a:pPr marL="457200" lvl="0" indent="-330200" algn="l" rtl="0">
              <a:lnSpc>
                <a:spcPct val="120000"/>
              </a:lnSpc>
              <a:spcBef>
                <a:spcPts val="0"/>
              </a:spcBef>
              <a:spcAft>
                <a:spcPts val="0"/>
              </a:spcAft>
              <a:buClr>
                <a:schemeClr val="dk1"/>
              </a:buClr>
              <a:buSzPts val="1600"/>
              <a:buChar char="•"/>
            </a:pPr>
            <a:r>
              <a:rPr lang="en" sz="1600" dirty="0">
                <a:solidFill>
                  <a:srgbClr val="333333"/>
                </a:solidFill>
                <a:highlight>
                  <a:srgbClr val="FFFFFF"/>
                </a:highlight>
              </a:rPr>
              <a:t>View the Video, Interactive Writing:</a:t>
            </a:r>
            <a:r>
              <a:rPr lang="en" sz="1600" dirty="0">
                <a:solidFill>
                  <a:srgbClr val="333333"/>
                </a:solidFill>
                <a:highlight>
                  <a:srgbClr val="FFFFFF"/>
                </a:highlight>
                <a:uFill>
                  <a:noFill/>
                </a:uFill>
                <a:hlinkClick r:id="rId3"/>
              </a:rPr>
              <a:t> </a:t>
            </a:r>
            <a:r>
              <a:rPr lang="en" sz="1600" u="sng" dirty="0">
                <a:solidFill>
                  <a:srgbClr val="0563C1"/>
                </a:solidFill>
                <a:highlight>
                  <a:srgbClr val="FFFFFF"/>
                </a:highlight>
                <a:hlinkClick r:id="rId3"/>
              </a:rPr>
              <a:t>https://vimeo.com/168991757</a:t>
            </a:r>
            <a:endParaRPr sz="16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98" name="Google Shape;19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99" name="Google Shape;199;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6: Lesson 28</a:t>
            </a:r>
            <a:endParaRPr sz="3200" b="1">
              <a:solidFill>
                <a:srgbClr val="404040"/>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1" name="Google Shape;20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07" name="Google Shape;207;p31"/>
          <p:cNvSpPr txBox="1">
            <a:spLocks noGrp="1"/>
          </p:cNvSpPr>
          <p:nvPr>
            <p:ph type="body" idx="1"/>
          </p:nvPr>
        </p:nvSpPr>
        <p:spPr>
          <a:xfrm>
            <a:off x="311700" y="7154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“Can you take a closer look, a closer look, a closer look? Can you take a closer look at these words today?</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we’ll take a closer look, a closer look, a closer look. Yes, we’ll take a closer look to group the words today.”</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3" name="Google Shape;21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marR="0" lvl="0" indent="-406400" algn="l" rtl="0">
              <a:lnSpc>
                <a:spcPct val="90000"/>
              </a:lnSpc>
              <a:spcBef>
                <a:spcPts val="1000"/>
              </a:spcBef>
              <a:spcAft>
                <a:spcPts val="0"/>
              </a:spcAft>
              <a:buSzPts val="2800"/>
              <a:buChar char="•"/>
            </a:pPr>
            <a:r>
              <a:rPr lang="en" sz="2800" dirty="0"/>
              <a:t>I can identify spelling patterns based on syllable type.</a:t>
            </a:r>
            <a:endParaRPr sz="2800" dirty="0"/>
          </a:p>
          <a:p>
            <a:pPr marL="457200" lvl="0" indent="-406400" algn="l" rtl="0">
              <a:lnSpc>
                <a:spcPct val="90000"/>
              </a:lnSpc>
              <a:spcBef>
                <a:spcPts val="1000"/>
              </a:spcBef>
              <a:spcAft>
                <a:spcPts val="1000"/>
              </a:spcAft>
              <a:buSzPts val="2800"/>
              <a:buChar char="•"/>
            </a:pPr>
            <a:r>
              <a:rPr lang="en" sz="2800" dirty="0"/>
              <a:t>I can read and spell words with r-controlled vowel patterns.</a:t>
            </a:r>
            <a:endParaRPr sz="2800" dirty="0"/>
          </a:p>
        </p:txBody>
      </p:sp>
      <p:pic>
        <p:nvPicPr>
          <p:cNvPr id="214" name="Google Shape;214;p32"/>
          <p:cNvPicPr preferRelativeResize="0"/>
          <p:nvPr/>
        </p:nvPicPr>
        <p:blipFill>
          <a:blip r:embed="rId3">
            <a:alphaModFix/>
          </a:blip>
          <a:stretch>
            <a:fillRect/>
          </a:stretch>
        </p:blipFill>
        <p:spPr>
          <a:xfrm>
            <a:off x="8284029" y="4312447"/>
            <a:ext cx="775318" cy="5999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11700" y="334175"/>
            <a:ext cx="2295600" cy="367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Words Rule! </a:t>
            </a:r>
            <a:endParaRPr sz="3000"/>
          </a:p>
        </p:txBody>
      </p:sp>
      <p:sp>
        <p:nvSpPr>
          <p:cNvPr id="220" name="Google Shape;220;p33"/>
          <p:cNvSpPr txBox="1">
            <a:spLocks noGrp="1"/>
          </p:cNvSpPr>
          <p:nvPr>
            <p:ph type="body" idx="1"/>
          </p:nvPr>
        </p:nvSpPr>
        <p:spPr>
          <a:xfrm>
            <a:off x="311700" y="731125"/>
            <a:ext cx="2082000" cy="4194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1" name="Google Shape;221;p33"/>
          <p:cNvSpPr txBox="1"/>
          <p:nvPr/>
        </p:nvSpPr>
        <p:spPr>
          <a:xfrm>
            <a:off x="311700" y="731125"/>
            <a:ext cx="2576100" cy="4135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forbid</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transform</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pattern</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occur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whimper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ant</a:t>
            </a:r>
            <a:r>
              <a:rPr lang="en-US" sz="1800" dirty="0">
                <a:latin typeface="Century Gothic"/>
                <a:ea typeface="Century Gothic"/>
                <a:cs typeface="Century Gothic"/>
                <a:sym typeface="Century Gothic"/>
              </a:rPr>
              <a:t>l</a:t>
            </a:r>
            <a:r>
              <a:rPr lang="en" sz="1800" dirty="0">
                <a:latin typeface="Century Gothic"/>
                <a:ea typeface="Century Gothic"/>
                <a:cs typeface="Century Gothic"/>
                <a:sym typeface="Century Gothic"/>
              </a:rPr>
              <a:t>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disturb</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suburb</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confirm</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tractor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intern</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blister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dirty="0"/>
              <a:t>	</a:t>
            </a:r>
            <a:endParaRPr sz="1800" dirty="0"/>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a:p>
            <a:pPr marL="0" lvl="0" indent="0" algn="l" rtl="0">
              <a:spcBef>
                <a:spcPts val="0"/>
              </a:spcBef>
              <a:spcAft>
                <a:spcPts val="0"/>
              </a:spcAft>
              <a:buNone/>
            </a:pPr>
            <a:endParaRPr sz="3600" dirty="0"/>
          </a:p>
        </p:txBody>
      </p:sp>
      <p:sp>
        <p:nvSpPr>
          <p:cNvPr id="223" name="Google Shape;223;p33"/>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24" name="Google Shape;224;p33"/>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25" name="Google Shape;225;p33"/>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p33"/>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27" name="Google Shape;227;p33"/>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28" name="Google Shape;228;p33"/>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29" name="Google Shape;229;p33"/>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0" name="Google Shape;230;p33"/>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1" name="Google Shape;231;p33"/>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2" name="Google Shape;232;p33"/>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3" name="Google Shape;233;p33"/>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3"/>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5" name="Google Shape;235;p33"/>
          <p:cNvSpPr txBox="1"/>
          <p:nvPr/>
        </p:nvSpPr>
        <p:spPr>
          <a:xfrm>
            <a:off x="5432825" y="1568625"/>
            <a:ext cx="25761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6" name="Google Shape;236;p33"/>
          <p:cNvSpPr txBox="1"/>
          <p:nvPr/>
        </p:nvSpPr>
        <p:spPr>
          <a:xfrm>
            <a:off x="5573075" y="2393938"/>
            <a:ext cx="2295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7" name="Google Shape;237;p33"/>
          <p:cNvSpPr txBox="1"/>
          <p:nvPr/>
        </p:nvSpPr>
        <p:spPr>
          <a:xfrm>
            <a:off x="5599925" y="2882650"/>
            <a:ext cx="22419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8" name="Google Shape;238;p33"/>
          <p:cNvSpPr txBox="1"/>
          <p:nvPr/>
        </p:nvSpPr>
        <p:spPr>
          <a:xfrm>
            <a:off x="5476475" y="3264875"/>
            <a:ext cx="2488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9" name="Google Shape;239;p33"/>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0" name="Google Shape;240;p33"/>
          <p:cNvSpPr txBox="1"/>
          <p:nvPr/>
        </p:nvSpPr>
        <p:spPr>
          <a:xfrm>
            <a:off x="3309300" y="1416099"/>
            <a:ext cx="19323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1" name="Google Shape;241;p33"/>
          <p:cNvSpPr txBox="1"/>
          <p:nvPr/>
        </p:nvSpPr>
        <p:spPr>
          <a:xfrm>
            <a:off x="2964425" y="2452975"/>
            <a:ext cx="22419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2" name="Google Shape;242;p33"/>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3" name="Google Shape;243;p33"/>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4" name="Google Shape;244;p33"/>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5" name="Google Shape;245;p33"/>
          <p:cNvSpPr txBox="1"/>
          <p:nvPr/>
        </p:nvSpPr>
        <p:spPr>
          <a:xfrm>
            <a:off x="3766275" y="771575"/>
            <a:ext cx="1833600" cy="4194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for	bid</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trans      form</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pat	tern</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whim     per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ant         ler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dis          turb</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sub	urb</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con	firm</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trac	tor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blis         ter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oc	cur</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in	tern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p:txBody>
      </p:sp>
      <p:sp>
        <p:nvSpPr>
          <p:cNvPr id="246" name="Google Shape;246;p33"/>
          <p:cNvSpPr txBox="1"/>
          <p:nvPr/>
        </p:nvSpPr>
        <p:spPr>
          <a:xfrm>
            <a:off x="6426175" y="819225"/>
            <a:ext cx="2082000" cy="383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u="sng" dirty="0">
                <a:solidFill>
                  <a:schemeClr val="dk1"/>
                </a:solidFill>
                <a:latin typeface="Century Gothic"/>
                <a:ea typeface="Century Gothic"/>
                <a:cs typeface="Century Gothic"/>
                <a:sym typeface="Century Gothic"/>
              </a:rPr>
              <a:t>for</a:t>
            </a:r>
            <a:r>
              <a:rPr lang="en" sz="1800" dirty="0">
                <a:solidFill>
                  <a:schemeClr val="dk1"/>
                </a:solidFill>
                <a:latin typeface="Century Gothic"/>
                <a:ea typeface="Century Gothic"/>
                <a:cs typeface="Century Gothic"/>
                <a:sym typeface="Century Gothic"/>
              </a:rPr>
              <a:t>         bid</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trans     </a:t>
            </a:r>
            <a:r>
              <a:rPr lang="en" sz="1800" u="sng" dirty="0">
                <a:solidFill>
                  <a:schemeClr val="dk1"/>
                </a:solidFill>
                <a:latin typeface="Century Gothic"/>
                <a:ea typeface="Century Gothic"/>
                <a:cs typeface="Century Gothic"/>
                <a:sym typeface="Century Gothic"/>
              </a:rPr>
              <a:t>form</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pat       </a:t>
            </a:r>
            <a:r>
              <a:rPr lang="en" sz="1800" u="sng" dirty="0">
                <a:solidFill>
                  <a:schemeClr val="dk1"/>
                </a:solidFill>
                <a:latin typeface="Century Gothic"/>
                <a:ea typeface="Century Gothic"/>
                <a:cs typeface="Century Gothic"/>
                <a:sym typeface="Century Gothic"/>
              </a:rPr>
              <a:t>tern</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whim    </a:t>
            </a:r>
            <a:r>
              <a:rPr lang="en" sz="1800" u="sng" dirty="0">
                <a:solidFill>
                  <a:schemeClr val="dk1"/>
                </a:solidFill>
                <a:latin typeface="Century Gothic"/>
                <a:ea typeface="Century Gothic"/>
                <a:cs typeface="Century Gothic"/>
                <a:sym typeface="Century Gothic"/>
              </a:rPr>
              <a:t>per</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ant        </a:t>
            </a:r>
            <a:r>
              <a:rPr lang="en" sz="1800" u="sng" dirty="0">
                <a:solidFill>
                  <a:schemeClr val="dk1"/>
                </a:solidFill>
                <a:latin typeface="Century Gothic"/>
                <a:ea typeface="Century Gothic"/>
                <a:cs typeface="Century Gothic"/>
                <a:sym typeface="Century Gothic"/>
              </a:rPr>
              <a:t>ler</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dis         </a:t>
            </a:r>
            <a:r>
              <a:rPr lang="en" sz="1800" u="sng" dirty="0">
                <a:solidFill>
                  <a:schemeClr val="dk1"/>
                </a:solidFill>
                <a:latin typeface="Century Gothic"/>
                <a:ea typeface="Century Gothic"/>
                <a:cs typeface="Century Gothic"/>
                <a:sym typeface="Century Gothic"/>
              </a:rPr>
              <a:t>turb</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sub        </a:t>
            </a:r>
            <a:r>
              <a:rPr lang="en" sz="1800" u="sng" dirty="0">
                <a:solidFill>
                  <a:schemeClr val="dk1"/>
                </a:solidFill>
                <a:latin typeface="Century Gothic"/>
                <a:ea typeface="Century Gothic"/>
                <a:cs typeface="Century Gothic"/>
                <a:sym typeface="Century Gothic"/>
              </a:rPr>
              <a:t>urb</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con	</a:t>
            </a:r>
            <a:r>
              <a:rPr lang="en" sz="1800" u="sng" dirty="0">
                <a:solidFill>
                  <a:schemeClr val="dk1"/>
                </a:solidFill>
                <a:latin typeface="Century Gothic"/>
                <a:ea typeface="Century Gothic"/>
                <a:cs typeface="Century Gothic"/>
                <a:sym typeface="Century Gothic"/>
              </a:rPr>
              <a:t>firm</a:t>
            </a:r>
            <a:endParaRPr sz="18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trac	</a:t>
            </a:r>
            <a:r>
              <a:rPr lang="en" sz="1800" u="sng" dirty="0">
                <a:solidFill>
                  <a:schemeClr val="dk1"/>
                </a:solidFill>
                <a:latin typeface="Century Gothic"/>
                <a:ea typeface="Century Gothic"/>
                <a:cs typeface="Century Gothic"/>
                <a:sym typeface="Century Gothic"/>
              </a:rPr>
              <a:t>tor</a:t>
            </a:r>
            <a:endParaRPr sz="1800"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blis	</a:t>
            </a:r>
            <a:r>
              <a:rPr lang="en" sz="1800" u="sng" dirty="0">
                <a:latin typeface="Century Gothic"/>
                <a:ea typeface="Century Gothic"/>
                <a:cs typeface="Century Gothic"/>
                <a:sym typeface="Century Gothic"/>
              </a:rPr>
              <a:t>ter</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oc	</a:t>
            </a:r>
            <a:r>
              <a:rPr lang="en" sz="1800" u="sng" dirty="0">
                <a:latin typeface="Century Gothic"/>
                <a:ea typeface="Century Gothic"/>
                <a:cs typeface="Century Gothic"/>
                <a:sym typeface="Century Gothic"/>
              </a:rPr>
              <a:t>cur</a:t>
            </a:r>
            <a:endParaRPr sz="1800" u="sng"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in</a:t>
            </a:r>
            <a:r>
              <a:rPr lang="en" sz="1800">
                <a:latin typeface="Century Gothic"/>
                <a:ea typeface="Century Gothic"/>
                <a:cs typeface="Century Gothic"/>
                <a:sym typeface="Century Gothic"/>
              </a:rPr>
              <a:t>	</a:t>
            </a:r>
            <a:r>
              <a:rPr lang="en" sz="1800" u="sng">
                <a:latin typeface="Century Gothic"/>
                <a:ea typeface="Century Gothic"/>
                <a:cs typeface="Century Gothic"/>
                <a:sym typeface="Century Gothic"/>
              </a:rPr>
              <a:t>tern</a:t>
            </a:r>
            <a:endParaRPr sz="1800" u="sng" dirty="0">
              <a:latin typeface="Century Gothic"/>
              <a:ea typeface="Century Gothic"/>
              <a:cs typeface="Century Gothic"/>
              <a:sym typeface="Century Gothic"/>
            </a:endParaRPr>
          </a:p>
          <a:p>
            <a:pPr marL="0" lvl="0" indent="0" algn="l" rtl="0">
              <a:spcBef>
                <a:spcPts val="0"/>
              </a:spcBef>
              <a:spcAft>
                <a:spcPts val="0"/>
              </a:spcAft>
              <a:buNone/>
            </a:pPr>
            <a:endParaRPr sz="2400" dirty="0"/>
          </a:p>
        </p:txBody>
      </p:sp>
      <p:sp>
        <p:nvSpPr>
          <p:cNvPr id="247" name="Google Shape;247;p33"/>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33"/>
          <p:cNvSpPr txBox="1"/>
          <p:nvPr/>
        </p:nvSpPr>
        <p:spPr>
          <a:xfrm>
            <a:off x="3781050" y="114075"/>
            <a:ext cx="1651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  </a:t>
            </a:r>
            <a:r>
              <a:rPr lang="en" sz="2400" b="1">
                <a:latin typeface="Century Gothic"/>
                <a:ea typeface="Century Gothic"/>
                <a:cs typeface="Century Gothic"/>
                <a:sym typeface="Century Gothic"/>
              </a:rPr>
              <a:t>Syllables</a:t>
            </a:r>
            <a:endParaRPr sz="2400" b="1">
              <a:latin typeface="Century Gothic"/>
              <a:ea typeface="Century Gothic"/>
              <a:cs typeface="Century Gothic"/>
              <a:sym typeface="Century Gothic"/>
            </a:endParaRPr>
          </a:p>
        </p:txBody>
      </p:sp>
      <p:sp>
        <p:nvSpPr>
          <p:cNvPr id="249" name="Google Shape;249;p33"/>
          <p:cNvSpPr txBox="1"/>
          <p:nvPr/>
        </p:nvSpPr>
        <p:spPr>
          <a:xfrm>
            <a:off x="6274850" y="80975"/>
            <a:ext cx="1988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r-controlled</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
                                        </p:tgtEl>
                                        <p:attrNameLst>
                                          <p:attrName>style.visibility</p:attrName>
                                        </p:attrNameLst>
                                      </p:cBhvr>
                                      <p:to>
                                        <p:strVal val="visible"/>
                                      </p:to>
                                    </p:set>
                                    <p:animEffect transition="in" filter="fade">
                                      <p:cBhvr>
                                        <p:cTn id="7" dur="1000"/>
                                        <p:tgtEl>
                                          <p:spTgt spid="2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6"/>
                                        </p:tgtEl>
                                        <p:attrNameLst>
                                          <p:attrName>style.visibility</p:attrName>
                                        </p:attrNameLst>
                                      </p:cBhvr>
                                      <p:to>
                                        <p:strVal val="visible"/>
                                      </p:to>
                                    </p:set>
                                    <p:animEffect transition="in" filter="fade">
                                      <p:cBhvr>
                                        <p:cTn id="12" dur="1000"/>
                                        <p:tgtEl>
                                          <p:spTgt spid="2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7"/>
                                        </p:tgtEl>
                                        <p:attrNameLst>
                                          <p:attrName>style.visibility</p:attrName>
                                        </p:attrNameLst>
                                      </p:cBhvr>
                                      <p:to>
                                        <p:strVal val="visible"/>
                                      </p:to>
                                    </p:set>
                                    <p:animEffect transition="in" filter="fade">
                                      <p:cBhvr>
                                        <p:cTn id="17" dur="1000"/>
                                        <p:tgtEl>
                                          <p:spTgt spid="2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8"/>
                                        </p:tgtEl>
                                        <p:attrNameLst>
                                          <p:attrName>style.visibility</p:attrName>
                                        </p:attrNameLst>
                                      </p:cBhvr>
                                      <p:to>
                                        <p:strVal val="visible"/>
                                      </p:to>
                                    </p:set>
                                    <p:animEffect transition="in" filter="fade">
                                      <p:cBhvr>
                                        <p:cTn id="22" dur="1000"/>
                                        <p:tgtEl>
                                          <p:spTgt spid="2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9"/>
                                        </p:tgtEl>
                                        <p:attrNameLst>
                                          <p:attrName>style.visibility</p:attrName>
                                        </p:attrNameLst>
                                      </p:cBhvr>
                                      <p:to>
                                        <p:strVal val="visible"/>
                                      </p:to>
                                    </p:set>
                                    <p:animEffect transition="in" filter="fade">
                                      <p:cBhvr>
                                        <p:cTn id="27" dur="1000"/>
                                        <p:tgtEl>
                                          <p:spTgt spid="2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0"/>
                                        </p:tgtEl>
                                        <p:attrNameLst>
                                          <p:attrName>style.visibility</p:attrName>
                                        </p:attrNameLst>
                                      </p:cBhvr>
                                      <p:to>
                                        <p:strVal val="visible"/>
                                      </p:to>
                                    </p:set>
                                    <p:animEffect transition="in" filter="fade">
                                      <p:cBhvr>
                                        <p:cTn id="32" dur="1000"/>
                                        <p:tgtEl>
                                          <p:spTgt spid="24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1"/>
                                        </p:tgtEl>
                                        <p:attrNameLst>
                                          <p:attrName>style.visibility</p:attrName>
                                        </p:attrNameLst>
                                      </p:cBhvr>
                                      <p:to>
                                        <p:strVal val="visible"/>
                                      </p:to>
                                    </p:set>
                                    <p:animEffect transition="in" filter="fade">
                                      <p:cBhvr>
                                        <p:cTn id="37" dur="1000"/>
                                        <p:tgtEl>
                                          <p:spTgt spid="24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2"/>
                                        </p:tgtEl>
                                        <p:attrNameLst>
                                          <p:attrName>style.visibility</p:attrName>
                                        </p:attrNameLst>
                                      </p:cBhvr>
                                      <p:to>
                                        <p:strVal val="visible"/>
                                      </p:to>
                                    </p:set>
                                    <p:animEffect transition="in" filter="fade">
                                      <p:cBhvr>
                                        <p:cTn id="42" dur="1000"/>
                                        <p:tgtEl>
                                          <p:spTgt spid="24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3"/>
                                        </p:tgtEl>
                                        <p:attrNameLst>
                                          <p:attrName>style.visibility</p:attrName>
                                        </p:attrNameLst>
                                      </p:cBhvr>
                                      <p:to>
                                        <p:strVal val="visible"/>
                                      </p:to>
                                    </p:set>
                                    <p:animEffect transition="in" filter="fade">
                                      <p:cBhvr>
                                        <p:cTn id="47" dur="1000"/>
                                        <p:tgtEl>
                                          <p:spTgt spid="24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4"/>
                                        </p:tgtEl>
                                        <p:attrNameLst>
                                          <p:attrName>style.visibility</p:attrName>
                                        </p:attrNameLst>
                                      </p:cBhvr>
                                      <p:to>
                                        <p:strVal val="visible"/>
                                      </p:to>
                                    </p:set>
                                    <p:animEffect transition="in" filter="fade">
                                      <p:cBhvr>
                                        <p:cTn id="52" dur="10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5" name="Google Shape;255;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61" name="Google Shape;261;p35"/>
          <p:cNvSpPr txBox="1">
            <a:spLocks noGrp="1"/>
          </p:cNvSpPr>
          <p:nvPr>
            <p:ph type="body" idx="1"/>
          </p:nvPr>
        </p:nvSpPr>
        <p:spPr>
          <a:xfrm>
            <a:off x="311700" y="1368825"/>
            <a:ext cx="8520600" cy="3200100"/>
          </a:xfrm>
          <a:prstGeom prst="rect">
            <a:avLst/>
          </a:prstGeom>
        </p:spPr>
        <p:txBody>
          <a:bodyPr spcFirstLastPara="1" wrap="square" lIns="68575" tIns="34275" rIns="68575" bIns="34275" anchor="t" anchorCtr="0">
            <a:noAutofit/>
          </a:bodyPr>
          <a:lstStyle/>
          <a:p>
            <a:pPr marL="349250" indent="-342900">
              <a:lnSpc>
                <a:spcPct val="115000"/>
              </a:lnSpc>
            </a:pPr>
            <a:r>
              <a:rPr lang="en" dirty="0"/>
              <a:t>I can identify spelling patterns based on syllable type.</a:t>
            </a:r>
          </a:p>
          <a:p>
            <a:pPr marL="349250" indent="-342900">
              <a:lnSpc>
                <a:spcPct val="115000"/>
              </a:lnSpc>
            </a:pPr>
            <a:r>
              <a:rPr lang="en" dirty="0"/>
              <a:t>I can write a sentence using words with the r-controlled spelling patterns.</a:t>
            </a:r>
            <a:endParaRPr sz="2400" dirty="0"/>
          </a:p>
          <a:p>
            <a:pPr marL="0" lvl="0" indent="0" algn="l" rtl="0">
              <a:lnSpc>
                <a:spcPct val="115000"/>
              </a:lnSpc>
              <a:spcBef>
                <a:spcPts val="800"/>
              </a:spcBef>
              <a:spcAft>
                <a:spcPts val="500"/>
              </a:spcAft>
              <a:buNone/>
            </a:pPr>
            <a:endParaRPr dirty="0"/>
          </a:p>
        </p:txBody>
      </p:sp>
      <p:pic>
        <p:nvPicPr>
          <p:cNvPr id="262" name="Google Shape;262;p35"/>
          <p:cNvPicPr preferRelativeResize="0"/>
          <p:nvPr/>
        </p:nvPicPr>
        <p:blipFill>
          <a:blip r:embed="rId3">
            <a:alphaModFix/>
          </a:blip>
          <a:stretch>
            <a:fillRect/>
          </a:stretch>
        </p:blipFill>
        <p:spPr>
          <a:xfrm>
            <a:off x="8284030" y="4319388"/>
            <a:ext cx="820414" cy="58616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9875475-6E56-418D-8E2D-4616A870E9D1}"/>
</file>

<file path=customXml/itemProps2.xml><?xml version="1.0" encoding="utf-8"?>
<ds:datastoreItem xmlns:ds="http://schemas.openxmlformats.org/officeDocument/2006/customXml" ds:itemID="{DF7A76C9-3764-449A-A373-925B828294DF}"/>
</file>

<file path=customXml/itemProps3.xml><?xml version="1.0" encoding="utf-8"?>
<ds:datastoreItem xmlns:ds="http://schemas.openxmlformats.org/officeDocument/2006/customXml" ds:itemID="{75C77E4A-C2B4-4130-B5B3-6AF532CCBFF8}"/>
</file>

<file path=docProps/app.xml><?xml version="1.0" encoding="utf-8"?>
<Properties xmlns="http://schemas.openxmlformats.org/officeDocument/2006/extended-properties" xmlns:vt="http://schemas.openxmlformats.org/officeDocument/2006/docPropsVTypes">
  <TotalTime>308</TotalTime>
  <Words>3597</Words>
  <Application>Microsoft Office PowerPoint</Application>
  <PresentationFormat>On-screen Show (16:9)</PresentationFormat>
  <Paragraphs>344</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Century Gothic</vt:lpstr>
      <vt:lpstr>Avenir</vt:lpstr>
      <vt:lpstr>Arial</vt:lpstr>
      <vt:lpstr>Calibri</vt:lpstr>
      <vt:lpstr>Office Theme</vt:lpstr>
      <vt:lpstr>Office Theme</vt:lpstr>
      <vt:lpstr>Grade 2: Module 2: Part 1: Cycle 6: Lesson 28 Teacher slide, before teaching.</vt:lpstr>
      <vt:lpstr>Grade 2: Module 2: Part 1: Cycle 6: Lesson 28 Teacher slide, before teaching.</vt:lpstr>
      <vt:lpstr>  Grade 2: Module 2: Part 1: Cycle 6: Lesson 28 Teacher slide, before teaching.  </vt:lpstr>
      <vt:lpstr>PowerPoint Presentation</vt:lpstr>
      <vt:lpstr>Transition Song</vt:lpstr>
      <vt:lpstr>Opening: Learning Targets</vt:lpstr>
      <vt:lpstr>Words Rule!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6: Lesson 28 Teacher slide, before teaching.</dc:title>
  <dc:creator>nbravo</dc:creator>
  <cp:lastModifiedBy>me@briannadasilva.com</cp:lastModifiedBy>
  <cp:revision>11</cp:revision>
  <dcterms:modified xsi:type="dcterms:W3CDTF">2018-12-10T19:01:32Z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