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3.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F7AB8E4-580B-4A76-A80A-16CC9BFB92EC}">
  <a:tblStyle styleId="{6F7AB8E4-580B-4A76-A80A-16CC9BFB92E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91" autoAdjust="0"/>
  </p:normalViewPr>
  <p:slideViewPr>
    <p:cSldViewPr snapToGrid="0">
      <p:cViewPr varScale="1">
        <p:scale>
          <a:sx n="92" d="100"/>
          <a:sy n="92" d="100"/>
        </p:scale>
        <p:origin x="-1576" y="-112"/>
      </p:cViewPr>
      <p:guideLst>
        <p:guide orient="horz" pos="1620"/>
        <p:guide pos="2880"/>
      </p:guideLst>
    </p:cSldViewPr>
  </p:slideViewPr>
  <p:notesTextViewPr>
    <p:cViewPr>
      <p:scale>
        <a:sx n="1" d="1"/>
        <a:sy n="1" d="1"/>
      </p:scale>
      <p:origin x="0" y="95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interSettings" Target="printerSettings/printerSettings1.bin"/><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81971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b20fe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50-75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Things Good Writers Do: Author’s Word Choice (15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(2 minute)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Studying Theme: Three Threes in a Row (38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b="1" dirty="0">
                <a:latin typeface="Calibri"/>
                <a:ea typeface="Calibri"/>
                <a:cs typeface="Calibri"/>
                <a:sym typeface="Calibri"/>
              </a:rPr>
              <a:t>Gathering Evidence Note-Catcher </a:t>
            </a:r>
            <a:r>
              <a:rPr lang="en" sz="1200" dirty="0">
                <a:latin typeface="Calibri"/>
                <a:ea typeface="Calibri"/>
                <a:cs typeface="Calibri"/>
                <a:sym typeface="Calibri"/>
              </a:rPr>
              <a:t>(10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Return </a:t>
            </a:r>
            <a:r>
              <a:rPr lang="en" sz="1200" b="1" dirty="0">
                <a:latin typeface="Calibri"/>
                <a:ea typeface="Calibri"/>
                <a:cs typeface="Calibri"/>
                <a:sym typeface="Calibri"/>
              </a:rPr>
              <a:t>Mid-Unit 2 Assessment </a:t>
            </a:r>
            <a:r>
              <a:rPr lang="en" sz="1200" dirty="0">
                <a:latin typeface="Calibri"/>
                <a:ea typeface="Calibri"/>
                <a:cs typeface="Calibri"/>
                <a:sym typeface="Calibri"/>
              </a:rPr>
              <a:t>(5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pages 248–253, summary of pages 253–258, “Louie’s letter” on pages 256–257, pages 259–261, in </a:t>
            </a:r>
            <a:r>
              <a:rPr lang="en" sz="1200" i="1" dirty="0">
                <a:latin typeface="Calibri"/>
                <a:ea typeface="Calibri"/>
                <a:cs typeface="Calibri"/>
                <a:sym typeface="Calibri"/>
              </a:rPr>
              <a:t>Unbroken</a:t>
            </a:r>
            <a:r>
              <a:rPr lang="en" sz="1200" dirty="0">
                <a:latin typeface="Calibri"/>
                <a:ea typeface="Calibri"/>
                <a:cs typeface="Calibri"/>
                <a:sym typeface="Calibri"/>
              </a:rPr>
              <a:t>.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14" name="Google Shape;214;g432cb20fe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7788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32cb20fee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Studying Theme: Three Threes in a Row</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not a pass-the-paper activity. Each student should write on his or her own note-catcher. They must listen, process, and summarize.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slide is to review the instructions for Step 2 of the activity. Students will begin the activity on the following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review the instructions for Part 2.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32cb20fee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539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4fe07249c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Studying Theme: Three Threes in a Row</a:t>
            </a:r>
            <a:br>
              <a:rPr lang="en" sz="1200" b="1" dirty="0">
                <a:solidFill>
                  <a:schemeClr val="dk1"/>
                </a:solidFill>
                <a:latin typeface="Calibri"/>
                <a:ea typeface="Calibri"/>
                <a:cs typeface="Calibri"/>
                <a:sym typeface="Calibri"/>
              </a:rPr>
            </a:br>
            <a:endParaRPr lang="en"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Part 2 of the </a:t>
            </a:r>
            <a:r>
              <a:rPr lang="en" sz="1200" b="1" dirty="0">
                <a:solidFill>
                  <a:schemeClr val="dk1"/>
                </a:solidFill>
                <a:latin typeface="Calibri"/>
                <a:ea typeface="Calibri"/>
                <a:cs typeface="Calibri"/>
                <a:sym typeface="Calibri"/>
              </a:rPr>
              <a:t>Three Threes in a Row </a:t>
            </a:r>
            <a:r>
              <a:rPr lang="en" sz="1200" dirty="0">
                <a:solidFill>
                  <a:schemeClr val="dk1"/>
                </a:solidFill>
                <a:latin typeface="Calibri"/>
                <a:ea typeface="Calibri"/>
                <a:cs typeface="Calibri"/>
                <a:sym typeface="Calibri"/>
              </a:rPr>
              <a:t>activity; give them about 7 minutes to circulate.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return to their seats and refocus whole group.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and summarizing other students’ answers. They should not be simply copying another’s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Redirect students who are not following the instructions. Model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1" name="Google Shape;291;g44fe07249c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8877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4fe07249c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Studying Theme: Three Threes in a Row</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display the answers using a document camera or use the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ease of viewing, each row is on a separate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Three Threes in a Row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and display) so students can check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answers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g44fe07249c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3323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4fe07249c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Studying Theme: Three Threes in a Row</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Three Threes in a Row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and display) so students can check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answers as needed.</a:t>
            </a:r>
            <a:endParaRPr sz="1200" dirty="0">
              <a:solidFill>
                <a:schemeClr val="dk1"/>
              </a:solidFill>
              <a:latin typeface="Calibri"/>
              <a:ea typeface="Calibri"/>
              <a:cs typeface="Calibri"/>
              <a:sym typeface="Calibri"/>
            </a:endParaRPr>
          </a:p>
          <a:p>
            <a:pPr marL="18288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6" name="Google Shape;306;g44fe07249c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5891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4fe07249c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Studying Theme: Three Threes in a Row</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Three Threes in a Row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and display) so students can check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answers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3" name="Google Shape;313;g44fe07249c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959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32cb20fee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Gathering Evidence Note-catcher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B, students will add the information gained in this lesson to the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which they are completing as they prepare to use the strongest evidence they collect in the end of unit essay.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be using this information for their informational essay. They are gathering a lot of evidence that will help them write about this text effectively!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who struggle with on-demand writing to talk with a partner before they respond to the question in writing.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0" name="Google Shape;320;g432cb20fee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4670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32cb20fe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248–261.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has been the case with other assignments, they will read only some pages of the longer assigned section.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248–261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p:txBody>
      </p:sp>
      <p:sp>
        <p:nvSpPr>
          <p:cNvPr id="328" name="Google Shape;328;g432cb20fe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0897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32cb20fe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B. Return Mid-Unit 2 Assessment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the assessments have been evaluated and are ready to return.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2 Assessments</a:t>
            </a:r>
            <a:r>
              <a:rPr lang="en" sz="1200" dirty="0">
                <a:solidFill>
                  <a:schemeClr val="dk1"/>
                </a:solidFill>
                <a:latin typeface="Calibri"/>
                <a:ea typeface="Calibri"/>
                <a:cs typeface="Calibri"/>
                <a:sym typeface="Calibri"/>
              </a:rPr>
              <a:t> with your feedback.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moment to look over their assessments.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clarifying questions as time permits.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the results, you may want to provide individualized instruction for students that didn’t master the learning targets on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35" name="Google Shape;335;g432cb20fe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2523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670724a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41" name="Google Shape;341;g4670724a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6696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b20fe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Choice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Choice note-catcher</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Three Threes in a Row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248–261</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248–261</a:t>
            </a:r>
            <a:r>
              <a:rPr lang="en" sz="1200" dirty="0">
                <a:solidFill>
                  <a:schemeClr val="dk1"/>
                </a:solidFill>
                <a:latin typeface="Calibri"/>
                <a:ea typeface="Calibri"/>
                <a:cs typeface="Calibri"/>
                <a:sym typeface="Calibri"/>
              </a:rPr>
              <a:t> (optional; only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248–261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(from Lesson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Midway discussion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b20fe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042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b20fe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pages 248–261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a:t>
            </a:r>
            <a:r>
              <a:rPr lang="en" sz="1200" b="1" dirty="0" smtClean="0">
                <a:solidFill>
                  <a:schemeClr val="dk1"/>
                </a:solidFill>
                <a:latin typeface="Calibri"/>
                <a:ea typeface="Calibri"/>
                <a:cs typeface="Calibri"/>
                <a:sym typeface="Calibri"/>
              </a:rPr>
              <a:t>248–261</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and provide feedback on students’</a:t>
            </a:r>
            <a:r>
              <a:rPr lang="en" sz="1200" b="1" dirty="0">
                <a:solidFill>
                  <a:schemeClr val="dk1"/>
                </a:solidFill>
                <a:latin typeface="Calibri"/>
                <a:ea typeface="Calibri"/>
                <a:cs typeface="Calibri"/>
                <a:sym typeface="Calibri"/>
              </a:rPr>
              <a:t> Mid-Unit 2 </a:t>
            </a:r>
            <a:r>
              <a:rPr lang="en" sz="1200" b="1" i="0" dirty="0">
                <a:solidFill>
                  <a:schemeClr val="dk1"/>
                </a:solidFill>
                <a:latin typeface="Calibri"/>
                <a:ea typeface="Calibri"/>
                <a:cs typeface="Calibri"/>
                <a:sym typeface="Calibri"/>
              </a:rPr>
              <a:t>Assessment </a:t>
            </a:r>
            <a:r>
              <a:rPr lang="en" sz="1200" i="0" dirty="0">
                <a:solidFill>
                  <a:schemeClr val="dk1"/>
                </a:solidFill>
                <a:latin typeface="Calibri"/>
                <a:ea typeface="Calibri"/>
                <a:cs typeface="Calibri"/>
                <a:sym typeface="Calibri"/>
              </a:rPr>
              <a:t>(these will be returned at the end of today’s lesson</a:t>
            </a:r>
            <a:r>
              <a:rPr lang="en" sz="1200" i="0" dirty="0" smtClean="0">
                <a:solidFill>
                  <a:schemeClr val="dk1"/>
                </a:solidFill>
                <a:latin typeface="Calibri"/>
                <a:ea typeface="Calibri"/>
                <a:cs typeface="Calibri"/>
                <a:sym typeface="Calibri"/>
              </a:rPr>
              <a:t>)</a:t>
            </a:r>
            <a:r>
              <a:rPr lang="en-US" sz="1200"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
            </a:r>
            <a:br>
              <a:rPr lang="en" sz="1200" b="1" i="0" dirty="0">
                <a:solidFill>
                  <a:schemeClr val="dk1"/>
                </a:solidFill>
                <a:latin typeface="Calibri"/>
                <a:ea typeface="Calibri"/>
                <a:cs typeface="Calibri"/>
                <a:sym typeface="Calibri"/>
              </a:rPr>
            </a:br>
            <a:endParaRPr sz="1200" b="1"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Three Threes in a Row (see Appendix).</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6" name="Google Shape;226;g432cb20fe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4191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32cb20fe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g432cb20fe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4845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b20fe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b20fe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2381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32cb20fe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Things Good Writers Do: Author’s Word Choice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continue to analyze author’s word choice as they study a passage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Students will apply this study of word choice when they choose their own concrete, specific, and nuanced words as they write their essay in their </a:t>
            </a:r>
            <a:r>
              <a:rPr lang="en" sz="1200" b="1" dirty="0">
                <a:solidFill>
                  <a:schemeClr val="dk1"/>
                </a:solidFill>
                <a:latin typeface="Calibri"/>
                <a:ea typeface="Calibri"/>
                <a:cs typeface="Calibri"/>
                <a:sym typeface="Calibri"/>
              </a:rPr>
              <a:t>End-of-Unit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sit with their Midway discussion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“Hillenbrand provides details about Watanabe or the Bird by using carefully chosen and vivid or rich words. In this case, these words help the reader understand more about this man.”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time for students to read and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an </a:t>
            </a:r>
            <a:r>
              <a:rPr lang="en" sz="1200" b="0" dirty="0">
                <a:solidFill>
                  <a:schemeClr val="dk1"/>
                </a:solidFill>
                <a:latin typeface="Calibri"/>
                <a:ea typeface="Calibri"/>
                <a:cs typeface="Calibri"/>
                <a:sym typeface="Calibri"/>
              </a:rPr>
              <a:t>appropriate gist statement such as: The Bird is described as an strong, attractive man but has some physical characteristics that are unattractive like his paw-like  hands and his cruel smile.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7" name="Google Shape;247;g432cb20fe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026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fe07249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Things Good Writers Do: Author’s Word Choice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distribute the </a:t>
            </a:r>
            <a:r>
              <a:rPr lang="en" sz="1200" b="1" dirty="0">
                <a:solidFill>
                  <a:schemeClr val="dk1"/>
                </a:solidFill>
                <a:latin typeface="Calibri"/>
                <a:ea typeface="Calibri"/>
                <a:cs typeface="Calibri"/>
                <a:sym typeface="Calibri"/>
              </a:rPr>
              <a:t>Word Choice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use a document camera (or other means) to display the </a:t>
            </a:r>
            <a:r>
              <a:rPr lang="en" sz="1200" b="1" dirty="0">
                <a:solidFill>
                  <a:schemeClr val="dk1"/>
                </a:solidFill>
                <a:latin typeface="Calibri"/>
                <a:ea typeface="Calibri"/>
                <a:cs typeface="Calibri"/>
                <a:sym typeface="Calibri"/>
              </a:rPr>
              <a:t>Word Choice note-catcher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 pairs to add words to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cold call several student pairs to describe how the author’s word choice helps them understand Watanabe better.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words and </a:t>
            </a:r>
            <a:r>
              <a:rPr lang="en" sz="1200" b="0" dirty="0">
                <a:solidFill>
                  <a:schemeClr val="dk1"/>
                </a:solidFill>
                <a:latin typeface="Calibri"/>
                <a:ea typeface="Calibri"/>
                <a:cs typeface="Calibri"/>
                <a:sym typeface="Calibri"/>
              </a:rPr>
              <a:t>phrases such as: Handsome, full lips, faintly cruel expression, perfectly balanced, radiating power, etc.</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that these words help the reader to understand that even though Watanabe’s outward appearance is pleasant and attractive, there are features that show his true nature.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probing questions to help the understand the effect of the author’s word choice,</a:t>
            </a:r>
            <a:r>
              <a:rPr lang="en" sz="1200" i="1" dirty="0">
                <a:solidFill>
                  <a:schemeClr val="dk1"/>
                </a:solidFill>
                <a:latin typeface="Calibri"/>
                <a:ea typeface="Calibri"/>
                <a:cs typeface="Calibri"/>
                <a:sym typeface="Calibri"/>
              </a:rPr>
              <a:t> “What words does she use that have different connotations?” “What are some contrasts that you see in her description of the Bird?”</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g44fe07249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232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32cb20fe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for closely reading the text to notice Hillenbrand’s word choice and how these words and phrases help them understand Watanabe better.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another student to read aloud the second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to indicate whether these targets seem </a:t>
            </a:r>
            <a:r>
              <a:rPr lang="en" sz="1200" dirty="0" smtClean="0">
                <a:solidFill>
                  <a:schemeClr val="dk1"/>
                </a:solidFill>
                <a:latin typeface="Calibri"/>
                <a:ea typeface="Calibri"/>
                <a:cs typeface="Calibri"/>
                <a:sym typeface="Calibri"/>
              </a:rPr>
              <a:t>familiar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continue to look at ways the Japanese guards tried to make American POWs invisible through dehumanization and isolation, as well as ways the POWs resisted these efforts.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give a thumbs-up. Students should see that these targets build naturally on their work from the past few days.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6" name="Google Shape;266;g432cb20fe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563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32cb20fe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10-13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 (Discussion Appointment)</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Work Time A. Studying Theme: Three Threes in a Row</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Work Time, students continue to study the thematic concept of resisting invisibility by answering text-dependent questions.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Slide 1 of 6.</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Three Threes in a Row note-catcher</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Assign each pair of students one row (three questions) of the note-catcher. (More than one group will have the same set of three questions.)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direction for Part 1 from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begin Part 1 with their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listen in and support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Probe, pushing students to dig back into the text to find answers to each question.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10 minutes, focus students whole group for Part 2 on the next slide.</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that may require additional support in answering the questions.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Ask students probing questions and refer them back to specific sections of the text to find answers.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may need to provide definitions for some vocabulary used in the questions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nihilism </a:t>
            </a:r>
            <a:r>
              <a:rPr lang="en" sz="1200">
                <a:solidFill>
                  <a:schemeClr val="dk1"/>
                </a:solidFill>
                <a:latin typeface="Calibri"/>
                <a:ea typeface="Calibri"/>
                <a:cs typeface="Calibri"/>
                <a:sym typeface="Calibri"/>
              </a:rPr>
              <a:t>means “the complete rejection of moral values and religious beliefs.”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dehumanize </a:t>
            </a:r>
            <a:r>
              <a:rPr lang="en" sz="1200">
                <a:solidFill>
                  <a:schemeClr val="dk1"/>
                </a:solidFill>
                <a:latin typeface="Calibri"/>
                <a:ea typeface="Calibri"/>
                <a:cs typeface="Calibri"/>
                <a:sym typeface="Calibri"/>
              </a:rPr>
              <a:t>means “make someone feel less than human.”</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sabotage</a:t>
            </a:r>
            <a:r>
              <a:rPr lang="en" sz="1200">
                <a:solidFill>
                  <a:schemeClr val="dk1"/>
                </a:solidFill>
                <a:latin typeface="Calibri"/>
                <a:ea typeface="Calibri"/>
                <a:cs typeface="Calibri"/>
                <a:sym typeface="Calibri"/>
              </a:rPr>
              <a:t> means</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“deliberately disrupting or destroying.”</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75" name="Google Shape;275;g432cb20fe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5849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50-75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continue to analyze author’s word choice as students study a passage in </a:t>
            </a:r>
            <a:r>
              <a:rPr lang="en" sz="16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 </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continue to study the thematic concept of resisting invisibility.</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analyze the Hillenbrand’s word choice in </a:t>
            </a:r>
            <a:r>
              <a:rPr lang="en" sz="16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 and how it contributes to the meaning of the text.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analyze the thematic concept of invisibility in </a:t>
            </a:r>
            <a:r>
              <a:rPr lang="en" sz="16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6"/>
          <p:cNvSpPr txBox="1">
            <a:spLocks noGrp="1"/>
          </p:cNvSpPr>
          <p:nvPr>
            <p:ph type="title"/>
          </p:nvPr>
        </p:nvSpPr>
        <p:spPr>
          <a:xfrm>
            <a:off x="638881" y="17736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Listen and Summarize</a:t>
            </a:r>
            <a:endParaRPr sz="3300" i="0" u="none" strike="noStrike" cap="none" dirty="0">
              <a:solidFill>
                <a:schemeClr val="dk1"/>
              </a:solidFill>
              <a:latin typeface="Century Gothic"/>
              <a:ea typeface="Century Gothic"/>
              <a:cs typeface="Century Gothic"/>
              <a:sym typeface="Century Gothic"/>
            </a:endParaRPr>
          </a:p>
        </p:txBody>
      </p:sp>
      <p:sp>
        <p:nvSpPr>
          <p:cNvPr id="287" name="Google Shape;287;p46"/>
          <p:cNvSpPr txBox="1">
            <a:spLocks noGrp="1"/>
          </p:cNvSpPr>
          <p:nvPr>
            <p:ph type="body" idx="1"/>
          </p:nvPr>
        </p:nvSpPr>
        <p:spPr>
          <a:xfrm>
            <a:off x="428390" y="1171569"/>
            <a:ext cx="8341178"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Now that you’ve completed Step 1, let’s review the instructions for Step </a:t>
            </a:r>
            <a:r>
              <a:rPr lang="en" sz="1800" dirty="0" smtClean="0">
                <a:latin typeface="Century Gothic"/>
                <a:ea typeface="Century Gothic"/>
                <a:cs typeface="Century Gothic"/>
                <a:sym typeface="Century Gothic"/>
              </a:rPr>
              <a:t>2:</a:t>
            </a:r>
          </a:p>
          <a:p>
            <a:pPr marL="342900" lvl="0" indent="-342900" algn="l" rtl="0">
              <a:spcBef>
                <a:spcPts val="800"/>
              </a:spcBef>
              <a:spcAft>
                <a:spcPts val="0"/>
              </a:spcAft>
              <a:buSzPct val="100000"/>
              <a:buFont typeface="+mj-lt"/>
              <a:buAutoNum type="arabicPeriod"/>
            </a:pPr>
            <a:r>
              <a:rPr lang="en" sz="1800" u="sng" dirty="0" smtClean="0">
                <a:latin typeface="Century Gothic"/>
                <a:ea typeface="Century Gothic"/>
                <a:cs typeface="Century Gothic"/>
                <a:sym typeface="Century Gothic"/>
              </a:rPr>
              <a:t>Walk </a:t>
            </a:r>
            <a:r>
              <a:rPr lang="en" sz="1800" dirty="0">
                <a:latin typeface="Century Gothic"/>
                <a:ea typeface="Century Gothic"/>
                <a:cs typeface="Century Gothic"/>
                <a:sym typeface="Century Gothic"/>
              </a:rPr>
              <a:t>around the room to </a:t>
            </a:r>
            <a:r>
              <a:rPr lang="en" sz="1800" u="sng" dirty="0">
                <a:latin typeface="Century Gothic"/>
                <a:ea typeface="Century Gothic"/>
                <a:cs typeface="Century Gothic"/>
                <a:sym typeface="Century Gothic"/>
              </a:rPr>
              <a:t>talk </a:t>
            </a:r>
            <a:r>
              <a:rPr lang="en" sz="1800" dirty="0">
                <a:latin typeface="Century Gothic"/>
                <a:ea typeface="Century Gothic"/>
                <a:cs typeface="Century Gothic"/>
                <a:sym typeface="Century Gothic"/>
              </a:rPr>
              <a:t>with students from other groups. Bring your notes and text with </a:t>
            </a:r>
            <a:r>
              <a:rPr lang="en" sz="1800" dirty="0" smtClean="0">
                <a:latin typeface="Century Gothic"/>
                <a:ea typeface="Century Gothic"/>
                <a:cs typeface="Century Gothic"/>
                <a:sym typeface="Century Gothic"/>
              </a:rPr>
              <a:t>you!</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u="sng" dirty="0" smtClean="0">
                <a:latin typeface="Century Gothic"/>
                <a:ea typeface="Century Gothic"/>
                <a:cs typeface="Century Gothic"/>
                <a:sym typeface="Century Gothic"/>
              </a:rPr>
              <a:t>Ask </a:t>
            </a:r>
            <a:r>
              <a:rPr lang="en" sz="1800" dirty="0">
                <a:latin typeface="Century Gothic"/>
                <a:ea typeface="Century Gothic"/>
                <a:cs typeface="Century Gothic"/>
                <a:sym typeface="Century Gothic"/>
              </a:rPr>
              <a:t>each person to explain one answer. </a:t>
            </a:r>
          </a:p>
          <a:p>
            <a:pPr marL="342900" lvl="0" indent="-342900" algn="l" rtl="0">
              <a:spcBef>
                <a:spcPts val="800"/>
              </a:spcBef>
              <a:spcAft>
                <a:spcPts val="0"/>
              </a:spcAft>
              <a:buSzPct val="100000"/>
              <a:buFont typeface="+mj-lt"/>
              <a:buAutoNum type="arabicPeriod"/>
            </a:pPr>
            <a:r>
              <a:rPr lang="en" sz="1800" u="sng" dirty="0" smtClean="0">
                <a:latin typeface="Century Gothic"/>
                <a:ea typeface="Century Gothic"/>
                <a:cs typeface="Century Gothic"/>
                <a:sym typeface="Century Gothic"/>
              </a:rPr>
              <a:t>Listen </a:t>
            </a:r>
            <a:r>
              <a:rPr lang="en" sz="1800" dirty="0">
                <a:latin typeface="Century Gothic"/>
                <a:ea typeface="Century Gothic"/>
                <a:cs typeface="Century Gothic"/>
                <a:sym typeface="Century Gothic"/>
              </a:rPr>
              <a:t>to their explanation and </a:t>
            </a:r>
            <a:r>
              <a:rPr lang="en" sz="1800" u="sng" dirty="0">
                <a:latin typeface="Century Gothic"/>
                <a:ea typeface="Century Gothic"/>
                <a:cs typeface="Century Gothic"/>
                <a:sym typeface="Century Gothic"/>
              </a:rPr>
              <a:t>summarize </a:t>
            </a:r>
            <a:r>
              <a:rPr lang="en" sz="1800" dirty="0">
                <a:latin typeface="Century Gothic"/>
                <a:ea typeface="Century Gothic"/>
                <a:cs typeface="Century Gothic"/>
                <a:sym typeface="Century Gothic"/>
              </a:rPr>
              <a:t>that answer in your own box. </a:t>
            </a:r>
          </a:p>
          <a:p>
            <a:pPr marL="342900" lvl="0" indent="-342900" algn="l" rtl="0">
              <a:spcBef>
                <a:spcPts val="800"/>
              </a:spcBef>
              <a:spcAft>
                <a:spcPts val="0"/>
              </a:spcAft>
              <a:buSzPct val="100000"/>
              <a:buFont typeface="+mj-lt"/>
              <a:buAutoNum type="arabicPeriod"/>
            </a:pPr>
            <a:r>
              <a:rPr lang="en" sz="1800" u="sng" dirty="0" smtClean="0">
                <a:latin typeface="Century Gothic"/>
                <a:ea typeface="Century Gothic"/>
                <a:cs typeface="Century Gothic"/>
                <a:sym typeface="Century Gothic"/>
              </a:rPr>
              <a:t>Record </a:t>
            </a:r>
            <a:r>
              <a:rPr lang="en" sz="1800" dirty="0">
                <a:latin typeface="Century Gothic"/>
                <a:ea typeface="Century Gothic"/>
                <a:cs typeface="Century Gothic"/>
                <a:sym typeface="Century Gothic"/>
              </a:rPr>
              <a:t>the name of the student who shared the information on the line in the question </a:t>
            </a:r>
            <a:r>
              <a:rPr lang="en" sz="1800" dirty="0" smtClean="0">
                <a:latin typeface="Century Gothic"/>
                <a:ea typeface="Century Gothic"/>
                <a:cs typeface="Century Gothic"/>
                <a:sym typeface="Century Gothic"/>
              </a:rPr>
              <a:t>box.</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u="sng" dirty="0" smtClean="0">
                <a:latin typeface="Century Gothic"/>
                <a:ea typeface="Century Gothic"/>
                <a:cs typeface="Century Gothic"/>
                <a:sym typeface="Century Gothic"/>
              </a:rPr>
              <a:t>Repeat</a:t>
            </a:r>
            <a:r>
              <a:rPr lang="en" sz="1800" dirty="0">
                <a:latin typeface="Century Gothic"/>
                <a:ea typeface="Century Gothic"/>
                <a:cs typeface="Century Gothic"/>
                <a:sym typeface="Century Gothic"/>
              </a:rPr>
              <a:t>, moving on to another student for an answer to another question. (Ask a different person for each answer so you interact with six other students total.) </a:t>
            </a:r>
            <a:r>
              <a:rPr lang="en" dirty="0"/>
              <a:t/>
            </a:r>
            <a:br>
              <a:rPr lang="en" dirty="0"/>
            </a:br>
            <a:r>
              <a:rPr lang="en" dirty="0"/>
              <a:t/>
            </a:r>
            <a:br>
              <a:rPr lang="en" dirty="0"/>
            </a:br>
            <a:r>
              <a:rPr lang="en" dirty="0"/>
              <a:t/>
            </a:r>
            <a:br>
              <a:rPr lang="en" dirty="0"/>
            </a:br>
            <a:endParaRPr dirty="0"/>
          </a:p>
        </p:txBody>
      </p:sp>
      <p:pic>
        <p:nvPicPr>
          <p:cNvPr id="5" name="Google Shape;251;p42"/>
          <p:cNvPicPr preferRelativeResize="0"/>
          <p:nvPr/>
        </p:nvPicPr>
        <p:blipFill>
          <a:blip r:embed="rId3">
            <a:alphaModFix/>
          </a:blip>
          <a:stretch>
            <a:fillRect/>
          </a:stretch>
        </p:blipFill>
        <p:spPr>
          <a:xfrm>
            <a:off x="8525581" y="4434972"/>
            <a:ext cx="487975" cy="417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7"/>
          <p:cNvSpPr txBox="1">
            <a:spLocks noGrp="1"/>
          </p:cNvSpPr>
          <p:nvPr>
            <p:ph type="title"/>
          </p:nvPr>
        </p:nvSpPr>
        <p:spPr>
          <a:xfrm>
            <a:off x="386100" y="163550"/>
            <a:ext cx="8129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Study the Theme “Resisting Invisibility”</a:t>
            </a:r>
            <a:endParaRPr sz="3000" i="0" u="none" strike="noStrike" cap="none">
              <a:solidFill>
                <a:schemeClr val="dk1"/>
              </a:solidFill>
              <a:latin typeface="Century Gothic"/>
              <a:ea typeface="Century Gothic"/>
              <a:cs typeface="Century Gothic"/>
              <a:sym typeface="Century Gothic"/>
            </a:endParaRPr>
          </a:p>
        </p:txBody>
      </p:sp>
      <p:sp>
        <p:nvSpPr>
          <p:cNvPr id="294" name="Google Shape;294;p47"/>
          <p:cNvSpPr txBox="1">
            <a:spLocks noGrp="1"/>
          </p:cNvSpPr>
          <p:nvPr>
            <p:ph type="body" idx="1"/>
          </p:nvPr>
        </p:nvSpPr>
        <p:spPr>
          <a:xfrm>
            <a:off x="4299858" y="1369225"/>
            <a:ext cx="4718742" cy="2647604"/>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smtClean="0">
                <a:latin typeface="Century Gothic"/>
                <a:ea typeface="Century Gothic"/>
                <a:cs typeface="Century Gothic"/>
                <a:sym typeface="Century Gothic"/>
              </a:rPr>
              <a:t>Remember:</a:t>
            </a:r>
          </a:p>
          <a:p>
            <a:pPr lvl="0" indent="-457200" algn="l" rtl="0">
              <a:spcBef>
                <a:spcPts val="800"/>
              </a:spcBef>
              <a:spcAft>
                <a:spcPts val="0"/>
              </a:spcAft>
              <a:buSzPct val="100000"/>
              <a:buFont typeface="+mj-lt"/>
              <a:buAutoNum type="arabicPeriod"/>
            </a:pPr>
            <a:r>
              <a:rPr lang="en" sz="2000" u="sng" dirty="0" smtClean="0">
                <a:latin typeface="Century Gothic"/>
                <a:ea typeface="Century Gothic"/>
                <a:cs typeface="Century Gothic"/>
                <a:sym typeface="Century Gothic"/>
              </a:rPr>
              <a:t>Ask </a:t>
            </a:r>
            <a:r>
              <a:rPr lang="en" sz="2000" dirty="0">
                <a:latin typeface="Century Gothic"/>
                <a:ea typeface="Century Gothic"/>
                <a:cs typeface="Century Gothic"/>
                <a:sym typeface="Century Gothic"/>
              </a:rPr>
              <a:t>your classmate a </a:t>
            </a:r>
            <a:r>
              <a:rPr lang="en" sz="2000" dirty="0" smtClean="0">
                <a:latin typeface="Century Gothic"/>
                <a:ea typeface="Century Gothic"/>
                <a:cs typeface="Century Gothic"/>
                <a:sym typeface="Century Gothic"/>
              </a:rPr>
              <a:t>question.</a:t>
            </a:r>
          </a:p>
          <a:p>
            <a:pPr lvl="0" indent="-457200" algn="l" rtl="0">
              <a:spcBef>
                <a:spcPts val="800"/>
              </a:spcBef>
              <a:spcAft>
                <a:spcPts val="0"/>
              </a:spcAft>
              <a:buSzPct val="100000"/>
              <a:buFont typeface="+mj-lt"/>
              <a:buAutoNum type="arabicPeriod"/>
            </a:pPr>
            <a:r>
              <a:rPr lang="en" sz="2000" u="sng" dirty="0" smtClean="0">
                <a:latin typeface="Century Gothic"/>
                <a:ea typeface="Century Gothic"/>
                <a:cs typeface="Century Gothic"/>
                <a:sym typeface="Century Gothic"/>
              </a:rPr>
              <a:t>Listen </a:t>
            </a:r>
            <a:r>
              <a:rPr lang="en" sz="2000" dirty="0">
                <a:latin typeface="Century Gothic"/>
                <a:ea typeface="Century Gothic"/>
                <a:cs typeface="Century Gothic"/>
                <a:sym typeface="Century Gothic"/>
              </a:rPr>
              <a:t>to the </a:t>
            </a:r>
            <a:r>
              <a:rPr lang="en" sz="2000" dirty="0" smtClean="0">
                <a:latin typeface="Century Gothic"/>
                <a:ea typeface="Century Gothic"/>
                <a:cs typeface="Century Gothic"/>
                <a:sym typeface="Century Gothic"/>
              </a:rPr>
              <a:t>answer.</a:t>
            </a:r>
            <a:endParaRPr lang="en" sz="2000" dirty="0">
              <a:latin typeface="Century Gothic"/>
              <a:ea typeface="Century Gothic"/>
              <a:cs typeface="Century Gothic"/>
              <a:sym typeface="Century Gothic"/>
            </a:endParaRPr>
          </a:p>
          <a:p>
            <a:pPr lvl="0" indent="-457200" algn="l" rtl="0">
              <a:spcBef>
                <a:spcPts val="800"/>
              </a:spcBef>
              <a:spcAft>
                <a:spcPts val="0"/>
              </a:spcAft>
              <a:buSzPct val="100000"/>
              <a:buFont typeface="+mj-lt"/>
              <a:buAutoNum type="arabicPeriod"/>
            </a:pPr>
            <a:r>
              <a:rPr lang="en" sz="2000" u="sng" dirty="0" smtClean="0">
                <a:latin typeface="Century Gothic"/>
                <a:ea typeface="Century Gothic"/>
                <a:cs typeface="Century Gothic"/>
                <a:sym typeface="Century Gothic"/>
              </a:rPr>
              <a:t>Summarize </a:t>
            </a:r>
            <a:r>
              <a:rPr lang="en" sz="2000" dirty="0">
                <a:latin typeface="Century Gothic"/>
                <a:ea typeface="Century Gothic"/>
                <a:cs typeface="Century Gothic"/>
                <a:sym typeface="Century Gothic"/>
              </a:rPr>
              <a:t>it on your </a:t>
            </a:r>
            <a:r>
              <a:rPr lang="en" sz="2000" dirty="0" smtClean="0">
                <a:latin typeface="Century Gothic"/>
                <a:ea typeface="Century Gothic"/>
                <a:cs typeface="Century Gothic"/>
                <a:sym typeface="Century Gothic"/>
              </a:rPr>
              <a:t>note-catcher.</a:t>
            </a:r>
            <a:endParaRPr lang="en" sz="2000" dirty="0">
              <a:latin typeface="Century Gothic"/>
              <a:ea typeface="Century Gothic"/>
              <a:cs typeface="Century Gothic"/>
              <a:sym typeface="Century Gothic"/>
            </a:endParaRPr>
          </a:p>
          <a:p>
            <a:pPr lvl="0" indent="-457200" algn="l" rtl="0">
              <a:spcBef>
                <a:spcPts val="800"/>
              </a:spcBef>
              <a:spcAft>
                <a:spcPts val="0"/>
              </a:spcAft>
              <a:buSzPct val="100000"/>
              <a:buFont typeface="+mj-lt"/>
              <a:buAutoNum type="arabicPeriod"/>
            </a:pPr>
            <a:r>
              <a:rPr lang="en" sz="2000" u="sng" dirty="0" smtClean="0">
                <a:latin typeface="Century Gothic"/>
                <a:ea typeface="Century Gothic"/>
                <a:cs typeface="Century Gothic"/>
                <a:sym typeface="Century Gothic"/>
              </a:rPr>
              <a:t>Repeat </a:t>
            </a:r>
            <a:r>
              <a:rPr lang="en" sz="2000" dirty="0">
                <a:latin typeface="Century Gothic"/>
                <a:ea typeface="Century Gothic"/>
                <a:cs typeface="Century Gothic"/>
                <a:sym typeface="Century Gothic"/>
              </a:rPr>
              <a:t>until your note-catcher </a:t>
            </a:r>
            <a:r>
              <a:rPr lang="en" sz="2000" dirty="0" smtClean="0">
                <a:latin typeface="Century Gothic"/>
                <a:ea typeface="Century Gothic"/>
                <a:cs typeface="Century Gothic"/>
                <a:sym typeface="Century Gothic"/>
              </a:rPr>
              <a:t>is complete.</a:t>
            </a:r>
            <a:endParaRPr dirty="0"/>
          </a:p>
        </p:txBody>
      </p:sp>
      <p:pic>
        <p:nvPicPr>
          <p:cNvPr id="295" name="Google Shape;295;p47"/>
          <p:cNvPicPr preferRelativeResize="0"/>
          <p:nvPr/>
        </p:nvPicPr>
        <p:blipFill>
          <a:blip r:embed="rId3">
            <a:alphaModFix/>
          </a:blip>
          <a:stretch>
            <a:fillRect/>
          </a:stretch>
        </p:blipFill>
        <p:spPr>
          <a:xfrm>
            <a:off x="386100" y="1312200"/>
            <a:ext cx="3782250" cy="3377450"/>
          </a:xfrm>
          <a:prstGeom prst="rect">
            <a:avLst/>
          </a:prstGeom>
          <a:noFill/>
          <a:ln>
            <a:noFill/>
          </a:ln>
        </p:spPr>
      </p:pic>
      <p:pic>
        <p:nvPicPr>
          <p:cNvPr id="6" name="Google Shape;251;p42"/>
          <p:cNvPicPr preferRelativeResize="0"/>
          <p:nvPr/>
        </p:nvPicPr>
        <p:blipFill>
          <a:blip r:embed="rId4">
            <a:alphaModFix/>
          </a:blip>
          <a:stretch>
            <a:fillRect/>
          </a:stretch>
        </p:blipFill>
        <p:spPr>
          <a:xfrm>
            <a:off x="8525581" y="4434972"/>
            <a:ext cx="487975" cy="417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8"/>
          <p:cNvSpPr txBox="1">
            <a:spLocks noGrp="1"/>
          </p:cNvSpPr>
          <p:nvPr>
            <p:ph type="title"/>
          </p:nvPr>
        </p:nvSpPr>
        <p:spPr>
          <a:xfrm>
            <a:off x="386100" y="163550"/>
            <a:ext cx="8129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Answers to Row 1</a:t>
            </a:r>
            <a:endParaRPr sz="3000" i="0" u="none" strike="noStrike" cap="none">
              <a:solidFill>
                <a:schemeClr val="dk1"/>
              </a:solidFill>
              <a:latin typeface="Century Gothic"/>
              <a:ea typeface="Century Gothic"/>
              <a:cs typeface="Century Gothic"/>
              <a:sym typeface="Century Gothic"/>
            </a:endParaRPr>
          </a:p>
        </p:txBody>
      </p:sp>
      <p:sp>
        <p:nvSpPr>
          <p:cNvPr id="302" name="Google Shape;302;p48"/>
          <p:cNvSpPr txBox="1">
            <a:spLocks noGrp="1"/>
          </p:cNvSpPr>
          <p:nvPr>
            <p:ph type="body" idx="1"/>
          </p:nvPr>
        </p:nvSpPr>
        <p:spPr>
          <a:xfrm>
            <a:off x="386100" y="1369225"/>
            <a:ext cx="8632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                                                        </a:t>
            </a:r>
            <a:endParaRPr/>
          </a:p>
        </p:txBody>
      </p:sp>
      <p:pic>
        <p:nvPicPr>
          <p:cNvPr id="303" name="Google Shape;303;p48"/>
          <p:cNvPicPr preferRelativeResize="0"/>
          <p:nvPr/>
        </p:nvPicPr>
        <p:blipFill>
          <a:blip r:embed="rId3">
            <a:alphaModFix/>
          </a:blip>
          <a:stretch>
            <a:fillRect/>
          </a:stretch>
        </p:blipFill>
        <p:spPr>
          <a:xfrm>
            <a:off x="1122163" y="1054000"/>
            <a:ext cx="6657275" cy="3439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9"/>
          <p:cNvSpPr txBox="1">
            <a:spLocks noGrp="1"/>
          </p:cNvSpPr>
          <p:nvPr>
            <p:ph type="title"/>
          </p:nvPr>
        </p:nvSpPr>
        <p:spPr>
          <a:xfrm>
            <a:off x="386100" y="163550"/>
            <a:ext cx="8129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Answers to Row 2</a:t>
            </a:r>
            <a:endParaRPr sz="3000" i="0" u="none" strike="noStrike" cap="none">
              <a:solidFill>
                <a:schemeClr val="dk1"/>
              </a:solidFill>
              <a:latin typeface="Century Gothic"/>
              <a:ea typeface="Century Gothic"/>
              <a:cs typeface="Century Gothic"/>
              <a:sym typeface="Century Gothic"/>
            </a:endParaRPr>
          </a:p>
        </p:txBody>
      </p:sp>
      <p:sp>
        <p:nvSpPr>
          <p:cNvPr id="309" name="Google Shape;309;p49"/>
          <p:cNvSpPr txBox="1">
            <a:spLocks noGrp="1"/>
          </p:cNvSpPr>
          <p:nvPr>
            <p:ph type="body" idx="1"/>
          </p:nvPr>
        </p:nvSpPr>
        <p:spPr>
          <a:xfrm>
            <a:off x="386100" y="1369225"/>
            <a:ext cx="8632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                                                        </a:t>
            </a:r>
            <a:endParaRPr/>
          </a:p>
        </p:txBody>
      </p:sp>
      <p:pic>
        <p:nvPicPr>
          <p:cNvPr id="310" name="Google Shape;310;p49"/>
          <p:cNvPicPr preferRelativeResize="0"/>
          <p:nvPr/>
        </p:nvPicPr>
        <p:blipFill>
          <a:blip r:embed="rId3">
            <a:alphaModFix/>
          </a:blip>
          <a:stretch>
            <a:fillRect/>
          </a:stretch>
        </p:blipFill>
        <p:spPr>
          <a:xfrm>
            <a:off x="1768726" y="1020425"/>
            <a:ext cx="5015725" cy="36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0"/>
          <p:cNvSpPr txBox="1">
            <a:spLocks noGrp="1"/>
          </p:cNvSpPr>
          <p:nvPr>
            <p:ph type="title"/>
          </p:nvPr>
        </p:nvSpPr>
        <p:spPr>
          <a:xfrm>
            <a:off x="386100" y="163550"/>
            <a:ext cx="81294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Answers to Row 3</a:t>
            </a:r>
            <a:endParaRPr sz="3000" i="0" u="none" strike="noStrike" cap="none">
              <a:solidFill>
                <a:schemeClr val="dk1"/>
              </a:solidFill>
              <a:latin typeface="Century Gothic"/>
              <a:ea typeface="Century Gothic"/>
              <a:cs typeface="Century Gothic"/>
              <a:sym typeface="Century Gothic"/>
            </a:endParaRPr>
          </a:p>
        </p:txBody>
      </p:sp>
      <p:sp>
        <p:nvSpPr>
          <p:cNvPr id="316" name="Google Shape;316;p50"/>
          <p:cNvSpPr txBox="1">
            <a:spLocks noGrp="1"/>
          </p:cNvSpPr>
          <p:nvPr>
            <p:ph type="body" idx="1"/>
          </p:nvPr>
        </p:nvSpPr>
        <p:spPr>
          <a:xfrm>
            <a:off x="386100" y="1369225"/>
            <a:ext cx="8632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                                                        </a:t>
            </a:r>
            <a:endParaRPr/>
          </a:p>
        </p:txBody>
      </p:sp>
      <p:pic>
        <p:nvPicPr>
          <p:cNvPr id="317" name="Google Shape;317;p50"/>
          <p:cNvPicPr preferRelativeResize="0"/>
          <p:nvPr/>
        </p:nvPicPr>
        <p:blipFill>
          <a:blip r:embed="rId3">
            <a:alphaModFix/>
          </a:blip>
          <a:stretch>
            <a:fillRect/>
          </a:stretch>
        </p:blipFill>
        <p:spPr>
          <a:xfrm>
            <a:off x="2509162" y="938925"/>
            <a:ext cx="4125675" cy="3693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Select the Strongest Evidence</a:t>
            </a:r>
            <a:endParaRPr sz="3300" i="0" u="none" strike="noStrike" cap="none">
              <a:solidFill>
                <a:schemeClr val="dk1"/>
              </a:solidFill>
              <a:latin typeface="Century Gothic"/>
              <a:ea typeface="Century Gothic"/>
              <a:cs typeface="Century Gothic"/>
              <a:sym typeface="Century Gothic"/>
            </a:endParaRPr>
          </a:p>
        </p:txBody>
      </p:sp>
      <p:sp>
        <p:nvSpPr>
          <p:cNvPr id="323" name="Google Shape;323;p51"/>
          <p:cNvSpPr txBox="1">
            <a:spLocks noGrp="1"/>
          </p:cNvSpPr>
          <p:nvPr>
            <p:ph type="body" idx="1"/>
          </p:nvPr>
        </p:nvSpPr>
        <p:spPr>
          <a:xfrm>
            <a:off x="248200" y="1369225"/>
            <a:ext cx="4398601"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Working independently:</a:t>
            </a:r>
            <a:endParaRPr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Select the strongest </a:t>
            </a:r>
            <a:r>
              <a:rPr lang="en" sz="2000" dirty="0" smtClean="0">
                <a:latin typeface="Century Gothic"/>
                <a:ea typeface="Century Gothic"/>
                <a:cs typeface="Century Gothic"/>
                <a:sym typeface="Century Gothic"/>
              </a:rPr>
              <a:t>evidence from </a:t>
            </a:r>
            <a:r>
              <a:rPr lang="en" sz="2000" dirty="0">
                <a:latin typeface="Century Gothic"/>
                <a:ea typeface="Century Gothic"/>
                <a:cs typeface="Century Gothic"/>
                <a:sym typeface="Century Gothic"/>
              </a:rPr>
              <a:t>the </a:t>
            </a:r>
            <a:r>
              <a:rPr lang="en" sz="2000" b="1" dirty="0">
                <a:latin typeface="Century Gothic"/>
                <a:ea typeface="Century Gothic"/>
                <a:cs typeface="Century Gothic"/>
                <a:sym typeface="Century Gothic"/>
              </a:rPr>
              <a:t>Three Threes in a Row </a:t>
            </a:r>
            <a:r>
              <a:rPr lang="en" sz="2000" b="1" dirty="0" smtClean="0">
                <a:latin typeface="Century Gothic"/>
                <a:ea typeface="Century Gothic"/>
                <a:cs typeface="Century Gothic"/>
                <a:sym typeface="Century Gothic"/>
              </a:rPr>
              <a:t> Note-catcher</a:t>
            </a:r>
            <a:r>
              <a:rPr lang="en" sz="2000" dirty="0" smtClean="0">
                <a:latin typeface="Century Gothic"/>
                <a:ea typeface="Century Gothic"/>
                <a:cs typeface="Century Gothic"/>
                <a:sym typeface="Century Gothic"/>
              </a:rPr>
              <a:t>.</a:t>
            </a:r>
            <a:endParaRPr lang="en" sz="2000" b="1"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AutoNum type="arabicPeriod"/>
            </a:pPr>
            <a:endParaRPr lang="en" sz="2000" b="1"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AutoNum type="arabicPeriod"/>
            </a:pPr>
            <a:r>
              <a:rPr lang="en" sz="2000" dirty="0" smtClean="0">
                <a:latin typeface="Century Gothic"/>
                <a:ea typeface="Century Gothic"/>
                <a:cs typeface="Century Gothic"/>
                <a:sym typeface="Century Gothic"/>
              </a:rPr>
              <a:t>Add </a:t>
            </a:r>
            <a:r>
              <a:rPr lang="en" sz="2000" dirty="0">
                <a:latin typeface="Century Gothic"/>
                <a:ea typeface="Century Gothic"/>
                <a:cs typeface="Century Gothic"/>
                <a:sym typeface="Century Gothic"/>
              </a:rPr>
              <a:t>it to the first four columns </a:t>
            </a:r>
            <a:r>
              <a:rPr lang="en" sz="2000" dirty="0" smtClean="0">
                <a:latin typeface="Century Gothic"/>
                <a:ea typeface="Century Gothic"/>
                <a:cs typeface="Century Gothic"/>
                <a:sym typeface="Century Gothic"/>
              </a:rPr>
              <a:t>of</a:t>
            </a:r>
            <a:r>
              <a:rPr lang="en" sz="2000" dirty="0">
                <a:latin typeface="Century Gothic"/>
                <a:ea typeface="Century Gothic"/>
                <a:cs typeface="Century Gothic"/>
                <a:sym typeface="Century Gothic"/>
              </a:rPr>
              <a:t> </a:t>
            </a:r>
            <a:r>
              <a:rPr lang="en" sz="2000" dirty="0" smtClean="0">
                <a:latin typeface="Century Gothic"/>
                <a:ea typeface="Century Gothic"/>
                <a:cs typeface="Century Gothic"/>
                <a:sym typeface="Century Gothic"/>
              </a:rPr>
              <a:t>the </a:t>
            </a:r>
            <a:r>
              <a:rPr lang="en" sz="2000" b="1" dirty="0">
                <a:latin typeface="Century Gothic"/>
                <a:ea typeface="Century Gothic"/>
                <a:cs typeface="Century Gothic"/>
                <a:sym typeface="Century Gothic"/>
              </a:rPr>
              <a:t>Gathering Textual </a:t>
            </a:r>
            <a:r>
              <a:rPr lang="en" sz="2000" b="1" dirty="0" smtClean="0">
                <a:latin typeface="Century Gothic"/>
                <a:ea typeface="Century Gothic"/>
                <a:cs typeface="Century Gothic"/>
                <a:sym typeface="Century Gothic"/>
              </a:rPr>
              <a:t>Evidence</a:t>
            </a:r>
            <a:r>
              <a:rPr lang="en" sz="2000" b="1" dirty="0">
                <a:latin typeface="Century Gothic"/>
                <a:ea typeface="Century Gothic"/>
                <a:cs typeface="Century Gothic"/>
                <a:sym typeface="Century Gothic"/>
              </a:rPr>
              <a:t> </a:t>
            </a:r>
            <a:r>
              <a:rPr lang="en" sz="2000" b="1" dirty="0" smtClean="0">
                <a:latin typeface="Century Gothic"/>
                <a:ea typeface="Century Gothic"/>
                <a:cs typeface="Century Gothic"/>
                <a:sym typeface="Century Gothic"/>
              </a:rPr>
              <a:t>note-catcher</a:t>
            </a:r>
            <a:r>
              <a:rPr lang="en" sz="2000" dirty="0">
                <a:latin typeface="Century Gothic"/>
                <a:ea typeface="Century Gothic"/>
                <a:cs typeface="Century Gothic"/>
                <a:sym typeface="Century Gothic"/>
              </a:rPr>
              <a:t>.</a:t>
            </a:r>
            <a:r>
              <a:rPr lang="en" sz="2000" b="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pic>
        <p:nvPicPr>
          <p:cNvPr id="324" name="Google Shape;324;p51"/>
          <p:cNvPicPr preferRelativeResize="0"/>
          <p:nvPr/>
        </p:nvPicPr>
        <p:blipFill>
          <a:blip r:embed="rId3">
            <a:alphaModFix/>
          </a:blip>
          <a:stretch>
            <a:fillRect/>
          </a:stretch>
        </p:blipFill>
        <p:spPr>
          <a:xfrm>
            <a:off x="4646802" y="1268045"/>
            <a:ext cx="3767856" cy="3162442"/>
          </a:xfrm>
          <a:prstGeom prst="rect">
            <a:avLst/>
          </a:prstGeom>
          <a:noFill/>
          <a:ln>
            <a:noFill/>
          </a:ln>
        </p:spPr>
      </p:pic>
      <p:pic>
        <p:nvPicPr>
          <p:cNvPr id="325" name="Google Shape;325;p51"/>
          <p:cNvPicPr preferRelativeResize="0"/>
          <p:nvPr/>
        </p:nvPicPr>
        <p:blipFill>
          <a:blip r:embed="rId4">
            <a:alphaModFix/>
          </a:blip>
          <a:stretch>
            <a:fillRect/>
          </a:stretch>
        </p:blipFill>
        <p:spPr>
          <a:xfrm>
            <a:off x="8479973" y="4452259"/>
            <a:ext cx="544285" cy="43465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31" name="Google Shape;331;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Char char="●"/>
            </a:pPr>
            <a:r>
              <a:rPr lang="en">
                <a:latin typeface="Century Gothic"/>
                <a:ea typeface="Century Gothic"/>
                <a:cs typeface="Century Gothic"/>
                <a:sym typeface="Century Gothic"/>
              </a:rPr>
              <a:t>Read pages 248–253, summary of pages 253–258, “Louie’s letter” on pages 256–257, pages 259–261, in </a:t>
            </a:r>
            <a:r>
              <a:rPr lang="en" i="1">
                <a:latin typeface="Century Gothic"/>
                <a:ea typeface="Century Gothic"/>
                <a:cs typeface="Century Gothic"/>
                <a:sym typeface="Century Gothic"/>
              </a:rPr>
              <a:t>Unbroken</a:t>
            </a:r>
            <a:r>
              <a:rPr lang="en">
                <a:latin typeface="Century Gothic"/>
                <a:ea typeface="Century Gothic"/>
                <a:cs typeface="Century Gothic"/>
                <a:sym typeface="Century Gothic"/>
              </a:rPr>
              <a:t>.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Char char="●"/>
            </a:pPr>
            <a:r>
              <a:rPr lang="en">
                <a:latin typeface="Century Gothic"/>
                <a:ea typeface="Century Gothic"/>
                <a:cs typeface="Century Gothic"/>
                <a:sym typeface="Century Gothic"/>
              </a:rPr>
              <a:t>Complete the </a:t>
            </a:r>
            <a:r>
              <a:rPr lang="en" b="1">
                <a:latin typeface="Century Gothic"/>
                <a:ea typeface="Century Gothic"/>
                <a:cs typeface="Century Gothic"/>
                <a:sym typeface="Century Gothic"/>
              </a:rPr>
              <a:t>structured notes</a:t>
            </a:r>
            <a:r>
              <a:rPr lang="en">
                <a:latin typeface="Century Gothic"/>
                <a:ea typeface="Century Gothic"/>
                <a:cs typeface="Century Gothic"/>
                <a:sym typeface="Century Gothic"/>
              </a:rPr>
              <a:t> and answer the focus question:</a:t>
            </a:r>
            <a:endParaRPr>
              <a:latin typeface="Century Gothic"/>
              <a:ea typeface="Century Gothic"/>
              <a:cs typeface="Century Gothic"/>
              <a:sym typeface="Century Gothic"/>
            </a:endParaRPr>
          </a:p>
          <a:p>
            <a:pPr marL="914400" lvl="1" indent="-361950" algn="l" rtl="0">
              <a:spcBef>
                <a:spcPts val="0"/>
              </a:spcBef>
              <a:spcAft>
                <a:spcPts val="0"/>
              </a:spcAft>
              <a:buSzPts val="2100"/>
              <a:buFont typeface="Century Gothic"/>
              <a:buChar char="○"/>
            </a:pPr>
            <a:r>
              <a:rPr lang="en" sz="2100">
                <a:latin typeface="Century Gothic"/>
                <a:ea typeface="Century Gothic"/>
                <a:cs typeface="Century Gothic"/>
                <a:sym typeface="Century Gothic"/>
              </a:rPr>
              <a:t>In what ways does Louie continue to resist invisibility? </a:t>
            </a:r>
            <a:endParaRPr sz="2100">
              <a:latin typeface="Century Gothic"/>
              <a:ea typeface="Century Gothic"/>
              <a:cs typeface="Century Gothic"/>
              <a:sym typeface="Century Gothic"/>
            </a:endParaRPr>
          </a:p>
        </p:txBody>
      </p:sp>
      <p:pic>
        <p:nvPicPr>
          <p:cNvPr id="5" name="Google Shape;325;p51"/>
          <p:cNvPicPr preferRelativeResize="0"/>
          <p:nvPr/>
        </p:nvPicPr>
        <p:blipFill>
          <a:blip r:embed="rId3">
            <a:alphaModFix/>
          </a:blip>
          <a:stretch>
            <a:fillRect/>
          </a:stretch>
        </p:blipFill>
        <p:spPr>
          <a:xfrm>
            <a:off x="8479973" y="4452259"/>
            <a:ext cx="544285" cy="43465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3"/>
          <p:cNvSpPr txBox="1">
            <a:spLocks noGrp="1"/>
          </p:cNvSpPr>
          <p:nvPr>
            <p:ph type="title"/>
          </p:nvPr>
        </p:nvSpPr>
        <p:spPr>
          <a:xfrm>
            <a:off x="272925" y="273850"/>
            <a:ext cx="86706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Feedback on Our Assessment</a:t>
            </a:r>
            <a:endParaRPr sz="3000" i="0" u="none" strike="noStrike" cap="none">
              <a:solidFill>
                <a:schemeClr val="dk1"/>
              </a:solidFill>
              <a:latin typeface="Century Gothic"/>
              <a:ea typeface="Century Gothic"/>
              <a:cs typeface="Century Gothic"/>
              <a:sym typeface="Century Gothic"/>
            </a:endParaRPr>
          </a:p>
        </p:txBody>
      </p:sp>
      <p:sp>
        <p:nvSpPr>
          <p:cNvPr id="338" name="Google Shape;338;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Congratulations on your hard work on the </a:t>
            </a:r>
            <a:r>
              <a:rPr lang="en" sz="2400" b="1">
                <a:latin typeface="Century Gothic"/>
                <a:ea typeface="Century Gothic"/>
                <a:cs typeface="Century Gothic"/>
                <a:sym typeface="Century Gothic"/>
              </a:rPr>
              <a:t>Mid-Unit 2 Assessment!</a:t>
            </a:r>
            <a:endParaRPr sz="2400" b="1">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You used your learning to look closely at the way different mediums conveyed ideas and recognized that some mediums are stronger than others for conveying certain ideas.</a:t>
            </a:r>
            <a:endParaRPr sz="240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44" name="Google Shape;344;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45" name="Google Shape;345;p54"/>
          <p:cNvGraphicFramePr/>
          <p:nvPr/>
        </p:nvGraphicFramePr>
        <p:xfrm>
          <a:off x="577191" y="1248212"/>
          <a:ext cx="7989600" cy="3230175"/>
        </p:xfrm>
        <a:graphic>
          <a:graphicData uri="http://schemas.openxmlformats.org/drawingml/2006/table">
            <a:tbl>
              <a:tblPr firstRow="1" bandRow="1">
                <a:noFill/>
                <a:tableStyleId>{6F7AB8E4-580B-4A76-A80A-16CC9BFB92EC}</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Word Choice note-catcher </a:t>
            </a:r>
            <a:r>
              <a:rPr lang="en" sz="1800">
                <a:latin typeface="Century Gothic"/>
                <a:ea typeface="Century Gothic"/>
                <a:cs typeface="Century Gothic"/>
                <a:sym typeface="Century Gothic"/>
              </a:rPr>
              <a:t>(one per student and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Three Threes in a Row note-catcher</a:t>
            </a:r>
            <a:r>
              <a:rPr lang="en" sz="1800">
                <a:latin typeface="Century Gothic"/>
                <a:ea typeface="Century Gothic"/>
                <a:cs typeface="Century Gothic"/>
                <a:sym typeface="Century Gothic"/>
              </a:rPr>
              <a:t> (one per student and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a:latin typeface="Century Gothic"/>
                <a:ea typeface="Century Gothic"/>
                <a:cs typeface="Century Gothic"/>
                <a:sym typeface="Century Gothic"/>
              </a:rPr>
              <a:t>Unbroken </a:t>
            </a:r>
            <a:r>
              <a:rPr lang="en" sz="1800" b="1">
                <a:latin typeface="Century Gothic"/>
                <a:ea typeface="Century Gothic"/>
                <a:cs typeface="Century Gothic"/>
                <a:sym typeface="Century Gothic"/>
              </a:rPr>
              <a:t>structured notes, pages 248–261</a:t>
            </a:r>
            <a:r>
              <a:rPr lang="en" sz="1800">
                <a:latin typeface="Century Gothic"/>
                <a:ea typeface="Century Gothic"/>
                <a:cs typeface="Century Gothic"/>
                <a:sym typeface="Century Gothic"/>
              </a:rPr>
              <a:t> (one per student)</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12: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pages 248–261 (in preparation for student homework</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a:t>
            </a:r>
            <a:r>
              <a:rPr lang="en" sz="1800" b="1" dirty="0">
                <a:latin typeface="Century Gothic"/>
                <a:ea typeface="Century Gothic"/>
                <a:cs typeface="Century Gothic"/>
                <a:sym typeface="Century Gothic"/>
              </a:rPr>
              <a:t>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a:t>
            </a:r>
            <a:r>
              <a:rPr lang="en" sz="1800" b="1" dirty="0" smtClean="0">
                <a:latin typeface="Century Gothic"/>
                <a:ea typeface="Century Gothic"/>
                <a:cs typeface="Century Gothic"/>
                <a:sym typeface="Century Gothic"/>
              </a:rPr>
              <a:t>248–261</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Three Threes in a Row (see Appendix).</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and provide feedback on students’ </a:t>
            </a:r>
            <a:r>
              <a:rPr lang="en" sz="1800" b="1" dirty="0">
                <a:latin typeface="Century Gothic"/>
                <a:ea typeface="Century Gothic"/>
                <a:cs typeface="Century Gothic"/>
                <a:sym typeface="Century Gothic"/>
              </a:rPr>
              <a:t>Mid-Unit 2 </a:t>
            </a:r>
            <a:r>
              <a:rPr lang="en" sz="1800" b="1" dirty="0" smtClean="0">
                <a:latin typeface="Century Gothic"/>
                <a:ea typeface="Century Gothic"/>
                <a:cs typeface="Century Gothic"/>
                <a:sym typeface="Century Gothic"/>
              </a:rPr>
              <a:t>Assessment</a:t>
            </a:r>
            <a:r>
              <a:rPr lang="en-US" sz="1800" b="1" dirty="0" smtClean="0">
                <a:latin typeface="Century Gothic"/>
                <a:ea typeface="Century Gothic"/>
                <a:cs typeface="Century Gothic"/>
                <a:sym typeface="Century Gothic"/>
              </a:rPr>
              <a:t>.</a:t>
            </a:r>
            <a:r>
              <a:rPr lang="en" sz="1800" b="1" dirty="0" smtClean="0">
                <a:latin typeface="Century Gothic"/>
                <a:ea typeface="Century Gothic"/>
                <a:cs typeface="Century Gothic"/>
                <a:sym typeface="Century Gothic"/>
              </a:rPr>
              <a:t> </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pic>
        <p:nvPicPr>
          <p:cNvPr id="234" name="Google Shape;234;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5" name="Google Shape;235;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6" name="Google Shape;236;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237" name="Google Shape;237;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8" name="Google Shape;238;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1"/>
          <p:cNvSpPr txBox="1">
            <a:spLocks noGrp="1"/>
          </p:cNvSpPr>
          <p:nvPr>
            <p:ph type="title"/>
          </p:nvPr>
        </p:nvSpPr>
        <p:spPr>
          <a:xfrm>
            <a:off x="573475" y="208530"/>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44" name="Google Shape;244;p41"/>
          <p:cNvSpPr txBox="1">
            <a:spLocks noGrp="1"/>
          </p:cNvSpPr>
          <p:nvPr>
            <p:ph type="body" idx="1"/>
          </p:nvPr>
        </p:nvSpPr>
        <p:spPr>
          <a:xfrm>
            <a:off x="573475" y="10934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analyze author’s word choice and explore the theme of “resisting invisibility” in a passage from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Both will help you prepare for the End-of-Unit 2 essay where you’ll use specific and nuanced word choice and the strongest textual evidence as you write about this theme.</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an excerpt from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and analyze Hillenbrand’s word choice.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text-dependent questions that explore the theme of “resisting invisibility.”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Select the strongest evidence that supports the theme and add to the </a:t>
            </a:r>
            <a:r>
              <a:rPr lang="en" sz="1800" b="1" dirty="0">
                <a:latin typeface="Century Gothic"/>
                <a:ea typeface="Century Gothic"/>
                <a:cs typeface="Century Gothic"/>
                <a:sym typeface="Century Gothic"/>
              </a:rPr>
              <a:t>Gathering Evidence note-catcher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Reread for Understanding</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2"/>
          <p:cNvSpPr txBox="1">
            <a:spLocks noGrp="1"/>
          </p:cNvSpPr>
          <p:nvPr>
            <p:ph type="body" idx="1"/>
          </p:nvPr>
        </p:nvSpPr>
        <p:spPr>
          <a:xfrm>
            <a:off x="628650" y="1369225"/>
            <a:ext cx="44520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r>
              <a:rPr lang="en" sz="1800">
                <a:latin typeface="Century Gothic"/>
                <a:ea typeface="Century Gothic"/>
                <a:cs typeface="Century Gothic"/>
                <a:sym typeface="Century Gothic"/>
              </a:rPr>
              <a:t>Turn to page 230 in </a:t>
            </a:r>
            <a:br>
              <a:rPr lang="en" sz="1800">
                <a:latin typeface="Century Gothic"/>
                <a:ea typeface="Century Gothic"/>
                <a:cs typeface="Century Gothic"/>
                <a:sym typeface="Century Gothic"/>
              </a:rPr>
            </a:br>
            <a:r>
              <a:rPr lang="en" sz="1800" i="1">
                <a:latin typeface="Century Gothic"/>
                <a:ea typeface="Century Gothic"/>
                <a:cs typeface="Century Gothic"/>
                <a:sym typeface="Century Gothic"/>
              </a:rPr>
              <a:t>Unbroken </a:t>
            </a:r>
            <a:r>
              <a:rPr lang="en" sz="1800">
                <a:latin typeface="Century Gothic"/>
                <a:ea typeface="Century Gothic"/>
                <a:cs typeface="Century Gothic"/>
                <a:sym typeface="Century Gothic"/>
              </a:rPr>
              <a:t>and</a:t>
            </a:r>
            <a:r>
              <a:rPr lang="en" sz="1800" i="1">
                <a:latin typeface="Century Gothic"/>
                <a:ea typeface="Century Gothic"/>
                <a:cs typeface="Century Gothic"/>
                <a:sym typeface="Century Gothic"/>
              </a:rPr>
              <a:t> </a:t>
            </a:r>
            <a:r>
              <a:rPr lang="en" sz="1800">
                <a:latin typeface="Century Gothic"/>
                <a:ea typeface="Century Gothic"/>
                <a:cs typeface="Century Gothic"/>
                <a:sym typeface="Century Gothic"/>
              </a:rPr>
              <a:t>find paragraph 3, beginning with, “He was a beautifully</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crafted man…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sz="1800">
                <a:latin typeface="Century Gothic"/>
                <a:ea typeface="Century Gothic"/>
                <a:cs typeface="Century Gothic"/>
                <a:sym typeface="Century Gothic"/>
              </a:rPr>
              <a:t>Reread the paragraph and then turn and talk with your partner about the gist.</a:t>
            </a:r>
            <a:endParaRPr sz="180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endParaRPr sz="1800" i="1">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p:txBody>
      </p:sp>
      <p:pic>
        <p:nvPicPr>
          <p:cNvPr id="251" name="Google Shape;251;p42"/>
          <p:cNvPicPr preferRelativeResize="0"/>
          <p:nvPr/>
        </p:nvPicPr>
        <p:blipFill>
          <a:blip r:embed="rId3">
            <a:alphaModFix/>
          </a:blip>
          <a:stretch>
            <a:fillRect/>
          </a:stretch>
        </p:blipFill>
        <p:spPr>
          <a:xfrm>
            <a:off x="8525581" y="4434972"/>
            <a:ext cx="487975" cy="417250"/>
          </a:xfrm>
          <a:prstGeom prst="rect">
            <a:avLst/>
          </a:prstGeom>
          <a:noFill/>
          <a:ln>
            <a:noFill/>
          </a:ln>
        </p:spPr>
      </p:pic>
      <p:pic>
        <p:nvPicPr>
          <p:cNvPr id="252" name="Google Shape;252;p42"/>
          <p:cNvPicPr preferRelativeResize="0"/>
          <p:nvPr/>
        </p:nvPicPr>
        <p:blipFill>
          <a:blip r:embed="rId4">
            <a:alphaModFix/>
          </a:blip>
          <a:stretch>
            <a:fillRect/>
          </a:stretch>
        </p:blipFill>
        <p:spPr>
          <a:xfrm>
            <a:off x="5474450" y="1165025"/>
            <a:ext cx="1909475" cy="2916675"/>
          </a:xfrm>
          <a:prstGeom prst="rect">
            <a:avLst/>
          </a:prstGeom>
          <a:noFill/>
          <a:ln>
            <a:noFill/>
          </a:ln>
        </p:spPr>
      </p:pic>
      <p:pic>
        <p:nvPicPr>
          <p:cNvPr id="253" name="Google Shape;253;p42"/>
          <p:cNvPicPr preferRelativeResize="0"/>
          <p:nvPr/>
        </p:nvPicPr>
        <p:blipFill>
          <a:blip r:embed="rId5">
            <a:alphaModFix/>
          </a:blip>
          <a:stretch>
            <a:fillRect/>
          </a:stretch>
        </p:blipFill>
        <p:spPr>
          <a:xfrm>
            <a:off x="7979227" y="4408716"/>
            <a:ext cx="481693" cy="51450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Analyze Author’s Word Choice</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3"/>
          <p:cNvSpPr txBox="1">
            <a:spLocks noGrp="1"/>
          </p:cNvSpPr>
          <p:nvPr>
            <p:ph type="body" idx="1"/>
          </p:nvPr>
        </p:nvSpPr>
        <p:spPr>
          <a:xfrm>
            <a:off x="386250" y="1167750"/>
            <a:ext cx="4522800" cy="3300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Working with your partner:</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Select vivid and descriptive</a:t>
            </a:r>
            <a:br>
              <a:rPr lang="en">
                <a:latin typeface="Century Gothic"/>
                <a:ea typeface="Century Gothic"/>
                <a:cs typeface="Century Gothic"/>
                <a:sym typeface="Century Gothic"/>
              </a:rPr>
            </a:br>
            <a:r>
              <a:rPr lang="en">
                <a:latin typeface="Century Gothic"/>
                <a:ea typeface="Century Gothic"/>
                <a:cs typeface="Century Gothic"/>
                <a:sym typeface="Century Gothic"/>
              </a:rPr>
              <a:t>words and phrases from the </a:t>
            </a:r>
            <a:br>
              <a:rPr lang="en">
                <a:latin typeface="Century Gothic"/>
                <a:ea typeface="Century Gothic"/>
                <a:cs typeface="Century Gothic"/>
                <a:sym typeface="Century Gothic"/>
              </a:rPr>
            </a:br>
            <a:r>
              <a:rPr lang="en">
                <a:latin typeface="Century Gothic"/>
                <a:ea typeface="Century Gothic"/>
                <a:cs typeface="Century Gothic"/>
                <a:sym typeface="Century Gothic"/>
              </a:rPr>
              <a:t>paragraph.</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Explain how the words you’ve</a:t>
            </a:r>
            <a:br>
              <a:rPr lang="en">
                <a:latin typeface="Century Gothic"/>
                <a:ea typeface="Century Gothic"/>
                <a:cs typeface="Century Gothic"/>
                <a:sym typeface="Century Gothic"/>
              </a:rPr>
            </a:br>
            <a:r>
              <a:rPr lang="en">
                <a:latin typeface="Century Gothic"/>
                <a:ea typeface="Century Gothic"/>
                <a:cs typeface="Century Gothic"/>
                <a:sym typeface="Century Gothic"/>
              </a:rPr>
              <a:t>chosen help you to </a:t>
            </a:r>
            <a:br>
              <a:rPr lang="en">
                <a:latin typeface="Century Gothic"/>
                <a:ea typeface="Century Gothic"/>
                <a:cs typeface="Century Gothic"/>
                <a:sym typeface="Century Gothic"/>
              </a:rPr>
            </a:br>
            <a:r>
              <a:rPr lang="en">
                <a:latin typeface="Century Gothic"/>
                <a:ea typeface="Century Gothic"/>
                <a:cs typeface="Century Gothic"/>
                <a:sym typeface="Century Gothic"/>
              </a:rPr>
              <a:t>understand Watanabe better.</a:t>
            </a:r>
            <a:endParaRPr>
              <a:latin typeface="Century Gothic"/>
              <a:ea typeface="Century Gothic"/>
              <a:cs typeface="Century Gothic"/>
              <a:sym typeface="Century Gothic"/>
            </a:endParaRPr>
          </a:p>
        </p:txBody>
      </p:sp>
      <p:pic>
        <p:nvPicPr>
          <p:cNvPr id="260" name="Google Shape;260;p43"/>
          <p:cNvPicPr preferRelativeResize="0"/>
          <p:nvPr/>
        </p:nvPicPr>
        <p:blipFill>
          <a:blip r:embed="rId3">
            <a:alphaModFix/>
          </a:blip>
          <a:stretch>
            <a:fillRect/>
          </a:stretch>
        </p:blipFill>
        <p:spPr>
          <a:xfrm>
            <a:off x="5040068" y="1167750"/>
            <a:ext cx="3614075" cy="2849079"/>
          </a:xfrm>
          <a:prstGeom prst="rect">
            <a:avLst/>
          </a:prstGeom>
          <a:noFill/>
          <a:ln>
            <a:noFill/>
          </a:ln>
        </p:spPr>
      </p:pic>
      <p:pic>
        <p:nvPicPr>
          <p:cNvPr id="262" name="Google Shape;262;p43"/>
          <p:cNvPicPr preferRelativeResize="0"/>
          <p:nvPr/>
        </p:nvPicPr>
        <p:blipFill>
          <a:blip r:embed="rId4">
            <a:alphaModFix/>
          </a:blip>
          <a:stretch>
            <a:fillRect/>
          </a:stretch>
        </p:blipFill>
        <p:spPr>
          <a:xfrm>
            <a:off x="7981100" y="4338334"/>
            <a:ext cx="577139" cy="610526"/>
          </a:xfrm>
          <a:prstGeom prst="rect">
            <a:avLst/>
          </a:prstGeom>
          <a:noFill/>
          <a:ln>
            <a:noFill/>
          </a:ln>
        </p:spPr>
      </p:pic>
      <p:pic>
        <p:nvPicPr>
          <p:cNvPr id="263" name="Google Shape;263;p43"/>
          <p:cNvPicPr preferRelativeResize="0"/>
          <p:nvPr/>
        </p:nvPicPr>
        <p:blipFill>
          <a:blip r:embed="rId5">
            <a:alphaModFix/>
          </a:blip>
          <a:stretch>
            <a:fillRect/>
          </a:stretch>
        </p:blipFill>
        <p:spPr>
          <a:xfrm>
            <a:off x="7565573" y="4405889"/>
            <a:ext cx="511432" cy="475415"/>
          </a:xfrm>
          <a:prstGeom prst="rect">
            <a:avLst/>
          </a:prstGeom>
          <a:noFill/>
          <a:ln>
            <a:noFill/>
          </a:ln>
        </p:spPr>
      </p:pic>
      <p:pic>
        <p:nvPicPr>
          <p:cNvPr id="8" name="Google Shape;251;p42"/>
          <p:cNvPicPr preferRelativeResize="0"/>
          <p:nvPr/>
        </p:nvPicPr>
        <p:blipFill>
          <a:blip r:embed="rId6">
            <a:alphaModFix/>
          </a:blip>
          <a:stretch>
            <a:fillRect/>
          </a:stretch>
        </p:blipFill>
        <p:spPr>
          <a:xfrm>
            <a:off x="8525581" y="4434972"/>
            <a:ext cx="487975" cy="4172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69" name="Google Shape;269;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the Hillenbrand’s word choice in Unbroken and how it contributes to the meaning of the text.</a:t>
            </a:r>
            <a:br>
              <a:rPr lang="en" sz="2400" i="1">
                <a:latin typeface="Century Gothic"/>
                <a:ea typeface="Century Gothic"/>
                <a:cs typeface="Century Gothic"/>
                <a:sym typeface="Century Gothic"/>
              </a:rPr>
            </a:br>
            <a:endParaRPr sz="2400" i="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the theme concept of resisting invisibility </a:t>
            </a:r>
            <a:r>
              <a:rPr lang="en" sz="2400">
                <a:latin typeface="Century Gothic"/>
                <a:ea typeface="Century Gothic"/>
                <a:cs typeface="Century Gothic"/>
                <a:sym typeface="Century Gothic"/>
              </a:rPr>
              <a:t>in </a:t>
            </a:r>
            <a:r>
              <a:rPr lang="en" sz="2400" i="1">
                <a:latin typeface="Century Gothic"/>
                <a:ea typeface="Century Gothic"/>
                <a:cs typeface="Century Gothic"/>
                <a:sym typeface="Century Gothic"/>
              </a:rPr>
              <a:t>Unbroken</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7" name="Google Shape;262;p43"/>
          <p:cNvPicPr preferRelativeResize="0"/>
          <p:nvPr/>
        </p:nvPicPr>
        <p:blipFill>
          <a:blip r:embed="rId3">
            <a:alphaModFix/>
          </a:blip>
          <a:stretch>
            <a:fillRect/>
          </a:stretch>
        </p:blipFill>
        <p:spPr>
          <a:xfrm>
            <a:off x="8046416" y="4338334"/>
            <a:ext cx="577139" cy="610526"/>
          </a:xfrm>
          <a:prstGeom prst="rect">
            <a:avLst/>
          </a:prstGeom>
          <a:noFill/>
          <a:ln>
            <a:noFill/>
          </a:ln>
        </p:spPr>
      </p:pic>
      <p:pic>
        <p:nvPicPr>
          <p:cNvPr id="270" name="Google Shape;270;p44"/>
          <p:cNvPicPr preferRelativeResize="0"/>
          <p:nvPr/>
        </p:nvPicPr>
        <p:blipFill>
          <a:blip r:embed="rId4">
            <a:alphaModFix/>
          </a:blip>
          <a:stretch>
            <a:fillRect/>
          </a:stretch>
        </p:blipFill>
        <p:spPr>
          <a:xfrm>
            <a:off x="8450034" y="4380800"/>
            <a:ext cx="615775" cy="498050"/>
          </a:xfrm>
          <a:prstGeom prst="rect">
            <a:avLst/>
          </a:prstGeom>
          <a:noFill/>
          <a:ln>
            <a:noFill/>
          </a:ln>
        </p:spPr>
      </p:pic>
      <p:pic>
        <p:nvPicPr>
          <p:cNvPr id="272" name="Google Shape;272;p44"/>
          <p:cNvPicPr preferRelativeResize="0"/>
          <p:nvPr/>
        </p:nvPicPr>
        <p:blipFill>
          <a:blip r:embed="rId5">
            <a:alphaModFix/>
          </a:blip>
          <a:stretch>
            <a:fillRect/>
          </a:stretch>
        </p:blipFill>
        <p:spPr>
          <a:xfrm>
            <a:off x="7604162" y="4347028"/>
            <a:ext cx="516186" cy="5655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5"/>
          <p:cNvSpPr txBox="1">
            <a:spLocks noGrp="1"/>
          </p:cNvSpPr>
          <p:nvPr>
            <p:ph type="title"/>
          </p:nvPr>
        </p:nvSpPr>
        <p:spPr>
          <a:xfrm>
            <a:off x="386100" y="163550"/>
            <a:ext cx="81294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Study the Theme “Resisting Invisibility”</a:t>
            </a:r>
            <a:endParaRPr sz="3000" i="0" u="none" strike="noStrike" cap="none">
              <a:solidFill>
                <a:schemeClr val="dk1"/>
              </a:solidFill>
              <a:latin typeface="Century Gothic"/>
              <a:ea typeface="Century Gothic"/>
              <a:cs typeface="Century Gothic"/>
              <a:sym typeface="Century Gothic"/>
            </a:endParaRPr>
          </a:p>
        </p:txBody>
      </p:sp>
      <p:sp>
        <p:nvSpPr>
          <p:cNvPr id="278" name="Google Shape;278;p45"/>
          <p:cNvSpPr txBox="1">
            <a:spLocks noGrp="1"/>
          </p:cNvSpPr>
          <p:nvPr>
            <p:ph type="body" idx="1"/>
          </p:nvPr>
        </p:nvSpPr>
        <p:spPr>
          <a:xfrm>
            <a:off x="4326125" y="1157750"/>
            <a:ext cx="4692600" cy="35952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000">
                <a:latin typeface="Century Gothic"/>
                <a:ea typeface="Century Gothic"/>
                <a:cs typeface="Century Gothic"/>
                <a:sym typeface="Century Gothic"/>
              </a:rPr>
              <a:t>First, you and your partner are going to answer only three questions from an assigned row. Your teacher will tell you which row is yours.</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Take 10 minutes as a pair to </a:t>
            </a:r>
            <a:r>
              <a:rPr lang="en" sz="2000" u="sng">
                <a:latin typeface="Century Gothic"/>
                <a:ea typeface="Century Gothic"/>
                <a:cs typeface="Century Gothic"/>
                <a:sym typeface="Century Gothic"/>
              </a:rPr>
              <a:t>read </a:t>
            </a:r>
            <a:r>
              <a:rPr lang="en" sz="2000">
                <a:latin typeface="Century Gothic"/>
                <a:ea typeface="Century Gothic"/>
                <a:cs typeface="Century Gothic"/>
                <a:sym typeface="Century Gothic"/>
              </a:rPr>
              <a:t>your three questions, </a:t>
            </a:r>
            <a:r>
              <a:rPr lang="en" sz="2000" u="sng">
                <a:latin typeface="Century Gothic"/>
                <a:ea typeface="Century Gothic"/>
                <a:cs typeface="Century Gothic"/>
                <a:sym typeface="Century Gothic"/>
              </a:rPr>
              <a:t>reread </a:t>
            </a:r>
            <a:r>
              <a:rPr lang="en" sz="2000">
                <a:latin typeface="Century Gothic"/>
                <a:ea typeface="Century Gothic"/>
                <a:cs typeface="Century Gothic"/>
                <a:sym typeface="Century Gothic"/>
              </a:rPr>
              <a:t>the text, and </a:t>
            </a:r>
            <a:r>
              <a:rPr lang="en" sz="2000" u="sng">
                <a:latin typeface="Century Gothic"/>
                <a:ea typeface="Century Gothic"/>
                <a:cs typeface="Century Gothic"/>
                <a:sym typeface="Century Gothic"/>
              </a:rPr>
              <a:t>jot</a:t>
            </a:r>
            <a:r>
              <a:rPr lang="en" sz="2000">
                <a:latin typeface="Century Gothic"/>
                <a:ea typeface="Century Gothic"/>
                <a:cs typeface="Century Gothic"/>
                <a:sym typeface="Century Gothic"/>
              </a:rPr>
              <a:t> your answers.</a:t>
            </a:r>
            <a:r>
              <a:rPr lang="en"/>
              <a:t/>
            </a:r>
            <a:br>
              <a:rPr lang="en"/>
            </a:br>
            <a:r>
              <a:rPr lang="en"/>
              <a:t> </a:t>
            </a:r>
            <a:endParaRPr/>
          </a:p>
        </p:txBody>
      </p:sp>
      <p:pic>
        <p:nvPicPr>
          <p:cNvPr id="279" name="Google Shape;279;p45"/>
          <p:cNvPicPr preferRelativeResize="0"/>
          <p:nvPr/>
        </p:nvPicPr>
        <p:blipFill>
          <a:blip r:embed="rId3">
            <a:alphaModFix/>
          </a:blip>
          <a:stretch>
            <a:fillRect/>
          </a:stretch>
        </p:blipFill>
        <p:spPr>
          <a:xfrm>
            <a:off x="386100" y="1312200"/>
            <a:ext cx="3782250" cy="3377450"/>
          </a:xfrm>
          <a:prstGeom prst="rect">
            <a:avLst/>
          </a:prstGeom>
          <a:noFill/>
          <a:ln>
            <a:noFill/>
          </a:ln>
        </p:spPr>
      </p:pic>
      <p:pic>
        <p:nvPicPr>
          <p:cNvPr id="281" name="Google Shape;281;p45"/>
          <p:cNvPicPr preferRelativeResize="0"/>
          <p:nvPr/>
        </p:nvPicPr>
        <p:blipFill>
          <a:blip r:embed="rId4">
            <a:alphaModFix/>
          </a:blip>
          <a:stretch>
            <a:fillRect/>
          </a:stretch>
        </p:blipFill>
        <p:spPr>
          <a:xfrm>
            <a:off x="7917100" y="4422323"/>
            <a:ext cx="529594" cy="442548"/>
          </a:xfrm>
          <a:prstGeom prst="rect">
            <a:avLst/>
          </a:prstGeom>
          <a:noFill/>
          <a:ln>
            <a:noFill/>
          </a:ln>
        </p:spPr>
      </p:pic>
      <p:pic>
        <p:nvPicPr>
          <p:cNvPr id="7" name="Google Shape;251;p42"/>
          <p:cNvPicPr preferRelativeResize="0"/>
          <p:nvPr/>
        </p:nvPicPr>
        <p:blipFill>
          <a:blip r:embed="rId5">
            <a:alphaModFix/>
          </a:blip>
          <a:stretch>
            <a:fillRect/>
          </a:stretch>
        </p:blipFill>
        <p:spPr>
          <a:xfrm>
            <a:off x="8525581" y="4434972"/>
            <a:ext cx="487975" cy="4172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ADBEB8-31E0-4913-BA77-FB44930670DE}"/>
</file>

<file path=customXml/itemProps2.xml><?xml version="1.0" encoding="utf-8"?>
<ds:datastoreItem xmlns:ds="http://schemas.openxmlformats.org/officeDocument/2006/customXml" ds:itemID="{7710C69B-18A7-448D-9761-47FAF91F21AD}"/>
</file>

<file path=customXml/itemProps3.xml><?xml version="1.0" encoding="utf-8"?>
<ds:datastoreItem xmlns:ds="http://schemas.openxmlformats.org/officeDocument/2006/customXml" ds:itemID="{FB6F39F5-48CA-43A3-A5F2-928981980E79}"/>
</file>

<file path=docProps/app.xml><?xml version="1.0" encoding="utf-8"?>
<Properties xmlns="http://schemas.openxmlformats.org/officeDocument/2006/extended-properties" xmlns:vt="http://schemas.openxmlformats.org/officeDocument/2006/docPropsVTypes">
  <TotalTime>14</TotalTime>
  <Words>1421</Words>
  <Application>Microsoft Macintosh PowerPoint</Application>
  <PresentationFormat>On-screen Show (16:9)</PresentationFormat>
  <Paragraphs>339</Paragraphs>
  <Slides>18</Slides>
  <Notes>18</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18</vt:i4>
      </vt:variant>
    </vt:vector>
  </HeadingPairs>
  <TitlesOfParts>
    <vt:vector size="23" baseType="lpstr">
      <vt:lpstr>Calibri</vt:lpstr>
      <vt:lpstr>Century Gothic</vt:lpstr>
      <vt:lpstr>Simple Light</vt:lpstr>
      <vt:lpstr>Office Theme</vt:lpstr>
      <vt:lpstr>Office Theme</vt:lpstr>
      <vt:lpstr>  Grade 8: Module 3: Unit 2: Lesson 12 Teacher slide, before teaching. </vt:lpstr>
      <vt:lpstr>  Grade 8: Module 3: Unit 2: Lesson 12 Teacher slide, before teaching. </vt:lpstr>
      <vt:lpstr>  Grade 8: Module 3: Unit 2: Lesson 12 Teacher slide, before teaching. </vt:lpstr>
      <vt:lpstr>Grade 8: Module 3:  Unit 2: Lesson 12</vt:lpstr>
      <vt:lpstr>Hello, Students!</vt:lpstr>
      <vt:lpstr>Let’s Reread for Understanding</vt:lpstr>
      <vt:lpstr>Let’s Analyze Author’s Word Choice</vt:lpstr>
      <vt:lpstr>Let’s Review the Learning Targets</vt:lpstr>
      <vt:lpstr>Let’s Study the Theme “Resisting Invisibility”</vt:lpstr>
      <vt:lpstr>Let’s Listen and Summarize</vt:lpstr>
      <vt:lpstr>Let’s Study the Theme “Resisting Invisibility”</vt:lpstr>
      <vt:lpstr>Let’s Review Answers to Row 1</vt:lpstr>
      <vt:lpstr>Let’s Review Answers to Row 2</vt:lpstr>
      <vt:lpstr>Let’s Review Answers to Row 3</vt:lpstr>
      <vt:lpstr>Let’s Select the Strongest Evidence</vt:lpstr>
      <vt:lpstr>Homework</vt:lpstr>
      <vt:lpstr>Let’s Review Feedback on Our Assessment</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12 Teacher slide, before teaching. </dc:title>
  <dc:creator>nbravo</dc:creator>
  <cp:lastModifiedBy>Alexander Specht</cp:lastModifiedBy>
  <cp:revision>5</cp:revision>
  <dcterms:modified xsi:type="dcterms:W3CDTF">2018-10-29T23:53:37Z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