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0883" autoAdjust="0"/>
  </p:normalViewPr>
  <p:slideViewPr>
    <p:cSldViewPr snapToGrid="0">
      <p:cViewPr varScale="1">
        <p:scale>
          <a:sx n="89" d="100"/>
          <a:sy n="89" d="100"/>
        </p:scale>
        <p:origin x="-166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3.xml"/><Relationship Id="rId12" Type="http://schemas.openxmlformats.org/officeDocument/2006/relationships/slide" Target="slides/slide10.xml"/><Relationship Id="rId17" Type="http://schemas.openxmlformats.org/officeDocument/2006/relationships/theme" Target="theme/theme1.xml"/><Relationship Id="rId7" Type="http://schemas.openxmlformats.org/officeDocument/2006/relationships/slide" Target="slides/slide5.xml"/><Relationship Id="rId16" Type="http://schemas.openxmlformats.org/officeDocument/2006/relationships/viewProps" Target="viewProps.xml"/><Relationship Id="rId2" Type="http://schemas.openxmlformats.org/officeDocument/2006/relationships/slideMaster" Target="slideMasters/slideMaster2.xml"/><Relationship Id="rId20" Type="http://schemas.openxmlformats.org/officeDocument/2006/relationships/customXml" Target="../customXml/item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customXml" Target="../customXml/item1.xml"/><Relationship Id="rId14" Type="http://schemas.openxmlformats.org/officeDocument/2006/relationships/printerSettings" Target="printerSettings/printerSettings1.bin"/><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464780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1774be1c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1774be1c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Agenda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50-55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1. Opening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Unpacking Learning Targets (2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2. Work Time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Performance Task: Readers Theater Performance for an Audience (40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3. Closing and Assessment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Self-Assessment (5–10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i="0" dirty="0">
                <a:solidFill>
                  <a:schemeClr val="dk1"/>
                </a:solidFill>
                <a:latin typeface="Calibri"/>
                <a:ea typeface="Calibri"/>
                <a:cs typeface="Calibri"/>
                <a:sym typeface="Calibri"/>
              </a:rPr>
              <a:t>*Note: Due to the time this will take and to hold student attention, you may choose to spread this over a couple of days.</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i="0" dirty="0">
                <a:solidFill>
                  <a:schemeClr val="dk1"/>
                </a:solidFill>
                <a:latin typeface="Calibri"/>
                <a:ea typeface="Calibri"/>
                <a:cs typeface="Calibri"/>
                <a:sym typeface="Calibri"/>
              </a:rPr>
              <a:t>*Note: The original EL Lesson Plan contains two additional learning </a:t>
            </a:r>
            <a:r>
              <a:rPr lang="en" sz="1200" i="0" dirty="0" smtClean="0">
                <a:solidFill>
                  <a:schemeClr val="dk1"/>
                </a:solidFill>
                <a:latin typeface="Calibri"/>
                <a:ea typeface="Calibri"/>
                <a:cs typeface="Calibri"/>
                <a:sym typeface="Calibri"/>
              </a:rPr>
              <a:t>targets</a:t>
            </a:r>
            <a:r>
              <a:rPr lang="en-US" sz="1200" i="0" dirty="0" smtClean="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I </a:t>
            </a:r>
            <a:r>
              <a:rPr lang="en" sz="1200" dirty="0">
                <a:solidFill>
                  <a:schemeClr val="dk1"/>
                </a:solidFill>
                <a:latin typeface="Calibri"/>
                <a:ea typeface="Calibri"/>
                <a:cs typeface="Calibri"/>
                <a:sym typeface="Calibri"/>
              </a:rPr>
              <a:t>can ask questions that ask the audience to connect all of the individual scripts to understand the whole thing.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respond to questions about Readers Theater performances, providing evidence from my observations.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However, this question and answer session is not referenced again in the lesson nor have there been directions or expectations provided here (or in previous lessons) for students to formulate the questions to ask the audience. For this reason, these learning targets have been removed from this lesson. If you feel this element of the lesson would be beneficial to your students, you may consider the addition of teacher actions and student instructions after students perform.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74be1cf_0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1774be1cf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a:t>
            </a:r>
            <a:r>
              <a:rPr lang="en" sz="1200" b="1" dirty="0" smtClean="0">
                <a:solidFill>
                  <a:schemeClr val="dk1"/>
                </a:solidFill>
                <a:latin typeface="Calibri"/>
                <a:ea typeface="Calibri"/>
                <a:cs typeface="Calibri"/>
                <a:sym typeface="Calibri"/>
              </a:rPr>
              <a:t>Homework</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 next lesson they’ll begin Module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smtClean="0">
                <a:solidFill>
                  <a:schemeClr val="dk1"/>
                </a:solidFill>
                <a:latin typeface="Calibri"/>
                <a:ea typeface="Calibri"/>
                <a:cs typeface="Calibri"/>
                <a:sym typeface="Calibri"/>
              </a:rPr>
              <a:t> </a:t>
            </a:r>
            <a:r>
              <a:rPr lang="en" sz="120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1774be1c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1774be1c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Rubric </a:t>
            </a:r>
            <a:r>
              <a:rPr lang="en" sz="1200" dirty="0">
                <a:solidFill>
                  <a:schemeClr val="dk1"/>
                </a:solidFill>
                <a:latin typeface="Calibri"/>
                <a:ea typeface="Calibri"/>
                <a:cs typeface="Calibri"/>
                <a:sym typeface="Calibri"/>
              </a:rPr>
              <a:t>(two per student—one for teacher assessment and one for student self-assessment)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Rubric Self-Assessment </a:t>
            </a:r>
            <a:r>
              <a:rPr lang="en" sz="1200" dirty="0">
                <a:solidFill>
                  <a:schemeClr val="dk1"/>
                </a:solidFill>
                <a:latin typeface="Calibri"/>
                <a:ea typeface="Calibri"/>
                <a:cs typeface="Calibri"/>
                <a:sym typeface="Calibri"/>
              </a:rPr>
              <a:t>(one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Group Narrative Script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Arrange the room to allow  space for the groups to perform and the audience to view them. You may consider making arrangements to use an auditorium or stage if you have access to one in your building.</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1774be1c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1774be1c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Readers Theater Rubric</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58cbf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58cbff5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1774be1cf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1774be1cf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t>
            </a:r>
            <a:r>
              <a:rPr lang="en" sz="1200" dirty="0" smtClean="0">
                <a:solidFill>
                  <a:schemeClr val="dk1"/>
                </a:solidFill>
                <a:latin typeface="Calibri"/>
                <a:ea typeface="Calibri"/>
                <a:cs typeface="Calibri"/>
                <a:sym typeface="Calibri"/>
              </a:rPr>
              <a:t>Actions: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Read </a:t>
            </a:r>
            <a:r>
              <a:rPr lang="en" sz="1200" dirty="0">
                <a:solidFill>
                  <a:schemeClr val="dk1"/>
                </a:solidFill>
                <a:latin typeface="Calibri"/>
                <a:ea typeface="Calibri"/>
                <a:cs typeface="Calibri"/>
                <a:sym typeface="Calibri"/>
              </a:rPr>
              <a:t>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774be1cf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1774be1cf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Unpacking Learning Target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this lesson, they will perform their Readers Theaters for the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expectations of the learning targets.</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Clarify the language of the learning targets as needed. </a:t>
            </a:r>
            <a:endParaRPr sz="1200" dirty="0">
              <a:latin typeface="Calibri"/>
              <a:ea typeface="Calibri"/>
              <a:cs typeface="Calibri"/>
              <a:sym typeface="Calibri"/>
            </a:endParaRPr>
          </a:p>
          <a:p>
            <a:pPr marL="9144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1774be1cf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1774be1cf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Performance Task: Readers Theater Performance for an Audience (30 minutes)</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students perform their Readers Theaters in this lesson, they have time to practice with the props they have gathered for homework. Remind groups that the props should help the audience better understand their interpretation of the novel and the message (key quote) they are trying to communicate. Ensure that students understand the props should not be distracting, as that would take the audience focus away from the message they are trying to communicate.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in Work Time A.</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groups 5 minutes to practice their performance with the props and visuals they gathered for homework.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practicing their script with their props as they plan to present it before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on task and taking the assignment seriously.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having some commonly used props available for students who left theirs at home or didn’t have </a:t>
            </a:r>
            <a:r>
              <a:rPr lang="en" sz="1200" dirty="0" smtClean="0">
                <a:latin typeface="Calibri"/>
                <a:ea typeface="Calibri"/>
                <a:cs typeface="Calibri"/>
                <a:sym typeface="Calibri"/>
              </a:rPr>
              <a:t>the</a:t>
            </a:r>
            <a:r>
              <a:rPr lang="en-US" sz="1200" dirty="0" smtClean="0">
                <a:latin typeface="Calibri"/>
                <a:ea typeface="Calibri"/>
                <a:cs typeface="Calibri"/>
                <a:sym typeface="Calibri"/>
              </a:rPr>
              <a:t>m</a:t>
            </a:r>
            <a:r>
              <a:rPr lang="en" sz="1200" dirty="0" smtClean="0">
                <a:latin typeface="Calibri"/>
                <a:ea typeface="Calibri"/>
                <a:cs typeface="Calibri"/>
                <a:sym typeface="Calibri"/>
              </a:rPr>
              <a:t> </a:t>
            </a:r>
            <a:r>
              <a:rPr lang="en" sz="1200" dirty="0">
                <a:latin typeface="Calibri"/>
                <a:ea typeface="Calibri"/>
                <a:cs typeface="Calibri"/>
                <a:sym typeface="Calibri"/>
              </a:rPr>
              <a:t>available to bring.</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1774be1cf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1774be1cf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27-</a:t>
            </a:r>
            <a:r>
              <a:rPr lang="en" sz="1200" b="1" dirty="0" smtClean="0">
                <a:solidFill>
                  <a:schemeClr val="dk1"/>
                </a:solidFill>
                <a:latin typeface="Calibri"/>
                <a:ea typeface="Calibri"/>
                <a:cs typeface="Calibri"/>
                <a:sym typeface="Calibri"/>
              </a:rPr>
              <a:t>30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Groups/Whole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Performance Task: Readers Theater Performance for an Audience (30 minutes)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 each student using the rubric in the supporting materials of this lesson. Use the top part of the rubric to give students an individual score for their contribution and use the lower half of the rubric to give each group an overall grade for their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choose to extend this part of the lesson over the course of an additional day depending on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needs of your students and the time it takes for each presentation.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groups to perform, giving them approximately 1 minute to set up for their performance.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each group performs, score them using the </a:t>
            </a:r>
            <a:r>
              <a:rPr lang="en" sz="1200" b="1" dirty="0">
                <a:solidFill>
                  <a:schemeClr val="dk1"/>
                </a:solidFill>
                <a:latin typeface="Calibri"/>
                <a:ea typeface="Calibri"/>
                <a:cs typeface="Calibri"/>
                <a:sym typeface="Calibri"/>
              </a:rPr>
              <a:t>Readers Theater rubric</a:t>
            </a:r>
            <a:r>
              <a:rPr lang="en" sz="120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Use the top part of the rubric to give students an individual score for their contribution and use the lower half of the rubric to give each group an overall grade for their group work.</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performing their Readers Theater based on the criteria discussed in previous lessons.</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1774be1cf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1774be1c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 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Self-Assessment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copy of the </a:t>
            </a:r>
            <a:r>
              <a:rPr lang="en" sz="1200" b="1" dirty="0">
                <a:solidFill>
                  <a:schemeClr val="dk1"/>
                </a:solidFill>
                <a:latin typeface="Calibri"/>
                <a:ea typeface="Calibri"/>
                <a:cs typeface="Calibri"/>
                <a:sym typeface="Calibri"/>
              </a:rPr>
              <a:t>Readers Theater rubric</a:t>
            </a:r>
            <a:r>
              <a:rPr lang="en" sz="1200" dirty="0">
                <a:solidFill>
                  <a:schemeClr val="dk1"/>
                </a:solidFill>
                <a:latin typeface="Calibri"/>
                <a:ea typeface="Calibri"/>
                <a:cs typeface="Calibri"/>
                <a:sym typeface="Calibri"/>
              </a:rPr>
              <a:t> and a </a:t>
            </a:r>
            <a:r>
              <a:rPr lang="en" sz="1200" b="1" dirty="0">
                <a:solidFill>
                  <a:schemeClr val="dk1"/>
                </a:solidFill>
                <a:latin typeface="Calibri"/>
                <a:ea typeface="Calibri"/>
                <a:cs typeface="Calibri"/>
                <a:sym typeface="Calibri"/>
              </a:rPr>
              <a:t>Readers Theater Rubric Self-Assessment </a:t>
            </a:r>
            <a:r>
              <a:rPr lang="en" sz="1200" dirty="0">
                <a:solidFill>
                  <a:schemeClr val="dk1"/>
                </a:solidFill>
                <a:latin typeface="Calibri"/>
                <a:ea typeface="Calibri"/>
                <a:cs typeface="Calibri"/>
                <a:sym typeface="Calibri"/>
              </a:rPr>
              <a:t>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if necessary.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time to complete the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 scripts and self-assessments.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writing explanations for each of their scores on the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Explanations should be reflective of the scores that students gave themselves.</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need additional explanation of the dimensions on the rubric.</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3</a:t>
            </a:r>
            <a:r>
              <a:rPr lang="en" sz="3400"/>
              <a:t>: Lesson 5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3997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50-55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practice with the props that students have gathered for homework</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perform their Readers Theaters for the class</a:t>
            </a:r>
            <a:endParaRPr sz="1600" dirty="0">
              <a:solidFill>
                <a:schemeClr val="dk1"/>
              </a:solidFill>
            </a:endParaRPr>
          </a:p>
          <a:p>
            <a:pPr marL="0" lvl="0" indent="0" algn="l" rtl="0">
              <a:spcBef>
                <a:spcPts val="800"/>
              </a:spcBef>
              <a:spcAft>
                <a:spcPts val="0"/>
              </a:spcAft>
              <a:buNone/>
            </a:pPr>
            <a:endParaRPr dirty="0">
              <a:solidFill>
                <a:schemeClr val="dk1"/>
              </a:solidFill>
            </a:endParaRPr>
          </a:p>
          <a:p>
            <a:pPr marL="0" lvl="0" indent="0" algn="l" rtl="0">
              <a:spcBef>
                <a:spcPts val="800"/>
              </a:spcBef>
              <a:spcAft>
                <a:spcPts val="0"/>
              </a:spcAft>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speak clearly and with expression for a performance.</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perform my Readers Theater script for an audience.</a:t>
            </a:r>
            <a:endParaRPr sz="1600" dirty="0">
              <a:solidFill>
                <a:schemeClr val="dk1"/>
              </a:solidFill>
            </a:endParaRPr>
          </a:p>
          <a:p>
            <a:pPr marL="457200" lvl="0" indent="0" algn="l" rtl="0">
              <a:spcBef>
                <a:spcPts val="1000"/>
              </a:spcBef>
              <a:spcAft>
                <a:spcPts val="0"/>
              </a:spcAft>
              <a:buNone/>
            </a:pPr>
            <a:r>
              <a:rPr lang="en" sz="1600" dirty="0">
                <a:solidFill>
                  <a:schemeClr val="dk1"/>
                </a:solidFill>
              </a:rPr>
              <a:t/>
            </a:r>
            <a:br>
              <a:rPr lang="en" sz="1600" dirty="0">
                <a:solidFill>
                  <a:schemeClr val="dk1"/>
                </a:solidFill>
              </a:rPr>
            </a:br>
            <a:r>
              <a:rPr lang="en" sz="1600" dirty="0">
                <a:solidFill>
                  <a:schemeClr val="dk1"/>
                </a:solidFill>
              </a:rPr>
              <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46" name="Google Shape;246;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800"/>
              <a:t>Congratulations on completing Module 2!</a:t>
            </a:r>
            <a:endParaRPr sz="2800"/>
          </a:p>
          <a:p>
            <a:pPr marL="0" lvl="0" indent="0" algn="l" rtl="0">
              <a:spcBef>
                <a:spcPts val="800"/>
              </a:spcBef>
              <a:spcAft>
                <a:spcPts val="0"/>
              </a:spcAft>
              <a:buNone/>
            </a:pPr>
            <a:endParaRPr sz="2800"/>
          </a:p>
          <a:p>
            <a:pPr marL="0" lvl="0" indent="0" algn="l" rtl="0">
              <a:spcBef>
                <a:spcPts val="800"/>
              </a:spcBef>
              <a:spcAft>
                <a:spcPts val="0"/>
              </a:spcAft>
              <a:buNone/>
            </a:pPr>
            <a:r>
              <a:rPr lang="en" sz="2800"/>
              <a:t>Thanks for all your hard work reading and responding to such a complex text!</a:t>
            </a:r>
            <a:endParaRPr sz="2800"/>
          </a:p>
          <a:p>
            <a:pPr marL="0" lvl="0" indent="0" algn="l" rtl="0">
              <a:spcBef>
                <a:spcPts val="800"/>
              </a:spcBef>
              <a:spcAft>
                <a:spcPts val="0"/>
              </a:spcAft>
              <a:buNone/>
            </a:pPr>
            <a:endParaRPr sz="2800"/>
          </a:p>
          <a:p>
            <a:pPr marL="0" lvl="0" indent="0" algn="l" rtl="0">
              <a:spcBef>
                <a:spcPts val="800"/>
              </a:spcBef>
              <a:spcAft>
                <a:spcPts val="0"/>
              </a:spcAft>
              <a:buClr>
                <a:schemeClr val="dk1"/>
              </a:buClr>
              <a:buSzPts val="1100"/>
              <a:buFont typeface="Arial"/>
              <a:buNone/>
            </a:pPr>
            <a:r>
              <a:rPr lang="en" sz="2800">
                <a:solidFill>
                  <a:schemeClr val="dk1"/>
                </a:solidFill>
              </a:rPr>
              <a:t>There is no homework assignment tonight.</a:t>
            </a:r>
            <a:endParaRPr sz="2800">
              <a:solidFill>
                <a:schemeClr val="dk1"/>
              </a:solidFill>
            </a:endParaRPr>
          </a:p>
          <a:p>
            <a:pPr marL="0" lvl="0" indent="0" algn="l" rtl="0">
              <a:spcBef>
                <a:spcPts val="800"/>
              </a:spcBef>
              <a:spcAft>
                <a:spcPts val="0"/>
              </a:spcAft>
              <a:buClr>
                <a:schemeClr val="dk1"/>
              </a:buClr>
              <a:buSzPts val="1100"/>
              <a:buFont typeface="Arial"/>
              <a:buNone/>
            </a:pPr>
            <a:endParaRPr sz="2400">
              <a:solidFill>
                <a:schemeClr val="dk1"/>
              </a:solidFill>
            </a:endParaRPr>
          </a:p>
          <a:p>
            <a:pPr marL="0" lvl="0" indent="0" algn="l" rtl="0">
              <a:spcBef>
                <a:spcPts val="800"/>
              </a:spcBef>
              <a:spcAft>
                <a:spcPts val="0"/>
              </a:spcAft>
              <a:buNone/>
            </a:pP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 Lesson 5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5: </a:t>
            </a:r>
            <a:endParaRPr i="1" dirty="0">
              <a:solidFill>
                <a:schemeClr val="dk1"/>
              </a:solidFill>
            </a:endParaRPr>
          </a:p>
          <a:p>
            <a:pPr marL="0" lvl="0" indent="0" algn="l" rtl="0">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b="1" dirty="0">
                <a:solidFill>
                  <a:schemeClr val="dk1"/>
                </a:solidFill>
              </a:rPr>
              <a:t>Readers Theater Rubric </a:t>
            </a:r>
            <a:r>
              <a:rPr lang="en" dirty="0">
                <a:solidFill>
                  <a:schemeClr val="dk1"/>
                </a:solidFill>
              </a:rPr>
              <a:t>(two per student—one for teacher assessment and one for student self-assessment)</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Readers Theater Rubric Self-Assessment </a:t>
            </a:r>
            <a:r>
              <a:rPr lang="en" dirty="0">
                <a:solidFill>
                  <a:schemeClr val="dk1"/>
                </a:solidFill>
              </a:rPr>
              <a:t>(one per student)</a:t>
            </a: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5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5: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Review the </a:t>
            </a:r>
            <a:r>
              <a:rPr lang="en" b="1" dirty="0">
                <a:solidFill>
                  <a:schemeClr val="dk1"/>
                </a:solidFill>
              </a:rPr>
              <a:t>Readers Theater Rubric</a:t>
            </a:r>
            <a:endParaRPr b="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3: Lesson 5</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70150"/>
            <a:ext cx="8520600" cy="35988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2400" dirty="0"/>
              <a:t>In today’s lesson, you will have one final opportunity to practice your script with your chosen props. Then, you will perform your Readers Theater for the class and view the other groups’ presentations!</a:t>
            </a:r>
            <a:endParaRPr sz="2400" dirty="0"/>
          </a:p>
          <a:p>
            <a:pPr marL="0" lvl="0" indent="0" algn="l" rtl="0">
              <a:lnSpc>
                <a:spcPct val="100000"/>
              </a:lnSpc>
              <a:spcBef>
                <a:spcPts val="800"/>
              </a:spcBef>
              <a:spcAft>
                <a:spcPts val="0"/>
              </a:spcAft>
              <a:buNone/>
            </a:pPr>
            <a:endParaRPr sz="1400" dirty="0"/>
          </a:p>
          <a:p>
            <a:pPr marL="0" lvl="0" indent="0" algn="l" rtl="0">
              <a:lnSpc>
                <a:spcPct val="100000"/>
              </a:lnSpc>
              <a:spcBef>
                <a:spcPts val="800"/>
              </a:spcBef>
              <a:spcAft>
                <a:spcPts val="0"/>
              </a:spcAft>
              <a:buNone/>
            </a:pPr>
            <a:r>
              <a:rPr lang="en" sz="2400" dirty="0"/>
              <a:t>Here’s what you’ll do today:</a:t>
            </a:r>
            <a:endParaRPr sz="2400" dirty="0"/>
          </a:p>
          <a:p>
            <a:pPr marL="457200" lvl="0" indent="-381000" algn="l" rtl="0">
              <a:lnSpc>
                <a:spcPct val="100000"/>
              </a:lnSpc>
              <a:spcBef>
                <a:spcPts val="800"/>
              </a:spcBef>
              <a:spcAft>
                <a:spcPts val="0"/>
              </a:spcAft>
              <a:buSzPts val="2400"/>
              <a:buChar char="•"/>
            </a:pPr>
            <a:r>
              <a:rPr lang="en" sz="2400" dirty="0"/>
              <a:t>Perform your Readers Theater </a:t>
            </a:r>
            <a:endParaRPr sz="2400" dirty="0"/>
          </a:p>
          <a:p>
            <a:pPr marL="457200" lvl="0" indent="-381000" algn="l" rtl="0">
              <a:lnSpc>
                <a:spcPct val="100000"/>
              </a:lnSpc>
              <a:spcBef>
                <a:spcPts val="0"/>
              </a:spcBef>
              <a:spcAft>
                <a:spcPts val="0"/>
              </a:spcAft>
              <a:buSzPts val="2400"/>
              <a:buChar char="•"/>
            </a:pPr>
            <a:r>
              <a:rPr lang="en" sz="2400" dirty="0"/>
              <a:t>Self-assess your performance using the </a:t>
            </a:r>
            <a:r>
              <a:rPr lang="en" sz="2400" b="1" dirty="0"/>
              <a:t>Readers Theater rubric</a:t>
            </a:r>
            <a:endParaRPr sz="24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Targets</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a:t>I </a:t>
            </a:r>
            <a:r>
              <a:rPr lang="en" sz="2400" i="1"/>
              <a:t>can speak clearly and with expression</a:t>
            </a:r>
            <a:r>
              <a:rPr lang="en" sz="2400"/>
              <a:t> for a performance.</a:t>
            </a:r>
            <a:endParaRPr sz="2400"/>
          </a:p>
          <a:p>
            <a:pPr marL="457200" lvl="0" indent="-381000" algn="l" rtl="0">
              <a:spcBef>
                <a:spcPts val="0"/>
              </a:spcBef>
              <a:spcAft>
                <a:spcPts val="0"/>
              </a:spcAft>
              <a:buSzPts val="2400"/>
              <a:buAutoNum type="arabicPeriod"/>
            </a:pPr>
            <a:r>
              <a:rPr lang="en" sz="2400"/>
              <a:t>I </a:t>
            </a:r>
            <a:r>
              <a:rPr lang="en" sz="2400" i="1"/>
              <a:t>can perform </a:t>
            </a:r>
            <a:r>
              <a:rPr lang="en" sz="2400"/>
              <a:t>my Readers Theater script for an audience.</a:t>
            </a:r>
            <a:endParaRPr sz="2400"/>
          </a:p>
          <a:p>
            <a:pPr marL="914400" lvl="0" indent="0" algn="l" rtl="0">
              <a:spcBef>
                <a:spcPts val="800"/>
              </a:spcBef>
              <a:spcAft>
                <a:spcPts val="0"/>
              </a:spcAft>
              <a:buNone/>
            </a:pPr>
            <a:endParaRPr sz="2400"/>
          </a:p>
        </p:txBody>
      </p:sp>
      <p:pic>
        <p:nvPicPr>
          <p:cNvPr id="219" name="Google Shape;219;p33"/>
          <p:cNvPicPr preferRelativeResize="0"/>
          <p:nvPr/>
        </p:nvPicPr>
        <p:blipFill>
          <a:blip r:embed="rId3">
            <a:alphaModFix/>
          </a:blip>
          <a:stretch>
            <a:fillRect/>
          </a:stretch>
        </p:blipFill>
        <p:spPr>
          <a:xfrm>
            <a:off x="8317448" y="4319850"/>
            <a:ext cx="615775" cy="49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Practice with Our Chosen Props</a:t>
            </a:r>
            <a:endParaRPr sz="3000"/>
          </a:p>
        </p:txBody>
      </p:sp>
      <p:sp>
        <p:nvSpPr>
          <p:cNvPr id="225" name="Google Shape;225;p34"/>
          <p:cNvSpPr txBox="1">
            <a:spLocks noGrp="1"/>
          </p:cNvSpPr>
          <p:nvPr>
            <p:ph type="body" idx="1"/>
          </p:nvPr>
        </p:nvSpPr>
        <p:spPr>
          <a:xfrm>
            <a:off x="311700" y="1397650"/>
            <a:ext cx="8520600" cy="298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As you practice one final time before your performance, remember that your props:</a:t>
            </a:r>
            <a:endParaRPr sz="2400"/>
          </a:p>
          <a:p>
            <a:pPr marL="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Should help the audience better understand your message and interpretation of the novel</a:t>
            </a:r>
            <a:endParaRPr sz="2400"/>
          </a:p>
          <a:p>
            <a:pPr marL="457200" lvl="0" indent="-381000" algn="l" rtl="0">
              <a:spcBef>
                <a:spcPts val="0"/>
              </a:spcBef>
              <a:spcAft>
                <a:spcPts val="0"/>
              </a:spcAft>
              <a:buSzPts val="2400"/>
              <a:buChar char="•"/>
            </a:pPr>
            <a:r>
              <a:rPr lang="en" sz="2400"/>
              <a:t>Should </a:t>
            </a:r>
            <a:r>
              <a:rPr lang="en" sz="2400" i="1"/>
              <a:t>not </a:t>
            </a:r>
            <a:r>
              <a:rPr lang="en" sz="2400"/>
              <a:t>be distracting</a:t>
            </a:r>
            <a:endParaRPr sz="2400"/>
          </a:p>
          <a:p>
            <a:pPr marL="457200" lvl="0" indent="-381000" algn="l" rtl="0">
              <a:spcBef>
                <a:spcPts val="0"/>
              </a:spcBef>
              <a:spcAft>
                <a:spcPts val="0"/>
              </a:spcAft>
              <a:buSzPts val="2400"/>
              <a:buChar char="•"/>
            </a:pPr>
            <a:r>
              <a:rPr lang="en" sz="2400"/>
              <a:t>Should blend in to the scenes</a:t>
            </a:r>
            <a:endParaRPr sz="240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Perform Our Readers Theater</a:t>
            </a:r>
            <a:endParaRPr/>
          </a:p>
        </p:txBody>
      </p:sp>
      <p:sp>
        <p:nvSpPr>
          <p:cNvPr id="231" name="Google Shape;231;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As you perform, you will</a:t>
            </a:r>
            <a:endParaRPr sz="2400" dirty="0"/>
          </a:p>
          <a:p>
            <a:pPr marL="0" lvl="0" indent="0" algn="l" rtl="0">
              <a:spcBef>
                <a:spcPts val="800"/>
              </a:spcBef>
              <a:spcAft>
                <a:spcPts val="0"/>
              </a:spcAft>
              <a:buNone/>
            </a:pPr>
            <a:r>
              <a:rPr lang="en" sz="2400" dirty="0"/>
              <a:t>be assessed as both an</a:t>
            </a:r>
            <a:endParaRPr sz="2400" dirty="0"/>
          </a:p>
          <a:p>
            <a:pPr marL="0" lvl="0" indent="0" algn="l" rtl="0">
              <a:spcBef>
                <a:spcPts val="800"/>
              </a:spcBef>
              <a:spcAft>
                <a:spcPts val="0"/>
              </a:spcAft>
              <a:buNone/>
            </a:pPr>
            <a:r>
              <a:rPr lang="en" sz="2400" dirty="0"/>
              <a:t>individual and a group</a:t>
            </a:r>
            <a:endParaRPr sz="2400" dirty="0"/>
          </a:p>
          <a:p>
            <a:pPr marL="0" lvl="0" indent="0" algn="l" rtl="0">
              <a:spcBef>
                <a:spcPts val="800"/>
              </a:spcBef>
              <a:spcAft>
                <a:spcPts val="0"/>
              </a:spcAft>
              <a:buNone/>
            </a:pPr>
            <a:r>
              <a:rPr lang="en" sz="2400" dirty="0"/>
              <a:t>using the </a:t>
            </a:r>
            <a:r>
              <a:rPr lang="en" sz="2400" b="1" dirty="0"/>
              <a:t>Readers Theater </a:t>
            </a:r>
            <a:endParaRPr sz="2400" b="1" dirty="0"/>
          </a:p>
          <a:p>
            <a:pPr marL="0" lvl="0" indent="0" algn="l" rtl="0">
              <a:spcBef>
                <a:spcPts val="800"/>
              </a:spcBef>
              <a:spcAft>
                <a:spcPts val="0"/>
              </a:spcAft>
              <a:buNone/>
            </a:pPr>
            <a:r>
              <a:rPr lang="en" sz="2400" b="1" dirty="0"/>
              <a:t>rubric</a:t>
            </a:r>
            <a:r>
              <a:rPr lang="en" sz="2400" dirty="0"/>
              <a:t>.</a:t>
            </a:r>
            <a:endParaRPr sz="2400" dirty="0"/>
          </a:p>
        </p:txBody>
      </p:sp>
      <p:pic>
        <p:nvPicPr>
          <p:cNvPr id="232" name="Google Shape;232;p35"/>
          <p:cNvPicPr preferRelativeResize="0"/>
          <p:nvPr/>
        </p:nvPicPr>
        <p:blipFill>
          <a:blip r:embed="rId3">
            <a:alphaModFix/>
          </a:blip>
          <a:stretch>
            <a:fillRect/>
          </a:stretch>
        </p:blipFill>
        <p:spPr>
          <a:xfrm>
            <a:off x="4324800" y="1255700"/>
            <a:ext cx="4400550" cy="32099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Self-Assess Our Performance</a:t>
            </a:r>
            <a:endParaRPr/>
          </a:p>
        </p:txBody>
      </p:sp>
      <p:sp>
        <p:nvSpPr>
          <p:cNvPr id="238" name="Google Shape;238;p36"/>
          <p:cNvSpPr txBox="1">
            <a:spLocks noGrp="1"/>
          </p:cNvSpPr>
          <p:nvPr>
            <p:ph type="body" idx="1"/>
          </p:nvPr>
        </p:nvSpPr>
        <p:spPr>
          <a:xfrm>
            <a:off x="97375" y="1152475"/>
            <a:ext cx="8520600" cy="3416400"/>
          </a:xfrm>
          <a:prstGeom prst="rect">
            <a:avLst/>
          </a:prstGeom>
        </p:spPr>
        <p:txBody>
          <a:bodyPr spcFirstLastPara="1" wrap="square" lIns="68575" tIns="34275" rIns="68575" bIns="34275" anchor="t" anchorCtr="0">
            <a:noAutofit/>
          </a:bodyPr>
          <a:lstStyle/>
          <a:p>
            <a:pPr marL="457200" lvl="0" indent="-355600" algn="l" rtl="0">
              <a:spcBef>
                <a:spcPts val="800"/>
              </a:spcBef>
              <a:spcAft>
                <a:spcPts val="0"/>
              </a:spcAft>
              <a:buSzPts val="2000"/>
              <a:buAutoNum type="arabicPeriod"/>
            </a:pPr>
            <a:r>
              <a:rPr lang="en" sz="2000" dirty="0"/>
              <a:t>Fill out the rubric </a:t>
            </a:r>
            <a:br>
              <a:rPr lang="en" sz="2000" dirty="0"/>
            </a:br>
            <a:r>
              <a:rPr lang="en" sz="2000" dirty="0"/>
              <a:t>based on your performance </a:t>
            </a:r>
            <a:endParaRPr sz="2000" dirty="0"/>
          </a:p>
          <a:p>
            <a:pPr marL="457200" lvl="0" indent="0" algn="l" rtl="0">
              <a:spcBef>
                <a:spcPts val="800"/>
              </a:spcBef>
              <a:spcAft>
                <a:spcPts val="0"/>
              </a:spcAft>
              <a:buNone/>
            </a:pPr>
            <a:r>
              <a:rPr lang="en-US" sz="2000" dirty="0"/>
              <a:t>t</a:t>
            </a:r>
            <a:r>
              <a:rPr lang="en" sz="2000" dirty="0" smtClean="0"/>
              <a:t>oday</a:t>
            </a:r>
            <a:r>
              <a:rPr lang="en" sz="2000" dirty="0"/>
              <a:t>.</a:t>
            </a:r>
            <a:br>
              <a:rPr lang="en" sz="2000" dirty="0"/>
            </a:br>
            <a:endParaRPr sz="2000" dirty="0"/>
          </a:p>
          <a:p>
            <a:pPr marL="457200" lvl="0" indent="-355600" algn="l" rtl="0">
              <a:spcBef>
                <a:spcPts val="800"/>
              </a:spcBef>
              <a:spcAft>
                <a:spcPts val="0"/>
              </a:spcAft>
              <a:buSzPts val="2000"/>
              <a:buAutoNum type="arabicPeriod"/>
            </a:pPr>
            <a:r>
              <a:rPr lang="en" sz="2000" dirty="0"/>
              <a:t>Complete the Self-Assessment</a:t>
            </a:r>
            <a:endParaRPr sz="2000" dirty="0"/>
          </a:p>
          <a:p>
            <a:pPr marL="457200" lvl="0" indent="0" algn="l" rtl="0">
              <a:spcBef>
                <a:spcPts val="800"/>
              </a:spcBef>
              <a:spcAft>
                <a:spcPts val="0"/>
              </a:spcAft>
              <a:buNone/>
            </a:pPr>
            <a:r>
              <a:rPr lang="en" sz="2000" dirty="0"/>
              <a:t>by writing a short statement</a:t>
            </a:r>
            <a:endParaRPr sz="2000" dirty="0"/>
          </a:p>
          <a:p>
            <a:pPr marL="457200" lvl="0" indent="0" algn="l" rtl="0">
              <a:spcBef>
                <a:spcPts val="800"/>
              </a:spcBef>
              <a:spcAft>
                <a:spcPts val="0"/>
              </a:spcAft>
              <a:buNone/>
            </a:pPr>
            <a:r>
              <a:rPr lang="en" sz="2000" dirty="0"/>
              <a:t>explaining your score.</a:t>
            </a:r>
            <a:br>
              <a:rPr lang="en" sz="2000" dirty="0"/>
            </a:br>
            <a:endParaRPr sz="2000" dirty="0"/>
          </a:p>
          <a:p>
            <a:pPr marL="457200" lvl="0" indent="0" algn="l" rtl="0">
              <a:spcBef>
                <a:spcPts val="800"/>
              </a:spcBef>
              <a:spcAft>
                <a:spcPts val="0"/>
              </a:spcAft>
              <a:buNone/>
            </a:pPr>
            <a:endParaRPr sz="2000" dirty="0"/>
          </a:p>
          <a:p>
            <a:pPr marL="457200" lvl="0" indent="0" algn="l" rtl="0">
              <a:spcBef>
                <a:spcPts val="800"/>
              </a:spcBef>
              <a:spcAft>
                <a:spcPts val="0"/>
              </a:spcAft>
              <a:buNone/>
            </a:pPr>
            <a:endParaRPr sz="2000" dirty="0"/>
          </a:p>
          <a:p>
            <a:pPr marL="457200" lvl="0" indent="0" algn="l" rtl="0">
              <a:spcBef>
                <a:spcPts val="800"/>
              </a:spcBef>
              <a:spcAft>
                <a:spcPts val="0"/>
              </a:spcAft>
              <a:buNone/>
            </a:pPr>
            <a:endParaRPr sz="2000" dirty="0"/>
          </a:p>
        </p:txBody>
      </p:sp>
      <p:pic>
        <p:nvPicPr>
          <p:cNvPr id="239" name="Google Shape;239;p36"/>
          <p:cNvPicPr preferRelativeResize="0"/>
          <p:nvPr/>
        </p:nvPicPr>
        <p:blipFill>
          <a:blip r:embed="rId3">
            <a:alphaModFix/>
          </a:blip>
          <a:stretch>
            <a:fillRect/>
          </a:stretch>
        </p:blipFill>
        <p:spPr>
          <a:xfrm>
            <a:off x="4572000" y="1152475"/>
            <a:ext cx="4364550" cy="3302025"/>
          </a:xfrm>
          <a:prstGeom prst="rect">
            <a:avLst/>
          </a:prstGeom>
          <a:noFill/>
          <a:ln>
            <a:noFill/>
          </a:ln>
        </p:spPr>
      </p:pic>
      <p:sp>
        <p:nvSpPr>
          <p:cNvPr id="240" name="Google Shape;240;p36"/>
          <p:cNvSpPr txBox="1"/>
          <p:nvPr/>
        </p:nvSpPr>
        <p:spPr>
          <a:xfrm>
            <a:off x="4562175" y="1203775"/>
            <a:ext cx="4384200" cy="3313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A85063F-1B63-42EF-961F-6419E05DBDF9}"/>
</file>

<file path=customXml/itemProps2.xml><?xml version="1.0" encoding="utf-8"?>
<ds:datastoreItem xmlns:ds="http://schemas.openxmlformats.org/officeDocument/2006/customXml" ds:itemID="{DCF43203-C281-4F9B-A55D-B1345037026C}"/>
</file>

<file path=customXml/itemProps3.xml><?xml version="1.0" encoding="utf-8"?>
<ds:datastoreItem xmlns:ds="http://schemas.openxmlformats.org/officeDocument/2006/customXml" ds:itemID="{0A68A195-6646-43E5-A925-3037EB9C3160}"/>
</file>

<file path=docProps/app.xml><?xml version="1.0" encoding="utf-8"?>
<Properties xmlns="http://schemas.openxmlformats.org/officeDocument/2006/extended-properties" xmlns:vt="http://schemas.openxmlformats.org/officeDocument/2006/docPropsVTypes">
  <TotalTime>6</TotalTime>
  <Words>531</Words>
  <Application>Microsoft Macintosh PowerPoint</Application>
  <PresentationFormat>On-screen Show (16:9)</PresentationFormat>
  <Paragraphs>157</Paragraphs>
  <Slides>10</Slides>
  <Notes>10</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10</vt:i4>
      </vt:variant>
    </vt:vector>
  </HeadingPairs>
  <TitlesOfParts>
    <vt:vector size="13" baseType="lpstr">
      <vt:lpstr>Century Gothic</vt:lpstr>
      <vt:lpstr>Office Theme</vt:lpstr>
      <vt:lpstr>Office Theme</vt:lpstr>
      <vt:lpstr>Grade 8: Module 2: Unit 3: Lesson 5   Teacher slide, before teaching.</vt:lpstr>
      <vt:lpstr>Grade 8: Module 2: Unit : Lesson 5  Teacher slide, before teaching.</vt:lpstr>
      <vt:lpstr>Grade 8: Module 2: Unit 2: Lesson 5  Teacher slide, before teaching.</vt:lpstr>
      <vt:lpstr>Grade 8: Module 2:  Unit 3: Lesson 5</vt:lpstr>
      <vt:lpstr>Hello, Students!</vt:lpstr>
      <vt:lpstr>Let’s Review Our Learning Targets</vt:lpstr>
      <vt:lpstr>Let’s Practice with Our Chosen Props</vt:lpstr>
      <vt:lpstr>Let’s Perform Our Readers Theater</vt:lpstr>
      <vt:lpstr>Let’s Self-Assess Our Performance</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3: Lesson 5   Teacher slide, before teaching.</dc:title>
  <cp:lastModifiedBy>Alexander Specht</cp:lastModifiedBy>
  <cp:revision>3</cp:revision>
  <dcterms:modified xsi:type="dcterms:W3CDTF">2018-09-25T02:15:51Z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