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s/slide1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6.xml" ContentType="application/vnd.openxmlformats-officedocument.presentationml.slide+xml"/>
  <Override PartName="/ppt/slides/slide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1.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notesSlides/notesSlide19.xml" ContentType="application/vnd.openxmlformats-officedocument.presentationml.notesSlide+xml"/>
  <Override PartName="/ppt/notesSlides/notesSlide18.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5.xml" ContentType="application/vnd.openxmlformats-officedocument.presentationml.notesSlide+xml"/>
  <Override PartName="/ppt/slideMasters/slideMaster1.xml" ContentType="application/vnd.openxmlformats-officedocument.presentationml.slideMaster+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5.xml" ContentType="application/vnd.openxmlformats-officedocument.presentationml.notesSlide+xml"/>
  <Override PartName="/ppt/notesSlides/notesSlide3.xml" ContentType="application/vnd.openxmlformats-officedocument.presentationml.notesSlide+xml"/>
  <Override PartName="/ppt/slideLayouts/slideLayout12.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4.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21"/>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Lst>
  <p:sldSz cx="9144000" cy="5143500" type="screen16x9"/>
  <p:notesSz cx="6858000" cy="9144000"/>
  <p:embeddedFontLst>
    <p:embeddedFont>
      <p:font typeface="Century Gothic" panose="020B0502020202020204" pitchFamily="34" charset="0"/>
      <p:regular r:id="rId22"/>
      <p:bold r:id="rId23"/>
      <p:italic r:id="rId24"/>
      <p:boldItalic r:id="rId25"/>
    </p:embeddedFont>
    <p:embeddedFont>
      <p:font typeface="Calibri" panose="020F0502020204030204" pitchFamily="34" charset="0"/>
      <p:regular r:id="rId26"/>
      <p:bold r:id="rId27"/>
      <p:italic r:id="rId28"/>
      <p:boldItalic r:id="rId2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76937AF9-26B6-4899-8999-524ABFC05E37}">
  <a:tblStyle styleId="{76937AF9-26B6-4899-8999-524ABFC05E3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inimized">
    <p:restoredLeft sz="15620"/>
    <p:restoredTop sz="27648" autoAdjust="0"/>
  </p:normalViewPr>
  <p:slideViewPr>
    <p:cSldViewPr snapToGrid="0">
      <p:cViewPr varScale="1">
        <p:scale>
          <a:sx n="22" d="100"/>
          <a:sy n="22" d="100"/>
        </p:scale>
        <p:origin x="2682" y="3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5.fntdata"/><Relationship Id="rId3" Type="http://schemas.openxmlformats.org/officeDocument/2006/relationships/slide" Target="slides/slide2.xml"/><Relationship Id="rId21" Type="http://schemas.openxmlformats.org/officeDocument/2006/relationships/notesMaster" Target="notesMasters/notesMaster1.xml"/><Relationship Id="rId34" Type="http://schemas.openxmlformats.org/officeDocument/2006/relationships/customXml" Target="../customXml/item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4.fntdata"/><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3.fntdata"/><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2.fntdata"/><Relationship Id="rId28" Type="http://schemas.openxmlformats.org/officeDocument/2006/relationships/font" Target="fonts/font7.fntdata"/><Relationship Id="rId36" Type="http://schemas.openxmlformats.org/officeDocument/2006/relationships/customXml" Target="../customXml/item3.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1.fntdata"/><Relationship Id="rId27" Type="http://schemas.openxmlformats.org/officeDocument/2006/relationships/font" Target="fonts/font6.fntdata"/><Relationship Id="rId30" Type="http://schemas.openxmlformats.org/officeDocument/2006/relationships/presProps" Target="presProps.xml"/><Relationship Id="rId35" Type="http://schemas.openxmlformats.org/officeDocument/2006/relationships/customXml" Target="../customXml/item2.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230808119"/>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2" name="Google Shape;92;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 important understanding in decoding multisyllabic words is that every syllable has one vowel sound as opposed to one vowel letter. Continue to echo this throughout the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Although students will be familiar with Syllable Sleuth from the Grade 1 modules, be prepared to model and support students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words used in the Syllable Sleuth in this lesson are two-syllable words using all the syllable types (vowel spelling patterns) and spelling patterns accumulated thus far to provide practice and review. This includes closed (CVC), open (CV), magic “e” (CVCe), r-controlled, and vowel teams. Students examine written words and identify the vowel spelling patterns to determine the number of syllables. Finally, they identify the syllable types and use the information to successfully decode the words. Notice that some words are nonsense words, which push students to only decode and not just remember the word.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posting anchor charts for the syllable types students have learned. Students can use the anchor charts as reference as they deepen their learning of syllables while encoding and decoding words. (Note:  the syllable V-cle will not be introduced until Module 3).</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needed, refer to the Syllabication Guidance document found in the K-2 Skills Resource Manual, pages 27-29.</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instructional practice, Words Rule is relatively new (introduced in Cycle 2), and students may need modeling and support to become familiar with it. In this practice, students discover spelling patterns in words and apply their knowledge of syllable types to identify when each pattern is applied. This knowledge supports students’ ability to decode and encode words by generalizing familiar spelling patterns. In this lesson, students work with the long i, /ī/ sound spelled “igh” and “ie.”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655257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Google Shape;157;g42c6b47cd1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8" name="Google Shape;158;g42c6b47cd1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3-5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highlight>
                <a:srgbClr val="FFFFFF"/>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 animation is included on this slide where technology is available. Vowels are in bold and syllables underlined on slide.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as needed, that every syllable has one vowel sound as opposed to one vowel letter.  Echo this throughout the lesson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word “carlape” is a nonsense word.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Base words with suffixes are divided between the base word and the suffix.  The word “trying” is a two-syllable word.  The first syllable is the base word “try” and the second syllable is the suffix “ing.”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check their work with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words with students and share with students that “carlape” is a nonsense word.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words chorally and invite volunteers to share a sentence using any of the words. Share sentences using remaining words.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checking their work for correctness and asking questions as needed.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Model and support students if they struggle with any of the syllables and words.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needed while checking work, remind students of any of the steps in the Syllable Sleuth instructional practice:</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Locate the vowels and put a dot below each one. (vowels are bolded on slide)</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Look for the consonants between the vowels.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Divide the word into syllables.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Pronounce each syllable according to the spelling pattern (i.e., closed, open, </a:t>
            </a:r>
            <a:r>
              <a:rPr lang="en" sz="1200" dirty="0" smtClean="0">
                <a:solidFill>
                  <a:schemeClr val="dk1"/>
                </a:solidFill>
                <a:latin typeface="Calibri"/>
                <a:ea typeface="Calibri"/>
                <a:cs typeface="Calibri"/>
                <a:sym typeface="Calibri"/>
              </a:rPr>
              <a:t>magic</a:t>
            </a:r>
            <a:r>
              <a:rPr lang="en"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“e</a:t>
            </a:r>
            <a:r>
              <a:rPr lang="en" sz="1200" dirty="0">
                <a:solidFill>
                  <a:schemeClr val="dk1"/>
                </a:solidFill>
                <a:latin typeface="Calibri"/>
                <a:ea typeface="Calibri"/>
                <a:cs typeface="Calibri"/>
                <a:sym typeface="Calibri"/>
              </a:rPr>
              <a:t>,” r-controlled, and vowel team).</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need guidance with “trying,” explain that base words with suffixes are divided between the base word and the suffix. The word “trying” is a two-syllable word.  The first syllable is the base word “try” and the second syllable is the suffix “ing.” Also, remind students that “y” makes the long “i” sound at the end of a one syllable word.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Offer a student-friendly definition and a sentence, so students can hear the word in context as needed.  For example: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Pigtail: </a:t>
            </a:r>
            <a:r>
              <a:rPr lang="en" sz="1200" i="1" dirty="0">
                <a:solidFill>
                  <a:schemeClr val="dk1"/>
                </a:solidFill>
                <a:latin typeface="Calibri"/>
                <a:ea typeface="Calibri"/>
                <a:cs typeface="Calibri"/>
                <a:sym typeface="Calibri"/>
              </a:rPr>
              <a:t>“A pigtail is </a:t>
            </a:r>
            <a:r>
              <a:rPr lang="en" sz="1200" i="1" dirty="0" smtClean="0">
                <a:solidFill>
                  <a:schemeClr val="dk1"/>
                </a:solidFill>
                <a:latin typeface="Calibri"/>
                <a:ea typeface="Calibri"/>
                <a:cs typeface="Calibri"/>
                <a:sym typeface="Calibri"/>
              </a:rPr>
              <a:t>a </a:t>
            </a:r>
            <a:r>
              <a:rPr lang="en" sz="1200" i="1" dirty="0">
                <a:solidFill>
                  <a:schemeClr val="dk1"/>
                </a:solidFill>
                <a:latin typeface="Calibri"/>
                <a:ea typeface="Calibri"/>
                <a:cs typeface="Calibri"/>
                <a:sym typeface="Calibri"/>
              </a:rPr>
              <a:t>thing that is not related to a pig!  A pigtail is a braid of hair that hangs from a head.  People with long hair may style their hair by pulling it into a pigtail when they don’t want their hair loose. For example, the athlete pulled his hair into a pigtail, so it did not get in his face when he had to throw or catch the ball.”</a:t>
            </a:r>
            <a:endParaRPr sz="1200" i="1" dirty="0">
              <a:solidFill>
                <a:schemeClr val="dk1"/>
              </a:solidFill>
              <a:latin typeface="Calibri"/>
              <a:ea typeface="Calibri"/>
              <a:cs typeface="Calibri"/>
              <a:sym typeface="Calibri"/>
            </a:endParaRPr>
          </a:p>
          <a:p>
            <a:pPr marL="457200" lvl="0" indent="0" algn="l" rtl="0">
              <a:spcBef>
                <a:spcPts val="0"/>
              </a:spcBef>
              <a:spcAft>
                <a:spcPts val="0"/>
              </a:spcAft>
              <a:buNone/>
            </a:pPr>
            <a:endParaRPr dirty="0"/>
          </a:p>
        </p:txBody>
      </p:sp>
    </p:spTree>
    <p:extLst>
      <p:ext uri="{BB962C8B-B14F-4D97-AF65-F5344CB8AC3E}">
        <p14:creationId xmlns:p14="http://schemas.microsoft.com/office/powerpoint/2010/main" val="23433013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g3cc42a962b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6" name="Google Shape;166;g3cc42a962b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“The Muffin Man.”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marching in a circle or in place, hand movements that “show” some of the ideas in the song) can be a lot of fun. For example, students may pretend with their hands looking through binoculars or shading their eyes with one hand to “take a closer look.” Students can come up with these movements themselves.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about to “take a closer look to group words.”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748052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g3da28f12b5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2" name="Google Shape;172;g3da28f12b5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a:solidFill>
                  <a:schemeClr val="dk1"/>
                </a:solidFill>
                <a:latin typeface="Calibri"/>
                <a:ea typeface="Calibri"/>
                <a:cs typeface="Calibri"/>
                <a:sym typeface="Calibri"/>
              </a:rPr>
              <a:t>Suggested slide pacing: 2-3 minutes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a:solidFill>
                  <a:schemeClr val="dk1"/>
                </a:solidFill>
                <a:latin typeface="Calibri"/>
                <a:ea typeface="Calibri"/>
                <a:cs typeface="Calibri"/>
                <a:sym typeface="Calibri"/>
              </a:rPr>
              <a:t>Grouping: Whole Group</a:t>
            </a: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Briefly introduce the Learning Targets by reminding students of the lyrics they just sang or chanted in the transition. Students are about to take a closer look at spelling patterns in words in order to sort them into groups. The target gives them the clue that there will be some words with vowel teams.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If you want to get your kids up and moving, you could have them stand up to read the learning target while they make the motion of shooting a bow and arrow at the target.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Review the learning targets. Refer to transition song.</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Say: </a:t>
            </a:r>
            <a:r>
              <a:rPr lang="en" sz="1200" i="1">
                <a:solidFill>
                  <a:schemeClr val="dk1"/>
                </a:solidFill>
                <a:latin typeface="Calibri"/>
                <a:ea typeface="Calibri"/>
                <a:cs typeface="Calibri"/>
                <a:sym typeface="Calibri"/>
              </a:rPr>
              <a:t>“Remember the transition song we just sang. Today we are going to take a closer look to group words.” </a:t>
            </a:r>
            <a:r>
              <a:rPr lang="en" sz="1200">
                <a:solidFill>
                  <a:schemeClr val="dk1"/>
                </a:solidFill>
                <a:latin typeface="Calibri"/>
                <a:ea typeface="Calibri"/>
                <a:cs typeface="Calibri"/>
                <a:sym typeface="Calibri"/>
              </a:rPr>
              <a:t> This can be very brief as the lesson goes into this in more detail.</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1106481" lvl="0" indent="-98508"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Supports/Meeting Student Needs: None</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105275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g3d7b9c5688_1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9" name="Google Shape;179;g3d7b9c5688_1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5-7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has animation if technology is available.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sure to use each word in a sentence, so students can hear the words in context to support meaning.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are short on time, choose a few words to put in sentences. Also, shorten the amount of words you use within the Words Rule practice.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words on board or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words aloud randomly and use words </a:t>
            </a:r>
            <a:r>
              <a:rPr lang="en" sz="1200" i="1" dirty="0">
                <a:solidFill>
                  <a:schemeClr val="dk1"/>
                </a:solidFill>
                <a:latin typeface="Calibri"/>
                <a:ea typeface="Calibri"/>
                <a:cs typeface="Calibri"/>
                <a:sym typeface="Calibri"/>
              </a:rPr>
              <a:t>quickly</a:t>
            </a:r>
            <a:r>
              <a:rPr lang="en" sz="1200" dirty="0">
                <a:solidFill>
                  <a:schemeClr val="dk1"/>
                </a:solidFill>
                <a:latin typeface="Calibri"/>
                <a:ea typeface="Calibri"/>
                <a:cs typeface="Calibri"/>
                <a:sym typeface="Calibri"/>
              </a:rPr>
              <a:t> in a sentence or show an action: </a:t>
            </a:r>
            <a:r>
              <a:rPr lang="en" sz="1200"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Sigh:</a:t>
            </a:r>
            <a:r>
              <a:rPr lang="en" sz="1200" i="1" baseline="0" dirty="0" smtClean="0">
                <a:solidFill>
                  <a:schemeClr val="dk1"/>
                </a:solidFill>
                <a:latin typeface="Calibri"/>
                <a:ea typeface="Calibri"/>
                <a:cs typeface="Calibri"/>
                <a:sym typeface="Calibri"/>
              </a:rPr>
              <a:t> </a:t>
            </a:r>
            <a:r>
              <a:rPr lang="en" sz="1200" i="1" dirty="0" smtClean="0">
                <a:solidFill>
                  <a:schemeClr val="dk1"/>
                </a:solidFill>
                <a:latin typeface="Calibri"/>
                <a:ea typeface="Calibri"/>
                <a:cs typeface="Calibri"/>
                <a:sym typeface="Calibri"/>
              </a:rPr>
              <a:t>watch </a:t>
            </a:r>
            <a:r>
              <a:rPr lang="en" sz="1200" i="1" dirty="0">
                <a:solidFill>
                  <a:schemeClr val="dk1"/>
                </a:solidFill>
                <a:latin typeface="Calibri"/>
                <a:ea typeface="Calibri"/>
                <a:cs typeface="Calibri"/>
                <a:sym typeface="Calibri"/>
              </a:rPr>
              <a:t>me sigh (show a sigh to students</a:t>
            </a:r>
            <a:r>
              <a:rPr lang="en" sz="1200" i="1" dirty="0" smtClean="0">
                <a:solidFill>
                  <a:schemeClr val="dk1"/>
                </a:solidFill>
                <a:latin typeface="Calibri"/>
                <a:ea typeface="Calibri"/>
                <a:cs typeface="Calibri"/>
                <a:sym typeface="Calibri"/>
              </a:rPr>
              <a:t>).” “High: </a:t>
            </a:r>
            <a:r>
              <a:rPr lang="en" sz="1200" i="1" dirty="0">
                <a:solidFill>
                  <a:schemeClr val="dk1"/>
                </a:solidFill>
                <a:latin typeface="Calibri"/>
                <a:ea typeface="Calibri"/>
                <a:cs typeface="Calibri"/>
                <a:sym typeface="Calibri"/>
              </a:rPr>
              <a:t>how high is the mountain?” </a:t>
            </a:r>
            <a:r>
              <a:rPr lang="en" sz="1200" i="1" dirty="0" smtClean="0">
                <a:solidFill>
                  <a:schemeClr val="dk1"/>
                </a:solidFill>
                <a:latin typeface="Calibri"/>
                <a:ea typeface="Calibri"/>
                <a:cs typeface="Calibri"/>
                <a:sym typeface="Calibri"/>
              </a:rPr>
              <a:t>“Lie:</a:t>
            </a:r>
            <a:r>
              <a:rPr lang="en" sz="1200" i="1" baseline="0" dirty="0" smtClean="0">
                <a:solidFill>
                  <a:schemeClr val="dk1"/>
                </a:solidFill>
                <a:latin typeface="Calibri"/>
                <a:ea typeface="Calibri"/>
                <a:cs typeface="Calibri"/>
                <a:sym typeface="Calibri"/>
              </a:rPr>
              <a:t> </a:t>
            </a:r>
            <a:r>
              <a:rPr lang="en" sz="1200" i="1" dirty="0" smtClean="0">
                <a:solidFill>
                  <a:schemeClr val="dk1"/>
                </a:solidFill>
                <a:latin typeface="Calibri"/>
                <a:ea typeface="Calibri"/>
                <a:cs typeface="Calibri"/>
                <a:sym typeface="Calibri"/>
              </a:rPr>
              <a:t>I </a:t>
            </a:r>
            <a:r>
              <a:rPr lang="en" sz="1200" i="1" dirty="0">
                <a:solidFill>
                  <a:schemeClr val="dk1"/>
                </a:solidFill>
                <a:latin typeface="Calibri"/>
                <a:ea typeface="Calibri"/>
                <a:cs typeface="Calibri"/>
                <a:sym typeface="Calibri"/>
              </a:rPr>
              <a:t>will lie down and take a nap. He lies down to sleep.” </a:t>
            </a:r>
            <a:r>
              <a:rPr lang="en" sz="1200" i="1" dirty="0" smtClean="0">
                <a:solidFill>
                  <a:schemeClr val="dk1"/>
                </a:solidFill>
                <a:latin typeface="Calibri"/>
                <a:ea typeface="Calibri"/>
                <a:cs typeface="Calibri"/>
                <a:sym typeface="Calibri"/>
              </a:rPr>
              <a:t>“Pie: my </a:t>
            </a:r>
            <a:r>
              <a:rPr lang="en" sz="1200" i="1" dirty="0">
                <a:solidFill>
                  <a:schemeClr val="dk1"/>
                </a:solidFill>
                <a:latin typeface="Calibri"/>
                <a:ea typeface="Calibri"/>
                <a:cs typeface="Calibri"/>
                <a:sym typeface="Calibri"/>
              </a:rPr>
              <a:t>mom bakes meat pies.” </a:t>
            </a:r>
            <a:r>
              <a:rPr lang="en" sz="1200" i="1" dirty="0" smtClean="0">
                <a:solidFill>
                  <a:schemeClr val="dk1"/>
                </a:solidFill>
                <a:latin typeface="Calibri"/>
                <a:ea typeface="Calibri"/>
                <a:cs typeface="Calibri"/>
                <a:sym typeface="Calibri"/>
              </a:rPr>
              <a:t>“Might: </a:t>
            </a:r>
            <a:r>
              <a:rPr lang="en" sz="1200" i="1" dirty="0">
                <a:solidFill>
                  <a:schemeClr val="dk1"/>
                </a:solidFill>
                <a:latin typeface="Calibri"/>
                <a:ea typeface="Calibri"/>
                <a:cs typeface="Calibri"/>
                <a:sym typeface="Calibri"/>
              </a:rPr>
              <a:t>Hercules lifted the lion over his head with his strength and might.” </a:t>
            </a:r>
            <a:r>
              <a:rPr lang="en" sz="1200" i="1" dirty="0" smtClean="0">
                <a:solidFill>
                  <a:schemeClr val="dk1"/>
                </a:solidFill>
                <a:latin typeface="Calibri"/>
                <a:ea typeface="Calibri"/>
                <a:cs typeface="Calibri"/>
                <a:sym typeface="Calibri"/>
              </a:rPr>
              <a:t>“Right: </a:t>
            </a:r>
            <a:r>
              <a:rPr lang="en" sz="1200" i="1" dirty="0">
                <a:solidFill>
                  <a:schemeClr val="dk1"/>
                </a:solidFill>
                <a:latin typeface="Calibri"/>
                <a:ea typeface="Calibri"/>
                <a:cs typeface="Calibri"/>
                <a:sym typeface="Calibri"/>
              </a:rPr>
              <a:t>do you pitch with your left or right hand?” </a:t>
            </a:r>
            <a:r>
              <a:rPr lang="en" sz="1200" i="1" dirty="0" smtClean="0">
                <a:solidFill>
                  <a:schemeClr val="dk1"/>
                </a:solidFill>
                <a:latin typeface="Calibri"/>
                <a:ea typeface="Calibri"/>
                <a:cs typeface="Calibri"/>
                <a:sym typeface="Calibri"/>
              </a:rPr>
              <a:t>“Die: </a:t>
            </a:r>
            <a:r>
              <a:rPr lang="en" sz="1200" i="1" dirty="0">
                <a:solidFill>
                  <a:schemeClr val="dk1"/>
                </a:solidFill>
                <a:latin typeface="Calibri"/>
                <a:ea typeface="Calibri"/>
                <a:cs typeface="Calibri"/>
                <a:sym typeface="Calibri"/>
              </a:rPr>
              <a:t>do you have </a:t>
            </a:r>
            <a:r>
              <a:rPr lang="en" sz="1200" i="1" dirty="0" smtClean="0">
                <a:solidFill>
                  <a:schemeClr val="dk1"/>
                </a:solidFill>
                <a:latin typeface="Calibri"/>
                <a:ea typeface="Calibri"/>
                <a:cs typeface="Calibri"/>
                <a:sym typeface="Calibri"/>
              </a:rPr>
              <a:t>all the dice for </a:t>
            </a:r>
            <a:r>
              <a:rPr lang="en" sz="1200" i="1" dirty="0">
                <a:solidFill>
                  <a:schemeClr val="dk1"/>
                </a:solidFill>
                <a:latin typeface="Calibri"/>
                <a:ea typeface="Calibri"/>
                <a:cs typeface="Calibri"/>
                <a:sym typeface="Calibri"/>
              </a:rPr>
              <a:t>the game?  I found one die on the floor.” “ </a:t>
            </a:r>
            <a:r>
              <a:rPr lang="en" sz="1200" i="1" dirty="0" smtClean="0">
                <a:solidFill>
                  <a:schemeClr val="dk1"/>
                </a:solidFill>
                <a:latin typeface="Calibri"/>
                <a:ea typeface="Calibri"/>
                <a:cs typeface="Calibri"/>
                <a:sym typeface="Calibri"/>
              </a:rPr>
              <a:t>Magpie: </a:t>
            </a:r>
            <a:r>
              <a:rPr lang="en" sz="1200" i="1" dirty="0">
                <a:solidFill>
                  <a:schemeClr val="dk1"/>
                </a:solidFill>
                <a:latin typeface="Calibri"/>
                <a:ea typeface="Calibri"/>
                <a:cs typeface="Calibri"/>
                <a:sym typeface="Calibri"/>
              </a:rPr>
              <a:t>a magpie is a bird.” </a:t>
            </a:r>
            <a:r>
              <a:rPr lang="en" sz="1200" i="1" dirty="0" smtClean="0">
                <a:solidFill>
                  <a:schemeClr val="dk1"/>
                </a:solidFill>
                <a:latin typeface="Calibri"/>
                <a:ea typeface="Calibri"/>
                <a:cs typeface="Calibri"/>
                <a:sym typeface="Calibri"/>
              </a:rPr>
              <a:t>“Fright: </a:t>
            </a:r>
            <a:r>
              <a:rPr lang="en" sz="1200" i="1" dirty="0">
                <a:solidFill>
                  <a:schemeClr val="dk1"/>
                </a:solidFill>
                <a:latin typeface="Calibri"/>
                <a:ea typeface="Calibri"/>
                <a:cs typeface="Calibri"/>
                <a:sym typeface="Calibri"/>
              </a:rPr>
              <a:t>You gave me such a fright!” </a:t>
            </a:r>
            <a:r>
              <a:rPr lang="en" sz="1200" i="1" dirty="0" smtClean="0">
                <a:solidFill>
                  <a:schemeClr val="dk1"/>
                </a:solidFill>
                <a:latin typeface="Calibri"/>
                <a:ea typeface="Calibri"/>
                <a:cs typeface="Calibri"/>
                <a:sym typeface="Calibri"/>
              </a:rPr>
              <a:t>“Light: </a:t>
            </a:r>
            <a:r>
              <a:rPr lang="en" sz="1200" i="1" dirty="0">
                <a:solidFill>
                  <a:schemeClr val="dk1"/>
                </a:solidFill>
                <a:latin typeface="Calibri"/>
                <a:ea typeface="Calibri"/>
                <a:cs typeface="Calibri"/>
                <a:sym typeface="Calibri"/>
              </a:rPr>
              <a:t>light the candles; turn on the light.” </a:t>
            </a:r>
            <a:r>
              <a:rPr lang="en" sz="1200" i="1" dirty="0" smtClean="0">
                <a:solidFill>
                  <a:schemeClr val="dk1"/>
                </a:solidFill>
                <a:latin typeface="Calibri"/>
                <a:ea typeface="Calibri"/>
                <a:cs typeface="Calibri"/>
                <a:sym typeface="Calibri"/>
              </a:rPr>
              <a:t>“Sight:</a:t>
            </a:r>
            <a:r>
              <a:rPr lang="en" sz="1200" i="1" baseline="0" dirty="0" smtClean="0">
                <a:solidFill>
                  <a:schemeClr val="dk1"/>
                </a:solidFill>
                <a:latin typeface="Calibri"/>
                <a:ea typeface="Calibri"/>
                <a:cs typeface="Calibri"/>
                <a:sym typeface="Calibri"/>
              </a:rPr>
              <a:t> t</a:t>
            </a:r>
            <a:r>
              <a:rPr lang="en" sz="1200" i="1" dirty="0" smtClean="0">
                <a:solidFill>
                  <a:schemeClr val="dk1"/>
                </a:solidFill>
                <a:latin typeface="Calibri"/>
                <a:ea typeface="Calibri"/>
                <a:cs typeface="Calibri"/>
                <a:sym typeface="Calibri"/>
              </a:rPr>
              <a:t>he </a:t>
            </a:r>
            <a:r>
              <a:rPr lang="en" sz="1200" i="1" dirty="0">
                <a:solidFill>
                  <a:schemeClr val="dk1"/>
                </a:solidFill>
                <a:latin typeface="Calibri"/>
                <a:ea typeface="Calibri"/>
                <a:cs typeface="Calibri"/>
                <a:sym typeface="Calibri"/>
              </a:rPr>
              <a:t>ocean is a sight to see!” </a:t>
            </a:r>
            <a:r>
              <a:rPr lang="en" sz="1200" i="1" dirty="0" smtClean="0">
                <a:solidFill>
                  <a:schemeClr val="dk1"/>
                </a:solidFill>
                <a:latin typeface="Calibri"/>
                <a:ea typeface="Calibri"/>
                <a:cs typeface="Calibri"/>
                <a:sym typeface="Calibri"/>
              </a:rPr>
              <a:t>“Bright: </a:t>
            </a:r>
            <a:r>
              <a:rPr lang="en" sz="1200" i="1" dirty="0">
                <a:solidFill>
                  <a:schemeClr val="dk1"/>
                </a:solidFill>
                <a:latin typeface="Calibri"/>
                <a:ea typeface="Calibri"/>
                <a:cs typeface="Calibri"/>
                <a:sym typeface="Calibri"/>
              </a:rPr>
              <a:t>the stars are bright in the sky.” </a:t>
            </a:r>
            <a:r>
              <a:rPr lang="en" sz="1200" i="1" dirty="0" smtClean="0">
                <a:solidFill>
                  <a:schemeClr val="dk1"/>
                </a:solidFill>
                <a:latin typeface="Calibri"/>
                <a:ea typeface="Calibri"/>
                <a:cs typeface="Calibri"/>
                <a:sym typeface="Calibri"/>
              </a:rPr>
              <a:t>“Thigh: </a:t>
            </a:r>
            <a:r>
              <a:rPr lang="en" sz="1200" i="1" dirty="0">
                <a:solidFill>
                  <a:schemeClr val="dk1"/>
                </a:solidFill>
                <a:latin typeface="Calibri"/>
                <a:ea typeface="Calibri"/>
                <a:cs typeface="Calibri"/>
                <a:sym typeface="Calibri"/>
              </a:rPr>
              <a:t>I walked into the river until the water reached my thigh.” </a:t>
            </a:r>
            <a:r>
              <a:rPr lang="en" sz="1200" i="1" dirty="0" smtClean="0">
                <a:solidFill>
                  <a:schemeClr val="dk1"/>
                </a:solidFill>
                <a:latin typeface="Calibri"/>
                <a:ea typeface="Calibri"/>
                <a:cs typeface="Calibri"/>
                <a:sym typeface="Calibri"/>
              </a:rPr>
              <a:t>“Untie: </a:t>
            </a:r>
            <a:r>
              <a:rPr lang="en" sz="1200" i="1" dirty="0">
                <a:solidFill>
                  <a:schemeClr val="dk1"/>
                </a:solidFill>
                <a:latin typeface="Calibri"/>
                <a:ea typeface="Calibri"/>
                <a:cs typeface="Calibri"/>
                <a:sym typeface="Calibri"/>
              </a:rPr>
              <a:t>please untie the ribbon and open the bag.” </a:t>
            </a:r>
            <a:r>
              <a:rPr lang="en" sz="1200" i="1" dirty="0" smtClean="0">
                <a:solidFill>
                  <a:schemeClr val="dk1"/>
                </a:solidFill>
                <a:latin typeface="Calibri"/>
                <a:ea typeface="Calibri"/>
                <a:cs typeface="Calibri"/>
                <a:sym typeface="Calibri"/>
              </a:rPr>
              <a:t>“Night: </a:t>
            </a:r>
            <a:r>
              <a:rPr lang="en" sz="1200" i="1" dirty="0">
                <a:solidFill>
                  <a:schemeClr val="dk1"/>
                </a:solidFill>
                <a:latin typeface="Calibri"/>
                <a:ea typeface="Calibri"/>
                <a:cs typeface="Calibri"/>
                <a:sym typeface="Calibri"/>
              </a:rPr>
              <a:t>the moons rises at night.”</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Think about what you notice when you read the words. Be ready to share your thinking and how these words may be grouped together.”</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read the words silently and take notice of which words are alike and may be grouped together.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Share with your elbow partner what you noticed and how you will could group any of the words together.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do you notice about these words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(all have the</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/ī/ sound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Right, </a:t>
            </a:r>
            <a:r>
              <a:rPr lang="en" sz="1200" i="1" dirty="0" smtClean="0">
                <a:solidFill>
                  <a:schemeClr val="dk1"/>
                </a:solidFill>
                <a:latin typeface="Calibri"/>
                <a:ea typeface="Calibri"/>
                <a:cs typeface="Calibri"/>
                <a:sym typeface="Calibri"/>
              </a:rPr>
              <a:t>all </a:t>
            </a:r>
            <a:r>
              <a:rPr lang="en" sz="1200" i="1" dirty="0">
                <a:solidFill>
                  <a:schemeClr val="dk1"/>
                </a:solidFill>
                <a:latin typeface="Calibri"/>
                <a:ea typeface="Calibri"/>
                <a:cs typeface="Calibri"/>
                <a:sym typeface="Calibri"/>
              </a:rPr>
              <a:t>the words have the </a:t>
            </a:r>
            <a:r>
              <a:rPr lang="en" sz="1200" dirty="0">
                <a:solidFill>
                  <a:schemeClr val="dk1"/>
                </a:solidFill>
                <a:latin typeface="Calibri"/>
                <a:ea typeface="Calibri"/>
                <a:cs typeface="Calibri"/>
                <a:sym typeface="Calibri"/>
              </a:rPr>
              <a:t> /ī/</a:t>
            </a:r>
            <a:r>
              <a:rPr lang="en" sz="1200" i="1" dirty="0">
                <a:solidFill>
                  <a:schemeClr val="dk1"/>
                </a:solidFill>
                <a:latin typeface="Calibri"/>
                <a:ea typeface="Calibri"/>
                <a:cs typeface="Calibri"/>
                <a:sym typeface="Calibri"/>
              </a:rPr>
              <a:t> sound.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How did you group the words together</a:t>
            </a:r>
            <a:r>
              <a:rPr lang="en" sz="1200" b="1" dirty="0">
                <a:solidFill>
                  <a:schemeClr val="dk1"/>
                </a:solidFill>
                <a:latin typeface="Calibri"/>
                <a:ea typeface="Calibri"/>
                <a:cs typeface="Calibri"/>
                <a:sym typeface="Calibri"/>
              </a:rPr>
              <a:t>?”(in two groups, “igh” and “ie” spellings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Group the “igh” words together (or click on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do you notice about these words?”</a:t>
            </a:r>
            <a:r>
              <a:rPr lang="en" sz="1200" b="1" dirty="0">
                <a:solidFill>
                  <a:schemeClr val="dk1"/>
                </a:solidFill>
                <a:latin typeface="Calibri"/>
                <a:ea typeface="Calibri"/>
                <a:cs typeface="Calibri"/>
                <a:sym typeface="Calibri"/>
              </a:rPr>
              <a:t> (/ī/ sound spelled “igh;” most words end with the letter ‘t’)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Most words that have the /ī/ sound spelled “igh” end with the letter ‘t.’ The only words that do not end with the letter ‘t’ on our list are sigh, high, thigh. Another word with the /ī/ sound “igh” that does not end with ‘t’ is the word “nigh.” Nigh means to be close or near.  We need to eat lunch; it is nigh 12 o’clock!</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Group the “ie” words together or click on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a:t>
            </a:r>
            <a:r>
              <a:rPr lang="en" sz="1200" i="1" dirty="0">
                <a:solidFill>
                  <a:schemeClr val="dk1"/>
                </a:solidFill>
                <a:latin typeface="Calibri"/>
                <a:ea typeface="Calibri"/>
                <a:cs typeface="Calibri"/>
                <a:sym typeface="Calibri"/>
              </a:rPr>
              <a:t> “What do you notice about these words?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the /ī/ sound is spelled with “ie”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The spelling “ie” is a vowel team and the letters work together to make the /ī/ sound.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identify syllable and sound patterns while reading  /ī/</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words spelled with ‘igh’ or ‘ie.’</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posting the anchor charts for syllable types and vowel teams for student reference while analyzing spelling and sound patterns to determine the syllables (see </a:t>
            </a:r>
            <a:r>
              <a:rPr lang="en" sz="1200" b="1" dirty="0">
                <a:solidFill>
                  <a:schemeClr val="dk1"/>
                </a:solidFill>
                <a:latin typeface="Calibri"/>
                <a:ea typeface="Calibri"/>
                <a:cs typeface="Calibri"/>
                <a:sym typeface="Calibri"/>
              </a:rPr>
              <a:t>Syllabication Guide in K-2 Skills Resource Manual </a:t>
            </a:r>
            <a:r>
              <a:rPr lang="en" sz="1200" dirty="0">
                <a:solidFill>
                  <a:schemeClr val="dk1"/>
                </a:solidFill>
                <a:latin typeface="Calibri"/>
                <a:ea typeface="Calibri"/>
                <a:cs typeface="Calibri"/>
                <a:sym typeface="Calibri"/>
              </a:rPr>
              <a:t>for sample charts).</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103794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g42b59be96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9" name="Google Shape;189;g42b59be96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10 - 12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as needed, that every syllable has one vowel sound as opposed to one vowel letter. Echo this point throughout the lesson.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Choose how to make words available to students: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Word cards </a:t>
            </a:r>
            <a:r>
              <a:rPr lang="en" sz="1200" dirty="0">
                <a:solidFill>
                  <a:schemeClr val="dk1"/>
                </a:solidFill>
                <a:latin typeface="Calibri"/>
                <a:ea typeface="Calibri"/>
                <a:cs typeface="Calibri"/>
                <a:sym typeface="Calibri"/>
              </a:rPr>
              <a:t>copied and cut out (one set per pair of students</a:t>
            </a:r>
            <a:r>
              <a:rPr lang="en"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Word cards </a:t>
            </a:r>
            <a:r>
              <a:rPr lang="en" sz="1200" dirty="0">
                <a:solidFill>
                  <a:schemeClr val="dk1"/>
                </a:solidFill>
                <a:latin typeface="Calibri"/>
                <a:ea typeface="Calibri"/>
                <a:cs typeface="Calibri"/>
                <a:sym typeface="Calibri"/>
              </a:rPr>
              <a:t>page copied and placed in transparent sleeves (one per student pair) or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Word List </a:t>
            </a:r>
            <a:r>
              <a:rPr lang="en" sz="1200" dirty="0">
                <a:solidFill>
                  <a:schemeClr val="dk1"/>
                </a:solidFill>
                <a:latin typeface="Calibri"/>
                <a:ea typeface="Calibri"/>
                <a:cs typeface="Calibri"/>
                <a:sym typeface="Calibri"/>
              </a:rPr>
              <a:t>written/posted on the board and students can refer to word list on board as they work or</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Word List </a:t>
            </a:r>
            <a:r>
              <a:rPr lang="en" sz="1200" dirty="0">
                <a:solidFill>
                  <a:schemeClr val="dk1"/>
                </a:solidFill>
                <a:latin typeface="Calibri"/>
                <a:ea typeface="Calibri"/>
                <a:cs typeface="Calibri"/>
                <a:sym typeface="Calibri"/>
              </a:rPr>
              <a:t>can be projected on slide (if technology is available) and students can refer to slide for words as they work</a:t>
            </a:r>
            <a:r>
              <a:rPr lang="en"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the materials after choosing how to provide the </a:t>
            </a:r>
            <a:r>
              <a:rPr lang="en" sz="1200" b="1" dirty="0">
                <a:solidFill>
                  <a:schemeClr val="dk1"/>
                </a:solidFill>
                <a:latin typeface="Calibri"/>
                <a:ea typeface="Calibri"/>
                <a:cs typeface="Calibri"/>
                <a:sym typeface="Calibri"/>
              </a:rPr>
              <a:t>word cards </a:t>
            </a:r>
            <a:r>
              <a:rPr lang="en" sz="1200" dirty="0">
                <a:solidFill>
                  <a:schemeClr val="dk1"/>
                </a:solidFill>
                <a:latin typeface="Calibri"/>
                <a:ea typeface="Calibri"/>
                <a:cs typeface="Calibri"/>
                <a:sym typeface="Calibri"/>
              </a:rPr>
              <a:t>or </a:t>
            </a:r>
            <a:r>
              <a:rPr lang="en" sz="1200" b="1" dirty="0">
                <a:solidFill>
                  <a:schemeClr val="dk1"/>
                </a:solidFill>
                <a:latin typeface="Calibri"/>
                <a:ea typeface="Calibri"/>
                <a:cs typeface="Calibri"/>
                <a:sym typeface="Calibri"/>
              </a:rPr>
              <a:t>word list </a:t>
            </a:r>
            <a:r>
              <a:rPr lang="en" sz="1200" dirty="0">
                <a:solidFill>
                  <a:schemeClr val="dk1"/>
                </a:solidFill>
                <a:latin typeface="Calibri"/>
                <a:ea typeface="Calibri"/>
                <a:cs typeface="Calibri"/>
                <a:sym typeface="Calibri"/>
              </a:rPr>
              <a:t>to students:  </a:t>
            </a:r>
            <a:r>
              <a:rPr lang="en" sz="1200" b="1" dirty="0" smtClean="0">
                <a:solidFill>
                  <a:schemeClr val="dk1"/>
                </a:solidFill>
                <a:latin typeface="Calibri"/>
                <a:ea typeface="Calibri"/>
                <a:cs typeface="Calibri"/>
                <a:sym typeface="Calibri"/>
              </a:rPr>
              <a:t>word </a:t>
            </a:r>
            <a:r>
              <a:rPr lang="en" sz="1200" b="1" dirty="0">
                <a:solidFill>
                  <a:schemeClr val="dk1"/>
                </a:solidFill>
                <a:latin typeface="Calibri"/>
                <a:ea typeface="Calibri"/>
                <a:cs typeface="Calibri"/>
                <a:sym typeface="Calibri"/>
              </a:rPr>
              <a:t>cards </a:t>
            </a:r>
            <a:r>
              <a:rPr lang="en" sz="1200" dirty="0">
                <a:solidFill>
                  <a:schemeClr val="dk1"/>
                </a:solidFill>
                <a:latin typeface="Calibri"/>
                <a:ea typeface="Calibri"/>
                <a:cs typeface="Calibri"/>
                <a:sym typeface="Calibri"/>
              </a:rPr>
              <a:t>or </a:t>
            </a:r>
            <a:r>
              <a:rPr lang="en" sz="1200" b="1" dirty="0">
                <a:solidFill>
                  <a:schemeClr val="dk1"/>
                </a:solidFill>
                <a:latin typeface="Calibri"/>
                <a:ea typeface="Calibri"/>
                <a:cs typeface="Calibri"/>
                <a:sym typeface="Calibri"/>
              </a:rPr>
              <a:t>word list; whiteboards, white board markers </a:t>
            </a:r>
            <a:r>
              <a:rPr lang="en" sz="1200" dirty="0">
                <a:solidFill>
                  <a:schemeClr val="dk1"/>
                </a:solidFill>
                <a:latin typeface="Calibri"/>
                <a:ea typeface="Calibri"/>
                <a:cs typeface="Calibri"/>
                <a:sym typeface="Calibri"/>
              </a:rPr>
              <a:t>and </a:t>
            </a:r>
            <a:r>
              <a:rPr lang="en" sz="1200" b="1" dirty="0">
                <a:solidFill>
                  <a:schemeClr val="dk1"/>
                </a:solidFill>
                <a:latin typeface="Calibri"/>
                <a:ea typeface="Calibri"/>
                <a:cs typeface="Calibri"/>
                <a:sym typeface="Calibri"/>
              </a:rPr>
              <a:t>erasers. </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Refer to </a:t>
            </a:r>
            <a:r>
              <a:rPr lang="en" sz="1200" b="1" dirty="0" smtClean="0">
                <a:solidFill>
                  <a:schemeClr val="dk1"/>
                </a:solidFill>
                <a:latin typeface="Calibri"/>
                <a:ea typeface="Calibri"/>
                <a:cs typeface="Calibri"/>
                <a:sym typeface="Calibri"/>
              </a:rPr>
              <a:t>Syllabication </a:t>
            </a:r>
            <a:r>
              <a:rPr lang="en" sz="1200" b="1" dirty="0">
                <a:solidFill>
                  <a:schemeClr val="dk1"/>
                </a:solidFill>
                <a:latin typeface="Calibri"/>
                <a:ea typeface="Calibri"/>
                <a:cs typeface="Calibri"/>
                <a:sym typeface="Calibri"/>
              </a:rPr>
              <a:t>Guide in K-2 Resource Manual </a:t>
            </a:r>
            <a:r>
              <a:rPr lang="en" sz="1200" dirty="0">
                <a:solidFill>
                  <a:schemeClr val="dk1"/>
                </a:solidFill>
                <a:latin typeface="Calibri"/>
                <a:ea typeface="Calibri"/>
                <a:cs typeface="Calibri"/>
                <a:sym typeface="Calibri"/>
              </a:rPr>
              <a:t>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has animation if technology is available.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1" dirty="0">
                <a:solidFill>
                  <a:schemeClr val="dk1"/>
                </a:solidFill>
                <a:latin typeface="Calibri"/>
                <a:ea typeface="Calibri"/>
                <a:cs typeface="Calibri"/>
                <a:sym typeface="Calibri"/>
              </a:rPr>
              <a:t>word cards </a:t>
            </a:r>
            <a:r>
              <a:rPr lang="en" sz="1200" dirty="0">
                <a:solidFill>
                  <a:schemeClr val="dk1"/>
                </a:solidFill>
                <a:latin typeface="Calibri"/>
                <a:ea typeface="Calibri"/>
                <a:cs typeface="Calibri"/>
                <a:sym typeface="Calibri"/>
              </a:rPr>
              <a:t>or </a:t>
            </a:r>
            <a:r>
              <a:rPr lang="en" sz="1200" b="1" dirty="0">
                <a:solidFill>
                  <a:schemeClr val="dk1"/>
                </a:solidFill>
                <a:latin typeface="Calibri"/>
                <a:ea typeface="Calibri"/>
                <a:cs typeface="Calibri"/>
                <a:sym typeface="Calibri"/>
              </a:rPr>
              <a:t>list</a:t>
            </a:r>
            <a:r>
              <a:rPr lang="en" sz="1200" dirty="0">
                <a:solidFill>
                  <a:schemeClr val="dk1"/>
                </a:solidFill>
                <a:latin typeface="Calibri"/>
                <a:ea typeface="Calibri"/>
                <a:cs typeface="Calibri"/>
                <a:sym typeface="Calibri"/>
              </a:rPr>
              <a:t> or display word list and T-chart on board or on slide. Direct students to draw a T chart on their </a:t>
            </a:r>
            <a:r>
              <a:rPr lang="en" sz="1200" b="1" dirty="0">
                <a:solidFill>
                  <a:schemeClr val="dk1"/>
                </a:solidFill>
                <a:latin typeface="Calibri"/>
                <a:ea typeface="Calibri"/>
                <a:cs typeface="Calibri"/>
                <a:sym typeface="Calibri"/>
              </a:rPr>
              <a:t>white boards.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Now, you will partner up and practice reading and writing more words with the </a:t>
            </a:r>
            <a:r>
              <a:rPr lang="en" sz="1200" dirty="0">
                <a:solidFill>
                  <a:schemeClr val="dk1"/>
                </a:solidFill>
                <a:latin typeface="Calibri"/>
                <a:ea typeface="Calibri"/>
                <a:cs typeface="Calibri"/>
                <a:sym typeface="Calibri"/>
              </a:rPr>
              <a:t>/ī/</a:t>
            </a:r>
            <a:r>
              <a:rPr lang="en" sz="1200" i="1" dirty="0">
                <a:solidFill>
                  <a:schemeClr val="dk1"/>
                </a:solidFill>
                <a:latin typeface="Calibri"/>
                <a:ea typeface="Calibri"/>
                <a:cs typeface="Calibri"/>
                <a:sym typeface="Calibri"/>
              </a:rPr>
              <a:t> sound spelled “igh” or “ie.” Remember that we discovered that words with the </a:t>
            </a:r>
            <a:r>
              <a:rPr lang="en" sz="1200" dirty="0">
                <a:solidFill>
                  <a:schemeClr val="dk1"/>
                </a:solidFill>
                <a:latin typeface="Calibri"/>
                <a:ea typeface="Calibri"/>
                <a:cs typeface="Calibri"/>
                <a:sym typeface="Calibri"/>
              </a:rPr>
              <a:t>/ī/ </a:t>
            </a:r>
            <a:r>
              <a:rPr lang="en" sz="1200" i="1" dirty="0">
                <a:solidFill>
                  <a:schemeClr val="dk1"/>
                </a:solidFill>
                <a:latin typeface="Calibri"/>
                <a:ea typeface="Calibri"/>
                <a:cs typeface="Calibri"/>
                <a:sym typeface="Calibri"/>
              </a:rPr>
              <a:t>sound spelled with “igh” usually end with the letter ‘t.’ Each partner will take a turn reading the words then writing the words they hear.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Divide the words and take turns.  One partner will read a word and the other partner will write the word under “igh” or “ie” on his/her white board. When you are finished reading and sorting the words, read the words together.  If you have time, create and say silly sentences with the words on your list.  For example, you could tell your partner: I wore the pie on my head.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technology is available, invite students to check their work (click on slide or show lists on board).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identifying syllable types of /ī/</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words spelled with “igh” or “ie” while reading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applying spelling patterns while writing  /ī/ words into T-chart.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help in reading and grouping words they need help with.</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sentence frames as support as students make connections between spelling patterns and syllable types. </a:t>
            </a:r>
            <a:r>
              <a:rPr lang="en" sz="1200" dirty="0" smtClean="0">
                <a:solidFill>
                  <a:schemeClr val="dk1"/>
                </a:solidFill>
                <a:latin typeface="Calibri"/>
                <a:ea typeface="Calibri"/>
                <a:cs typeface="Calibri"/>
                <a:sym typeface="Calibri"/>
              </a:rPr>
              <a:t>For </a:t>
            </a:r>
            <a:r>
              <a:rPr lang="en" sz="1200" dirty="0">
                <a:solidFill>
                  <a:schemeClr val="dk1"/>
                </a:solidFill>
                <a:latin typeface="Calibri"/>
                <a:ea typeface="Calibri"/>
                <a:cs typeface="Calibri"/>
                <a:sym typeface="Calibri"/>
              </a:rPr>
              <a:t>example: “I notice the word ‘untie’ is a  _________ syllable word.”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posting the </a:t>
            </a:r>
            <a:r>
              <a:rPr lang="en" sz="1200" b="1" dirty="0">
                <a:solidFill>
                  <a:schemeClr val="dk1"/>
                </a:solidFill>
                <a:latin typeface="Calibri"/>
                <a:ea typeface="Calibri"/>
                <a:cs typeface="Calibri"/>
                <a:sym typeface="Calibri"/>
              </a:rPr>
              <a:t>anchor charts for syllable types </a:t>
            </a:r>
            <a:r>
              <a:rPr lang="en" sz="1200" dirty="0">
                <a:solidFill>
                  <a:schemeClr val="dk1"/>
                </a:solidFill>
                <a:latin typeface="Calibri"/>
                <a:ea typeface="Calibri"/>
                <a:cs typeface="Calibri"/>
                <a:sym typeface="Calibri"/>
              </a:rPr>
              <a:t>and </a:t>
            </a:r>
            <a:r>
              <a:rPr lang="en" sz="1200" b="1" dirty="0">
                <a:solidFill>
                  <a:schemeClr val="dk1"/>
                </a:solidFill>
                <a:latin typeface="Calibri"/>
                <a:ea typeface="Calibri"/>
                <a:cs typeface="Calibri"/>
                <a:sym typeface="Calibri"/>
              </a:rPr>
              <a:t>vowel teams </a:t>
            </a:r>
            <a:r>
              <a:rPr lang="en" sz="1200" dirty="0">
                <a:solidFill>
                  <a:schemeClr val="dk1"/>
                </a:solidFill>
                <a:latin typeface="Calibri"/>
                <a:ea typeface="Calibri"/>
                <a:cs typeface="Calibri"/>
                <a:sym typeface="Calibri"/>
              </a:rPr>
              <a:t>for student reference while analyzing spelling and sound patterns to determine the syllables (see </a:t>
            </a:r>
            <a:r>
              <a:rPr lang="en" sz="1200" b="1" dirty="0">
                <a:solidFill>
                  <a:schemeClr val="dk1"/>
                </a:solidFill>
                <a:latin typeface="Calibri"/>
                <a:ea typeface="Calibri"/>
                <a:cs typeface="Calibri"/>
                <a:sym typeface="Calibri"/>
              </a:rPr>
              <a:t>Syllabication Guide in K-2 Skills Resource Manual </a:t>
            </a:r>
            <a:r>
              <a:rPr lang="en" sz="1200" dirty="0">
                <a:solidFill>
                  <a:schemeClr val="dk1"/>
                </a:solidFill>
                <a:latin typeface="Calibri"/>
                <a:ea typeface="Calibri"/>
                <a:cs typeface="Calibri"/>
                <a:sym typeface="Calibri"/>
              </a:rPr>
              <a:t>for sample charts).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799213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g3cbc6aae49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0" name="Google Shape;200;g3cbc6aae49_0_0: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marR="0" lvl="0" indent="0" algn="l" rtl="0">
              <a:spcBef>
                <a:spcPts val="0"/>
              </a:spcBef>
              <a:spcAft>
                <a:spcPts val="0"/>
              </a:spcAft>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2-3</a:t>
            </a:r>
            <a:r>
              <a:rPr lang="en"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901700" marR="0" lvl="2" indent="0" algn="l" rtl="0">
              <a:spcBef>
                <a:spcPts val="0"/>
              </a:spcBef>
              <a:spcAft>
                <a:spcPts val="0"/>
              </a:spcAft>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Emphasize that successful learners keep track of and reflect on their own learning. Point out that they are doing this each time they consider how what they did today helps them to become more proficient readers.</a:t>
            </a:r>
            <a:endParaRPr sz="1200" dirty="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Understand that these are abstract ideas that will be new to many students and at first there may not be many students who volunteer responses to questions like this, or not as  many as you would like. This is ok and students will get </a:t>
            </a:r>
            <a:r>
              <a:rPr lang="en" sz="1200" dirty="0" smtClean="0">
                <a:solidFill>
                  <a:schemeClr val="dk1"/>
                </a:solidFill>
                <a:latin typeface="Calibri"/>
                <a:ea typeface="Calibri"/>
                <a:cs typeface="Calibri"/>
                <a:sym typeface="Calibri"/>
              </a:rPr>
              <a:t>better </a:t>
            </a:r>
            <a:r>
              <a:rPr lang="en" sz="1200" dirty="0">
                <a:solidFill>
                  <a:schemeClr val="dk1"/>
                </a:solidFill>
                <a:latin typeface="Calibri"/>
                <a:ea typeface="Calibri"/>
                <a:cs typeface="Calibri"/>
                <a:sym typeface="Calibri"/>
              </a:rPr>
              <a:t>at this over time.  This is what </a:t>
            </a:r>
            <a:r>
              <a:rPr lang="en" sz="1200" dirty="0" smtClean="0">
                <a:solidFill>
                  <a:schemeClr val="dk1"/>
                </a:solidFill>
                <a:latin typeface="Calibri"/>
                <a:ea typeface="Calibri"/>
                <a:cs typeface="Calibri"/>
                <a:sym typeface="Calibri"/>
              </a:rPr>
              <a:t>a </a:t>
            </a:r>
            <a:r>
              <a:rPr lang="en" sz="1200" dirty="0">
                <a:solidFill>
                  <a:schemeClr val="dk1"/>
                </a:solidFill>
                <a:latin typeface="Calibri"/>
                <a:ea typeface="Calibri"/>
                <a:cs typeface="Calibri"/>
                <a:sym typeface="Calibri"/>
              </a:rPr>
              <a:t>growth mindset is all about.</a:t>
            </a:r>
            <a:endParaRPr sz="1200" dirty="0">
              <a:solidFill>
                <a:schemeClr val="dk1"/>
              </a:solidFill>
              <a:latin typeface="Calibri"/>
              <a:ea typeface="Calibri"/>
              <a:cs typeface="Calibri"/>
              <a:sym typeface="Calibri"/>
            </a:endParaRPr>
          </a:p>
          <a:p>
            <a:pPr marL="1536700" marR="0" lvl="3" indent="-88900" algn="l" rtl="0">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i="0" u="none" strike="noStrike" cap="none" dirty="0">
                <a:solidFill>
                  <a:schemeClr val="dk1"/>
                </a:solidFill>
                <a:latin typeface="Calibri"/>
                <a:ea typeface="Calibri"/>
                <a:cs typeface="Calibri"/>
                <a:sym typeface="Calibri"/>
              </a:rPr>
              <a:t>Teacher </a:t>
            </a:r>
            <a:r>
              <a:rPr lang="en" sz="1200" dirty="0">
                <a:latin typeface="Calibri"/>
                <a:ea typeface="Calibri"/>
                <a:cs typeface="Calibri"/>
                <a:sym typeface="Calibri"/>
              </a:rPr>
              <a:t>A</a:t>
            </a:r>
            <a:r>
              <a:rPr lang="en" sz="1200" i="0" u="none" strike="noStrike" cap="none" dirty="0">
                <a:solidFill>
                  <a:schemeClr val="dk1"/>
                </a:solidFill>
                <a:latin typeface="Calibri"/>
                <a:ea typeface="Calibri"/>
                <a:cs typeface="Calibri"/>
                <a:sym typeface="Calibri"/>
              </a:rPr>
              <a:t>ctions:</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Invite students to reflect and share with a partner (or whole group). </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Ask: </a:t>
            </a:r>
            <a:r>
              <a:rPr lang="en" sz="1200" i="1" dirty="0">
                <a:latin typeface="Calibri"/>
                <a:ea typeface="Calibri"/>
                <a:cs typeface="Calibri"/>
                <a:sym typeface="Calibri"/>
              </a:rPr>
              <a:t>“What did you do today that is helping you become a more proficient reader?”</a:t>
            </a:r>
            <a:r>
              <a:rPr lang="en" sz="1200" dirty="0">
                <a:latin typeface="Calibri"/>
                <a:ea typeface="Calibri"/>
                <a:cs typeface="Calibri"/>
                <a:sym typeface="Calibri"/>
              </a:rPr>
              <a:t> </a:t>
            </a:r>
            <a:r>
              <a:rPr lang="en" sz="1200" b="1" dirty="0">
                <a:latin typeface="Calibri"/>
                <a:ea typeface="Calibri"/>
                <a:cs typeface="Calibri"/>
                <a:sym typeface="Calibri"/>
              </a:rPr>
              <a:t>(Responses will vary. Example: “I need more practice figuring out the vowel sounds in words.” )</a:t>
            </a:r>
            <a:endParaRPr sz="1200" b="1" dirty="0">
              <a:latin typeface="Calibri"/>
              <a:ea typeface="Calibri"/>
              <a:cs typeface="Calibri"/>
              <a:sym typeface="Calibri"/>
            </a:endParaRPr>
          </a:p>
          <a:p>
            <a:pPr marL="0" marR="0" lvl="3" indent="0" algn="l" rtl="0">
              <a:spcBef>
                <a:spcPts val="0"/>
              </a:spcBef>
              <a:spcAft>
                <a:spcPts val="0"/>
              </a:spcAft>
              <a:buClr>
                <a:schemeClr val="dk1"/>
              </a:buClr>
              <a:buSzPts val="1200"/>
              <a:buFont typeface="Arial"/>
              <a:buNone/>
            </a:pPr>
            <a:endParaRPr sz="1200" b="1"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Appropriate </a:t>
            </a:r>
            <a:r>
              <a:rPr lang="en" sz="1200" dirty="0" smtClean="0">
                <a:solidFill>
                  <a:schemeClr val="dk1"/>
                </a:solidFill>
                <a:latin typeface="Calibri"/>
                <a:ea typeface="Calibri"/>
                <a:cs typeface="Calibri"/>
                <a:sym typeface="Calibri"/>
              </a:rPr>
              <a:t>responses.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need additional support organizing their ideas, consider providing sentence frames. </a:t>
            </a:r>
            <a:endParaRPr sz="1200" dirty="0">
              <a:solidFill>
                <a:schemeClr val="dk1"/>
              </a:solidFill>
              <a:latin typeface="Calibri"/>
              <a:ea typeface="Calibri"/>
              <a:cs typeface="Calibri"/>
              <a:sym typeface="Calibri"/>
            </a:endParaRPr>
          </a:p>
          <a:p>
            <a:pPr marL="901700" marR="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Examples: “During Words Rule, I ______________.” “When breaking apart words, I ______________.”</a:t>
            </a:r>
            <a:endParaRPr sz="1200" i="0" u="none" strike="noStrike" cap="none" dirty="0">
              <a:solidFill>
                <a:schemeClr val="dk1"/>
              </a:solidFill>
              <a:latin typeface="Calibri"/>
              <a:ea typeface="Calibri"/>
              <a:cs typeface="Calibri"/>
              <a:sym typeface="Calibri"/>
            </a:endParaRPr>
          </a:p>
        </p:txBody>
      </p:sp>
      <p:sp>
        <p:nvSpPr>
          <p:cNvPr id="201" name="Google Shape;201;g3cbc6aae49_0_0: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02" name="Google Shape;202;g3cbc6aae49_0_0: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331506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g3e7d32bedb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9" name="Google Shape;209;g3e7d32bedb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“Farmer in the </a:t>
            </a:r>
            <a:r>
              <a:rPr lang="en" sz="1200" dirty="0" smtClean="0">
                <a:solidFill>
                  <a:schemeClr val="dk1"/>
                </a:solidFill>
                <a:latin typeface="Calibri"/>
                <a:ea typeface="Calibri"/>
                <a:cs typeface="Calibri"/>
                <a:sym typeface="Calibri"/>
              </a:rPr>
              <a:t>Dell.”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Students are about to practice spelling patterns from the cycle by grouping words together. This serves as repeated practice for students to learn the spelling patterns of the week. </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4533384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g465b42812b_0_2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5" name="Google Shape;215;g465b42812b_0_2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a:solidFill>
                  <a:schemeClr val="dk1"/>
                </a:solidFill>
                <a:latin typeface="Calibri"/>
                <a:ea typeface="Calibri"/>
                <a:cs typeface="Calibri"/>
                <a:sym typeface="Calibri"/>
              </a:rPr>
              <a:t>Suggested slide pacing: 2-3 minutes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Briefly introduce the Learning Targets by reminding students of the lyrics they just sang or chanted in the transition.</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Explain to students that they will be working with partners on different, assigned activities. Learning targets will depend on the activity.</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a:solidFill>
                  <a:schemeClr val="dk1"/>
                </a:solidFill>
                <a:latin typeface="Calibri"/>
                <a:ea typeface="Calibri"/>
                <a:cs typeface="Calibri"/>
                <a:sym typeface="Calibri"/>
              </a:rPr>
              <a:t>Student Supports/Meeting Student Needs: None</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257370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g465b42812b_0_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2" name="Google Shape;222;g465b42812b_0_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Independent Work Rotations (these activities are for student pairs)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this point in the year, students can begin to complete independent rotations to review the spelling pattern taught by completing different activities. Choices for these activities are described below, and can also be found after each lesson in </a:t>
            </a:r>
            <a:r>
              <a:rPr lang="en" sz="1200" b="1" dirty="0">
                <a:solidFill>
                  <a:schemeClr val="dk1"/>
                </a:solidFill>
                <a:latin typeface="Calibri"/>
                <a:ea typeface="Calibri"/>
                <a:cs typeface="Calibri"/>
                <a:sym typeface="Calibri"/>
              </a:rPr>
              <a:t>Module 1 Teacher Guide</a:t>
            </a:r>
            <a:r>
              <a:rPr lang="en" sz="1200" dirty="0">
                <a:solidFill>
                  <a:schemeClr val="dk1"/>
                </a:solidFill>
                <a:latin typeface="Calibri"/>
                <a:ea typeface="Calibri"/>
                <a:cs typeface="Calibri"/>
                <a:sym typeface="Calibri"/>
              </a:rPr>
              <a:t>. To differentiate further, change the difficulty of words based on the ability of the student.</a:t>
            </a:r>
            <a:r>
              <a:rPr lang="en" sz="1200" dirty="0">
                <a:solidFill>
                  <a:schemeClr val="dk1"/>
                </a:solidFill>
                <a:highlight>
                  <a:srgbClr val="FFFF00"/>
                </a:highlight>
                <a:latin typeface="Calibri"/>
                <a:ea typeface="Calibri"/>
                <a:cs typeface="Calibri"/>
                <a:sym typeface="Calibri"/>
              </a:rPr>
              <a:t> </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a:t>
            </a:r>
            <a:r>
              <a:rPr lang="en" sz="1200" b="1" dirty="0">
                <a:solidFill>
                  <a:schemeClr val="dk1"/>
                </a:solidFill>
                <a:latin typeface="Calibri"/>
                <a:ea typeface="Calibri"/>
                <a:cs typeface="Calibri"/>
                <a:sym typeface="Calibri"/>
              </a:rPr>
              <a:t>Resource Manual, Reading Foundations Skills Block </a:t>
            </a:r>
            <a:r>
              <a:rPr lang="en" sz="1200" dirty="0">
                <a:solidFill>
                  <a:schemeClr val="dk1"/>
                </a:solidFill>
                <a:latin typeface="Calibri"/>
                <a:ea typeface="Calibri"/>
                <a:cs typeface="Calibri"/>
                <a:sym typeface="Calibri"/>
              </a:rPr>
              <a:t>for more information on Independent and Small Group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routine for students to move to partner activities and which activity students will be assigned.  Three activities are available.  Activity choice and assignments are per teacher discretion.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if students will be using </a:t>
            </a:r>
            <a:r>
              <a:rPr lang="en" sz="1200" b="1" dirty="0">
                <a:solidFill>
                  <a:schemeClr val="dk1"/>
                </a:solidFill>
                <a:latin typeface="Calibri"/>
                <a:ea typeface="Calibri"/>
                <a:cs typeface="Calibri"/>
                <a:sym typeface="Calibri"/>
              </a:rPr>
              <a:t>whiteboards</a:t>
            </a:r>
            <a:r>
              <a:rPr lang="en" sz="1200" dirty="0">
                <a:solidFill>
                  <a:schemeClr val="dk1"/>
                </a:solidFill>
                <a:latin typeface="Calibri"/>
                <a:ea typeface="Calibri"/>
                <a:cs typeface="Calibri"/>
                <a:sym typeface="Calibri"/>
              </a:rPr>
              <a:t> and </a:t>
            </a:r>
            <a:r>
              <a:rPr lang="en" sz="1200" b="1" dirty="0">
                <a:solidFill>
                  <a:schemeClr val="dk1"/>
                </a:solidFill>
                <a:latin typeface="Calibri"/>
                <a:ea typeface="Calibri"/>
                <a:cs typeface="Calibri"/>
                <a:sym typeface="Calibri"/>
              </a:rPr>
              <a:t>markers </a:t>
            </a:r>
            <a:r>
              <a:rPr lang="en" sz="1200" dirty="0">
                <a:solidFill>
                  <a:schemeClr val="dk1"/>
                </a:solidFill>
                <a:latin typeface="Calibri"/>
                <a:ea typeface="Calibri"/>
                <a:cs typeface="Calibri"/>
                <a:sym typeface="Calibri"/>
              </a:rPr>
              <a:t>or </a:t>
            </a:r>
            <a:r>
              <a:rPr lang="en" sz="1200" b="1" dirty="0">
                <a:solidFill>
                  <a:schemeClr val="dk1"/>
                </a:solidFill>
                <a:latin typeface="Calibri"/>
                <a:ea typeface="Calibri"/>
                <a:cs typeface="Calibri"/>
                <a:sym typeface="Calibri"/>
              </a:rPr>
              <a:t>paper </a:t>
            </a:r>
            <a:r>
              <a:rPr lang="en" sz="1200" dirty="0">
                <a:solidFill>
                  <a:schemeClr val="dk1"/>
                </a:solidFill>
                <a:latin typeface="Calibri"/>
                <a:ea typeface="Calibri"/>
                <a:cs typeface="Calibri"/>
                <a:sym typeface="Calibri"/>
              </a:rPr>
              <a:t>and </a:t>
            </a:r>
            <a:r>
              <a:rPr lang="en" sz="1200" b="1" dirty="0">
                <a:solidFill>
                  <a:schemeClr val="dk1"/>
                </a:solidFill>
                <a:latin typeface="Calibri"/>
                <a:ea typeface="Calibri"/>
                <a:cs typeface="Calibri"/>
                <a:sym typeface="Calibri"/>
              </a:rPr>
              <a:t>pencils</a:t>
            </a:r>
            <a:r>
              <a:rPr lang="en" sz="1200" dirty="0">
                <a:solidFill>
                  <a:schemeClr val="dk1"/>
                </a:solidFill>
                <a:latin typeface="Calibri"/>
                <a:ea typeface="Calibri"/>
                <a:cs typeface="Calibri"/>
                <a:sym typeface="Calibri"/>
              </a:rPr>
              <a:t>.  Have students use </a:t>
            </a:r>
            <a:r>
              <a:rPr lang="en" sz="1200" b="1" dirty="0">
                <a:solidFill>
                  <a:schemeClr val="dk1"/>
                </a:solidFill>
                <a:latin typeface="Calibri"/>
                <a:ea typeface="Calibri"/>
                <a:cs typeface="Calibri"/>
                <a:sym typeface="Calibri"/>
              </a:rPr>
              <a:t>paper</a:t>
            </a:r>
            <a:r>
              <a:rPr lang="en" sz="1200" dirty="0">
                <a:solidFill>
                  <a:schemeClr val="dk1"/>
                </a:solidFill>
                <a:latin typeface="Calibri"/>
                <a:ea typeface="Calibri"/>
                <a:cs typeface="Calibri"/>
                <a:sym typeface="Calibri"/>
              </a:rPr>
              <a:t> and </a:t>
            </a:r>
            <a:r>
              <a:rPr lang="en" sz="1200" b="1" dirty="0">
                <a:solidFill>
                  <a:schemeClr val="dk1"/>
                </a:solidFill>
                <a:latin typeface="Calibri"/>
                <a:ea typeface="Calibri"/>
                <a:cs typeface="Calibri"/>
                <a:sym typeface="Calibri"/>
              </a:rPr>
              <a:t>pencil</a:t>
            </a:r>
            <a:r>
              <a:rPr lang="en" sz="1200" dirty="0">
                <a:solidFill>
                  <a:schemeClr val="dk1"/>
                </a:solidFill>
                <a:latin typeface="Calibri"/>
                <a:ea typeface="Calibri"/>
                <a:cs typeface="Calibri"/>
                <a:sym typeface="Calibri"/>
              </a:rPr>
              <a:t> if if would be beneficial for students to show or </a:t>
            </a:r>
            <a:r>
              <a:rPr lang="en" sz="1200" dirty="0" smtClean="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turn in” partner work. Consider rotating this choice, so some students use </a:t>
            </a:r>
            <a:r>
              <a:rPr lang="en" sz="1200" b="1" dirty="0">
                <a:solidFill>
                  <a:schemeClr val="dk1"/>
                </a:solidFill>
                <a:latin typeface="Calibri"/>
                <a:ea typeface="Calibri"/>
                <a:cs typeface="Calibri"/>
                <a:sym typeface="Calibri"/>
              </a:rPr>
              <a:t>whiteboards </a:t>
            </a:r>
            <a:r>
              <a:rPr lang="en" sz="1200" dirty="0">
                <a:solidFill>
                  <a:schemeClr val="dk1"/>
                </a:solidFill>
                <a:latin typeface="Calibri"/>
                <a:ea typeface="Calibri"/>
                <a:cs typeface="Calibri"/>
                <a:sym typeface="Calibri"/>
              </a:rPr>
              <a:t>and others have a </a:t>
            </a:r>
            <a:r>
              <a:rPr lang="en" sz="1200" b="1" dirty="0">
                <a:solidFill>
                  <a:schemeClr val="dk1"/>
                </a:solidFill>
                <a:latin typeface="Calibri"/>
                <a:ea typeface="Calibri"/>
                <a:cs typeface="Calibri"/>
                <a:sym typeface="Calibri"/>
              </a:rPr>
              <a:t>paper “exit ticket.”</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Monitor partners as they work until students become familiar with working independent from teacher guidance. At that time, teachers may begin working with a teacher-directed small group or with individual students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Activity choices are described on slide.  If technology is unavailable, post or make copies of the activities and materials for student pairs assigned to the activity.  For example, the slide may be printed and copied and the activity choice cut apart,  Student pairs would be given assigned activity directions.  Word list for Words Rule and Sentence Builder activities, as well as fill-in-the blank sentences for Sentence Builder activity are available on the following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materials per assigned activity:</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Words Rule:</a:t>
            </a:r>
            <a:r>
              <a:rPr lang="en" sz="1200" b="1" dirty="0">
                <a:solidFill>
                  <a:schemeClr val="dk1"/>
                </a:solidFill>
                <a:latin typeface="Calibri"/>
                <a:ea typeface="Calibri"/>
                <a:cs typeface="Calibri"/>
                <a:sym typeface="Calibri"/>
              </a:rPr>
              <a:t> Words Rule words (projected or posted or copy provided); whiteboards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white board markers </a:t>
            </a:r>
            <a:r>
              <a:rPr lang="en" sz="1200" dirty="0">
                <a:solidFill>
                  <a:schemeClr val="dk1"/>
                </a:solidFill>
                <a:latin typeface="Calibri"/>
                <a:ea typeface="Calibri"/>
                <a:cs typeface="Calibri"/>
                <a:sym typeface="Calibri"/>
              </a:rPr>
              <a:t>and </a:t>
            </a:r>
            <a:r>
              <a:rPr lang="en" sz="1200" b="1" dirty="0">
                <a:solidFill>
                  <a:schemeClr val="dk1"/>
                </a:solidFill>
                <a:latin typeface="Calibri"/>
                <a:ea typeface="Calibri"/>
                <a:cs typeface="Calibri"/>
                <a:sym typeface="Calibri"/>
              </a:rPr>
              <a:t>erasers or paper and pencils.  </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Sentence Builder: </a:t>
            </a:r>
            <a:r>
              <a:rPr lang="en" sz="1200" b="1" dirty="0">
                <a:solidFill>
                  <a:schemeClr val="dk1"/>
                </a:solidFill>
                <a:latin typeface="Calibri"/>
                <a:ea typeface="Calibri"/>
                <a:cs typeface="Calibri"/>
                <a:sym typeface="Calibri"/>
              </a:rPr>
              <a:t>Sentence Builder sentences, word list (projected or posted or copy provided); whiteboards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white board markers </a:t>
            </a:r>
            <a:r>
              <a:rPr lang="en" sz="1200" dirty="0">
                <a:solidFill>
                  <a:schemeClr val="dk1"/>
                </a:solidFill>
                <a:latin typeface="Calibri"/>
                <a:ea typeface="Calibri"/>
                <a:cs typeface="Calibri"/>
                <a:sym typeface="Calibri"/>
              </a:rPr>
              <a:t>and </a:t>
            </a:r>
            <a:r>
              <a:rPr lang="en" sz="1200" b="1" dirty="0">
                <a:solidFill>
                  <a:schemeClr val="dk1"/>
                </a:solidFill>
                <a:latin typeface="Calibri"/>
                <a:ea typeface="Calibri"/>
                <a:cs typeface="Calibri"/>
                <a:sym typeface="Calibri"/>
              </a:rPr>
              <a:t>erasers or paper and pencils.</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Partner Reading: copy per student or student pair of “</a:t>
            </a:r>
            <a:r>
              <a:rPr lang="en" sz="1200" b="1" dirty="0">
                <a:solidFill>
                  <a:schemeClr val="dk1"/>
                </a:solidFill>
                <a:latin typeface="Calibri"/>
                <a:ea typeface="Calibri"/>
                <a:cs typeface="Calibri"/>
                <a:sym typeface="Calibri"/>
              </a:rPr>
              <a:t>Do Fish Eat Cheese</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 decodable text</a:t>
            </a:r>
            <a:r>
              <a:rPr lang="en" sz="1200" dirty="0">
                <a:solidFill>
                  <a:schemeClr val="dk1"/>
                </a:solidFill>
                <a:latin typeface="Calibri"/>
                <a:ea typeface="Calibri"/>
                <a:cs typeface="Calibri"/>
                <a:sym typeface="Calibri"/>
              </a:rPr>
              <a:t>  from Lesson 4; </a:t>
            </a:r>
            <a:r>
              <a:rPr lang="en" sz="1200" b="1" dirty="0">
                <a:solidFill>
                  <a:schemeClr val="dk1"/>
                </a:solidFill>
                <a:latin typeface="Calibri"/>
                <a:ea typeface="Calibri"/>
                <a:cs typeface="Calibri"/>
                <a:sym typeface="Calibri"/>
              </a:rPr>
              <a:t>Rules of Fluency </a:t>
            </a:r>
            <a:r>
              <a:rPr lang="en" sz="1200" dirty="0">
                <a:solidFill>
                  <a:schemeClr val="dk1"/>
                </a:solidFill>
                <a:latin typeface="Calibri"/>
                <a:ea typeface="Calibri"/>
                <a:cs typeface="Calibri"/>
                <a:sym typeface="Calibri"/>
              </a:rPr>
              <a:t>cards, anchor chart, etc. for student reference.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using a </a:t>
            </a:r>
            <a:r>
              <a:rPr lang="en" sz="1200" b="1" dirty="0">
                <a:solidFill>
                  <a:schemeClr val="dk1"/>
                </a:solidFill>
                <a:latin typeface="Calibri"/>
                <a:ea typeface="Calibri"/>
                <a:cs typeface="Calibri"/>
                <a:sym typeface="Calibri"/>
              </a:rPr>
              <a:t>different decodable text </a:t>
            </a:r>
            <a:r>
              <a:rPr lang="en" sz="1200" dirty="0">
                <a:solidFill>
                  <a:schemeClr val="dk1"/>
                </a:solidFill>
                <a:latin typeface="Calibri"/>
                <a:ea typeface="Calibri"/>
                <a:cs typeface="Calibri"/>
                <a:sym typeface="Calibri"/>
              </a:rPr>
              <a:t>if “The Storm” is not available to copy or post/project for activity.</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activities and instructions with students.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 they will be working with partners on an assigned activity.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Assign activities based on student need for repeated practice and readiness for working with a partner, independent of teacher guidance.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the expectation is that they work as independently as possible and to ask another student pair working on the same activity for help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Monitor students working as needed until activities and independent work expectations become familiar.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working on assigned activity with partner, asking other students for guidance before asking teacher.</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working with a small group of students or meeting with students individually at this time.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help with the assigned activity before asking the teacher.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use the </a:t>
            </a:r>
            <a:r>
              <a:rPr lang="en" sz="1200" b="1" dirty="0">
                <a:solidFill>
                  <a:schemeClr val="dk1"/>
                </a:solidFill>
                <a:latin typeface="Calibri"/>
                <a:ea typeface="Calibri"/>
                <a:cs typeface="Calibri"/>
                <a:sym typeface="Calibri"/>
              </a:rPr>
              <a:t>Interactive Word Wall and any anchor charts, etc. </a:t>
            </a:r>
            <a:r>
              <a:rPr lang="en" sz="1200" dirty="0">
                <a:solidFill>
                  <a:schemeClr val="dk1"/>
                </a:solidFill>
                <a:latin typeface="Calibri"/>
                <a:ea typeface="Calibri"/>
                <a:cs typeface="Calibri"/>
                <a:sym typeface="Calibri"/>
              </a:rPr>
              <a:t>posted in the classroom that may be used as a reference during activity work.</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5440075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g465b42812b_0_18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0" name="Google Shape;230;g465b42812b_0_18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18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Independent Work Rotations (these activities are for student pairs)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on board or project </a:t>
            </a:r>
            <a:r>
              <a:rPr lang="en" sz="1200" b="1" dirty="0">
                <a:solidFill>
                  <a:schemeClr val="dk1"/>
                </a:solidFill>
                <a:latin typeface="Calibri"/>
                <a:ea typeface="Calibri"/>
                <a:cs typeface="Calibri"/>
                <a:sym typeface="Calibri"/>
              </a:rPr>
              <a:t>word list </a:t>
            </a:r>
            <a:r>
              <a:rPr lang="en" sz="1200" dirty="0">
                <a:solidFill>
                  <a:schemeClr val="dk1"/>
                </a:solidFill>
                <a:latin typeface="Calibri"/>
                <a:ea typeface="Calibri"/>
                <a:cs typeface="Calibri"/>
                <a:sym typeface="Calibri"/>
              </a:rPr>
              <a:t>and </a:t>
            </a:r>
            <a:r>
              <a:rPr lang="en" sz="1200" b="1" dirty="0">
                <a:solidFill>
                  <a:schemeClr val="dk1"/>
                </a:solidFill>
                <a:latin typeface="Calibri"/>
                <a:ea typeface="Calibri"/>
                <a:cs typeface="Calibri"/>
                <a:sym typeface="Calibri"/>
              </a:rPr>
              <a:t>sentences for Words Rule and Sentence Builder </a:t>
            </a:r>
            <a:r>
              <a:rPr lang="en" sz="1200" dirty="0">
                <a:solidFill>
                  <a:schemeClr val="dk1"/>
                </a:solidFill>
                <a:latin typeface="Calibri"/>
                <a:ea typeface="Calibri"/>
                <a:cs typeface="Calibri"/>
                <a:sym typeface="Calibri"/>
              </a:rPr>
              <a:t>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making copies for student pairs to work from if slide is not projected.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highlight>
                <a:srgbClr val="FFFF00"/>
              </a:highlight>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5759934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8" name="Google Shape;98;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New Materials to Prepare in Advance: </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Syllable Sleuth Word List (copied or posted on board or slide)</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Words Rule Word Cards (copied and cut out; or word list copied or posted on board or slide) </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will draw a T chart on white boards.</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Materials to Gather from Previous Lessons:</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White boards, white board markers and erasers (one per pair of students)</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Prepare classroom systems for active learning:</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Predetermine student partners </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940692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4" name="Google Shape;104;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Calibri"/>
                <a:ea typeface="Calibri"/>
                <a:cs typeface="Calibri"/>
                <a:sym typeface="Calibri"/>
              </a:rPr>
              <a:t>Materials to read and review in preparation:</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Module 1, Cycle 2  Overview located in the Teacher Guide, pages 92 - 102.</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Review the Syllabication Guidance Document (pages 27-29 in Skills Block Resource Manual)</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Review Independent and Small Group Work guidance (Skills Block Resource Manual)</a:t>
            </a:r>
            <a:br>
              <a:rPr lang="en" sz="1200">
                <a:solidFill>
                  <a:schemeClr val="dk1"/>
                </a:solidFill>
                <a:latin typeface="Calibri"/>
                <a:ea typeface="Calibri"/>
                <a:cs typeface="Calibri"/>
                <a:sym typeface="Calibri"/>
              </a:rPr>
            </a:b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
            </a:r>
            <a:br>
              <a:rPr lang="en" sz="1200">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
            </a:r>
            <a:br>
              <a:rPr lang="en" sz="1200">
                <a:solidFill>
                  <a:schemeClr val="dk1"/>
                </a:solidFill>
                <a:latin typeface="Calibri"/>
                <a:ea typeface="Calibri"/>
                <a:cs typeface="Calibri"/>
                <a:sym typeface="Calibri"/>
              </a:rPr>
            </a:b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857968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g465b42812b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0" name="Google Shape;110;g465b42812b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At this point in the year, students can begin to complete independent rotations to review the spelling pattern taught by completing different activities. Choices for these activities are described on the Independent Work Time slides at the end of this lesson, and can also be found after each lesson in Module 1 Teacher Guide. To differentiate further, consider changing the difficulty of words based on the ability of the student. </a:t>
            </a: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
            </a:r>
            <a:br>
              <a:rPr lang="en" sz="1200">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
            </a:r>
            <a:br>
              <a:rPr lang="en" sz="1200">
                <a:solidFill>
                  <a:schemeClr val="dk1"/>
                </a:solidFill>
                <a:latin typeface="Calibri"/>
                <a:ea typeface="Calibri"/>
                <a:cs typeface="Calibri"/>
                <a:sym typeface="Calibri"/>
              </a:rPr>
            </a:b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997412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Google Shape;115;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6" name="Google Shape;116;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Calibri"/>
                <a:ea typeface="Calibri"/>
                <a:cs typeface="Calibri"/>
                <a:sym typeface="Calibri"/>
              </a:rPr>
              <a:t>Building on Previous Work:</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worked with five syllable types in the Grade 1 curriculum (written patterns representing a vowel sound; closed [CVC], open [CV], magic ‘e’ [CVCe], r-controlled, vowel teams [CVVC, CVV]). In this lesson, students will be decoding two-syllable words using a combination of these syllable types.</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a:solidFill>
                  <a:schemeClr val="dk1"/>
                </a:solidFill>
                <a:latin typeface="Calibri"/>
                <a:ea typeface="Calibri"/>
                <a:cs typeface="Calibri"/>
                <a:sym typeface="Calibri"/>
              </a:rPr>
              <a:t>Areas Students May Struggle: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may struggle with reading and writing multisyllabic words.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may be challenged by the nonsense words in the Syllable Sleuth activity.</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a:solidFill>
                <a:schemeClr val="dk1"/>
              </a:solidFill>
              <a:highlight>
                <a:srgbClr val="FFFF00"/>
              </a:highlight>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Ongoing Assessment(s):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Determine if students can:</a:t>
            </a:r>
            <a:endParaRPr sz="120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divide words by syllables and identify the syllable types in order to read words (real and nonsense).</a:t>
            </a:r>
            <a:endParaRPr sz="120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identify syllable types of words with long i spelling patterns, /ī/ sound spelled “igh” and “ie.”</a:t>
            </a:r>
            <a:endParaRPr sz="120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apply spelling patterns in writing words.</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a:solidFill>
                  <a:schemeClr val="dk1"/>
                </a:solidFill>
                <a:latin typeface="Calibri"/>
                <a:ea typeface="Calibri"/>
                <a:cs typeface="Calibri"/>
                <a:sym typeface="Calibri"/>
              </a:rPr>
              <a:t>Key Vocabulary:</a:t>
            </a:r>
            <a:endParaRPr sz="1200">
              <a:solidFill>
                <a:schemeClr val="dk1"/>
              </a:solidFill>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a:latin typeface="Calibri"/>
                <a:ea typeface="Calibri"/>
                <a:cs typeface="Calibri"/>
                <a:sym typeface="Calibri"/>
              </a:rPr>
              <a:t>Syllable, similar, patterns</a:t>
            </a:r>
            <a:endParaRPr sz="1200">
              <a:latin typeface="Calibri"/>
              <a:ea typeface="Calibri"/>
              <a:cs typeface="Calibri"/>
              <a:sym typeface="Calibri"/>
            </a:endParaRPr>
          </a:p>
        </p:txBody>
      </p:sp>
    </p:spTree>
    <p:extLst>
      <p:ext uri="{BB962C8B-B14F-4D97-AF65-F5344CB8AC3E}">
        <p14:creationId xmlns:p14="http://schemas.microsoft.com/office/powerpoint/2010/main" val="36160903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g3ca79520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6" name="Google Shape;126;g3ca79520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“I’ve Been Working on the Railroad.”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about to “break words apart by their syllables and put them back together.”</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016058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Google Shape;131;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2" name="Google Shape;132;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as needed, that every syllable has one vowel sound as opposed to one vowel letter.  Echo this throughout the lesson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Invite students to stand up to read the learning target while they make the motion of shooting a bow and arrow at the target to provide an opportunity for  some movement.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“Remember the transition song we just sang. Today we are going to use what we know about syllables and vowel spelling patterns in words, so we can easily read them</a:t>
            </a:r>
            <a:r>
              <a:rPr lang="en" sz="1200" i="1"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This can be very brief as the lesson goes into this in more detail.</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518879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402cb29dee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9" name="Google Shape;139;g402cb29dee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3-5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highlight>
                <a:srgbClr val="FFFFFF"/>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 animation is included on this and following slides.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Grade 2 students will be familiar with Syllable Sleuth.</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“It’</a:t>
            </a:r>
            <a:r>
              <a:rPr lang="en" sz="1200" i="1" dirty="0">
                <a:solidFill>
                  <a:schemeClr val="dk1"/>
                </a:solidFill>
                <a:latin typeface="Calibri"/>
                <a:ea typeface="Calibri"/>
                <a:cs typeface="Calibri"/>
                <a:sym typeface="Calibri"/>
              </a:rPr>
              <a:t>s time to be Syllable Sleuths. We are going to find some clues to help us figure out how to break longer words into parts so we can read them. Let’s start with a new word.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on an index card or sentence strip the word (or project slide): “</a:t>
            </a:r>
            <a:r>
              <a:rPr lang="en" sz="1200" b="0" i="1" dirty="0">
                <a:solidFill>
                  <a:schemeClr val="dk1"/>
                </a:solidFill>
                <a:latin typeface="Calibri"/>
                <a:ea typeface="Calibri"/>
                <a:cs typeface="Calibri"/>
                <a:sym typeface="Calibri"/>
              </a:rPr>
              <a:t>pigtail.” </a:t>
            </a:r>
            <a:r>
              <a:rPr lang="en" sz="1200" i="1" dirty="0">
                <a:solidFill>
                  <a:schemeClr val="dk1"/>
                </a:solidFill>
                <a:latin typeface="Calibri"/>
                <a:ea typeface="Calibri"/>
                <a:cs typeface="Calibri"/>
                <a:sym typeface="Calibri"/>
              </a:rPr>
              <a:t>A pigtail is not related to a pig!  A pigtail is a braid of hair that hangs from a head.  People with long hair may style their hair into a pigtail when they exercise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the Syllable Sleuth instructional practice aloud. Say: </a:t>
            </a:r>
            <a:r>
              <a:rPr lang="en" sz="1200" i="1" dirty="0">
                <a:solidFill>
                  <a:schemeClr val="dk1"/>
                </a:solidFill>
                <a:latin typeface="Calibri"/>
                <a:ea typeface="Calibri"/>
                <a:cs typeface="Calibri"/>
                <a:sym typeface="Calibri"/>
              </a:rPr>
              <a:t>“Let’s be Syllable Sleuths and:</a:t>
            </a:r>
            <a:endParaRPr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Look for the vowels and put a dot below each. (vowels are also in bold on slide)</a:t>
            </a:r>
            <a:endParaRPr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Look for the consonants between the vowels.</a:t>
            </a:r>
            <a:endParaRPr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Divide the word (in this case between the two consonants</a:t>
            </a:r>
            <a:r>
              <a:rPr lang="en" sz="1200" i="1" dirty="0" smtClean="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Draw a swoop under the first syllable (or click slide for underline) and ask: “</a:t>
            </a:r>
            <a:r>
              <a:rPr lang="en" sz="1200" i="1" dirty="0">
                <a:solidFill>
                  <a:schemeClr val="dk1"/>
                </a:solidFill>
                <a:latin typeface="Calibri"/>
                <a:ea typeface="Calibri"/>
                <a:cs typeface="Calibri"/>
                <a:sym typeface="Calibri"/>
              </a:rPr>
              <a:t>What do we notice right after the letter ‘i’</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the letter “g”</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does that tell us about the sound of the ‘i’</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short because it is a closed syllable)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So how do we pronounce this first syllable?”</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pig</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Draw a swoop under the second syllable (underline on slide) and ask</a:t>
            </a:r>
            <a:r>
              <a:rPr lang="en" sz="1200" dirty="0" smtClean="0">
                <a:solidFill>
                  <a:schemeClr val="dk1"/>
                </a:solidFill>
                <a:latin typeface="Calibri"/>
                <a:ea typeface="Calibri"/>
                <a:cs typeface="Calibri"/>
                <a:sym typeface="Calibri"/>
              </a:rPr>
              <a:t>:</a:t>
            </a:r>
            <a:r>
              <a:rPr lang="en"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How do we pronounce this syllable</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tail</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How do you know?</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The “a” says </a:t>
            </a:r>
            <a:r>
              <a:rPr lang="en" sz="1200" b="1" i="1" dirty="0">
                <a:solidFill>
                  <a:schemeClr val="dk1"/>
                </a:solidFill>
                <a:latin typeface="Calibri"/>
                <a:ea typeface="Calibri"/>
                <a:cs typeface="Calibri"/>
                <a:sym typeface="Calibri"/>
              </a:rPr>
              <a:t>/ā/</a:t>
            </a:r>
            <a:r>
              <a:rPr lang="en" sz="1200" i="1"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 in this syllable because it has the vowel team “ai.”</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dividing the words into syllables, identifying the syllable type, reading the syllables and then blending the syllable to read the words.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as needed, that every syllable has one vowel sound as opposed to one vowel letter.  Echo this throughout the lesson as needed.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dirty="0"/>
          </a:p>
        </p:txBody>
      </p:sp>
    </p:spTree>
    <p:extLst>
      <p:ext uri="{BB962C8B-B14F-4D97-AF65-F5344CB8AC3E}">
        <p14:creationId xmlns:p14="http://schemas.microsoft.com/office/powerpoint/2010/main" val="26502266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g4241addc16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1" name="Google Shape;151;g4241addc16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5-7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highlight>
                <a:schemeClr val="lt1"/>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 animation is included on this slide where technology is available. Vowels are in bold and syllables underlined on slide.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Grade 2 students will be familiar with Syllable Sleuth.</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as needed, that every syllable has one vowel sound as opposed to one vowel letter.  Echo this throughout the lesson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word “carlape” is a nonsense word.  </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Remember, a sleuth is a detective. When you are a syllable sleuth, your job is to search for the clues to find syllables. Look for vowel </a:t>
            </a:r>
            <a:r>
              <a:rPr lang="en" sz="1200" b="1" i="1" dirty="0">
                <a:solidFill>
                  <a:schemeClr val="dk1"/>
                </a:solidFill>
                <a:latin typeface="Calibri"/>
                <a:ea typeface="Calibri"/>
                <a:cs typeface="Calibri"/>
                <a:sym typeface="Calibri"/>
              </a:rPr>
              <a:t>sounds</a:t>
            </a:r>
            <a:r>
              <a:rPr lang="en" sz="1200" i="1" dirty="0">
                <a:solidFill>
                  <a:schemeClr val="dk1"/>
                </a:solidFill>
                <a:latin typeface="Calibri"/>
                <a:ea typeface="Calibri"/>
                <a:cs typeface="Calibri"/>
                <a:sym typeface="Calibri"/>
              </a:rPr>
              <a:t> to see how to divide the words into syllables to read them.</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a:t>
            </a:r>
            <a:r>
              <a:rPr lang="en" sz="1200" b="1" dirty="0">
                <a:solidFill>
                  <a:schemeClr val="dk1"/>
                </a:solidFill>
                <a:latin typeface="Calibri"/>
                <a:ea typeface="Calibri"/>
                <a:cs typeface="Calibri"/>
                <a:sym typeface="Calibri"/>
              </a:rPr>
              <a:t>Syllable Sleuth Word List </a:t>
            </a:r>
            <a:r>
              <a:rPr lang="en" sz="1200" dirty="0">
                <a:solidFill>
                  <a:schemeClr val="dk1"/>
                </a:solidFill>
                <a:latin typeface="Calibri"/>
                <a:ea typeface="Calibri"/>
                <a:cs typeface="Calibri"/>
                <a:sym typeface="Calibri"/>
              </a:rPr>
              <a:t>on board or show list on slide.  (or copy and distribute </a:t>
            </a:r>
            <a:r>
              <a:rPr lang="en" sz="1200" b="1" dirty="0">
                <a:solidFill>
                  <a:schemeClr val="dk1"/>
                </a:solidFill>
                <a:latin typeface="Calibri"/>
                <a:ea typeface="Calibri"/>
                <a:cs typeface="Calibri"/>
                <a:sym typeface="Calibri"/>
              </a:rPr>
              <a:t>Syllable Sleuth Word List</a:t>
            </a:r>
            <a:r>
              <a:rPr lang="en" sz="1200" dirty="0">
                <a:solidFill>
                  <a:schemeClr val="dk1"/>
                </a:solidFill>
                <a:latin typeface="Calibri"/>
                <a:ea typeface="Calibri"/>
                <a:cs typeface="Calibri"/>
                <a:sym typeface="Calibri"/>
              </a:rPr>
              <a:t> in a transparent sleeve, one per pair of students and a </a:t>
            </a:r>
            <a:r>
              <a:rPr lang="en" sz="1200" b="1" dirty="0">
                <a:solidFill>
                  <a:schemeClr val="dk1"/>
                </a:solidFill>
                <a:latin typeface="Calibri"/>
                <a:ea typeface="Calibri"/>
                <a:cs typeface="Calibri"/>
                <a:sym typeface="Calibri"/>
              </a:rPr>
              <a:t>clipboard </a:t>
            </a:r>
            <a:r>
              <a:rPr lang="en" sz="1200" dirty="0">
                <a:solidFill>
                  <a:schemeClr val="dk1"/>
                </a:solidFill>
                <a:latin typeface="Calibri"/>
                <a:ea typeface="Calibri"/>
                <a:cs typeface="Calibri"/>
                <a:sym typeface="Calibri"/>
              </a:rPr>
              <a:t>if not working at desk or table), </a:t>
            </a:r>
            <a:r>
              <a:rPr lang="en" sz="1200" b="1" dirty="0">
                <a:solidFill>
                  <a:schemeClr val="dk1"/>
                </a:solidFill>
                <a:latin typeface="Calibri"/>
                <a:ea typeface="Calibri"/>
                <a:cs typeface="Calibri"/>
                <a:sym typeface="Calibri"/>
              </a:rPr>
              <a:t>white boards </a:t>
            </a:r>
            <a:r>
              <a:rPr lang="en" sz="1200" dirty="0">
                <a:solidFill>
                  <a:schemeClr val="dk1"/>
                </a:solidFill>
                <a:latin typeface="Calibri"/>
                <a:ea typeface="Calibri"/>
                <a:cs typeface="Calibri"/>
                <a:sym typeface="Calibri"/>
              </a:rPr>
              <a:t>(if working from posted list and not provided paper copy of </a:t>
            </a:r>
            <a:r>
              <a:rPr lang="en" sz="1200" dirty="0" smtClean="0">
                <a:solidFill>
                  <a:schemeClr val="dk1"/>
                </a:solidFill>
                <a:latin typeface="Calibri"/>
                <a:ea typeface="Calibri"/>
                <a:cs typeface="Calibri"/>
                <a:sym typeface="Calibri"/>
              </a:rPr>
              <a:t>list),</a:t>
            </a:r>
            <a:r>
              <a:rPr lang="en" sz="1200" baseline="0" dirty="0" smtClean="0">
                <a:solidFill>
                  <a:schemeClr val="dk1"/>
                </a:solidFill>
                <a:latin typeface="Calibri"/>
                <a:ea typeface="Calibri"/>
                <a:cs typeface="Calibri"/>
                <a:sym typeface="Calibri"/>
              </a:rPr>
              <a:t> </a:t>
            </a:r>
            <a:r>
              <a:rPr lang="en" sz="1200" b="1" dirty="0" smtClean="0">
                <a:solidFill>
                  <a:schemeClr val="dk1"/>
                </a:solidFill>
                <a:latin typeface="Calibri"/>
                <a:ea typeface="Calibri"/>
                <a:cs typeface="Calibri"/>
                <a:sym typeface="Calibri"/>
              </a:rPr>
              <a:t>white </a:t>
            </a:r>
            <a:r>
              <a:rPr lang="en" sz="1200" b="1" dirty="0">
                <a:solidFill>
                  <a:schemeClr val="dk1"/>
                </a:solidFill>
                <a:latin typeface="Calibri"/>
                <a:ea typeface="Calibri"/>
                <a:cs typeface="Calibri"/>
                <a:sym typeface="Calibri"/>
              </a:rPr>
              <a:t>board markers </a:t>
            </a:r>
            <a:r>
              <a:rPr lang="en" sz="1200" dirty="0">
                <a:solidFill>
                  <a:schemeClr val="dk1"/>
                </a:solidFill>
                <a:latin typeface="Calibri"/>
                <a:ea typeface="Calibri"/>
                <a:cs typeface="Calibri"/>
                <a:sym typeface="Calibri"/>
              </a:rPr>
              <a:t>and </a:t>
            </a:r>
            <a:r>
              <a:rPr lang="en" sz="1200" b="1" dirty="0">
                <a:solidFill>
                  <a:schemeClr val="dk1"/>
                </a:solidFill>
                <a:latin typeface="Calibri"/>
                <a:ea typeface="Calibri"/>
                <a:cs typeface="Calibri"/>
                <a:sym typeface="Calibri"/>
              </a:rPr>
              <a:t>erasers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(as needed) of the steps in the Syllable Sleuth instructional practice: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Locate the vowels and put a dot below each one. (vowels are bolded on slide)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the consonants between the vowels.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Divide the word into syllables.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Pronounce each syllable according to the spelling pattern (i.e., closed, open, magic “e,” r-controlled, and vowel team).</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work with a partner to segment each word into syllables and decode the words.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dividing the words into syllables, reading the syllables and then blending the syllables to read the words.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are ready, consider allowing them to work individually.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Model and support students if they struggle with any of the syllables and words.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Support students if they try to pronounce or confuse the nonsense words as/with real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a:t>
            </a:r>
            <a:r>
              <a:rPr lang="en" sz="1200" dirty="0" smtClean="0">
                <a:solidFill>
                  <a:schemeClr val="dk1"/>
                </a:solidFill>
                <a:latin typeface="Calibri"/>
                <a:ea typeface="Calibri"/>
                <a:cs typeface="Calibri"/>
                <a:sym typeface="Calibri"/>
              </a:rPr>
              <a:t>needed, </a:t>
            </a:r>
            <a:r>
              <a:rPr lang="en" sz="1200" dirty="0">
                <a:solidFill>
                  <a:schemeClr val="dk1"/>
                </a:solidFill>
                <a:latin typeface="Calibri"/>
                <a:ea typeface="Calibri"/>
                <a:cs typeface="Calibri"/>
                <a:sym typeface="Calibri"/>
              </a:rPr>
              <a:t>offer a student-friendly definition and a sentence, so students can hear the word in context.  For example: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0" dirty="0" smtClean="0">
                <a:solidFill>
                  <a:schemeClr val="dk1"/>
                </a:solidFill>
                <a:latin typeface="Calibri"/>
                <a:ea typeface="Calibri"/>
                <a:cs typeface="Calibri"/>
                <a:sym typeface="Calibri"/>
              </a:rPr>
              <a:t>Display</a:t>
            </a:r>
            <a:r>
              <a:rPr lang="en" sz="1200" i="1" dirty="0">
                <a:solidFill>
                  <a:schemeClr val="dk1"/>
                </a:solidFill>
                <a:latin typeface="Calibri"/>
                <a:ea typeface="Calibri"/>
                <a:cs typeface="Calibri"/>
                <a:sym typeface="Calibri"/>
              </a:rPr>
              <a:t>: </a:t>
            </a:r>
            <a:r>
              <a:rPr lang="en" sz="1200" i="1" dirty="0" smtClean="0">
                <a:solidFill>
                  <a:schemeClr val="dk1"/>
                </a:solidFill>
                <a:latin typeface="Calibri"/>
                <a:ea typeface="Calibri"/>
                <a:cs typeface="Calibri"/>
                <a:sym typeface="Calibri"/>
              </a:rPr>
              <a:t>“This </a:t>
            </a:r>
            <a:r>
              <a:rPr lang="en" sz="1200" i="1" dirty="0">
                <a:solidFill>
                  <a:schemeClr val="dk1"/>
                </a:solidFill>
                <a:latin typeface="Calibri"/>
                <a:ea typeface="Calibri"/>
                <a:cs typeface="Calibri"/>
                <a:sym typeface="Calibri"/>
              </a:rPr>
              <a:t>word can be a noun or a thing, and it can be a verb or an action.  A display is presentation or where you show things you want other people to see.  My teacher made a display of our pictures for open house.  To display something is to show something.  I plan to display all my awards, so anyone visiting can see them</a:t>
            </a:r>
            <a:r>
              <a:rPr lang="en" sz="1200" i="1" dirty="0" smtClean="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0280559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mc:AlternateContent xmlns:mc="http://schemas.openxmlformats.org/markup-compatibility/2006" xmlns:p14="http://schemas.microsoft.com/office/powerpoint/2010/main">
    <mc:Choice Requires="p14">
      <p:transition spd="slow" p14:dur="2500">
        <p:fade thruBlk="1"/>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12.xml"/><Relationship Id="rId5" Type="http://schemas.openxmlformats.org/officeDocument/2006/relationships/image" Target="../media/image9.png"/><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12.xml"/><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4" name="Google Shape;94;p1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1: Part </a:t>
            </a:r>
            <a:r>
              <a:rPr lang="en" sz="2800" dirty="0" smtClean="0"/>
              <a:t>2: </a:t>
            </a:r>
            <a:r>
              <a:rPr lang="en" sz="2800" dirty="0"/>
              <a:t>Cycle 4: Lesson 16</a:t>
            </a:r>
            <a:endParaRPr sz="2800" dirty="0"/>
          </a:p>
          <a:p>
            <a:pPr marL="0" lvl="0" indent="0" algn="l" rtl="0">
              <a:lnSpc>
                <a:spcPct val="90000"/>
              </a:lnSpc>
              <a:spcBef>
                <a:spcPts val="0"/>
              </a:spcBef>
              <a:spcAft>
                <a:spcPts val="0"/>
              </a:spcAft>
              <a:buClr>
                <a:schemeClr val="dk1"/>
              </a:buClr>
              <a:buSzPts val="1100"/>
              <a:buFont typeface="Arial"/>
              <a:buNone/>
            </a:pPr>
            <a:r>
              <a:rPr lang="en" sz="2200" b="1" dirty="0"/>
              <a:t>Teacher slide, before teaching.</a:t>
            </a:r>
            <a:endParaRPr sz="2200" dirty="0"/>
          </a:p>
        </p:txBody>
      </p:sp>
      <p:sp>
        <p:nvSpPr>
          <p:cNvPr id="95" name="Google Shape;95;p14"/>
          <p:cNvSpPr txBox="1">
            <a:spLocks noGrp="1"/>
          </p:cNvSpPr>
          <p:nvPr>
            <p:ph type="body" idx="1"/>
          </p:nvPr>
        </p:nvSpPr>
        <p:spPr>
          <a:xfrm>
            <a:off x="311699" y="1178050"/>
            <a:ext cx="8447375" cy="36507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1100"/>
              <a:buFont typeface="Arial"/>
              <a:buNone/>
            </a:pPr>
            <a:r>
              <a:rPr lang="en" sz="2000" dirty="0"/>
              <a:t>In this lesson, students work with the long i, /ī/ sound spelled “igh” and “ie.” The lesson begins with Syllable Sleuth, a familiar Instructional Practice from the Grade 1 curriculum. This is followed by the instructional practice Words Rule, which was just introduced in Cycle 2. Model and support students as necessary as they familiarize themselves with these routines.</a:t>
            </a:r>
            <a:endParaRPr sz="2000" dirty="0">
              <a:solidFill>
                <a:schemeClr val="dk1"/>
              </a:solidFill>
            </a:endParaRPr>
          </a:p>
          <a:p>
            <a:pPr marL="0" lvl="0" indent="0" algn="l" rtl="0">
              <a:lnSpc>
                <a:spcPct val="70000"/>
              </a:lnSpc>
              <a:spcBef>
                <a:spcPts val="800"/>
              </a:spcBef>
              <a:spcAft>
                <a:spcPts val="0"/>
              </a:spcAft>
              <a:buClr>
                <a:schemeClr val="dk1"/>
              </a:buClr>
              <a:buSzPts val="1100"/>
              <a:buFont typeface="Arial"/>
              <a:buNone/>
            </a:pPr>
            <a:r>
              <a:rPr lang="en" sz="2000" b="1" dirty="0">
                <a:solidFill>
                  <a:schemeClr val="dk1"/>
                </a:solidFill>
              </a:rPr>
              <a:t>Be sure that students pay careful attention to:</a:t>
            </a:r>
            <a:endParaRPr sz="2000" b="1" dirty="0">
              <a:solidFill>
                <a:schemeClr val="dk1"/>
              </a:solidFill>
            </a:endParaRPr>
          </a:p>
          <a:p>
            <a:pPr marL="457200" lvl="0" indent="-355600" algn="l" rtl="0">
              <a:spcBef>
                <a:spcPts val="800"/>
              </a:spcBef>
              <a:spcAft>
                <a:spcPts val="0"/>
              </a:spcAft>
              <a:buClr>
                <a:schemeClr val="dk1"/>
              </a:buClr>
              <a:buSzPts val="2000"/>
              <a:buChar char="•"/>
            </a:pPr>
            <a:r>
              <a:rPr lang="en" sz="2000" dirty="0"/>
              <a:t>Sounds and spelling patterns and syllable types in </a:t>
            </a:r>
            <a:r>
              <a:rPr lang="en" sz="2000" dirty="0" smtClean="0"/>
              <a:t>words.</a:t>
            </a:r>
            <a:endParaRPr sz="2000" dirty="0"/>
          </a:p>
          <a:p>
            <a:pPr marL="457200" lvl="0" indent="-355600" algn="l" rtl="0">
              <a:spcBef>
                <a:spcPts val="800"/>
              </a:spcBef>
              <a:spcAft>
                <a:spcPts val="0"/>
              </a:spcAft>
              <a:buClr>
                <a:schemeClr val="dk1"/>
              </a:buClr>
              <a:buSzPts val="2000"/>
              <a:buChar char="•"/>
            </a:pPr>
            <a:r>
              <a:rPr lang="en" sz="2000" dirty="0"/>
              <a:t>Using familiar spelling patterns when encoding and decoding </a:t>
            </a:r>
            <a:r>
              <a:rPr lang="en" sz="2000" dirty="0" smtClean="0"/>
              <a:t>words.</a:t>
            </a:r>
            <a:endParaRPr sz="20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Google Shape;160;p23"/>
          <p:cNvSpPr txBox="1">
            <a:spLocks noGrp="1"/>
          </p:cNvSpPr>
          <p:nvPr>
            <p:ph type="title"/>
          </p:nvPr>
        </p:nvSpPr>
        <p:spPr>
          <a:xfrm>
            <a:off x="182575" y="162764"/>
            <a:ext cx="8520600" cy="5727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dirty="0"/>
              <a:t>Syllable Sleuth </a:t>
            </a:r>
            <a:endParaRPr dirty="0"/>
          </a:p>
        </p:txBody>
      </p:sp>
      <p:sp>
        <p:nvSpPr>
          <p:cNvPr id="161" name="Google Shape;161;p23"/>
          <p:cNvSpPr txBox="1">
            <a:spLocks noGrp="1"/>
          </p:cNvSpPr>
          <p:nvPr>
            <p:ph type="body" idx="1"/>
          </p:nvPr>
        </p:nvSpPr>
        <p:spPr>
          <a:xfrm>
            <a:off x="-780062" y="931086"/>
            <a:ext cx="3744600" cy="3738564"/>
          </a:xfrm>
          <a:prstGeom prst="rect">
            <a:avLst/>
          </a:prstGeom>
        </p:spPr>
        <p:txBody>
          <a:bodyPr spcFirstLastPara="1" wrap="square" lIns="68575" tIns="34275" rIns="68575" bIns="34275" anchor="t" anchorCtr="0">
            <a:noAutofit/>
          </a:bodyPr>
          <a:lstStyle/>
          <a:p>
            <a:pPr marL="457200" lvl="0" indent="457200" algn="ctr" rtl="0">
              <a:lnSpc>
                <a:spcPct val="115000"/>
              </a:lnSpc>
              <a:spcBef>
                <a:spcPts val="0"/>
              </a:spcBef>
              <a:spcAft>
                <a:spcPts val="0"/>
              </a:spcAft>
              <a:buNone/>
            </a:pPr>
            <a:r>
              <a:rPr lang="en" sz="3000" dirty="0"/>
              <a:t>pigtail</a:t>
            </a:r>
            <a:endParaRPr sz="3000" dirty="0"/>
          </a:p>
          <a:p>
            <a:pPr marL="457200" lvl="0" indent="457200" algn="ctr" rtl="0">
              <a:lnSpc>
                <a:spcPct val="115000"/>
              </a:lnSpc>
              <a:spcBef>
                <a:spcPts val="0"/>
              </a:spcBef>
              <a:spcAft>
                <a:spcPts val="0"/>
              </a:spcAft>
              <a:buNone/>
            </a:pPr>
            <a:r>
              <a:rPr lang="en" sz="3000" dirty="0"/>
              <a:t>driveway</a:t>
            </a:r>
            <a:endParaRPr sz="3000" dirty="0"/>
          </a:p>
          <a:p>
            <a:pPr marL="457200" lvl="0" indent="457200" algn="ctr" rtl="0">
              <a:lnSpc>
                <a:spcPct val="115000"/>
              </a:lnSpc>
              <a:spcBef>
                <a:spcPts val="0"/>
              </a:spcBef>
              <a:spcAft>
                <a:spcPts val="0"/>
              </a:spcAft>
              <a:buNone/>
            </a:pPr>
            <a:r>
              <a:rPr lang="en" sz="3000" dirty="0"/>
              <a:t>carlape</a:t>
            </a:r>
            <a:endParaRPr sz="3000" dirty="0"/>
          </a:p>
          <a:p>
            <a:pPr marL="457200" lvl="0" indent="457200" algn="ctr" rtl="0">
              <a:lnSpc>
                <a:spcPct val="115000"/>
              </a:lnSpc>
              <a:spcBef>
                <a:spcPts val="0"/>
              </a:spcBef>
              <a:spcAft>
                <a:spcPts val="0"/>
              </a:spcAft>
              <a:buNone/>
            </a:pPr>
            <a:r>
              <a:rPr lang="en" sz="3000" dirty="0"/>
              <a:t>zipper</a:t>
            </a:r>
            <a:endParaRPr sz="3000" dirty="0"/>
          </a:p>
          <a:p>
            <a:pPr marL="457200" lvl="0" indent="457200" algn="ctr" rtl="0">
              <a:lnSpc>
                <a:spcPct val="115000"/>
              </a:lnSpc>
              <a:spcBef>
                <a:spcPts val="0"/>
              </a:spcBef>
              <a:spcAft>
                <a:spcPts val="0"/>
              </a:spcAft>
              <a:buNone/>
            </a:pPr>
            <a:r>
              <a:rPr lang="en" sz="3000" dirty="0"/>
              <a:t>decay</a:t>
            </a:r>
            <a:endParaRPr sz="3000" dirty="0"/>
          </a:p>
          <a:p>
            <a:pPr marL="457200" lvl="0" indent="457200" algn="ctr" rtl="0">
              <a:lnSpc>
                <a:spcPct val="115000"/>
              </a:lnSpc>
              <a:spcBef>
                <a:spcPts val="0"/>
              </a:spcBef>
              <a:spcAft>
                <a:spcPts val="0"/>
              </a:spcAft>
              <a:buNone/>
            </a:pPr>
            <a:r>
              <a:rPr lang="en" sz="3000" dirty="0"/>
              <a:t>trying</a:t>
            </a:r>
            <a:endParaRPr sz="3000" dirty="0"/>
          </a:p>
          <a:p>
            <a:pPr marL="457200" lvl="0" indent="457200" algn="ctr" rtl="0">
              <a:lnSpc>
                <a:spcPct val="115000"/>
              </a:lnSpc>
              <a:spcBef>
                <a:spcPts val="0"/>
              </a:spcBef>
              <a:spcAft>
                <a:spcPts val="0"/>
              </a:spcAft>
              <a:buNone/>
            </a:pPr>
            <a:endParaRPr sz="3000" dirty="0"/>
          </a:p>
          <a:p>
            <a:pPr marL="0" lvl="0" indent="0" algn="ctr" rtl="0">
              <a:spcBef>
                <a:spcPts val="800"/>
              </a:spcBef>
              <a:spcAft>
                <a:spcPts val="0"/>
              </a:spcAft>
              <a:buNone/>
            </a:pPr>
            <a:endParaRPr sz="2400" dirty="0"/>
          </a:p>
          <a:p>
            <a:pPr marL="0" lvl="0" indent="0" algn="ctr" rtl="0">
              <a:spcBef>
                <a:spcPts val="800"/>
              </a:spcBef>
              <a:spcAft>
                <a:spcPts val="0"/>
              </a:spcAft>
              <a:buNone/>
            </a:pPr>
            <a:endParaRPr sz="2400" dirty="0"/>
          </a:p>
          <a:p>
            <a:pPr marL="0" lvl="0" indent="0" algn="ctr" rtl="0">
              <a:spcBef>
                <a:spcPts val="800"/>
              </a:spcBef>
              <a:spcAft>
                <a:spcPts val="0"/>
              </a:spcAft>
              <a:buNone/>
            </a:pPr>
            <a:endParaRPr sz="2400" dirty="0"/>
          </a:p>
          <a:p>
            <a:pPr marL="0" lvl="0" indent="0" algn="l" rtl="0">
              <a:spcBef>
                <a:spcPts val="800"/>
              </a:spcBef>
              <a:spcAft>
                <a:spcPts val="0"/>
              </a:spcAft>
              <a:buNone/>
            </a:pPr>
            <a:r>
              <a:rPr lang="en" sz="2400" dirty="0"/>
              <a:t>			</a:t>
            </a:r>
            <a:endParaRPr sz="2400" dirty="0"/>
          </a:p>
        </p:txBody>
      </p:sp>
      <p:sp>
        <p:nvSpPr>
          <p:cNvPr id="162" name="Google Shape;162;p23"/>
          <p:cNvSpPr txBox="1"/>
          <p:nvPr/>
        </p:nvSpPr>
        <p:spPr>
          <a:xfrm>
            <a:off x="3216025" y="837518"/>
            <a:ext cx="2453700" cy="3664764"/>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3000" dirty="0">
                <a:latin typeface="Century Gothic"/>
                <a:ea typeface="Century Gothic"/>
                <a:cs typeface="Century Gothic"/>
                <a:sym typeface="Century Gothic"/>
              </a:rPr>
              <a:t>p</a:t>
            </a:r>
            <a:r>
              <a:rPr lang="en" sz="3000" b="1" dirty="0">
                <a:latin typeface="Century Gothic"/>
                <a:ea typeface="Century Gothic"/>
                <a:cs typeface="Century Gothic"/>
                <a:sym typeface="Century Gothic"/>
              </a:rPr>
              <a:t>i</a:t>
            </a:r>
            <a:r>
              <a:rPr lang="en" sz="3000" dirty="0">
                <a:latin typeface="Century Gothic"/>
                <a:ea typeface="Century Gothic"/>
                <a:cs typeface="Century Gothic"/>
                <a:sym typeface="Century Gothic"/>
              </a:rPr>
              <a:t>gt</a:t>
            </a:r>
            <a:r>
              <a:rPr lang="en" sz="3000" b="1" dirty="0">
                <a:latin typeface="Century Gothic"/>
                <a:ea typeface="Century Gothic"/>
                <a:cs typeface="Century Gothic"/>
                <a:sym typeface="Century Gothic"/>
              </a:rPr>
              <a:t>ai</a:t>
            </a:r>
            <a:r>
              <a:rPr lang="en" sz="3000" dirty="0">
                <a:latin typeface="Century Gothic"/>
                <a:ea typeface="Century Gothic"/>
                <a:cs typeface="Century Gothic"/>
                <a:sym typeface="Century Gothic"/>
              </a:rPr>
              <a:t>l</a:t>
            </a:r>
            <a:endParaRPr sz="30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dirty="0">
                <a:latin typeface="Century Gothic"/>
                <a:ea typeface="Century Gothic"/>
                <a:cs typeface="Century Gothic"/>
                <a:sym typeface="Century Gothic"/>
              </a:rPr>
              <a:t>dr</a:t>
            </a:r>
            <a:r>
              <a:rPr lang="en" sz="3000" b="1" dirty="0">
                <a:latin typeface="Century Gothic"/>
                <a:ea typeface="Century Gothic"/>
                <a:cs typeface="Century Gothic"/>
                <a:sym typeface="Century Gothic"/>
              </a:rPr>
              <a:t>i</a:t>
            </a:r>
            <a:r>
              <a:rPr lang="en" sz="3000" dirty="0">
                <a:latin typeface="Century Gothic"/>
                <a:ea typeface="Century Gothic"/>
                <a:cs typeface="Century Gothic"/>
                <a:sym typeface="Century Gothic"/>
              </a:rPr>
              <a:t>v</a:t>
            </a:r>
            <a:r>
              <a:rPr lang="en" sz="3000" b="1" dirty="0">
                <a:latin typeface="Century Gothic"/>
                <a:ea typeface="Century Gothic"/>
                <a:cs typeface="Century Gothic"/>
                <a:sym typeface="Century Gothic"/>
              </a:rPr>
              <a:t>e</a:t>
            </a:r>
            <a:r>
              <a:rPr lang="en" sz="3000" dirty="0">
                <a:latin typeface="Century Gothic"/>
                <a:ea typeface="Century Gothic"/>
                <a:cs typeface="Century Gothic"/>
                <a:sym typeface="Century Gothic"/>
              </a:rPr>
              <a:t>w</a:t>
            </a:r>
            <a:r>
              <a:rPr lang="en" sz="3000" b="1" dirty="0">
                <a:latin typeface="Century Gothic"/>
                <a:ea typeface="Century Gothic"/>
                <a:cs typeface="Century Gothic"/>
                <a:sym typeface="Century Gothic"/>
              </a:rPr>
              <a:t>ay</a:t>
            </a:r>
            <a:endParaRPr sz="3000" b="1"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dirty="0">
                <a:latin typeface="Century Gothic"/>
                <a:ea typeface="Century Gothic"/>
                <a:cs typeface="Century Gothic"/>
                <a:sym typeface="Century Gothic"/>
              </a:rPr>
              <a:t>c</a:t>
            </a:r>
            <a:r>
              <a:rPr lang="en" sz="3000" b="1" dirty="0">
                <a:latin typeface="Century Gothic"/>
                <a:ea typeface="Century Gothic"/>
                <a:cs typeface="Century Gothic"/>
                <a:sym typeface="Century Gothic"/>
              </a:rPr>
              <a:t>a</a:t>
            </a:r>
            <a:r>
              <a:rPr lang="en" sz="3000" dirty="0">
                <a:latin typeface="Century Gothic"/>
                <a:ea typeface="Century Gothic"/>
                <a:cs typeface="Century Gothic"/>
                <a:sym typeface="Century Gothic"/>
              </a:rPr>
              <a:t>rl</a:t>
            </a:r>
            <a:r>
              <a:rPr lang="en" sz="3000" b="1" dirty="0">
                <a:latin typeface="Century Gothic"/>
                <a:ea typeface="Century Gothic"/>
                <a:cs typeface="Century Gothic"/>
                <a:sym typeface="Century Gothic"/>
              </a:rPr>
              <a:t>a</a:t>
            </a:r>
            <a:r>
              <a:rPr lang="en" sz="3000" dirty="0">
                <a:latin typeface="Century Gothic"/>
                <a:ea typeface="Century Gothic"/>
                <a:cs typeface="Century Gothic"/>
                <a:sym typeface="Century Gothic"/>
              </a:rPr>
              <a:t>p</a:t>
            </a:r>
            <a:r>
              <a:rPr lang="en" sz="3000" b="1" dirty="0">
                <a:latin typeface="Century Gothic"/>
                <a:ea typeface="Century Gothic"/>
                <a:cs typeface="Century Gothic"/>
                <a:sym typeface="Century Gothic"/>
              </a:rPr>
              <a:t>e</a:t>
            </a:r>
            <a:endParaRPr sz="3000" b="1"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dirty="0">
                <a:latin typeface="Century Gothic"/>
                <a:ea typeface="Century Gothic"/>
                <a:cs typeface="Century Gothic"/>
                <a:sym typeface="Century Gothic"/>
              </a:rPr>
              <a:t>z</a:t>
            </a:r>
            <a:r>
              <a:rPr lang="en" sz="3000" b="1" dirty="0">
                <a:latin typeface="Century Gothic"/>
                <a:ea typeface="Century Gothic"/>
                <a:cs typeface="Century Gothic"/>
                <a:sym typeface="Century Gothic"/>
              </a:rPr>
              <a:t>i</a:t>
            </a:r>
            <a:r>
              <a:rPr lang="en" sz="3000" dirty="0">
                <a:latin typeface="Century Gothic"/>
                <a:ea typeface="Century Gothic"/>
                <a:cs typeface="Century Gothic"/>
                <a:sym typeface="Century Gothic"/>
              </a:rPr>
              <a:t>pp</a:t>
            </a:r>
            <a:r>
              <a:rPr lang="en" sz="3000" b="1" dirty="0">
                <a:latin typeface="Century Gothic"/>
                <a:ea typeface="Century Gothic"/>
                <a:cs typeface="Century Gothic"/>
                <a:sym typeface="Century Gothic"/>
              </a:rPr>
              <a:t>e</a:t>
            </a:r>
            <a:r>
              <a:rPr lang="en" sz="3000" dirty="0">
                <a:latin typeface="Century Gothic"/>
                <a:ea typeface="Century Gothic"/>
                <a:cs typeface="Century Gothic"/>
                <a:sym typeface="Century Gothic"/>
              </a:rPr>
              <a:t>r</a:t>
            </a:r>
            <a:endParaRPr sz="30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dirty="0">
                <a:latin typeface="Century Gothic"/>
                <a:ea typeface="Century Gothic"/>
                <a:cs typeface="Century Gothic"/>
                <a:sym typeface="Century Gothic"/>
              </a:rPr>
              <a:t>d</a:t>
            </a:r>
            <a:r>
              <a:rPr lang="en" sz="3000" b="1" dirty="0">
                <a:latin typeface="Century Gothic"/>
                <a:ea typeface="Century Gothic"/>
                <a:cs typeface="Century Gothic"/>
                <a:sym typeface="Century Gothic"/>
              </a:rPr>
              <a:t>e</a:t>
            </a:r>
            <a:r>
              <a:rPr lang="en" sz="3000" dirty="0">
                <a:latin typeface="Century Gothic"/>
                <a:ea typeface="Century Gothic"/>
                <a:cs typeface="Century Gothic"/>
                <a:sym typeface="Century Gothic"/>
              </a:rPr>
              <a:t>c</a:t>
            </a:r>
            <a:r>
              <a:rPr lang="en" sz="3000" b="1" dirty="0">
                <a:latin typeface="Century Gothic"/>
                <a:ea typeface="Century Gothic"/>
                <a:cs typeface="Century Gothic"/>
                <a:sym typeface="Century Gothic"/>
              </a:rPr>
              <a:t>ay</a:t>
            </a:r>
            <a:endParaRPr sz="3000" b="1"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dirty="0">
                <a:latin typeface="Century Gothic"/>
                <a:ea typeface="Century Gothic"/>
                <a:cs typeface="Century Gothic"/>
                <a:sym typeface="Century Gothic"/>
              </a:rPr>
              <a:t>tr</a:t>
            </a:r>
            <a:r>
              <a:rPr lang="en" sz="3000" b="1" dirty="0">
                <a:latin typeface="Century Gothic"/>
                <a:ea typeface="Century Gothic"/>
                <a:cs typeface="Century Gothic"/>
                <a:sym typeface="Century Gothic"/>
              </a:rPr>
              <a:t>yi</a:t>
            </a:r>
            <a:r>
              <a:rPr lang="en" sz="3000" dirty="0">
                <a:latin typeface="Century Gothic"/>
                <a:ea typeface="Century Gothic"/>
                <a:cs typeface="Century Gothic"/>
                <a:sym typeface="Century Gothic"/>
              </a:rPr>
              <a:t>ng</a:t>
            </a:r>
            <a:endParaRPr sz="3000" dirty="0">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3000" dirty="0">
              <a:latin typeface="Century Gothic"/>
              <a:ea typeface="Century Gothic"/>
              <a:cs typeface="Century Gothic"/>
              <a:sym typeface="Century Gothic"/>
            </a:endParaRPr>
          </a:p>
        </p:txBody>
      </p:sp>
      <p:sp>
        <p:nvSpPr>
          <p:cNvPr id="163" name="Google Shape;163;p23"/>
          <p:cNvSpPr txBox="1"/>
          <p:nvPr/>
        </p:nvSpPr>
        <p:spPr>
          <a:xfrm>
            <a:off x="5746500" y="837518"/>
            <a:ext cx="3397500" cy="3542979"/>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3000" u="sng" dirty="0">
                <a:solidFill>
                  <a:schemeClr val="dk1"/>
                </a:solidFill>
                <a:latin typeface="Century Gothic"/>
                <a:ea typeface="Century Gothic"/>
                <a:cs typeface="Century Gothic"/>
                <a:sym typeface="Century Gothic"/>
              </a:rPr>
              <a:t>pig</a:t>
            </a:r>
            <a:r>
              <a:rPr lang="en" sz="3000" dirty="0">
                <a:solidFill>
                  <a:schemeClr val="dk1"/>
                </a:solidFill>
                <a:latin typeface="Century Gothic"/>
                <a:ea typeface="Century Gothic"/>
                <a:cs typeface="Century Gothic"/>
                <a:sym typeface="Century Gothic"/>
              </a:rPr>
              <a:t> </a:t>
            </a:r>
            <a:r>
              <a:rPr lang="en" sz="3000" u="sng" dirty="0">
                <a:solidFill>
                  <a:schemeClr val="dk1"/>
                </a:solidFill>
                <a:latin typeface="Century Gothic"/>
                <a:ea typeface="Century Gothic"/>
                <a:cs typeface="Century Gothic"/>
                <a:sym typeface="Century Gothic"/>
              </a:rPr>
              <a:t>tail</a:t>
            </a:r>
            <a:endParaRPr sz="3000" u="sng"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u="sng" dirty="0">
                <a:solidFill>
                  <a:schemeClr val="dk1"/>
                </a:solidFill>
                <a:latin typeface="Century Gothic"/>
                <a:ea typeface="Century Gothic"/>
                <a:cs typeface="Century Gothic"/>
                <a:sym typeface="Century Gothic"/>
              </a:rPr>
              <a:t>drive</a:t>
            </a:r>
            <a:r>
              <a:rPr lang="en" sz="3000" dirty="0">
                <a:solidFill>
                  <a:schemeClr val="dk1"/>
                </a:solidFill>
                <a:latin typeface="Century Gothic"/>
                <a:ea typeface="Century Gothic"/>
                <a:cs typeface="Century Gothic"/>
                <a:sym typeface="Century Gothic"/>
              </a:rPr>
              <a:t> </a:t>
            </a:r>
            <a:r>
              <a:rPr lang="en" sz="3000" u="sng" dirty="0">
                <a:solidFill>
                  <a:schemeClr val="dk1"/>
                </a:solidFill>
                <a:latin typeface="Century Gothic"/>
                <a:ea typeface="Century Gothic"/>
                <a:cs typeface="Century Gothic"/>
                <a:sym typeface="Century Gothic"/>
              </a:rPr>
              <a:t>way</a:t>
            </a:r>
            <a:endParaRPr sz="3000" u="sng"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u="sng" dirty="0">
                <a:solidFill>
                  <a:schemeClr val="dk1"/>
                </a:solidFill>
                <a:latin typeface="Century Gothic"/>
                <a:ea typeface="Century Gothic"/>
                <a:cs typeface="Century Gothic"/>
                <a:sym typeface="Century Gothic"/>
              </a:rPr>
              <a:t>car</a:t>
            </a:r>
            <a:r>
              <a:rPr lang="en" sz="3000" dirty="0">
                <a:solidFill>
                  <a:schemeClr val="dk1"/>
                </a:solidFill>
                <a:latin typeface="Century Gothic"/>
                <a:ea typeface="Century Gothic"/>
                <a:cs typeface="Century Gothic"/>
                <a:sym typeface="Century Gothic"/>
              </a:rPr>
              <a:t> </a:t>
            </a:r>
            <a:r>
              <a:rPr lang="en" sz="3000" u="sng" dirty="0">
                <a:solidFill>
                  <a:schemeClr val="dk1"/>
                </a:solidFill>
                <a:latin typeface="Century Gothic"/>
                <a:ea typeface="Century Gothic"/>
                <a:cs typeface="Century Gothic"/>
                <a:sym typeface="Century Gothic"/>
              </a:rPr>
              <a:t>lape</a:t>
            </a:r>
            <a:endParaRPr sz="3000" u="sng"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u="sng" dirty="0">
                <a:solidFill>
                  <a:schemeClr val="dk1"/>
                </a:solidFill>
                <a:latin typeface="Century Gothic"/>
                <a:ea typeface="Century Gothic"/>
                <a:cs typeface="Century Gothic"/>
                <a:sym typeface="Century Gothic"/>
              </a:rPr>
              <a:t>zip</a:t>
            </a:r>
            <a:r>
              <a:rPr lang="en" sz="3000" dirty="0">
                <a:solidFill>
                  <a:schemeClr val="dk1"/>
                </a:solidFill>
                <a:latin typeface="Century Gothic"/>
                <a:ea typeface="Century Gothic"/>
                <a:cs typeface="Century Gothic"/>
                <a:sym typeface="Century Gothic"/>
              </a:rPr>
              <a:t> </a:t>
            </a:r>
            <a:r>
              <a:rPr lang="en" sz="3000" u="sng" dirty="0">
                <a:solidFill>
                  <a:schemeClr val="dk1"/>
                </a:solidFill>
                <a:latin typeface="Century Gothic"/>
                <a:ea typeface="Century Gothic"/>
                <a:cs typeface="Century Gothic"/>
                <a:sym typeface="Century Gothic"/>
              </a:rPr>
              <a:t>per</a:t>
            </a:r>
            <a:endParaRPr sz="3000" u="sng"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u="sng" dirty="0">
                <a:solidFill>
                  <a:schemeClr val="dk1"/>
                </a:solidFill>
                <a:latin typeface="Century Gothic"/>
                <a:ea typeface="Century Gothic"/>
                <a:cs typeface="Century Gothic"/>
                <a:sym typeface="Century Gothic"/>
              </a:rPr>
              <a:t>re</a:t>
            </a:r>
            <a:r>
              <a:rPr lang="en" sz="3000" dirty="0">
                <a:solidFill>
                  <a:schemeClr val="dk1"/>
                </a:solidFill>
                <a:latin typeface="Century Gothic"/>
                <a:ea typeface="Century Gothic"/>
                <a:cs typeface="Century Gothic"/>
                <a:sym typeface="Century Gothic"/>
              </a:rPr>
              <a:t> </a:t>
            </a:r>
            <a:r>
              <a:rPr lang="en" sz="3000" u="sng" dirty="0">
                <a:solidFill>
                  <a:schemeClr val="dk1"/>
                </a:solidFill>
                <a:latin typeface="Century Gothic"/>
                <a:ea typeface="Century Gothic"/>
                <a:cs typeface="Century Gothic"/>
                <a:sym typeface="Century Gothic"/>
              </a:rPr>
              <a:t>mem</a:t>
            </a:r>
            <a:r>
              <a:rPr lang="en" sz="3000" dirty="0">
                <a:solidFill>
                  <a:schemeClr val="dk1"/>
                </a:solidFill>
                <a:latin typeface="Century Gothic"/>
                <a:ea typeface="Century Gothic"/>
                <a:cs typeface="Century Gothic"/>
                <a:sym typeface="Century Gothic"/>
              </a:rPr>
              <a:t> </a:t>
            </a:r>
            <a:r>
              <a:rPr lang="en" sz="3000" u="sng" dirty="0">
                <a:solidFill>
                  <a:schemeClr val="dk1"/>
                </a:solidFill>
                <a:latin typeface="Century Gothic"/>
                <a:ea typeface="Century Gothic"/>
                <a:cs typeface="Century Gothic"/>
                <a:sym typeface="Century Gothic"/>
              </a:rPr>
              <a:t>ber</a:t>
            </a:r>
            <a:endParaRPr sz="3000" u="sng"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u="sng" dirty="0">
                <a:solidFill>
                  <a:schemeClr val="dk1"/>
                </a:solidFill>
                <a:latin typeface="Century Gothic"/>
                <a:ea typeface="Century Gothic"/>
                <a:cs typeface="Century Gothic"/>
                <a:sym typeface="Century Gothic"/>
              </a:rPr>
              <a:t>try</a:t>
            </a:r>
            <a:r>
              <a:rPr lang="en" sz="3000" dirty="0">
                <a:solidFill>
                  <a:schemeClr val="dk1"/>
                </a:solidFill>
                <a:latin typeface="Century Gothic"/>
                <a:ea typeface="Century Gothic"/>
                <a:cs typeface="Century Gothic"/>
                <a:sym typeface="Century Gothic"/>
              </a:rPr>
              <a:t> </a:t>
            </a:r>
            <a:r>
              <a:rPr lang="en" sz="3000" u="sng" dirty="0">
                <a:solidFill>
                  <a:schemeClr val="dk1"/>
                </a:solidFill>
                <a:latin typeface="Century Gothic"/>
                <a:ea typeface="Century Gothic"/>
                <a:cs typeface="Century Gothic"/>
                <a:sym typeface="Century Gothic"/>
              </a:rPr>
              <a:t>ing</a:t>
            </a:r>
            <a:endParaRPr sz="3000" u="sng"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2"/>
                                        </p:tgtEl>
                                        <p:attrNameLst>
                                          <p:attrName>style.visibility</p:attrName>
                                        </p:attrNameLst>
                                      </p:cBhvr>
                                      <p:to>
                                        <p:strVal val="visible"/>
                                      </p:to>
                                    </p:set>
                                    <p:animEffect transition="in" filter="fade">
                                      <p:cBhvr>
                                        <p:cTn id="7" dur="1000"/>
                                        <p:tgtEl>
                                          <p:spTgt spid="16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3"/>
                                        </p:tgtEl>
                                        <p:attrNameLst>
                                          <p:attrName>style.visibility</p:attrName>
                                        </p:attrNameLst>
                                      </p:cBhvr>
                                      <p:to>
                                        <p:strVal val="visible"/>
                                      </p:to>
                                    </p:set>
                                    <p:animEffect transition="in" filter="fade">
                                      <p:cBhvr>
                                        <p:cTn id="12" dur="1000"/>
                                        <p:tgtEl>
                                          <p:spTgt spid="1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Google Shape;168;p24"/>
          <p:cNvSpPr txBox="1">
            <a:spLocks noGrp="1"/>
          </p:cNvSpPr>
          <p:nvPr>
            <p:ph type="title"/>
          </p:nvPr>
        </p:nvSpPr>
        <p:spPr>
          <a:xfrm>
            <a:off x="311700" y="290850"/>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169" name="Google Shape;169;p24"/>
          <p:cNvSpPr txBox="1">
            <a:spLocks noGrp="1"/>
          </p:cNvSpPr>
          <p:nvPr>
            <p:ph type="body" idx="1"/>
          </p:nvPr>
        </p:nvSpPr>
        <p:spPr>
          <a:xfrm>
            <a:off x="311700" y="863550"/>
            <a:ext cx="8520600" cy="3416400"/>
          </a:xfrm>
          <a:prstGeom prst="rect">
            <a:avLst/>
          </a:prstGeom>
        </p:spPr>
        <p:txBody>
          <a:bodyPr spcFirstLastPara="1" wrap="square" lIns="68575" tIns="34275" rIns="68575" bIns="34275" anchor="t" anchorCtr="0">
            <a:noAutofit/>
          </a:bodyPr>
          <a:lstStyle/>
          <a:p>
            <a:pPr marL="0" lvl="0" indent="0" algn="ctr" rtl="0">
              <a:lnSpc>
                <a:spcPct val="150000"/>
              </a:lnSpc>
              <a:spcBef>
                <a:spcPts val="800"/>
              </a:spcBef>
              <a:spcAft>
                <a:spcPts val="0"/>
              </a:spcAft>
              <a:buNone/>
            </a:pPr>
            <a:r>
              <a:rPr lang="en" sz="2600" b="1" dirty="0">
                <a:solidFill>
                  <a:srgbClr val="FF0000"/>
                </a:solidFill>
              </a:rPr>
              <a:t>Teacher: </a:t>
            </a:r>
            <a:r>
              <a:rPr lang="en" sz="2600" i="1" dirty="0">
                <a:solidFill>
                  <a:srgbClr val="FF0000"/>
                </a:solidFill>
              </a:rPr>
              <a:t>“Can </a:t>
            </a:r>
            <a:r>
              <a:rPr lang="en" sz="2600" i="1" dirty="0" smtClean="0">
                <a:solidFill>
                  <a:srgbClr val="FF0000"/>
                </a:solidFill>
              </a:rPr>
              <a:t>you </a:t>
            </a:r>
            <a:r>
              <a:rPr lang="en" sz="2600" i="1" dirty="0">
                <a:solidFill>
                  <a:srgbClr val="FF0000"/>
                </a:solidFill>
              </a:rPr>
              <a:t>take a closer look, a closer look, a closer look? Can you take a closer look at some words today?”</a:t>
            </a:r>
            <a:endParaRPr sz="2600" i="1" dirty="0">
              <a:solidFill>
                <a:srgbClr val="FF0000"/>
              </a:solidFill>
            </a:endParaRPr>
          </a:p>
          <a:p>
            <a:pPr marL="0" lvl="0" indent="0" algn="ctr" rtl="0">
              <a:lnSpc>
                <a:spcPct val="150000"/>
              </a:lnSpc>
              <a:spcBef>
                <a:spcPts val="800"/>
              </a:spcBef>
              <a:spcAft>
                <a:spcPts val="0"/>
              </a:spcAft>
              <a:buNone/>
            </a:pPr>
            <a:r>
              <a:rPr lang="en" sz="2600" b="1" dirty="0">
                <a:solidFill>
                  <a:srgbClr val="FF0000"/>
                </a:solidFill>
              </a:rPr>
              <a:t>Students: </a:t>
            </a:r>
            <a:r>
              <a:rPr lang="en" sz="2600" dirty="0">
                <a:solidFill>
                  <a:srgbClr val="FF0000"/>
                </a:solidFill>
              </a:rPr>
              <a:t>“</a:t>
            </a:r>
            <a:r>
              <a:rPr lang="en" sz="2600" i="1" dirty="0">
                <a:solidFill>
                  <a:srgbClr val="FF0000"/>
                </a:solidFill>
              </a:rPr>
              <a:t>Yes, we’ll take a closer look, a closer look.  Yes, we’ll take a closer look to group the words today.”</a:t>
            </a:r>
            <a:endParaRPr sz="2600" i="1" dirty="0">
              <a:solidFill>
                <a:srgbClr val="FF0000"/>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2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Work Time Learning Targets   </a:t>
            </a:r>
            <a:endParaRPr/>
          </a:p>
        </p:txBody>
      </p:sp>
      <p:sp>
        <p:nvSpPr>
          <p:cNvPr id="175" name="Google Shape;175;p25"/>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50000"/>
              </a:lnSpc>
              <a:spcBef>
                <a:spcPts val="1700"/>
              </a:spcBef>
              <a:spcAft>
                <a:spcPts val="0"/>
              </a:spcAft>
              <a:buSzPts val="2400"/>
              <a:buChar char="•"/>
            </a:pPr>
            <a:r>
              <a:rPr lang="en" sz="2400"/>
              <a:t>I can use what I know about spelling patterns and  syllable types to group words together.</a:t>
            </a:r>
            <a:endParaRPr sz="2400"/>
          </a:p>
          <a:p>
            <a:pPr marL="457200" lvl="0" indent="-381000" algn="l" rtl="0">
              <a:lnSpc>
                <a:spcPct val="150000"/>
              </a:lnSpc>
              <a:spcBef>
                <a:spcPts val="0"/>
              </a:spcBef>
              <a:spcAft>
                <a:spcPts val="0"/>
              </a:spcAft>
              <a:buSzPts val="2400"/>
              <a:buChar char="•"/>
            </a:pPr>
            <a:r>
              <a:rPr lang="en" sz="2400"/>
              <a:t>I can use what I know about vowel teams to read words with “igh” and “ie.”</a:t>
            </a:r>
            <a:endParaRPr sz="2400"/>
          </a:p>
          <a:p>
            <a:pPr marL="177800" lvl="0" indent="0" algn="l" rtl="0">
              <a:lnSpc>
                <a:spcPct val="150000"/>
              </a:lnSpc>
              <a:spcBef>
                <a:spcPts val="1700"/>
              </a:spcBef>
              <a:spcAft>
                <a:spcPts val="0"/>
              </a:spcAft>
              <a:buNone/>
            </a:pPr>
            <a:endParaRPr sz="2400"/>
          </a:p>
        </p:txBody>
      </p:sp>
      <p:pic>
        <p:nvPicPr>
          <p:cNvPr id="176" name="Google Shape;176;p25"/>
          <p:cNvPicPr preferRelativeResize="0"/>
          <p:nvPr/>
        </p:nvPicPr>
        <p:blipFill>
          <a:blip r:embed="rId3">
            <a:alphaModFix/>
          </a:blip>
          <a:stretch>
            <a:fillRect/>
          </a:stretch>
        </p:blipFill>
        <p:spPr>
          <a:xfrm>
            <a:off x="8309907" y="4282525"/>
            <a:ext cx="708065" cy="5727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Google Shape;181;p26"/>
          <p:cNvSpPr txBox="1">
            <a:spLocks noGrp="1"/>
          </p:cNvSpPr>
          <p:nvPr>
            <p:ph type="title"/>
          </p:nvPr>
        </p:nvSpPr>
        <p:spPr>
          <a:xfrm>
            <a:off x="311700" y="15982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600"/>
              <a:t>Words Rule</a:t>
            </a:r>
            <a:endParaRPr/>
          </a:p>
        </p:txBody>
      </p:sp>
      <p:sp>
        <p:nvSpPr>
          <p:cNvPr id="182" name="Google Shape;182;p26"/>
          <p:cNvSpPr txBox="1"/>
          <p:nvPr/>
        </p:nvSpPr>
        <p:spPr>
          <a:xfrm>
            <a:off x="4847475" y="73675"/>
            <a:ext cx="3984900" cy="4984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9600">
              <a:latin typeface="Century Gothic"/>
              <a:ea typeface="Century Gothic"/>
              <a:cs typeface="Century Gothic"/>
              <a:sym typeface="Century Gothic"/>
            </a:endParaRPr>
          </a:p>
        </p:txBody>
      </p:sp>
      <p:sp>
        <p:nvSpPr>
          <p:cNvPr id="183" name="Google Shape;183;p26"/>
          <p:cNvSpPr txBox="1">
            <a:spLocks noGrp="1"/>
          </p:cNvSpPr>
          <p:nvPr>
            <p:ph type="body" idx="1"/>
          </p:nvPr>
        </p:nvSpPr>
        <p:spPr>
          <a:xfrm>
            <a:off x="311700" y="668750"/>
            <a:ext cx="4164900" cy="43890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3000" dirty="0"/>
              <a:t>sigh	</a:t>
            </a:r>
            <a:r>
              <a:rPr lang="en" sz="3000" dirty="0" smtClean="0"/>
              <a:t>     lies</a:t>
            </a:r>
            <a:r>
              <a:rPr lang="en" sz="3000" dirty="0"/>
              <a:t> </a:t>
            </a:r>
            <a:r>
              <a:rPr lang="en" sz="3000" dirty="0" smtClean="0"/>
              <a:t>      thigh</a:t>
            </a:r>
            <a:endParaRPr sz="3000" dirty="0"/>
          </a:p>
          <a:p>
            <a:pPr marL="0" lvl="0" indent="0" algn="l" rtl="0">
              <a:spcBef>
                <a:spcPts val="800"/>
              </a:spcBef>
              <a:spcAft>
                <a:spcPts val="0"/>
              </a:spcAft>
              <a:buNone/>
            </a:pPr>
            <a:r>
              <a:rPr lang="en" sz="3000" dirty="0"/>
              <a:t>high	</a:t>
            </a:r>
            <a:r>
              <a:rPr lang="en" sz="3000" dirty="0" smtClean="0"/>
              <a:t>     bright</a:t>
            </a:r>
            <a:r>
              <a:rPr lang="en" sz="3000" dirty="0"/>
              <a:t> </a:t>
            </a:r>
            <a:r>
              <a:rPr lang="en" sz="3000" dirty="0" smtClean="0"/>
              <a:t> sight</a:t>
            </a:r>
            <a:endParaRPr sz="3000" dirty="0"/>
          </a:p>
          <a:p>
            <a:pPr marL="0" lvl="0" indent="0" algn="l" rtl="0">
              <a:spcBef>
                <a:spcPts val="800"/>
              </a:spcBef>
              <a:spcAft>
                <a:spcPts val="0"/>
              </a:spcAft>
              <a:buNone/>
            </a:pPr>
            <a:r>
              <a:rPr lang="en" sz="3000" dirty="0" smtClean="0"/>
              <a:t>lie          light     night</a:t>
            </a:r>
            <a:endParaRPr sz="3000" dirty="0"/>
          </a:p>
          <a:p>
            <a:pPr marL="0" lvl="0" indent="0" algn="l" rtl="0">
              <a:spcBef>
                <a:spcPts val="800"/>
              </a:spcBef>
              <a:spcAft>
                <a:spcPts val="0"/>
              </a:spcAft>
              <a:buNone/>
            </a:pPr>
            <a:r>
              <a:rPr lang="en" sz="3000" dirty="0"/>
              <a:t>pies	</a:t>
            </a:r>
            <a:r>
              <a:rPr lang="en" sz="3000" dirty="0" smtClean="0"/>
              <a:t>     fright</a:t>
            </a:r>
            <a:r>
              <a:rPr lang="en" sz="3000" dirty="0"/>
              <a:t>	ties</a:t>
            </a:r>
            <a:endParaRPr sz="3000" dirty="0"/>
          </a:p>
          <a:p>
            <a:pPr marL="0" lvl="0" indent="0" algn="l" rtl="0">
              <a:spcBef>
                <a:spcPts val="800"/>
              </a:spcBef>
              <a:spcAft>
                <a:spcPts val="0"/>
              </a:spcAft>
              <a:buNone/>
            </a:pPr>
            <a:r>
              <a:rPr lang="en" sz="3000" dirty="0" smtClean="0"/>
              <a:t>might    pie</a:t>
            </a:r>
            <a:r>
              <a:rPr lang="en" sz="3000" dirty="0"/>
              <a:t>		</a:t>
            </a:r>
            <a:endParaRPr sz="3000" dirty="0"/>
          </a:p>
          <a:p>
            <a:pPr marL="0" lvl="0" indent="0" algn="l" rtl="0">
              <a:spcBef>
                <a:spcPts val="800"/>
              </a:spcBef>
              <a:spcAft>
                <a:spcPts val="0"/>
              </a:spcAft>
              <a:buNone/>
            </a:pPr>
            <a:r>
              <a:rPr lang="en" sz="3000" dirty="0"/>
              <a:t>right	</a:t>
            </a:r>
            <a:r>
              <a:rPr lang="en" sz="3000" dirty="0" smtClean="0"/>
              <a:t>     untie</a:t>
            </a:r>
            <a:endParaRPr sz="3000" dirty="0"/>
          </a:p>
          <a:p>
            <a:pPr marL="0" lvl="0" indent="0" algn="l" rtl="0">
              <a:spcBef>
                <a:spcPts val="800"/>
              </a:spcBef>
              <a:spcAft>
                <a:spcPts val="0"/>
              </a:spcAft>
              <a:buNone/>
            </a:pPr>
            <a:r>
              <a:rPr lang="en" sz="3000" dirty="0"/>
              <a:t>die	 </a:t>
            </a:r>
            <a:r>
              <a:rPr lang="en" sz="3000" dirty="0" smtClean="0"/>
              <a:t>    magpie</a:t>
            </a:r>
            <a:endParaRPr sz="3000" dirty="0"/>
          </a:p>
          <a:p>
            <a:pPr marL="0" lvl="0" indent="0" algn="l" rtl="0">
              <a:spcBef>
                <a:spcPts val="800"/>
              </a:spcBef>
              <a:spcAft>
                <a:spcPts val="0"/>
              </a:spcAft>
              <a:buNone/>
            </a:pPr>
            <a:endParaRPr sz="3000" dirty="0"/>
          </a:p>
        </p:txBody>
      </p:sp>
      <p:sp>
        <p:nvSpPr>
          <p:cNvPr id="184" name="Google Shape;184;p26"/>
          <p:cNvSpPr txBox="1"/>
          <p:nvPr/>
        </p:nvSpPr>
        <p:spPr>
          <a:xfrm>
            <a:off x="4953675" y="17325"/>
            <a:ext cx="3772500" cy="857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b="1" u="sng" dirty="0">
                <a:latin typeface="Century Gothic"/>
                <a:ea typeface="Century Gothic"/>
                <a:cs typeface="Century Gothic"/>
                <a:sym typeface="Century Gothic"/>
              </a:rPr>
              <a:t>igh</a:t>
            </a:r>
            <a:r>
              <a:rPr lang="en" sz="3000" dirty="0">
                <a:latin typeface="Century Gothic"/>
                <a:ea typeface="Century Gothic"/>
                <a:cs typeface="Century Gothic"/>
                <a:sym typeface="Century Gothic"/>
              </a:rPr>
              <a:t>		</a:t>
            </a:r>
            <a:r>
              <a:rPr lang="en" sz="3000" dirty="0" smtClean="0">
                <a:latin typeface="Century Gothic"/>
                <a:ea typeface="Century Gothic"/>
                <a:cs typeface="Century Gothic"/>
                <a:sym typeface="Century Gothic"/>
              </a:rPr>
              <a:t>  </a:t>
            </a:r>
            <a:r>
              <a:rPr lang="en" sz="3000" b="1" u="sng" dirty="0" smtClean="0">
                <a:latin typeface="Century Gothic"/>
                <a:ea typeface="Century Gothic"/>
                <a:cs typeface="Century Gothic"/>
                <a:sym typeface="Century Gothic"/>
              </a:rPr>
              <a:t>ie</a:t>
            </a:r>
            <a:endParaRPr sz="3000" b="1" u="sng" dirty="0">
              <a:latin typeface="Century Gothic"/>
              <a:ea typeface="Century Gothic"/>
              <a:cs typeface="Century Gothic"/>
              <a:sym typeface="Century Gothic"/>
            </a:endParaRPr>
          </a:p>
        </p:txBody>
      </p:sp>
      <p:sp>
        <p:nvSpPr>
          <p:cNvPr id="185" name="Google Shape;185;p26"/>
          <p:cNvSpPr txBox="1"/>
          <p:nvPr/>
        </p:nvSpPr>
        <p:spPr>
          <a:xfrm>
            <a:off x="4953600" y="479750"/>
            <a:ext cx="1841700" cy="4767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dirty="0">
                <a:latin typeface="Century Gothic"/>
                <a:ea typeface="Century Gothic"/>
                <a:cs typeface="Century Gothic"/>
                <a:sym typeface="Century Gothic"/>
              </a:rPr>
              <a:t>sigh	</a:t>
            </a:r>
            <a:r>
              <a:rPr lang="en" sz="3000" dirty="0" smtClean="0">
                <a:latin typeface="Century Gothic"/>
                <a:ea typeface="Century Gothic"/>
                <a:cs typeface="Century Gothic"/>
                <a:sym typeface="Century Gothic"/>
              </a:rPr>
              <a:t> </a:t>
            </a:r>
            <a:endParaRPr sz="3000" dirty="0">
              <a:latin typeface="Century Gothic"/>
              <a:ea typeface="Century Gothic"/>
              <a:cs typeface="Century Gothic"/>
              <a:sym typeface="Century Gothic"/>
            </a:endParaRPr>
          </a:p>
          <a:p>
            <a:pPr marL="0" lvl="0" indent="0" algn="l" rtl="0">
              <a:spcBef>
                <a:spcPts val="0"/>
              </a:spcBef>
              <a:spcAft>
                <a:spcPts val="0"/>
              </a:spcAft>
              <a:buNone/>
            </a:pPr>
            <a:r>
              <a:rPr lang="en" sz="3000" dirty="0">
                <a:latin typeface="Century Gothic"/>
                <a:ea typeface="Century Gothic"/>
                <a:cs typeface="Century Gothic"/>
                <a:sym typeface="Century Gothic"/>
              </a:rPr>
              <a:t>high	</a:t>
            </a:r>
            <a:endParaRPr sz="3000" dirty="0">
              <a:latin typeface="Century Gothic"/>
              <a:ea typeface="Century Gothic"/>
              <a:cs typeface="Century Gothic"/>
              <a:sym typeface="Century Gothic"/>
            </a:endParaRPr>
          </a:p>
          <a:p>
            <a:pPr marL="0" lvl="0" indent="0" algn="l" rtl="0">
              <a:spcBef>
                <a:spcPts val="0"/>
              </a:spcBef>
              <a:spcAft>
                <a:spcPts val="0"/>
              </a:spcAft>
              <a:buNone/>
            </a:pPr>
            <a:r>
              <a:rPr lang="en" sz="3000" dirty="0" smtClean="0">
                <a:latin typeface="Century Gothic"/>
                <a:ea typeface="Century Gothic"/>
                <a:cs typeface="Century Gothic"/>
                <a:sym typeface="Century Gothic"/>
              </a:rPr>
              <a:t>might</a:t>
            </a:r>
            <a:endParaRPr sz="3000" dirty="0">
              <a:latin typeface="Century Gothic"/>
              <a:ea typeface="Century Gothic"/>
              <a:cs typeface="Century Gothic"/>
              <a:sym typeface="Century Gothic"/>
            </a:endParaRPr>
          </a:p>
          <a:p>
            <a:pPr marL="0" lvl="0" indent="0" algn="l" rtl="0">
              <a:spcBef>
                <a:spcPts val="0"/>
              </a:spcBef>
              <a:spcAft>
                <a:spcPts val="0"/>
              </a:spcAft>
              <a:buNone/>
            </a:pPr>
            <a:r>
              <a:rPr lang="en" sz="3000" dirty="0">
                <a:latin typeface="Century Gothic"/>
                <a:ea typeface="Century Gothic"/>
                <a:cs typeface="Century Gothic"/>
                <a:sym typeface="Century Gothic"/>
              </a:rPr>
              <a:t>right	</a:t>
            </a:r>
            <a:r>
              <a:rPr lang="en" sz="3000" dirty="0" smtClean="0">
                <a:latin typeface="Century Gothic"/>
                <a:ea typeface="Century Gothic"/>
                <a:cs typeface="Century Gothic"/>
                <a:sym typeface="Century Gothic"/>
              </a:rPr>
              <a:t>    </a:t>
            </a:r>
            <a:endParaRPr sz="3000" dirty="0">
              <a:latin typeface="Century Gothic"/>
              <a:ea typeface="Century Gothic"/>
              <a:cs typeface="Century Gothic"/>
              <a:sym typeface="Century Gothic"/>
            </a:endParaRPr>
          </a:p>
          <a:p>
            <a:pPr marL="0" lvl="0" indent="0" algn="l" rtl="0">
              <a:spcBef>
                <a:spcPts val="0"/>
              </a:spcBef>
              <a:spcAft>
                <a:spcPts val="0"/>
              </a:spcAft>
              <a:buNone/>
            </a:pPr>
            <a:r>
              <a:rPr lang="en" sz="3000" dirty="0" smtClean="0">
                <a:latin typeface="Century Gothic"/>
                <a:ea typeface="Century Gothic"/>
                <a:cs typeface="Century Gothic"/>
                <a:sym typeface="Century Gothic"/>
              </a:rPr>
              <a:t>bright</a:t>
            </a:r>
            <a:endParaRPr sz="3000" dirty="0">
              <a:latin typeface="Century Gothic"/>
              <a:ea typeface="Century Gothic"/>
              <a:cs typeface="Century Gothic"/>
              <a:sym typeface="Century Gothic"/>
            </a:endParaRPr>
          </a:p>
          <a:p>
            <a:pPr marL="0" lvl="0" indent="0" algn="l" rtl="0">
              <a:spcBef>
                <a:spcPts val="0"/>
              </a:spcBef>
              <a:spcAft>
                <a:spcPts val="0"/>
              </a:spcAft>
              <a:buNone/>
            </a:pPr>
            <a:r>
              <a:rPr lang="en" sz="3000" dirty="0">
                <a:latin typeface="Century Gothic"/>
                <a:ea typeface="Century Gothic"/>
                <a:cs typeface="Century Gothic"/>
                <a:sym typeface="Century Gothic"/>
              </a:rPr>
              <a:t>light	</a:t>
            </a:r>
            <a:endParaRPr sz="3000" dirty="0">
              <a:latin typeface="Century Gothic"/>
              <a:ea typeface="Century Gothic"/>
              <a:cs typeface="Century Gothic"/>
              <a:sym typeface="Century Gothic"/>
            </a:endParaRPr>
          </a:p>
          <a:p>
            <a:pPr marL="0" lvl="0" indent="0" algn="l" rtl="0">
              <a:spcBef>
                <a:spcPts val="0"/>
              </a:spcBef>
              <a:spcAft>
                <a:spcPts val="0"/>
              </a:spcAft>
              <a:buNone/>
            </a:pPr>
            <a:r>
              <a:rPr lang="en" sz="3000" dirty="0" smtClean="0">
                <a:latin typeface="Century Gothic"/>
                <a:ea typeface="Century Gothic"/>
                <a:cs typeface="Century Gothic"/>
                <a:sym typeface="Century Gothic"/>
              </a:rPr>
              <a:t>fright</a:t>
            </a:r>
            <a:endParaRPr sz="3000" dirty="0">
              <a:latin typeface="Century Gothic"/>
              <a:ea typeface="Century Gothic"/>
              <a:cs typeface="Century Gothic"/>
              <a:sym typeface="Century Gothic"/>
            </a:endParaRPr>
          </a:p>
          <a:p>
            <a:pPr marL="0" lvl="0" indent="0" algn="l" rtl="0">
              <a:spcBef>
                <a:spcPts val="0"/>
              </a:spcBef>
              <a:spcAft>
                <a:spcPts val="0"/>
              </a:spcAft>
              <a:buNone/>
            </a:pPr>
            <a:r>
              <a:rPr lang="en" sz="3000" dirty="0" smtClean="0">
                <a:latin typeface="Century Gothic"/>
                <a:ea typeface="Century Gothic"/>
                <a:cs typeface="Century Gothic"/>
                <a:sym typeface="Century Gothic"/>
              </a:rPr>
              <a:t>thigh   </a:t>
            </a:r>
            <a:endParaRPr sz="3000" dirty="0">
              <a:latin typeface="Century Gothic"/>
              <a:ea typeface="Century Gothic"/>
              <a:cs typeface="Century Gothic"/>
              <a:sym typeface="Century Gothic"/>
            </a:endParaRPr>
          </a:p>
          <a:p>
            <a:pPr marL="0" lvl="0" indent="0" algn="l" rtl="0">
              <a:spcBef>
                <a:spcPts val="0"/>
              </a:spcBef>
              <a:spcAft>
                <a:spcPts val="0"/>
              </a:spcAft>
              <a:buNone/>
            </a:pPr>
            <a:r>
              <a:rPr lang="en" sz="3000" dirty="0">
                <a:latin typeface="Century Gothic"/>
                <a:ea typeface="Century Gothic"/>
                <a:cs typeface="Century Gothic"/>
                <a:sym typeface="Century Gothic"/>
              </a:rPr>
              <a:t>sight</a:t>
            </a:r>
            <a:endParaRPr sz="3000" dirty="0">
              <a:latin typeface="Century Gothic"/>
              <a:ea typeface="Century Gothic"/>
              <a:cs typeface="Century Gothic"/>
              <a:sym typeface="Century Gothic"/>
            </a:endParaRPr>
          </a:p>
          <a:p>
            <a:pPr marL="0" lvl="0" indent="0" algn="l" rtl="0">
              <a:spcBef>
                <a:spcPts val="0"/>
              </a:spcBef>
              <a:spcAft>
                <a:spcPts val="0"/>
              </a:spcAft>
              <a:buNone/>
            </a:pPr>
            <a:r>
              <a:rPr lang="en" sz="3000" dirty="0">
                <a:latin typeface="Century Gothic"/>
                <a:ea typeface="Century Gothic"/>
                <a:cs typeface="Century Gothic"/>
                <a:sym typeface="Century Gothic"/>
              </a:rPr>
              <a:t>night</a:t>
            </a:r>
            <a:endParaRPr sz="3000" dirty="0">
              <a:latin typeface="Century Gothic"/>
              <a:ea typeface="Century Gothic"/>
              <a:cs typeface="Century Gothic"/>
              <a:sym typeface="Century Gothic"/>
            </a:endParaRPr>
          </a:p>
        </p:txBody>
      </p:sp>
      <p:sp>
        <p:nvSpPr>
          <p:cNvPr id="186" name="Google Shape;186;p26"/>
          <p:cNvSpPr txBox="1"/>
          <p:nvPr/>
        </p:nvSpPr>
        <p:spPr>
          <a:xfrm>
            <a:off x="7060050" y="630025"/>
            <a:ext cx="1945500" cy="3871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dirty="0">
                <a:solidFill>
                  <a:schemeClr val="dk1"/>
                </a:solidFill>
                <a:latin typeface="Century Gothic"/>
                <a:ea typeface="Century Gothic"/>
                <a:cs typeface="Century Gothic"/>
                <a:sym typeface="Century Gothic"/>
              </a:rPr>
              <a:t>pies</a:t>
            </a:r>
            <a:endParaRPr sz="30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3000" dirty="0">
                <a:solidFill>
                  <a:schemeClr val="dk1"/>
                </a:solidFill>
                <a:latin typeface="Century Gothic"/>
                <a:ea typeface="Century Gothic"/>
                <a:cs typeface="Century Gothic"/>
                <a:sym typeface="Century Gothic"/>
              </a:rPr>
              <a:t>lie</a:t>
            </a:r>
            <a:endParaRPr sz="30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3000" dirty="0">
                <a:solidFill>
                  <a:schemeClr val="dk1"/>
                </a:solidFill>
                <a:latin typeface="Century Gothic"/>
                <a:ea typeface="Century Gothic"/>
                <a:cs typeface="Century Gothic"/>
                <a:sym typeface="Century Gothic"/>
              </a:rPr>
              <a:t>die</a:t>
            </a:r>
            <a:endParaRPr sz="30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3000" dirty="0">
                <a:solidFill>
                  <a:schemeClr val="dk1"/>
                </a:solidFill>
                <a:latin typeface="Century Gothic"/>
                <a:ea typeface="Century Gothic"/>
                <a:cs typeface="Century Gothic"/>
                <a:sym typeface="Century Gothic"/>
              </a:rPr>
              <a:t>lies</a:t>
            </a:r>
            <a:endParaRPr sz="30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3000" dirty="0">
                <a:solidFill>
                  <a:schemeClr val="dk1"/>
                </a:solidFill>
                <a:latin typeface="Century Gothic"/>
                <a:ea typeface="Century Gothic"/>
                <a:cs typeface="Century Gothic"/>
                <a:sym typeface="Century Gothic"/>
              </a:rPr>
              <a:t>pie</a:t>
            </a:r>
            <a:endParaRPr sz="30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3000" dirty="0">
                <a:solidFill>
                  <a:schemeClr val="dk1"/>
                </a:solidFill>
                <a:latin typeface="Century Gothic"/>
                <a:ea typeface="Century Gothic"/>
                <a:cs typeface="Century Gothic"/>
                <a:sym typeface="Century Gothic"/>
              </a:rPr>
              <a:t>untie</a:t>
            </a:r>
            <a:endParaRPr sz="30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3000" dirty="0">
                <a:solidFill>
                  <a:schemeClr val="dk1"/>
                </a:solidFill>
                <a:latin typeface="Century Gothic"/>
                <a:ea typeface="Century Gothic"/>
                <a:cs typeface="Century Gothic"/>
                <a:sym typeface="Century Gothic"/>
              </a:rPr>
              <a:t>ties</a:t>
            </a:r>
            <a:endParaRPr sz="30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000" dirty="0">
                <a:solidFill>
                  <a:schemeClr val="dk1"/>
                </a:solidFill>
                <a:latin typeface="Century Gothic"/>
                <a:ea typeface="Century Gothic"/>
                <a:cs typeface="Century Gothic"/>
                <a:sym typeface="Century Gothic"/>
              </a:rPr>
              <a:t>magpie</a:t>
            </a:r>
            <a:endParaRPr sz="3000" dirty="0">
              <a:solidFill>
                <a:schemeClr val="dk1"/>
              </a:solidFill>
              <a:latin typeface="Century Gothic"/>
              <a:ea typeface="Century Gothic"/>
              <a:cs typeface="Century Gothic"/>
              <a:sym typeface="Century Gothic"/>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2">
                                            <p:txEl>
                                              <p:pRg st="0" end="0"/>
                                            </p:txEl>
                                          </p:spTgt>
                                        </p:tgtEl>
                                        <p:attrNameLst>
                                          <p:attrName>style.visibility</p:attrName>
                                        </p:attrNameLst>
                                      </p:cBhvr>
                                      <p:to>
                                        <p:strVal val="visible"/>
                                      </p:to>
                                    </p:set>
                                    <p:animEffect transition="in" filter="fade">
                                      <p:cBhvr>
                                        <p:cTn id="7" dur="2500"/>
                                        <p:tgtEl>
                                          <p:spTgt spid="18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85"/>
                                        </p:tgtEl>
                                        <p:attrNameLst>
                                          <p:attrName>style.visibility</p:attrName>
                                        </p:attrNameLst>
                                      </p:cBhvr>
                                      <p:to>
                                        <p:strVal val="visible"/>
                                      </p:to>
                                    </p:set>
                                    <p:animEffect transition="in" filter="fade">
                                      <p:cBhvr>
                                        <p:cTn id="12" dur="1000"/>
                                        <p:tgtEl>
                                          <p:spTgt spid="18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84"/>
                                        </p:tgtEl>
                                        <p:attrNameLst>
                                          <p:attrName>style.visibility</p:attrName>
                                        </p:attrNameLst>
                                      </p:cBhvr>
                                      <p:to>
                                        <p:strVal val="visible"/>
                                      </p:to>
                                    </p:set>
                                    <p:animEffect transition="in" filter="fade">
                                      <p:cBhvr>
                                        <p:cTn id="17" dur="1000"/>
                                        <p:tgtEl>
                                          <p:spTgt spid="18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86"/>
                                        </p:tgtEl>
                                        <p:attrNameLst>
                                          <p:attrName>style.visibility</p:attrName>
                                        </p:attrNameLst>
                                      </p:cBhvr>
                                      <p:to>
                                        <p:strVal val="visible"/>
                                      </p:to>
                                    </p:set>
                                    <p:animEffect transition="in" filter="fade">
                                      <p:cBhvr>
                                        <p:cTn id="22" dur="1000"/>
                                        <p:tgtEl>
                                          <p:spTgt spid="1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p27"/>
          <p:cNvSpPr txBox="1">
            <a:spLocks noGrp="1"/>
          </p:cNvSpPr>
          <p:nvPr>
            <p:ph type="title"/>
          </p:nvPr>
        </p:nvSpPr>
        <p:spPr>
          <a:xfrm>
            <a:off x="1400700" y="0"/>
            <a:ext cx="6342600" cy="572700"/>
          </a:xfrm>
          <a:prstGeom prst="rect">
            <a:avLst/>
          </a:prstGeom>
        </p:spPr>
        <p:txBody>
          <a:bodyPr spcFirstLastPara="1" wrap="square" lIns="68575" tIns="34275" rIns="68575" bIns="34275" anchor="ctr" anchorCtr="0">
            <a:noAutofit/>
          </a:bodyPr>
          <a:lstStyle/>
          <a:p>
            <a:pPr marL="0" lvl="0" indent="0" algn="r" rtl="0">
              <a:spcBef>
                <a:spcPts val="0"/>
              </a:spcBef>
              <a:spcAft>
                <a:spcPts val="0"/>
              </a:spcAft>
              <a:buNone/>
            </a:pPr>
            <a:r>
              <a:rPr lang="en"/>
              <a:t>Words Rule! </a:t>
            </a:r>
            <a:r>
              <a:rPr lang="en" i="1"/>
              <a:t> </a:t>
            </a:r>
            <a:endParaRPr i="1"/>
          </a:p>
        </p:txBody>
      </p:sp>
      <p:sp>
        <p:nvSpPr>
          <p:cNvPr id="192" name="Google Shape;192;p27"/>
          <p:cNvSpPr txBox="1">
            <a:spLocks noGrp="1"/>
          </p:cNvSpPr>
          <p:nvPr>
            <p:ph type="body" idx="1"/>
          </p:nvPr>
        </p:nvSpPr>
        <p:spPr>
          <a:xfrm>
            <a:off x="261375" y="210600"/>
            <a:ext cx="8220600" cy="4932900"/>
          </a:xfrm>
          <a:prstGeom prst="rect">
            <a:avLst/>
          </a:prstGeom>
        </p:spPr>
        <p:txBody>
          <a:bodyPr spcFirstLastPara="1" wrap="square" lIns="68575" tIns="34275" rIns="68575" bIns="34275" anchor="t" anchorCtr="0">
            <a:noAutofit/>
          </a:bodyPr>
          <a:lstStyle/>
          <a:p>
            <a:pPr marL="0" lvl="0" indent="0" algn="l" rtl="0">
              <a:spcBef>
                <a:spcPts val="0"/>
              </a:spcBef>
              <a:spcAft>
                <a:spcPts val="0"/>
              </a:spcAft>
              <a:buNone/>
            </a:pPr>
            <a:r>
              <a:rPr lang="en" sz="2600" b="1" u="sng"/>
              <a:t>Partner A</a:t>
            </a:r>
            <a:endParaRPr sz="2600" b="1" u="sng"/>
          </a:p>
          <a:p>
            <a:pPr marL="0" lvl="0" indent="0" algn="l" rtl="0">
              <a:spcBef>
                <a:spcPts val="0"/>
              </a:spcBef>
              <a:spcAft>
                <a:spcPts val="0"/>
              </a:spcAft>
              <a:buNone/>
            </a:pPr>
            <a:r>
              <a:rPr lang="en" sz="2600"/>
              <a:t>sigh</a:t>
            </a:r>
            <a:endParaRPr sz="2600"/>
          </a:p>
          <a:p>
            <a:pPr marL="0" lvl="0" indent="0" algn="l" rtl="0">
              <a:spcBef>
                <a:spcPts val="800"/>
              </a:spcBef>
              <a:spcAft>
                <a:spcPts val="0"/>
              </a:spcAft>
              <a:buNone/>
            </a:pPr>
            <a:r>
              <a:rPr lang="en" sz="2600"/>
              <a:t>untie</a:t>
            </a:r>
            <a:endParaRPr sz="2600"/>
          </a:p>
          <a:p>
            <a:pPr marL="0" lvl="0" indent="0" algn="l" rtl="0">
              <a:spcBef>
                <a:spcPts val="800"/>
              </a:spcBef>
              <a:spcAft>
                <a:spcPts val="0"/>
              </a:spcAft>
              <a:buNone/>
            </a:pPr>
            <a:r>
              <a:rPr lang="en" sz="2600"/>
              <a:t>fright</a:t>
            </a:r>
            <a:endParaRPr sz="2600"/>
          </a:p>
          <a:p>
            <a:pPr marL="0" lvl="0" indent="0" algn="l" rtl="0">
              <a:spcBef>
                <a:spcPts val="0"/>
              </a:spcBef>
              <a:spcAft>
                <a:spcPts val="0"/>
              </a:spcAft>
              <a:buNone/>
            </a:pPr>
            <a:r>
              <a:rPr lang="en" sz="2600"/>
              <a:t>pies</a:t>
            </a:r>
            <a:endParaRPr sz="2600"/>
          </a:p>
          <a:p>
            <a:pPr marL="0" lvl="0" indent="0" algn="l" rtl="0">
              <a:spcBef>
                <a:spcPts val="0"/>
              </a:spcBef>
              <a:spcAft>
                <a:spcPts val="0"/>
              </a:spcAft>
              <a:buNone/>
            </a:pPr>
            <a:r>
              <a:rPr lang="en" sz="2600"/>
              <a:t>light</a:t>
            </a:r>
            <a:endParaRPr sz="2600"/>
          </a:p>
          <a:p>
            <a:pPr marL="0" lvl="0" indent="0" algn="l" rtl="0">
              <a:spcBef>
                <a:spcPts val="0"/>
              </a:spcBef>
              <a:spcAft>
                <a:spcPts val="0"/>
              </a:spcAft>
              <a:buNone/>
            </a:pPr>
            <a:r>
              <a:rPr lang="en" sz="2600"/>
              <a:t>lie</a:t>
            </a:r>
            <a:endParaRPr sz="2600"/>
          </a:p>
          <a:p>
            <a:pPr marL="0" lvl="0" indent="0" algn="l" rtl="0">
              <a:spcBef>
                <a:spcPts val="0"/>
              </a:spcBef>
              <a:spcAft>
                <a:spcPts val="0"/>
              </a:spcAft>
              <a:buNone/>
            </a:pPr>
            <a:r>
              <a:rPr lang="en" sz="2600"/>
              <a:t>night</a:t>
            </a:r>
            <a:endParaRPr sz="2600"/>
          </a:p>
          <a:p>
            <a:pPr marL="0" lvl="0" indent="0" algn="l" rtl="0">
              <a:spcBef>
                <a:spcPts val="0"/>
              </a:spcBef>
              <a:spcAft>
                <a:spcPts val="0"/>
              </a:spcAft>
              <a:buNone/>
            </a:pPr>
            <a:r>
              <a:rPr lang="en" sz="2600"/>
              <a:t>bright</a:t>
            </a:r>
            <a:endParaRPr sz="2600"/>
          </a:p>
        </p:txBody>
      </p:sp>
      <p:sp>
        <p:nvSpPr>
          <p:cNvPr id="193" name="Google Shape;193;p27"/>
          <p:cNvSpPr txBox="1"/>
          <p:nvPr/>
        </p:nvSpPr>
        <p:spPr>
          <a:xfrm>
            <a:off x="2090475" y="138375"/>
            <a:ext cx="2865600" cy="4722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600" b="1" u="sng">
                <a:latin typeface="Century Gothic"/>
                <a:ea typeface="Century Gothic"/>
                <a:cs typeface="Century Gothic"/>
                <a:sym typeface="Century Gothic"/>
              </a:rPr>
              <a:t>Partner B</a:t>
            </a:r>
            <a:endParaRPr sz="2600" b="1" u="sng">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2600">
                <a:latin typeface="Century Gothic"/>
                <a:ea typeface="Century Gothic"/>
                <a:cs typeface="Century Gothic"/>
                <a:sym typeface="Century Gothic"/>
              </a:rPr>
              <a:t>high</a:t>
            </a:r>
            <a:endParaRPr sz="260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2600">
                <a:latin typeface="Century Gothic"/>
                <a:ea typeface="Century Gothic"/>
                <a:cs typeface="Century Gothic"/>
                <a:sym typeface="Century Gothic"/>
              </a:rPr>
              <a:t>pie</a:t>
            </a:r>
            <a:endParaRPr sz="260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2600">
                <a:latin typeface="Century Gothic"/>
                <a:ea typeface="Century Gothic"/>
                <a:cs typeface="Century Gothic"/>
                <a:sym typeface="Century Gothic"/>
              </a:rPr>
              <a:t>lies</a:t>
            </a:r>
            <a:endParaRPr sz="260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2600">
                <a:latin typeface="Century Gothic"/>
                <a:ea typeface="Century Gothic"/>
                <a:cs typeface="Century Gothic"/>
                <a:sym typeface="Century Gothic"/>
              </a:rPr>
              <a:t>sight</a:t>
            </a:r>
            <a:endParaRPr sz="260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2600">
                <a:latin typeface="Century Gothic"/>
                <a:ea typeface="Century Gothic"/>
                <a:cs typeface="Century Gothic"/>
                <a:sym typeface="Century Gothic"/>
              </a:rPr>
              <a:t>tie</a:t>
            </a:r>
            <a:endParaRPr sz="260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2600">
                <a:latin typeface="Century Gothic"/>
                <a:ea typeface="Century Gothic"/>
                <a:cs typeface="Century Gothic"/>
                <a:sym typeface="Century Gothic"/>
              </a:rPr>
              <a:t>might</a:t>
            </a:r>
            <a:endParaRPr sz="260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2600">
                <a:latin typeface="Century Gothic"/>
                <a:ea typeface="Century Gothic"/>
                <a:cs typeface="Century Gothic"/>
                <a:sym typeface="Century Gothic"/>
              </a:rPr>
              <a:t>die</a:t>
            </a:r>
            <a:endParaRPr sz="260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2600">
                <a:latin typeface="Century Gothic"/>
                <a:ea typeface="Century Gothic"/>
                <a:cs typeface="Century Gothic"/>
                <a:sym typeface="Century Gothic"/>
              </a:rPr>
              <a:t>ties</a:t>
            </a:r>
            <a:endParaRPr sz="260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2600">
                <a:latin typeface="Century Gothic"/>
                <a:ea typeface="Century Gothic"/>
                <a:cs typeface="Century Gothic"/>
                <a:sym typeface="Century Gothic"/>
              </a:rPr>
              <a:t>magpie</a:t>
            </a:r>
            <a:endParaRPr sz="260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2600">
                <a:latin typeface="Century Gothic"/>
                <a:ea typeface="Century Gothic"/>
                <a:cs typeface="Century Gothic"/>
                <a:sym typeface="Century Gothic"/>
              </a:rPr>
              <a:t>right</a:t>
            </a:r>
            <a:endParaRPr sz="2600">
              <a:latin typeface="Century Gothic"/>
              <a:ea typeface="Century Gothic"/>
              <a:cs typeface="Century Gothic"/>
              <a:sym typeface="Century Gothic"/>
            </a:endParaRPr>
          </a:p>
        </p:txBody>
      </p:sp>
      <p:sp>
        <p:nvSpPr>
          <p:cNvPr id="194" name="Google Shape;194;p27"/>
          <p:cNvSpPr txBox="1"/>
          <p:nvPr/>
        </p:nvSpPr>
        <p:spPr>
          <a:xfrm>
            <a:off x="4468275" y="508963"/>
            <a:ext cx="22368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000" b="1" u="sng">
                <a:latin typeface="Century Gothic"/>
                <a:ea typeface="Century Gothic"/>
                <a:cs typeface="Century Gothic"/>
                <a:sym typeface="Century Gothic"/>
              </a:rPr>
              <a:t>igh</a:t>
            </a:r>
            <a:endParaRPr sz="3000" b="1" u="sng">
              <a:latin typeface="Century Gothic"/>
              <a:ea typeface="Century Gothic"/>
              <a:cs typeface="Century Gothic"/>
              <a:sym typeface="Century Gothic"/>
            </a:endParaRPr>
          </a:p>
          <a:p>
            <a:pPr marL="0" lvl="0" indent="0" algn="ctr" rtl="0">
              <a:spcBef>
                <a:spcPts val="0"/>
              </a:spcBef>
              <a:spcAft>
                <a:spcPts val="0"/>
              </a:spcAft>
              <a:buNone/>
            </a:pPr>
            <a:endParaRPr sz="3000" u="sng">
              <a:latin typeface="Century Gothic"/>
              <a:ea typeface="Century Gothic"/>
              <a:cs typeface="Century Gothic"/>
              <a:sym typeface="Century Gothic"/>
            </a:endParaRPr>
          </a:p>
        </p:txBody>
      </p:sp>
      <p:sp>
        <p:nvSpPr>
          <p:cNvPr id="195" name="Google Shape;195;p27"/>
          <p:cNvSpPr txBox="1"/>
          <p:nvPr/>
        </p:nvSpPr>
        <p:spPr>
          <a:xfrm>
            <a:off x="6466950" y="508963"/>
            <a:ext cx="2507700" cy="634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000" b="1" u="sng">
                <a:latin typeface="Century Gothic"/>
                <a:ea typeface="Century Gothic"/>
                <a:cs typeface="Century Gothic"/>
                <a:sym typeface="Century Gothic"/>
              </a:rPr>
              <a:t>ie</a:t>
            </a:r>
            <a:endParaRPr sz="3000" b="1" u="sng">
              <a:latin typeface="Century Gothic"/>
              <a:ea typeface="Century Gothic"/>
              <a:cs typeface="Century Gothic"/>
              <a:sym typeface="Century Gothic"/>
            </a:endParaRPr>
          </a:p>
          <a:p>
            <a:pPr marL="0" lvl="0" indent="0" algn="ctr" rtl="0">
              <a:spcBef>
                <a:spcPts val="0"/>
              </a:spcBef>
              <a:spcAft>
                <a:spcPts val="0"/>
              </a:spcAft>
              <a:buNone/>
            </a:pPr>
            <a:endParaRPr sz="3000" u="sng">
              <a:latin typeface="Century Gothic"/>
              <a:ea typeface="Century Gothic"/>
              <a:cs typeface="Century Gothic"/>
              <a:sym typeface="Century Gothic"/>
            </a:endParaRPr>
          </a:p>
        </p:txBody>
      </p:sp>
      <p:sp>
        <p:nvSpPr>
          <p:cNvPr id="196" name="Google Shape;196;p27"/>
          <p:cNvSpPr txBox="1"/>
          <p:nvPr/>
        </p:nvSpPr>
        <p:spPr>
          <a:xfrm>
            <a:off x="4956075" y="981550"/>
            <a:ext cx="1261200" cy="3663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600">
                <a:solidFill>
                  <a:schemeClr val="dk1"/>
                </a:solidFill>
                <a:latin typeface="Century Gothic"/>
                <a:ea typeface="Century Gothic"/>
                <a:cs typeface="Century Gothic"/>
                <a:sym typeface="Century Gothic"/>
              </a:rPr>
              <a:t>sigh</a:t>
            </a:r>
            <a:endParaRPr sz="2600">
              <a:solidFill>
                <a:schemeClr val="dk1"/>
              </a:solidFill>
              <a:latin typeface="Century Gothic"/>
              <a:ea typeface="Century Gothic"/>
              <a:cs typeface="Century Gothic"/>
              <a:sym typeface="Century Gothic"/>
            </a:endParaRPr>
          </a:p>
          <a:p>
            <a:pPr marL="0" lvl="0" indent="0" algn="ctr" rtl="0">
              <a:spcBef>
                <a:spcPts val="0"/>
              </a:spcBef>
              <a:spcAft>
                <a:spcPts val="0"/>
              </a:spcAft>
              <a:buNone/>
            </a:pPr>
            <a:r>
              <a:rPr lang="en" sz="2600">
                <a:solidFill>
                  <a:schemeClr val="dk1"/>
                </a:solidFill>
                <a:latin typeface="Century Gothic"/>
                <a:ea typeface="Century Gothic"/>
                <a:cs typeface="Century Gothic"/>
                <a:sym typeface="Century Gothic"/>
              </a:rPr>
              <a:t>fright</a:t>
            </a:r>
            <a:endParaRPr sz="2600">
              <a:solidFill>
                <a:schemeClr val="dk1"/>
              </a:solidFill>
              <a:latin typeface="Century Gothic"/>
              <a:ea typeface="Century Gothic"/>
              <a:cs typeface="Century Gothic"/>
              <a:sym typeface="Century Gothic"/>
            </a:endParaRPr>
          </a:p>
          <a:p>
            <a:pPr marL="0" lvl="0" indent="0" algn="ctr" rtl="0">
              <a:spcBef>
                <a:spcPts val="0"/>
              </a:spcBef>
              <a:spcAft>
                <a:spcPts val="0"/>
              </a:spcAft>
              <a:buNone/>
            </a:pPr>
            <a:r>
              <a:rPr lang="en" sz="2600">
                <a:solidFill>
                  <a:schemeClr val="dk1"/>
                </a:solidFill>
                <a:latin typeface="Century Gothic"/>
                <a:ea typeface="Century Gothic"/>
                <a:cs typeface="Century Gothic"/>
                <a:sym typeface="Century Gothic"/>
              </a:rPr>
              <a:t>light</a:t>
            </a:r>
            <a:endParaRPr sz="2600">
              <a:solidFill>
                <a:schemeClr val="dk1"/>
              </a:solidFill>
              <a:latin typeface="Century Gothic"/>
              <a:ea typeface="Century Gothic"/>
              <a:cs typeface="Century Gothic"/>
              <a:sym typeface="Century Gothic"/>
            </a:endParaRPr>
          </a:p>
          <a:p>
            <a:pPr marL="0" lvl="0" indent="0" algn="ctr" rtl="0">
              <a:spcBef>
                <a:spcPts val="0"/>
              </a:spcBef>
              <a:spcAft>
                <a:spcPts val="0"/>
              </a:spcAft>
              <a:buNone/>
            </a:pPr>
            <a:r>
              <a:rPr lang="en" sz="2600">
                <a:solidFill>
                  <a:schemeClr val="dk1"/>
                </a:solidFill>
                <a:latin typeface="Century Gothic"/>
                <a:ea typeface="Century Gothic"/>
                <a:cs typeface="Century Gothic"/>
                <a:sym typeface="Century Gothic"/>
              </a:rPr>
              <a:t>night</a:t>
            </a:r>
            <a:endParaRPr sz="2600">
              <a:solidFill>
                <a:schemeClr val="dk1"/>
              </a:solidFill>
              <a:latin typeface="Century Gothic"/>
              <a:ea typeface="Century Gothic"/>
              <a:cs typeface="Century Gothic"/>
              <a:sym typeface="Century Gothic"/>
            </a:endParaRPr>
          </a:p>
          <a:p>
            <a:pPr marL="0" lvl="0" indent="0" algn="ctr" rtl="0">
              <a:spcBef>
                <a:spcPts val="0"/>
              </a:spcBef>
              <a:spcAft>
                <a:spcPts val="0"/>
              </a:spcAft>
              <a:buNone/>
            </a:pPr>
            <a:r>
              <a:rPr lang="en" sz="2600">
                <a:solidFill>
                  <a:schemeClr val="dk1"/>
                </a:solidFill>
                <a:latin typeface="Century Gothic"/>
                <a:ea typeface="Century Gothic"/>
                <a:cs typeface="Century Gothic"/>
                <a:sym typeface="Century Gothic"/>
              </a:rPr>
              <a:t>bright</a:t>
            </a:r>
            <a:endParaRPr sz="2600">
              <a:solidFill>
                <a:schemeClr val="dk1"/>
              </a:solidFill>
              <a:latin typeface="Century Gothic"/>
              <a:ea typeface="Century Gothic"/>
              <a:cs typeface="Century Gothic"/>
              <a:sym typeface="Century Gothic"/>
            </a:endParaRPr>
          </a:p>
          <a:p>
            <a:pPr marL="0" lvl="0" indent="0" algn="ctr" rtl="0">
              <a:spcBef>
                <a:spcPts val="0"/>
              </a:spcBef>
              <a:spcAft>
                <a:spcPts val="0"/>
              </a:spcAft>
              <a:buNone/>
            </a:pPr>
            <a:r>
              <a:rPr lang="en" sz="2600">
                <a:solidFill>
                  <a:schemeClr val="dk1"/>
                </a:solidFill>
                <a:latin typeface="Century Gothic"/>
                <a:ea typeface="Century Gothic"/>
                <a:cs typeface="Century Gothic"/>
                <a:sym typeface="Century Gothic"/>
              </a:rPr>
              <a:t>high</a:t>
            </a:r>
            <a:endParaRPr sz="2600">
              <a:solidFill>
                <a:schemeClr val="dk1"/>
              </a:solidFill>
              <a:latin typeface="Century Gothic"/>
              <a:ea typeface="Century Gothic"/>
              <a:cs typeface="Century Gothic"/>
              <a:sym typeface="Century Gothic"/>
            </a:endParaRPr>
          </a:p>
          <a:p>
            <a:pPr marL="0" lvl="0" indent="0" algn="ctr" rtl="0">
              <a:spcBef>
                <a:spcPts val="0"/>
              </a:spcBef>
              <a:spcAft>
                <a:spcPts val="0"/>
              </a:spcAft>
              <a:buNone/>
            </a:pPr>
            <a:r>
              <a:rPr lang="en" sz="2600">
                <a:solidFill>
                  <a:schemeClr val="dk1"/>
                </a:solidFill>
                <a:latin typeface="Century Gothic"/>
                <a:ea typeface="Century Gothic"/>
                <a:cs typeface="Century Gothic"/>
                <a:sym typeface="Century Gothic"/>
              </a:rPr>
              <a:t>sight</a:t>
            </a:r>
            <a:endParaRPr sz="2600">
              <a:solidFill>
                <a:schemeClr val="dk1"/>
              </a:solidFill>
              <a:latin typeface="Century Gothic"/>
              <a:ea typeface="Century Gothic"/>
              <a:cs typeface="Century Gothic"/>
              <a:sym typeface="Century Gothic"/>
            </a:endParaRPr>
          </a:p>
          <a:p>
            <a:pPr marL="0" lvl="0" indent="0" algn="ctr" rtl="0">
              <a:spcBef>
                <a:spcPts val="0"/>
              </a:spcBef>
              <a:spcAft>
                <a:spcPts val="0"/>
              </a:spcAft>
              <a:buNone/>
            </a:pPr>
            <a:r>
              <a:rPr lang="en" sz="2600">
                <a:solidFill>
                  <a:schemeClr val="dk1"/>
                </a:solidFill>
                <a:latin typeface="Century Gothic"/>
                <a:ea typeface="Century Gothic"/>
                <a:cs typeface="Century Gothic"/>
                <a:sym typeface="Century Gothic"/>
              </a:rPr>
              <a:t>might</a:t>
            </a:r>
            <a:endParaRPr sz="2600">
              <a:solidFill>
                <a:schemeClr val="dk1"/>
              </a:solidFill>
              <a:latin typeface="Century Gothic"/>
              <a:ea typeface="Century Gothic"/>
              <a:cs typeface="Century Gothic"/>
              <a:sym typeface="Century Gothic"/>
            </a:endParaRPr>
          </a:p>
          <a:p>
            <a:pPr marL="0" lvl="0" indent="0" algn="ctr" rtl="0">
              <a:spcBef>
                <a:spcPts val="0"/>
              </a:spcBef>
              <a:spcAft>
                <a:spcPts val="0"/>
              </a:spcAft>
              <a:buNone/>
            </a:pPr>
            <a:r>
              <a:rPr lang="en" sz="2600">
                <a:solidFill>
                  <a:schemeClr val="dk1"/>
                </a:solidFill>
                <a:latin typeface="Century Gothic"/>
                <a:ea typeface="Century Gothic"/>
                <a:cs typeface="Century Gothic"/>
                <a:sym typeface="Century Gothic"/>
              </a:rPr>
              <a:t>right</a:t>
            </a:r>
            <a:endParaRPr sz="2600">
              <a:solidFill>
                <a:schemeClr val="dk1"/>
              </a:solidFill>
              <a:latin typeface="Century Gothic"/>
              <a:ea typeface="Century Gothic"/>
              <a:cs typeface="Century Gothic"/>
              <a:sym typeface="Century Gothic"/>
            </a:endParaRPr>
          </a:p>
        </p:txBody>
      </p:sp>
      <p:sp>
        <p:nvSpPr>
          <p:cNvPr id="197" name="Google Shape;197;p27"/>
          <p:cNvSpPr txBox="1"/>
          <p:nvPr/>
        </p:nvSpPr>
        <p:spPr>
          <a:xfrm>
            <a:off x="6466950" y="1059100"/>
            <a:ext cx="2507700" cy="3508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600">
                <a:solidFill>
                  <a:schemeClr val="dk1"/>
                </a:solidFill>
                <a:latin typeface="Century Gothic"/>
                <a:ea typeface="Century Gothic"/>
                <a:cs typeface="Century Gothic"/>
                <a:sym typeface="Century Gothic"/>
              </a:rPr>
              <a:t>untie</a:t>
            </a:r>
            <a:endParaRPr sz="2600">
              <a:solidFill>
                <a:schemeClr val="dk1"/>
              </a:solidFill>
              <a:latin typeface="Century Gothic"/>
              <a:ea typeface="Century Gothic"/>
              <a:cs typeface="Century Gothic"/>
              <a:sym typeface="Century Gothic"/>
            </a:endParaRPr>
          </a:p>
          <a:p>
            <a:pPr marL="0" lvl="0" indent="0" algn="ctr" rtl="0">
              <a:spcBef>
                <a:spcPts val="0"/>
              </a:spcBef>
              <a:spcAft>
                <a:spcPts val="0"/>
              </a:spcAft>
              <a:buClr>
                <a:schemeClr val="dk1"/>
              </a:buClr>
              <a:buSzPts val="1100"/>
              <a:buFont typeface="Arial"/>
              <a:buNone/>
            </a:pPr>
            <a:r>
              <a:rPr lang="en" sz="2600">
                <a:solidFill>
                  <a:schemeClr val="dk1"/>
                </a:solidFill>
                <a:latin typeface="Century Gothic"/>
                <a:ea typeface="Century Gothic"/>
                <a:cs typeface="Century Gothic"/>
                <a:sym typeface="Century Gothic"/>
              </a:rPr>
              <a:t>pies</a:t>
            </a:r>
            <a:endParaRPr sz="2600">
              <a:solidFill>
                <a:schemeClr val="dk1"/>
              </a:solidFill>
              <a:latin typeface="Century Gothic"/>
              <a:ea typeface="Century Gothic"/>
              <a:cs typeface="Century Gothic"/>
              <a:sym typeface="Century Gothic"/>
            </a:endParaRPr>
          </a:p>
          <a:p>
            <a:pPr marL="0" lvl="0" indent="0" algn="ctr" rtl="0">
              <a:spcBef>
                <a:spcPts val="0"/>
              </a:spcBef>
              <a:spcAft>
                <a:spcPts val="0"/>
              </a:spcAft>
              <a:buClr>
                <a:schemeClr val="dk1"/>
              </a:buClr>
              <a:buSzPts val="1100"/>
              <a:buFont typeface="Arial"/>
              <a:buNone/>
            </a:pPr>
            <a:r>
              <a:rPr lang="en" sz="2600">
                <a:solidFill>
                  <a:schemeClr val="dk1"/>
                </a:solidFill>
                <a:latin typeface="Century Gothic"/>
                <a:ea typeface="Century Gothic"/>
                <a:cs typeface="Century Gothic"/>
                <a:sym typeface="Century Gothic"/>
              </a:rPr>
              <a:t>pie</a:t>
            </a:r>
            <a:endParaRPr sz="2600">
              <a:solidFill>
                <a:schemeClr val="dk1"/>
              </a:solidFill>
              <a:latin typeface="Century Gothic"/>
              <a:ea typeface="Century Gothic"/>
              <a:cs typeface="Century Gothic"/>
              <a:sym typeface="Century Gothic"/>
            </a:endParaRPr>
          </a:p>
          <a:p>
            <a:pPr marL="0" lvl="0" indent="0" algn="ctr" rtl="0">
              <a:spcBef>
                <a:spcPts val="0"/>
              </a:spcBef>
              <a:spcAft>
                <a:spcPts val="0"/>
              </a:spcAft>
              <a:buClr>
                <a:schemeClr val="dk1"/>
              </a:buClr>
              <a:buSzPts val="1100"/>
              <a:buFont typeface="Arial"/>
              <a:buNone/>
            </a:pPr>
            <a:r>
              <a:rPr lang="en" sz="2600">
                <a:solidFill>
                  <a:schemeClr val="dk1"/>
                </a:solidFill>
                <a:latin typeface="Century Gothic"/>
                <a:ea typeface="Century Gothic"/>
                <a:cs typeface="Century Gothic"/>
                <a:sym typeface="Century Gothic"/>
              </a:rPr>
              <a:t>tie</a:t>
            </a:r>
            <a:endParaRPr sz="2600">
              <a:solidFill>
                <a:schemeClr val="dk1"/>
              </a:solidFill>
              <a:latin typeface="Century Gothic"/>
              <a:ea typeface="Century Gothic"/>
              <a:cs typeface="Century Gothic"/>
              <a:sym typeface="Century Gothic"/>
            </a:endParaRPr>
          </a:p>
          <a:p>
            <a:pPr marL="0" lvl="0" indent="0" algn="ctr" rtl="0">
              <a:spcBef>
                <a:spcPts val="0"/>
              </a:spcBef>
              <a:spcAft>
                <a:spcPts val="0"/>
              </a:spcAft>
              <a:buClr>
                <a:schemeClr val="dk1"/>
              </a:buClr>
              <a:buSzPts val="1100"/>
              <a:buFont typeface="Arial"/>
              <a:buNone/>
            </a:pPr>
            <a:r>
              <a:rPr lang="en" sz="2600">
                <a:solidFill>
                  <a:schemeClr val="dk1"/>
                </a:solidFill>
                <a:latin typeface="Century Gothic"/>
                <a:ea typeface="Century Gothic"/>
                <a:cs typeface="Century Gothic"/>
                <a:sym typeface="Century Gothic"/>
              </a:rPr>
              <a:t>die</a:t>
            </a:r>
            <a:endParaRPr sz="2600">
              <a:solidFill>
                <a:schemeClr val="dk1"/>
              </a:solidFill>
              <a:latin typeface="Century Gothic"/>
              <a:ea typeface="Century Gothic"/>
              <a:cs typeface="Century Gothic"/>
              <a:sym typeface="Century Gothic"/>
            </a:endParaRPr>
          </a:p>
          <a:p>
            <a:pPr marL="0" lvl="0" indent="0" algn="ctr" rtl="0">
              <a:spcBef>
                <a:spcPts val="0"/>
              </a:spcBef>
              <a:spcAft>
                <a:spcPts val="0"/>
              </a:spcAft>
              <a:buClr>
                <a:schemeClr val="dk1"/>
              </a:buClr>
              <a:buSzPts val="1100"/>
              <a:buFont typeface="Arial"/>
              <a:buNone/>
            </a:pPr>
            <a:r>
              <a:rPr lang="en" sz="2600">
                <a:solidFill>
                  <a:schemeClr val="dk1"/>
                </a:solidFill>
                <a:latin typeface="Century Gothic"/>
                <a:ea typeface="Century Gothic"/>
                <a:cs typeface="Century Gothic"/>
                <a:sym typeface="Century Gothic"/>
              </a:rPr>
              <a:t>ties</a:t>
            </a:r>
            <a:endParaRPr sz="2600">
              <a:solidFill>
                <a:schemeClr val="dk1"/>
              </a:solidFill>
              <a:latin typeface="Century Gothic"/>
              <a:ea typeface="Century Gothic"/>
              <a:cs typeface="Century Gothic"/>
              <a:sym typeface="Century Gothic"/>
            </a:endParaRPr>
          </a:p>
          <a:p>
            <a:pPr marL="0" lvl="0" indent="0" algn="ctr" rtl="0">
              <a:spcBef>
                <a:spcPts val="0"/>
              </a:spcBef>
              <a:spcAft>
                <a:spcPts val="0"/>
              </a:spcAft>
              <a:buClr>
                <a:schemeClr val="dk1"/>
              </a:buClr>
              <a:buSzPts val="1100"/>
              <a:buFont typeface="Arial"/>
              <a:buNone/>
            </a:pPr>
            <a:r>
              <a:rPr lang="en" sz="2600">
                <a:solidFill>
                  <a:schemeClr val="dk1"/>
                </a:solidFill>
                <a:latin typeface="Century Gothic"/>
                <a:ea typeface="Century Gothic"/>
                <a:cs typeface="Century Gothic"/>
                <a:sym typeface="Century Gothic"/>
              </a:rPr>
              <a:t>lie</a:t>
            </a:r>
            <a:endParaRPr sz="2600">
              <a:solidFill>
                <a:schemeClr val="dk1"/>
              </a:solidFill>
              <a:latin typeface="Century Gothic"/>
              <a:ea typeface="Century Gothic"/>
              <a:cs typeface="Century Gothic"/>
              <a:sym typeface="Century Gothic"/>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6"/>
                                        </p:tgtEl>
                                        <p:attrNameLst>
                                          <p:attrName>style.visibility</p:attrName>
                                        </p:attrNameLst>
                                      </p:cBhvr>
                                      <p:to>
                                        <p:strVal val="visible"/>
                                      </p:to>
                                    </p:set>
                                    <p:animEffect transition="in" filter="fade">
                                      <p:cBhvr>
                                        <p:cTn id="7" dur="1000"/>
                                        <p:tgtEl>
                                          <p:spTgt spid="19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97"/>
                                        </p:tgtEl>
                                        <p:attrNameLst>
                                          <p:attrName>style.visibility</p:attrName>
                                        </p:attrNameLst>
                                      </p:cBhvr>
                                      <p:to>
                                        <p:strVal val="visible"/>
                                      </p:to>
                                    </p:set>
                                    <p:animEffect transition="in" filter="fade">
                                      <p:cBhvr>
                                        <p:cTn id="12" dur="1000"/>
                                        <p:tgtEl>
                                          <p:spTgt spid="1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Google Shape;204;p28"/>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2800" b="0" i="0" u="none" strike="noStrike" cap="none">
                <a:solidFill>
                  <a:schemeClr val="dk1"/>
                </a:solidFill>
                <a:latin typeface="Century Gothic"/>
                <a:ea typeface="Century Gothic"/>
                <a:cs typeface="Century Gothic"/>
                <a:sym typeface="Century Gothic"/>
              </a:rPr>
              <a:t>Reflection Time </a:t>
            </a:r>
            <a:endParaRPr sz="2800"/>
          </a:p>
        </p:txBody>
      </p:sp>
      <p:sp>
        <p:nvSpPr>
          <p:cNvPr id="205" name="Google Shape;205;p28"/>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noAutofit/>
          </a:bodyPr>
          <a:lstStyle/>
          <a:p>
            <a:pPr marL="342900" marR="0" lvl="0" indent="-317500" algn="l" rtl="0">
              <a:lnSpc>
                <a:spcPct val="90000"/>
              </a:lnSpc>
              <a:spcBef>
                <a:spcPts val="0"/>
              </a:spcBef>
              <a:spcAft>
                <a:spcPts val="0"/>
              </a:spcAft>
              <a:buClr>
                <a:schemeClr val="dk1"/>
              </a:buClr>
              <a:buSzPts val="2400"/>
              <a:buFont typeface="Century Gothic"/>
              <a:buChar char="•"/>
            </a:pPr>
            <a:r>
              <a:rPr lang="en">
                <a:latin typeface="Century Gothic"/>
                <a:ea typeface="Century Gothic"/>
                <a:cs typeface="Century Gothic"/>
                <a:sym typeface="Century Gothic"/>
              </a:rPr>
              <a:t>“What did you do today that is helping you become a more proficient reader?”</a:t>
            </a:r>
            <a:endParaRPr>
              <a:latin typeface="Century Gothic"/>
              <a:ea typeface="Century Gothic"/>
              <a:cs typeface="Century Gothic"/>
              <a:sym typeface="Century Gothic"/>
            </a:endParaRPr>
          </a:p>
        </p:txBody>
      </p:sp>
      <p:pic>
        <p:nvPicPr>
          <p:cNvPr id="206" name="Google Shape;206;p28"/>
          <p:cNvPicPr preferRelativeResize="0"/>
          <p:nvPr/>
        </p:nvPicPr>
        <p:blipFill>
          <a:blip r:embed="rId3">
            <a:alphaModFix/>
          </a:blip>
          <a:stretch>
            <a:fillRect/>
          </a:stretch>
        </p:blipFill>
        <p:spPr>
          <a:xfrm>
            <a:off x="1099237" y="1566637"/>
            <a:ext cx="2010225" cy="201022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2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212" name="Google Shape;212;p29"/>
          <p:cNvSpPr txBox="1">
            <a:spLocks noGrp="1"/>
          </p:cNvSpPr>
          <p:nvPr>
            <p:ph type="body" idx="1"/>
          </p:nvPr>
        </p:nvSpPr>
        <p:spPr>
          <a:xfrm>
            <a:off x="311700" y="906875"/>
            <a:ext cx="8520600" cy="3416400"/>
          </a:xfrm>
          <a:prstGeom prst="rect">
            <a:avLst/>
          </a:prstGeom>
        </p:spPr>
        <p:txBody>
          <a:bodyPr spcFirstLastPara="1" wrap="square" lIns="68575" tIns="34275" rIns="68575" bIns="34275" anchor="t" anchorCtr="0">
            <a:noAutofit/>
          </a:bodyPr>
          <a:lstStyle/>
          <a:p>
            <a:pPr marL="0" lvl="0" indent="0" algn="ctr" rtl="0">
              <a:lnSpc>
                <a:spcPct val="150000"/>
              </a:lnSpc>
              <a:spcBef>
                <a:spcPts val="800"/>
              </a:spcBef>
              <a:spcAft>
                <a:spcPts val="0"/>
              </a:spcAft>
              <a:buNone/>
            </a:pPr>
            <a:r>
              <a:rPr lang="en" sz="3000" dirty="0">
                <a:solidFill>
                  <a:schemeClr val="dk1"/>
                </a:solidFill>
              </a:rPr>
              <a:t>It’s Time to Go to Work</a:t>
            </a:r>
            <a:endParaRPr dirty="0">
              <a:solidFill>
                <a:schemeClr val="dk1"/>
              </a:solidFill>
            </a:endParaRPr>
          </a:p>
          <a:p>
            <a:pPr marL="0" lvl="0" indent="0" algn="ctr" rtl="0">
              <a:lnSpc>
                <a:spcPct val="115000"/>
              </a:lnSpc>
              <a:spcBef>
                <a:spcPts val="800"/>
              </a:spcBef>
              <a:spcAft>
                <a:spcPts val="0"/>
              </a:spcAft>
              <a:buClr>
                <a:schemeClr val="dk1"/>
              </a:buClr>
              <a:buSzPts val="1100"/>
              <a:buFont typeface="Arial"/>
              <a:buNone/>
            </a:pPr>
            <a:r>
              <a:rPr lang="en" sz="3000" dirty="0" smtClean="0">
                <a:solidFill>
                  <a:srgbClr val="FF0000"/>
                </a:solidFill>
              </a:rPr>
              <a:t>"It’s </a:t>
            </a:r>
            <a:r>
              <a:rPr lang="en" sz="3000" dirty="0">
                <a:solidFill>
                  <a:srgbClr val="FF0000"/>
                </a:solidFill>
              </a:rPr>
              <a:t>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practice what we learned.</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r>
              <a:rPr lang="en" sz="3000" dirty="0" smtClean="0">
                <a:solidFill>
                  <a:srgbClr val="FF0000"/>
                </a:solidFill>
              </a:rPr>
              <a:t>.”</a:t>
            </a:r>
            <a:endParaRPr sz="3600" i="1" dirty="0">
              <a:solidFill>
                <a:srgbClr val="FF0000"/>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p3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Independent Work Learning Targets</a:t>
            </a:r>
            <a:endParaRPr/>
          </a:p>
        </p:txBody>
      </p:sp>
      <p:sp>
        <p:nvSpPr>
          <p:cNvPr id="218" name="Google Shape;218;p30"/>
          <p:cNvSpPr txBox="1">
            <a:spLocks noGrp="1"/>
          </p:cNvSpPr>
          <p:nvPr>
            <p:ph type="body" idx="1"/>
          </p:nvPr>
        </p:nvSpPr>
        <p:spPr>
          <a:xfrm>
            <a:off x="311700" y="1030375"/>
            <a:ext cx="8520600" cy="3416400"/>
          </a:xfrm>
          <a:prstGeom prst="rect">
            <a:avLst/>
          </a:prstGeom>
        </p:spPr>
        <p:txBody>
          <a:bodyPr spcFirstLastPara="1" wrap="square" lIns="68575" tIns="34275" rIns="68575" bIns="34275" anchor="t" anchorCtr="0">
            <a:noAutofit/>
          </a:bodyPr>
          <a:lstStyle/>
          <a:p>
            <a:pPr marL="457200" lvl="0" indent="-381000" algn="l" rtl="0">
              <a:lnSpc>
                <a:spcPct val="100000"/>
              </a:lnSpc>
              <a:spcBef>
                <a:spcPts val="1700"/>
              </a:spcBef>
              <a:spcAft>
                <a:spcPts val="0"/>
              </a:spcAft>
              <a:buClr>
                <a:schemeClr val="dk1"/>
              </a:buClr>
              <a:buSzPts val="2400"/>
              <a:buChar char="•"/>
            </a:pPr>
            <a:r>
              <a:rPr lang="en" sz="2400">
                <a:solidFill>
                  <a:schemeClr val="dk1"/>
                </a:solidFill>
              </a:rPr>
              <a:t>I can use what I know </a:t>
            </a:r>
            <a:r>
              <a:rPr lang="en" sz="2400"/>
              <a:t>about vowel spelling patterns to read, group and spell words.</a:t>
            </a:r>
            <a:endParaRPr sz="2400"/>
          </a:p>
          <a:p>
            <a:pPr marL="457200" lvl="0" indent="-381000" algn="l" rtl="0">
              <a:lnSpc>
                <a:spcPct val="100000"/>
              </a:lnSpc>
              <a:spcBef>
                <a:spcPts val="1700"/>
              </a:spcBef>
              <a:spcAft>
                <a:spcPts val="0"/>
              </a:spcAft>
              <a:buSzPts val="2400"/>
              <a:buChar char="•"/>
            </a:pPr>
            <a:r>
              <a:rPr lang="en" sz="2400"/>
              <a:t>I can write a sentence with correct spacing, capitalization and punctuation.</a:t>
            </a:r>
            <a:endParaRPr sz="2400"/>
          </a:p>
          <a:p>
            <a:pPr marL="457200" lvl="0" indent="-381000" algn="l" rtl="0">
              <a:lnSpc>
                <a:spcPct val="100000"/>
              </a:lnSpc>
              <a:spcBef>
                <a:spcPts val="1700"/>
              </a:spcBef>
              <a:spcAft>
                <a:spcPts val="0"/>
              </a:spcAft>
              <a:buSzPts val="2400"/>
              <a:buChar char="•"/>
            </a:pPr>
            <a:r>
              <a:rPr lang="en" sz="2400"/>
              <a:t>I can read fluently (smoothly, with expression and meaning, and just the right speed; rereading and self-correcting when necessary).</a:t>
            </a:r>
            <a:endParaRPr sz="2400"/>
          </a:p>
          <a:p>
            <a:pPr marL="457200" lvl="0" indent="0" algn="l" rtl="0">
              <a:lnSpc>
                <a:spcPct val="150000"/>
              </a:lnSpc>
              <a:spcBef>
                <a:spcPts val="1700"/>
              </a:spcBef>
              <a:spcAft>
                <a:spcPts val="0"/>
              </a:spcAft>
              <a:buNone/>
            </a:pPr>
            <a:endParaRPr sz="2400"/>
          </a:p>
          <a:p>
            <a:pPr marL="457200" lvl="0" indent="0" algn="l" rtl="0">
              <a:lnSpc>
                <a:spcPct val="150000"/>
              </a:lnSpc>
              <a:spcBef>
                <a:spcPts val="1700"/>
              </a:spcBef>
              <a:spcAft>
                <a:spcPts val="0"/>
              </a:spcAft>
              <a:buNone/>
            </a:pPr>
            <a:endParaRPr sz="2400">
              <a:solidFill>
                <a:schemeClr val="dk1"/>
              </a:solidFill>
              <a:highlight>
                <a:srgbClr val="FFFF00"/>
              </a:highlight>
            </a:endParaRPr>
          </a:p>
          <a:p>
            <a:pPr marL="457200" lvl="0" indent="0" algn="l" rtl="0">
              <a:lnSpc>
                <a:spcPct val="150000"/>
              </a:lnSpc>
              <a:spcBef>
                <a:spcPts val="1700"/>
              </a:spcBef>
              <a:spcAft>
                <a:spcPts val="0"/>
              </a:spcAft>
              <a:buNone/>
            </a:pPr>
            <a:endParaRPr sz="2400">
              <a:solidFill>
                <a:schemeClr val="dk1"/>
              </a:solidFill>
              <a:highlight>
                <a:srgbClr val="FFFF00"/>
              </a:highlight>
            </a:endParaRPr>
          </a:p>
        </p:txBody>
      </p:sp>
      <p:pic>
        <p:nvPicPr>
          <p:cNvPr id="219" name="Google Shape;219;p30"/>
          <p:cNvPicPr preferRelativeResize="0"/>
          <p:nvPr/>
        </p:nvPicPr>
        <p:blipFill>
          <a:blip r:embed="rId3">
            <a:alphaModFix/>
          </a:blip>
          <a:stretch>
            <a:fillRect/>
          </a:stretch>
        </p:blipFill>
        <p:spPr>
          <a:xfrm>
            <a:off x="8349342" y="4361410"/>
            <a:ext cx="677054" cy="526589"/>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graphicFrame>
        <p:nvGraphicFramePr>
          <p:cNvPr id="224" name="Google Shape;224;p31"/>
          <p:cNvGraphicFramePr/>
          <p:nvPr>
            <p:extLst>
              <p:ext uri="{D42A27DB-BD31-4B8C-83A1-F6EECF244321}">
                <p14:modId xmlns:p14="http://schemas.microsoft.com/office/powerpoint/2010/main" val="4109015960"/>
              </p:ext>
            </p:extLst>
          </p:nvPr>
        </p:nvGraphicFramePr>
        <p:xfrm>
          <a:off x="0" y="26525"/>
          <a:ext cx="9144000" cy="5116975"/>
        </p:xfrm>
        <a:graphic>
          <a:graphicData uri="http://schemas.openxmlformats.org/drawingml/2006/table">
            <a:tbl>
              <a:tblPr>
                <a:noFill/>
                <a:tableStyleId>{76937AF9-26B6-4899-8999-524ABFC05E37}</a:tableStyleId>
              </a:tblPr>
              <a:tblGrid>
                <a:gridCol w="2927750"/>
                <a:gridCol w="2994575"/>
                <a:gridCol w="3221675"/>
              </a:tblGrid>
              <a:tr h="594400">
                <a:tc>
                  <a:txBody>
                    <a:bodyPr/>
                    <a:lstStyle/>
                    <a:p>
                      <a:pPr marL="0" lvl="0" indent="0" algn="ctr" rtl="0">
                        <a:spcBef>
                          <a:spcPts val="0"/>
                        </a:spcBef>
                        <a:spcAft>
                          <a:spcPts val="0"/>
                        </a:spcAft>
                        <a:buClr>
                          <a:schemeClr val="dk1"/>
                        </a:buClr>
                        <a:buSzPts val="1100"/>
                        <a:buFont typeface="Arial"/>
                        <a:buNone/>
                      </a:pPr>
                      <a:r>
                        <a:rPr lang="en" sz="2400" dirty="0">
                          <a:solidFill>
                            <a:schemeClr val="dk1"/>
                          </a:solidFill>
                          <a:latin typeface="Century Gothic"/>
                          <a:ea typeface="Century Gothic"/>
                          <a:cs typeface="Century Gothic"/>
                          <a:sym typeface="Century Gothic"/>
                        </a:rPr>
                        <a:t> </a:t>
                      </a:r>
                      <a:r>
                        <a:rPr lang="en" sz="2000" b="1" dirty="0">
                          <a:solidFill>
                            <a:schemeClr val="dk1"/>
                          </a:solidFill>
                          <a:latin typeface="Century Gothic"/>
                          <a:ea typeface="Century Gothic"/>
                          <a:cs typeface="Century Gothic"/>
                          <a:sym typeface="Century Gothic"/>
                        </a:rPr>
                        <a:t>Words Rule</a:t>
                      </a:r>
                      <a:endParaRPr sz="2000" b="1" dirty="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2000" b="1">
                          <a:solidFill>
                            <a:schemeClr val="dk1"/>
                          </a:solidFill>
                          <a:latin typeface="Century Gothic"/>
                          <a:ea typeface="Century Gothic"/>
                          <a:cs typeface="Century Gothic"/>
                          <a:sym typeface="Century Gothic"/>
                        </a:rPr>
                        <a:t>Sentence Builder</a:t>
                      </a:r>
                      <a:endParaRPr sz="2000"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2400">
                          <a:solidFill>
                            <a:schemeClr val="dk1"/>
                          </a:solidFill>
                          <a:latin typeface="Century Gothic"/>
                          <a:ea typeface="Century Gothic"/>
                          <a:cs typeface="Century Gothic"/>
                          <a:sym typeface="Century Gothic"/>
                        </a:rPr>
                        <a:t>        </a:t>
                      </a:r>
                      <a:r>
                        <a:rPr lang="en" sz="2000" b="1">
                          <a:solidFill>
                            <a:schemeClr val="dk1"/>
                          </a:solidFill>
                          <a:latin typeface="Century Gothic"/>
                          <a:ea typeface="Century Gothic"/>
                          <a:cs typeface="Century Gothic"/>
                          <a:sym typeface="Century Gothic"/>
                        </a:rPr>
                        <a:t>Partner Reading</a:t>
                      </a:r>
                      <a:endParaRPr sz="2000" b="1">
                        <a:latin typeface="Century Gothic"/>
                        <a:ea typeface="Century Gothic"/>
                        <a:cs typeface="Century Gothic"/>
                        <a:sym typeface="Century Gothic"/>
                      </a:endParaRPr>
                    </a:p>
                  </a:txBody>
                  <a:tcPr marL="91425" marR="91425" marT="91425" marB="91425"/>
                </a:tc>
              </a:tr>
              <a:tr h="4522575">
                <a:tc>
                  <a:txBody>
                    <a:bodyPr/>
                    <a:lstStyle/>
                    <a:p>
                      <a:pPr marL="342900" lvl="0" indent="-342900" algn="l" rtl="0">
                        <a:spcBef>
                          <a:spcPts val="0"/>
                        </a:spcBef>
                        <a:spcAft>
                          <a:spcPts val="0"/>
                        </a:spcAft>
                        <a:buClr>
                          <a:schemeClr val="dk1"/>
                        </a:buClr>
                        <a:buSzPct val="100000"/>
                        <a:buFont typeface="+mj-lt"/>
                        <a:buAutoNum type="arabicPeriod"/>
                      </a:pPr>
                      <a:r>
                        <a:rPr lang="en" sz="1800" dirty="0" smtClean="0">
                          <a:solidFill>
                            <a:schemeClr val="dk1"/>
                          </a:solidFill>
                          <a:latin typeface="Century Gothic"/>
                          <a:ea typeface="Century Gothic"/>
                          <a:cs typeface="Century Gothic"/>
                          <a:sym typeface="Century Gothic"/>
                        </a:rPr>
                        <a:t>Draw </a:t>
                      </a:r>
                      <a:r>
                        <a:rPr lang="en" sz="1800" dirty="0">
                          <a:solidFill>
                            <a:schemeClr val="dk1"/>
                          </a:solidFill>
                          <a:latin typeface="Century Gothic"/>
                          <a:ea typeface="Century Gothic"/>
                          <a:cs typeface="Century Gothic"/>
                          <a:sym typeface="Century Gothic"/>
                        </a:rPr>
                        <a:t>a T chart on your board or paper for igh” and “ie</a:t>
                      </a:r>
                      <a:r>
                        <a:rPr lang="en" sz="1800" dirty="0" smtClean="0">
                          <a:solidFill>
                            <a:schemeClr val="dk1"/>
                          </a:solidFill>
                          <a:latin typeface="Century Gothic"/>
                          <a:ea typeface="Century Gothic"/>
                          <a:cs typeface="Century Gothic"/>
                          <a:sym typeface="Century Gothic"/>
                        </a:rPr>
                        <a:t>.”</a:t>
                      </a:r>
                      <a:endParaRPr lang="en" sz="18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800" dirty="0" smtClean="0">
                          <a:solidFill>
                            <a:schemeClr val="dk1"/>
                          </a:solidFill>
                          <a:latin typeface="Century Gothic"/>
                          <a:ea typeface="Century Gothic"/>
                          <a:cs typeface="Century Gothic"/>
                          <a:sym typeface="Century Gothic"/>
                        </a:rPr>
                        <a:t>Take </a:t>
                      </a:r>
                      <a:r>
                        <a:rPr lang="en" sz="1800" dirty="0">
                          <a:solidFill>
                            <a:schemeClr val="dk1"/>
                          </a:solidFill>
                          <a:latin typeface="Century Gothic"/>
                          <a:ea typeface="Century Gothic"/>
                          <a:cs typeface="Century Gothic"/>
                          <a:sym typeface="Century Gothic"/>
                        </a:rPr>
                        <a:t>turns reading the words and grouping the words as “igh” or “ie</a:t>
                      </a:r>
                      <a:r>
                        <a:rPr lang="en" sz="1800" dirty="0" smtClean="0">
                          <a:solidFill>
                            <a:schemeClr val="dk1"/>
                          </a:solidFill>
                          <a:latin typeface="Century Gothic"/>
                          <a:ea typeface="Century Gothic"/>
                          <a:cs typeface="Century Gothic"/>
                          <a:sym typeface="Century Gothic"/>
                        </a:rPr>
                        <a:t>.”</a:t>
                      </a:r>
                      <a:endParaRPr lang="en" sz="18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800" dirty="0" smtClean="0">
                          <a:solidFill>
                            <a:schemeClr val="dk1"/>
                          </a:solidFill>
                          <a:latin typeface="Century Gothic"/>
                          <a:ea typeface="Century Gothic"/>
                          <a:cs typeface="Century Gothic"/>
                          <a:sym typeface="Century Gothic"/>
                        </a:rPr>
                        <a:t>Read </a:t>
                      </a:r>
                      <a:r>
                        <a:rPr lang="en" sz="1800" dirty="0">
                          <a:solidFill>
                            <a:schemeClr val="dk1"/>
                          </a:solidFill>
                          <a:latin typeface="Century Gothic"/>
                          <a:ea typeface="Century Gothic"/>
                          <a:cs typeface="Century Gothic"/>
                          <a:sym typeface="Century Gothic"/>
                        </a:rPr>
                        <a:t>all the words together, then take turns reading the words to each </a:t>
                      </a:r>
                      <a:r>
                        <a:rPr lang="en" sz="1800" dirty="0" smtClean="0">
                          <a:solidFill>
                            <a:schemeClr val="dk1"/>
                          </a:solidFill>
                          <a:latin typeface="Century Gothic"/>
                          <a:ea typeface="Century Gothic"/>
                          <a:cs typeface="Century Gothic"/>
                          <a:sym typeface="Century Gothic"/>
                        </a:rPr>
                        <a:t>other.</a:t>
                      </a:r>
                      <a:endParaRPr lang="en" sz="18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800" dirty="0" smtClean="0">
                          <a:solidFill>
                            <a:schemeClr val="dk1"/>
                          </a:solidFill>
                          <a:latin typeface="Century Gothic"/>
                          <a:ea typeface="Century Gothic"/>
                          <a:cs typeface="Century Gothic"/>
                          <a:sym typeface="Century Gothic"/>
                        </a:rPr>
                        <a:t>Tell </a:t>
                      </a:r>
                      <a:r>
                        <a:rPr lang="en" sz="1800" dirty="0">
                          <a:solidFill>
                            <a:schemeClr val="dk1"/>
                          </a:solidFill>
                          <a:latin typeface="Century Gothic"/>
                          <a:ea typeface="Century Gothic"/>
                          <a:cs typeface="Century Gothic"/>
                          <a:sym typeface="Century Gothic"/>
                        </a:rPr>
                        <a:t>each other a sentence using any of the words.</a:t>
                      </a:r>
                      <a:endParaRPr sz="1800" dirty="0">
                        <a:solidFill>
                          <a:schemeClr val="dk1"/>
                        </a:solidFill>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800" dirty="0" smtClean="0">
                          <a:solidFill>
                            <a:schemeClr val="dk1"/>
                          </a:solidFill>
                          <a:latin typeface="Century Gothic"/>
                          <a:ea typeface="Century Gothic"/>
                          <a:cs typeface="Century Gothic"/>
                          <a:sym typeface="Century Gothic"/>
                        </a:rPr>
                        <a:t>Take </a:t>
                      </a:r>
                      <a:r>
                        <a:rPr lang="en" sz="1800" dirty="0">
                          <a:solidFill>
                            <a:schemeClr val="dk1"/>
                          </a:solidFill>
                          <a:latin typeface="Century Gothic"/>
                          <a:ea typeface="Century Gothic"/>
                          <a:cs typeface="Century Gothic"/>
                          <a:sym typeface="Century Gothic"/>
                        </a:rPr>
                        <a:t>turns using the words to fill in the blanks and writing the words on your board or </a:t>
                      </a:r>
                      <a:r>
                        <a:rPr lang="en" sz="1800" dirty="0" smtClean="0">
                          <a:solidFill>
                            <a:schemeClr val="dk1"/>
                          </a:solidFill>
                          <a:latin typeface="Century Gothic"/>
                          <a:ea typeface="Century Gothic"/>
                          <a:cs typeface="Century Gothic"/>
                          <a:sym typeface="Century Gothic"/>
                        </a:rPr>
                        <a:t>paper.</a:t>
                      </a:r>
                      <a:endParaRPr lang="en" sz="18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800" dirty="0" smtClean="0">
                          <a:solidFill>
                            <a:schemeClr val="dk1"/>
                          </a:solidFill>
                          <a:latin typeface="Century Gothic"/>
                          <a:ea typeface="Century Gothic"/>
                          <a:cs typeface="Century Gothic"/>
                          <a:sym typeface="Century Gothic"/>
                        </a:rPr>
                        <a:t>Take </a:t>
                      </a:r>
                      <a:r>
                        <a:rPr lang="en" sz="1800" dirty="0">
                          <a:solidFill>
                            <a:schemeClr val="dk1"/>
                          </a:solidFill>
                          <a:latin typeface="Century Gothic"/>
                          <a:ea typeface="Century Gothic"/>
                          <a:cs typeface="Century Gothic"/>
                          <a:sym typeface="Century Gothic"/>
                        </a:rPr>
                        <a:t>turns so each partner writes a </a:t>
                      </a:r>
                      <a:r>
                        <a:rPr lang="en" sz="1800" dirty="0" smtClean="0">
                          <a:solidFill>
                            <a:schemeClr val="dk1"/>
                          </a:solidFill>
                          <a:latin typeface="Century Gothic"/>
                          <a:ea typeface="Century Gothic"/>
                          <a:cs typeface="Century Gothic"/>
                          <a:sym typeface="Century Gothic"/>
                        </a:rPr>
                        <a:t>sentence.</a:t>
                      </a:r>
                      <a:endParaRPr lang="en" sz="18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800" dirty="0" smtClean="0">
                          <a:solidFill>
                            <a:schemeClr val="dk1"/>
                          </a:solidFill>
                          <a:latin typeface="Century Gothic"/>
                          <a:ea typeface="Century Gothic"/>
                          <a:cs typeface="Century Gothic"/>
                          <a:sym typeface="Century Gothic"/>
                        </a:rPr>
                        <a:t>Read </a:t>
                      </a:r>
                      <a:r>
                        <a:rPr lang="en" sz="1800" dirty="0">
                          <a:solidFill>
                            <a:schemeClr val="dk1"/>
                          </a:solidFill>
                          <a:latin typeface="Century Gothic"/>
                          <a:ea typeface="Century Gothic"/>
                          <a:cs typeface="Century Gothic"/>
                          <a:sym typeface="Century Gothic"/>
                        </a:rPr>
                        <a:t>the sentences together with your partner, then take turns reading them to each other.</a:t>
                      </a:r>
                      <a:endParaRPr sz="1800" dirty="0">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700" dirty="0" smtClean="0">
                          <a:solidFill>
                            <a:schemeClr val="dk1"/>
                          </a:solidFill>
                          <a:latin typeface="Century Gothic"/>
                          <a:ea typeface="Century Gothic"/>
                          <a:cs typeface="Century Gothic"/>
                          <a:sym typeface="Century Gothic"/>
                        </a:rPr>
                        <a:t>Are </a:t>
                      </a:r>
                      <a:r>
                        <a:rPr lang="en" sz="1700" dirty="0">
                          <a:solidFill>
                            <a:schemeClr val="dk1"/>
                          </a:solidFill>
                          <a:latin typeface="Century Gothic"/>
                          <a:ea typeface="Century Gothic"/>
                          <a:cs typeface="Century Gothic"/>
                          <a:sym typeface="Century Gothic"/>
                        </a:rPr>
                        <a:t>you going to read like a witch, a rapper or an old person? </a:t>
                      </a:r>
                    </a:p>
                    <a:p>
                      <a:pPr marL="342900" lvl="0" indent="-342900" algn="l" rtl="0">
                        <a:spcBef>
                          <a:spcPts val="0"/>
                        </a:spcBef>
                        <a:spcAft>
                          <a:spcPts val="0"/>
                        </a:spcAft>
                        <a:buClr>
                          <a:schemeClr val="dk1"/>
                        </a:buClr>
                        <a:buSzPct val="100000"/>
                        <a:buFont typeface="+mj-lt"/>
                        <a:buAutoNum type="arabicPeriod"/>
                      </a:pPr>
                      <a:r>
                        <a:rPr lang="en" sz="1700" dirty="0" smtClean="0">
                          <a:solidFill>
                            <a:schemeClr val="dk1"/>
                          </a:solidFill>
                          <a:latin typeface="Century Gothic"/>
                          <a:ea typeface="Century Gothic"/>
                          <a:cs typeface="Century Gothic"/>
                          <a:sym typeface="Century Gothic"/>
                        </a:rPr>
                        <a:t>Read </a:t>
                      </a:r>
                      <a:r>
                        <a:rPr lang="en" sz="1700" dirty="0">
                          <a:solidFill>
                            <a:schemeClr val="dk1"/>
                          </a:solidFill>
                          <a:latin typeface="Century Gothic"/>
                          <a:ea typeface="Century Gothic"/>
                          <a:cs typeface="Century Gothic"/>
                          <a:sym typeface="Century Gothic"/>
                        </a:rPr>
                        <a:t>the </a:t>
                      </a:r>
                      <a:r>
                        <a:rPr lang="en" sz="1700" dirty="0" smtClean="0">
                          <a:solidFill>
                            <a:schemeClr val="dk1"/>
                          </a:solidFill>
                          <a:latin typeface="Century Gothic"/>
                          <a:ea typeface="Century Gothic"/>
                          <a:cs typeface="Century Gothic"/>
                          <a:sym typeface="Century Gothic"/>
                        </a:rPr>
                        <a:t>poem, </a:t>
                      </a:r>
                      <a:r>
                        <a:rPr lang="en" sz="1700" dirty="0">
                          <a:solidFill>
                            <a:schemeClr val="dk1"/>
                          </a:solidFill>
                          <a:latin typeface="Century Gothic"/>
                          <a:ea typeface="Century Gothic"/>
                          <a:cs typeface="Century Gothic"/>
                          <a:sym typeface="Century Gothic"/>
                        </a:rPr>
                        <a:t>“Do Fish Eat Cheese” </a:t>
                      </a:r>
                      <a:r>
                        <a:rPr lang="en" sz="1700" dirty="0" smtClean="0">
                          <a:solidFill>
                            <a:schemeClr val="dk1"/>
                          </a:solidFill>
                          <a:latin typeface="Century Gothic"/>
                          <a:ea typeface="Century Gothic"/>
                          <a:cs typeface="Century Gothic"/>
                          <a:sym typeface="Century Gothic"/>
                        </a:rPr>
                        <a:t>together </a:t>
                      </a:r>
                      <a:r>
                        <a:rPr lang="en" sz="1700" dirty="0">
                          <a:solidFill>
                            <a:schemeClr val="dk1"/>
                          </a:solidFill>
                          <a:latin typeface="Century Gothic"/>
                          <a:ea typeface="Century Gothic"/>
                          <a:cs typeface="Century Gothic"/>
                          <a:sym typeface="Century Gothic"/>
                        </a:rPr>
                        <a:t>using the same voice. </a:t>
                      </a:r>
                    </a:p>
                    <a:p>
                      <a:pPr marL="342900" lvl="0" indent="-342900" algn="l" rtl="0">
                        <a:spcBef>
                          <a:spcPts val="0"/>
                        </a:spcBef>
                        <a:spcAft>
                          <a:spcPts val="0"/>
                        </a:spcAft>
                        <a:buClr>
                          <a:schemeClr val="dk1"/>
                        </a:buClr>
                        <a:buSzPct val="100000"/>
                        <a:buFont typeface="+mj-lt"/>
                        <a:buAutoNum type="arabicPeriod"/>
                      </a:pPr>
                      <a:r>
                        <a:rPr lang="en" sz="1700" dirty="0" smtClean="0">
                          <a:solidFill>
                            <a:schemeClr val="dk1"/>
                          </a:solidFill>
                          <a:latin typeface="Century Gothic"/>
                          <a:ea typeface="Century Gothic"/>
                          <a:cs typeface="Century Gothic"/>
                          <a:sym typeface="Century Gothic"/>
                        </a:rPr>
                        <a:t>Then</a:t>
                      </a:r>
                      <a:r>
                        <a:rPr lang="en" sz="1700" dirty="0">
                          <a:solidFill>
                            <a:schemeClr val="dk1"/>
                          </a:solidFill>
                          <a:latin typeface="Century Gothic"/>
                          <a:ea typeface="Century Gothic"/>
                          <a:cs typeface="Century Gothic"/>
                          <a:sym typeface="Century Gothic"/>
                        </a:rPr>
                        <a:t>, take turns reading “Do Fish Eat Cheese” one line at a time. Change your voice with each line you </a:t>
                      </a:r>
                      <a:r>
                        <a:rPr lang="en" sz="1700" dirty="0" smtClean="0">
                          <a:solidFill>
                            <a:schemeClr val="dk1"/>
                          </a:solidFill>
                          <a:latin typeface="Century Gothic"/>
                          <a:ea typeface="Century Gothic"/>
                          <a:cs typeface="Century Gothic"/>
                          <a:sym typeface="Century Gothic"/>
                        </a:rPr>
                        <a:t>read.</a:t>
                      </a:r>
                      <a:endParaRPr lang="en" sz="17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700" dirty="0" smtClean="0">
                          <a:solidFill>
                            <a:schemeClr val="dk1"/>
                          </a:solidFill>
                          <a:latin typeface="Century Gothic"/>
                          <a:ea typeface="Century Gothic"/>
                          <a:cs typeface="Century Gothic"/>
                          <a:sym typeface="Century Gothic"/>
                        </a:rPr>
                        <a:t>Follow </a:t>
                      </a:r>
                      <a:r>
                        <a:rPr lang="en" sz="1700" dirty="0">
                          <a:solidFill>
                            <a:schemeClr val="dk1"/>
                          </a:solidFill>
                          <a:latin typeface="Century Gothic"/>
                          <a:ea typeface="Century Gothic"/>
                          <a:cs typeface="Century Gothic"/>
                          <a:sym typeface="Century Gothic"/>
                        </a:rPr>
                        <a:t>the Rules of Fluency! Read </a:t>
                      </a:r>
                      <a:r>
                        <a:rPr lang="en" sz="1700" i="1" dirty="0">
                          <a:solidFill>
                            <a:schemeClr val="dk1"/>
                          </a:solidFill>
                          <a:latin typeface="Century Gothic"/>
                          <a:ea typeface="Century Gothic"/>
                          <a:cs typeface="Century Gothic"/>
                          <a:sym typeface="Century Gothic"/>
                        </a:rPr>
                        <a:t>smoothly</a:t>
                      </a:r>
                      <a:r>
                        <a:rPr lang="en" sz="1700" dirty="0">
                          <a:solidFill>
                            <a:schemeClr val="dk1"/>
                          </a:solidFill>
                          <a:latin typeface="Century Gothic"/>
                          <a:ea typeface="Century Gothic"/>
                          <a:cs typeface="Century Gothic"/>
                          <a:sym typeface="Century Gothic"/>
                        </a:rPr>
                        <a:t>, </a:t>
                      </a:r>
                      <a:r>
                        <a:rPr lang="en" sz="1700" i="1" dirty="0">
                          <a:solidFill>
                            <a:schemeClr val="dk1"/>
                          </a:solidFill>
                          <a:latin typeface="Century Gothic"/>
                          <a:ea typeface="Century Gothic"/>
                          <a:cs typeface="Century Gothic"/>
                          <a:sym typeface="Century Gothic"/>
                        </a:rPr>
                        <a:t>with expression &amp; meaning</a:t>
                      </a:r>
                      <a:r>
                        <a:rPr lang="en" sz="1700" dirty="0">
                          <a:solidFill>
                            <a:schemeClr val="dk1"/>
                          </a:solidFill>
                          <a:latin typeface="Century Gothic"/>
                          <a:ea typeface="Century Gothic"/>
                          <a:cs typeface="Century Gothic"/>
                          <a:sym typeface="Century Gothic"/>
                        </a:rPr>
                        <a:t> and at </a:t>
                      </a:r>
                      <a:r>
                        <a:rPr lang="en" sz="1700" i="1" dirty="0">
                          <a:solidFill>
                            <a:schemeClr val="dk1"/>
                          </a:solidFill>
                          <a:latin typeface="Century Gothic"/>
                          <a:ea typeface="Century Gothic"/>
                          <a:cs typeface="Century Gothic"/>
                          <a:sym typeface="Century Gothic"/>
                        </a:rPr>
                        <a:t>just the right speed.</a:t>
                      </a:r>
                      <a:endParaRPr sz="1700" dirty="0">
                        <a:solidFill>
                          <a:schemeClr val="dk1"/>
                        </a:solidFill>
                        <a:latin typeface="Century Gothic"/>
                        <a:ea typeface="Century Gothic"/>
                        <a:cs typeface="Century Gothic"/>
                        <a:sym typeface="Century Gothic"/>
                      </a:endParaRPr>
                    </a:p>
                  </a:txBody>
                  <a:tcPr marL="91425" marR="91425" marT="91425" marB="91425"/>
                </a:tc>
              </a:tr>
            </a:tbl>
          </a:graphicData>
        </a:graphic>
      </p:graphicFrame>
      <p:pic>
        <p:nvPicPr>
          <p:cNvPr id="225" name="Google Shape;225;p31"/>
          <p:cNvPicPr preferRelativeResize="0"/>
          <p:nvPr/>
        </p:nvPicPr>
        <p:blipFill>
          <a:blip r:embed="rId3">
            <a:alphaModFix/>
          </a:blip>
          <a:stretch>
            <a:fillRect/>
          </a:stretch>
        </p:blipFill>
        <p:spPr>
          <a:xfrm>
            <a:off x="0" y="0"/>
            <a:ext cx="618750" cy="499575"/>
          </a:xfrm>
          <a:prstGeom prst="rect">
            <a:avLst/>
          </a:prstGeom>
          <a:noFill/>
          <a:ln>
            <a:noFill/>
          </a:ln>
        </p:spPr>
      </p:pic>
      <p:pic>
        <p:nvPicPr>
          <p:cNvPr id="226" name="Google Shape;226;p31"/>
          <p:cNvPicPr preferRelativeResize="0"/>
          <p:nvPr/>
        </p:nvPicPr>
        <p:blipFill>
          <a:blip r:embed="rId4">
            <a:alphaModFix/>
          </a:blip>
          <a:stretch>
            <a:fillRect/>
          </a:stretch>
        </p:blipFill>
        <p:spPr>
          <a:xfrm rot="-871496">
            <a:off x="2678700" y="94709"/>
            <a:ext cx="618750" cy="589158"/>
          </a:xfrm>
          <a:prstGeom prst="rect">
            <a:avLst/>
          </a:prstGeom>
          <a:noFill/>
          <a:ln>
            <a:noFill/>
          </a:ln>
        </p:spPr>
      </p:pic>
      <p:pic>
        <p:nvPicPr>
          <p:cNvPr id="227" name="Google Shape;227;p31"/>
          <p:cNvPicPr preferRelativeResize="0"/>
          <p:nvPr/>
        </p:nvPicPr>
        <p:blipFill>
          <a:blip r:embed="rId5">
            <a:alphaModFix/>
          </a:blip>
          <a:stretch>
            <a:fillRect/>
          </a:stretch>
        </p:blipFill>
        <p:spPr>
          <a:xfrm>
            <a:off x="5922313" y="0"/>
            <a:ext cx="643392" cy="499575"/>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sp>
        <p:nvSpPr>
          <p:cNvPr id="232" name="Google Shape;232;p32"/>
          <p:cNvSpPr txBox="1"/>
          <p:nvPr/>
        </p:nvSpPr>
        <p:spPr>
          <a:xfrm>
            <a:off x="199850" y="78700"/>
            <a:ext cx="3901500" cy="4685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000" b="1" dirty="0"/>
              <a:t>          </a:t>
            </a:r>
            <a:r>
              <a:rPr lang="en" sz="2000" b="1" dirty="0">
                <a:latin typeface="Century Gothic"/>
                <a:ea typeface="Century Gothic"/>
                <a:cs typeface="Century Gothic"/>
                <a:sym typeface="Century Gothic"/>
              </a:rPr>
              <a:t>Words Rule:</a:t>
            </a:r>
            <a:endParaRPr sz="2000" b="1" dirty="0">
              <a:latin typeface="Century Gothic"/>
              <a:ea typeface="Century Gothic"/>
              <a:cs typeface="Century Gothic"/>
              <a:sym typeface="Century Gothic"/>
            </a:endParaRPr>
          </a:p>
          <a:p>
            <a:pPr marL="0" lvl="0" indent="0" algn="l" rtl="0">
              <a:spcBef>
                <a:spcPts val="0"/>
              </a:spcBef>
              <a:spcAft>
                <a:spcPts val="0"/>
              </a:spcAft>
              <a:buNone/>
            </a:pPr>
            <a:endParaRPr sz="2000" b="1" dirty="0">
              <a:latin typeface="Century Gothic"/>
              <a:ea typeface="Century Gothic"/>
              <a:cs typeface="Century Gothic"/>
              <a:sym typeface="Century Gothic"/>
            </a:endParaRPr>
          </a:p>
          <a:p>
            <a:pPr marL="0" lvl="0" indent="0" algn="l" rtl="0">
              <a:spcBef>
                <a:spcPts val="0"/>
              </a:spcBef>
              <a:spcAft>
                <a:spcPts val="0"/>
              </a:spcAft>
              <a:buNone/>
            </a:pPr>
            <a:r>
              <a:rPr lang="en" sz="2600" dirty="0">
                <a:solidFill>
                  <a:schemeClr val="dk1"/>
                </a:solidFill>
                <a:latin typeface="Century Gothic"/>
                <a:ea typeface="Century Gothic"/>
                <a:cs typeface="Century Gothic"/>
                <a:sym typeface="Century Gothic"/>
              </a:rPr>
              <a:t>dies		</a:t>
            </a:r>
            <a:r>
              <a:rPr lang="en" sz="2600" dirty="0" smtClean="0">
                <a:solidFill>
                  <a:schemeClr val="dk1"/>
                </a:solidFill>
                <a:latin typeface="Century Gothic"/>
                <a:ea typeface="Century Gothic"/>
                <a:cs typeface="Century Gothic"/>
                <a:sym typeface="Century Gothic"/>
              </a:rPr>
              <a:t>right</a:t>
            </a:r>
            <a:r>
              <a:rPr lang="en" sz="2600" dirty="0">
                <a:solidFill>
                  <a:schemeClr val="dk1"/>
                </a:solidFill>
                <a:latin typeface="Century Gothic"/>
                <a:ea typeface="Century Gothic"/>
                <a:cs typeface="Century Gothic"/>
                <a:sym typeface="Century Gothic"/>
              </a:rPr>
              <a:t>		</a:t>
            </a:r>
            <a:endParaRPr sz="26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2600" dirty="0">
                <a:solidFill>
                  <a:schemeClr val="dk1"/>
                </a:solidFill>
                <a:latin typeface="Century Gothic"/>
                <a:ea typeface="Century Gothic"/>
                <a:cs typeface="Century Gothic"/>
                <a:sym typeface="Century Gothic"/>
              </a:rPr>
              <a:t>bright 	night</a:t>
            </a:r>
            <a:endParaRPr sz="26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2600" dirty="0" smtClean="0">
                <a:solidFill>
                  <a:schemeClr val="dk1"/>
                </a:solidFill>
                <a:latin typeface="Century Gothic"/>
                <a:ea typeface="Century Gothic"/>
                <a:cs typeface="Century Gothic"/>
                <a:sym typeface="Century Gothic"/>
              </a:rPr>
              <a:t>tie</a:t>
            </a:r>
            <a:r>
              <a:rPr lang="en" sz="2600" dirty="0">
                <a:solidFill>
                  <a:schemeClr val="dk1"/>
                </a:solidFill>
                <a:latin typeface="Century Gothic"/>
                <a:ea typeface="Century Gothic"/>
                <a:cs typeface="Century Gothic"/>
                <a:sym typeface="Century Gothic"/>
              </a:rPr>
              <a:t>		pies		</a:t>
            </a:r>
            <a:endParaRPr sz="26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2600" dirty="0" smtClean="0">
                <a:solidFill>
                  <a:schemeClr val="dk1"/>
                </a:solidFill>
                <a:latin typeface="Century Gothic"/>
                <a:ea typeface="Century Gothic"/>
                <a:cs typeface="Century Gothic"/>
                <a:sym typeface="Century Gothic"/>
              </a:rPr>
              <a:t>tight</a:t>
            </a:r>
            <a:r>
              <a:rPr lang="en" sz="2600" dirty="0">
                <a:solidFill>
                  <a:schemeClr val="dk1"/>
                </a:solidFill>
                <a:latin typeface="Century Gothic"/>
                <a:ea typeface="Century Gothic"/>
                <a:cs typeface="Century Gothic"/>
                <a:sym typeface="Century Gothic"/>
              </a:rPr>
              <a:t>		fright 		</a:t>
            </a:r>
            <a:endParaRPr sz="26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2600" dirty="0" smtClean="0">
                <a:solidFill>
                  <a:schemeClr val="dk1"/>
                </a:solidFill>
                <a:latin typeface="Century Gothic"/>
                <a:ea typeface="Century Gothic"/>
                <a:cs typeface="Century Gothic"/>
                <a:sym typeface="Century Gothic"/>
              </a:rPr>
              <a:t>fight</a:t>
            </a:r>
            <a:r>
              <a:rPr lang="en" sz="2600" dirty="0">
                <a:solidFill>
                  <a:schemeClr val="dk1"/>
                </a:solidFill>
                <a:latin typeface="Century Gothic"/>
                <a:ea typeface="Century Gothic"/>
                <a:cs typeface="Century Gothic"/>
                <a:sym typeface="Century Gothic"/>
              </a:rPr>
              <a:t>		sigh</a:t>
            </a:r>
            <a:endParaRPr sz="26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2600" dirty="0" smtClean="0">
                <a:solidFill>
                  <a:schemeClr val="dk1"/>
                </a:solidFill>
                <a:latin typeface="Century Gothic"/>
                <a:ea typeface="Century Gothic"/>
                <a:cs typeface="Century Gothic"/>
                <a:sym typeface="Century Gothic"/>
              </a:rPr>
              <a:t>light</a:t>
            </a:r>
            <a:r>
              <a:rPr lang="en" sz="2600" dirty="0">
                <a:solidFill>
                  <a:schemeClr val="dk1"/>
                </a:solidFill>
                <a:latin typeface="Century Gothic"/>
                <a:ea typeface="Century Gothic"/>
                <a:cs typeface="Century Gothic"/>
                <a:sym typeface="Century Gothic"/>
              </a:rPr>
              <a:t>		high</a:t>
            </a:r>
            <a:endParaRPr sz="26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2600" dirty="0" smtClean="0">
                <a:solidFill>
                  <a:schemeClr val="dk1"/>
                </a:solidFill>
                <a:latin typeface="Century Gothic"/>
                <a:ea typeface="Century Gothic"/>
                <a:cs typeface="Century Gothic"/>
                <a:sym typeface="Century Gothic"/>
              </a:rPr>
              <a:t>untie</a:t>
            </a:r>
            <a:r>
              <a:rPr lang="en" sz="2600" dirty="0">
                <a:solidFill>
                  <a:schemeClr val="dk1"/>
                </a:solidFill>
                <a:latin typeface="Century Gothic"/>
                <a:ea typeface="Century Gothic"/>
                <a:cs typeface="Century Gothic"/>
                <a:sym typeface="Century Gothic"/>
              </a:rPr>
              <a:t>		lie</a:t>
            </a:r>
            <a:endParaRPr sz="26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2600" dirty="0" smtClean="0">
                <a:solidFill>
                  <a:schemeClr val="dk1"/>
                </a:solidFill>
                <a:latin typeface="Century Gothic"/>
                <a:ea typeface="Century Gothic"/>
                <a:cs typeface="Century Gothic"/>
                <a:sym typeface="Century Gothic"/>
              </a:rPr>
              <a:t>magpie</a:t>
            </a:r>
            <a:r>
              <a:rPr lang="en" sz="2600" dirty="0">
                <a:solidFill>
                  <a:schemeClr val="dk1"/>
                </a:solidFill>
                <a:latin typeface="Century Gothic"/>
                <a:ea typeface="Century Gothic"/>
                <a:cs typeface="Century Gothic"/>
                <a:sym typeface="Century Gothic"/>
              </a:rPr>
              <a:t>	slight</a:t>
            </a:r>
            <a:endParaRPr sz="26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2600" dirty="0" smtClean="0">
                <a:solidFill>
                  <a:schemeClr val="dk1"/>
                </a:solidFill>
                <a:latin typeface="Century Gothic"/>
                <a:ea typeface="Century Gothic"/>
                <a:cs typeface="Century Gothic"/>
                <a:sym typeface="Century Gothic"/>
              </a:rPr>
              <a:t>delight</a:t>
            </a:r>
            <a:r>
              <a:rPr lang="en" sz="2600" dirty="0">
                <a:solidFill>
                  <a:schemeClr val="dk1"/>
                </a:solidFill>
                <a:latin typeface="Century Gothic"/>
                <a:ea typeface="Century Gothic"/>
                <a:cs typeface="Century Gothic"/>
                <a:sym typeface="Century Gothic"/>
              </a:rPr>
              <a:t>	might</a:t>
            </a:r>
            <a:endParaRPr sz="26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2400" dirty="0"/>
          </a:p>
          <a:p>
            <a:pPr marL="0" lvl="0" indent="0" algn="l" rtl="0">
              <a:spcBef>
                <a:spcPts val="0"/>
              </a:spcBef>
              <a:spcAft>
                <a:spcPts val="0"/>
              </a:spcAft>
              <a:buNone/>
            </a:pPr>
            <a:endParaRPr sz="2400" dirty="0"/>
          </a:p>
        </p:txBody>
      </p:sp>
      <p:sp>
        <p:nvSpPr>
          <p:cNvPr id="233" name="Google Shape;233;p32"/>
          <p:cNvSpPr txBox="1"/>
          <p:nvPr/>
        </p:nvSpPr>
        <p:spPr>
          <a:xfrm>
            <a:off x="3954600" y="0"/>
            <a:ext cx="5189400" cy="5143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000" b="1" dirty="0">
                <a:solidFill>
                  <a:schemeClr val="dk1"/>
                </a:solidFill>
              </a:rPr>
              <a:t>          </a:t>
            </a:r>
            <a:r>
              <a:rPr lang="en" sz="2000" b="1" dirty="0">
                <a:solidFill>
                  <a:schemeClr val="dk1"/>
                </a:solidFill>
                <a:latin typeface="Century Gothic"/>
                <a:ea typeface="Century Gothic"/>
                <a:cs typeface="Century Gothic"/>
                <a:sym typeface="Century Gothic"/>
              </a:rPr>
              <a:t>Sentence Builder</a:t>
            </a:r>
            <a:r>
              <a:rPr lang="en" sz="2000" dirty="0">
                <a:solidFill>
                  <a:schemeClr val="dk1"/>
                </a:solidFill>
                <a:latin typeface="Century Gothic"/>
                <a:ea typeface="Century Gothic"/>
                <a:cs typeface="Century Gothic"/>
                <a:sym typeface="Century Gothic"/>
              </a:rPr>
              <a:t>: </a:t>
            </a:r>
            <a:endParaRPr sz="2000" dirty="0">
              <a:solidFill>
                <a:schemeClr val="dk1"/>
              </a:solidFill>
              <a:latin typeface="Century Gothic"/>
              <a:ea typeface="Century Gothic"/>
              <a:cs typeface="Century Gothic"/>
              <a:sym typeface="Century Gothic"/>
            </a:endParaRPr>
          </a:p>
          <a:p>
            <a:pPr marL="457200" lvl="0" indent="-355600" algn="l" rtl="0">
              <a:spcBef>
                <a:spcPts val="1000"/>
              </a:spcBef>
              <a:spcAft>
                <a:spcPts val="0"/>
              </a:spcAft>
              <a:buClr>
                <a:schemeClr val="dk1"/>
              </a:buClr>
              <a:buSzPts val="2000"/>
              <a:buFont typeface="Century Gothic"/>
              <a:buAutoNum type="arabicPeriod"/>
            </a:pPr>
            <a:r>
              <a:rPr lang="en" sz="2000" dirty="0">
                <a:solidFill>
                  <a:schemeClr val="dk1"/>
                </a:solidFill>
                <a:latin typeface="Century Gothic"/>
                <a:ea typeface="Century Gothic"/>
                <a:cs typeface="Century Gothic"/>
                <a:sym typeface="Century Gothic"/>
              </a:rPr>
              <a:t>The sky is dark. It looks like it ______ rain.</a:t>
            </a:r>
            <a:endParaRPr sz="2000" dirty="0">
              <a:solidFill>
                <a:schemeClr val="dk1"/>
              </a:solidFill>
              <a:latin typeface="Century Gothic"/>
              <a:ea typeface="Century Gothic"/>
              <a:cs typeface="Century Gothic"/>
              <a:sym typeface="Century Gothic"/>
            </a:endParaRPr>
          </a:p>
          <a:p>
            <a:pPr marL="457200" lvl="0" indent="-355600" algn="l" rtl="0">
              <a:spcBef>
                <a:spcPts val="1000"/>
              </a:spcBef>
              <a:spcAft>
                <a:spcPts val="0"/>
              </a:spcAft>
              <a:buClr>
                <a:schemeClr val="dk1"/>
              </a:buClr>
              <a:buSzPts val="2000"/>
              <a:buFont typeface="Century Gothic"/>
              <a:buAutoNum type="arabicPeriod"/>
            </a:pPr>
            <a:r>
              <a:rPr lang="en" sz="2000" dirty="0">
                <a:solidFill>
                  <a:schemeClr val="dk1"/>
                </a:solidFill>
                <a:latin typeface="Century Gothic"/>
                <a:ea typeface="Century Gothic"/>
                <a:cs typeface="Century Gothic"/>
                <a:sym typeface="Century Gothic"/>
              </a:rPr>
              <a:t>My dad was ______! It really is _______ in here when I turn on that ________.</a:t>
            </a:r>
            <a:endParaRPr sz="2000" dirty="0">
              <a:solidFill>
                <a:schemeClr val="dk1"/>
              </a:solidFill>
              <a:latin typeface="Century Gothic"/>
              <a:ea typeface="Century Gothic"/>
              <a:cs typeface="Century Gothic"/>
              <a:sym typeface="Century Gothic"/>
            </a:endParaRPr>
          </a:p>
          <a:p>
            <a:pPr marL="457200" lvl="0" indent="-355600" algn="l" rtl="0">
              <a:spcBef>
                <a:spcPts val="1000"/>
              </a:spcBef>
              <a:spcAft>
                <a:spcPts val="0"/>
              </a:spcAft>
              <a:buClr>
                <a:schemeClr val="dk1"/>
              </a:buClr>
              <a:buSzPts val="2000"/>
              <a:buFont typeface="Century Gothic"/>
              <a:buAutoNum type="arabicPeriod"/>
            </a:pPr>
            <a:r>
              <a:rPr lang="en" sz="2000" dirty="0">
                <a:solidFill>
                  <a:schemeClr val="dk1"/>
                </a:solidFill>
                <a:latin typeface="Century Gothic"/>
                <a:ea typeface="Century Gothic"/>
                <a:cs typeface="Century Gothic"/>
                <a:sym typeface="Century Gothic"/>
              </a:rPr>
              <a:t>That plane is flying way up ______ in the sky.</a:t>
            </a:r>
            <a:endParaRPr sz="2000" dirty="0">
              <a:solidFill>
                <a:schemeClr val="dk1"/>
              </a:solidFill>
              <a:latin typeface="Century Gothic"/>
              <a:ea typeface="Century Gothic"/>
              <a:cs typeface="Century Gothic"/>
              <a:sym typeface="Century Gothic"/>
            </a:endParaRPr>
          </a:p>
          <a:p>
            <a:pPr marL="457200" lvl="0" indent="-355600" algn="l" rtl="0">
              <a:spcBef>
                <a:spcPts val="1000"/>
              </a:spcBef>
              <a:spcAft>
                <a:spcPts val="0"/>
              </a:spcAft>
              <a:buClr>
                <a:schemeClr val="dk1"/>
              </a:buClr>
              <a:buSzPts val="2000"/>
              <a:buFont typeface="Century Gothic"/>
              <a:buAutoNum type="arabicPeriod"/>
            </a:pPr>
            <a:r>
              <a:rPr lang="en" sz="2000" dirty="0">
                <a:solidFill>
                  <a:schemeClr val="dk1"/>
                </a:solidFill>
                <a:latin typeface="Century Gothic"/>
                <a:ea typeface="Century Gothic"/>
                <a:cs typeface="Century Gothic"/>
                <a:sym typeface="Century Gothic"/>
              </a:rPr>
              <a:t>I want to eat two ______ after dinner.</a:t>
            </a:r>
            <a:endParaRPr sz="2000" dirty="0">
              <a:solidFill>
                <a:schemeClr val="dk1"/>
              </a:solidFill>
              <a:latin typeface="Century Gothic"/>
              <a:ea typeface="Century Gothic"/>
              <a:cs typeface="Century Gothic"/>
              <a:sym typeface="Century Gothic"/>
            </a:endParaRPr>
          </a:p>
          <a:p>
            <a:pPr marL="457200" lvl="0" indent="-355600" algn="l" rtl="0">
              <a:spcBef>
                <a:spcPts val="1000"/>
              </a:spcBef>
              <a:spcAft>
                <a:spcPts val="0"/>
              </a:spcAft>
              <a:buClr>
                <a:schemeClr val="dk1"/>
              </a:buClr>
              <a:buSzPts val="2000"/>
              <a:buFont typeface="Century Gothic"/>
              <a:buAutoNum type="arabicPeriod"/>
            </a:pPr>
            <a:r>
              <a:rPr lang="en" sz="2000" dirty="0">
                <a:solidFill>
                  <a:schemeClr val="dk1"/>
                </a:solidFill>
                <a:latin typeface="Century Gothic"/>
                <a:ea typeface="Century Gothic"/>
                <a:cs typeface="Century Gothic"/>
                <a:sym typeface="Century Gothic"/>
              </a:rPr>
              <a:t>That string is way too ______.  You need to ______ it.</a:t>
            </a:r>
            <a:endParaRPr sz="2000" dirty="0">
              <a:solidFill>
                <a:schemeClr val="dk1"/>
              </a:solidFill>
              <a:latin typeface="Century Gothic"/>
              <a:ea typeface="Century Gothic"/>
              <a:cs typeface="Century Gothic"/>
              <a:sym typeface="Century Gothic"/>
            </a:endParaRPr>
          </a:p>
          <a:p>
            <a:pPr marL="457200" lvl="0" indent="-355600" algn="l" rtl="0">
              <a:spcBef>
                <a:spcPts val="1000"/>
              </a:spcBef>
              <a:spcAft>
                <a:spcPts val="0"/>
              </a:spcAft>
              <a:buClr>
                <a:schemeClr val="dk1"/>
              </a:buClr>
              <a:buSzPts val="2000"/>
              <a:buFont typeface="Century Gothic"/>
              <a:buAutoNum type="arabicPeriod"/>
            </a:pPr>
            <a:r>
              <a:rPr lang="en" sz="2000" dirty="0">
                <a:solidFill>
                  <a:schemeClr val="dk1"/>
                </a:solidFill>
                <a:latin typeface="Century Gothic"/>
                <a:ea typeface="Century Gothic"/>
                <a:cs typeface="Century Gothic"/>
                <a:sym typeface="Century Gothic"/>
              </a:rPr>
              <a:t>My cat likes to ______ down and take a nap on my bed.</a:t>
            </a:r>
            <a:endParaRPr sz="20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000" dirty="0">
              <a:solidFill>
                <a:schemeClr val="dk1"/>
              </a:solidFill>
            </a:endParaRPr>
          </a:p>
          <a:p>
            <a:pPr marL="0" lvl="0" indent="0" algn="l" rtl="0">
              <a:spcBef>
                <a:spcPts val="0"/>
              </a:spcBef>
              <a:spcAft>
                <a:spcPts val="0"/>
              </a:spcAft>
              <a:buNone/>
            </a:pPr>
            <a:endParaRPr dirty="0"/>
          </a:p>
        </p:txBody>
      </p:sp>
      <p:pic>
        <p:nvPicPr>
          <p:cNvPr id="234" name="Google Shape;234;p32"/>
          <p:cNvPicPr preferRelativeResize="0"/>
          <p:nvPr/>
        </p:nvPicPr>
        <p:blipFill>
          <a:blip r:embed="rId3">
            <a:alphaModFix/>
          </a:blip>
          <a:stretch>
            <a:fillRect/>
          </a:stretch>
        </p:blipFill>
        <p:spPr>
          <a:xfrm rot="-1698307">
            <a:off x="273250" y="0"/>
            <a:ext cx="618750" cy="499575"/>
          </a:xfrm>
          <a:prstGeom prst="rect">
            <a:avLst/>
          </a:prstGeom>
          <a:noFill/>
          <a:ln>
            <a:noFill/>
          </a:ln>
        </p:spPr>
      </p:pic>
      <p:pic>
        <p:nvPicPr>
          <p:cNvPr id="235" name="Google Shape;235;p32"/>
          <p:cNvPicPr preferRelativeResize="0"/>
          <p:nvPr/>
        </p:nvPicPr>
        <p:blipFill>
          <a:blip r:embed="rId4">
            <a:alphaModFix/>
          </a:blip>
          <a:stretch>
            <a:fillRect/>
          </a:stretch>
        </p:blipFill>
        <p:spPr>
          <a:xfrm rot="-871531">
            <a:off x="4275426" y="123950"/>
            <a:ext cx="438596" cy="381902"/>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Google Shape;100;p15"/>
          <p:cNvSpPr txBox="1">
            <a:spLocks noGrp="1"/>
          </p:cNvSpPr>
          <p:nvPr>
            <p:ph type="body" idx="1"/>
          </p:nvPr>
        </p:nvSpPr>
        <p:spPr>
          <a:xfrm>
            <a:off x="311700" y="1140150"/>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1000"/>
              </a:spcBef>
              <a:spcAft>
                <a:spcPts val="0"/>
              </a:spcAft>
              <a:buNone/>
            </a:pPr>
            <a:r>
              <a:rPr lang="en" b="1">
                <a:solidFill>
                  <a:schemeClr val="dk1"/>
                </a:solidFill>
              </a:rPr>
              <a:t>Materials and classroom preparation</a:t>
            </a:r>
            <a:endParaRPr b="1">
              <a:solidFill>
                <a:schemeClr val="dk1"/>
              </a:solidFill>
            </a:endParaRPr>
          </a:p>
          <a:p>
            <a:pPr marL="457200" lvl="0" indent="-361950" algn="l" rtl="0">
              <a:lnSpc>
                <a:spcPct val="115000"/>
              </a:lnSpc>
              <a:spcBef>
                <a:spcPts val="800"/>
              </a:spcBef>
              <a:spcAft>
                <a:spcPts val="0"/>
              </a:spcAft>
              <a:buClr>
                <a:schemeClr val="dk1"/>
              </a:buClr>
              <a:buSzPts val="2100"/>
              <a:buChar char="•"/>
            </a:pPr>
            <a:r>
              <a:rPr lang="en">
                <a:solidFill>
                  <a:schemeClr val="dk1"/>
                </a:solidFill>
              </a:rPr>
              <a:t>Materials to prepare in advance: (see Notes)</a:t>
            </a:r>
            <a:endParaRPr>
              <a:solidFill>
                <a:schemeClr val="dk1"/>
              </a:solidFill>
            </a:endParaRPr>
          </a:p>
          <a:p>
            <a:pPr marL="914400" lvl="1" indent="-355600" algn="l" rtl="0">
              <a:lnSpc>
                <a:spcPct val="115000"/>
              </a:lnSpc>
              <a:spcBef>
                <a:spcPts val="0"/>
              </a:spcBef>
              <a:spcAft>
                <a:spcPts val="0"/>
              </a:spcAft>
              <a:buClr>
                <a:schemeClr val="dk1"/>
              </a:buClr>
              <a:buSzPts val="2000"/>
              <a:buChar char="•"/>
            </a:pPr>
            <a:r>
              <a:rPr lang="en" sz="2000"/>
              <a:t>Syllable Sleuth Word List </a:t>
            </a:r>
            <a:endParaRPr sz="2000"/>
          </a:p>
          <a:p>
            <a:pPr marL="914400" lvl="1" indent="-355600" algn="l" rtl="0">
              <a:lnSpc>
                <a:spcPct val="115000"/>
              </a:lnSpc>
              <a:spcBef>
                <a:spcPts val="0"/>
              </a:spcBef>
              <a:spcAft>
                <a:spcPts val="0"/>
              </a:spcAft>
              <a:buClr>
                <a:schemeClr val="dk1"/>
              </a:buClr>
              <a:buSzPts val="2000"/>
              <a:buChar char="•"/>
            </a:pPr>
            <a:r>
              <a:rPr lang="en" sz="2000"/>
              <a:t>Words Rule Word Cards or Word List</a:t>
            </a:r>
            <a:endParaRPr sz="2000" b="1" i="1"/>
          </a:p>
          <a:p>
            <a:pPr marL="0" lvl="0" indent="0" algn="l" rtl="0">
              <a:lnSpc>
                <a:spcPct val="120000"/>
              </a:lnSpc>
              <a:spcBef>
                <a:spcPts val="800"/>
              </a:spcBef>
              <a:spcAft>
                <a:spcPts val="0"/>
              </a:spcAft>
              <a:buNone/>
            </a:pPr>
            <a:r>
              <a:rPr lang="en" b="1">
                <a:solidFill>
                  <a:schemeClr val="dk1"/>
                </a:solidFill>
              </a:rPr>
              <a:t>Materials to Gather from Previous Lessons:</a:t>
            </a:r>
            <a:endParaRPr b="1">
              <a:solidFill>
                <a:schemeClr val="dk1"/>
              </a:solidFill>
            </a:endParaRPr>
          </a:p>
          <a:p>
            <a:pPr marL="457200" lvl="0" indent="-355600" algn="l" rtl="0">
              <a:lnSpc>
                <a:spcPct val="115000"/>
              </a:lnSpc>
              <a:spcBef>
                <a:spcPts val="800"/>
              </a:spcBef>
              <a:spcAft>
                <a:spcPts val="0"/>
              </a:spcAft>
              <a:buClr>
                <a:schemeClr val="dk1"/>
              </a:buClr>
              <a:buSzPts val="2000"/>
              <a:buFont typeface="Century Gothic"/>
              <a:buChar char="•"/>
            </a:pPr>
            <a:r>
              <a:rPr lang="en" sz="2000"/>
              <a:t>White board, white board markers and erasers (one per pair)</a:t>
            </a:r>
            <a:endParaRPr sz="2000"/>
          </a:p>
          <a:p>
            <a:pPr marL="177800" lvl="0" indent="0" algn="l" rtl="0">
              <a:lnSpc>
                <a:spcPct val="115000"/>
              </a:lnSpc>
              <a:spcBef>
                <a:spcPts val="800"/>
              </a:spcBef>
              <a:spcAft>
                <a:spcPts val="0"/>
              </a:spcAft>
              <a:buNone/>
            </a:pPr>
            <a:endParaRPr sz="1600"/>
          </a:p>
          <a:p>
            <a:pPr marL="457200" lvl="0" indent="0" algn="l" rtl="0">
              <a:lnSpc>
                <a:spcPct val="119953"/>
              </a:lnSpc>
              <a:spcBef>
                <a:spcPts val="800"/>
              </a:spcBef>
              <a:spcAft>
                <a:spcPts val="0"/>
              </a:spcAft>
              <a:buNone/>
            </a:pPr>
            <a:endParaRPr sz="1600">
              <a:solidFill>
                <a:schemeClr val="dk1"/>
              </a:solidFill>
              <a:latin typeface="Times New Roman"/>
              <a:ea typeface="Times New Roman"/>
              <a:cs typeface="Times New Roman"/>
              <a:sym typeface="Times New Roman"/>
            </a:endParaRPr>
          </a:p>
          <a:p>
            <a:pPr marL="0" lvl="0" indent="0" algn="l" rtl="0">
              <a:lnSpc>
                <a:spcPct val="115000"/>
              </a:lnSpc>
              <a:spcBef>
                <a:spcPts val="1000"/>
              </a:spcBef>
              <a:spcAft>
                <a:spcPts val="0"/>
              </a:spcAft>
              <a:buNone/>
            </a:pPr>
            <a:endParaRPr sz="1600">
              <a:solidFill>
                <a:schemeClr val="dk1"/>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1600">
              <a:solidFill>
                <a:schemeClr val="dk1"/>
              </a:solidFill>
            </a:endParaRPr>
          </a:p>
          <a:p>
            <a:pPr marL="0" lvl="0" indent="0" algn="l" rtl="0">
              <a:spcBef>
                <a:spcPts val="800"/>
              </a:spcBef>
              <a:spcAft>
                <a:spcPts val="0"/>
              </a:spcAft>
              <a:buNone/>
            </a:pPr>
            <a:endParaRPr b="1">
              <a:solidFill>
                <a:schemeClr val="dk1"/>
              </a:solidFill>
            </a:endParaRPr>
          </a:p>
          <a:p>
            <a:pPr marL="0" lvl="0" indent="0" algn="l" rtl="0">
              <a:spcBef>
                <a:spcPts val="800"/>
              </a:spcBef>
              <a:spcAft>
                <a:spcPts val="0"/>
              </a:spcAft>
              <a:buNone/>
            </a:pPr>
            <a:endParaRPr b="1">
              <a:solidFill>
                <a:schemeClr val="dk1"/>
              </a:solidFill>
            </a:endParaRPr>
          </a:p>
          <a:p>
            <a:pPr marL="457200" lvl="0" indent="0" algn="l" rtl="0">
              <a:spcBef>
                <a:spcPts val="800"/>
              </a:spcBef>
              <a:spcAft>
                <a:spcPts val="1000"/>
              </a:spcAft>
              <a:buNone/>
            </a:pPr>
            <a:endParaRPr sz="1400">
              <a:solidFill>
                <a:schemeClr val="dk1"/>
              </a:solidFill>
            </a:endParaRPr>
          </a:p>
        </p:txBody>
      </p:sp>
      <p:sp>
        <p:nvSpPr>
          <p:cNvPr id="101" name="Google Shape;101;p1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1: Part 2: Cycle 4: </a:t>
            </a:r>
            <a:r>
              <a:rPr lang="en" sz="2800" dirty="0" smtClean="0"/>
              <a:t>Lesson </a:t>
            </a:r>
            <a:r>
              <a:rPr lang="en" sz="2800" dirty="0"/>
              <a:t>16</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106" name="Google Shape;106;p16"/>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a:solidFill>
                  <a:schemeClr val="dk1"/>
                </a:solidFill>
              </a:rPr>
              <a:t>Preparing for Lesson 1</a:t>
            </a:r>
            <a:r>
              <a:rPr lang="en" b="1"/>
              <a:t>6</a:t>
            </a:r>
            <a:r>
              <a:rPr lang="en" b="1">
                <a:solidFill>
                  <a:schemeClr val="dk1"/>
                </a:solidFill>
              </a:rPr>
              <a:t>:</a:t>
            </a:r>
            <a:endParaRPr i="1">
              <a:solidFill>
                <a:schemeClr val="dk1"/>
              </a:solidFill>
            </a:endParaRPr>
          </a:p>
          <a:p>
            <a:pPr marL="0" lvl="0" indent="0" algn="l" rtl="0">
              <a:lnSpc>
                <a:spcPct val="90000"/>
              </a:lnSpc>
              <a:spcBef>
                <a:spcPts val="1000"/>
              </a:spcBef>
              <a:spcAft>
                <a:spcPts val="0"/>
              </a:spcAft>
              <a:buNone/>
            </a:pPr>
            <a:r>
              <a:rPr lang="en">
                <a:solidFill>
                  <a:schemeClr val="dk1"/>
                </a:solidFill>
              </a:rPr>
              <a:t>Reading and protocols to read in preparation:</a:t>
            </a:r>
            <a:endParaRPr>
              <a:solidFill>
                <a:schemeClr val="dk1"/>
              </a:solidFill>
            </a:endParaRPr>
          </a:p>
          <a:p>
            <a:pPr marL="457200" lvl="0" indent="-361950" algn="l" rtl="0">
              <a:spcBef>
                <a:spcPts val="800"/>
              </a:spcBef>
              <a:spcAft>
                <a:spcPts val="0"/>
              </a:spcAft>
              <a:buClr>
                <a:schemeClr val="dk1"/>
              </a:buClr>
              <a:buSzPts val="2100"/>
              <a:buChar char="•"/>
            </a:pPr>
            <a:r>
              <a:rPr lang="en">
                <a:solidFill>
                  <a:schemeClr val="dk1"/>
                </a:solidFill>
              </a:rPr>
              <a:t>Read Cycle </a:t>
            </a:r>
            <a:r>
              <a:rPr lang="en"/>
              <a:t>4</a:t>
            </a:r>
            <a:r>
              <a:rPr lang="en">
                <a:solidFill>
                  <a:schemeClr val="dk1"/>
                </a:solidFill>
              </a:rPr>
              <a:t> Overview (pages </a:t>
            </a:r>
            <a:r>
              <a:rPr lang="en"/>
              <a:t>92 - 102 </a:t>
            </a:r>
            <a:r>
              <a:rPr lang="en">
                <a:solidFill>
                  <a:schemeClr val="dk1"/>
                </a:solidFill>
              </a:rPr>
              <a:t>in Teacher Guide)</a:t>
            </a:r>
            <a:endParaRPr>
              <a:solidFill>
                <a:schemeClr val="dk1"/>
              </a:solidFill>
            </a:endParaRPr>
          </a:p>
          <a:p>
            <a:pPr marL="457200" lvl="0" indent="-361950" algn="l" rtl="0">
              <a:spcBef>
                <a:spcPts val="0"/>
              </a:spcBef>
              <a:spcAft>
                <a:spcPts val="0"/>
              </a:spcAft>
              <a:buSzPts val="2100"/>
              <a:buChar char="•"/>
            </a:pPr>
            <a:r>
              <a:rPr lang="en"/>
              <a:t>Review the Syllabication Guidance Document (pages 27-29 in Skills Block Resource Manual)</a:t>
            </a:r>
            <a:endParaRPr/>
          </a:p>
          <a:p>
            <a:pPr marL="457200" lvl="0" indent="-361950" algn="l" rtl="0">
              <a:spcBef>
                <a:spcPts val="0"/>
              </a:spcBef>
              <a:spcAft>
                <a:spcPts val="0"/>
              </a:spcAft>
              <a:buSzPts val="2100"/>
              <a:buChar char="•"/>
            </a:pPr>
            <a:r>
              <a:rPr lang="en"/>
              <a:t>Review Independent and Small Group Work guidance (Skills Block Resource Manual)</a:t>
            </a:r>
            <a:br>
              <a:rPr lang="en"/>
            </a:br>
            <a:endParaRPr/>
          </a:p>
          <a:p>
            <a:pPr marL="177800" lvl="0" indent="0" algn="l" rtl="0">
              <a:spcBef>
                <a:spcPts val="800"/>
              </a:spcBef>
              <a:spcAft>
                <a:spcPts val="0"/>
              </a:spcAft>
              <a:buNone/>
            </a:pPr>
            <a:endParaRPr>
              <a:highlight>
                <a:srgbClr val="FFFF00"/>
              </a:highlight>
            </a:endParaRPr>
          </a:p>
          <a:p>
            <a:pPr marL="0" lvl="0" indent="0" algn="l" rtl="0">
              <a:lnSpc>
                <a:spcPct val="115000"/>
              </a:lnSpc>
              <a:spcBef>
                <a:spcPts val="800"/>
              </a:spcBef>
              <a:spcAft>
                <a:spcPts val="0"/>
              </a:spcAft>
              <a:buNone/>
            </a:pPr>
            <a:endParaRPr>
              <a:solidFill>
                <a:schemeClr val="dk1"/>
              </a:solidFill>
              <a:latin typeface="Times New Roman"/>
              <a:ea typeface="Times New Roman"/>
              <a:cs typeface="Times New Roman"/>
              <a:sym typeface="Times New Roman"/>
            </a:endParaRPr>
          </a:p>
          <a:p>
            <a:pPr marL="457200" lvl="0" indent="0" algn="l" rtl="0">
              <a:lnSpc>
                <a:spcPct val="90000"/>
              </a:lnSpc>
              <a:spcBef>
                <a:spcPts val="1000"/>
              </a:spcBef>
              <a:spcAft>
                <a:spcPts val="0"/>
              </a:spcAft>
              <a:buNone/>
            </a:pPr>
            <a:endParaRPr>
              <a:solidFill>
                <a:schemeClr val="dk1"/>
              </a:solidFill>
            </a:endParaRPr>
          </a:p>
        </p:txBody>
      </p:sp>
      <p:sp>
        <p:nvSpPr>
          <p:cNvPr id="107" name="Google Shape;107;p1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1: Part 2: Cycle 4: Lesson 16</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2" name="Google Shape;112;p17"/>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177800" lvl="0" indent="0" algn="l" rtl="0">
              <a:spcBef>
                <a:spcPts val="800"/>
              </a:spcBef>
              <a:spcAft>
                <a:spcPts val="0"/>
              </a:spcAft>
              <a:buNone/>
            </a:pPr>
            <a:r>
              <a:rPr lang="en" sz="1600" b="1"/>
              <a:t>Essential Revision to Independent Work Time</a:t>
            </a:r>
            <a:r>
              <a:rPr lang="en" sz="1600"/>
              <a:t>: At the end of each lesson, it was previously recommended to guide students through whole group activities that offered repeated practice of the concepts taught within cycle. At this point in the year, it is recommended that students begin to work independently on tasks. At the end of each lesson, there are choices of activities listed for students to complete. These can also be found at the end of each lesson within the Module 1 Teacher Guide. </a:t>
            </a:r>
            <a:endParaRPr sz="1600"/>
          </a:p>
          <a:p>
            <a:pPr marL="177800" lvl="0" indent="0" algn="l" rtl="0">
              <a:spcBef>
                <a:spcPts val="800"/>
              </a:spcBef>
              <a:spcAft>
                <a:spcPts val="0"/>
              </a:spcAft>
              <a:buNone/>
            </a:pPr>
            <a:r>
              <a:rPr lang="en" sz="1600"/>
              <a:t>Once students understand what to do during Independent Work Time, it is possible to pull small groups or conference with students to give direct instruction. </a:t>
            </a:r>
            <a:endParaRPr sz="1600"/>
          </a:p>
          <a:p>
            <a:pPr marL="0" lvl="0" indent="0" algn="l" rtl="0">
              <a:lnSpc>
                <a:spcPct val="115000"/>
              </a:lnSpc>
              <a:spcBef>
                <a:spcPts val="800"/>
              </a:spcBef>
              <a:spcAft>
                <a:spcPts val="0"/>
              </a:spcAft>
              <a:buNone/>
            </a:pPr>
            <a:endParaRPr>
              <a:solidFill>
                <a:schemeClr val="dk1"/>
              </a:solidFill>
              <a:latin typeface="Times New Roman"/>
              <a:ea typeface="Times New Roman"/>
              <a:cs typeface="Times New Roman"/>
              <a:sym typeface="Times New Roman"/>
            </a:endParaRPr>
          </a:p>
          <a:p>
            <a:pPr marL="457200" lvl="0" indent="0" algn="l" rtl="0">
              <a:lnSpc>
                <a:spcPct val="90000"/>
              </a:lnSpc>
              <a:spcBef>
                <a:spcPts val="1000"/>
              </a:spcBef>
              <a:spcAft>
                <a:spcPts val="0"/>
              </a:spcAft>
              <a:buNone/>
            </a:pPr>
            <a:endParaRPr>
              <a:solidFill>
                <a:schemeClr val="dk1"/>
              </a:solidFill>
            </a:endParaRPr>
          </a:p>
        </p:txBody>
      </p:sp>
      <p:sp>
        <p:nvSpPr>
          <p:cNvPr id="113" name="Google Shape;113;p1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1: Part 2: Cycle 4: Lesson 16</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7"/>
        <p:cNvGrpSpPr/>
        <p:nvPr/>
      </p:nvGrpSpPr>
      <p:grpSpPr>
        <a:xfrm>
          <a:off x="0" y="0"/>
          <a:ext cx="0" cy="0"/>
          <a:chOff x="0" y="0"/>
          <a:chExt cx="0" cy="0"/>
        </a:xfrm>
      </p:grpSpPr>
      <p:sp>
        <p:nvSpPr>
          <p:cNvPr id="118" name="Google Shape;118;p18"/>
          <p:cNvSpPr txBox="1"/>
          <p:nvPr/>
        </p:nvSpPr>
        <p:spPr>
          <a:xfrm>
            <a:off x="1084650" y="1133675"/>
            <a:ext cx="6974700" cy="24675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endParaRPr sz="4000" b="1">
              <a:latin typeface="Century Gothic"/>
              <a:ea typeface="Century Gothic"/>
              <a:cs typeface="Century Gothic"/>
              <a:sym typeface="Century Gothic"/>
            </a:endParaRPr>
          </a:p>
        </p:txBody>
      </p:sp>
      <p:pic>
        <p:nvPicPr>
          <p:cNvPr id="119" name="Google Shape;119;p18"/>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20" name="Google Shape;120;p18"/>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121" name="Google Shape;121;p18"/>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Grade 2: Module 1: Part 2: </a:t>
            </a:r>
            <a:endParaRPr sz="3200" b="1">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Cycle 4: Lesson 16</a:t>
            </a:r>
            <a:endParaRPr sz="3200" b="1">
              <a:solidFill>
                <a:srgbClr val="404040"/>
              </a:solidFill>
              <a:latin typeface="Century Gothic"/>
              <a:ea typeface="Century Gothic"/>
              <a:cs typeface="Century Gothic"/>
              <a:sym typeface="Century Gothic"/>
            </a:endParaRPr>
          </a:p>
        </p:txBody>
      </p:sp>
      <p:pic>
        <p:nvPicPr>
          <p:cNvPr id="122" name="Google Shape;122;p18"/>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23" name="Google Shape;123;p18"/>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sp>
        <p:nvSpPr>
          <p:cNvPr id="128" name="Google Shape;128;p1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129" name="Google Shape;129;p19"/>
          <p:cNvSpPr txBox="1">
            <a:spLocks noGrp="1"/>
          </p:cNvSpPr>
          <p:nvPr>
            <p:ph type="body" idx="1"/>
          </p:nvPr>
        </p:nvSpPr>
        <p:spPr>
          <a:xfrm>
            <a:off x="311700" y="906875"/>
            <a:ext cx="8520600" cy="3416400"/>
          </a:xfrm>
          <a:prstGeom prst="rect">
            <a:avLst/>
          </a:prstGeom>
        </p:spPr>
        <p:txBody>
          <a:bodyPr spcFirstLastPara="1" wrap="square" lIns="68575" tIns="34275" rIns="68575" bIns="34275" anchor="t" anchorCtr="0">
            <a:noAutofit/>
          </a:bodyPr>
          <a:lstStyle/>
          <a:p>
            <a:pPr marL="0" lvl="0" indent="0" algn="ctr" rtl="0">
              <a:lnSpc>
                <a:spcPct val="200000"/>
              </a:lnSpc>
              <a:spcBef>
                <a:spcPts val="800"/>
              </a:spcBef>
              <a:spcAft>
                <a:spcPts val="0"/>
              </a:spcAft>
              <a:buNone/>
            </a:pPr>
            <a:r>
              <a:rPr lang="en" sz="2200" dirty="0">
                <a:solidFill>
                  <a:srgbClr val="FF0000"/>
                </a:solidFill>
              </a:rPr>
              <a:t>“We’ve been workin’ on some long words, sound by sound by sound. We’ve been workin’ on some long words, so we can read more words aloud. We take a word like ‘maybe’ and break it into parts. ‘May’ and ‘be’ makes ‘maybe’ and now it’s time to start.”</a:t>
            </a:r>
            <a:endParaRPr sz="2200" dirty="0">
              <a:solidFill>
                <a:srgbClr val="FF0000"/>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134" name="Google Shape;134;p2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Opening Learning Targets   </a:t>
            </a:r>
            <a:endParaRPr/>
          </a:p>
        </p:txBody>
      </p:sp>
      <p:sp>
        <p:nvSpPr>
          <p:cNvPr id="135" name="Google Shape;135;p20"/>
          <p:cNvSpPr txBox="1">
            <a:spLocks noGrp="1"/>
          </p:cNvSpPr>
          <p:nvPr>
            <p:ph type="body" idx="1"/>
          </p:nvPr>
        </p:nvSpPr>
        <p:spPr>
          <a:xfrm>
            <a:off x="311700" y="982900"/>
            <a:ext cx="8520600" cy="3416400"/>
          </a:xfrm>
          <a:prstGeom prst="rect">
            <a:avLst/>
          </a:prstGeom>
        </p:spPr>
        <p:txBody>
          <a:bodyPr spcFirstLastPara="1" wrap="square" lIns="68575" tIns="34275" rIns="68575" bIns="34275" anchor="t" anchorCtr="0">
            <a:noAutofit/>
          </a:bodyPr>
          <a:lstStyle/>
          <a:p>
            <a:pPr marL="457200" lvl="0" indent="-381000" algn="l" rtl="0">
              <a:lnSpc>
                <a:spcPct val="150000"/>
              </a:lnSpc>
              <a:spcBef>
                <a:spcPts val="1700"/>
              </a:spcBef>
              <a:spcAft>
                <a:spcPts val="0"/>
              </a:spcAft>
              <a:buSzPts val="2400"/>
              <a:buChar char="•"/>
            </a:pPr>
            <a:r>
              <a:rPr lang="en" sz="2400"/>
              <a:t>I can use what I know about syllables and vowel spelling patterns to read one and two syllable words.</a:t>
            </a:r>
            <a:endParaRPr sz="2400"/>
          </a:p>
          <a:p>
            <a:pPr marL="457200" lvl="0" indent="0" algn="l" rtl="0">
              <a:lnSpc>
                <a:spcPct val="150000"/>
              </a:lnSpc>
              <a:spcBef>
                <a:spcPts val="1700"/>
              </a:spcBef>
              <a:spcAft>
                <a:spcPts val="0"/>
              </a:spcAft>
              <a:buNone/>
            </a:pPr>
            <a:endParaRPr sz="2400"/>
          </a:p>
          <a:p>
            <a:pPr marL="457200" lvl="0" indent="0" algn="l" rtl="0">
              <a:lnSpc>
                <a:spcPct val="150000"/>
              </a:lnSpc>
              <a:spcBef>
                <a:spcPts val="1700"/>
              </a:spcBef>
              <a:spcAft>
                <a:spcPts val="0"/>
              </a:spcAft>
              <a:buNone/>
            </a:pPr>
            <a:endParaRPr sz="2400"/>
          </a:p>
          <a:p>
            <a:pPr marL="457200" lvl="0" indent="0" algn="l" rtl="0">
              <a:lnSpc>
                <a:spcPct val="150000"/>
              </a:lnSpc>
              <a:spcBef>
                <a:spcPts val="1700"/>
              </a:spcBef>
              <a:spcAft>
                <a:spcPts val="0"/>
              </a:spcAft>
              <a:buNone/>
            </a:pPr>
            <a:endParaRPr sz="2400"/>
          </a:p>
          <a:p>
            <a:pPr marL="457200" lvl="0" indent="0" algn="l" rtl="0">
              <a:lnSpc>
                <a:spcPct val="150000"/>
              </a:lnSpc>
              <a:spcBef>
                <a:spcPts val="1700"/>
              </a:spcBef>
              <a:spcAft>
                <a:spcPts val="0"/>
              </a:spcAft>
              <a:buNone/>
            </a:pPr>
            <a:endParaRPr sz="2400"/>
          </a:p>
        </p:txBody>
      </p:sp>
      <p:pic>
        <p:nvPicPr>
          <p:cNvPr id="136" name="Google Shape;136;p20"/>
          <p:cNvPicPr preferRelativeResize="0"/>
          <p:nvPr/>
        </p:nvPicPr>
        <p:blipFill>
          <a:blip r:embed="rId3">
            <a:alphaModFix/>
          </a:blip>
          <a:stretch>
            <a:fillRect/>
          </a:stretch>
        </p:blipFill>
        <p:spPr>
          <a:xfrm>
            <a:off x="8349342" y="4377528"/>
            <a:ext cx="657744" cy="547907"/>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21"/>
          <p:cNvSpPr txBox="1">
            <a:spLocks noGrp="1"/>
          </p:cNvSpPr>
          <p:nvPr>
            <p:ph type="title"/>
          </p:nvPr>
        </p:nvSpPr>
        <p:spPr>
          <a:xfrm>
            <a:off x="376225" y="374050"/>
            <a:ext cx="8520600" cy="5727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a:t>Syllable Sleuth </a:t>
            </a:r>
            <a:endParaRPr/>
          </a:p>
        </p:txBody>
      </p:sp>
      <p:sp>
        <p:nvSpPr>
          <p:cNvPr id="142" name="Google Shape;142;p21"/>
          <p:cNvSpPr txBox="1">
            <a:spLocks noGrp="1"/>
          </p:cNvSpPr>
          <p:nvPr>
            <p:ph type="body" idx="1"/>
          </p:nvPr>
        </p:nvSpPr>
        <p:spPr>
          <a:xfrm>
            <a:off x="-371600" y="1286950"/>
            <a:ext cx="3190800" cy="35982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None/>
            </a:pPr>
            <a:endParaRPr sz="3000"/>
          </a:p>
          <a:p>
            <a:pPr marL="0" lvl="0" indent="0" algn="ctr" rtl="0">
              <a:spcBef>
                <a:spcPts val="800"/>
              </a:spcBef>
              <a:spcAft>
                <a:spcPts val="0"/>
              </a:spcAft>
              <a:buNone/>
            </a:pPr>
            <a:endParaRPr sz="3000"/>
          </a:p>
          <a:p>
            <a:pPr marL="0" lvl="0" indent="0" algn="ctr" rtl="0">
              <a:spcBef>
                <a:spcPts val="800"/>
              </a:spcBef>
              <a:spcAft>
                <a:spcPts val="0"/>
              </a:spcAft>
              <a:buNone/>
            </a:pPr>
            <a:r>
              <a:rPr lang="en" sz="3600"/>
              <a:t>pigtail</a:t>
            </a:r>
            <a:endParaRPr sz="3600"/>
          </a:p>
          <a:p>
            <a:pPr marL="0" lvl="0" indent="0" algn="l" rtl="0">
              <a:spcBef>
                <a:spcPts val="800"/>
              </a:spcBef>
              <a:spcAft>
                <a:spcPts val="0"/>
              </a:spcAft>
              <a:buNone/>
            </a:pPr>
            <a:r>
              <a:rPr lang="en" sz="3000"/>
              <a:t>			</a:t>
            </a:r>
            <a:endParaRPr sz="3000"/>
          </a:p>
        </p:txBody>
      </p:sp>
      <p:sp>
        <p:nvSpPr>
          <p:cNvPr id="143" name="Google Shape;143;p21"/>
          <p:cNvSpPr txBox="1"/>
          <p:nvPr/>
        </p:nvSpPr>
        <p:spPr>
          <a:xfrm>
            <a:off x="2702125" y="818175"/>
            <a:ext cx="3481500" cy="4195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4" name="Google Shape;144;p21"/>
          <p:cNvSpPr txBox="1">
            <a:spLocks noGrp="1"/>
          </p:cNvSpPr>
          <p:nvPr>
            <p:ph type="body" idx="1"/>
          </p:nvPr>
        </p:nvSpPr>
        <p:spPr>
          <a:xfrm>
            <a:off x="2702125" y="1286950"/>
            <a:ext cx="3190800" cy="35982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None/>
            </a:pPr>
            <a:endParaRPr sz="3000"/>
          </a:p>
          <a:p>
            <a:pPr marL="0" lvl="0" indent="0" algn="ctr" rtl="0">
              <a:spcBef>
                <a:spcPts val="800"/>
              </a:spcBef>
              <a:spcAft>
                <a:spcPts val="0"/>
              </a:spcAft>
              <a:buNone/>
            </a:pPr>
            <a:endParaRPr sz="3000"/>
          </a:p>
          <a:p>
            <a:pPr marL="0" lvl="0" indent="0" algn="ctr" rtl="0">
              <a:spcBef>
                <a:spcPts val="800"/>
              </a:spcBef>
              <a:spcAft>
                <a:spcPts val="0"/>
              </a:spcAft>
              <a:buNone/>
            </a:pPr>
            <a:r>
              <a:rPr lang="en" sz="3600"/>
              <a:t>p</a:t>
            </a:r>
            <a:r>
              <a:rPr lang="en" sz="3600" b="1"/>
              <a:t>i</a:t>
            </a:r>
            <a:r>
              <a:rPr lang="en" sz="3600"/>
              <a:t>gt</a:t>
            </a:r>
            <a:r>
              <a:rPr lang="en" sz="3600" b="1"/>
              <a:t>ai</a:t>
            </a:r>
            <a:r>
              <a:rPr lang="en" sz="3600"/>
              <a:t>l</a:t>
            </a:r>
            <a:endParaRPr sz="3600"/>
          </a:p>
          <a:p>
            <a:pPr marL="0" lvl="0" indent="0" algn="l" rtl="0">
              <a:spcBef>
                <a:spcPts val="800"/>
              </a:spcBef>
              <a:spcAft>
                <a:spcPts val="0"/>
              </a:spcAft>
              <a:buClr>
                <a:srgbClr val="000000"/>
              </a:buClr>
              <a:buSzPts val="1100"/>
              <a:buFont typeface="Arial"/>
              <a:buNone/>
            </a:pPr>
            <a:r>
              <a:rPr lang="en" sz="3000"/>
              <a:t>			</a:t>
            </a:r>
            <a:endParaRPr sz="3000"/>
          </a:p>
        </p:txBody>
      </p:sp>
      <p:sp>
        <p:nvSpPr>
          <p:cNvPr id="145" name="Google Shape;145;p21"/>
          <p:cNvSpPr txBox="1">
            <a:spLocks noGrp="1"/>
          </p:cNvSpPr>
          <p:nvPr>
            <p:ph type="body" idx="1"/>
          </p:nvPr>
        </p:nvSpPr>
        <p:spPr>
          <a:xfrm>
            <a:off x="5786900" y="1286950"/>
            <a:ext cx="3190800" cy="35982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None/>
            </a:pPr>
            <a:endParaRPr sz="3000"/>
          </a:p>
          <a:p>
            <a:pPr marL="0" lvl="0" indent="0" algn="ctr" rtl="0">
              <a:spcBef>
                <a:spcPts val="800"/>
              </a:spcBef>
              <a:spcAft>
                <a:spcPts val="0"/>
              </a:spcAft>
              <a:buNone/>
            </a:pPr>
            <a:endParaRPr sz="3000"/>
          </a:p>
          <a:p>
            <a:pPr marL="0" lvl="0" indent="0" algn="ctr" rtl="0">
              <a:spcBef>
                <a:spcPts val="800"/>
              </a:spcBef>
              <a:spcAft>
                <a:spcPts val="0"/>
              </a:spcAft>
              <a:buNone/>
            </a:pPr>
            <a:r>
              <a:rPr lang="en" sz="3600" u="sng"/>
              <a:t>pig</a:t>
            </a:r>
            <a:r>
              <a:rPr lang="en" sz="3600"/>
              <a:t> </a:t>
            </a:r>
            <a:r>
              <a:rPr lang="en" sz="3600" u="sng"/>
              <a:t>tail</a:t>
            </a:r>
            <a:endParaRPr sz="3600" u="sng"/>
          </a:p>
          <a:p>
            <a:pPr marL="0" lvl="0" indent="0" algn="l" rtl="0">
              <a:spcBef>
                <a:spcPts val="800"/>
              </a:spcBef>
              <a:spcAft>
                <a:spcPts val="0"/>
              </a:spcAft>
              <a:buNone/>
            </a:pPr>
            <a:r>
              <a:rPr lang="en" sz="3000"/>
              <a:t>			</a:t>
            </a:r>
            <a:endParaRPr sz="3000"/>
          </a:p>
        </p:txBody>
      </p:sp>
      <p:sp>
        <p:nvSpPr>
          <p:cNvPr id="146" name="Google Shape;146;p21"/>
          <p:cNvSpPr txBox="1"/>
          <p:nvPr/>
        </p:nvSpPr>
        <p:spPr>
          <a:xfrm>
            <a:off x="3779025" y="2345650"/>
            <a:ext cx="569100" cy="1140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0" b="1"/>
              <a:t>.</a:t>
            </a:r>
            <a:endParaRPr sz="6000" b="1"/>
          </a:p>
        </p:txBody>
      </p:sp>
      <p:sp>
        <p:nvSpPr>
          <p:cNvPr id="147" name="Google Shape;147;p21"/>
          <p:cNvSpPr txBox="1"/>
          <p:nvPr/>
        </p:nvSpPr>
        <p:spPr>
          <a:xfrm>
            <a:off x="4431325" y="2345875"/>
            <a:ext cx="205200" cy="1140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0" b="1"/>
              <a:t>.</a:t>
            </a:r>
            <a:endParaRPr sz="6000" b="1"/>
          </a:p>
        </p:txBody>
      </p:sp>
      <p:sp>
        <p:nvSpPr>
          <p:cNvPr id="148" name="Google Shape;148;p21"/>
          <p:cNvSpPr txBox="1"/>
          <p:nvPr/>
        </p:nvSpPr>
        <p:spPr>
          <a:xfrm>
            <a:off x="4636525" y="2345650"/>
            <a:ext cx="387300" cy="1140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0" b="1"/>
              <a:t>.</a:t>
            </a:r>
            <a:endParaRPr sz="60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4"/>
                                        </p:tgtEl>
                                        <p:attrNameLst>
                                          <p:attrName>style.visibility</p:attrName>
                                        </p:attrNameLst>
                                      </p:cBhvr>
                                      <p:to>
                                        <p:strVal val="visible"/>
                                      </p:to>
                                    </p:set>
                                    <p:animEffect transition="in" filter="fade">
                                      <p:cBhvr>
                                        <p:cTn id="7" dur="1000"/>
                                        <p:tgtEl>
                                          <p:spTgt spid="14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6"/>
                                        </p:tgtEl>
                                        <p:attrNameLst>
                                          <p:attrName>style.visibility</p:attrName>
                                        </p:attrNameLst>
                                      </p:cBhvr>
                                      <p:to>
                                        <p:strVal val="visible"/>
                                      </p:to>
                                    </p:set>
                                    <p:animEffect transition="in" filter="fade">
                                      <p:cBhvr>
                                        <p:cTn id="12" dur="1000"/>
                                        <p:tgtEl>
                                          <p:spTgt spid="14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47"/>
                                        </p:tgtEl>
                                        <p:attrNameLst>
                                          <p:attrName>style.visibility</p:attrName>
                                        </p:attrNameLst>
                                      </p:cBhvr>
                                      <p:to>
                                        <p:strVal val="visible"/>
                                      </p:to>
                                    </p:set>
                                    <p:animEffect transition="in" filter="fade">
                                      <p:cBhvr>
                                        <p:cTn id="17" dur="1000"/>
                                        <p:tgtEl>
                                          <p:spTgt spid="14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48"/>
                                        </p:tgtEl>
                                        <p:attrNameLst>
                                          <p:attrName>style.visibility</p:attrName>
                                        </p:attrNameLst>
                                      </p:cBhvr>
                                      <p:to>
                                        <p:strVal val="visible"/>
                                      </p:to>
                                    </p:set>
                                    <p:animEffect transition="in" filter="fade">
                                      <p:cBhvr>
                                        <p:cTn id="22" dur="1000"/>
                                        <p:tgtEl>
                                          <p:spTgt spid="14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45"/>
                                        </p:tgtEl>
                                        <p:attrNameLst>
                                          <p:attrName>style.visibility</p:attrName>
                                        </p:attrNameLst>
                                      </p:cBhvr>
                                      <p:to>
                                        <p:strVal val="visible"/>
                                      </p:to>
                                    </p:set>
                                    <p:animEffect transition="in" filter="fade">
                                      <p:cBhvr>
                                        <p:cTn id="27" dur="1000"/>
                                        <p:tgtEl>
                                          <p:spTgt spid="1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p22"/>
          <p:cNvSpPr txBox="1">
            <a:spLocks noGrp="1"/>
          </p:cNvSpPr>
          <p:nvPr>
            <p:ph type="title"/>
          </p:nvPr>
        </p:nvSpPr>
        <p:spPr>
          <a:xfrm>
            <a:off x="906143" y="286350"/>
            <a:ext cx="75819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400" dirty="0"/>
              <a:t>Syllable Sleuth Steps </a:t>
            </a:r>
            <a:endParaRPr sz="2400" dirty="0"/>
          </a:p>
        </p:txBody>
      </p:sp>
      <p:sp>
        <p:nvSpPr>
          <p:cNvPr id="154" name="Google Shape;154;p22"/>
          <p:cNvSpPr txBox="1">
            <a:spLocks noGrp="1"/>
          </p:cNvSpPr>
          <p:nvPr>
            <p:ph type="body" idx="1"/>
          </p:nvPr>
        </p:nvSpPr>
        <p:spPr>
          <a:xfrm>
            <a:off x="795689" y="294171"/>
            <a:ext cx="3190800" cy="4671429"/>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endParaRPr sz="3000" dirty="0"/>
          </a:p>
          <a:p>
            <a:pPr marL="457200" lvl="0" indent="-342900" algn="l" rtl="0">
              <a:spcBef>
                <a:spcPts val="800"/>
              </a:spcBef>
              <a:spcAft>
                <a:spcPts val="0"/>
              </a:spcAft>
              <a:buSzPts val="1800"/>
              <a:buAutoNum type="arabicPeriod"/>
            </a:pPr>
            <a:r>
              <a:rPr lang="en" sz="1800" dirty="0"/>
              <a:t>Find the vowels and put a dot below </a:t>
            </a:r>
            <a:r>
              <a:rPr lang="en" sz="1800" dirty="0" smtClean="0"/>
              <a:t>them. </a:t>
            </a:r>
            <a:endParaRPr sz="1800" dirty="0"/>
          </a:p>
          <a:p>
            <a:pPr marL="457200" lvl="0" indent="-342900" algn="l" rtl="0">
              <a:spcBef>
                <a:spcPts val="0"/>
              </a:spcBef>
              <a:spcAft>
                <a:spcPts val="0"/>
              </a:spcAft>
              <a:buSzPts val="1800"/>
              <a:buAutoNum type="arabicPeriod"/>
            </a:pPr>
            <a:r>
              <a:rPr lang="en" sz="1800" dirty="0"/>
              <a:t>Look for consonants between the </a:t>
            </a:r>
            <a:r>
              <a:rPr lang="en" sz="1800" dirty="0" smtClean="0"/>
              <a:t>vowels.</a:t>
            </a:r>
            <a:endParaRPr sz="1800" dirty="0"/>
          </a:p>
          <a:p>
            <a:pPr marL="457200" lvl="0" indent="-342900" algn="l" rtl="0">
              <a:spcBef>
                <a:spcPts val="0"/>
              </a:spcBef>
              <a:spcAft>
                <a:spcPts val="0"/>
              </a:spcAft>
              <a:buSzPts val="1800"/>
              <a:buAutoNum type="arabicPeriod"/>
            </a:pPr>
            <a:r>
              <a:rPr lang="en" sz="1800" dirty="0"/>
              <a:t>Break the words into </a:t>
            </a:r>
            <a:r>
              <a:rPr lang="en" sz="1800" dirty="0" smtClean="0"/>
              <a:t>syllables.</a:t>
            </a:r>
            <a:endParaRPr sz="1800" dirty="0"/>
          </a:p>
          <a:p>
            <a:pPr marL="457200" lvl="0" indent="-342900" algn="l" rtl="0">
              <a:spcBef>
                <a:spcPts val="0"/>
              </a:spcBef>
              <a:spcAft>
                <a:spcPts val="0"/>
              </a:spcAft>
              <a:buSzPts val="1800"/>
              <a:buAutoNum type="arabicPeriod"/>
            </a:pPr>
            <a:r>
              <a:rPr lang="en" sz="1800" dirty="0"/>
              <a:t>Read each syllable using the spelling </a:t>
            </a:r>
            <a:r>
              <a:rPr lang="en" sz="1800" dirty="0" smtClean="0"/>
              <a:t>pattern.</a:t>
            </a:r>
            <a:endParaRPr sz="1800" dirty="0"/>
          </a:p>
          <a:p>
            <a:pPr marL="914400" lvl="1" indent="-342900" algn="l" rtl="0">
              <a:spcBef>
                <a:spcPts val="0"/>
              </a:spcBef>
              <a:spcAft>
                <a:spcPts val="0"/>
              </a:spcAft>
              <a:buSzPts val="1800"/>
              <a:buAutoNum type="alphaLcPeriod"/>
            </a:pPr>
            <a:r>
              <a:rPr lang="en" dirty="0"/>
              <a:t>Closed</a:t>
            </a:r>
            <a:endParaRPr dirty="0"/>
          </a:p>
          <a:p>
            <a:pPr marL="914400" lvl="1" indent="-342900" algn="l" rtl="0">
              <a:spcBef>
                <a:spcPts val="0"/>
              </a:spcBef>
              <a:spcAft>
                <a:spcPts val="0"/>
              </a:spcAft>
              <a:buSzPts val="1800"/>
              <a:buAutoNum type="alphaLcPeriod"/>
            </a:pPr>
            <a:r>
              <a:rPr lang="en" dirty="0"/>
              <a:t>Open</a:t>
            </a:r>
            <a:endParaRPr dirty="0"/>
          </a:p>
          <a:p>
            <a:pPr marL="914400" lvl="1" indent="-342900" algn="l" rtl="0">
              <a:spcBef>
                <a:spcPts val="0"/>
              </a:spcBef>
              <a:spcAft>
                <a:spcPts val="0"/>
              </a:spcAft>
              <a:buSzPts val="1800"/>
              <a:buAutoNum type="alphaLcPeriod"/>
            </a:pPr>
            <a:r>
              <a:rPr lang="en" dirty="0"/>
              <a:t>Magic “e”</a:t>
            </a:r>
            <a:endParaRPr dirty="0"/>
          </a:p>
          <a:p>
            <a:pPr marL="914400" lvl="1" indent="-342900" algn="l" rtl="0">
              <a:spcBef>
                <a:spcPts val="0"/>
              </a:spcBef>
              <a:spcAft>
                <a:spcPts val="0"/>
              </a:spcAft>
              <a:buSzPts val="1800"/>
              <a:buAutoNum type="alphaLcPeriod"/>
            </a:pPr>
            <a:r>
              <a:rPr lang="en" dirty="0"/>
              <a:t>R-controlled</a:t>
            </a:r>
            <a:endParaRPr dirty="0"/>
          </a:p>
          <a:p>
            <a:pPr marL="914400" lvl="1" indent="-342900" algn="l" rtl="0">
              <a:spcBef>
                <a:spcPts val="0"/>
              </a:spcBef>
              <a:spcAft>
                <a:spcPts val="0"/>
              </a:spcAft>
              <a:buSzPts val="1800"/>
              <a:buAutoNum type="alphaLcPeriod"/>
            </a:pPr>
            <a:r>
              <a:rPr lang="en" dirty="0"/>
              <a:t>Vowel team </a:t>
            </a:r>
            <a:endParaRPr dirty="0"/>
          </a:p>
          <a:p>
            <a:pPr marL="0" lvl="0" indent="0" algn="ctr" rtl="0">
              <a:spcBef>
                <a:spcPts val="800"/>
              </a:spcBef>
              <a:spcAft>
                <a:spcPts val="0"/>
              </a:spcAft>
              <a:buNone/>
            </a:pPr>
            <a:endParaRPr sz="3600" dirty="0"/>
          </a:p>
          <a:p>
            <a:pPr marL="0" lvl="0" indent="0" algn="l" rtl="0">
              <a:spcBef>
                <a:spcPts val="800"/>
              </a:spcBef>
              <a:spcAft>
                <a:spcPts val="0"/>
              </a:spcAft>
              <a:buNone/>
            </a:pPr>
            <a:r>
              <a:rPr lang="en" sz="3000" dirty="0"/>
              <a:t>			</a:t>
            </a:r>
            <a:endParaRPr sz="3000" dirty="0"/>
          </a:p>
        </p:txBody>
      </p:sp>
      <p:sp>
        <p:nvSpPr>
          <p:cNvPr id="155" name="Google Shape;155;p22"/>
          <p:cNvSpPr txBox="1">
            <a:spLocks noGrp="1"/>
          </p:cNvSpPr>
          <p:nvPr>
            <p:ph type="body" idx="1"/>
          </p:nvPr>
        </p:nvSpPr>
        <p:spPr>
          <a:xfrm>
            <a:off x="5132025" y="572700"/>
            <a:ext cx="3190800" cy="43929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None/>
            </a:pPr>
            <a:r>
              <a:rPr lang="en" sz="3000"/>
              <a:t>pigtail</a:t>
            </a:r>
            <a:endParaRPr sz="3000"/>
          </a:p>
          <a:p>
            <a:pPr marL="0" lvl="0" indent="0" algn="ctr" rtl="0">
              <a:spcBef>
                <a:spcPts val="800"/>
              </a:spcBef>
              <a:spcAft>
                <a:spcPts val="0"/>
              </a:spcAft>
              <a:buNone/>
            </a:pPr>
            <a:r>
              <a:rPr lang="en" sz="3000"/>
              <a:t>driveway</a:t>
            </a:r>
            <a:endParaRPr sz="3000"/>
          </a:p>
          <a:p>
            <a:pPr marL="0" lvl="0" indent="0" algn="ctr" rtl="0">
              <a:spcBef>
                <a:spcPts val="800"/>
              </a:spcBef>
              <a:spcAft>
                <a:spcPts val="0"/>
              </a:spcAft>
              <a:buNone/>
            </a:pPr>
            <a:r>
              <a:rPr lang="en" sz="3000"/>
              <a:t>carlape</a:t>
            </a:r>
            <a:endParaRPr sz="3000"/>
          </a:p>
          <a:p>
            <a:pPr marL="0" lvl="0" indent="0" algn="ctr" rtl="0">
              <a:spcBef>
                <a:spcPts val="800"/>
              </a:spcBef>
              <a:spcAft>
                <a:spcPts val="0"/>
              </a:spcAft>
              <a:buNone/>
            </a:pPr>
            <a:r>
              <a:rPr lang="en" sz="3000"/>
              <a:t>zipper</a:t>
            </a:r>
            <a:endParaRPr sz="3000"/>
          </a:p>
          <a:p>
            <a:pPr marL="0" lvl="0" indent="0" algn="ctr" rtl="0">
              <a:spcBef>
                <a:spcPts val="800"/>
              </a:spcBef>
              <a:spcAft>
                <a:spcPts val="0"/>
              </a:spcAft>
              <a:buNone/>
            </a:pPr>
            <a:r>
              <a:rPr lang="en" sz="3000"/>
              <a:t>decay</a:t>
            </a:r>
            <a:endParaRPr sz="3000"/>
          </a:p>
          <a:p>
            <a:pPr marL="0" lvl="0" indent="0" algn="ctr" rtl="0">
              <a:spcBef>
                <a:spcPts val="800"/>
              </a:spcBef>
              <a:spcAft>
                <a:spcPts val="0"/>
              </a:spcAft>
              <a:buNone/>
            </a:pPr>
            <a:r>
              <a:rPr lang="en" sz="3000"/>
              <a:t>trying</a:t>
            </a:r>
            <a:endParaRPr sz="3000"/>
          </a:p>
          <a:p>
            <a:pPr marL="0" lvl="0" indent="0" algn="l" rtl="0">
              <a:spcBef>
                <a:spcPts val="800"/>
              </a:spcBef>
              <a:spcAft>
                <a:spcPts val="0"/>
              </a:spcAft>
              <a:buClr>
                <a:srgbClr val="000000"/>
              </a:buClr>
              <a:buSzPts val="1100"/>
              <a:buFont typeface="Arial"/>
              <a:buNone/>
            </a:pPr>
            <a:r>
              <a:rPr lang="en" sz="3000"/>
              <a:t>			</a:t>
            </a:r>
            <a:endParaRPr sz="3000"/>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06EF8F9-F667-4E49-9816-E20663E6546E}"/>
</file>

<file path=customXml/itemProps2.xml><?xml version="1.0" encoding="utf-8"?>
<ds:datastoreItem xmlns:ds="http://schemas.openxmlformats.org/officeDocument/2006/customXml" ds:itemID="{C89F4D07-5DD8-457D-8A4C-D7771D27C8AE}"/>
</file>

<file path=customXml/itemProps3.xml><?xml version="1.0" encoding="utf-8"?>
<ds:datastoreItem xmlns:ds="http://schemas.openxmlformats.org/officeDocument/2006/customXml" ds:itemID="{0E504721-26AA-44C5-9BEA-783E68959CBF}"/>
</file>

<file path=docProps/app.xml><?xml version="1.0" encoding="utf-8"?>
<Properties xmlns="http://schemas.openxmlformats.org/officeDocument/2006/extended-properties" xmlns:vt="http://schemas.openxmlformats.org/officeDocument/2006/docPropsVTypes">
  <TotalTime>24</TotalTime>
  <Words>5821</Words>
  <Application>Microsoft Office PowerPoint</Application>
  <PresentationFormat>On-screen Show (16:9)</PresentationFormat>
  <Paragraphs>538</Paragraphs>
  <Slides>19</Slides>
  <Notes>19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19</vt:i4>
      </vt:variant>
    </vt:vector>
  </HeadingPairs>
  <TitlesOfParts>
    <vt:vector size="24" baseType="lpstr">
      <vt:lpstr>Century Gothic</vt:lpstr>
      <vt:lpstr>Times New Roman</vt:lpstr>
      <vt:lpstr>Arial</vt:lpstr>
      <vt:lpstr>Calibri</vt:lpstr>
      <vt:lpstr>Office Theme</vt:lpstr>
      <vt:lpstr>Grade 2: Module 1: Part 2: Cycle 4: Lesson 16 Teacher slide, before teaching.</vt:lpstr>
      <vt:lpstr>Grade 2: Module 1: Part 2: Cycle 4: Lesson 16 Teacher slide, before teaching.</vt:lpstr>
      <vt:lpstr>Grade 2: Module 1: Part 2: Cycle 4: Lesson 16 Teacher slide, before teaching.</vt:lpstr>
      <vt:lpstr>Grade 2: Module 1: Part 2: Cycle 4: Lesson 16 Teacher slide, before teaching.</vt:lpstr>
      <vt:lpstr>PowerPoint Presentation</vt:lpstr>
      <vt:lpstr>Transition Song</vt:lpstr>
      <vt:lpstr>Opening Learning Targets   </vt:lpstr>
      <vt:lpstr>Syllable Sleuth </vt:lpstr>
      <vt:lpstr>Syllable Sleuth Steps </vt:lpstr>
      <vt:lpstr>Syllable Sleuth </vt:lpstr>
      <vt:lpstr>Transition Song</vt:lpstr>
      <vt:lpstr>Work Time Learning Targets   </vt:lpstr>
      <vt:lpstr>Words Rule</vt:lpstr>
      <vt:lpstr>Words Rule!  </vt:lpstr>
      <vt:lpstr>Reflection Time </vt:lpstr>
      <vt:lpstr>Transition Song</vt:lpstr>
      <vt:lpstr>Independent Work Learning Targets</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1: Part 2: Cycle 4: Lesson 16 Teacher slide, before teaching.</dc:title>
  <dc:creator>nbravo</dc:creator>
  <cp:lastModifiedBy>Nicole Bravo</cp:lastModifiedBy>
  <cp:revision>4</cp:revision>
  <dcterms:modified xsi:type="dcterms:W3CDTF">2018-11-04T22:26:01Z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