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92F5647C-BB52-45FA-9657-EFF1DC7F37FD}">
  <a:tblStyle styleId="{92F5647C-BB52-45FA-9657-EFF1DC7F37FD}"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148" autoAdjust="0"/>
  </p:normalViewPr>
  <p:slideViewPr>
    <p:cSldViewPr snapToGrid="0">
      <p:cViewPr varScale="1">
        <p:scale>
          <a:sx n="77" d="100"/>
          <a:sy n="77" d="100"/>
        </p:scale>
        <p:origin x="-104" y="-23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999998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2b51eea28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minutes</a:t>
            </a: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Reader: </a:t>
            </a:r>
            <a:r>
              <a:rPr lang="en" sz="1200" b="1" dirty="0">
                <a:latin typeface="Calibri"/>
                <a:ea typeface="Calibri"/>
                <a:cs typeface="Calibri"/>
                <a:sym typeface="Calibri"/>
              </a:rPr>
              <a:t>Structured Notes Vocabulary Square </a:t>
            </a:r>
            <a:r>
              <a:rPr lang="en" sz="1200" dirty="0">
                <a:latin typeface="Calibri"/>
                <a:ea typeface="Calibri"/>
                <a:cs typeface="Calibri"/>
                <a:sym typeface="Calibri"/>
              </a:rPr>
              <a:t>(5-8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the Learning Targets (3 minutes)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New Discussion Appointments: Pacific Theater Partners (8-10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Inferring Character: Chalkboard Splash (15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Turn and Talk: Building on Homework (7-10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QuickWrite and Preview Homework (7-10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Complete a first read of pages 6-12 in </a:t>
            </a:r>
            <a:r>
              <a:rPr lang="en" sz="1200" i="1" dirty="0">
                <a:latin typeface="Calibri"/>
                <a:ea typeface="Calibri"/>
                <a:cs typeface="Calibri"/>
                <a:sym typeface="Calibri"/>
              </a:rPr>
              <a:t>Unbroken </a:t>
            </a:r>
            <a:r>
              <a:rPr lang="en" sz="1200" dirty="0">
                <a:latin typeface="Calibri"/>
                <a:ea typeface="Calibri"/>
                <a:cs typeface="Calibri"/>
                <a:sym typeface="Calibri"/>
              </a:rPr>
              <a:t>and complete the </a:t>
            </a:r>
            <a:r>
              <a:rPr lang="en" sz="1200" b="1" dirty="0">
                <a:latin typeface="Calibri"/>
                <a:ea typeface="Calibri"/>
                <a:cs typeface="Calibri"/>
                <a:sym typeface="Calibri"/>
              </a:rPr>
              <a:t>structured notes</a:t>
            </a:r>
            <a:r>
              <a:rPr lang="en" sz="1200" dirty="0">
                <a:latin typeface="Calibri"/>
                <a:ea typeface="Calibri"/>
                <a:cs typeface="Calibri"/>
                <a:sym typeface="Calibri"/>
              </a:rPr>
              <a:t>.</a:t>
            </a:r>
            <a:r>
              <a:rPr lang="en" dirty="0"/>
              <a:t/>
            </a:r>
            <a:br>
              <a:rPr lang="en" dirty="0"/>
            </a:br>
            <a:endParaRPr dirty="0"/>
          </a:p>
        </p:txBody>
      </p:sp>
      <p:sp>
        <p:nvSpPr>
          <p:cNvPr id="208" name="Google Shape;208;g42b51eea28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3150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2b51eea28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7-10  minutes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Discussion Appointment (Pearl Harbor)</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C. Turn and Talk: Building on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their text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and their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and sit with their Pearl Harbor Discussion Appointment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pairs discuss, circulate and monitor.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to share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the focus question from their homework with their partner:</a:t>
            </a:r>
            <a:r>
              <a:rPr lang="en" sz="1200" i="1" dirty="0">
                <a:solidFill>
                  <a:schemeClr val="dk1"/>
                </a:solidFill>
                <a:latin typeface="Calibri"/>
                <a:ea typeface="Calibri"/>
                <a:cs typeface="Calibri"/>
                <a:sym typeface="Calibri"/>
              </a:rPr>
              <a:t> “What aspects of his character may have helped him survive his situation described in the preface?”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pairs turn and talk, circulate and monitor.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to share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details such as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“one-boy insurgency,” “couldn’t bear to be corralled,” or other examples from the homework.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response to the homework question, listen for details such as “tough character,” “energy,” and “lack of fear.”</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Probe students if they’re having difficulty describing Louie. </a:t>
            </a:r>
            <a:r>
              <a:rPr lang="en" sz="1200" i="1" dirty="0">
                <a:solidFill>
                  <a:schemeClr val="dk1"/>
                </a:solidFill>
                <a:latin typeface="Calibri"/>
                <a:ea typeface="Calibri"/>
                <a:cs typeface="Calibri"/>
                <a:sym typeface="Calibri"/>
              </a:rPr>
              <a:t>“What detail did you post in the Chalkboard Splash? What did this tell you about Louie and what kind of person he was as a child?”</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9" name="Google Shape;269;g42b51eea28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6522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2b51eea28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 Quick Write and Independent Writing </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Hand out the </a:t>
            </a:r>
            <a:r>
              <a:rPr lang="en" sz="1200" b="1" dirty="0">
                <a:solidFill>
                  <a:schemeClr val="dk1"/>
                </a:solidFill>
                <a:latin typeface="Calibri"/>
                <a:ea typeface="Calibri"/>
                <a:cs typeface="Calibri"/>
                <a:sym typeface="Calibri"/>
              </a:rPr>
              <a:t>QuickWrite: Allusions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Before beginning the QuickWrite, ensure that students understand who Adolf Hitler and Anne Frank were. (For example: “</a:t>
            </a:r>
            <a:r>
              <a:rPr lang="en" sz="1200" i="1" dirty="0">
                <a:solidFill>
                  <a:schemeClr val="dk1"/>
                </a:solidFill>
                <a:latin typeface="Calibri"/>
                <a:ea typeface="Calibri"/>
                <a:cs typeface="Calibri"/>
                <a:sym typeface="Calibri"/>
              </a:rPr>
              <a:t>During WWII, Adolf Hitler was the leader of the Nazi Party in Germany and attempted to create a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pure race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through the use of anti-Semitism and concentration camps. Anne Frank was a young Jewish girl who hid from the Nazis in an attic in Amsterdam. During this time, she kept a diary, which was discovered and made famous.”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the QuickWrite and allow them 5 minutes to complete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QuickWrites.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few pairs of students to share their thoughts.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dirty="0"/>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should be completing the QuickWrite independently, addressing the prompt and following the posted directions.</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at this point in the year students should be completing QuickWrites without scaffolding, some students may still benefit from having paragraph frames as a scaffold for QuickWrites. Use these sparingly.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require additional time to complete this Quickwrite.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additional support with the literary term </a:t>
            </a:r>
            <a:r>
              <a:rPr lang="en" sz="1200" i="1" dirty="0" smtClean="0">
                <a:solidFill>
                  <a:schemeClr val="dk1"/>
                </a:solidFill>
                <a:latin typeface="Calibri"/>
                <a:ea typeface="Calibri"/>
                <a:cs typeface="Calibri"/>
                <a:sym typeface="Calibri"/>
              </a:rPr>
              <a:t>allusion</a:t>
            </a:r>
            <a:r>
              <a:rPr lang="en-US" sz="1200" i="0" dirty="0" smtClean="0">
                <a:solidFill>
                  <a:schemeClr val="dk1"/>
                </a:solidFill>
                <a:latin typeface="Calibri"/>
                <a:ea typeface="Calibri"/>
                <a:cs typeface="Calibri"/>
                <a:sym typeface="Calibri"/>
              </a:rPr>
              <a:t> </a:t>
            </a:r>
            <a:r>
              <a:rPr lang="en" sz="1200" i="0" dirty="0" smtClean="0">
                <a:solidFill>
                  <a:schemeClr val="dk1"/>
                </a:solidFill>
                <a:latin typeface="Calibri"/>
                <a:ea typeface="Calibri"/>
                <a:cs typeface="Calibri"/>
                <a:sym typeface="Calibri"/>
              </a:rPr>
              <a:t>-</a:t>
            </a:r>
            <a:r>
              <a:rPr lang="en-US" sz="1200" i="0" dirty="0" smtClean="0">
                <a:solidFill>
                  <a:schemeClr val="dk1"/>
                </a:solidFill>
                <a:latin typeface="Calibri"/>
                <a:ea typeface="Calibri"/>
                <a:cs typeface="Calibri"/>
                <a:sym typeface="Calibri"/>
              </a:rPr>
              <a:t> </a:t>
            </a:r>
            <a:r>
              <a:rPr lang="en" sz="1200" i="0" dirty="0" smtClean="0">
                <a:solidFill>
                  <a:schemeClr val="dk1"/>
                </a:solidFill>
                <a:latin typeface="Calibri"/>
                <a:ea typeface="Calibri"/>
                <a:cs typeface="Calibri"/>
                <a:sym typeface="Calibri"/>
              </a:rPr>
              <a:t>a </a:t>
            </a:r>
            <a:r>
              <a:rPr lang="en" sz="1200" i="0" dirty="0">
                <a:solidFill>
                  <a:schemeClr val="dk1"/>
                </a:solidFill>
                <a:latin typeface="Calibri"/>
                <a:ea typeface="Calibri"/>
                <a:cs typeface="Calibri"/>
                <a:sym typeface="Calibri"/>
              </a:rPr>
              <a:t>reference to a well-known historical, literary, Biblical, mythological figure or event in another work of literature. You may remind students of the examples used in Module 2 i.e. Referring to someone as a “Scrooge” or “Hercules.”</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endParaRPr i="0" dirty="0"/>
          </a:p>
        </p:txBody>
      </p:sp>
      <p:sp>
        <p:nvSpPr>
          <p:cNvPr id="278" name="Google Shape;278;g42b51eea28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1839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2b51eea28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to note that responses to literature are written in present tense. Therefore, </a:t>
            </a:r>
            <a:r>
              <a:rPr lang="en" sz="1200" b="1" dirty="0">
                <a:solidFill>
                  <a:schemeClr val="dk1"/>
                </a:solidFill>
                <a:latin typeface="Calibri"/>
                <a:ea typeface="Calibri"/>
                <a:cs typeface="Calibri"/>
                <a:sym typeface="Calibri"/>
              </a:rPr>
              <a:t>structured note </a:t>
            </a:r>
            <a:r>
              <a:rPr lang="en" sz="1200" dirty="0">
                <a:solidFill>
                  <a:schemeClr val="dk1"/>
                </a:solidFill>
                <a:latin typeface="Calibri"/>
                <a:ea typeface="Calibri"/>
                <a:cs typeface="Calibri"/>
                <a:sym typeface="Calibri"/>
              </a:rPr>
              <a:t>summaries and answers to focus questions should be written in present tense.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when forming their answers and summaries, they should be writing in present tense. (See Teaching Note)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understand the homework assignment.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t>
            </a:r>
            <a:r>
              <a:rPr lang="en" sz="1200" b="1" dirty="0">
                <a:solidFill>
                  <a:schemeClr val="dk1"/>
                </a:solidFill>
                <a:latin typeface="Calibri"/>
                <a:ea typeface="Calibri"/>
                <a:cs typeface="Calibri"/>
                <a:sym typeface="Calibri"/>
              </a:rPr>
              <a:t>supported structured notes </a:t>
            </a:r>
            <a:r>
              <a:rPr lang="en" sz="1200" dirty="0">
                <a:solidFill>
                  <a:schemeClr val="dk1"/>
                </a:solidFill>
                <a:latin typeface="Calibri"/>
                <a:ea typeface="Calibri"/>
                <a:cs typeface="Calibri"/>
                <a:sym typeface="Calibri"/>
              </a:rPr>
              <a:t>for students who struggle.</a:t>
            </a:r>
            <a:endParaRPr sz="1200" dirty="0">
              <a:solidFill>
                <a:schemeClr val="dk1"/>
              </a:solidFill>
              <a:latin typeface="Calibri"/>
              <a:ea typeface="Calibri"/>
              <a:cs typeface="Calibri"/>
              <a:sym typeface="Calibri"/>
            </a:endParaRPr>
          </a:p>
        </p:txBody>
      </p:sp>
      <p:sp>
        <p:nvSpPr>
          <p:cNvPr id="287" name="Google Shape;287;g42b51eea28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0247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432c7bb3c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g432c7bb3c3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94" name="Google Shape;294;g432c7bb3c3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0175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2b51eea28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Square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 Pacific Theater Partners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QuickWrite: Allusions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6–12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6–12</a:t>
            </a:r>
            <a:r>
              <a:rPr lang="en" sz="1200" dirty="0">
                <a:solidFill>
                  <a:schemeClr val="dk1"/>
                </a:solidFill>
                <a:latin typeface="Calibri"/>
                <a:ea typeface="Calibri"/>
                <a:cs typeface="Calibri"/>
                <a:sym typeface="Calibri"/>
              </a:rPr>
              <a:t> (optional; for students needing additional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pages 6–12 (for teacher reference)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Unbroken: A World War II Story of Survival, Resilience, and Redemptio</a:t>
            </a:r>
            <a:r>
              <a:rPr lang="en" sz="1200" dirty="0">
                <a:solidFill>
                  <a:schemeClr val="dk1"/>
                </a:solidFill>
                <a:latin typeface="Calibri"/>
                <a:ea typeface="Calibri"/>
                <a:cs typeface="Calibri"/>
                <a:sym typeface="Calibri"/>
              </a:rPr>
              <a:t>n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blank sentence strips (one per student) and tape for the Chalkboard Splash or use Post-it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Timer (optional; for teacher use)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2b51eea28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6732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2b51eea28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Four Square vocabulary activity (Module 2, Unit 1, Lesson 11)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pages 6-12 (in preparation for student homework</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Chalkboard Splash (Appendix).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 (Module 2, Unit 1, Lesson 3) </a:t>
            </a:r>
            <a:r>
              <a:rPr lang="en" sz="1200" i="1" dirty="0">
                <a:solidFill>
                  <a:schemeClr val="dk1"/>
                </a:solidFill>
                <a:latin typeface="Calibri"/>
                <a:ea typeface="Calibri"/>
                <a:cs typeface="Calibri"/>
                <a:sym typeface="Calibri"/>
              </a:rPr>
              <a:t/>
            </a:r>
            <a:br>
              <a:rPr lang="en" sz="1200" i="1" dirty="0">
                <a:solidFill>
                  <a:schemeClr val="dk1"/>
                </a:solidFill>
                <a:latin typeface="Calibri"/>
                <a:ea typeface="Calibri"/>
                <a:cs typeface="Calibri"/>
                <a:sym typeface="Calibri"/>
              </a:rPr>
            </a:br>
            <a:endParaRPr sz="1200" i="1"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2b51eea28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3524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2b51eea2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2b51eea2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1878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2b51eea28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2b51eea28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6519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2b51eea28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(proximity)</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Structured Notes Vocabulary Square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a:t>
            </a:r>
            <a:r>
              <a:rPr lang="en" sz="1200" b="1" dirty="0">
                <a:solidFill>
                  <a:schemeClr val="dk1"/>
                </a:solidFill>
                <a:latin typeface="Calibri"/>
                <a:ea typeface="Calibri"/>
                <a:cs typeface="Calibri"/>
                <a:sym typeface="Calibri"/>
              </a:rPr>
              <a:t>vocabulary squares </a:t>
            </a:r>
            <a:r>
              <a:rPr lang="en" sz="1200" dirty="0">
                <a:solidFill>
                  <a:schemeClr val="dk1"/>
                </a:solidFill>
                <a:latin typeface="Calibri"/>
                <a:ea typeface="Calibri"/>
                <a:cs typeface="Calibri"/>
                <a:sym typeface="Calibri"/>
              </a:rPr>
              <a:t>should be collected at the end of the lesson to use as a formative assessment.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preface, pages 3-6 they completed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a:t>
            </a:r>
            <a:r>
              <a:rPr lang="en" sz="1200" b="1" dirty="0">
                <a:solidFill>
                  <a:schemeClr val="dk1"/>
                </a:solidFill>
                <a:latin typeface="Calibri"/>
                <a:ea typeface="Calibri"/>
                <a:cs typeface="Calibri"/>
                <a:sym typeface="Calibri"/>
              </a:rPr>
              <a:t>Vocabulary Square </a:t>
            </a:r>
            <a:r>
              <a:rPr lang="en" sz="1200" dirty="0">
                <a:solidFill>
                  <a:schemeClr val="dk1"/>
                </a:solidFill>
                <a:latin typeface="Calibri"/>
                <a:ea typeface="Calibri"/>
                <a:cs typeface="Calibri"/>
                <a:sym typeface="Calibri"/>
              </a:rPr>
              <a:t>to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Students may work together, but they should each complete their own square.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students as they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Vocabulary Squares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displaying student exemplars of each word from the chapter.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together, but completing their own </a:t>
            </a:r>
            <a:r>
              <a:rPr lang="en" sz="1200" b="1" dirty="0">
                <a:solidFill>
                  <a:schemeClr val="dk1"/>
                </a:solidFill>
                <a:latin typeface="Calibri"/>
                <a:ea typeface="Calibri"/>
                <a:cs typeface="Calibri"/>
                <a:sym typeface="Calibri"/>
              </a:rPr>
              <a:t>Vocabulary Square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indicate answers such as:</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Loped: running with long strides/gallop, run, bound/verb/sketches will vary.</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Transfixed: looking with amazement/focused, entranced, amazed/verb/sketches will </a:t>
            </a:r>
            <a:r>
              <a:rPr lang="en" sz="1200" b="0" dirty="0" smtClean="0">
                <a:solidFill>
                  <a:schemeClr val="dk1"/>
                </a:solidFill>
                <a:latin typeface="Calibri"/>
                <a:ea typeface="Calibri"/>
                <a:cs typeface="Calibri"/>
                <a:sym typeface="Calibri"/>
              </a:rPr>
              <a:t>vary</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Corralled: rounded up/ gathered, confined/verb/sketches will </a:t>
            </a:r>
            <a:r>
              <a:rPr lang="en" sz="1200" b="0" dirty="0" smtClean="0">
                <a:solidFill>
                  <a:schemeClr val="dk1"/>
                </a:solidFill>
                <a:latin typeface="Calibri"/>
                <a:ea typeface="Calibri"/>
                <a:cs typeface="Calibri"/>
                <a:sym typeface="Calibri"/>
              </a:rPr>
              <a:t>vary</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Untamable: not able to be controlled/ uncontrollable, wild/ adjective/sketches will </a:t>
            </a:r>
            <a:r>
              <a:rPr lang="en" sz="1200" b="0" dirty="0" smtClean="0">
                <a:solidFill>
                  <a:schemeClr val="dk1"/>
                </a:solidFill>
                <a:latin typeface="Calibri"/>
                <a:ea typeface="Calibri"/>
                <a:cs typeface="Calibri"/>
                <a:sym typeface="Calibri"/>
              </a:rPr>
              <a:t>vary</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Insurgency: a revolt/uprising, rebellion, uprising/noun/sketches will </a:t>
            </a:r>
            <a:r>
              <a:rPr lang="en" sz="1200" b="0" dirty="0" smtClean="0">
                <a:solidFill>
                  <a:schemeClr val="dk1"/>
                </a:solidFill>
                <a:latin typeface="Calibri"/>
                <a:ea typeface="Calibri"/>
                <a:cs typeface="Calibri"/>
                <a:sym typeface="Calibri"/>
              </a:rPr>
              <a:t>vary</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the use of a dictionary or thesaurus for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2b51eea28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3285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2b51eea28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B. Reviewing the Learning Targets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It also provides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 class's attention to the posted learning targets.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three learning targets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a:t>
            </a:r>
            <a:r>
              <a:rPr lang="en" sz="1200" i="1" dirty="0">
                <a:solidFill>
                  <a:schemeClr val="dk1"/>
                </a:solidFill>
                <a:latin typeface="Calibri"/>
                <a:ea typeface="Calibri"/>
                <a:cs typeface="Calibri"/>
                <a:sym typeface="Calibri"/>
              </a:rPr>
              <a:t> “This is a work of literary nonfiction, but it is written like a story. Louie is a real person, but Hillenbrand writes about him almost as if he's a character in a novel. Sometimes we will analyze Hillenbrand's book more like a novel.”</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grasp the idea that even though this text is a work of nonfiction that it is narrative in nature and there are elements of literature that you’ll be focusing on as you study this text.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8" name="Google Shape;248;g42b51eea28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8715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2b51eea28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t>
            </a:r>
            <a:r>
              <a:rPr lang="en" b="1" dirty="0">
                <a:solidFill>
                  <a:schemeClr val="dk1"/>
                </a:solidFill>
              </a:rPr>
              <a:t>A. New Discussion Appointments: Pacific Theater Partners </a:t>
            </a:r>
            <a:br>
              <a:rPr lang="en" b="1" dirty="0">
                <a:solidFill>
                  <a:schemeClr val="dk1"/>
                </a:solidFill>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Appointments are a way for students to work with different classmates, leading to mixed-ability groupings. Mixed-ability groupings of students for regular discussion and close reading exercises will provide a collaborative and supportive structure for reading complex texts.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Discussion Appointments: Pacific Theater Partners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“Pacific Theater” is the name for the area where fighting took place in the Pacific during World War II.</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“You will continue using the Discussion Appointments protocol in Module </a:t>
            </a:r>
            <a:r>
              <a:rPr lang="en" sz="1200" i="1" dirty="0" smtClean="0">
                <a:solidFill>
                  <a:schemeClr val="dk1"/>
                </a:solidFill>
                <a:latin typeface="Calibri"/>
                <a:ea typeface="Calibri"/>
                <a:cs typeface="Calibri"/>
                <a:sym typeface="Calibri"/>
              </a:rPr>
              <a:t>3</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US" sz="1200" i="1" dirty="0" smtClean="0">
                <a:solidFill>
                  <a:schemeClr val="dk1"/>
                </a:solidFill>
                <a:latin typeface="Calibri"/>
                <a:ea typeface="Calibri"/>
                <a:cs typeface="Calibri"/>
                <a:sym typeface="Calibri"/>
              </a:rPr>
              <a:t>T</a:t>
            </a:r>
            <a:r>
              <a:rPr lang="en" sz="1200" i="1" dirty="0" smtClean="0">
                <a:solidFill>
                  <a:schemeClr val="dk1"/>
                </a:solidFill>
                <a:latin typeface="Calibri"/>
                <a:ea typeface="Calibri"/>
                <a:cs typeface="Calibri"/>
                <a:sym typeface="Calibri"/>
              </a:rPr>
              <a:t>hese </a:t>
            </a:r>
            <a:r>
              <a:rPr lang="en" sz="1200" i="1" dirty="0">
                <a:solidFill>
                  <a:schemeClr val="dk1"/>
                </a:solidFill>
                <a:latin typeface="Calibri"/>
                <a:ea typeface="Calibri"/>
                <a:cs typeface="Calibri"/>
                <a:sym typeface="Calibri"/>
              </a:rPr>
              <a:t>new Discussion Appointments will give you an opportunity to work with some new partners. Being able to talk to a lot of classmates will give you more ideas for discussing and writing about the texts during this module. Discussion is a strong way to deepen your understanding of a text.”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4 minutes to make their Discussion Appointments. Consider setting a timer to help them stay focused and do this task quickly.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or clarify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About halfway through this signup process, check with the class to see who needs appointments in various locations. You can do this by asking: </a:t>
            </a:r>
            <a:r>
              <a:rPr lang="en" sz="1200" i="1" dirty="0">
                <a:solidFill>
                  <a:schemeClr val="dk1"/>
                </a:solidFill>
                <a:latin typeface="Calibri"/>
                <a:ea typeface="Calibri"/>
                <a:cs typeface="Calibri"/>
                <a:sym typeface="Calibri"/>
              </a:rPr>
              <a:t>“Raise your hand if you need an appointment in Pearl Harbor.” As students raise their hands, match them up.</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they have their sheets filled out, ask students to return to their seats.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they will work with these Discussion Appointment partners regularly.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if their partner is absent on a given day or they do not have a partner for a particular location, they should report to you at the front of the room and you will tell them with whom to meet.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follow the instructions on the slide including observing your expectations for movement and behavior.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seeing the process for selecting appointments modeled.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consider pre-selecting student partners and communicating that those students.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5" name="Google Shape;255;g42b51eea28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8053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2b51eea28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panose="020F0502020204030204" pitchFamily="34" charset="0"/>
                <a:ea typeface="Calibri"/>
                <a:cs typeface="Calibri"/>
                <a:sym typeface="Calibri"/>
              </a:rPr>
              <a:t>Work Time </a:t>
            </a:r>
            <a:r>
              <a:rPr lang="en" sz="1200" b="1" dirty="0">
                <a:solidFill>
                  <a:schemeClr val="dk1"/>
                </a:solidFill>
                <a:latin typeface="Calibri" panose="020F0502020204030204" pitchFamily="34" charset="0"/>
              </a:rPr>
              <a:t>B. Inferring Character: Chalkboard Splash </a:t>
            </a:r>
            <a:endParaRPr sz="1200" dirty="0">
              <a:solidFill>
                <a:schemeClr val="dk1"/>
              </a:solidFill>
              <a:latin typeface="Calibri" panose="020F0502020204030204" pitchFamily="34" charset="0"/>
              <a:ea typeface="Calibri"/>
              <a:cs typeface="Calibri"/>
              <a:sym typeface="Calibri"/>
            </a:endParaRPr>
          </a:p>
          <a:p>
            <a:pPr marL="0" lvl="0" indent="0" algn="l" rtl="0">
              <a:spcBef>
                <a:spcPts val="0"/>
              </a:spcBef>
              <a:spcAft>
                <a:spcPts val="0"/>
              </a:spcAft>
              <a:buNone/>
            </a:pPr>
            <a:endParaRPr lang="en" sz="1200"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need blank sentence strips and tape for this activity or you may use Post-it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Designate a wall or section of the board for students to place their sentence strips.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text,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read pages 3–6 aloud. They should follow along silently as you do this and look for details that reveal Louie’s </a:t>
            </a:r>
            <a:r>
              <a:rPr lang="en" sz="1200" dirty="0" smtClean="0">
                <a:solidFill>
                  <a:schemeClr val="dk1"/>
                </a:solidFill>
                <a:latin typeface="Calibri"/>
                <a:ea typeface="Calibri"/>
                <a:cs typeface="Calibri"/>
                <a:sym typeface="Calibri"/>
              </a:rPr>
              <a:t>character</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pages 3–6 of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aloud as students read along silently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blank sentence strip to each student. While you are doing this, ask students to once again take out the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from their homework.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class to review all the “splashes” of detail.</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write and post a specific detail from pages 3-6 of the novel. Such as: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“From the moment he could walk, Louie could be corralled.”</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Louie </a:t>
            </a:r>
            <a:r>
              <a:rPr lang="en" sz="1200" b="0" dirty="0">
                <a:solidFill>
                  <a:schemeClr val="dk1"/>
                </a:solidFill>
                <a:latin typeface="Calibri"/>
                <a:ea typeface="Calibri"/>
                <a:cs typeface="Calibri"/>
                <a:sym typeface="Calibri"/>
              </a:rPr>
              <a:t>jumped off the train during his family’s move to California</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Louie </a:t>
            </a:r>
            <a:r>
              <a:rPr lang="en" sz="1200" b="0" dirty="0">
                <a:solidFill>
                  <a:schemeClr val="dk1"/>
                </a:solidFill>
                <a:latin typeface="Calibri"/>
                <a:ea typeface="Calibri"/>
                <a:cs typeface="Calibri"/>
                <a:sym typeface="Calibri"/>
              </a:rPr>
              <a:t>started drinking and smoking at a young age</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“Thrilled by the crashing of boundaries, Louie was untamable.”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Instruct them to use their structured notes for additional support if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2" name="Google Shape;262;g42b51eea28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67713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5"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This lesson will take approximately 50-60 minutes to complete. </a:t>
            </a: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purpose of today’s lesson is to:</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Provide students the opportunity to set up Discussion Appointments with peers for conversations throughout the module. This routine builds on students’ work in Module 2, gradually encouraging them to work with more of their classmates. These discussion structures support students’ mastery of </a:t>
            </a:r>
            <a:r>
              <a:rPr lang="en" sz="1400" dirty="0" smtClean="0">
                <a:latin typeface="Century Gothic"/>
                <a:ea typeface="Century Gothic"/>
                <a:cs typeface="Century Gothic"/>
                <a:sym typeface="Century Gothic"/>
              </a:rPr>
              <a:t>SL.8.1</a:t>
            </a: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Begin to analyze the character of Louis Zamperini through a second read of an excerpt from chapter 1</a:t>
            </a:r>
            <a:br>
              <a:rPr lang="en" sz="1400" dirty="0">
                <a:latin typeface="Century Gothic"/>
                <a:ea typeface="Century Gothic"/>
                <a:cs typeface="Century Gothic"/>
                <a:sym typeface="Century Gothic"/>
              </a:rPr>
            </a:br>
            <a:r>
              <a:rPr lang="en-US" sz="1400" dirty="0" smtClean="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AutoNum type="arabicPeriod"/>
            </a:pPr>
            <a:r>
              <a:rPr lang="en" sz="1400" dirty="0">
                <a:latin typeface="Century Gothic"/>
                <a:ea typeface="Century Gothic"/>
                <a:cs typeface="Century Gothic"/>
                <a:sym typeface="Century Gothic"/>
              </a:rPr>
              <a:t>I can deepen my understanding of key words in </a:t>
            </a:r>
            <a:r>
              <a:rPr lang="en" sz="1400" i="1" dirty="0">
                <a:latin typeface="Century Gothic"/>
                <a:ea typeface="Century Gothic"/>
                <a:cs typeface="Century Gothic"/>
                <a:sym typeface="Century Gothic"/>
              </a:rPr>
              <a:t>Unbroken </a:t>
            </a:r>
            <a:r>
              <a:rPr lang="en" sz="1400" dirty="0">
                <a:latin typeface="Century Gothic"/>
                <a:ea typeface="Century Gothic"/>
                <a:cs typeface="Century Gothic"/>
                <a:sym typeface="Century Gothic"/>
              </a:rPr>
              <a:t>by using a vocabulary square.</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cite evidence that supports my analysis of </a:t>
            </a:r>
            <a:r>
              <a:rPr lang="en" sz="1400" i="1" dirty="0">
                <a:latin typeface="Century Gothic"/>
                <a:ea typeface="Century Gothic"/>
                <a:cs typeface="Century Gothic"/>
                <a:sym typeface="Century Gothic"/>
              </a:rPr>
              <a:t>Unbroken</a:t>
            </a:r>
            <a:r>
              <a:rPr lang="en" sz="1400" dirty="0">
                <a:latin typeface="Century Gothic"/>
                <a:ea typeface="Century Gothic"/>
                <a:cs typeface="Century Gothic"/>
                <a:sym typeface="Century Gothic"/>
              </a:rPr>
              <a: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analyze how incidents in </a:t>
            </a:r>
            <a:r>
              <a:rPr lang="en" sz="1400" i="1" dirty="0">
                <a:latin typeface="Century Gothic"/>
                <a:ea typeface="Century Gothic"/>
                <a:cs typeface="Century Gothic"/>
                <a:sym typeface="Century Gothic"/>
              </a:rPr>
              <a:t>Unbroken </a:t>
            </a:r>
            <a:r>
              <a:rPr lang="en" sz="1400" dirty="0">
                <a:latin typeface="Century Gothic"/>
                <a:ea typeface="Century Gothic"/>
                <a:cs typeface="Century Gothic"/>
                <a:sym typeface="Century Gothic"/>
              </a:rPr>
              <a:t>reveal aspects of Louie’s character.</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
            </a:r>
            <a:br>
              <a:rPr lang="en" sz="1400" dirty="0">
                <a:latin typeface="Century Gothic"/>
                <a:ea typeface="Century Gothic"/>
                <a:cs typeface="Century Gothic"/>
                <a:sym typeface="Century Gothic"/>
              </a:rPr>
            </a:br>
            <a:endParaRPr sz="1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5" name="Google Shape;275;p46"/>
          <p:cNvPicPr preferRelativeResize="0"/>
          <p:nvPr/>
        </p:nvPicPr>
        <p:blipFill>
          <a:blip r:embed="rId3">
            <a:alphaModFix/>
          </a:blip>
          <a:stretch>
            <a:fillRect/>
          </a:stretch>
        </p:blipFill>
        <p:spPr>
          <a:xfrm>
            <a:off x="7553054" y="4469775"/>
            <a:ext cx="502376" cy="513230"/>
          </a:xfrm>
          <a:prstGeom prst="rect">
            <a:avLst/>
          </a:prstGeom>
          <a:noFill/>
          <a:ln>
            <a:noFill/>
          </a:ln>
        </p:spPr>
      </p:pic>
      <p:sp>
        <p:nvSpPr>
          <p:cNvPr id="271" name="Google Shape;271;p46"/>
          <p:cNvSpPr txBox="1">
            <a:spLocks noGrp="1"/>
          </p:cNvSpPr>
          <p:nvPr>
            <p:ph type="title"/>
          </p:nvPr>
        </p:nvSpPr>
        <p:spPr>
          <a:xfrm>
            <a:off x="227550" y="167650"/>
            <a:ext cx="82878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Use Details to Better Understand Louie’s Character</a:t>
            </a:r>
            <a:endParaRPr sz="3000" i="0" u="none" strike="noStrike" cap="none" dirty="0">
              <a:solidFill>
                <a:schemeClr val="dk1"/>
              </a:solidFill>
              <a:latin typeface="Century Gothic"/>
              <a:ea typeface="Century Gothic"/>
              <a:cs typeface="Century Gothic"/>
              <a:sym typeface="Century Gothic"/>
            </a:endParaRPr>
          </a:p>
        </p:txBody>
      </p:sp>
      <p:sp>
        <p:nvSpPr>
          <p:cNvPr id="272" name="Google Shape;272;p46"/>
          <p:cNvSpPr txBox="1">
            <a:spLocks noGrp="1"/>
          </p:cNvSpPr>
          <p:nvPr>
            <p:ph type="body" idx="1"/>
          </p:nvPr>
        </p:nvSpPr>
        <p:spPr>
          <a:xfrm>
            <a:off x="70350" y="1308000"/>
            <a:ext cx="90033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dirty="0"/>
          </a:p>
          <a:p>
            <a:pPr marL="139700" marR="0" lvl="0" indent="0" algn="l" rtl="0">
              <a:lnSpc>
                <a:spcPct val="90000"/>
              </a:lnSpc>
              <a:spcBef>
                <a:spcPts val="0"/>
              </a:spcBef>
              <a:spcAft>
                <a:spcPts val="0"/>
              </a:spcAft>
              <a:buClr>
                <a:schemeClr val="dk1"/>
              </a:buClr>
              <a:buSzPts val="2100"/>
              <a:buFont typeface="Arial"/>
              <a:buNone/>
            </a:pPr>
            <a:r>
              <a:rPr lang="en" sz="2400" dirty="0">
                <a:latin typeface="Century Gothic"/>
                <a:ea typeface="Century Gothic"/>
                <a:cs typeface="Century Gothic"/>
                <a:sym typeface="Century Gothic"/>
              </a:rPr>
              <a:t>Turn and talk with your partner about this question:</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400" i="1" dirty="0">
                <a:latin typeface="Century Gothic"/>
                <a:ea typeface="Century Gothic"/>
                <a:cs typeface="Century Gothic"/>
                <a:sym typeface="Century Gothic"/>
              </a:rPr>
              <a:t>Based on your reading of the preface and pages 3–6, how would you describe Louie’s character?</a:t>
            </a:r>
            <a:endParaRPr sz="2400" i="1"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400" i="1"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400" dirty="0">
                <a:latin typeface="Century Gothic"/>
                <a:ea typeface="Century Gothic"/>
                <a:cs typeface="Century Gothic"/>
                <a:sym typeface="Century Gothic"/>
              </a:rPr>
              <a:t>Use your </a:t>
            </a:r>
            <a:r>
              <a:rPr lang="en" sz="2400" b="1" dirty="0">
                <a:latin typeface="Century Gothic"/>
                <a:ea typeface="Century Gothic"/>
                <a:cs typeface="Century Gothic"/>
                <a:sym typeface="Century Gothic"/>
              </a:rPr>
              <a:t>Structured Notes </a:t>
            </a:r>
            <a:r>
              <a:rPr lang="en" sz="2400" dirty="0">
                <a:latin typeface="Century Gothic"/>
                <a:ea typeface="Century Gothic"/>
                <a:cs typeface="Century Gothic"/>
                <a:sym typeface="Century Gothic"/>
              </a:rPr>
              <a:t>and the details from our Chalkboard Splash as you discuss.</a:t>
            </a:r>
            <a:endParaRPr sz="2400" dirty="0">
              <a:latin typeface="Century Gothic"/>
              <a:ea typeface="Century Gothic"/>
              <a:cs typeface="Century Gothic"/>
              <a:sym typeface="Century Gothic"/>
            </a:endParaRPr>
          </a:p>
        </p:txBody>
      </p:sp>
      <p:pic>
        <p:nvPicPr>
          <p:cNvPr id="273" name="Google Shape;273;p46"/>
          <p:cNvPicPr preferRelativeResize="0"/>
          <p:nvPr/>
        </p:nvPicPr>
        <p:blipFill>
          <a:blip r:embed="rId4">
            <a:alphaModFix/>
          </a:blip>
          <a:stretch>
            <a:fillRect/>
          </a:stretch>
        </p:blipFill>
        <p:spPr>
          <a:xfrm>
            <a:off x="8526236" y="4495801"/>
            <a:ext cx="466951" cy="385579"/>
          </a:xfrm>
          <a:prstGeom prst="rect">
            <a:avLst/>
          </a:prstGeom>
          <a:noFill/>
          <a:ln>
            <a:noFill/>
          </a:ln>
        </p:spPr>
      </p:pic>
      <p:pic>
        <p:nvPicPr>
          <p:cNvPr id="274" name="Google Shape;274;p46"/>
          <p:cNvPicPr preferRelativeResize="0"/>
          <p:nvPr/>
        </p:nvPicPr>
        <p:blipFill>
          <a:blip r:embed="rId5">
            <a:alphaModFix/>
          </a:blip>
          <a:stretch>
            <a:fillRect/>
          </a:stretch>
        </p:blipFill>
        <p:spPr>
          <a:xfrm>
            <a:off x="7990114" y="4495801"/>
            <a:ext cx="455659" cy="43776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307173" y="122125"/>
            <a:ext cx="8447251"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Show Our Understanding of Allusions</a:t>
            </a:r>
            <a:endParaRPr sz="3000" i="0" u="none" strike="noStrike" cap="none" dirty="0">
              <a:solidFill>
                <a:schemeClr val="dk1"/>
              </a:solidFill>
              <a:latin typeface="Century Gothic"/>
              <a:ea typeface="Century Gothic"/>
              <a:cs typeface="Century Gothic"/>
              <a:sym typeface="Century Gothic"/>
            </a:endParaRPr>
          </a:p>
        </p:txBody>
      </p:sp>
      <p:sp>
        <p:nvSpPr>
          <p:cNvPr id="281" name="Google Shape;281;p47"/>
          <p:cNvSpPr txBox="1">
            <a:spLocks noGrp="1"/>
          </p:cNvSpPr>
          <p:nvPr>
            <p:ph type="body" idx="1"/>
          </p:nvPr>
        </p:nvSpPr>
        <p:spPr>
          <a:xfrm>
            <a:off x="307175" y="1116319"/>
            <a:ext cx="7886700" cy="3263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Remember when completing a Quick Write to</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answer the prompt completely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use the strongest evidence</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explain the evidence</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include a focus statement and conclusion</a:t>
            </a:r>
            <a:endParaRPr sz="1800">
              <a:latin typeface="Century Gothic"/>
              <a:ea typeface="Century Gothic"/>
              <a:cs typeface="Century Gothic"/>
              <a:sym typeface="Century Gothic"/>
            </a:endParaRPr>
          </a:p>
        </p:txBody>
      </p:sp>
      <p:pic>
        <p:nvPicPr>
          <p:cNvPr id="282" name="Google Shape;282;p47"/>
          <p:cNvPicPr preferRelativeResize="0"/>
          <p:nvPr/>
        </p:nvPicPr>
        <p:blipFill>
          <a:blip r:embed="rId3">
            <a:alphaModFix/>
          </a:blip>
          <a:stretch>
            <a:fillRect/>
          </a:stretch>
        </p:blipFill>
        <p:spPr>
          <a:xfrm>
            <a:off x="307174" y="2734849"/>
            <a:ext cx="8424325" cy="1596957"/>
          </a:xfrm>
          <a:prstGeom prst="rect">
            <a:avLst/>
          </a:prstGeom>
          <a:noFill/>
          <a:ln>
            <a:noFill/>
          </a:ln>
        </p:spPr>
      </p:pic>
      <p:sp>
        <p:nvSpPr>
          <p:cNvPr id="283" name="Google Shape;283;p47"/>
          <p:cNvSpPr txBox="1"/>
          <p:nvPr/>
        </p:nvSpPr>
        <p:spPr>
          <a:xfrm>
            <a:off x="344725" y="2893775"/>
            <a:ext cx="8264100" cy="14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84" name="Google Shape;284;p47"/>
          <p:cNvPicPr preferRelativeResize="0"/>
          <p:nvPr/>
        </p:nvPicPr>
        <p:blipFill>
          <a:blip r:embed="rId4">
            <a:alphaModFix/>
          </a:blip>
          <a:stretch>
            <a:fillRect/>
          </a:stretch>
        </p:blipFill>
        <p:spPr>
          <a:xfrm>
            <a:off x="8531946" y="4379719"/>
            <a:ext cx="612054" cy="5723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90" name="Google Shape;290;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dirty="0">
                <a:latin typeface="Century Gothic"/>
                <a:ea typeface="Century Gothic"/>
                <a:cs typeface="Century Gothic"/>
                <a:sym typeface="Century Gothic"/>
              </a:rPr>
              <a:t>Complete a first read of pages 6–12 in </a:t>
            </a:r>
            <a:r>
              <a:rPr lang="en" sz="1800" i="1" dirty="0">
                <a:latin typeface="Century Gothic"/>
                <a:ea typeface="Century Gothic"/>
                <a:cs typeface="Century Gothic"/>
                <a:sym typeface="Century Gothic"/>
              </a:rPr>
              <a:t>Unbroken</a:t>
            </a:r>
            <a:r>
              <a:rPr lang="en" sz="1800" dirty="0">
                <a:latin typeface="Century Gothic"/>
                <a:ea typeface="Century Gothic"/>
                <a:cs typeface="Century Gothic"/>
                <a:sym typeface="Century Gothic"/>
              </a:rPr>
              <a:t> and complete the </a:t>
            </a:r>
            <a:r>
              <a:rPr lang="en" sz="1800" b="1" i="1" dirty="0">
                <a:latin typeface="Century Gothic"/>
                <a:ea typeface="Century Gothic"/>
                <a:cs typeface="Century Gothic"/>
                <a:sym typeface="Century Gothic"/>
              </a:rPr>
              <a:t>Unbroken</a:t>
            </a:r>
            <a:r>
              <a:rPr lang="en" sz="1800" b="1" dirty="0">
                <a:latin typeface="Century Gothic"/>
                <a:ea typeface="Century Gothic"/>
                <a:cs typeface="Century Gothic"/>
                <a:sym typeface="Century Gothic"/>
              </a:rPr>
              <a:t> structured notes, pages 6–12</a:t>
            </a:r>
            <a:r>
              <a:rPr lang="en" sz="1800" dirty="0">
                <a:latin typeface="Century Gothic"/>
                <a:ea typeface="Century Gothic"/>
                <a:cs typeface="Century Gothic"/>
                <a:sym typeface="Century Gothic"/>
              </a:rPr>
              <a:t>.</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dirty="0">
                <a:latin typeface="Century Gothic"/>
                <a:ea typeface="Century Gothic"/>
                <a:cs typeface="Century Gothic"/>
                <a:sym typeface="Century Gothic"/>
              </a:rPr>
              <a:t>Answer the focus question: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dirty="0" smtClean="0">
                <a:latin typeface="Century Gothic"/>
                <a:ea typeface="Century Gothic"/>
                <a:cs typeface="Century Gothic"/>
                <a:sym typeface="Century Gothic"/>
              </a:rPr>
              <a:t>On </a:t>
            </a:r>
            <a:r>
              <a:rPr lang="en" sz="1800" dirty="0">
                <a:latin typeface="Century Gothic"/>
                <a:ea typeface="Century Gothic"/>
                <a:cs typeface="Century Gothic"/>
                <a:sym typeface="Century Gothic"/>
              </a:rPr>
              <a:t>page 7, Hillenbrand writes, ‘When history carried him into war, this resilient optimism would define him.’ How is Louie resilient and optimistic? What does it mean to ‘define </a:t>
            </a:r>
            <a:r>
              <a:rPr lang="en" sz="1800" dirty="0" smtClean="0">
                <a:latin typeface="Century Gothic"/>
                <a:ea typeface="Century Gothic"/>
                <a:cs typeface="Century Gothic"/>
                <a:sym typeface="Century Gothic"/>
              </a:rPr>
              <a:t>him?</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Use the strongest evidence from the book to support your answer</a:t>
            </a:r>
            <a:endParaRPr sz="18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97" name="Google Shape;297;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98" name="Google Shape;298;p49"/>
          <p:cNvGraphicFramePr/>
          <p:nvPr/>
        </p:nvGraphicFramePr>
        <p:xfrm>
          <a:off x="577216" y="1385887"/>
          <a:ext cx="7989600" cy="3230175"/>
        </p:xfrm>
        <a:graphic>
          <a:graphicData uri="http://schemas.openxmlformats.org/drawingml/2006/table">
            <a:tbl>
              <a:tblPr firstRow="1" bandRow="1">
                <a:noFill/>
                <a:tableStyleId>{92F5647C-BB52-45FA-9657-EFF1DC7F37FD}</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2: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400" dirty="0">
                <a:latin typeface="Century Gothic"/>
                <a:ea typeface="Century Gothic"/>
                <a:cs typeface="Century Gothic"/>
                <a:sym typeface="Century Gothic"/>
              </a:rPr>
              <a:t>Materials and classroom preparation</a:t>
            </a:r>
            <a:endParaRPr sz="1400" dirty="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Char char="●"/>
            </a:pPr>
            <a:r>
              <a:rPr lang="en" sz="1400" i="1" dirty="0">
                <a:latin typeface="Century Gothic"/>
                <a:ea typeface="Century Gothic"/>
                <a:cs typeface="Century Gothic"/>
                <a:sym typeface="Century Gothic"/>
              </a:rPr>
              <a:t>Unbroken: A World War II Story of Survival, Resilience, and Redemption </a:t>
            </a:r>
            <a:r>
              <a:rPr lang="en" sz="1400" dirty="0">
                <a:latin typeface="Century Gothic"/>
                <a:ea typeface="Century Gothic"/>
                <a:cs typeface="Century Gothic"/>
                <a:sym typeface="Century Gothic"/>
              </a:rPr>
              <a:t>(one per student)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b="1" dirty="0">
                <a:latin typeface="Century Gothic"/>
                <a:ea typeface="Century Gothic"/>
                <a:cs typeface="Century Gothic"/>
                <a:sym typeface="Century Gothic"/>
              </a:rPr>
              <a:t>Vocabulary Square </a:t>
            </a:r>
            <a:r>
              <a:rPr lang="en" sz="1400" dirty="0">
                <a:latin typeface="Century Gothic"/>
                <a:ea typeface="Century Gothic"/>
                <a:cs typeface="Century Gothic"/>
                <a:sym typeface="Century Gothic"/>
              </a:rPr>
              <a:t>(one per student)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Discussion Appointments: Pacific Theater Partners (one per student)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Blank sentence strips (one per student)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b="1" dirty="0">
                <a:latin typeface="Century Gothic"/>
                <a:ea typeface="Century Gothic"/>
                <a:cs typeface="Century Gothic"/>
                <a:sym typeface="Century Gothic"/>
              </a:rPr>
              <a:t>QuickWrite: Allusions </a:t>
            </a:r>
            <a:r>
              <a:rPr lang="en" sz="1400" dirty="0">
                <a:latin typeface="Century Gothic"/>
                <a:ea typeface="Century Gothic"/>
                <a:cs typeface="Century Gothic"/>
                <a:sym typeface="Century Gothic"/>
              </a:rPr>
              <a:t>(one per student)</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b="1" i="1" dirty="0">
                <a:latin typeface="Century Gothic"/>
                <a:ea typeface="Century Gothic"/>
                <a:cs typeface="Century Gothic"/>
                <a:sym typeface="Century Gothic"/>
              </a:rPr>
              <a:t>Unbroken </a:t>
            </a:r>
            <a:r>
              <a:rPr lang="en" sz="1400" b="1" dirty="0">
                <a:latin typeface="Century Gothic"/>
                <a:ea typeface="Century Gothic"/>
                <a:cs typeface="Century Gothic"/>
                <a:sym typeface="Century Gothic"/>
              </a:rPr>
              <a:t>structured notes, pages 6–12 </a:t>
            </a:r>
            <a:r>
              <a:rPr lang="en" sz="1400" dirty="0">
                <a:latin typeface="Century Gothic"/>
                <a:ea typeface="Century Gothic"/>
                <a:cs typeface="Century Gothic"/>
                <a:sym typeface="Century Gothic"/>
              </a:rPr>
              <a:t>(one per student)</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Char char="●"/>
            </a:pPr>
            <a:r>
              <a:rPr lang="en" sz="1400" b="1" i="1" dirty="0">
                <a:latin typeface="Century Gothic"/>
                <a:ea typeface="Century Gothic"/>
                <a:cs typeface="Century Gothic"/>
                <a:sym typeface="Century Gothic"/>
              </a:rPr>
              <a:t>Unbroken </a:t>
            </a:r>
            <a:r>
              <a:rPr lang="en" sz="1400" b="1" dirty="0">
                <a:latin typeface="Century Gothic"/>
                <a:ea typeface="Century Gothic"/>
                <a:cs typeface="Century Gothic"/>
                <a:sym typeface="Century Gothic"/>
              </a:rPr>
              <a:t>supported structured notes, pages 6–12</a:t>
            </a:r>
            <a:r>
              <a:rPr lang="en" sz="1400" dirty="0">
                <a:latin typeface="Century Gothic"/>
                <a:ea typeface="Century Gothic"/>
                <a:cs typeface="Century Gothic"/>
                <a:sym typeface="Century Gothic"/>
              </a:rPr>
              <a:t> (optional; for students needing additional support)</a:t>
            </a:r>
            <a:endParaRPr sz="1400" dirty="0">
              <a:latin typeface="Century Gothic"/>
              <a:ea typeface="Century Gothic"/>
              <a:cs typeface="Century Gothic"/>
              <a:sym typeface="Century Gothic"/>
            </a:endParaRPr>
          </a:p>
          <a:p>
            <a:pPr marL="457200" lvl="0" indent="-317500" algn="l" rtl="0">
              <a:lnSpc>
                <a:spcPct val="100000"/>
              </a:lnSpc>
              <a:spcBef>
                <a:spcPts val="0"/>
              </a:spcBef>
              <a:spcAft>
                <a:spcPts val="0"/>
              </a:spcAft>
              <a:buSzPts val="1400"/>
              <a:buFont typeface="Century Gothic"/>
              <a:buChar char="●"/>
            </a:pPr>
            <a:r>
              <a:rPr lang="en" sz="1400" b="1" i="1" dirty="0">
                <a:latin typeface="Century Gothic"/>
                <a:ea typeface="Century Gothic"/>
                <a:cs typeface="Century Gothic"/>
                <a:sym typeface="Century Gothic"/>
              </a:rPr>
              <a:t>Unbroken </a:t>
            </a:r>
            <a:r>
              <a:rPr lang="en" sz="1400" b="1" dirty="0">
                <a:latin typeface="Century Gothic"/>
                <a:ea typeface="Century Gothic"/>
                <a:cs typeface="Century Gothic"/>
                <a:sym typeface="Century Gothic"/>
              </a:rPr>
              <a:t>Structured Notes Teacher Guide, pages 6–12 (for teacher reference) </a:t>
            </a:r>
            <a:endParaRPr sz="1400" b="1"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Timer (optional; for teacher use)</a:t>
            </a:r>
            <a:br>
              <a:rPr lang="en" sz="1400" dirty="0">
                <a:latin typeface="Century Gothic"/>
                <a:ea typeface="Century Gothic"/>
                <a:cs typeface="Century Gothic"/>
                <a:sym typeface="Century Gothic"/>
              </a:rPr>
            </a:br>
            <a:r>
              <a:rPr lang="en" sz="1400" dirty="0">
                <a:latin typeface="Century Gothic"/>
                <a:ea typeface="Century Gothic"/>
                <a:cs typeface="Century Gothic"/>
                <a:sym typeface="Century Gothic"/>
              </a:rPr>
              <a:t/>
            </a:r>
            <a:br>
              <a:rPr lang="en" sz="1400" dirty="0">
                <a:latin typeface="Century Gothic"/>
                <a:ea typeface="Century Gothic"/>
                <a:cs typeface="Century Gothic"/>
                <a:sym typeface="Century Gothic"/>
              </a:rPr>
            </a:br>
            <a:endParaRPr sz="14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1: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2: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Reading and protocols to read in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a:latin typeface="Century Gothic"/>
                <a:ea typeface="Century Gothic"/>
                <a:cs typeface="Century Gothic"/>
                <a:sym typeface="Century Gothic"/>
              </a:rPr>
              <a:t>Review the Four Square vocabulary activity </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 Discussion Appointments protocol </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 the Chalkboard Splash protocol </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Reread </a:t>
            </a:r>
            <a:r>
              <a:rPr lang="en" sz="1800" i="1">
                <a:latin typeface="Century Gothic"/>
                <a:ea typeface="Century Gothic"/>
                <a:cs typeface="Century Gothic"/>
                <a:sym typeface="Century Gothic"/>
              </a:rPr>
              <a:t>Unbroken </a:t>
            </a:r>
            <a:r>
              <a:rPr lang="en" sz="1800">
                <a:latin typeface="Century Gothic"/>
                <a:ea typeface="Century Gothic"/>
                <a:cs typeface="Century Gothic"/>
                <a:sym typeface="Century Gothic"/>
              </a:rPr>
              <a:t>pages 6-12 (in preparation for student homework)</a:t>
            </a: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336775" y="1139600"/>
            <a:ext cx="85419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set up Discussion Appointments, just as you did in Module 2. This will allow you an opportunity to engage with more of your classmates in discussions throughout Module 3. You will also continue to work with the section of text from </a:t>
            </a:r>
            <a:r>
              <a:rPr lang="en" sz="1800" i="1" dirty="0">
                <a:latin typeface="Century Gothic"/>
                <a:ea typeface="Century Gothic"/>
                <a:cs typeface="Century Gothic"/>
                <a:sym typeface="Century Gothic"/>
              </a:rPr>
              <a:t>Unbroken </a:t>
            </a:r>
            <a:r>
              <a:rPr lang="en" sz="1800" dirty="0">
                <a:latin typeface="Century Gothic"/>
                <a:ea typeface="Century Gothic"/>
                <a:cs typeface="Century Gothic"/>
                <a:sym typeface="Century Gothic"/>
              </a:rPr>
              <a:t>that we read in yesterday’s lesson as you learn more about the character of Louis Zamperini.</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Complete a </a:t>
            </a:r>
            <a:r>
              <a:rPr lang="en" sz="1800" b="1" dirty="0">
                <a:latin typeface="Century Gothic"/>
                <a:ea typeface="Century Gothic"/>
                <a:cs typeface="Century Gothic"/>
                <a:sym typeface="Century Gothic"/>
              </a:rPr>
              <a:t>Vocabulary Square </a:t>
            </a:r>
            <a:r>
              <a:rPr lang="en" sz="1800" dirty="0">
                <a:latin typeface="Century Gothic"/>
                <a:ea typeface="Century Gothic"/>
                <a:cs typeface="Century Gothic"/>
                <a:sym typeface="Century Gothic"/>
              </a:rPr>
              <a:t>to show your understanding of the meaning of vocabulary from the </a:t>
            </a:r>
            <a:r>
              <a:rPr lang="en" sz="1800" dirty="0" smtClean="0">
                <a:latin typeface="Century Gothic"/>
                <a:ea typeface="Century Gothic"/>
                <a:cs typeface="Century Gothic"/>
                <a:sym typeface="Century Gothic"/>
              </a:rPr>
              <a:t>text</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Determine Discussion Appointments to use throughout the </a:t>
            </a:r>
            <a:r>
              <a:rPr lang="en" sz="1800" dirty="0" smtClean="0">
                <a:latin typeface="Century Gothic"/>
                <a:ea typeface="Century Gothic"/>
                <a:cs typeface="Century Gothic"/>
                <a:sym typeface="Century Gothic"/>
              </a:rPr>
              <a:t>Module</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Identify details from the text and use these to form inferences about  Louie’s </a:t>
            </a:r>
            <a:r>
              <a:rPr lang="en" sz="1800" dirty="0" smtClean="0">
                <a:latin typeface="Century Gothic"/>
                <a:ea typeface="Century Gothic"/>
                <a:cs typeface="Century Gothic"/>
                <a:sym typeface="Century Gothic"/>
              </a:rPr>
              <a:t>character</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 </a:t>
            </a:r>
            <a:endParaRPr sz="1800" i="1"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104675" y="167650"/>
            <a:ext cx="89115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Show Our Understanding of Vocabulary from the Text</a:t>
            </a:r>
            <a:endParaRPr sz="28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104675" y="1161850"/>
            <a:ext cx="84105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1800" dirty="0">
                <a:latin typeface="Century Gothic"/>
                <a:ea typeface="Century Gothic"/>
                <a:cs typeface="Century Gothic"/>
                <a:sym typeface="Century Gothic"/>
              </a:rPr>
              <a:t>Using your </a:t>
            </a:r>
            <a:r>
              <a:rPr lang="en" sz="1800" b="1" dirty="0">
                <a:latin typeface="Century Gothic"/>
                <a:ea typeface="Century Gothic"/>
                <a:cs typeface="Century Gothic"/>
                <a:sym typeface="Century Gothic"/>
              </a:rPr>
              <a:t>structured notes</a:t>
            </a:r>
            <a:endParaRPr sz="1800" b="1"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1800" dirty="0">
                <a:latin typeface="Century Gothic"/>
                <a:ea typeface="Century Gothic"/>
                <a:cs typeface="Century Gothic"/>
                <a:sym typeface="Century Gothic"/>
              </a:rPr>
              <a:t>from homework, work with a </a:t>
            </a:r>
            <a:endParaRPr sz="18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1800" dirty="0">
                <a:latin typeface="Century Gothic"/>
                <a:ea typeface="Century Gothic"/>
                <a:cs typeface="Century Gothic"/>
                <a:sym typeface="Century Gothic"/>
              </a:rPr>
              <a:t>partner to select a vocabulary</a:t>
            </a:r>
            <a:endParaRPr sz="18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1800" dirty="0">
                <a:latin typeface="Century Gothic"/>
                <a:ea typeface="Century Gothic"/>
                <a:cs typeface="Century Gothic"/>
                <a:sym typeface="Century Gothic"/>
              </a:rPr>
              <a:t>word and complete your</a:t>
            </a:r>
            <a:endParaRPr sz="18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Vocabulary Square</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3878450" y="1161850"/>
            <a:ext cx="5198976" cy="3600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Our Learning Targets</a:t>
            </a:r>
            <a:endParaRPr sz="3300" b="0" i="0" u="none" strike="noStrike" cap="none">
              <a:solidFill>
                <a:schemeClr val="dk1"/>
              </a:solidFill>
              <a:latin typeface="Calibri"/>
              <a:ea typeface="Calibri"/>
              <a:cs typeface="Calibri"/>
              <a:sym typeface="Calibri"/>
            </a:endParaRPr>
          </a:p>
        </p:txBody>
      </p:sp>
      <p:sp>
        <p:nvSpPr>
          <p:cNvPr id="251" name="Google Shape;251;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deepen my understanding of key words</a:t>
            </a:r>
            <a:r>
              <a:rPr lang="en" sz="2400" dirty="0">
                <a:latin typeface="Century Gothic"/>
                <a:ea typeface="Century Gothic"/>
                <a:cs typeface="Century Gothic"/>
                <a:sym typeface="Century Gothic"/>
              </a:rPr>
              <a:t> in </a:t>
            </a:r>
            <a:r>
              <a:rPr lang="en" sz="2400" i="1" dirty="0">
                <a:latin typeface="Century Gothic"/>
                <a:ea typeface="Century Gothic"/>
                <a:cs typeface="Century Gothic"/>
                <a:sym typeface="Century Gothic"/>
              </a:rPr>
              <a:t>Unbroken </a:t>
            </a:r>
            <a:r>
              <a:rPr lang="en" sz="2400" dirty="0">
                <a:latin typeface="Century Gothic"/>
                <a:ea typeface="Century Gothic"/>
                <a:cs typeface="Century Gothic"/>
                <a:sym typeface="Century Gothic"/>
              </a:rPr>
              <a:t>by using a </a:t>
            </a:r>
            <a:r>
              <a:rPr lang="en" sz="2400" b="1" dirty="0">
                <a:latin typeface="Century Gothic"/>
                <a:ea typeface="Century Gothic"/>
                <a:cs typeface="Century Gothic"/>
                <a:sym typeface="Century Gothic"/>
              </a:rPr>
              <a:t>vocabulary square</a:t>
            </a:r>
            <a:r>
              <a:rPr lang="en" sz="2400" dirty="0">
                <a:latin typeface="Century Gothic"/>
                <a:ea typeface="Century Gothic"/>
                <a:cs typeface="Century Gothic"/>
                <a:sym typeface="Century Gothic"/>
              </a:rPr>
              <a:t>.</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cite evidence that supports my analysis </a:t>
            </a:r>
            <a:r>
              <a:rPr lang="en" sz="2400" dirty="0">
                <a:latin typeface="Century Gothic"/>
                <a:ea typeface="Century Gothic"/>
                <a:cs typeface="Century Gothic"/>
                <a:sym typeface="Century Gothic"/>
              </a:rPr>
              <a:t>of </a:t>
            </a:r>
            <a:r>
              <a:rPr lang="en" sz="2400" i="1" dirty="0">
                <a:latin typeface="Century Gothic"/>
                <a:ea typeface="Century Gothic"/>
                <a:cs typeface="Century Gothic"/>
                <a:sym typeface="Century Gothic"/>
              </a:rPr>
              <a:t>Unbroken</a:t>
            </a:r>
            <a:r>
              <a:rPr lang="en" sz="2400" dirty="0">
                <a:latin typeface="Century Gothic"/>
                <a:ea typeface="Century Gothic"/>
                <a:cs typeface="Century Gothic"/>
                <a:sym typeface="Century Gothic"/>
              </a:rPr>
              <a:t>.</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analyze how incidents in Unbroken reveal aspects </a:t>
            </a:r>
            <a:r>
              <a:rPr lang="en" sz="2400" dirty="0">
                <a:latin typeface="Century Gothic"/>
                <a:ea typeface="Century Gothic"/>
                <a:cs typeface="Century Gothic"/>
                <a:sym typeface="Century Gothic"/>
              </a:rPr>
              <a:t>of Louie’s character.</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8406493" y="4383594"/>
            <a:ext cx="615775" cy="49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48342" y="152475"/>
            <a:ext cx="8646407"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Make Discussion Appointments</a:t>
            </a:r>
            <a:endParaRPr sz="3300" i="0" u="none" strike="noStrike" cap="none" dirty="0">
              <a:solidFill>
                <a:schemeClr val="dk1"/>
              </a:solidFill>
              <a:latin typeface="Century Gothic"/>
              <a:ea typeface="Century Gothic"/>
              <a:cs typeface="Century Gothic"/>
              <a:sym typeface="Century Gothic"/>
            </a:endParaRPr>
          </a:p>
        </p:txBody>
      </p:sp>
      <p:sp>
        <p:nvSpPr>
          <p:cNvPr id="258" name="Google Shape;258;p44"/>
          <p:cNvSpPr txBox="1">
            <a:spLocks noGrp="1"/>
          </p:cNvSpPr>
          <p:nvPr>
            <p:ph type="body" idx="1"/>
          </p:nvPr>
        </p:nvSpPr>
        <p:spPr>
          <a:xfrm>
            <a:off x="348341" y="971550"/>
            <a:ext cx="8646483"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1800" dirty="0">
                <a:latin typeface="Century Gothic"/>
                <a:ea typeface="Century Gothic"/>
                <a:cs typeface="Century Gothic"/>
                <a:sym typeface="Century Gothic"/>
              </a:rPr>
              <a:t>As you move quietly around the room, you’ll sign up for five appointments with five different partners.</a:t>
            </a:r>
            <a:endParaRPr sz="18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For each location on the map, you’ll only have one appointment.</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If someone asks you for an appointment and that location is available, you need to accept the appointment.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In the blank next to each location, write the name of your appointment partner.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Once you have made all five appointments, return to your seat.</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p:txBody>
      </p:sp>
      <p:pic>
        <p:nvPicPr>
          <p:cNvPr id="259" name="Google Shape;259;p44"/>
          <p:cNvPicPr preferRelativeResize="0"/>
          <p:nvPr/>
        </p:nvPicPr>
        <p:blipFill>
          <a:blip r:embed="rId3">
            <a:alphaModFix/>
          </a:blip>
          <a:stretch>
            <a:fillRect/>
          </a:stretch>
        </p:blipFill>
        <p:spPr>
          <a:xfrm>
            <a:off x="8515189" y="4472375"/>
            <a:ext cx="468675" cy="4007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379325" y="273850"/>
            <a:ext cx="8621700" cy="5454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Identify Details that Reveal  Character </a:t>
            </a:r>
            <a:endParaRPr sz="3000" i="0" u="none" strike="noStrike" cap="none" dirty="0">
              <a:solidFill>
                <a:schemeClr val="dk1"/>
              </a:solidFill>
              <a:latin typeface="Century Gothic"/>
              <a:ea typeface="Century Gothic"/>
              <a:cs typeface="Century Gothic"/>
              <a:sym typeface="Century Gothic"/>
            </a:endParaRPr>
          </a:p>
        </p:txBody>
      </p:sp>
      <p:sp>
        <p:nvSpPr>
          <p:cNvPr id="265" name="Google Shape;265;p45"/>
          <p:cNvSpPr txBox="1">
            <a:spLocks noGrp="1"/>
          </p:cNvSpPr>
          <p:nvPr>
            <p:ph type="body" idx="1"/>
          </p:nvPr>
        </p:nvSpPr>
        <p:spPr>
          <a:xfrm>
            <a:off x="379325" y="1125101"/>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Review the details from your </a:t>
            </a:r>
            <a:r>
              <a:rPr lang="en" sz="2400" b="1" dirty="0">
                <a:latin typeface="Century Gothic"/>
                <a:ea typeface="Century Gothic"/>
                <a:cs typeface="Century Gothic"/>
                <a:sym typeface="Century Gothic"/>
              </a:rPr>
              <a:t>Structured Notes homework</a:t>
            </a:r>
            <a:r>
              <a:rPr lang="en" sz="2400" dirty="0">
                <a:latin typeface="Century Gothic"/>
                <a:ea typeface="Century Gothic"/>
                <a:cs typeface="Century Gothic"/>
                <a:sym typeface="Century Gothic"/>
              </a:rPr>
              <a:t>.</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Select a detail that reveals Louie’s character.</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Write that sentence on your blank sentence strip.</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Post your sentence on the wall for a Chalkboard Splash.</a:t>
            </a:r>
            <a:endParaRPr sz="2400" dirty="0">
              <a:latin typeface="Century Gothic"/>
              <a:ea typeface="Century Gothic"/>
              <a:cs typeface="Century Gothic"/>
              <a:sym typeface="Century Gothic"/>
            </a:endParaRPr>
          </a:p>
        </p:txBody>
      </p:sp>
      <p:pic>
        <p:nvPicPr>
          <p:cNvPr id="266" name="Google Shape;266;p45"/>
          <p:cNvPicPr preferRelativeResize="0"/>
          <p:nvPr/>
        </p:nvPicPr>
        <p:blipFill>
          <a:blip r:embed="rId3">
            <a:alphaModFix/>
          </a:blip>
          <a:stretch>
            <a:fillRect/>
          </a:stretch>
        </p:blipFill>
        <p:spPr>
          <a:xfrm>
            <a:off x="8475789" y="4388501"/>
            <a:ext cx="514350" cy="5143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C3189D9-3A4A-449E-AC3F-C04F07A0EC60}"/>
</file>

<file path=customXml/itemProps2.xml><?xml version="1.0" encoding="utf-8"?>
<ds:datastoreItem xmlns:ds="http://schemas.openxmlformats.org/officeDocument/2006/customXml" ds:itemID="{289B41DA-5985-410D-8D57-E39D20FEFF5A}"/>
</file>

<file path=customXml/itemProps3.xml><?xml version="1.0" encoding="utf-8"?>
<ds:datastoreItem xmlns:ds="http://schemas.openxmlformats.org/officeDocument/2006/customXml" ds:itemID="{A1F81AA6-E9C4-450B-AE6D-ECEE91306673}"/>
</file>

<file path=docProps/app.xml><?xml version="1.0" encoding="utf-8"?>
<Properties xmlns="http://schemas.openxmlformats.org/officeDocument/2006/extended-properties" xmlns:vt="http://schemas.openxmlformats.org/officeDocument/2006/docPropsVTypes">
  <TotalTime>34</TotalTime>
  <Words>1287</Words>
  <Application>Microsoft Macintosh PowerPoint</Application>
  <PresentationFormat>On-screen Show (16:9)</PresentationFormat>
  <Paragraphs>298</Paragraphs>
  <Slides>13</Slides>
  <Notes>13</Notes>
  <HiddenSlides>0</HiddenSlides>
  <MMClips>0</MMClips>
  <ScaleCrop>false</ScaleCrop>
  <HeadingPairs>
    <vt:vector size="4" baseType="variant">
      <vt:variant>
        <vt:lpstr>Theme</vt:lpstr>
      </vt:variant>
      <vt:variant>
        <vt:i4>3</vt:i4>
      </vt:variant>
      <vt:variant>
        <vt:lpstr>Slide Titles</vt:lpstr>
      </vt:variant>
      <vt:variant>
        <vt:i4>13</vt:i4>
      </vt:variant>
    </vt:vector>
  </HeadingPairs>
  <TitlesOfParts>
    <vt:vector size="16" baseType="lpstr">
      <vt:lpstr>Simple Light</vt:lpstr>
      <vt:lpstr>Office Theme</vt:lpstr>
      <vt:lpstr>Office Theme</vt:lpstr>
      <vt:lpstr>  Grade 8: Module 3: Unit 1: Lesson 2 Teacher slide, before teaching. </vt:lpstr>
      <vt:lpstr>  Grade 8: Module 3: Unit 1: Lesson 2 Teacher slide, before teaching. </vt:lpstr>
      <vt:lpstr>  Grade 8: Module 3: Unit 1: Lesson 2 Teacher slide, before teaching. </vt:lpstr>
      <vt:lpstr>Grade 8: Module 3:  Unit 1: Lesson 2</vt:lpstr>
      <vt:lpstr>Hello, Students!</vt:lpstr>
      <vt:lpstr>Let’s Show Our Understanding of Vocabulary from the Text</vt:lpstr>
      <vt:lpstr>Let’s Review Our Learning Targets</vt:lpstr>
      <vt:lpstr>Let’s Make Discussion Appointments</vt:lpstr>
      <vt:lpstr>Let’s Identify Details that Reveal  Character </vt:lpstr>
      <vt:lpstr>Let’s Use Details to Better Understand Louie’s Character</vt:lpstr>
      <vt:lpstr>Let’s Show Our Understanding of Allusions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1: Lesson 2 Teacher slide, before teaching. </dc:title>
  <dc:creator>nbravo</dc:creator>
  <cp:lastModifiedBy>Alexander Specht</cp:lastModifiedBy>
  <cp:revision>5</cp:revision>
  <dcterms:modified xsi:type="dcterms:W3CDTF">2018-10-14T22:33:21Z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