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28.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29.xml" ContentType="application/vnd.openxmlformats-officedocument.presentationml.slide+xml"/>
  <Override PartName="/ppt/slides/slide6.xml" ContentType="application/vnd.openxmlformats-officedocument.presentationml.slide+xml"/>
  <Override PartName="/ppt/slides/slide4.xml" ContentType="application/vnd.openxmlformats-officedocument.presentationml.slide+xml"/>
  <Override PartName="/ppt/slides/slide1.xml" ContentType="application/vnd.openxmlformats-officedocument.presentationml.slide+xml"/>
  <Override PartName="/ppt/slides/slide5.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notesSlides/notesSlide24.xml" ContentType="application/vnd.openxmlformats-officedocument.presentationml.notesSlide+xml"/>
  <Override PartName="/ppt/notesSlides/notesSlide23.xml" ContentType="application/vnd.openxmlformats-officedocument.presentationml.notesSlide+xml"/>
  <Override PartName="/ppt/notesSlides/notesSlide22.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9.xml" ContentType="application/vnd.openxmlformats-officedocument.presentationml.notesSlide+xml"/>
  <Override PartName="/ppt/notesSlides/notesSlide28.xml" ContentType="application/vnd.openxmlformats-officedocument.presentationml.notesSlide+xml"/>
  <Override PartName="/ppt/notesSlides/notesSlide27.xml" ContentType="application/vnd.openxmlformats-officedocument.presentationml.notesSlide+xml"/>
  <Override PartName="/ppt/slideMasters/slideMaster2.xml" ContentType="application/vnd.openxmlformats-officedocument.presentationml.slideMaster+xml"/>
  <Override PartName="/ppt/notesSlides/notesSlide21.xml" ContentType="application/vnd.openxmlformats-officedocument.presentationml.notesSlide+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20.xml" ContentType="application/vnd.openxmlformats-officedocument.presentationml.slideLayout+xml"/>
  <Override PartName="/ppt/slideLayouts/slideLayout22.xml" ContentType="application/vnd.openxmlformats-officedocument.presentationml.slideLayout+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0.xml" ContentType="application/vnd.openxmlformats-officedocument.presentationml.notes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slideLayouts/slideLayout21.xml" ContentType="application/vnd.openxmlformats-officedocument.presentationml.slideLayout+xml"/>
  <Override PartName="/ppt/notesSlides/notesSlide10.xml" ContentType="application/vnd.openxmlformats-officedocument.presentationml.notesSlide+xml"/>
  <Override PartName="/ppt/notesSlides/notesSlide1.xml" ContentType="application/vnd.openxmlformats-officedocument.presentationml.notesSlide+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notesSlides/notesSlide9.xml" ContentType="application/vnd.openxmlformats-officedocument.presentationml.notesSlide+xml"/>
  <Override PartName="/ppt/notesSlides/notesSlide2.xml" ContentType="application/vnd.openxmlformats-officedocument.presentationml.notesSlide+xml"/>
  <Override PartName="/ppt/notesSlides/notesSlide4.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3.xml" ContentType="application/vnd.openxmlformats-officedocument.presentationml.notesSlide+xml"/>
  <Override PartName="/ppt/notesMasters/notesMaster1.xml" ContentType="application/vnd.openxmlformats-officedocument.presentationml.notesMaster+xml"/>
  <Override PartName="/ppt/theme/theme2.xml" ContentType="application/vnd.openxmlformats-officedocument.theme+xml"/>
  <Override PartName="/ppt/theme/theme3.xml" ContentType="application/vnd.openxmlformats-officedocument.theme+xml"/>
  <Override PartName="/ppt/theme/theme1.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3" r:id="rId1"/>
    <p:sldMasterId id="2147483674" r:id="rId2"/>
  </p:sldMasterIdLst>
  <p:notesMasterIdLst>
    <p:notesMasterId r:id="rId32"/>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Lst>
  <p:sldSz cx="9144000" cy="5143500" type="screen16x9"/>
  <p:notesSz cx="6858000" cy="9144000"/>
  <p:embeddedFontLst>
    <p:embeddedFont>
      <p:font typeface="Calibri" panose="020F0502020204030204" pitchFamily="34" charset="0"/>
      <p:regular r:id="rId33"/>
      <p:bold r:id="rId34"/>
      <p:italic r:id="rId35"/>
      <p:boldItalic r:id="rId36"/>
    </p:embeddedFont>
    <p:embeddedFont>
      <p:font typeface="Century Gothic" panose="020B0502020202020204" pitchFamily="34" charset="0"/>
      <p:regular r:id="rId37"/>
      <p:bold r:id="rId38"/>
      <p:italic r:id="rId39"/>
      <p:boldItalic r:id="rId4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EC5968B8-D8FB-4D3E-AAF9-0B71F64CC372}">
  <a:tblStyle styleId="{EC5968B8-D8FB-4D3E-AAF9-0B71F64CC372}"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inimized">
    <p:restoredLeft sz="15620"/>
    <p:restoredTop sz="27648" autoAdjust="0"/>
  </p:normalViewPr>
  <p:slideViewPr>
    <p:cSldViewPr snapToGrid="0">
      <p:cViewPr varScale="1">
        <p:scale>
          <a:sx n="22" d="100"/>
          <a:sy n="22" d="100"/>
        </p:scale>
        <p:origin x="2682" y="24"/>
      </p:cViewPr>
      <p:guideLst>
        <p:guide orient="horz" pos="1620"/>
        <p:guide pos="2880"/>
      </p:guideLst>
    </p:cSldViewPr>
  </p:slideViewPr>
  <p:notesTextViewPr>
    <p:cViewPr>
      <p:scale>
        <a:sx n="1" d="1"/>
        <a:sy n="1" d="1"/>
      </p:scale>
      <p:origin x="0" y="-1782"/>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7.fntdata"/><Relationship Id="rId21" Type="http://schemas.openxmlformats.org/officeDocument/2006/relationships/slide" Target="slides/slide19.xml"/><Relationship Id="rId34" Type="http://schemas.openxmlformats.org/officeDocument/2006/relationships/font" Target="fonts/font2.fntdata"/><Relationship Id="rId42" Type="http://schemas.openxmlformats.org/officeDocument/2006/relationships/viewProps" Target="viewProps.xml"/><Relationship Id="rId47" Type="http://schemas.openxmlformats.org/officeDocument/2006/relationships/customXml" Target="../customXml/item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font" Target="fonts/font5.fntdata"/><Relationship Id="rId40" Type="http://schemas.openxmlformats.org/officeDocument/2006/relationships/font" Target="fonts/font8.fntdata"/><Relationship Id="rId45" Type="http://schemas.openxmlformats.org/officeDocument/2006/relationships/customXml" Target="../customXml/item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4.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font" Target="fonts/font3.fntdata"/><Relationship Id="rId43"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1.fntdata"/><Relationship Id="rId38" Type="http://schemas.openxmlformats.org/officeDocument/2006/relationships/font" Target="fonts/font6.fntdata"/><Relationship Id="rId46" Type="http://schemas.openxmlformats.org/officeDocument/2006/relationships/customXml" Target="../customXml/item2.xml"/><Relationship Id="rId20" Type="http://schemas.openxmlformats.org/officeDocument/2006/relationships/slide" Target="slides/slide18.xml"/><Relationship Id="rId4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401133102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 name="Google Shape;18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Read Aloud Engagement Text “New Principal and New School Year at Sunnyside </a:t>
            </a:r>
            <a:r>
              <a:rPr lang="en" sz="1200" dirty="0" smtClean="0">
                <a:solidFill>
                  <a:schemeClr val="dk1"/>
                </a:solidFill>
                <a:latin typeface="Calibri"/>
                <a:ea typeface="Calibri"/>
                <a:cs typeface="Calibri"/>
                <a:sym typeface="Calibri"/>
              </a:rPr>
              <a:t>Elementary” </a:t>
            </a:r>
            <a:r>
              <a:rPr lang="en" sz="1200" dirty="0">
                <a:solidFill>
                  <a:schemeClr val="dk1"/>
                </a:solidFill>
                <a:latin typeface="Calibri"/>
                <a:ea typeface="Calibri"/>
                <a:cs typeface="Calibri"/>
                <a:sym typeface="Calibri"/>
              </a:rPr>
              <a:t>serves to pique students’ interest about the Decodable Reader introduced in Work Time.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Engagement Text has a different format from Grade 1: a local newspaper called the </a:t>
            </a:r>
            <a:r>
              <a:rPr lang="en" sz="1200" i="1" dirty="0">
                <a:solidFill>
                  <a:schemeClr val="dk1"/>
                </a:solidFill>
                <a:latin typeface="Calibri"/>
                <a:ea typeface="Calibri"/>
                <a:cs typeface="Calibri"/>
                <a:sym typeface="Calibri"/>
              </a:rPr>
              <a:t>Sunnyside Gazette</a:t>
            </a:r>
            <a:r>
              <a:rPr lang="en" sz="1200" dirty="0">
                <a:solidFill>
                  <a:schemeClr val="dk1"/>
                </a:solidFill>
                <a:latin typeface="Calibri"/>
                <a:ea typeface="Calibri"/>
                <a:cs typeface="Calibri"/>
                <a:sym typeface="Calibri"/>
              </a:rPr>
              <a:t>.  The </a:t>
            </a:r>
            <a:r>
              <a:rPr lang="en" sz="1200" i="1" dirty="0">
                <a:solidFill>
                  <a:schemeClr val="dk1"/>
                </a:solidFill>
                <a:latin typeface="Calibri"/>
                <a:ea typeface="Calibri"/>
                <a:cs typeface="Calibri"/>
                <a:sym typeface="Calibri"/>
              </a:rPr>
              <a:t>Gazette </a:t>
            </a:r>
            <a:r>
              <a:rPr lang="en" sz="1200" dirty="0">
                <a:solidFill>
                  <a:schemeClr val="dk1"/>
                </a:solidFill>
                <a:latin typeface="Calibri"/>
                <a:ea typeface="Calibri"/>
                <a:cs typeface="Calibri"/>
                <a:sym typeface="Calibri"/>
              </a:rPr>
              <a:t>reports on events around the neighborhood of the familiar characters Pat, James, Chip, and Josh.</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Although the Foundational Skills Block focuses primarily on Reading Foundation Standards, comprehension is an integral part of reading development. Leading a brief discussion after the read-aloud connects students to key ideas, details, and vocabulary contained within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Trap is a new instructional practice for students to engage with high-frequency words from the cycle. High-frequency words are explicitly reviewed by students, as they are challenged to decode and analyze each word to determine if the word is a “snap” or regularly spelled, or a “trap” because it has an irregular spelling pattern.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In Lesson 22, students will analyze high-frequency words  (“school,” “sure,” “none,” “friends,” “ready,” “anybody,” “will,” “for,” “know”) to determine which spelling patterns are irregular and explain why. Students may grapple with this concept until they determine the reason for a word being irregular, or a “trap” word because it “doesn’t play fair.”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Note that some high-frequency  words may be technically regularly spelled but may be difficult for students to decode because the pattern is not common or has not been taught yet.  These words may go in the “Trap” column of the T-chart.  Once students have learned the words, they will be placed on the Interactive Word Wall in the classroom.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Although students will be familiar with the Engagement Text and Decodable Reader instructional practices, the Grade 2 versions have new and unfamiliar components.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collecting data on how well students are using high-frequency word knowledge and decoding skills while reading their Decodable Readers. Two options: Use anecdotal notes that identify strategies being used or miscues made or ask students to mark words they find challenging.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8504844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3e2df8aa37_1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0" name="Google Shape;240;g3e2df8aa37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3 -5 minutes</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lang="en" sz="1200" dirty="0" smtClean="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smtClean="0">
                <a:solidFill>
                  <a:schemeClr val="dk1"/>
                </a:solidFill>
                <a:latin typeface="Calibri"/>
                <a:ea typeface="Calibri"/>
                <a:cs typeface="Calibri"/>
                <a:sym typeface="Calibri"/>
              </a:rPr>
              <a:t>Ask </a:t>
            </a:r>
            <a:r>
              <a:rPr lang="en" sz="1200" dirty="0">
                <a:solidFill>
                  <a:schemeClr val="dk1"/>
                </a:solidFill>
                <a:latin typeface="Calibri"/>
                <a:ea typeface="Calibri"/>
                <a:cs typeface="Calibri"/>
                <a:sym typeface="Calibri"/>
              </a:rPr>
              <a:t>students comprehension questions focused on vocabulary and language.</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vocabulary and language comprehension </a:t>
            </a:r>
            <a:r>
              <a:rPr lang="en" sz="1200" dirty="0" smtClean="0">
                <a:solidFill>
                  <a:schemeClr val="dk1"/>
                </a:solidFill>
                <a:latin typeface="Calibri"/>
                <a:ea typeface="Calibri"/>
                <a:cs typeface="Calibri"/>
                <a:sym typeface="Calibri"/>
              </a:rPr>
              <a:t>questions.</a:t>
            </a:r>
            <a:r>
              <a:rPr lang="en"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Questions </a:t>
            </a:r>
            <a:r>
              <a:rPr lang="en" sz="1200" dirty="0">
                <a:solidFill>
                  <a:schemeClr val="dk1"/>
                </a:solidFill>
                <a:latin typeface="Calibri"/>
                <a:ea typeface="Calibri"/>
                <a:cs typeface="Calibri"/>
                <a:sym typeface="Calibri"/>
              </a:rPr>
              <a:t>on slide are in order of occurrence in story.</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article, it said, ‘When asked what excited him most, James replied…’ What must ‘replied’ mean?”</a:t>
            </a:r>
            <a:r>
              <a:rPr lang="en" sz="1200" b="1" dirty="0">
                <a:solidFill>
                  <a:schemeClr val="dk1"/>
                </a:solidFill>
                <a:latin typeface="Calibri"/>
                <a:ea typeface="Calibri"/>
                <a:cs typeface="Calibri"/>
                <a:sym typeface="Calibri"/>
              </a:rPr>
              <a:t> (answered)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“What does it mean to be ‘enthusiastic’?”</a:t>
            </a:r>
            <a:r>
              <a:rPr lang="en" sz="1200" b="1" dirty="0">
                <a:solidFill>
                  <a:schemeClr val="dk1"/>
                </a:solidFill>
                <a:latin typeface="Calibri"/>
                <a:ea typeface="Calibri"/>
                <a:cs typeface="Calibri"/>
                <a:sym typeface="Calibri"/>
              </a:rPr>
              <a:t> (very excited)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‘enthusiastic’ means ‘very excited,’ what do you think it meant when the article said that Patricia said something ‘enthusiastically’?”</a:t>
            </a:r>
            <a:r>
              <a:rPr lang="en" sz="1200" b="1" dirty="0">
                <a:solidFill>
                  <a:schemeClr val="dk1"/>
                </a:solidFill>
                <a:latin typeface="Calibri"/>
                <a:ea typeface="Calibri"/>
                <a:cs typeface="Calibri"/>
                <a:sym typeface="Calibri"/>
              </a:rPr>
              <a:t> (she said it in an excited way)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answering the comprehension questions based on the story.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needed, reread portion of text with the information to answer the question.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891549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g3d951d6a5b_1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6" name="Google Shape;246;g3d951d6a5b_1_1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Wobble.”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a:t>
            </a:r>
            <a:endParaRPr lang="en" sz="1200" dirty="0" smtClean="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smtClean="0">
                <a:solidFill>
                  <a:schemeClr val="dk1"/>
                </a:solidFill>
                <a:latin typeface="Calibri"/>
                <a:ea typeface="Calibri"/>
                <a:cs typeface="Calibri"/>
                <a:sym typeface="Calibri"/>
              </a:rPr>
              <a:t>These </a:t>
            </a:r>
            <a:r>
              <a:rPr lang="en" sz="1200" dirty="0">
                <a:solidFill>
                  <a:schemeClr val="dk1"/>
                </a:solidFill>
                <a:latin typeface="Calibri"/>
                <a:ea typeface="Calibri"/>
                <a:cs typeface="Calibri"/>
                <a:sym typeface="Calibri"/>
              </a:rPr>
              <a:t>transition slides are an optimal time for moving around, even if it’s to sit right back down. Putting movements to these songs (e.g</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876505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3d951d6a5b_1_1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2" name="Google Shape;252;g3d951d6a5b_1_1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for Work Time</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“Remember the transition song we just sang. Today we are going to learn </a:t>
            </a:r>
            <a:r>
              <a:rPr lang="en" sz="1200" i="1" dirty="0" smtClean="0">
                <a:solidFill>
                  <a:schemeClr val="dk1"/>
                </a:solidFill>
                <a:latin typeface="Calibri"/>
                <a:ea typeface="Calibri"/>
                <a:cs typeface="Calibri"/>
                <a:sym typeface="Calibri"/>
              </a:rPr>
              <a:t>and</a:t>
            </a:r>
            <a:r>
              <a:rPr lang="en" sz="1200" i="1" baseline="0" dirty="0" smtClean="0">
                <a:solidFill>
                  <a:schemeClr val="dk1"/>
                </a:solidFill>
                <a:latin typeface="Calibri"/>
                <a:ea typeface="Calibri"/>
                <a:cs typeface="Calibri"/>
                <a:sym typeface="Calibri"/>
              </a:rPr>
              <a:t> </a:t>
            </a:r>
            <a:r>
              <a:rPr lang="en" sz="1200" i="1" dirty="0" smtClean="0">
                <a:solidFill>
                  <a:schemeClr val="dk1"/>
                </a:solidFill>
                <a:latin typeface="Calibri"/>
                <a:ea typeface="Calibri"/>
                <a:cs typeface="Calibri"/>
                <a:sym typeface="Calibri"/>
              </a:rPr>
              <a:t>read </a:t>
            </a:r>
            <a:r>
              <a:rPr lang="en" sz="1200" i="1" dirty="0">
                <a:solidFill>
                  <a:schemeClr val="dk1"/>
                </a:solidFill>
                <a:latin typeface="Calibri"/>
                <a:ea typeface="Calibri"/>
                <a:cs typeface="Calibri"/>
                <a:sym typeface="Calibri"/>
              </a:rPr>
              <a:t>some high-frequency words. Some of these words ‘don’t play fair.’ That means that some of these words don’t allow us to use the sounds that we have learned. When we learn a word that “doesn’t play fair,’ we just have to remember it.”</a:t>
            </a: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436167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3cc42a962b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9" name="Google Shape;259;g3cc42a962b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5 - 10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Trap is a new instructional practice.  Be prepared to model and guide students until the practice becomes familiar.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adding a movement or signal for “snap” by snapping your fingers (or a similar movement) and “trapping” the “trap” words with your hands, but cupping and quickly clapping cupped palms together.  Students will enjoy added movement.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Some words are hard to read and spell because they don’t </a:t>
            </a:r>
            <a:r>
              <a:rPr lang="en" sz="1200" i="1" dirty="0" smtClean="0">
                <a:solidFill>
                  <a:schemeClr val="dk1"/>
                </a:solidFill>
                <a:latin typeface="Calibri"/>
                <a:ea typeface="Calibri"/>
                <a:cs typeface="Calibri"/>
                <a:sym typeface="Calibri"/>
              </a:rPr>
              <a:t>play </a:t>
            </a:r>
            <a:r>
              <a:rPr lang="en" sz="1200" i="1" dirty="0">
                <a:solidFill>
                  <a:schemeClr val="dk1"/>
                </a:solidFill>
                <a:latin typeface="Calibri"/>
                <a:ea typeface="Calibri"/>
                <a:cs typeface="Calibri"/>
                <a:sym typeface="Calibri"/>
              </a:rPr>
              <a:t>fair</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Some words don’t look or sound like they should. Let’s look at some words and figure out what makes them hard to read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Show students a list of </a:t>
            </a:r>
            <a:r>
              <a:rPr lang="en" sz="1200" b="1" dirty="0">
                <a:solidFill>
                  <a:schemeClr val="dk1"/>
                </a:solidFill>
                <a:latin typeface="Calibri"/>
                <a:ea typeface="Calibri"/>
                <a:cs typeface="Calibri"/>
                <a:sym typeface="Calibri"/>
              </a:rPr>
              <a:t>Snap or Trap Word Cards </a:t>
            </a:r>
            <a:r>
              <a:rPr lang="en" sz="1200" dirty="0" smtClean="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school,” “sure,” “none,” “friends,” “ready,” “anybody,” “will,” “for,” “know”) and a Snap or Trap T-chart.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All of these words are high-frequency words, which means we see them a lot when we read and use them a lot when we spell. Some of them are regularly spelled; they </a:t>
            </a:r>
            <a:r>
              <a:rPr lang="en" sz="1200" i="1" dirty="0" smtClean="0">
                <a:solidFill>
                  <a:schemeClr val="dk1"/>
                </a:solidFill>
                <a:latin typeface="Calibri"/>
                <a:ea typeface="Calibri"/>
                <a:cs typeface="Calibri"/>
                <a:sym typeface="Calibri"/>
              </a:rPr>
              <a:t>play </a:t>
            </a:r>
            <a:r>
              <a:rPr lang="en" sz="1200" i="1" dirty="0">
                <a:solidFill>
                  <a:schemeClr val="dk1"/>
                </a:solidFill>
                <a:latin typeface="Calibri"/>
                <a:ea typeface="Calibri"/>
                <a:cs typeface="Calibri"/>
                <a:sym typeface="Calibri"/>
              </a:rPr>
              <a:t>fair</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Some of them are irregularly spelled or include spelling patterns that we don’t see a lot, so they don’t </a:t>
            </a:r>
            <a:r>
              <a:rPr lang="en" sz="1200" i="1" dirty="0" smtClean="0">
                <a:solidFill>
                  <a:schemeClr val="dk1"/>
                </a:solidFill>
                <a:latin typeface="Calibri"/>
                <a:ea typeface="Calibri"/>
                <a:cs typeface="Calibri"/>
                <a:sym typeface="Calibri"/>
              </a:rPr>
              <a:t>play fair.</a:t>
            </a:r>
            <a:r>
              <a:rPr lang="en" sz="1200" i="1" baseline="0" dirty="0" smtClean="0">
                <a:solidFill>
                  <a:schemeClr val="dk1"/>
                </a:solidFill>
                <a:latin typeface="Calibri"/>
                <a:ea typeface="Calibri"/>
                <a:cs typeface="Calibri"/>
                <a:sym typeface="Calibri"/>
              </a:rPr>
              <a:t> </a:t>
            </a:r>
            <a:r>
              <a:rPr lang="en" sz="1200" i="1" dirty="0" smtClean="0">
                <a:solidFill>
                  <a:schemeClr val="dk1"/>
                </a:solidFill>
                <a:latin typeface="Calibri"/>
                <a:ea typeface="Calibri"/>
                <a:cs typeface="Calibri"/>
                <a:sym typeface="Calibri"/>
              </a:rPr>
              <a:t>We </a:t>
            </a:r>
            <a:r>
              <a:rPr lang="en" sz="1200" i="1" dirty="0">
                <a:solidFill>
                  <a:schemeClr val="dk1"/>
                </a:solidFill>
                <a:latin typeface="Calibri"/>
                <a:ea typeface="Calibri"/>
                <a:cs typeface="Calibri"/>
                <a:sym typeface="Calibri"/>
              </a:rPr>
              <a:t>will figure out which words </a:t>
            </a:r>
            <a:r>
              <a:rPr lang="en" sz="1200" i="1" dirty="0" smtClean="0">
                <a:solidFill>
                  <a:schemeClr val="dk1"/>
                </a:solidFill>
                <a:latin typeface="Calibri"/>
                <a:ea typeface="Calibri"/>
                <a:cs typeface="Calibri"/>
                <a:sym typeface="Calibri"/>
              </a:rPr>
              <a:t>play fair </a:t>
            </a:r>
            <a:r>
              <a:rPr lang="en" sz="1200" i="1" dirty="0">
                <a:solidFill>
                  <a:schemeClr val="dk1"/>
                </a:solidFill>
                <a:latin typeface="Calibri"/>
                <a:ea typeface="Calibri"/>
                <a:cs typeface="Calibri"/>
                <a:sym typeface="Calibri"/>
              </a:rPr>
              <a:t>and should go in the Snap column and which words </a:t>
            </a:r>
            <a:r>
              <a:rPr lang="en" sz="1200" i="1" dirty="0" smtClean="0">
                <a:solidFill>
                  <a:schemeClr val="dk1"/>
                </a:solidFill>
                <a:latin typeface="Calibri"/>
                <a:ea typeface="Calibri"/>
                <a:cs typeface="Calibri"/>
                <a:sym typeface="Calibri"/>
              </a:rPr>
              <a:t>don’t </a:t>
            </a:r>
            <a:r>
              <a:rPr lang="en" sz="1200" i="1" dirty="0">
                <a:solidFill>
                  <a:schemeClr val="dk1"/>
                </a:solidFill>
                <a:latin typeface="Calibri"/>
                <a:ea typeface="Calibri"/>
                <a:cs typeface="Calibri"/>
                <a:sym typeface="Calibri"/>
              </a:rPr>
              <a:t>play </a:t>
            </a:r>
            <a:r>
              <a:rPr lang="en" sz="1200" i="1" dirty="0" smtClean="0">
                <a:solidFill>
                  <a:schemeClr val="dk1"/>
                </a:solidFill>
                <a:latin typeface="Calibri"/>
                <a:ea typeface="Calibri"/>
                <a:cs typeface="Calibri"/>
                <a:sym typeface="Calibri"/>
              </a:rPr>
              <a:t>fair </a:t>
            </a:r>
            <a:r>
              <a:rPr lang="en" sz="1200" i="1" dirty="0">
                <a:solidFill>
                  <a:schemeClr val="dk1"/>
                </a:solidFill>
                <a:latin typeface="Calibri"/>
                <a:ea typeface="Calibri"/>
                <a:cs typeface="Calibri"/>
                <a:sym typeface="Calibri"/>
              </a:rPr>
              <a:t>and should go in the Trap column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all the words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Re-read the word “none” and say: </a:t>
            </a:r>
            <a:r>
              <a:rPr lang="en" sz="1200" i="1" dirty="0">
                <a:solidFill>
                  <a:schemeClr val="dk1"/>
                </a:solidFill>
                <a:latin typeface="Calibri"/>
                <a:ea typeface="Calibri"/>
                <a:cs typeface="Calibri"/>
                <a:sym typeface="Calibri"/>
              </a:rPr>
              <a:t>“I hear the vowel sound /u/ in this word, but I don’t see a ‘u.’ In fact, when I look at this word, I see the vowel ‘o’ and a magic ‘e.’ I would expect this word to say /known/, but it doesn’t! The word ‘none’ goes in the Trap column.”</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i="1" dirty="0">
                <a:solidFill>
                  <a:schemeClr val="dk1"/>
                </a:solidFill>
                <a:latin typeface="Calibri"/>
                <a:ea typeface="Calibri"/>
                <a:cs typeface="Calibri"/>
                <a:sym typeface="Calibri"/>
              </a:rPr>
              <a:t>Place the word ‘none’ in the ‘Trap’ column.”</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Can anyone see any other trap words? We need to use all we know about letters and sounds to figure out if a word ‘plays fair’ and is a ‘snap’ or if a word ‘does not play fair’ and is a ‘trap.’ It’s okay if you are unsure of an answer! We will help each other as a class and back up our ideas with evidence.”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“school” and ask: “</a:t>
            </a:r>
            <a:r>
              <a:rPr lang="en" sz="1200" i="1" dirty="0">
                <a:solidFill>
                  <a:schemeClr val="dk1"/>
                </a:solidFill>
                <a:latin typeface="Calibri"/>
                <a:ea typeface="Calibri"/>
                <a:cs typeface="Calibri"/>
                <a:sym typeface="Calibri"/>
              </a:rPr>
              <a:t>does the word ‘school’  ‘play fair’ and is a ‘snap’ word or ‘does not play fair’ and is a ‘trap’ word?”</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school is a trap word)</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Right!” </a:t>
            </a: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Why is ‘school’ a ‘trap’ word?” </a:t>
            </a:r>
            <a:r>
              <a:rPr lang="en" sz="1200" b="1" dirty="0">
                <a:solidFill>
                  <a:schemeClr val="dk1"/>
                </a:solidFill>
                <a:latin typeface="Calibri"/>
                <a:ea typeface="Calibri"/>
                <a:cs typeface="Calibri"/>
                <a:sym typeface="Calibri"/>
              </a:rPr>
              <a:t>(/ch/ doesn’t make the sound I know for “ch,” “chat,” /ch/</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That’s right. ‘school’ is a trap word, because the ‘ch’ doesn’t make its regular sound. ‘school’ belongs in the Trap column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“school” to Trap column.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to complete the steps for the remaining high frequency words until all the ‘trap’ words are found.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Prompt students to read high-frequency ‘trap’ words chorally.</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grappling with reading the high-frequency words with irregular spellings.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grapple.  Model the struggle. Think aloud about how to read the words and analyzing word spelling patterns and which words </a:t>
            </a:r>
            <a:r>
              <a:rPr lang="en" sz="1200" dirty="0" smtClean="0">
                <a:solidFill>
                  <a:schemeClr val="dk1"/>
                </a:solidFill>
                <a:latin typeface="Calibri"/>
                <a:ea typeface="Calibri"/>
                <a:cs typeface="Calibri"/>
                <a:sym typeface="Calibri"/>
              </a:rPr>
              <a:t>play fair </a:t>
            </a:r>
            <a:r>
              <a:rPr lang="en" sz="1200" dirty="0">
                <a:solidFill>
                  <a:schemeClr val="dk1"/>
                </a:solidFill>
                <a:latin typeface="Calibri"/>
                <a:ea typeface="Calibri"/>
                <a:cs typeface="Calibri"/>
                <a:sym typeface="Calibri"/>
              </a:rPr>
              <a:t>and are a </a:t>
            </a:r>
            <a:r>
              <a:rPr lang="en" sz="1200" dirty="0" smtClean="0">
                <a:solidFill>
                  <a:schemeClr val="dk1"/>
                </a:solidFill>
                <a:latin typeface="Calibri"/>
                <a:ea typeface="Calibri"/>
                <a:cs typeface="Calibri"/>
                <a:sym typeface="Calibri"/>
              </a:rPr>
              <a:t>snap </a:t>
            </a:r>
            <a:r>
              <a:rPr lang="en" sz="1200" dirty="0">
                <a:solidFill>
                  <a:schemeClr val="dk1"/>
                </a:solidFill>
                <a:latin typeface="Calibri"/>
                <a:ea typeface="Calibri"/>
                <a:cs typeface="Calibri"/>
                <a:sym typeface="Calibri"/>
              </a:rPr>
              <a:t>to read and which words </a:t>
            </a:r>
            <a:r>
              <a:rPr lang="en" sz="1200" dirty="0" smtClean="0">
                <a:solidFill>
                  <a:schemeClr val="dk1"/>
                </a:solidFill>
                <a:latin typeface="Calibri"/>
                <a:ea typeface="Calibri"/>
                <a:cs typeface="Calibri"/>
                <a:sym typeface="Calibri"/>
              </a:rPr>
              <a:t>do </a:t>
            </a:r>
            <a:r>
              <a:rPr lang="en" sz="1200" dirty="0">
                <a:solidFill>
                  <a:schemeClr val="dk1"/>
                </a:solidFill>
                <a:latin typeface="Calibri"/>
                <a:ea typeface="Calibri"/>
                <a:cs typeface="Calibri"/>
                <a:sym typeface="Calibri"/>
              </a:rPr>
              <a:t>not play </a:t>
            </a:r>
            <a:r>
              <a:rPr lang="en" sz="1200" dirty="0" smtClean="0">
                <a:solidFill>
                  <a:schemeClr val="dk1"/>
                </a:solidFill>
                <a:latin typeface="Calibri"/>
                <a:ea typeface="Calibri"/>
                <a:cs typeface="Calibri"/>
                <a:sym typeface="Calibri"/>
              </a:rPr>
              <a:t>fair </a:t>
            </a:r>
            <a:r>
              <a:rPr lang="en" sz="1200" dirty="0">
                <a:solidFill>
                  <a:schemeClr val="dk1"/>
                </a:solidFill>
                <a:latin typeface="Calibri"/>
                <a:ea typeface="Calibri"/>
                <a:cs typeface="Calibri"/>
                <a:sym typeface="Calibri"/>
              </a:rPr>
              <a:t>and are a </a:t>
            </a:r>
            <a:r>
              <a:rPr lang="en" sz="1200" dirty="0" smtClean="0">
                <a:solidFill>
                  <a:schemeClr val="dk1"/>
                </a:solidFill>
                <a:latin typeface="Calibri"/>
                <a:ea typeface="Calibri"/>
                <a:cs typeface="Calibri"/>
                <a:sym typeface="Calibri"/>
              </a:rPr>
              <a:t>trap.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read high-frequency as whole words and analyze the words after reading them.</a:t>
            </a:r>
            <a:endParaRPr sz="1200" b="1"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865785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g44c364c41a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5" name="Google Shape;265;g44c364c41a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a:solidFill>
                  <a:schemeClr val="dk1"/>
                </a:solidFill>
                <a:latin typeface="Calibri"/>
                <a:ea typeface="Calibri"/>
                <a:cs typeface="Calibri"/>
                <a:sym typeface="Calibri"/>
              </a:rPr>
              <a:t>Suggested slide pacing: 2 - 3 minutes (or no minutes if only used for teacher reference)</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a:solidFill>
                  <a:schemeClr val="dk1"/>
                </a:solidFill>
                <a:latin typeface="Calibri"/>
                <a:ea typeface="Calibri"/>
                <a:cs typeface="Calibri"/>
                <a:sym typeface="Calibri"/>
              </a:rPr>
              <a:t>Grouping: Whole Group (or only for teacher reference)</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Snap or Track T-chart for Teacher Reference.</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May show slide to check answers and read “trap” word list chorally.</a:t>
            </a:r>
            <a:endParaRPr sz="120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Student Supports/Meeting Student Needs: None</a:t>
            </a:r>
            <a:endParaRPr sz="120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379430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3d951d6a5b_1_1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3" name="Google Shape;273;g3d951d6a5b_1_1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More We Get </a:t>
            </a:r>
            <a:r>
              <a:rPr lang="en" sz="1200" dirty="0" smtClean="0">
                <a:solidFill>
                  <a:schemeClr val="dk1"/>
                </a:solidFill>
                <a:latin typeface="Calibri"/>
                <a:ea typeface="Calibri"/>
                <a:cs typeface="Calibri"/>
                <a:sym typeface="Calibri"/>
              </a:rPr>
              <a:t>Together.”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reading a story with new high-frequency words.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29624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g3d951d6a5b_1_1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9" name="Google Shape;279;g3d951d6a5b_1_1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a:solidFill>
                  <a:schemeClr val="dk1"/>
                </a:solidFill>
                <a:latin typeface="Calibri"/>
                <a:ea typeface="Calibri"/>
                <a:cs typeface="Calibri"/>
                <a:sym typeface="Calibri"/>
              </a:rPr>
              <a:t>Suggested slide pacing: 2-3 minutes </a:t>
            </a: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Whole Group</a:t>
            </a: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Briefly introduce the Learning Targets by reminding students of the lyrics they just sang or chanted in the transition.</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Review the learning targets for Work Time.</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Say: </a:t>
            </a:r>
            <a:r>
              <a:rPr lang="en" sz="1200" i="1">
                <a:solidFill>
                  <a:schemeClr val="dk1"/>
                </a:solidFill>
                <a:latin typeface="Calibri"/>
                <a:ea typeface="Calibri"/>
                <a:cs typeface="Calibri"/>
                <a:sym typeface="Calibri"/>
              </a:rPr>
              <a:t>“Remember the transition song we just sang. Today we are going to read a decodable text “Friends at School.’”</a:t>
            </a:r>
            <a:endParaRPr sz="1200" i="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Student Supports/Meeting Student Needs: None</a:t>
            </a:r>
            <a:endParaRPr sz="120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endParaRPr sz="1200">
              <a:solidFill>
                <a:schemeClr val="dk1"/>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398897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g3cc42a962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6" name="Google Shape;286;g3cc42a962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uses the “Partner Search and Read” instructional practice. You have the option to read the </a:t>
            </a:r>
            <a:r>
              <a:rPr lang="en" sz="1200" b="1" dirty="0">
                <a:solidFill>
                  <a:schemeClr val="dk1"/>
                </a:solidFill>
                <a:latin typeface="Calibri"/>
                <a:ea typeface="Calibri"/>
                <a:cs typeface="Calibri"/>
                <a:sym typeface="Calibri"/>
              </a:rPr>
              <a:t>Enlarged Decodable Reader </a:t>
            </a:r>
            <a:r>
              <a:rPr lang="en" sz="1200" dirty="0">
                <a:solidFill>
                  <a:schemeClr val="dk1"/>
                </a:solidFill>
                <a:latin typeface="Calibri"/>
                <a:ea typeface="Calibri"/>
                <a:cs typeface="Calibri"/>
                <a:sym typeface="Calibri"/>
              </a:rPr>
              <a:t>or use the slides in this lesson.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 great idea is to have students underline high-frequency words before they highlight. That way corrections can be made before the highlighting occurs.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student helpers distribute the </a:t>
            </a:r>
            <a:r>
              <a:rPr lang="en" sz="1200" b="1" dirty="0">
                <a:solidFill>
                  <a:schemeClr val="dk1"/>
                </a:solidFill>
                <a:latin typeface="Calibri"/>
                <a:ea typeface="Calibri"/>
                <a:cs typeface="Calibri"/>
                <a:sym typeface="Calibri"/>
              </a:rPr>
              <a:t>Decodable Readers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highlighters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slide (or cover of the physical copy) for “Friends at School.”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“This book is based on the Engagement Text: “New Principal and New School Year at Sunnyside Elementary.” But this book is filled with words that YOU can read! There are decodable words, and there are some words that don’t play fair, like ‘friends’ and ‘school.’”</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students’ attention to words </a:t>
            </a:r>
            <a:r>
              <a:rPr lang="en" sz="1200" dirty="0" smtClean="0">
                <a:solidFill>
                  <a:schemeClr val="dk1"/>
                </a:solidFill>
                <a:latin typeface="Calibri"/>
                <a:ea typeface="Calibri"/>
                <a:cs typeface="Calibri"/>
                <a:sym typeface="Calibri"/>
              </a:rPr>
              <a:t>on </a:t>
            </a: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Interactive Word Wall</a:t>
            </a:r>
            <a:r>
              <a:rPr lang="en" sz="1200"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Decodable Reader: “Friends at School”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highlighters</a:t>
            </a:r>
            <a:r>
              <a:rPr lang="en" sz="1200" dirty="0">
                <a:solidFill>
                  <a:schemeClr val="dk1"/>
                </a:solidFill>
                <a:latin typeface="Calibri"/>
                <a:ea typeface="Calibri"/>
                <a:cs typeface="Calibri"/>
                <a:sym typeface="Calibri"/>
              </a:rPr>
              <a:t> to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Before you read the book with your partner, we are going to be detectives. We are going to look for some of the high-frequency words. Remember, some of these ‘don’t play fair,’ which means they are not easily decodable.”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with the Enlarged Decodable Reader. Think aloud as you notice one of the high-frequency words. Highlight it with a </a:t>
            </a:r>
            <a:r>
              <a:rPr lang="en" sz="1200" b="1" dirty="0">
                <a:solidFill>
                  <a:schemeClr val="dk1"/>
                </a:solidFill>
                <a:latin typeface="Calibri"/>
                <a:ea typeface="Calibri"/>
                <a:cs typeface="Calibri"/>
                <a:sym typeface="Calibri"/>
              </a:rPr>
              <a:t>highlighter </a:t>
            </a:r>
            <a:r>
              <a:rPr lang="en" sz="1200" dirty="0">
                <a:solidFill>
                  <a:schemeClr val="dk1"/>
                </a:solidFill>
                <a:latin typeface="Calibri"/>
                <a:ea typeface="Calibri"/>
                <a:cs typeface="Calibri"/>
                <a:sym typeface="Calibri"/>
              </a:rPr>
              <a:t>or </a:t>
            </a:r>
            <a:r>
              <a:rPr lang="en" sz="1200" b="1" dirty="0">
                <a:solidFill>
                  <a:schemeClr val="dk1"/>
                </a:solidFill>
                <a:latin typeface="Calibri"/>
                <a:ea typeface="Calibri"/>
                <a:cs typeface="Calibri"/>
                <a:sym typeface="Calibri"/>
              </a:rPr>
              <a:t>highlighter tape</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Partners search for high-frequency words in the </a:t>
            </a:r>
            <a:r>
              <a:rPr lang="en" sz="1200" b="1" dirty="0">
                <a:solidFill>
                  <a:schemeClr val="dk1"/>
                </a:solidFill>
                <a:latin typeface="Calibri"/>
                <a:ea typeface="Calibri"/>
                <a:cs typeface="Calibri"/>
                <a:sym typeface="Calibri"/>
              </a:rPr>
              <a:t>Decodable Reader: “Friends at School”</a:t>
            </a:r>
            <a:r>
              <a:rPr lang="en" sz="1200" dirty="0">
                <a:solidFill>
                  <a:schemeClr val="dk1"/>
                </a:solidFill>
                <a:latin typeface="Calibri"/>
                <a:ea typeface="Calibri"/>
                <a:cs typeface="Calibri"/>
                <a:sym typeface="Calibri"/>
              </a:rPr>
              <a:t> together and highlight in their own book.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in finding words, focusing especially on those words that “don’t play fair.”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Now you are ready to read the Decodable Reader with your partner. Some of the words in the story will be familiar because you have learned them in previous lessons. And some of the words you will see for the first time, but don’t worry. Each of the words that you will see for the first time includes only syllable patterns that you have learned. So, you just need to say the sounds that go with each of the patterns and then blend them together to read the word. There are some two-syllable words in the story, so remember you can be syllable sleuths, too!</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students read “Friends at School” with a partner. Partners may take turns (by page or whole text), read in unison, or both.</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locating high-frequency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decoding words using what they know about spelling patterns and syllable types.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reading in the Pre-Alphabetic or early Partial Alphabetic phase will also benefit from searching for familiar graphemes and phonemes.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the grouping of students in the </a:t>
            </a:r>
            <a:r>
              <a:rPr lang="en" sz="1200" dirty="0" smtClean="0">
                <a:solidFill>
                  <a:schemeClr val="dk1"/>
                </a:solidFill>
                <a:latin typeface="Calibri"/>
                <a:ea typeface="Calibri"/>
                <a:cs typeface="Calibri"/>
                <a:sym typeface="Calibri"/>
              </a:rPr>
              <a:t>Partial </a:t>
            </a:r>
            <a:r>
              <a:rPr lang="en" sz="1200" dirty="0">
                <a:solidFill>
                  <a:schemeClr val="dk1"/>
                </a:solidFill>
                <a:latin typeface="Calibri"/>
                <a:ea typeface="Calibri"/>
                <a:cs typeface="Calibri"/>
                <a:sym typeface="Calibri"/>
              </a:rPr>
              <a:t>Alphabetic phase with readers in the Full or Consolidated phase to help them.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Direct students to the Interactive Word Wall as needed for “trap” words that “don’t play fair.”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reading well above grade level, consider providing the engagement text for them to read.</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406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g3e7b0ff45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3" name="Google Shape;293;g3e7b0ff45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a:solidFill>
                  <a:schemeClr val="dk1"/>
                </a:solidFill>
                <a:latin typeface="Calibri"/>
                <a:ea typeface="Calibri"/>
                <a:cs typeface="Calibri"/>
                <a:sym typeface="Calibri"/>
              </a:rPr>
              <a:t>Suggested Slide Pacing: See slide 15</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Teaching Notes: </a:t>
            </a:r>
            <a:r>
              <a:rPr lang="en" sz="1200" b="1">
                <a:solidFill>
                  <a:schemeClr val="dk1"/>
                </a:solidFill>
                <a:latin typeface="Calibri"/>
                <a:ea typeface="Calibri"/>
                <a:cs typeface="Calibri"/>
                <a:sym typeface="Calibri"/>
              </a:rPr>
              <a:t>Slide 2 of 9 of Decodable Reader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 None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234303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g3e7b0ff45e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9" name="Google Shape;299;g3e7b0ff45e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See slide 15</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r>
              <a:rPr lang="en" sz="1200" b="1">
                <a:solidFill>
                  <a:schemeClr val="dk1"/>
                </a:solidFill>
                <a:latin typeface="Calibri"/>
                <a:ea typeface="Calibri"/>
                <a:cs typeface="Calibri"/>
                <a:sym typeface="Calibri"/>
              </a:rPr>
              <a:t>Slide 3 of 9 of Decodable Reader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 </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a:p>
        </p:txBody>
      </p:sp>
    </p:spTree>
    <p:extLst>
      <p:ext uri="{BB962C8B-B14F-4D97-AF65-F5344CB8AC3E}">
        <p14:creationId xmlns:p14="http://schemas.microsoft.com/office/powerpoint/2010/main" val="30159837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 name="Google Shape;18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New Materials to Prepare in Advance: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Decodable Reader: “Friends at School” (Provided one per student)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Engagement Text: “New Principal and New School Year at Sunnyside Elementary”: (one for teacher read-aloud)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Trap Word Cards (Supporting Materials-Teacher Guide, or can be written on index cards)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Snapshot Assessment (Supporting Materials-Teacher Guide, optional; one per student)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partnerships for retelling</a:t>
            </a:r>
            <a:endParaRPr sz="1200" b="1" dirty="0">
              <a:solidFill>
                <a:schemeClr val="dk1"/>
              </a:solidFill>
              <a:latin typeface="Calibri"/>
              <a:ea typeface="Calibri"/>
              <a:cs typeface="Calibri"/>
              <a:sym typeface="Calibri"/>
            </a:endParaRPr>
          </a:p>
          <a:p>
            <a:pPr marL="0" lvl="0" indent="0" algn="l" rtl="0">
              <a:spcBef>
                <a:spcPts val="1000"/>
              </a:spcBef>
              <a:spcAft>
                <a:spcPts val="0"/>
              </a:spcAft>
              <a:buClr>
                <a:srgbClr val="000000"/>
              </a:buClr>
              <a:buSzPts val="1100"/>
              <a:buFont typeface="Arial"/>
              <a:buNone/>
            </a:pPr>
            <a:endParaRPr lang="en" sz="1200" b="1" dirty="0" smtClean="0">
              <a:solidFill>
                <a:schemeClr val="dk1"/>
              </a:solidFill>
              <a:latin typeface="Calibri"/>
              <a:ea typeface="Calibri"/>
              <a:cs typeface="Calibri"/>
              <a:sym typeface="Calibri"/>
            </a:endParaRPr>
          </a:p>
          <a:p>
            <a:pPr marL="0" lvl="0" indent="0" algn="l" rtl="0">
              <a:spcBef>
                <a:spcPts val="100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Materials </a:t>
            </a:r>
            <a:r>
              <a:rPr lang="en" sz="1200" b="1" dirty="0">
                <a:solidFill>
                  <a:schemeClr val="dk1"/>
                </a:solidFill>
                <a:latin typeface="Calibri"/>
                <a:ea typeface="Calibri"/>
                <a:cs typeface="Calibri"/>
                <a:sym typeface="Calibri"/>
              </a:rPr>
              <a:t>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Movable Letters (if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Highlighters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Highlighter tape or highlighter for teacher</a:t>
            </a:r>
            <a:endParaRPr sz="1200" dirty="0">
              <a:solidFill>
                <a:schemeClr val="dk1"/>
              </a:solidFill>
              <a:latin typeface="Calibri"/>
              <a:ea typeface="Calibri"/>
              <a:cs typeface="Calibri"/>
              <a:sym typeface="Calibri"/>
            </a:endParaRPr>
          </a:p>
          <a:p>
            <a:pPr marL="0" lvl="0" indent="0" algn="l" rtl="0">
              <a:spcBef>
                <a:spcPts val="1000"/>
              </a:spcBef>
              <a:spcAft>
                <a:spcPts val="0"/>
              </a:spcAft>
              <a:buNone/>
            </a:pPr>
            <a:endParaRPr lang="en" sz="1200" b="1" dirty="0" smtClean="0">
              <a:solidFill>
                <a:schemeClr val="dk1"/>
              </a:solidFill>
              <a:latin typeface="Calibri"/>
              <a:ea typeface="Calibri"/>
              <a:cs typeface="Calibri"/>
              <a:sym typeface="Calibri"/>
            </a:endParaRPr>
          </a:p>
          <a:p>
            <a:pPr marL="0" lvl="0" indent="0" algn="l" rtl="0">
              <a:spcBef>
                <a:spcPts val="1000"/>
              </a:spcBef>
              <a:spcAft>
                <a:spcPts val="0"/>
              </a:spcAft>
              <a:buNone/>
            </a:pPr>
            <a:r>
              <a:rPr lang="en" sz="1200" b="1" dirty="0" smtClean="0">
                <a:solidFill>
                  <a:schemeClr val="dk1"/>
                </a:solidFill>
                <a:latin typeface="Calibri"/>
                <a:ea typeface="Calibri"/>
                <a:cs typeface="Calibri"/>
                <a:sym typeface="Calibri"/>
              </a:rPr>
              <a:t>Prepare </a:t>
            </a:r>
            <a:r>
              <a:rPr lang="en" sz="1200" b="1" dirty="0">
                <a:solidFill>
                  <a:schemeClr val="dk1"/>
                </a:solidFill>
                <a:latin typeface="Calibri"/>
                <a:ea typeface="Calibri"/>
                <a:cs typeface="Calibri"/>
                <a:sym typeface="Calibri"/>
              </a:rPr>
              <a:t>classroom systems for active learning</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Interactive Word Wall A place in the classroom where high-frequency words can be displayed. As high frequency words are introduced, they are regularly added to this wall.)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expectations for partner work as needed (i.e. taking turns, using kind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partnerships for retelling and reading Decodable Reader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794810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3e7b0ff45e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5" name="Google Shape;305;g3e7b0ff45e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See slide 15</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r>
              <a:rPr lang="en" sz="1200" b="1">
                <a:solidFill>
                  <a:schemeClr val="dk1"/>
                </a:solidFill>
                <a:latin typeface="Calibri"/>
                <a:ea typeface="Calibri"/>
                <a:cs typeface="Calibri"/>
                <a:sym typeface="Calibri"/>
              </a:rPr>
              <a:t>Slide 4 of 9 of Decodable Reader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 </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a:p>
        </p:txBody>
      </p:sp>
    </p:spTree>
    <p:extLst>
      <p:ext uri="{BB962C8B-B14F-4D97-AF65-F5344CB8AC3E}">
        <p14:creationId xmlns:p14="http://schemas.microsoft.com/office/powerpoint/2010/main" val="19618837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g3e7b0ff45e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1" name="Google Shape;311;g3e7b0ff45e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15</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b="1" dirty="0">
                <a:solidFill>
                  <a:schemeClr val="dk1"/>
                </a:solidFill>
                <a:latin typeface="Calibri"/>
                <a:ea typeface="Calibri"/>
                <a:cs typeface="Calibri"/>
                <a:sym typeface="Calibri"/>
              </a:rPr>
              <a:t>Slide 5 of </a:t>
            </a:r>
            <a:r>
              <a:rPr lang="en" sz="1200" b="1" dirty="0" smtClean="0">
                <a:solidFill>
                  <a:schemeClr val="dk1"/>
                </a:solidFill>
                <a:latin typeface="Calibri"/>
                <a:ea typeface="Calibri"/>
                <a:cs typeface="Calibri"/>
                <a:sym typeface="Calibri"/>
              </a:rPr>
              <a:t>9 </a:t>
            </a:r>
            <a:r>
              <a:rPr lang="en" sz="1200" b="1" dirty="0">
                <a:solidFill>
                  <a:schemeClr val="dk1"/>
                </a:solidFill>
                <a:latin typeface="Calibri"/>
                <a:ea typeface="Calibri"/>
                <a:cs typeface="Calibri"/>
                <a:sym typeface="Calibri"/>
              </a:rPr>
              <a:t>of Decodable Reader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36280717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3e7b0ff45e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8" name="Google Shape;318;g3e7b0ff45e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See slide 15</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r>
              <a:rPr lang="en" sz="1200" b="1">
                <a:solidFill>
                  <a:schemeClr val="dk1"/>
                </a:solidFill>
                <a:latin typeface="Calibri"/>
                <a:ea typeface="Calibri"/>
                <a:cs typeface="Calibri"/>
                <a:sym typeface="Calibri"/>
              </a:rPr>
              <a:t>Slide 6 of 9 of Decodable Reader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 </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a:p>
        </p:txBody>
      </p:sp>
    </p:spTree>
    <p:extLst>
      <p:ext uri="{BB962C8B-B14F-4D97-AF65-F5344CB8AC3E}">
        <p14:creationId xmlns:p14="http://schemas.microsoft.com/office/powerpoint/2010/main" val="9910328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g3e7b0ff45e_0_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5" name="Google Shape;325;g3e7b0ff45e_0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See slide 15</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r>
              <a:rPr lang="en" sz="1200" b="1">
                <a:solidFill>
                  <a:schemeClr val="dk1"/>
                </a:solidFill>
                <a:latin typeface="Calibri"/>
                <a:ea typeface="Calibri"/>
                <a:cs typeface="Calibri"/>
                <a:sym typeface="Calibri"/>
              </a:rPr>
              <a:t>Slide 7 of 9 of Decodable Reader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 </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a:p>
        </p:txBody>
      </p:sp>
    </p:spTree>
    <p:extLst>
      <p:ext uri="{BB962C8B-B14F-4D97-AF65-F5344CB8AC3E}">
        <p14:creationId xmlns:p14="http://schemas.microsoft.com/office/powerpoint/2010/main" val="35563966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g44c364c41a_0_1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1" name="Google Shape;331;g44c364c41a_0_1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See slide 15</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r>
              <a:rPr lang="en" sz="1200" b="1">
                <a:solidFill>
                  <a:schemeClr val="dk1"/>
                </a:solidFill>
                <a:latin typeface="Calibri"/>
                <a:ea typeface="Calibri"/>
                <a:cs typeface="Calibri"/>
                <a:sym typeface="Calibri"/>
              </a:rPr>
              <a:t>Slide 8 of 9 of Decodable Reader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 </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a:p>
        </p:txBody>
      </p:sp>
    </p:spTree>
    <p:extLst>
      <p:ext uri="{BB962C8B-B14F-4D97-AF65-F5344CB8AC3E}">
        <p14:creationId xmlns:p14="http://schemas.microsoft.com/office/powerpoint/2010/main" val="3228603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g44c364c41a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7" name="Google Shape;337;g44c364c41a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See slide 15</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r>
              <a:rPr lang="en" sz="1200" b="1">
                <a:solidFill>
                  <a:schemeClr val="dk1"/>
                </a:solidFill>
                <a:latin typeface="Calibri"/>
                <a:ea typeface="Calibri"/>
                <a:cs typeface="Calibri"/>
                <a:sym typeface="Calibri"/>
              </a:rPr>
              <a:t>Slide 9 of 9 of Decodable Reader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 </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a:p>
        </p:txBody>
      </p:sp>
    </p:spTree>
    <p:extLst>
      <p:ext uri="{BB962C8B-B14F-4D97-AF65-F5344CB8AC3E}">
        <p14:creationId xmlns:p14="http://schemas.microsoft.com/office/powerpoint/2010/main" val="26565450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Google Shape;343;g3cbc6aae4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4" name="Google Shape;344;g3cbc6aae49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Understand that these are abstract ideas that will be new to many students and at first there may not be many students who volunteer responses to questions like this, or not as  many as you would like. This is ok and students will get </a:t>
            </a:r>
            <a:r>
              <a:rPr lang="en" sz="1200" dirty="0" smtClean="0">
                <a:solidFill>
                  <a:schemeClr val="dk1"/>
                </a:solidFill>
                <a:latin typeface="Calibri"/>
                <a:ea typeface="Calibri"/>
                <a:cs typeface="Calibri"/>
                <a:sym typeface="Calibri"/>
              </a:rPr>
              <a:t>better </a:t>
            </a:r>
            <a:r>
              <a:rPr lang="en" sz="1200" dirty="0">
                <a:solidFill>
                  <a:schemeClr val="dk1"/>
                </a:solidFill>
                <a:latin typeface="Calibri"/>
                <a:ea typeface="Calibri"/>
                <a:cs typeface="Calibri"/>
                <a:sym typeface="Calibri"/>
              </a:rPr>
              <a:t>at this over time.  This is what </a:t>
            </a:r>
            <a:r>
              <a:rPr lang="en" sz="1200" dirty="0" smtClean="0">
                <a:solidFill>
                  <a:schemeClr val="dk1"/>
                </a:solidFill>
                <a:latin typeface="Calibri"/>
                <a:ea typeface="Calibri"/>
                <a:cs typeface="Calibri"/>
                <a:sym typeface="Calibri"/>
              </a:rPr>
              <a:t>a </a:t>
            </a:r>
            <a:r>
              <a:rPr lang="en" sz="1200" dirty="0">
                <a:solidFill>
                  <a:schemeClr val="dk1"/>
                </a:solidFill>
                <a:latin typeface="Calibri"/>
                <a:ea typeface="Calibri"/>
                <a:cs typeface="Calibri"/>
                <a:sym typeface="Calibri"/>
              </a:rPr>
              <a:t>growth mindset is all about.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successful learners keep track of and reflect on their own learning. Point out that they are doing this each time they consider how what they did today helps them to become more proficient readers.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“Successful learners keep track of and reflect on their own learning. We do this at the end of every lesson so that you may consider how what you did today helps you to become more proficient readers.”</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did you do today that is helping you become a more proficient reader?” </a:t>
            </a:r>
            <a:r>
              <a:rPr lang="en" sz="1200" dirty="0">
                <a:solidFill>
                  <a:schemeClr val="dk1"/>
                </a:solidFill>
                <a:latin typeface="Calibri"/>
                <a:ea typeface="Calibri"/>
                <a:cs typeface="Calibri"/>
                <a:sym typeface="Calibri"/>
              </a:rPr>
              <a:t>Have students share out. (Responses will vary. </a:t>
            </a:r>
            <a:r>
              <a:rPr lang="en" sz="1200" b="1" dirty="0" smtClean="0">
                <a:solidFill>
                  <a:schemeClr val="dk1"/>
                </a:solidFill>
                <a:latin typeface="Calibri"/>
                <a:ea typeface="Calibri"/>
                <a:cs typeface="Calibri"/>
                <a:sym typeface="Calibri"/>
              </a:rPr>
              <a:t>“I </a:t>
            </a:r>
            <a:r>
              <a:rPr lang="en" sz="1200" b="1" dirty="0">
                <a:solidFill>
                  <a:schemeClr val="dk1"/>
                </a:solidFill>
                <a:latin typeface="Calibri"/>
                <a:ea typeface="Calibri"/>
                <a:cs typeface="Calibri"/>
                <a:sym typeface="Calibri"/>
              </a:rPr>
              <a:t>found all of the irregularly spelled words in the Decodable Reader and highlighted them. I also know that I need to work on the vowel team ‘oa,’ so I highlighted those too.”</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any students who struggle to respond.</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sentence frames. Ex.</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reading the words for Snap or Trap, I _____.”</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“When I work by myself during small group instruction, I will _____.”</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i="0" u="none" strike="noStrike" cap="none" dirty="0">
              <a:solidFill>
                <a:schemeClr val="dk1"/>
              </a:solidFill>
              <a:latin typeface="Calibri"/>
              <a:ea typeface="Calibri"/>
              <a:cs typeface="Calibri"/>
              <a:sym typeface="Calibri"/>
            </a:endParaRPr>
          </a:p>
        </p:txBody>
      </p:sp>
      <p:sp>
        <p:nvSpPr>
          <p:cNvPr id="345" name="Google Shape;345;g3cbc6aae49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46" name="Google Shape;346;g3cbc6aae49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26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896684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g3e7b0ff45e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3" name="Google Shape;353;g3e7b0ff45e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a:solidFill>
                  <a:schemeClr val="dk1"/>
                </a:solidFill>
                <a:latin typeface="Calibri"/>
                <a:ea typeface="Calibri"/>
                <a:cs typeface="Calibri"/>
                <a:sym typeface="Calibri"/>
              </a:rPr>
              <a:t>Suggested slide pacing:  3-5 minutes</a:t>
            </a:r>
            <a:endParaRPr sz="1200" b="1">
              <a:solidFill>
                <a:schemeClr val="dk1"/>
              </a:solidFill>
              <a:latin typeface="Calibri"/>
              <a:ea typeface="Calibri"/>
              <a:cs typeface="Calibri"/>
              <a:sym typeface="Calibri"/>
            </a:endParaRPr>
          </a:p>
          <a:p>
            <a:pPr marL="457200" lvl="1" indent="0" algn="l" rtl="0">
              <a:lnSpc>
                <a:spcPct val="100000"/>
              </a:lnSpc>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Song sung to the tune of “The Farmer and the Dell.” </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song serves as both a transition and a student-friendly way of naming the specific skill they are about to work with.  They are about to practice reading words with spelling patterns and high frequency words from this cycle by either completing detective word work and/or reading the decodable story.</a:t>
            </a:r>
            <a:endParaRPr sz="120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Sing transition song to get students prepared for the lesson.  If you would rather chant than sing this will work as well. </a:t>
            </a:r>
            <a:endParaRPr sz="1200">
              <a:solidFill>
                <a:schemeClr val="dk1"/>
              </a:solidFill>
              <a:latin typeface="Calibri"/>
              <a:ea typeface="Calibri"/>
              <a:cs typeface="Calibri"/>
              <a:sym typeface="Calibri"/>
            </a:endParaRPr>
          </a:p>
          <a:p>
            <a:pPr marL="1164717" lvl="0" indent="-156743"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sing the transition song and move into position for learning. </a:t>
            </a:r>
            <a:endParaRPr sz="120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61812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g44c364c41a_0_2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9" name="Google Shape;359;g44c364c41a_0_2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about to practice what they’ve learned. </a:t>
            </a:r>
            <a:endParaRPr lang="en" sz="1200" dirty="0" smtClean="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smtClean="0">
                <a:solidFill>
                  <a:schemeClr val="dk1"/>
                </a:solidFill>
                <a:latin typeface="Calibri"/>
                <a:ea typeface="Calibri"/>
                <a:cs typeface="Calibri"/>
                <a:sym typeface="Calibri"/>
              </a:rPr>
              <a:t>A </a:t>
            </a:r>
            <a:r>
              <a:rPr lang="en" sz="1200" dirty="0">
                <a:solidFill>
                  <a:schemeClr val="dk1"/>
                </a:solidFill>
                <a:latin typeface="Calibri"/>
                <a:ea typeface="Calibri"/>
                <a:cs typeface="Calibri"/>
                <a:sym typeface="Calibri"/>
              </a:rPr>
              <a:t>decodable story is one in which students will learn to find the patterns and skills they have learned in reading and be able to read the stories on their own after considerable practice. The goal is that by using the decodable stories each day to practice skills they have learned, they will be able to read the stories on their own by the end of the week.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9045942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g44c364c41a_0_3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6" name="Google Shape;366;g44c364c41a_0_3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10-15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below, and can also be found after each lesson in </a:t>
            </a:r>
            <a:r>
              <a:rPr lang="en" sz="1200" b="1" dirty="0">
                <a:solidFill>
                  <a:schemeClr val="dk1"/>
                </a:solidFill>
                <a:latin typeface="Calibri"/>
                <a:ea typeface="Calibri"/>
                <a:cs typeface="Calibri"/>
                <a:sym typeface="Calibri"/>
              </a:rPr>
              <a:t>Module 1 Teacher Guide</a:t>
            </a:r>
            <a:r>
              <a:rPr lang="en" sz="1200" dirty="0">
                <a:solidFill>
                  <a:schemeClr val="dk1"/>
                </a:solidFill>
                <a:latin typeface="Calibri"/>
                <a:ea typeface="Calibri"/>
                <a:cs typeface="Calibri"/>
                <a:sym typeface="Calibri"/>
              </a:rPr>
              <a:t>. To differentiate further, change the difficulty of words based on the ability of the student.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suggested.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partners as they work until students become familiar with working independent from teacher guidance. At that time, teachers may begin working with a teacher-directed small group or with individual students as needed.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Partner Reading: copy per student  of “</a:t>
            </a:r>
            <a:r>
              <a:rPr lang="en" sz="1200" b="1" dirty="0">
                <a:solidFill>
                  <a:schemeClr val="dk1"/>
                </a:solidFill>
                <a:latin typeface="Calibri"/>
                <a:ea typeface="Calibri"/>
                <a:cs typeface="Calibri"/>
                <a:sym typeface="Calibri"/>
              </a:rPr>
              <a:t>Friends at School</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decodable text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Rules of Fluency cards, anchor chart, etc</a:t>
            </a:r>
            <a:r>
              <a:rPr lang="en" sz="1200" dirty="0">
                <a:solidFill>
                  <a:schemeClr val="dk1"/>
                </a:solidFill>
                <a:latin typeface="Calibri"/>
                <a:ea typeface="Calibri"/>
                <a:cs typeface="Calibri"/>
                <a:sym typeface="Calibri"/>
              </a:rPr>
              <a:t>. for student reference.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pair working on the same activity for help as needed.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in assigned activity?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coding/marking </a:t>
            </a:r>
            <a:r>
              <a:rPr lang="en" sz="1200" dirty="0" smtClean="0">
                <a:solidFill>
                  <a:schemeClr val="dk1"/>
                </a:solidFill>
                <a:latin typeface="Calibri"/>
                <a:ea typeface="Calibri"/>
                <a:cs typeface="Calibri"/>
                <a:sym typeface="Calibri"/>
              </a:rPr>
              <a:t>words </a:t>
            </a:r>
            <a:r>
              <a:rPr lang="en" sz="1200" dirty="0">
                <a:solidFill>
                  <a:schemeClr val="dk1"/>
                </a:solidFill>
                <a:latin typeface="Calibri"/>
                <a:ea typeface="Calibri"/>
                <a:cs typeface="Calibri"/>
                <a:sym typeface="Calibri"/>
              </a:rPr>
              <a:t>correctly? (as assigned)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a:t>
            </a:r>
            <a:r>
              <a:rPr lang="en" sz="1200" dirty="0" smtClean="0">
                <a:solidFill>
                  <a:schemeClr val="dk1"/>
                </a:solidFill>
                <a:latin typeface="Calibri"/>
                <a:ea typeface="Calibri"/>
                <a:cs typeface="Calibri"/>
                <a:sym typeface="Calibri"/>
              </a:rPr>
              <a:t>with </a:t>
            </a:r>
            <a:r>
              <a:rPr lang="en" sz="1200" dirty="0">
                <a:solidFill>
                  <a:schemeClr val="dk1"/>
                </a:solidFill>
                <a:latin typeface="Calibri"/>
                <a:ea typeface="Calibri"/>
                <a:cs typeface="Calibri"/>
                <a:sym typeface="Calibri"/>
              </a:rPr>
              <a:t>the assigned activity before asking the teacher.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a:t>
            </a:r>
            <a:r>
              <a:rPr lang="en" sz="1200" b="1" dirty="0">
                <a:solidFill>
                  <a:schemeClr val="dk1"/>
                </a:solidFill>
                <a:latin typeface="Calibri"/>
                <a:ea typeface="Calibri"/>
                <a:cs typeface="Calibri"/>
                <a:sym typeface="Calibri"/>
              </a:rPr>
              <a:t>Interactive Word Wall and any anchor charts, etc</a:t>
            </a:r>
            <a:r>
              <a:rPr lang="en" sz="1200" dirty="0">
                <a:solidFill>
                  <a:schemeClr val="dk1"/>
                </a:solidFill>
                <a:latin typeface="Calibri"/>
                <a:ea typeface="Calibri"/>
                <a:cs typeface="Calibri"/>
                <a:sym typeface="Calibri"/>
              </a:rPr>
              <a:t>.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assigning the </a:t>
            </a:r>
            <a:r>
              <a:rPr lang="en" sz="1200" b="1" dirty="0">
                <a:solidFill>
                  <a:schemeClr val="dk1"/>
                </a:solidFill>
                <a:latin typeface="Calibri"/>
                <a:ea typeface="Calibri"/>
                <a:cs typeface="Calibri"/>
                <a:sym typeface="Calibri"/>
              </a:rPr>
              <a:t>engagement text “New Principal and New School Year at Sunnyside Elementary.” </a:t>
            </a:r>
            <a:r>
              <a:rPr lang="en" sz="1200" dirty="0">
                <a:solidFill>
                  <a:schemeClr val="dk1"/>
                </a:solidFill>
                <a:latin typeface="Calibri"/>
                <a:ea typeface="Calibri"/>
                <a:cs typeface="Calibri"/>
                <a:sym typeface="Calibri"/>
              </a:rPr>
              <a:t>for independent reading in place of or in addition to the decodable text “Friends at School.”</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543574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needed, watch the video “From Engagement Text to Decodables” to see how the instructional practices in this lesson look “in action.”</a:t>
            </a:r>
            <a:endParaRPr sz="1200" dirty="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Preview the Engagement Text:“New Principal and New School Year at Sunnyside Elementary”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117152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44c364c41a_0_4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 name="Google Shape;200;g44c364c41a_0_4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on the Independent Work Time slides at the end of this lesson, and can also be found after each lesson in Module 1 Teacher Guide. To differentiate further, consider changing the difficulty of words based on the ability of the student.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354062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6" name="Google Shape;206;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Building on Previous Work: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apply what they have learned about the spelling pattern(s) from the current cycle</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to decoding words with vowel teams, multisyllabic words, and irregularly spelled high-frequency</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words.</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Ongoing Assessment: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Observe students to</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Determine whether they can read irregularly spelled high-frequency words and determine why they are irregular.</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Determine whether they can independently find a given word.</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Determine whether they can decode two-syllable words, words containing vowel teams (one- or two-syllable), and irregularly spelled high-frequency words.</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Key Vocabulary: </a:t>
            </a:r>
            <a:endParaRPr sz="120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a:latin typeface="Calibri"/>
                <a:ea typeface="Calibri"/>
                <a:cs typeface="Calibri"/>
                <a:sym typeface="Calibri"/>
              </a:rPr>
              <a:t>comprehension, grapple, responsibility, retelling, enthusiastic/enthusiastically, replied</a:t>
            </a:r>
            <a:endParaRPr sz="1200">
              <a:latin typeface="Calibri"/>
              <a:ea typeface="Calibri"/>
              <a:cs typeface="Calibri"/>
              <a:sym typeface="Calibri"/>
            </a:endParaRPr>
          </a:p>
        </p:txBody>
      </p:sp>
    </p:spTree>
    <p:extLst>
      <p:ext uri="{BB962C8B-B14F-4D97-AF65-F5344CB8AC3E}">
        <p14:creationId xmlns:p14="http://schemas.microsoft.com/office/powerpoint/2010/main" val="8476558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More We Get </a:t>
            </a:r>
            <a:r>
              <a:rPr lang="en" sz="1200" dirty="0" smtClean="0">
                <a:solidFill>
                  <a:schemeClr val="dk1"/>
                </a:solidFill>
                <a:latin typeface="Calibri"/>
                <a:ea typeface="Calibri"/>
                <a:cs typeface="Calibri"/>
                <a:sym typeface="Calibri"/>
              </a:rPr>
              <a:t>Together.”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retelling a story.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333705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1" name="Google Shape;221;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Briefly introduce the Learning Targets by reminding students of the lyrics they just sang or chanted in the transition. Explain that they are going to be listening to a story and say back what they heard. This can be very brief as the lesson goes into this in more detail.</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Take the time to emphasize the words “retell” and “evidence” in the Learning Targets.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panose="020F0502020204030204" pitchFamily="34" charset="0"/>
                <a:sym typeface="Calibri"/>
              </a:rPr>
              <a:t>Say: </a:t>
            </a:r>
            <a:r>
              <a:rPr lang="en" sz="1200" i="1" dirty="0">
                <a:latin typeface="Calibri" panose="020F0502020204030204" pitchFamily="34" charset="0"/>
                <a:sym typeface="Calibri"/>
              </a:rPr>
              <a:t>“Does anyone know the meaning of “evidence?” </a:t>
            </a:r>
            <a:r>
              <a:rPr lang="en" sz="1200" dirty="0">
                <a:latin typeface="Calibri" panose="020F0502020204030204" pitchFamily="34" charset="0"/>
                <a:sym typeface="Calibri"/>
              </a:rPr>
              <a:t>After a few responses be sure to explain that “evidence”means that you can show that something is true. </a:t>
            </a:r>
            <a:r>
              <a:rPr lang="en" sz="1200" i="1" dirty="0">
                <a:latin typeface="Calibri" panose="020F0502020204030204" pitchFamily="34" charset="0"/>
                <a:sym typeface="Calibri"/>
              </a:rPr>
              <a:t>“I have evidence that he ate his dinner, because there are only a few crumbs left on his plate.”</a:t>
            </a:r>
            <a:endParaRPr sz="1200" i="1" dirty="0">
              <a:latin typeface="Calibri" panose="020F0502020204030204" pitchFamily="34" charset="0"/>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panose="020F0502020204030204" pitchFamily="34" charset="0"/>
                <a:sym typeface="Calibri"/>
              </a:rPr>
              <a:t>For retell, you can connect it to the "say back what they </a:t>
            </a:r>
            <a:r>
              <a:rPr lang="en" sz="1200" dirty="0" smtClean="0">
                <a:latin typeface="Calibri" panose="020F0502020204030204" pitchFamily="34" charset="0"/>
                <a:sym typeface="Calibri"/>
              </a:rPr>
              <a:t>hear.d" </a:t>
            </a:r>
            <a:r>
              <a:rPr lang="en" sz="1200" dirty="0">
                <a:latin typeface="Calibri" panose="020F0502020204030204" pitchFamily="34" charset="0"/>
                <a:sym typeface="Calibri"/>
              </a:rPr>
              <a:t>You can ask students to identify the part of the word that is familiar ("tell") and explain what the "re" does to that word.</a:t>
            </a:r>
            <a:endParaRPr sz="1200" dirty="0">
              <a:latin typeface="Calibri" panose="020F0502020204030204" pitchFamily="34" charset="0"/>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rgbClr val="333333"/>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443532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3d951d6a5b_1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g3d951d6a5b_1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a:t>
            </a:r>
            <a:r>
              <a:rPr lang="en" sz="1200" b="1" dirty="0">
                <a:latin typeface="Calibri" panose="020F0502020204030204" pitchFamily="34" charset="0"/>
                <a:sym typeface="Calibri"/>
              </a:rPr>
              <a:t>: 5-10 minutes for uninterrupted first read and 10-15 minutes for the second read with questions</a:t>
            </a:r>
            <a:endParaRPr sz="1200" b="1" dirty="0">
              <a:solidFill>
                <a:schemeClr val="dk1"/>
              </a:solidFill>
              <a:latin typeface="Calibri" panose="020F0502020204030204" pitchFamily="34" charset="0"/>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will read the </a:t>
            </a:r>
            <a:r>
              <a:rPr lang="en" sz="1200" b="1" dirty="0">
                <a:solidFill>
                  <a:schemeClr val="dk1"/>
                </a:solidFill>
                <a:latin typeface="Calibri"/>
                <a:ea typeface="Calibri"/>
                <a:cs typeface="Calibri"/>
                <a:sym typeface="Calibri"/>
              </a:rPr>
              <a:t>Engagement Text “New Principal and New School Year at Sunnyside </a:t>
            </a:r>
            <a:r>
              <a:rPr lang="en" sz="1200" b="1" dirty="0" smtClean="0">
                <a:solidFill>
                  <a:schemeClr val="dk1"/>
                </a:solidFill>
                <a:latin typeface="Calibri"/>
                <a:ea typeface="Calibri"/>
                <a:cs typeface="Calibri"/>
                <a:sym typeface="Calibri"/>
              </a:rPr>
              <a:t>Elementary”</a:t>
            </a:r>
            <a:r>
              <a:rPr lang="en" sz="1200" dirty="0" smtClean="0">
                <a:solidFill>
                  <a:schemeClr val="dk1"/>
                </a:solidFill>
                <a:latin typeface="Calibri"/>
                <a:ea typeface="Calibri"/>
                <a:cs typeface="Calibri"/>
                <a:sym typeface="Calibri"/>
              </a:rPr>
              <a:t> aloud </a:t>
            </a:r>
            <a:r>
              <a:rPr lang="en" sz="1200" dirty="0">
                <a:solidFill>
                  <a:schemeClr val="dk1"/>
                </a:solidFill>
                <a:latin typeface="Calibri"/>
                <a:ea typeface="Calibri"/>
                <a:cs typeface="Calibri"/>
                <a:sym typeface="Calibri"/>
              </a:rPr>
              <a:t>twice. The first time, uninterrupted. After the second read, students turn to a partner and retell the story in their own words. In addition, you will engage them in a comprehension discussion which also includes any new vocabulary. Those questions are found on the slides following this one.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unable to project the slides, use a physical copy of the </a:t>
            </a:r>
            <a:r>
              <a:rPr lang="en" sz="1200" b="1" dirty="0">
                <a:solidFill>
                  <a:schemeClr val="dk1"/>
                </a:solidFill>
                <a:latin typeface="Calibri"/>
                <a:ea typeface="Calibri"/>
                <a:cs typeface="Calibri"/>
                <a:sym typeface="Calibri"/>
              </a:rPr>
              <a:t>Student Decodable Reader </a:t>
            </a:r>
            <a:r>
              <a:rPr lang="en" sz="1200" dirty="0">
                <a:solidFill>
                  <a:schemeClr val="dk1"/>
                </a:solidFill>
                <a:latin typeface="Calibri"/>
                <a:ea typeface="Calibri"/>
                <a:cs typeface="Calibri"/>
                <a:sym typeface="Calibri"/>
              </a:rPr>
              <a:t>to show the illustrations. These can be held up by a few students if the class size is large.</a:t>
            </a:r>
            <a:endParaRPr sz="1200" dirty="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000" dirty="0">
              <a:solidFill>
                <a:srgbClr val="333333"/>
              </a:solidFill>
              <a:highlight>
                <a:schemeClr val="lt1"/>
              </a:highlight>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Begin a read-aloud of the </a:t>
            </a:r>
            <a:r>
              <a:rPr lang="en" sz="1200" b="1" dirty="0">
                <a:solidFill>
                  <a:schemeClr val="dk1"/>
                </a:solidFill>
                <a:latin typeface="Calibri"/>
                <a:ea typeface="Calibri"/>
                <a:cs typeface="Calibri"/>
                <a:sym typeface="Calibri"/>
              </a:rPr>
              <a:t>Engagement Text</a:t>
            </a:r>
            <a:r>
              <a:rPr lang="en" sz="1200" dirty="0">
                <a:solidFill>
                  <a:schemeClr val="dk1"/>
                </a:solidFill>
                <a:latin typeface="Calibri"/>
                <a:ea typeface="Calibri"/>
                <a:cs typeface="Calibri"/>
                <a:sym typeface="Calibri"/>
              </a:rPr>
              <a:t>. Say: </a:t>
            </a:r>
            <a:r>
              <a:rPr lang="en" sz="1200" i="1" dirty="0">
                <a:solidFill>
                  <a:schemeClr val="dk1"/>
                </a:solidFill>
                <a:latin typeface="Calibri"/>
                <a:ea typeface="Calibri"/>
                <a:cs typeface="Calibri"/>
                <a:sym typeface="Calibri"/>
              </a:rPr>
              <a:t>“Listen carefully as I read today’s story, “New Principal and New School Year at Sunnyside</a:t>
            </a:r>
            <a:br>
              <a:rPr lang="en" sz="1200" i="1" dirty="0">
                <a:solidFill>
                  <a:schemeClr val="dk1"/>
                </a:solidFill>
                <a:latin typeface="Calibri"/>
                <a:ea typeface="Calibri"/>
                <a:cs typeface="Calibri"/>
                <a:sym typeface="Calibri"/>
              </a:rPr>
            </a:br>
            <a:r>
              <a:rPr lang="en" sz="1200" i="1" dirty="0">
                <a:solidFill>
                  <a:schemeClr val="dk1"/>
                </a:solidFill>
                <a:latin typeface="Calibri"/>
                <a:ea typeface="Calibri"/>
                <a:cs typeface="Calibri"/>
                <a:sym typeface="Calibri"/>
              </a:rPr>
              <a:t>Elementary.”  You will hear words in the story that we learned in our last lesson. After I am finished reading, you will retell the story to a partner and answer some questions about it.”</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t>
            </a:r>
            <a:r>
              <a:rPr lang="en" sz="1200" dirty="0" smtClean="0">
                <a:solidFill>
                  <a:schemeClr val="dk1"/>
                </a:solidFill>
                <a:latin typeface="Calibri"/>
                <a:ea typeface="Calibri"/>
                <a:cs typeface="Calibri"/>
                <a:sym typeface="Calibri"/>
              </a:rPr>
              <a:t>the story </a:t>
            </a:r>
            <a:r>
              <a:rPr lang="en" sz="1200" dirty="0">
                <a:solidFill>
                  <a:schemeClr val="dk1"/>
                </a:solidFill>
                <a:latin typeface="Calibri"/>
                <a:ea typeface="Calibri"/>
                <a:cs typeface="Calibri"/>
                <a:sym typeface="Calibri"/>
              </a:rPr>
              <a:t>aloud once uninterrupted with fluency and expression. Read the story a second time and stop for vocabulary or any other language/syntax opportunities to lift up. </a:t>
            </a:r>
            <a:endParaRPr lang="en" sz="1200" dirty="0" smtClean="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smtClean="0">
                <a:solidFill>
                  <a:schemeClr val="dk1"/>
                </a:solidFill>
                <a:latin typeface="Calibri"/>
                <a:ea typeface="Calibri"/>
                <a:cs typeface="Calibri"/>
                <a:sym typeface="Calibri"/>
              </a:rPr>
              <a:t>After </a:t>
            </a:r>
            <a:r>
              <a:rPr lang="en" sz="1200" dirty="0">
                <a:solidFill>
                  <a:schemeClr val="dk1"/>
                </a:solidFill>
                <a:latin typeface="Calibri"/>
                <a:ea typeface="Calibri"/>
                <a:cs typeface="Calibri"/>
                <a:sym typeface="Calibri"/>
              </a:rPr>
              <a:t>reading </a:t>
            </a:r>
            <a:r>
              <a:rPr lang="en" sz="1200" b="1" dirty="0">
                <a:solidFill>
                  <a:schemeClr val="dk1"/>
                </a:solidFill>
                <a:latin typeface="Calibri"/>
                <a:ea typeface="Calibri"/>
                <a:cs typeface="Calibri"/>
                <a:sym typeface="Calibri"/>
              </a:rPr>
              <a:t>Engagement Text </a:t>
            </a:r>
            <a:r>
              <a:rPr lang="en" sz="1200" dirty="0">
                <a:solidFill>
                  <a:schemeClr val="dk1"/>
                </a:solidFill>
                <a:latin typeface="Calibri"/>
                <a:ea typeface="Calibri"/>
                <a:cs typeface="Calibri"/>
                <a:sym typeface="Calibri"/>
              </a:rPr>
              <a:t>for the second time, tell students to turn to a partner and retell the story in their own words. </a:t>
            </a:r>
            <a:r>
              <a:rPr lang="en" sz="1200" dirty="0">
                <a:latin typeface="Calibri" panose="020F0502020204030204" pitchFamily="34" charset="0"/>
                <a:sym typeface="Calibri"/>
              </a:rPr>
              <a:t>Next, cold call a student for to say back their retell. Finally, summarize what students have contributed for the entire class. </a:t>
            </a:r>
            <a:endParaRPr sz="1200" dirty="0">
              <a:latin typeface="Calibri" panose="020F0502020204030204" pitchFamily="34" charset="0"/>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panose="020F0502020204030204" pitchFamily="34" charset="0"/>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panose="020F0502020204030204" pitchFamily="34" charset="0"/>
                <a:sym typeface="Calibri"/>
              </a:rPr>
              <a:t>Student Look-fors/Listen-fors: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Students listening to </a:t>
            </a:r>
            <a:r>
              <a:rPr lang="en" sz="1200" dirty="0" smtClean="0">
                <a:latin typeface="Calibri" panose="020F0502020204030204" pitchFamily="34" charset="0"/>
                <a:sym typeface="Calibri"/>
              </a:rPr>
              <a:t>story.</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Char char="●"/>
            </a:pPr>
            <a:r>
              <a:rPr lang="en" sz="1200" dirty="0">
                <a:latin typeface="Calibri" panose="020F0502020204030204" pitchFamily="34" charset="0"/>
                <a:sym typeface="Calibri"/>
              </a:rPr>
              <a:t>Students retelling story in their own </a:t>
            </a:r>
            <a:r>
              <a:rPr lang="en" sz="1200" dirty="0" smtClean="0">
                <a:latin typeface="Calibri" panose="020F0502020204030204" pitchFamily="34" charset="0"/>
                <a:sym typeface="Calibri"/>
              </a:rPr>
              <a:t>words.. </a:t>
            </a:r>
            <a:endParaRPr sz="1200" dirty="0">
              <a:latin typeface="Calibri" panose="020F0502020204030204" pitchFamily="34" charset="0"/>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latin typeface="Calibri" panose="020F0502020204030204" pitchFamily="34" charset="0"/>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panose="020F0502020204030204" pitchFamily="34" charset="0"/>
                <a:sym typeface="Calibri"/>
              </a:rPr>
              <a:t>Student Supports/Meeting Student Needs: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panose="020F0502020204030204" pitchFamily="34" charset="0"/>
                <a:sym typeface="Calibri"/>
              </a:rPr>
              <a:t>Consider providing them with a copy of the </a:t>
            </a:r>
            <a:r>
              <a:rPr lang="en" sz="1200" b="1" dirty="0">
                <a:latin typeface="Calibri" panose="020F0502020204030204" pitchFamily="34" charset="0"/>
                <a:sym typeface="Calibri"/>
              </a:rPr>
              <a:t>Decodable Reader</a:t>
            </a:r>
            <a:r>
              <a:rPr lang="en" sz="1200" dirty="0">
                <a:latin typeface="Calibri" panose="020F0502020204030204" pitchFamily="34" charset="0"/>
                <a:sym typeface="Calibri"/>
              </a:rPr>
              <a:t>. The illustrations in the reader will show the sequence of the story, and students can simply retell the details based on what they see in the illustrations.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can simply retell the details based on what they see in the illustrations.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dirty="0"/>
          </a:p>
        </p:txBody>
      </p:sp>
    </p:spTree>
    <p:extLst>
      <p:ext uri="{BB962C8B-B14F-4D97-AF65-F5344CB8AC3E}">
        <p14:creationId xmlns:p14="http://schemas.microsoft.com/office/powerpoint/2010/main" val="28021134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3e2df8aa37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 name="Google Shape;234;g3e2df8aa37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3 - 5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lang="en" sz="1200" dirty="0" smtClean="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smtClean="0">
                <a:solidFill>
                  <a:schemeClr val="dk1"/>
                </a:solidFill>
                <a:latin typeface="Calibri"/>
                <a:ea typeface="Calibri"/>
                <a:cs typeface="Calibri"/>
                <a:sym typeface="Calibri"/>
              </a:rPr>
              <a:t>Ask </a:t>
            </a:r>
            <a:r>
              <a:rPr lang="en" sz="1200" dirty="0">
                <a:solidFill>
                  <a:schemeClr val="dk1"/>
                </a:solidFill>
                <a:latin typeface="Calibri"/>
                <a:ea typeface="Calibri"/>
                <a:cs typeface="Calibri"/>
                <a:sym typeface="Calibri"/>
              </a:rPr>
              <a:t>comprehension questions.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comprehension questions for “New Principal and New School Year at Sunnyside Elementary.” Questions on slide are in order of occurrence in story.</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Recall: </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happened today according to the article?” </a:t>
            </a:r>
            <a:r>
              <a:rPr lang="en" sz="1200" b="1" dirty="0">
                <a:solidFill>
                  <a:schemeClr val="dk1"/>
                </a:solidFill>
                <a:latin typeface="Calibri"/>
                <a:ea typeface="Calibri"/>
                <a:cs typeface="Calibri"/>
                <a:sym typeface="Calibri"/>
              </a:rPr>
              <a:t>(it was the first day of school)</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did James say excited him most about school?” </a:t>
            </a:r>
            <a:r>
              <a:rPr lang="en" sz="1200" b="1" dirty="0">
                <a:solidFill>
                  <a:schemeClr val="dk1"/>
                </a:solidFill>
                <a:latin typeface="Calibri"/>
                <a:ea typeface="Calibri"/>
                <a:cs typeface="Calibri"/>
                <a:sym typeface="Calibri"/>
              </a:rPr>
              <a:t>(He read all the books from his summer booklist and is ready to read chapter books this year.)</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Inference:  </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None for this passage.</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Extension Question:</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“At the end of the text, Principal Pack says he is looking forward to meeting the wonderful students and families, and he says, ‘Together, we will work to make Sunnyside Elementary the best school it can be.’ Who does he mean when he says ‘we’?” </a:t>
            </a:r>
            <a:r>
              <a:rPr lang="en" sz="1200" b="1" dirty="0">
                <a:solidFill>
                  <a:schemeClr val="dk1"/>
                </a:solidFill>
                <a:latin typeface="Calibri"/>
                <a:ea typeface="Calibri"/>
                <a:cs typeface="Calibri"/>
                <a:sym typeface="Calibri"/>
              </a:rPr>
              <a:t>(teachers, families, students, all of the people involved in the school)</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things can students, parents, and teachers do to make a school the best it can be?” </a:t>
            </a:r>
            <a:r>
              <a:rPr lang="en" sz="1200" b="1" dirty="0">
                <a:solidFill>
                  <a:schemeClr val="dk1"/>
                </a:solidFill>
                <a:latin typeface="Calibri"/>
                <a:ea typeface="Calibri"/>
                <a:cs typeface="Calibri"/>
                <a:sym typeface="Calibri"/>
              </a:rPr>
              <a:t>(Answers will vary. Examples: work hard, help with homework, volunteer, make sure we have the materials we need.)</a:t>
            </a:r>
            <a:endParaRPr sz="1200" b="1"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do we do that here in our school?” </a:t>
            </a:r>
            <a:r>
              <a:rPr lang="en" sz="1200" b="1" dirty="0">
                <a:solidFill>
                  <a:schemeClr val="dk1"/>
                </a:solidFill>
                <a:latin typeface="Calibri"/>
                <a:ea typeface="Calibri"/>
                <a:cs typeface="Calibri"/>
                <a:sym typeface="Calibri"/>
              </a:rPr>
              <a:t>(Answers will vary.)</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answer comprehension questions about text.</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 the portion of the text with the answer to the question as needed.</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latin typeface="Calibri"/>
              <a:ea typeface="Calibri"/>
              <a:cs typeface="Calibri"/>
              <a:sym typeface="Calibri"/>
            </a:endParaRPr>
          </a:p>
        </p:txBody>
      </p:sp>
    </p:spTree>
    <p:extLst>
      <p:ext uri="{BB962C8B-B14F-4D97-AF65-F5344CB8AC3E}">
        <p14:creationId xmlns:p14="http://schemas.microsoft.com/office/powerpoint/2010/main" val="41672342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3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92" name="Google Shape;92;p14"/>
          <p:cNvSpPr txBox="1">
            <a:spLocks noGrp="1"/>
          </p:cNvSpPr>
          <p:nvPr>
            <p:ph type="body" idx="1"/>
          </p:nvPr>
        </p:nvSpPr>
        <p:spPr>
          <a:xfrm>
            <a:off x="3117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3" name="Google Shape;93;p14"/>
          <p:cNvSpPr txBox="1">
            <a:spLocks noGrp="1"/>
          </p:cNvSpPr>
          <p:nvPr>
            <p:ph type="body" idx="2"/>
          </p:nvPr>
        </p:nvSpPr>
        <p:spPr>
          <a:xfrm>
            <a:off x="48324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4" name="Google Shape;94;p14"/>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4"/>
        <p:cNvGrpSpPr/>
        <p:nvPr/>
      </p:nvGrpSpPr>
      <p:grpSpPr>
        <a:xfrm>
          <a:off x="0" y="0"/>
          <a:ext cx="0" cy="0"/>
          <a:chOff x="0" y="0"/>
          <a:chExt cx="0" cy="0"/>
        </a:xfrm>
      </p:grpSpPr>
      <p:sp>
        <p:nvSpPr>
          <p:cNvPr id="105" name="Google Shape;105;p16"/>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6" name="Google Shape;106;p16"/>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7" name="Google Shape;10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8" name="Google Shape;10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9" name="Google Shape;10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0" name="Google Shape;110;p16"/>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11" name="Google Shape;111;p16"/>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12" name="Google Shape;112;p16"/>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13"/>
        <p:cNvGrpSpPr/>
        <p:nvPr/>
      </p:nvGrpSpPr>
      <p:grpSpPr>
        <a:xfrm>
          <a:off x="0" y="0"/>
          <a:ext cx="0" cy="0"/>
          <a:chOff x="0" y="0"/>
          <a:chExt cx="0" cy="0"/>
        </a:xfrm>
      </p:grpSpPr>
      <p:sp>
        <p:nvSpPr>
          <p:cNvPr id="114" name="Google Shape;114;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5" name="Google Shape;115;p1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6" name="Google Shape;116;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9"/>
        <p:cNvGrpSpPr/>
        <p:nvPr/>
      </p:nvGrpSpPr>
      <p:grpSpPr>
        <a:xfrm>
          <a:off x="0" y="0"/>
          <a:ext cx="0" cy="0"/>
          <a:chOff x="0" y="0"/>
          <a:chExt cx="0" cy="0"/>
        </a:xfrm>
      </p:grpSpPr>
      <p:sp>
        <p:nvSpPr>
          <p:cNvPr id="120" name="Google Shape;120;p1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1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22" name="Google Shape;122;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5"/>
        <p:cNvGrpSpPr/>
        <p:nvPr/>
      </p:nvGrpSpPr>
      <p:grpSpPr>
        <a:xfrm>
          <a:off x="0" y="0"/>
          <a:ext cx="0" cy="0"/>
          <a:chOff x="0" y="0"/>
          <a:chExt cx="0" cy="0"/>
        </a:xfrm>
      </p:grpSpPr>
      <p:sp>
        <p:nvSpPr>
          <p:cNvPr id="126" name="Google Shape;126;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1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1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32"/>
        <p:cNvGrpSpPr/>
        <p:nvPr/>
      </p:nvGrpSpPr>
      <p:grpSpPr>
        <a:xfrm>
          <a:off x="0" y="0"/>
          <a:ext cx="0" cy="0"/>
          <a:chOff x="0" y="0"/>
          <a:chExt cx="0" cy="0"/>
        </a:xfrm>
      </p:grpSpPr>
      <p:sp>
        <p:nvSpPr>
          <p:cNvPr id="133" name="Google Shape;133;p2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4" name="Google Shape;134;p2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5" name="Google Shape;135;p2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6" name="Google Shape;136;p2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7" name="Google Shape;137;p2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41"/>
        <p:cNvGrpSpPr/>
        <p:nvPr/>
      </p:nvGrpSpPr>
      <p:grpSpPr>
        <a:xfrm>
          <a:off x="0" y="0"/>
          <a:ext cx="0" cy="0"/>
          <a:chOff x="0" y="0"/>
          <a:chExt cx="0" cy="0"/>
        </a:xfrm>
      </p:grpSpPr>
      <p:sp>
        <p:nvSpPr>
          <p:cNvPr id="142" name="Google Shape;142;p2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3" name="Google Shape;14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6"/>
        <p:cNvGrpSpPr/>
        <p:nvPr/>
      </p:nvGrpSpPr>
      <p:grpSpPr>
        <a:xfrm>
          <a:off x="0" y="0"/>
          <a:ext cx="0" cy="0"/>
          <a:chOff x="0" y="0"/>
          <a:chExt cx="0" cy="0"/>
        </a:xfrm>
      </p:grpSpPr>
      <p:sp>
        <p:nvSpPr>
          <p:cNvPr id="147" name="Google Shape;147;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50"/>
        <p:cNvGrpSpPr/>
        <p:nvPr/>
      </p:nvGrpSpPr>
      <p:grpSpPr>
        <a:xfrm>
          <a:off x="0" y="0"/>
          <a:ext cx="0" cy="0"/>
          <a:chOff x="0" y="0"/>
          <a:chExt cx="0" cy="0"/>
        </a:xfrm>
      </p:grpSpPr>
      <p:sp>
        <p:nvSpPr>
          <p:cNvPr id="151" name="Google Shape;151;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2" name="Google Shape;152;p2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53" name="Google Shape;153;p2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4" name="Google Shape;154;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7"/>
        <p:cNvGrpSpPr/>
        <p:nvPr/>
      </p:nvGrpSpPr>
      <p:grpSpPr>
        <a:xfrm>
          <a:off x="0" y="0"/>
          <a:ext cx="0" cy="0"/>
          <a:chOff x="0" y="0"/>
          <a:chExt cx="0" cy="0"/>
        </a:xfrm>
      </p:grpSpPr>
      <p:sp>
        <p:nvSpPr>
          <p:cNvPr id="158" name="Google Shape;158;p2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9" name="Google Shape;159;p2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60" name="Google Shape;160;p2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61" name="Google Shape;161;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64"/>
        <p:cNvGrpSpPr/>
        <p:nvPr/>
      </p:nvGrpSpPr>
      <p:grpSpPr>
        <a:xfrm>
          <a:off x="0" y="0"/>
          <a:ext cx="0" cy="0"/>
          <a:chOff x="0" y="0"/>
          <a:chExt cx="0" cy="0"/>
        </a:xfrm>
      </p:grpSpPr>
      <p:sp>
        <p:nvSpPr>
          <p:cNvPr id="165" name="Google Shape;165;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6" name="Google Shape;166;p2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7" name="Google Shape;167;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70"/>
        <p:cNvGrpSpPr/>
        <p:nvPr/>
      </p:nvGrpSpPr>
      <p:grpSpPr>
        <a:xfrm>
          <a:off x="0" y="0"/>
          <a:ext cx="0" cy="0"/>
          <a:chOff x="0" y="0"/>
          <a:chExt cx="0" cy="0"/>
        </a:xfrm>
      </p:grpSpPr>
      <p:sp>
        <p:nvSpPr>
          <p:cNvPr id="171" name="Google Shape;171;p2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2" name="Google Shape;172;p2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3" name="Google Shape;173;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6"/>
        <p:cNvGrpSpPr/>
        <p:nvPr/>
      </p:nvGrpSpPr>
      <p:grpSpPr>
        <a:xfrm>
          <a:off x="0" y="0"/>
          <a:ext cx="0" cy="0"/>
          <a:chOff x="0" y="0"/>
          <a:chExt cx="0" cy="0"/>
        </a:xfrm>
      </p:grpSpPr>
      <p:sp>
        <p:nvSpPr>
          <p:cNvPr id="177" name="Google Shape;177;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8" name="Google Shape;178;p2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179" name="Google Shape;179;p27"/>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6" Type="http://schemas.openxmlformats.org/officeDocument/2006/relationships/image" Target="../media/image3.png"/><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2.pn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5"/>
        <p:cNvGrpSpPr/>
        <p:nvPr/>
      </p:nvGrpSpPr>
      <p:grpSpPr>
        <a:xfrm>
          <a:off x="0" y="0"/>
          <a:ext cx="0" cy="0"/>
          <a:chOff x="0" y="0"/>
          <a:chExt cx="0" cy="0"/>
        </a:xfrm>
      </p:grpSpPr>
      <p:sp>
        <p:nvSpPr>
          <p:cNvPr id="96" name="Google Shape;96;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7" name="Google Shape;97;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8" name="Google Shape;98;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1" name="Google Shape;101;p15"/>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02" name="Google Shape;102;p15"/>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03" name="Google Shape;103;p15"/>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xmlns:p14="http://schemas.microsoft.com/office/powerpoint/2010/main">
    <mc:Choice Requires="p14">
      <p:transition spd="slow" p14:dur="2500">
        <p:fade thruBlk="1"/>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9.xml"/><Relationship Id="rId1" Type="http://schemas.openxmlformats.org/officeDocument/2006/relationships/slideLayout" Target="../slideLayouts/slideLayout25.xml"/><Relationship Id="rId5" Type="http://schemas.openxmlformats.org/officeDocument/2006/relationships/image" Target="../media/image20.png"/><Relationship Id="rId4" Type="http://schemas.openxmlformats.org/officeDocument/2006/relationships/image" Target="../media/image19.png"/></Relationships>
</file>

<file path=ppt/slides/_rels/slide3.xml.rels><?xml version="1.0" encoding="UTF-8" standalone="yes"?>
<Relationships xmlns="http://schemas.openxmlformats.org/package/2006/relationships"><Relationship Id="rId3" Type="http://schemas.openxmlformats.org/officeDocument/2006/relationships/hyperlink" Target="https://vimeo.com/168991756"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1: Part 2: Cycle 5: Lesson 22</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85" name="Google Shape;185;p28"/>
          <p:cNvSpPr txBox="1">
            <a:spLocks noGrp="1"/>
          </p:cNvSpPr>
          <p:nvPr>
            <p:ph type="body" idx="1"/>
          </p:nvPr>
        </p:nvSpPr>
        <p:spPr>
          <a:xfrm>
            <a:off x="311700" y="1011375"/>
            <a:ext cx="8520600" cy="3696000"/>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Clr>
                <a:schemeClr val="dk1"/>
              </a:buClr>
              <a:buSzPts val="1100"/>
              <a:buFont typeface="Arial"/>
              <a:buNone/>
            </a:pPr>
            <a:r>
              <a:rPr lang="en" sz="1600" dirty="0"/>
              <a:t>This lesson uses three instructional practices: Irregular Word Snap or Trap, Engagement Text Read Aloud, and Decodable Reader Partner Search and Read. Students will be familiar with the Engagement Text Read Aloud and Decodable Reader Partner Search and Read from the Grade 1 modules. However, the Grade 2 versions include new components.  The Read Aloud Engagement Text is “New Principal and New School Year at Sunnyside Elementary.”  The </a:t>
            </a:r>
            <a:r>
              <a:rPr lang="en" sz="1600" dirty="0" smtClean="0"/>
              <a:t>Student </a:t>
            </a:r>
            <a:r>
              <a:rPr lang="en" sz="1600" dirty="0"/>
              <a:t>Decodable Text is titled “Friends at School.”</a:t>
            </a:r>
            <a:endParaRPr sz="1600" b="1" dirty="0"/>
          </a:p>
          <a:p>
            <a:pPr marL="0" lvl="0" indent="0" algn="l" rtl="0">
              <a:lnSpc>
                <a:spcPct val="90000"/>
              </a:lnSpc>
              <a:spcBef>
                <a:spcPts val="800"/>
              </a:spcBef>
              <a:spcAft>
                <a:spcPts val="0"/>
              </a:spcAft>
              <a:buClr>
                <a:schemeClr val="dk1"/>
              </a:buClr>
              <a:buSzPts val="1100"/>
              <a:buFont typeface="Arial"/>
              <a:buNone/>
            </a:pPr>
            <a:r>
              <a:rPr lang="en" sz="1600" b="1" dirty="0"/>
              <a:t>Be sure that students pay careful attention to:</a:t>
            </a:r>
            <a:endParaRPr sz="1600" b="1" dirty="0"/>
          </a:p>
          <a:p>
            <a:pPr marL="457200" lvl="0" indent="-330200" algn="l" rtl="0">
              <a:lnSpc>
                <a:spcPct val="90000"/>
              </a:lnSpc>
              <a:spcBef>
                <a:spcPts val="1000"/>
              </a:spcBef>
              <a:spcAft>
                <a:spcPts val="0"/>
              </a:spcAft>
              <a:buSzPts val="1600"/>
              <a:buChar char="•"/>
            </a:pPr>
            <a:r>
              <a:rPr lang="en" sz="1600" dirty="0"/>
              <a:t>Understanding what happens in the Engagement Text</a:t>
            </a:r>
            <a:endParaRPr sz="1600" dirty="0"/>
          </a:p>
          <a:p>
            <a:pPr marL="457200" lvl="0" indent="-330200" algn="l" rtl="0">
              <a:lnSpc>
                <a:spcPct val="90000"/>
              </a:lnSpc>
              <a:spcBef>
                <a:spcPts val="0"/>
              </a:spcBef>
              <a:spcAft>
                <a:spcPts val="0"/>
              </a:spcAft>
              <a:buSzPts val="1600"/>
              <a:buChar char="•"/>
            </a:pPr>
            <a:r>
              <a:rPr lang="en" sz="1600" dirty="0"/>
              <a:t>Decoding words with the patterns worked with in this cycle (“igh” and “ie”)and previous cycles</a:t>
            </a:r>
            <a:endParaRPr sz="1600" dirty="0"/>
          </a:p>
          <a:p>
            <a:pPr marL="457200" lvl="0" indent="-330200" algn="l" rtl="0">
              <a:lnSpc>
                <a:spcPct val="90000"/>
              </a:lnSpc>
              <a:spcBef>
                <a:spcPts val="0"/>
              </a:spcBef>
              <a:spcAft>
                <a:spcPts val="0"/>
              </a:spcAft>
              <a:buSzPts val="1600"/>
              <a:buChar char="•"/>
            </a:pPr>
            <a:r>
              <a:rPr lang="en" sz="1600" dirty="0"/>
              <a:t>High-Frequency words</a:t>
            </a:r>
            <a:endParaRPr sz="1600" dirty="0"/>
          </a:p>
          <a:p>
            <a:pPr marL="457200" lvl="0" indent="-330200" algn="l" rtl="0">
              <a:lnSpc>
                <a:spcPct val="90000"/>
              </a:lnSpc>
              <a:spcBef>
                <a:spcPts val="0"/>
              </a:spcBef>
              <a:spcAft>
                <a:spcPts val="0"/>
              </a:spcAft>
              <a:buSzPts val="1600"/>
              <a:buChar char="•"/>
            </a:pPr>
            <a:r>
              <a:rPr lang="en" sz="1600" dirty="0"/>
              <a:t>Instructional practices new to Grade 2</a:t>
            </a:r>
            <a:endParaRPr sz="1600" dirty="0"/>
          </a:p>
          <a:p>
            <a:pPr marL="0" lvl="0" indent="0" algn="l" rtl="0">
              <a:lnSpc>
                <a:spcPct val="90000"/>
              </a:lnSpc>
              <a:spcBef>
                <a:spcPts val="1000"/>
              </a:spcBef>
              <a:spcAft>
                <a:spcPts val="0"/>
              </a:spcAft>
              <a:buClr>
                <a:srgbClr val="000000"/>
              </a:buClr>
              <a:buSzPts val="1100"/>
              <a:buFont typeface="Arial"/>
              <a:buNone/>
            </a:pPr>
            <a:endParaRPr sz="1600" dirty="0"/>
          </a:p>
          <a:p>
            <a:pPr marL="0" lvl="0" indent="0" algn="l" rtl="0">
              <a:lnSpc>
                <a:spcPct val="90000"/>
              </a:lnSpc>
              <a:spcBef>
                <a:spcPts val="1000"/>
              </a:spcBef>
              <a:spcAft>
                <a:spcPts val="0"/>
              </a:spcAft>
              <a:buClr>
                <a:srgbClr val="000000"/>
              </a:buClr>
              <a:buSzPts val="1100"/>
              <a:buFont typeface="Arial"/>
              <a:buNone/>
            </a:pPr>
            <a:endParaRPr sz="1600" dirty="0">
              <a:solidFill>
                <a:schemeClr val="dk1"/>
              </a:solidFill>
            </a:endParaRPr>
          </a:p>
          <a:p>
            <a:pPr marL="0" lvl="0" indent="0" algn="l" rtl="0">
              <a:lnSpc>
                <a:spcPct val="90000"/>
              </a:lnSpc>
              <a:spcBef>
                <a:spcPts val="800"/>
              </a:spcBef>
              <a:spcAft>
                <a:spcPts val="0"/>
              </a:spcAft>
              <a:buClr>
                <a:srgbClr val="000000"/>
              </a:buClr>
              <a:buSzPts val="1100"/>
              <a:buFont typeface="Arial"/>
              <a:buNone/>
            </a:pPr>
            <a:endParaRPr sz="1600" b="1" dirty="0">
              <a:solidFill>
                <a:schemeClr val="dk1"/>
              </a:solidFill>
            </a:endParaRPr>
          </a:p>
          <a:p>
            <a:pPr marL="0" lvl="0" indent="0" algn="l" rtl="0">
              <a:lnSpc>
                <a:spcPct val="90000"/>
              </a:lnSpc>
              <a:spcBef>
                <a:spcPts val="1000"/>
              </a:spcBef>
              <a:spcAft>
                <a:spcPts val="1000"/>
              </a:spcAft>
              <a:buNone/>
            </a:pPr>
            <a:endParaRPr sz="16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37"/>
          <p:cNvSpPr txBox="1">
            <a:spLocks noGrp="1"/>
          </p:cNvSpPr>
          <p:nvPr>
            <p:ph type="title"/>
          </p:nvPr>
        </p:nvSpPr>
        <p:spPr>
          <a:xfrm>
            <a:off x="291259" y="434299"/>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Vocabulary and Language</a:t>
            </a:r>
            <a:endParaRPr dirty="0"/>
          </a:p>
        </p:txBody>
      </p:sp>
      <p:sp>
        <p:nvSpPr>
          <p:cNvPr id="243" name="Google Shape;243;p37"/>
          <p:cNvSpPr txBox="1">
            <a:spLocks noGrp="1"/>
          </p:cNvSpPr>
          <p:nvPr>
            <p:ph type="body" idx="1"/>
          </p:nvPr>
        </p:nvSpPr>
        <p:spPr>
          <a:xfrm>
            <a:off x="291259" y="1202864"/>
            <a:ext cx="8520600" cy="3623700"/>
          </a:xfrm>
          <a:prstGeom prst="rect">
            <a:avLst/>
          </a:prstGeom>
        </p:spPr>
        <p:txBody>
          <a:bodyPr spcFirstLastPara="1" wrap="square" lIns="68575" tIns="34275" rIns="68575" bIns="34275" anchor="t" anchorCtr="0">
            <a:noAutofit/>
          </a:bodyPr>
          <a:lstStyle/>
          <a:p>
            <a:pPr marL="457200" lvl="0" indent="-381000" algn="l" rtl="0">
              <a:spcBef>
                <a:spcPts val="800"/>
              </a:spcBef>
              <a:spcAft>
                <a:spcPts val="0"/>
              </a:spcAft>
              <a:buClr>
                <a:schemeClr val="dk1"/>
              </a:buClr>
              <a:buSzPct val="100000"/>
              <a:buAutoNum type="arabicPeriod"/>
            </a:pPr>
            <a:r>
              <a:rPr lang="en" sz="2200" dirty="0"/>
              <a:t>In the article, it said, ‘When asked what excited him most, James replied</a:t>
            </a:r>
            <a:r>
              <a:rPr lang="en" sz="2200" dirty="0" smtClean="0"/>
              <a:t>…” </a:t>
            </a:r>
            <a:r>
              <a:rPr lang="en" sz="2200" dirty="0"/>
              <a:t>What must </a:t>
            </a:r>
            <a:r>
              <a:rPr lang="en" sz="2200" dirty="0" smtClean="0"/>
              <a:t>‘replied</a:t>
            </a:r>
            <a:r>
              <a:rPr lang="en" sz="2200" dirty="0"/>
              <a:t>’ </a:t>
            </a:r>
            <a:r>
              <a:rPr lang="en" sz="2200" dirty="0" smtClean="0"/>
              <a:t>mean?</a:t>
            </a:r>
            <a:endParaRPr lang="en" sz="2200" dirty="0"/>
          </a:p>
          <a:p>
            <a:pPr marL="457200" lvl="0" indent="-381000" algn="l" rtl="0">
              <a:spcBef>
                <a:spcPts val="800"/>
              </a:spcBef>
              <a:spcAft>
                <a:spcPts val="0"/>
              </a:spcAft>
              <a:buClr>
                <a:schemeClr val="dk1"/>
              </a:buClr>
              <a:buSzPct val="100000"/>
              <a:buAutoNum type="arabicPeriod"/>
            </a:pPr>
            <a:endParaRPr lang="en" sz="2200" dirty="0"/>
          </a:p>
          <a:p>
            <a:pPr marL="457200" lvl="0" indent="-381000" algn="l" rtl="0">
              <a:spcBef>
                <a:spcPts val="800"/>
              </a:spcBef>
              <a:spcAft>
                <a:spcPts val="0"/>
              </a:spcAft>
              <a:buClr>
                <a:schemeClr val="dk1"/>
              </a:buClr>
              <a:buSzPct val="100000"/>
              <a:buAutoNum type="arabicPeriod"/>
            </a:pPr>
            <a:r>
              <a:rPr lang="en" sz="2200" dirty="0" smtClean="0"/>
              <a:t>What </a:t>
            </a:r>
            <a:r>
              <a:rPr lang="en" sz="2200" dirty="0"/>
              <a:t>does it mean to be ‘enthusiastic</a:t>
            </a:r>
            <a:r>
              <a:rPr lang="en" sz="2200" dirty="0" smtClean="0"/>
              <a:t>’?</a:t>
            </a:r>
            <a:endParaRPr lang="en" sz="2200" dirty="0"/>
          </a:p>
          <a:p>
            <a:pPr marL="457200" lvl="0" indent="-381000" algn="l" rtl="0">
              <a:spcBef>
                <a:spcPts val="800"/>
              </a:spcBef>
              <a:spcAft>
                <a:spcPts val="0"/>
              </a:spcAft>
              <a:buClr>
                <a:schemeClr val="dk1"/>
              </a:buClr>
              <a:buSzPct val="100000"/>
              <a:buAutoNum type="arabicPeriod"/>
            </a:pPr>
            <a:endParaRPr lang="en" sz="2200" dirty="0"/>
          </a:p>
          <a:p>
            <a:pPr marL="457200" lvl="0" indent="-381000" algn="l" rtl="0">
              <a:spcBef>
                <a:spcPts val="800"/>
              </a:spcBef>
              <a:spcAft>
                <a:spcPts val="0"/>
              </a:spcAft>
              <a:buClr>
                <a:schemeClr val="dk1"/>
              </a:buClr>
              <a:buSzPct val="100000"/>
              <a:buAutoNum type="arabicPeriod"/>
            </a:pPr>
            <a:r>
              <a:rPr lang="en" sz="2200" dirty="0" smtClean="0"/>
              <a:t>If </a:t>
            </a:r>
            <a:r>
              <a:rPr lang="en" sz="2200" dirty="0"/>
              <a:t>‘enthusiastic’ means ‘very excited,’ what do you think it meant when the article said that Patricia said something ‘enthusiastically’?</a:t>
            </a:r>
            <a:endParaRPr sz="22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49" name="Google Shape;249;p3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None/>
            </a:pPr>
            <a:r>
              <a:rPr lang="en" sz="2400" dirty="0">
                <a:solidFill>
                  <a:srgbClr val="FF0000"/>
                </a:solidFill>
              </a:rPr>
              <a:t>“It’s time to grapple baby, grapple baby, grapple baby. Grapple baby, grapple baby, grapple. Is it a snap or trap word? Think about it and back it up. Think and back it up. Is it a snap or trap word? It’s going to hard, but think about it and make a start.”</a:t>
            </a:r>
            <a:endParaRPr sz="2400" dirty="0">
              <a:solidFill>
                <a:srgbClr val="FF0000"/>
              </a:solidFill>
            </a:endParaRPr>
          </a:p>
          <a:p>
            <a:pPr marL="0" lvl="0" indent="0" algn="l" rtl="0">
              <a:lnSpc>
                <a:spcPct val="115000"/>
              </a:lnSpc>
              <a:spcBef>
                <a:spcPts val="800"/>
              </a:spcBef>
              <a:spcAft>
                <a:spcPts val="0"/>
              </a:spcAft>
              <a:buNone/>
            </a:pPr>
            <a:endParaRPr sz="3000" dirty="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3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255" name="Google Shape;255;p39"/>
          <p:cNvSpPr txBox="1">
            <a:spLocks noGrp="1"/>
          </p:cNvSpPr>
          <p:nvPr>
            <p:ph type="body" idx="1"/>
          </p:nvPr>
        </p:nvSpPr>
        <p:spPr>
          <a:xfrm>
            <a:off x="311700" y="1114025"/>
            <a:ext cx="8520600" cy="3416400"/>
          </a:xfrm>
          <a:prstGeom prst="rect">
            <a:avLst/>
          </a:prstGeom>
        </p:spPr>
        <p:txBody>
          <a:bodyPr spcFirstLastPara="1" wrap="square" lIns="68575" tIns="34275" rIns="68575" bIns="34275" anchor="t" anchorCtr="0">
            <a:noAutofit/>
          </a:bodyPr>
          <a:lstStyle/>
          <a:p>
            <a:pPr marL="342900" indent="-342900">
              <a:lnSpc>
                <a:spcPct val="120000"/>
              </a:lnSpc>
              <a:buSzPts val="2400"/>
            </a:pPr>
            <a:r>
              <a:rPr lang="en" sz="2400" dirty="0"/>
              <a:t>I can read high-frequency words that are a “snap” and play fair and words that are a “trap” and don’t play fair.</a:t>
            </a:r>
            <a:endParaRPr sz="2400" dirty="0"/>
          </a:p>
          <a:p>
            <a:pPr marL="0" lvl="0" indent="0" algn="l" rtl="0">
              <a:lnSpc>
                <a:spcPct val="115000"/>
              </a:lnSpc>
              <a:spcBef>
                <a:spcPts val="800"/>
              </a:spcBef>
              <a:spcAft>
                <a:spcPts val="0"/>
              </a:spcAft>
              <a:buNone/>
            </a:pPr>
            <a:endParaRPr sz="2400" dirty="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pic>
        <p:nvPicPr>
          <p:cNvPr id="256" name="Google Shape;256;p39"/>
          <p:cNvPicPr preferRelativeResize="0"/>
          <p:nvPr/>
        </p:nvPicPr>
        <p:blipFill>
          <a:blip r:embed="rId3">
            <a:alphaModFix/>
          </a:blip>
          <a:stretch>
            <a:fillRect/>
          </a:stretch>
        </p:blipFill>
        <p:spPr>
          <a:xfrm>
            <a:off x="8327571" y="4317962"/>
            <a:ext cx="689786" cy="555557"/>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Snap or Trap </a:t>
            </a:r>
            <a:endParaRPr/>
          </a:p>
        </p:txBody>
      </p:sp>
      <p:sp>
        <p:nvSpPr>
          <p:cNvPr id="262" name="Google Shape;262;p4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3000" dirty="0"/>
              <a:t>school 		</a:t>
            </a:r>
            <a:r>
              <a:rPr lang="en" sz="3000" dirty="0" smtClean="0"/>
              <a:t>	friends</a:t>
            </a:r>
            <a:r>
              <a:rPr lang="en" sz="3000" dirty="0"/>
              <a:t>		</a:t>
            </a:r>
            <a:r>
              <a:rPr lang="en" sz="3000" dirty="0" smtClean="0"/>
              <a:t>anybody</a:t>
            </a:r>
            <a:endParaRPr sz="3000" dirty="0"/>
          </a:p>
          <a:p>
            <a:pPr marL="0" lvl="0" indent="0" algn="l" rtl="0">
              <a:spcBef>
                <a:spcPts val="800"/>
              </a:spcBef>
              <a:spcAft>
                <a:spcPts val="0"/>
              </a:spcAft>
              <a:buNone/>
            </a:pPr>
            <a:endParaRPr sz="3000" dirty="0"/>
          </a:p>
          <a:p>
            <a:pPr marL="0" lvl="0" indent="0" algn="l" rtl="0">
              <a:spcBef>
                <a:spcPts val="800"/>
              </a:spcBef>
              <a:spcAft>
                <a:spcPts val="0"/>
              </a:spcAft>
              <a:buNone/>
            </a:pPr>
            <a:r>
              <a:rPr lang="en" sz="3000" dirty="0"/>
              <a:t>sure 			 </a:t>
            </a:r>
            <a:r>
              <a:rPr lang="en" sz="3000" dirty="0" smtClean="0"/>
              <a:t>        </a:t>
            </a:r>
            <a:r>
              <a:rPr lang="en" sz="3000" dirty="0"/>
              <a:t>none 		ready</a:t>
            </a:r>
            <a:endParaRPr sz="3000" dirty="0"/>
          </a:p>
          <a:p>
            <a:pPr marL="0" lvl="0" indent="0" algn="l" rtl="0">
              <a:spcBef>
                <a:spcPts val="800"/>
              </a:spcBef>
              <a:spcAft>
                <a:spcPts val="0"/>
              </a:spcAft>
              <a:buNone/>
            </a:pPr>
            <a:endParaRPr sz="3000" dirty="0"/>
          </a:p>
          <a:p>
            <a:pPr marL="0" lvl="0" indent="0" algn="l" rtl="0">
              <a:spcBef>
                <a:spcPts val="800"/>
              </a:spcBef>
              <a:spcAft>
                <a:spcPts val="0"/>
              </a:spcAft>
              <a:buNone/>
            </a:pPr>
            <a:r>
              <a:rPr lang="en" sz="3000" dirty="0"/>
              <a:t>will				for		      	know</a:t>
            </a:r>
            <a:endParaRPr sz="3000" dirty="0"/>
          </a:p>
        </p:txBody>
      </p:sp>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p41"/>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a:t>    </a:t>
            </a:r>
            <a:endParaRPr/>
          </a:p>
          <a:p>
            <a:pPr marL="914400" lvl="0" indent="0" algn="l" rtl="0">
              <a:spcBef>
                <a:spcPts val="800"/>
              </a:spcBef>
              <a:spcAft>
                <a:spcPts val="0"/>
              </a:spcAft>
              <a:buNone/>
            </a:pPr>
            <a:r>
              <a:rPr lang="en" sz="2400"/>
              <a:t>                                        </a:t>
            </a:r>
            <a:endParaRPr sz="2400"/>
          </a:p>
        </p:txBody>
      </p:sp>
      <p:pic>
        <p:nvPicPr>
          <p:cNvPr id="268" name="Google Shape;268;p41"/>
          <p:cNvPicPr preferRelativeResize="0"/>
          <p:nvPr/>
        </p:nvPicPr>
        <p:blipFill rotWithShape="1">
          <a:blip r:embed="rId3">
            <a:alphaModFix/>
          </a:blip>
          <a:srcRect t="18970"/>
          <a:stretch/>
        </p:blipFill>
        <p:spPr>
          <a:xfrm>
            <a:off x="710142" y="772886"/>
            <a:ext cx="7448550" cy="3638507"/>
          </a:xfrm>
          <a:prstGeom prst="rect">
            <a:avLst/>
          </a:prstGeom>
          <a:noFill/>
          <a:ln>
            <a:noFill/>
          </a:ln>
        </p:spPr>
      </p:pic>
      <p:sp>
        <p:nvSpPr>
          <p:cNvPr id="269" name="Google Shape;269;p41"/>
          <p:cNvSpPr txBox="1"/>
          <p:nvPr/>
        </p:nvSpPr>
        <p:spPr>
          <a:xfrm>
            <a:off x="2184206" y="1502206"/>
            <a:ext cx="2156400" cy="1879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latin typeface="Century Gothic" panose="020B0502020202020204" pitchFamily="34" charset="0"/>
              </a:rPr>
              <a:t>will</a:t>
            </a:r>
            <a:endParaRPr sz="3000" dirty="0">
              <a:latin typeface="Century Gothic" panose="020B0502020202020204" pitchFamily="34" charset="0"/>
            </a:endParaRPr>
          </a:p>
          <a:p>
            <a:pPr marL="0" lvl="0" indent="0" algn="l" rtl="0">
              <a:spcBef>
                <a:spcPts val="0"/>
              </a:spcBef>
              <a:spcAft>
                <a:spcPts val="0"/>
              </a:spcAft>
              <a:buNone/>
            </a:pPr>
            <a:r>
              <a:rPr lang="en" sz="3000" dirty="0">
                <a:latin typeface="Century Gothic" panose="020B0502020202020204" pitchFamily="34" charset="0"/>
              </a:rPr>
              <a:t>for</a:t>
            </a:r>
            <a:endParaRPr sz="3000" dirty="0">
              <a:latin typeface="Century Gothic" panose="020B0502020202020204" pitchFamily="34" charset="0"/>
            </a:endParaRPr>
          </a:p>
          <a:p>
            <a:pPr marL="0" lvl="0" indent="0" algn="l" rtl="0">
              <a:spcBef>
                <a:spcPts val="0"/>
              </a:spcBef>
              <a:spcAft>
                <a:spcPts val="0"/>
              </a:spcAft>
              <a:buNone/>
            </a:pPr>
            <a:endParaRPr sz="3000" dirty="0">
              <a:latin typeface="Century Gothic" panose="020B0502020202020204" pitchFamily="34" charset="0"/>
            </a:endParaRPr>
          </a:p>
          <a:p>
            <a:pPr marL="0" lvl="0" indent="0" algn="l" rtl="0">
              <a:spcBef>
                <a:spcPts val="0"/>
              </a:spcBef>
              <a:spcAft>
                <a:spcPts val="0"/>
              </a:spcAft>
              <a:buNone/>
            </a:pPr>
            <a:endParaRPr sz="3000" dirty="0">
              <a:latin typeface="Century Gothic" panose="020B0502020202020204" pitchFamily="34" charset="0"/>
            </a:endParaRPr>
          </a:p>
          <a:p>
            <a:pPr marL="0" lvl="0" indent="0" algn="l" rtl="0">
              <a:spcBef>
                <a:spcPts val="0"/>
              </a:spcBef>
              <a:spcAft>
                <a:spcPts val="0"/>
              </a:spcAft>
              <a:buNone/>
            </a:pPr>
            <a:endParaRPr sz="3000" dirty="0">
              <a:latin typeface="Century Gothic" panose="020B0502020202020204" pitchFamily="34" charset="0"/>
            </a:endParaRPr>
          </a:p>
        </p:txBody>
      </p:sp>
      <p:sp>
        <p:nvSpPr>
          <p:cNvPr id="270" name="Google Shape;270;p41"/>
          <p:cNvSpPr txBox="1"/>
          <p:nvPr/>
        </p:nvSpPr>
        <p:spPr>
          <a:xfrm>
            <a:off x="5549311" y="1502206"/>
            <a:ext cx="2156400" cy="3256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latin typeface="Century Gothic" panose="020B0502020202020204" pitchFamily="34" charset="0"/>
              </a:rPr>
              <a:t>school</a:t>
            </a:r>
            <a:endParaRPr sz="3000" dirty="0">
              <a:latin typeface="Century Gothic" panose="020B0502020202020204" pitchFamily="34" charset="0"/>
            </a:endParaRPr>
          </a:p>
          <a:p>
            <a:pPr marL="0" lvl="0" indent="0" algn="l" rtl="0">
              <a:spcBef>
                <a:spcPts val="0"/>
              </a:spcBef>
              <a:spcAft>
                <a:spcPts val="0"/>
              </a:spcAft>
              <a:buNone/>
            </a:pPr>
            <a:r>
              <a:rPr lang="en" sz="3000" dirty="0">
                <a:latin typeface="Century Gothic" panose="020B0502020202020204" pitchFamily="34" charset="0"/>
              </a:rPr>
              <a:t>none</a:t>
            </a:r>
            <a:endParaRPr sz="3000" dirty="0">
              <a:latin typeface="Century Gothic" panose="020B0502020202020204" pitchFamily="34" charset="0"/>
            </a:endParaRPr>
          </a:p>
          <a:p>
            <a:pPr marL="0" lvl="0" indent="0" algn="l" rtl="0">
              <a:spcBef>
                <a:spcPts val="0"/>
              </a:spcBef>
              <a:spcAft>
                <a:spcPts val="0"/>
              </a:spcAft>
              <a:buNone/>
            </a:pPr>
            <a:r>
              <a:rPr lang="en" sz="3000" dirty="0">
                <a:latin typeface="Century Gothic" panose="020B0502020202020204" pitchFamily="34" charset="0"/>
              </a:rPr>
              <a:t>know</a:t>
            </a:r>
            <a:endParaRPr sz="3000" dirty="0">
              <a:latin typeface="Century Gothic" panose="020B0502020202020204" pitchFamily="34" charset="0"/>
            </a:endParaRPr>
          </a:p>
          <a:p>
            <a:pPr marL="0" lvl="0" indent="0" algn="l" rtl="0">
              <a:spcBef>
                <a:spcPts val="0"/>
              </a:spcBef>
              <a:spcAft>
                <a:spcPts val="0"/>
              </a:spcAft>
              <a:buNone/>
            </a:pPr>
            <a:r>
              <a:rPr lang="en" sz="3000" dirty="0">
                <a:latin typeface="Century Gothic" panose="020B0502020202020204" pitchFamily="34" charset="0"/>
              </a:rPr>
              <a:t>anybody</a:t>
            </a:r>
            <a:endParaRPr sz="3000" dirty="0">
              <a:latin typeface="Century Gothic" panose="020B0502020202020204" pitchFamily="34" charset="0"/>
            </a:endParaRPr>
          </a:p>
          <a:p>
            <a:pPr marL="0" lvl="0" indent="0" algn="l" rtl="0">
              <a:spcBef>
                <a:spcPts val="0"/>
              </a:spcBef>
              <a:spcAft>
                <a:spcPts val="0"/>
              </a:spcAft>
              <a:buNone/>
            </a:pPr>
            <a:r>
              <a:rPr lang="en" sz="3000" dirty="0">
                <a:latin typeface="Century Gothic" panose="020B0502020202020204" pitchFamily="34" charset="0"/>
              </a:rPr>
              <a:t>ready</a:t>
            </a:r>
            <a:endParaRPr sz="3000" dirty="0">
              <a:latin typeface="Century Gothic" panose="020B0502020202020204" pitchFamily="34" charset="0"/>
            </a:endParaRPr>
          </a:p>
          <a:p>
            <a:pPr marL="0" lvl="0" indent="0" algn="l" rtl="0">
              <a:spcBef>
                <a:spcPts val="0"/>
              </a:spcBef>
              <a:spcAft>
                <a:spcPts val="0"/>
              </a:spcAft>
              <a:buNone/>
            </a:pPr>
            <a:r>
              <a:rPr lang="en" sz="3000" dirty="0">
                <a:latin typeface="Century Gothic" panose="020B0502020202020204" pitchFamily="34" charset="0"/>
              </a:rPr>
              <a:t>sure</a:t>
            </a:r>
            <a:endParaRPr sz="3000" dirty="0">
              <a:latin typeface="Century Gothic" panose="020B0502020202020204" pitchFamily="34" charset="0"/>
            </a:endParaRPr>
          </a:p>
          <a:p>
            <a:pPr marL="0" lvl="0" indent="0" algn="l" rtl="0">
              <a:spcBef>
                <a:spcPts val="0"/>
              </a:spcBef>
              <a:spcAft>
                <a:spcPts val="0"/>
              </a:spcAft>
              <a:buNone/>
            </a:pPr>
            <a:r>
              <a:rPr lang="en" sz="3000" dirty="0">
                <a:latin typeface="Century Gothic" panose="020B0502020202020204" pitchFamily="34" charset="0"/>
              </a:rPr>
              <a:t>friend</a:t>
            </a:r>
            <a:endParaRPr sz="3000" dirty="0">
              <a:latin typeface="Century Gothic" panose="020B0502020202020204" pitchFamily="34" charset="0"/>
            </a:endParaRPr>
          </a:p>
          <a:p>
            <a:pPr marL="0" lvl="0" indent="0" algn="l" rtl="0">
              <a:spcBef>
                <a:spcPts val="0"/>
              </a:spcBef>
              <a:spcAft>
                <a:spcPts val="0"/>
              </a:spcAft>
              <a:buNone/>
            </a:pPr>
            <a:endParaRPr sz="3000" dirty="0">
              <a:latin typeface="Century Gothic" panose="020B0502020202020204" pitchFamily="34" charset="0"/>
            </a:endParaRPr>
          </a:p>
        </p:txBody>
      </p:sp>
      <p:pic>
        <p:nvPicPr>
          <p:cNvPr id="2" name="Picture 1"/>
          <p:cNvPicPr>
            <a:picLocks noChangeAspect="1"/>
          </p:cNvPicPr>
          <p:nvPr/>
        </p:nvPicPr>
        <p:blipFill>
          <a:blip r:embed="rId4"/>
          <a:stretch>
            <a:fillRect/>
          </a:stretch>
        </p:blipFill>
        <p:spPr>
          <a:xfrm>
            <a:off x="3062287" y="184897"/>
            <a:ext cx="3019425" cy="4191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9"/>
                                        </p:tgtEl>
                                        <p:attrNameLst>
                                          <p:attrName>style.visibility</p:attrName>
                                        </p:attrNameLst>
                                      </p:cBhvr>
                                      <p:to>
                                        <p:strVal val="visible"/>
                                      </p:to>
                                    </p:set>
                                    <p:animEffect transition="in" filter="fade">
                                      <p:cBhvr>
                                        <p:cTn id="7" dur="1000"/>
                                        <p:tgtEl>
                                          <p:spTgt spid="26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70"/>
                                        </p:tgtEl>
                                        <p:attrNameLst>
                                          <p:attrName>style.visibility</p:attrName>
                                        </p:attrNameLst>
                                      </p:cBhvr>
                                      <p:to>
                                        <p:strVal val="visible"/>
                                      </p:to>
                                    </p:set>
                                    <p:animEffect transition="in" filter="fade">
                                      <p:cBhvr>
                                        <p:cTn id="12" dur="1000"/>
                                        <p:tgtEl>
                                          <p:spTgt spid="2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4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76" name="Google Shape;276;p4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None/>
            </a:pPr>
            <a:r>
              <a:rPr lang="en" sz="3000">
                <a:solidFill>
                  <a:srgbClr val="FF0000"/>
                </a:solidFill>
                <a:latin typeface="Times New Roman"/>
                <a:ea typeface="Times New Roman"/>
                <a:cs typeface="Times New Roman"/>
                <a:sym typeface="Times New Roman"/>
              </a:rPr>
              <a:t>“</a:t>
            </a:r>
            <a:r>
              <a:rPr lang="en" sz="3000">
                <a:solidFill>
                  <a:srgbClr val="FF0000"/>
                </a:solidFill>
              </a:rPr>
              <a:t>Now you will read a story, a story, a story. </a:t>
            </a:r>
            <a:endParaRPr sz="3000">
              <a:solidFill>
                <a:srgbClr val="FF0000"/>
              </a:solidFill>
            </a:endParaRPr>
          </a:p>
          <a:p>
            <a:pPr marL="0" lvl="0" indent="0" algn="ctr" rtl="0">
              <a:lnSpc>
                <a:spcPct val="180000"/>
              </a:lnSpc>
              <a:spcBef>
                <a:spcPts val="800"/>
              </a:spcBef>
              <a:spcAft>
                <a:spcPts val="0"/>
              </a:spcAft>
              <a:buNone/>
            </a:pPr>
            <a:r>
              <a:rPr lang="en" sz="3000">
                <a:solidFill>
                  <a:srgbClr val="FF0000"/>
                </a:solidFill>
              </a:rPr>
              <a:t>Now you will read a story with words that you know.</a:t>
            </a:r>
            <a:r>
              <a:rPr lang="en" sz="3000">
                <a:solidFill>
                  <a:srgbClr val="FF0000"/>
                </a:solidFill>
                <a:latin typeface="Times New Roman"/>
                <a:ea typeface="Times New Roman"/>
                <a:cs typeface="Times New Roman"/>
                <a:sym typeface="Times New Roman"/>
              </a:rPr>
              <a:t>”</a:t>
            </a:r>
            <a:endParaRPr sz="3000">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4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282" name="Google Shape;282;p4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Char char="•"/>
            </a:pPr>
            <a:r>
              <a:rPr lang="en" sz="2400">
                <a:solidFill>
                  <a:schemeClr val="dk1"/>
                </a:solidFill>
              </a:rPr>
              <a:t>I can read and understand the decodable text: “</a:t>
            </a:r>
            <a:r>
              <a:rPr lang="en" sz="2400"/>
              <a:t>Friends at School</a:t>
            </a:r>
            <a:r>
              <a:rPr lang="en" sz="2400">
                <a:solidFill>
                  <a:schemeClr val="dk1"/>
                </a:solidFill>
              </a:rPr>
              <a:t>.”</a:t>
            </a:r>
            <a:endParaRPr sz="2400">
              <a:solidFill>
                <a:schemeClr val="dk1"/>
              </a:solidFill>
            </a:endParaRPr>
          </a:p>
          <a:p>
            <a:pPr marL="0" lvl="0" indent="0" algn="l" rtl="0">
              <a:lnSpc>
                <a:spcPct val="115000"/>
              </a:lnSpc>
              <a:spcBef>
                <a:spcPts val="800"/>
              </a:spcBef>
              <a:spcAft>
                <a:spcPts val="0"/>
              </a:spcAft>
              <a:buNone/>
            </a:pPr>
            <a:endParaRPr sz="240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pic>
        <p:nvPicPr>
          <p:cNvPr id="283" name="Google Shape;283;p43"/>
          <p:cNvPicPr preferRelativeResize="0"/>
          <p:nvPr/>
        </p:nvPicPr>
        <p:blipFill>
          <a:blip r:embed="rId3">
            <a:alphaModFix/>
          </a:blip>
          <a:stretch>
            <a:fillRect/>
          </a:stretch>
        </p:blipFill>
        <p:spPr>
          <a:xfrm>
            <a:off x="8349344" y="4354284"/>
            <a:ext cx="668014" cy="54467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4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pic>
        <p:nvPicPr>
          <p:cNvPr id="289" name="Google Shape;289;p44"/>
          <p:cNvPicPr preferRelativeResize="0"/>
          <p:nvPr/>
        </p:nvPicPr>
        <p:blipFill rotWithShape="1">
          <a:blip r:embed="rId3">
            <a:alphaModFix/>
          </a:blip>
          <a:srcRect l="27053" t="22393" r="44606" b="60692"/>
          <a:stretch/>
        </p:blipFill>
        <p:spPr>
          <a:xfrm>
            <a:off x="468086" y="1284515"/>
            <a:ext cx="4570773" cy="1989406"/>
          </a:xfrm>
          <a:prstGeom prst="rect">
            <a:avLst/>
          </a:prstGeom>
          <a:noFill/>
          <a:ln>
            <a:noFill/>
          </a:ln>
        </p:spPr>
      </p:pic>
      <p:pic>
        <p:nvPicPr>
          <p:cNvPr id="290" name="Google Shape;290;p44"/>
          <p:cNvPicPr preferRelativeResize="0"/>
          <p:nvPr/>
        </p:nvPicPr>
        <p:blipFill rotWithShape="1">
          <a:blip r:embed="rId3">
            <a:alphaModFix/>
          </a:blip>
          <a:srcRect l="27125" t="39010" r="43319" b="18393"/>
          <a:stretch/>
        </p:blipFill>
        <p:spPr>
          <a:xfrm>
            <a:off x="4572000" y="1433100"/>
            <a:ext cx="4061801" cy="3291377"/>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p4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pic>
        <p:nvPicPr>
          <p:cNvPr id="296" name="Google Shape;296;p45"/>
          <p:cNvPicPr preferRelativeResize="0"/>
          <p:nvPr/>
        </p:nvPicPr>
        <p:blipFill rotWithShape="1">
          <a:blip r:embed="rId3">
            <a:alphaModFix/>
          </a:blip>
          <a:srcRect l="31005" t="30095" r="42534" b="34808"/>
          <a:stretch/>
        </p:blipFill>
        <p:spPr>
          <a:xfrm>
            <a:off x="1929688" y="906875"/>
            <a:ext cx="5284624" cy="394105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4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pic>
        <p:nvPicPr>
          <p:cNvPr id="302" name="Google Shape;302;p46"/>
          <p:cNvPicPr preferRelativeResize="0"/>
          <p:nvPr/>
        </p:nvPicPr>
        <p:blipFill rotWithShape="1">
          <a:blip r:embed="rId3">
            <a:alphaModFix/>
          </a:blip>
          <a:srcRect l="29438" t="33283" r="44102" b="41191"/>
          <a:stretch/>
        </p:blipFill>
        <p:spPr>
          <a:xfrm>
            <a:off x="1442675" y="906880"/>
            <a:ext cx="6400024" cy="347115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2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800" b="1">
                <a:solidFill>
                  <a:schemeClr val="dk1"/>
                </a:solidFill>
              </a:rPr>
              <a:t>New Materials to Prepare in Advance: </a:t>
            </a:r>
            <a:endParaRPr sz="1800" b="1">
              <a:solidFill>
                <a:schemeClr val="dk1"/>
              </a:solidFill>
            </a:endParaRPr>
          </a:p>
          <a:p>
            <a:pPr marL="457200" lvl="0" indent="-323850" algn="l" rtl="0">
              <a:spcBef>
                <a:spcPts val="800"/>
              </a:spcBef>
              <a:spcAft>
                <a:spcPts val="0"/>
              </a:spcAft>
              <a:buClr>
                <a:schemeClr val="dk1"/>
              </a:buClr>
              <a:buSzPts val="1500"/>
              <a:buChar char="•"/>
            </a:pPr>
            <a:r>
              <a:rPr lang="en" sz="1500">
                <a:solidFill>
                  <a:schemeClr val="dk1"/>
                </a:solidFill>
              </a:rPr>
              <a:t>Decodable Reader: </a:t>
            </a:r>
            <a:r>
              <a:rPr lang="en" sz="1500"/>
              <a:t>“Friends at School” </a:t>
            </a:r>
            <a:r>
              <a:rPr lang="en" sz="1500">
                <a:solidFill>
                  <a:schemeClr val="dk1"/>
                </a:solidFill>
              </a:rPr>
              <a:t> (Provided; one per student) (Enlarged embedded in slides) </a:t>
            </a:r>
            <a:endParaRPr sz="1500">
              <a:solidFill>
                <a:schemeClr val="dk1"/>
              </a:solidFill>
            </a:endParaRPr>
          </a:p>
          <a:p>
            <a:pPr marL="457200" lvl="0" indent="-323850" algn="l" rtl="0">
              <a:spcBef>
                <a:spcPts val="0"/>
              </a:spcBef>
              <a:spcAft>
                <a:spcPts val="0"/>
              </a:spcAft>
              <a:buClr>
                <a:schemeClr val="dk1"/>
              </a:buClr>
              <a:buSzPts val="1500"/>
              <a:buChar char="•"/>
            </a:pPr>
            <a:r>
              <a:rPr lang="en" sz="1500">
                <a:solidFill>
                  <a:schemeClr val="dk1"/>
                </a:solidFill>
              </a:rPr>
              <a:t>Engagement Text: </a:t>
            </a:r>
            <a:r>
              <a:rPr lang="en" sz="1500"/>
              <a:t>“New Principal and New School Year at Sunnyside Elementary”:</a:t>
            </a:r>
            <a:r>
              <a:rPr lang="en" sz="1500">
                <a:solidFill>
                  <a:schemeClr val="dk1"/>
                </a:solidFill>
              </a:rPr>
              <a:t> (Embedded in slides for teacher read-aloud) </a:t>
            </a:r>
            <a:endParaRPr sz="1500">
              <a:solidFill>
                <a:schemeClr val="dk1"/>
              </a:solidFill>
            </a:endParaRPr>
          </a:p>
          <a:p>
            <a:pPr marL="457200" lvl="0" indent="-323850" algn="l" rtl="0">
              <a:spcBef>
                <a:spcPts val="0"/>
              </a:spcBef>
              <a:spcAft>
                <a:spcPts val="0"/>
              </a:spcAft>
              <a:buClr>
                <a:schemeClr val="dk1"/>
              </a:buClr>
              <a:buSzPts val="1500"/>
              <a:buChar char="•"/>
            </a:pPr>
            <a:r>
              <a:rPr lang="en" sz="1500"/>
              <a:t>Snap or Trap</a:t>
            </a:r>
            <a:r>
              <a:rPr lang="en" sz="1500">
                <a:solidFill>
                  <a:schemeClr val="dk1"/>
                </a:solidFill>
              </a:rPr>
              <a:t> Word Cards (Supporting Materials-Teacher Guide, or write on index cards) </a:t>
            </a:r>
            <a:endParaRPr sz="1500">
              <a:solidFill>
                <a:schemeClr val="dk1"/>
              </a:solidFill>
            </a:endParaRPr>
          </a:p>
          <a:p>
            <a:pPr marL="457200" lvl="0" indent="-323850" algn="l" rtl="0">
              <a:spcBef>
                <a:spcPts val="0"/>
              </a:spcBef>
              <a:spcAft>
                <a:spcPts val="0"/>
              </a:spcAft>
              <a:buClr>
                <a:schemeClr val="dk1"/>
              </a:buClr>
              <a:buSzPts val="1500"/>
              <a:buChar char="•"/>
            </a:pPr>
            <a:r>
              <a:rPr lang="en" sz="1500">
                <a:solidFill>
                  <a:schemeClr val="dk1"/>
                </a:solidFill>
              </a:rPr>
              <a:t>Snapshot Assessment (Supporting Materials-Teacher Guide, optional; one per student) </a:t>
            </a:r>
            <a:endParaRPr sz="1500" b="1">
              <a:solidFill>
                <a:schemeClr val="dk1"/>
              </a:solidFill>
            </a:endParaRPr>
          </a:p>
          <a:p>
            <a:pPr marL="0" lvl="0" indent="0" algn="l" rtl="0">
              <a:spcBef>
                <a:spcPts val="1000"/>
              </a:spcBef>
              <a:spcAft>
                <a:spcPts val="0"/>
              </a:spcAft>
              <a:buClr>
                <a:schemeClr val="dk1"/>
              </a:buClr>
              <a:buSzPts val="1100"/>
              <a:buFont typeface="Arial"/>
              <a:buNone/>
            </a:pPr>
            <a:r>
              <a:rPr lang="en" sz="1800" b="1">
                <a:solidFill>
                  <a:schemeClr val="dk1"/>
                </a:solidFill>
              </a:rPr>
              <a:t>Materials to Gather from Previous Lessons:</a:t>
            </a:r>
            <a:endParaRPr sz="1800">
              <a:solidFill>
                <a:schemeClr val="dk1"/>
              </a:solidFill>
            </a:endParaRPr>
          </a:p>
          <a:p>
            <a:pPr marL="457200" lvl="0" indent="-323850" algn="l" rtl="0">
              <a:spcBef>
                <a:spcPts val="800"/>
              </a:spcBef>
              <a:spcAft>
                <a:spcPts val="0"/>
              </a:spcAft>
              <a:buClr>
                <a:schemeClr val="dk1"/>
              </a:buClr>
              <a:buSzPts val="1500"/>
              <a:buChar char="•"/>
            </a:pPr>
            <a:r>
              <a:rPr lang="en" sz="1500">
                <a:solidFill>
                  <a:schemeClr val="dk1"/>
                </a:solidFill>
              </a:rPr>
              <a:t>Movable Letters (if available)</a:t>
            </a:r>
            <a:endParaRPr sz="1500">
              <a:solidFill>
                <a:schemeClr val="dk1"/>
              </a:solidFill>
            </a:endParaRPr>
          </a:p>
          <a:p>
            <a:pPr marL="457200" lvl="0" indent="-323850" algn="l" rtl="0">
              <a:spcBef>
                <a:spcPts val="0"/>
              </a:spcBef>
              <a:spcAft>
                <a:spcPts val="0"/>
              </a:spcAft>
              <a:buClr>
                <a:schemeClr val="dk1"/>
              </a:buClr>
              <a:buSzPts val="1500"/>
              <a:buChar char="•"/>
            </a:pPr>
            <a:r>
              <a:rPr lang="en" sz="1500">
                <a:solidFill>
                  <a:schemeClr val="dk1"/>
                </a:solidFill>
              </a:rPr>
              <a:t>Highlighters, highlighter tape</a:t>
            </a:r>
            <a:endParaRPr sz="1500">
              <a:solidFill>
                <a:schemeClr val="dk1"/>
              </a:solidFill>
            </a:endParaRPr>
          </a:p>
        </p:txBody>
      </p:sp>
      <p:sp>
        <p:nvSpPr>
          <p:cNvPr id="191" name="Google Shape;191;p2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a:t>
            </a:r>
            <a:r>
              <a:rPr lang="en" sz="2800" dirty="0" smtClean="0"/>
              <a:t>2: </a:t>
            </a:r>
            <a:r>
              <a:rPr lang="en" sz="2800" dirty="0"/>
              <a:t>Module 1: Part 2: Cycle 5: Lesson 22</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4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pic>
        <p:nvPicPr>
          <p:cNvPr id="308" name="Google Shape;308;p47"/>
          <p:cNvPicPr preferRelativeResize="0"/>
          <p:nvPr/>
        </p:nvPicPr>
        <p:blipFill rotWithShape="1">
          <a:blip r:embed="rId3">
            <a:alphaModFix/>
          </a:blip>
          <a:srcRect l="31455" t="38468" r="42757" b="34013"/>
          <a:stretch/>
        </p:blipFill>
        <p:spPr>
          <a:xfrm>
            <a:off x="1991525" y="1240400"/>
            <a:ext cx="5381350" cy="3228801"/>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p4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pic>
        <p:nvPicPr>
          <p:cNvPr id="314" name="Google Shape;314;p48"/>
          <p:cNvPicPr preferRelativeResize="0"/>
          <p:nvPr/>
        </p:nvPicPr>
        <p:blipFill rotWithShape="1">
          <a:blip r:embed="rId3">
            <a:alphaModFix/>
          </a:blip>
          <a:srcRect l="28988" t="25308" r="44103" b="36404"/>
          <a:stretch/>
        </p:blipFill>
        <p:spPr>
          <a:xfrm>
            <a:off x="4918050" y="1165301"/>
            <a:ext cx="3914249" cy="3131401"/>
          </a:xfrm>
          <a:prstGeom prst="rect">
            <a:avLst/>
          </a:prstGeom>
          <a:noFill/>
          <a:ln>
            <a:noFill/>
          </a:ln>
        </p:spPr>
      </p:pic>
      <p:pic>
        <p:nvPicPr>
          <p:cNvPr id="315" name="Google Shape;315;p48"/>
          <p:cNvPicPr preferRelativeResize="0"/>
          <p:nvPr/>
        </p:nvPicPr>
        <p:blipFill rotWithShape="1">
          <a:blip r:embed="rId3">
            <a:alphaModFix/>
          </a:blip>
          <a:srcRect l="27300" t="63042" r="43668" b="9504"/>
          <a:stretch/>
        </p:blipFill>
        <p:spPr>
          <a:xfrm>
            <a:off x="141125" y="1552450"/>
            <a:ext cx="5161725" cy="274425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Google Shape;320;p4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pic>
        <p:nvPicPr>
          <p:cNvPr id="321" name="Google Shape;321;p49"/>
          <p:cNvPicPr preferRelativeResize="0"/>
          <p:nvPr/>
        </p:nvPicPr>
        <p:blipFill rotWithShape="1">
          <a:blip r:embed="rId3">
            <a:alphaModFix/>
          </a:blip>
          <a:srcRect l="35532" t="25542" r="42968" b="37015"/>
          <a:stretch/>
        </p:blipFill>
        <p:spPr>
          <a:xfrm>
            <a:off x="5447950" y="1066325"/>
            <a:ext cx="3523577" cy="3449925"/>
          </a:xfrm>
          <a:prstGeom prst="rect">
            <a:avLst/>
          </a:prstGeom>
          <a:noFill/>
          <a:ln>
            <a:noFill/>
          </a:ln>
        </p:spPr>
      </p:pic>
      <p:pic>
        <p:nvPicPr>
          <p:cNvPr id="322" name="Google Shape;322;p49"/>
          <p:cNvPicPr preferRelativeResize="0"/>
          <p:nvPr/>
        </p:nvPicPr>
        <p:blipFill rotWithShape="1">
          <a:blip r:embed="rId3">
            <a:alphaModFix/>
          </a:blip>
          <a:srcRect l="31005" t="62908" r="42758" b="12873"/>
          <a:stretch/>
        </p:blipFill>
        <p:spPr>
          <a:xfrm>
            <a:off x="311700" y="1570350"/>
            <a:ext cx="5136249" cy="2665507"/>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Google Shape;327;p5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pic>
        <p:nvPicPr>
          <p:cNvPr id="328" name="Google Shape;328;p50"/>
          <p:cNvPicPr preferRelativeResize="0"/>
          <p:nvPr/>
        </p:nvPicPr>
        <p:blipFill rotWithShape="1">
          <a:blip r:embed="rId3">
            <a:alphaModFix/>
          </a:blip>
          <a:srcRect l="28765" t="38469" r="44326" b="34809"/>
          <a:stretch/>
        </p:blipFill>
        <p:spPr>
          <a:xfrm>
            <a:off x="1606525" y="1000975"/>
            <a:ext cx="5930950" cy="3311426"/>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sp>
        <p:nvSpPr>
          <p:cNvPr id="333" name="Google Shape;333;p5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pic>
        <p:nvPicPr>
          <p:cNvPr id="334" name="Google Shape;334;p51"/>
          <p:cNvPicPr preferRelativeResize="0"/>
          <p:nvPr/>
        </p:nvPicPr>
        <p:blipFill rotWithShape="1">
          <a:blip r:embed="rId3">
            <a:alphaModFix/>
          </a:blip>
          <a:srcRect l="31455" t="41259" r="42981" b="33613"/>
          <a:stretch/>
        </p:blipFill>
        <p:spPr>
          <a:xfrm>
            <a:off x="1677900" y="1348600"/>
            <a:ext cx="5331676" cy="2946399"/>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p5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pic>
        <p:nvPicPr>
          <p:cNvPr id="340" name="Google Shape;340;p52"/>
          <p:cNvPicPr preferRelativeResize="0"/>
          <p:nvPr/>
        </p:nvPicPr>
        <p:blipFill rotWithShape="1">
          <a:blip r:embed="rId3">
            <a:alphaModFix/>
          </a:blip>
          <a:srcRect l="35048" t="24104" r="45443" b="38006"/>
          <a:stretch/>
        </p:blipFill>
        <p:spPr>
          <a:xfrm>
            <a:off x="5460800" y="972275"/>
            <a:ext cx="3371500" cy="3681525"/>
          </a:xfrm>
          <a:prstGeom prst="rect">
            <a:avLst/>
          </a:prstGeom>
          <a:noFill/>
          <a:ln>
            <a:noFill/>
          </a:ln>
        </p:spPr>
      </p:pic>
      <p:pic>
        <p:nvPicPr>
          <p:cNvPr id="341" name="Google Shape;341;p52"/>
          <p:cNvPicPr preferRelativeResize="0"/>
          <p:nvPr/>
        </p:nvPicPr>
        <p:blipFill rotWithShape="1">
          <a:blip r:embed="rId3">
            <a:alphaModFix/>
          </a:blip>
          <a:srcRect l="30114" t="60911" r="43302" b="13653"/>
          <a:stretch/>
        </p:blipFill>
        <p:spPr>
          <a:xfrm>
            <a:off x="230800" y="1115177"/>
            <a:ext cx="5415640" cy="2913151"/>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348" name="Google Shape;348;p5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400" b="0" i="0" u="none" strike="noStrike" cap="none">
                <a:solidFill>
                  <a:schemeClr val="dk1"/>
                </a:solidFill>
                <a:latin typeface="Century Gothic"/>
                <a:ea typeface="Century Gothic"/>
                <a:cs typeface="Century Gothic"/>
                <a:sym typeface="Century Gothic"/>
              </a:rPr>
              <a:t>Reflection Time </a:t>
            </a:r>
            <a:endParaRPr/>
          </a:p>
        </p:txBody>
      </p:sp>
      <p:sp>
        <p:nvSpPr>
          <p:cNvPr id="349" name="Google Shape;349;p5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What did you do today that is helping you become a more proficient reader? </a:t>
            </a:r>
            <a:endParaRPr/>
          </a:p>
        </p:txBody>
      </p:sp>
      <p:pic>
        <p:nvPicPr>
          <p:cNvPr id="350" name="Google Shape;350;p53"/>
          <p:cNvPicPr preferRelativeResize="0"/>
          <p:nvPr/>
        </p:nvPicPr>
        <p:blipFill>
          <a:blip r:embed="rId3">
            <a:alphaModFix/>
          </a:blip>
          <a:stretch>
            <a:fillRect/>
          </a:stretch>
        </p:blipFill>
        <p:spPr>
          <a:xfrm>
            <a:off x="629851" y="1543200"/>
            <a:ext cx="2858673" cy="285870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54"/>
        <p:cNvGrpSpPr/>
        <p:nvPr/>
      </p:nvGrpSpPr>
      <p:grpSpPr>
        <a:xfrm>
          <a:off x="0" y="0"/>
          <a:ext cx="0" cy="0"/>
          <a:chOff x="0" y="0"/>
          <a:chExt cx="0" cy="0"/>
        </a:xfrm>
      </p:grpSpPr>
      <p:sp>
        <p:nvSpPr>
          <p:cNvPr id="355" name="Google Shape;355;p5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356" name="Google Shape;356;p5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Clr>
                <a:schemeClr val="dk1"/>
              </a:buClr>
              <a:buSzPts val="1100"/>
              <a:buFont typeface="Arial"/>
              <a:buNone/>
            </a:pPr>
            <a:r>
              <a:rPr lang="en" sz="3000">
                <a:solidFill>
                  <a:schemeClr val="dk1"/>
                </a:solidFill>
              </a:rPr>
              <a:t>It’s Time to Go to Work</a:t>
            </a:r>
            <a:endParaRPr sz="3000">
              <a:solidFill>
                <a:schemeClr val="dk1"/>
              </a:solidFill>
            </a:endParaRPr>
          </a:p>
          <a:p>
            <a:pPr marL="0" lvl="0" indent="0" algn="ctr" rtl="0">
              <a:spcBef>
                <a:spcPts val="800"/>
              </a:spcBef>
              <a:spcAft>
                <a:spcPts val="0"/>
              </a:spcAft>
              <a:buClr>
                <a:schemeClr val="dk1"/>
              </a:buClr>
              <a:buSzPts val="1100"/>
              <a:buFont typeface="Arial"/>
              <a:buNone/>
            </a:pPr>
            <a:endParaRPr>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practice what we learned.</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80000"/>
              </a:lnSpc>
              <a:spcBef>
                <a:spcPts val="800"/>
              </a:spcBef>
              <a:spcAft>
                <a:spcPts val="0"/>
              </a:spcAft>
              <a:buNone/>
            </a:pPr>
            <a:endParaRPr sz="3000" i="1">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i="1">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sp>
        <p:nvSpPr>
          <p:cNvPr id="361" name="Google Shape;361;p5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Independent Work Time Learning Targets</a:t>
            </a:r>
            <a:endParaRPr sz="3000"/>
          </a:p>
        </p:txBody>
      </p:sp>
      <p:sp>
        <p:nvSpPr>
          <p:cNvPr id="362" name="Google Shape;362;p5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Char char="•"/>
            </a:pPr>
            <a:r>
              <a:rPr lang="en" sz="2400" dirty="0"/>
              <a:t>I can use what I know to read high frequency words and words with the long “o” spelling patterns “oa” and “ow.”</a:t>
            </a:r>
            <a:endParaRPr sz="2400" dirty="0"/>
          </a:p>
          <a:p>
            <a:pPr marL="457200" lvl="0" indent="-381000" algn="l" rtl="0">
              <a:lnSpc>
                <a:spcPct val="120000"/>
              </a:lnSpc>
              <a:spcBef>
                <a:spcPts val="0"/>
              </a:spcBef>
              <a:spcAft>
                <a:spcPts val="0"/>
              </a:spcAft>
              <a:buClr>
                <a:schemeClr val="dk1"/>
              </a:buClr>
              <a:buSzPts val="2400"/>
              <a:buChar char="•"/>
            </a:pPr>
            <a:r>
              <a:rPr lang="en" sz="2400" dirty="0">
                <a:solidFill>
                  <a:schemeClr val="dk1"/>
                </a:solidFill>
              </a:rPr>
              <a:t>I can fl</a:t>
            </a:r>
            <a:r>
              <a:rPr lang="en" sz="2400" dirty="0"/>
              <a:t>uently </a:t>
            </a:r>
            <a:r>
              <a:rPr lang="en" sz="2400" dirty="0">
                <a:solidFill>
                  <a:schemeClr val="dk1"/>
                </a:solidFill>
              </a:rPr>
              <a:t>read the decodable text: “</a:t>
            </a:r>
            <a:r>
              <a:rPr lang="en" sz="2400" dirty="0"/>
              <a:t>Friends at </a:t>
            </a:r>
            <a:r>
              <a:rPr lang="en" sz="2400" dirty="0" smtClean="0"/>
              <a:t>School.</a:t>
            </a:r>
            <a:r>
              <a:rPr lang="en" sz="2400" dirty="0" smtClean="0">
                <a:solidFill>
                  <a:schemeClr val="dk1"/>
                </a:solidFill>
              </a:rPr>
              <a:t>”</a:t>
            </a:r>
            <a:endParaRPr sz="2400" dirty="0">
              <a:solidFill>
                <a:schemeClr val="dk1"/>
              </a:solidFill>
            </a:endParaRPr>
          </a:p>
          <a:p>
            <a:pPr marL="0" lvl="0" indent="0" algn="l" rtl="0">
              <a:lnSpc>
                <a:spcPct val="115000"/>
              </a:lnSpc>
              <a:spcBef>
                <a:spcPts val="800"/>
              </a:spcBef>
              <a:spcAft>
                <a:spcPts val="0"/>
              </a:spcAft>
              <a:buNone/>
            </a:pPr>
            <a:endParaRPr sz="2400" dirty="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pic>
        <p:nvPicPr>
          <p:cNvPr id="363" name="Google Shape;363;p55"/>
          <p:cNvPicPr preferRelativeResize="0"/>
          <p:nvPr/>
        </p:nvPicPr>
        <p:blipFill>
          <a:blip r:embed="rId3">
            <a:alphaModFix/>
          </a:blip>
          <a:stretch>
            <a:fillRect/>
          </a:stretch>
        </p:blipFill>
        <p:spPr>
          <a:xfrm>
            <a:off x="8225358" y="4247800"/>
            <a:ext cx="792000" cy="64215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graphicFrame>
        <p:nvGraphicFramePr>
          <p:cNvPr id="368" name="Google Shape;368;p56"/>
          <p:cNvGraphicFramePr/>
          <p:nvPr>
            <p:extLst>
              <p:ext uri="{D42A27DB-BD31-4B8C-83A1-F6EECF244321}">
                <p14:modId xmlns:p14="http://schemas.microsoft.com/office/powerpoint/2010/main" val="3009574777"/>
              </p:ext>
            </p:extLst>
          </p:nvPr>
        </p:nvGraphicFramePr>
        <p:xfrm>
          <a:off x="0" y="0"/>
          <a:ext cx="9144000" cy="5697414"/>
        </p:xfrm>
        <a:graphic>
          <a:graphicData uri="http://schemas.openxmlformats.org/drawingml/2006/table">
            <a:tbl>
              <a:tblPr>
                <a:noFill/>
                <a:tableStyleId>{EC5968B8-D8FB-4D3E-AAF9-0B71F64CC372}</a:tableStyleId>
              </a:tblPr>
              <a:tblGrid>
                <a:gridCol w="2953825"/>
                <a:gridCol w="3355550"/>
                <a:gridCol w="2834625"/>
              </a:tblGrid>
              <a:tr h="511629">
                <a:tc>
                  <a:txBody>
                    <a:bodyPr/>
                    <a:lstStyle/>
                    <a:p>
                      <a:pPr marL="0" lvl="0" indent="0" algn="ctr" rtl="0">
                        <a:spcBef>
                          <a:spcPts val="0"/>
                        </a:spcBef>
                        <a:spcAft>
                          <a:spcPts val="0"/>
                        </a:spcAft>
                        <a:buClr>
                          <a:schemeClr val="dk1"/>
                        </a:buClr>
                        <a:buSzPts val="1100"/>
                        <a:buFont typeface="Arial"/>
                        <a:buNone/>
                      </a:pPr>
                      <a:r>
                        <a:rPr lang="en" sz="1800" dirty="0">
                          <a:solidFill>
                            <a:schemeClr val="dk1"/>
                          </a:solidFill>
                          <a:latin typeface="Century Gothic" panose="020B0502020202020204" pitchFamily="34" charset="0"/>
                        </a:rPr>
                        <a:t> Word Work</a:t>
                      </a:r>
                      <a:endParaRPr sz="1800" dirty="0">
                        <a:latin typeface="Century Gothic" panose="020B0502020202020204" pitchFamily="34" charset="0"/>
                      </a:endParaRPr>
                    </a:p>
                  </a:txBody>
                  <a:tcPr marL="91425" marR="91425" marT="91425" marB="91425"/>
                </a:tc>
                <a:tc>
                  <a:txBody>
                    <a:bodyPr/>
                    <a:lstStyle/>
                    <a:p>
                      <a:pPr marL="0" lvl="0" indent="0" algn="ctr" rtl="0">
                        <a:spcBef>
                          <a:spcPts val="0"/>
                        </a:spcBef>
                        <a:spcAft>
                          <a:spcPts val="0"/>
                        </a:spcAft>
                        <a:buNone/>
                      </a:pPr>
                      <a:r>
                        <a:rPr lang="en" sz="1800" dirty="0">
                          <a:solidFill>
                            <a:schemeClr val="dk1"/>
                          </a:solidFill>
                          <a:latin typeface="Century Gothic" panose="020B0502020202020204" pitchFamily="34" charset="0"/>
                        </a:rPr>
                        <a:t>    Partner Reading </a:t>
                      </a:r>
                      <a:endParaRPr sz="1800" dirty="0">
                        <a:latin typeface="Century Gothic" panose="020B0502020202020204" pitchFamily="34" charset="0"/>
                      </a:endParaRPr>
                    </a:p>
                  </a:txBody>
                  <a:tcPr marL="91425" marR="91425" marT="91425" marB="91425"/>
                </a:tc>
                <a:tc>
                  <a:txBody>
                    <a:bodyPr/>
                    <a:lstStyle/>
                    <a:p>
                      <a:pPr marL="0" lvl="0" indent="0" algn="ctr" rtl="0">
                        <a:spcBef>
                          <a:spcPts val="0"/>
                        </a:spcBef>
                        <a:spcAft>
                          <a:spcPts val="0"/>
                        </a:spcAft>
                        <a:buNone/>
                      </a:pPr>
                      <a:r>
                        <a:rPr lang="en" sz="2400" dirty="0">
                          <a:solidFill>
                            <a:schemeClr val="dk1"/>
                          </a:solidFill>
                          <a:latin typeface="Century Gothic" panose="020B0502020202020204" pitchFamily="34" charset="0"/>
                        </a:rPr>
                        <a:t>  </a:t>
                      </a:r>
                      <a:r>
                        <a:rPr lang="en" sz="1800" dirty="0">
                          <a:solidFill>
                            <a:schemeClr val="dk1"/>
                          </a:solidFill>
                          <a:latin typeface="Century Gothic" panose="020B0502020202020204" pitchFamily="34" charset="0"/>
                        </a:rPr>
                        <a:t>Independent Reading</a:t>
                      </a:r>
                      <a:endParaRPr sz="1800" dirty="0">
                        <a:latin typeface="Century Gothic" panose="020B0502020202020204" pitchFamily="34" charset="0"/>
                      </a:endParaRPr>
                    </a:p>
                  </a:txBody>
                  <a:tcPr marL="91425" marR="91425" marT="91425" marB="91425"/>
                </a:tc>
              </a:tr>
              <a:tr h="4475325">
                <a:tc>
                  <a:txBody>
                    <a:bodyPr/>
                    <a:lstStyle/>
                    <a:p>
                      <a:pPr marL="0" lvl="0" indent="0" algn="l" rtl="0">
                        <a:lnSpc>
                          <a:spcPct val="115000"/>
                        </a:lnSpc>
                        <a:spcBef>
                          <a:spcPts val="0"/>
                        </a:spcBef>
                        <a:spcAft>
                          <a:spcPts val="0"/>
                        </a:spcAft>
                        <a:buClr>
                          <a:schemeClr val="dk1"/>
                        </a:buClr>
                        <a:buSzPts val="1100"/>
                        <a:buFont typeface="Arial"/>
                        <a:buNone/>
                      </a:pPr>
                      <a:r>
                        <a:rPr lang="en" sz="1500" b="1" dirty="0">
                          <a:solidFill>
                            <a:schemeClr val="dk1"/>
                          </a:solidFill>
                          <a:latin typeface="Century Gothic" panose="020B0502020202020204" pitchFamily="34" charset="0"/>
                        </a:rPr>
                        <a:t>Be a word detective!</a:t>
                      </a:r>
                      <a:r>
                        <a:rPr lang="en" sz="1500" dirty="0">
                          <a:solidFill>
                            <a:schemeClr val="dk1"/>
                          </a:solidFill>
                          <a:latin typeface="Century Gothic" panose="020B0502020202020204" pitchFamily="34" charset="0"/>
                        </a:rPr>
                        <a:t> </a:t>
                      </a:r>
                      <a:endParaRPr sz="1500" dirty="0">
                        <a:solidFill>
                          <a:schemeClr val="dk1"/>
                        </a:solidFill>
                        <a:latin typeface="Century Gothic" panose="020B0502020202020204" pitchFamily="34" charset="0"/>
                      </a:endParaRPr>
                    </a:p>
                    <a:p>
                      <a:pPr marL="0" lvl="0" indent="0" algn="l" rtl="0">
                        <a:lnSpc>
                          <a:spcPct val="115000"/>
                        </a:lnSpc>
                        <a:spcBef>
                          <a:spcPts val="0"/>
                        </a:spcBef>
                        <a:spcAft>
                          <a:spcPts val="0"/>
                        </a:spcAft>
                        <a:buClr>
                          <a:schemeClr val="dk1"/>
                        </a:buClr>
                        <a:buSzPts val="1100"/>
                        <a:buFont typeface="Arial"/>
                        <a:buNone/>
                      </a:pPr>
                      <a:r>
                        <a:rPr lang="en" dirty="0">
                          <a:solidFill>
                            <a:schemeClr val="dk1"/>
                          </a:solidFill>
                          <a:latin typeface="Century Gothic" panose="020B0502020202020204" pitchFamily="34" charset="0"/>
                        </a:rPr>
                        <a:t>As you find the following words, whisper read, spell the word to yourself and circle the words.</a:t>
                      </a:r>
                      <a:endParaRPr dirty="0">
                        <a:solidFill>
                          <a:schemeClr val="dk1"/>
                        </a:solidFill>
                        <a:latin typeface="Century Gothic" panose="020B0502020202020204" pitchFamily="34" charset="0"/>
                      </a:endParaRPr>
                    </a:p>
                    <a:p>
                      <a:pPr marL="342900" lvl="0" indent="-342900" algn="l" rtl="0">
                        <a:lnSpc>
                          <a:spcPct val="115000"/>
                        </a:lnSpc>
                        <a:spcBef>
                          <a:spcPts val="0"/>
                        </a:spcBef>
                        <a:spcAft>
                          <a:spcPts val="0"/>
                        </a:spcAft>
                        <a:buClr>
                          <a:schemeClr val="dk1"/>
                        </a:buClr>
                        <a:buSzPct val="100000"/>
                        <a:buFont typeface="+mj-lt"/>
                        <a:buAutoNum type="arabicPeriod"/>
                      </a:pPr>
                      <a:r>
                        <a:rPr lang="en" dirty="0" smtClean="0">
                          <a:solidFill>
                            <a:schemeClr val="dk1"/>
                          </a:solidFill>
                          <a:latin typeface="Century Gothic" panose="020B0502020202020204" pitchFamily="34" charset="0"/>
                        </a:rPr>
                        <a:t>Find </a:t>
                      </a:r>
                      <a:r>
                        <a:rPr lang="en" dirty="0">
                          <a:solidFill>
                            <a:schemeClr val="dk1"/>
                          </a:solidFill>
                          <a:latin typeface="Century Gothic" panose="020B0502020202020204" pitchFamily="34" charset="0"/>
                        </a:rPr>
                        <a:t>the high frequency words </a:t>
                      </a:r>
                      <a:r>
                        <a:rPr lang="en" dirty="0" smtClean="0">
                          <a:solidFill>
                            <a:schemeClr val="dk1"/>
                          </a:solidFill>
                          <a:latin typeface="Century Gothic" panose="020B0502020202020204" pitchFamily="34" charset="0"/>
                        </a:rPr>
                        <a:t>(</a:t>
                      </a:r>
                      <a:r>
                        <a:rPr lang="en" dirty="0">
                          <a:solidFill>
                            <a:schemeClr val="dk1"/>
                          </a:solidFill>
                          <a:latin typeface="Century Gothic" panose="020B0502020202020204" pitchFamily="34" charset="0"/>
                        </a:rPr>
                        <a:t>school, sure, none, friends, ready, anybody, will, for, </a:t>
                      </a:r>
                      <a:r>
                        <a:rPr lang="en" dirty="0" smtClean="0">
                          <a:solidFill>
                            <a:schemeClr val="dk1"/>
                          </a:solidFill>
                          <a:latin typeface="Century Gothic" panose="020B0502020202020204" pitchFamily="34" charset="0"/>
                        </a:rPr>
                        <a:t>know).</a:t>
                      </a:r>
                      <a:endParaRPr lang="en" dirty="0">
                        <a:solidFill>
                          <a:schemeClr val="dk1"/>
                        </a:solidFill>
                        <a:latin typeface="Century Gothic" panose="020B0502020202020204" pitchFamily="34" charset="0"/>
                      </a:endParaRPr>
                    </a:p>
                    <a:p>
                      <a:pPr marL="342900" lvl="0" indent="-342900" algn="l" rtl="0">
                        <a:lnSpc>
                          <a:spcPct val="115000"/>
                        </a:lnSpc>
                        <a:spcBef>
                          <a:spcPts val="0"/>
                        </a:spcBef>
                        <a:spcAft>
                          <a:spcPts val="0"/>
                        </a:spcAft>
                        <a:buClr>
                          <a:schemeClr val="dk1"/>
                        </a:buClr>
                        <a:buSzPct val="100000"/>
                        <a:buFont typeface="+mj-lt"/>
                        <a:buAutoNum type="arabicPeriod"/>
                      </a:pPr>
                      <a:r>
                        <a:rPr lang="en" dirty="0" smtClean="0">
                          <a:solidFill>
                            <a:schemeClr val="dk1"/>
                          </a:solidFill>
                          <a:latin typeface="Century Gothic" panose="020B0502020202020204" pitchFamily="34" charset="0"/>
                        </a:rPr>
                        <a:t>Find </a:t>
                      </a:r>
                      <a:r>
                        <a:rPr lang="en" dirty="0">
                          <a:solidFill>
                            <a:schemeClr val="dk1"/>
                          </a:solidFill>
                          <a:latin typeface="Century Gothic" panose="020B0502020202020204" pitchFamily="34" charset="0"/>
                        </a:rPr>
                        <a:t>all the words with the long “o” spelling “oa” or “ow</a:t>
                      </a:r>
                      <a:r>
                        <a:rPr lang="en" dirty="0" smtClean="0">
                          <a:solidFill>
                            <a:schemeClr val="dk1"/>
                          </a:solidFill>
                          <a:latin typeface="Century Gothic" panose="020B0502020202020204" pitchFamily="34" charset="0"/>
                        </a:rPr>
                        <a:t>.”</a:t>
                      </a:r>
                      <a:endParaRPr lang="en" dirty="0">
                        <a:solidFill>
                          <a:schemeClr val="dk1"/>
                        </a:solidFill>
                        <a:latin typeface="Century Gothic" panose="020B0502020202020204" pitchFamily="34" charset="0"/>
                      </a:endParaRPr>
                    </a:p>
                    <a:p>
                      <a:pPr marL="342900" lvl="0" indent="-342900" algn="l" rtl="0">
                        <a:lnSpc>
                          <a:spcPct val="115000"/>
                        </a:lnSpc>
                        <a:spcBef>
                          <a:spcPts val="0"/>
                        </a:spcBef>
                        <a:spcAft>
                          <a:spcPts val="0"/>
                        </a:spcAft>
                        <a:buClr>
                          <a:schemeClr val="dk1"/>
                        </a:buClr>
                        <a:buSzPct val="100000"/>
                        <a:buFont typeface="+mj-lt"/>
                        <a:buAutoNum type="arabicPeriod"/>
                      </a:pPr>
                      <a:r>
                        <a:rPr lang="en" dirty="0" smtClean="0">
                          <a:solidFill>
                            <a:schemeClr val="dk1"/>
                          </a:solidFill>
                          <a:latin typeface="Century Gothic" panose="020B0502020202020204" pitchFamily="34" charset="0"/>
                        </a:rPr>
                        <a:t>If </a:t>
                      </a:r>
                      <a:r>
                        <a:rPr lang="en" dirty="0">
                          <a:solidFill>
                            <a:schemeClr val="dk1"/>
                          </a:solidFill>
                          <a:latin typeface="Century Gothic" panose="020B0502020202020204" pitchFamily="34" charset="0"/>
                        </a:rPr>
                        <a:t>you can’t read a word, underline the syllables and try again.  </a:t>
                      </a:r>
                    </a:p>
                    <a:p>
                      <a:pPr marL="342900" lvl="0" indent="-342900" algn="l" rtl="0">
                        <a:lnSpc>
                          <a:spcPct val="115000"/>
                        </a:lnSpc>
                        <a:spcBef>
                          <a:spcPts val="0"/>
                        </a:spcBef>
                        <a:spcAft>
                          <a:spcPts val="0"/>
                        </a:spcAft>
                        <a:buClr>
                          <a:schemeClr val="dk1"/>
                        </a:buClr>
                        <a:buSzPct val="100000"/>
                        <a:buFont typeface="+mj-lt"/>
                        <a:buAutoNum type="arabicPeriod"/>
                      </a:pPr>
                      <a:r>
                        <a:rPr lang="en" dirty="0" smtClean="0">
                          <a:solidFill>
                            <a:schemeClr val="dk1"/>
                          </a:solidFill>
                          <a:latin typeface="Century Gothic" panose="020B0502020202020204" pitchFamily="34" charset="0"/>
                        </a:rPr>
                        <a:t>Work </a:t>
                      </a:r>
                      <a:r>
                        <a:rPr lang="en" dirty="0">
                          <a:solidFill>
                            <a:schemeClr val="dk1"/>
                          </a:solidFill>
                          <a:latin typeface="Century Gothic" panose="020B0502020202020204" pitchFamily="34" charset="0"/>
                        </a:rPr>
                        <a:t>with your partner to read all the words.  Did you circle the same words?</a:t>
                      </a:r>
                      <a:endParaRPr dirty="0">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endParaRPr sz="1700" b="1" dirty="0">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endParaRPr sz="1700" dirty="0">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endParaRPr sz="1700" dirty="0">
                        <a:solidFill>
                          <a:schemeClr val="dk1"/>
                        </a:solidFill>
                        <a:highlight>
                          <a:srgbClr val="FFFF00"/>
                        </a:highlight>
                        <a:latin typeface="Century Gothic" panose="020B0502020202020204" pitchFamily="34" charset="0"/>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600" dirty="0" smtClean="0">
                          <a:solidFill>
                            <a:schemeClr val="dk1"/>
                          </a:solidFill>
                          <a:latin typeface="Century Gothic" panose="020B0502020202020204" pitchFamily="34" charset="0"/>
                        </a:rPr>
                        <a:t>Complete </a:t>
                      </a:r>
                      <a:r>
                        <a:rPr lang="en" sz="1600" dirty="0">
                          <a:solidFill>
                            <a:schemeClr val="dk1"/>
                          </a:solidFill>
                          <a:latin typeface="Century Gothic" panose="020B0502020202020204" pitchFamily="34" charset="0"/>
                        </a:rPr>
                        <a:t>the Word </a:t>
                      </a:r>
                      <a:r>
                        <a:rPr lang="en" sz="1600" dirty="0" smtClean="0">
                          <a:solidFill>
                            <a:schemeClr val="dk1"/>
                          </a:solidFill>
                          <a:latin typeface="Century Gothic" panose="020B0502020202020204" pitchFamily="34" charset="0"/>
                        </a:rPr>
                        <a:t>Work.</a:t>
                      </a:r>
                      <a:endParaRPr lang="en" sz="1600" dirty="0">
                        <a:solidFill>
                          <a:schemeClr val="dk1"/>
                        </a:solidFill>
                        <a:latin typeface="Century Gothic" panose="020B0502020202020204" pitchFamily="34" charset="0"/>
                      </a:endParaRPr>
                    </a:p>
                    <a:p>
                      <a:pPr marL="342900" lvl="0" indent="-342900" algn="l" rtl="0">
                        <a:spcBef>
                          <a:spcPts val="0"/>
                        </a:spcBef>
                        <a:spcAft>
                          <a:spcPts val="0"/>
                        </a:spcAft>
                        <a:buClr>
                          <a:schemeClr val="dk1"/>
                        </a:buClr>
                        <a:buSzPct val="100000"/>
                        <a:buFont typeface="+mj-lt"/>
                        <a:buAutoNum type="arabicPeriod"/>
                      </a:pPr>
                      <a:r>
                        <a:rPr lang="en" sz="1600" dirty="0" smtClean="0">
                          <a:solidFill>
                            <a:schemeClr val="dk1"/>
                          </a:solidFill>
                          <a:latin typeface="Century Gothic" panose="020B0502020202020204" pitchFamily="34" charset="0"/>
                        </a:rPr>
                        <a:t>Are </a:t>
                      </a:r>
                      <a:r>
                        <a:rPr lang="en" sz="1600" dirty="0">
                          <a:solidFill>
                            <a:schemeClr val="dk1"/>
                          </a:solidFill>
                          <a:latin typeface="Century Gothic" panose="020B0502020202020204" pitchFamily="34" charset="0"/>
                        </a:rPr>
                        <a:t>you going to read like a witch, a rapper or an old person? </a:t>
                      </a:r>
                    </a:p>
                    <a:p>
                      <a:pPr marL="342900" lvl="0" indent="-342900" algn="l" rtl="0">
                        <a:spcBef>
                          <a:spcPts val="0"/>
                        </a:spcBef>
                        <a:spcAft>
                          <a:spcPts val="0"/>
                        </a:spcAft>
                        <a:buClr>
                          <a:schemeClr val="dk1"/>
                        </a:buClr>
                        <a:buSzPct val="100000"/>
                        <a:buFont typeface="+mj-lt"/>
                        <a:buAutoNum type="arabicPeriod"/>
                      </a:pPr>
                      <a:r>
                        <a:rPr lang="en" sz="1600" dirty="0" smtClean="0">
                          <a:solidFill>
                            <a:schemeClr val="dk1"/>
                          </a:solidFill>
                          <a:latin typeface="Century Gothic" panose="020B0502020202020204" pitchFamily="34" charset="0"/>
                        </a:rPr>
                        <a:t>Read </a:t>
                      </a:r>
                      <a:r>
                        <a:rPr lang="en" sz="1600" dirty="0">
                          <a:solidFill>
                            <a:schemeClr val="dk1"/>
                          </a:solidFill>
                          <a:latin typeface="Century Gothic" panose="020B0502020202020204" pitchFamily="34" charset="0"/>
                        </a:rPr>
                        <a:t>the first page of  “Friends at School” together, using the same voice. </a:t>
                      </a:r>
                    </a:p>
                    <a:p>
                      <a:pPr marL="342900" lvl="0" indent="-342900" algn="l" rtl="0">
                        <a:spcBef>
                          <a:spcPts val="0"/>
                        </a:spcBef>
                        <a:spcAft>
                          <a:spcPts val="0"/>
                        </a:spcAft>
                        <a:buClr>
                          <a:schemeClr val="dk1"/>
                        </a:buClr>
                        <a:buSzPct val="100000"/>
                        <a:buFont typeface="+mj-lt"/>
                        <a:buAutoNum type="arabicPeriod"/>
                      </a:pPr>
                      <a:r>
                        <a:rPr lang="en" sz="1600" dirty="0" smtClean="0">
                          <a:solidFill>
                            <a:schemeClr val="dk1"/>
                          </a:solidFill>
                          <a:latin typeface="Century Gothic" panose="020B0502020202020204" pitchFamily="34" charset="0"/>
                        </a:rPr>
                        <a:t>Take </a:t>
                      </a:r>
                      <a:r>
                        <a:rPr lang="en" sz="1600" dirty="0">
                          <a:solidFill>
                            <a:schemeClr val="dk1"/>
                          </a:solidFill>
                          <a:latin typeface="Century Gothic" panose="020B0502020202020204" pitchFamily="34" charset="0"/>
                        </a:rPr>
                        <a:t>turns reading “Friends at </a:t>
                      </a:r>
                      <a:r>
                        <a:rPr lang="en" sz="1600" dirty="0" smtClean="0">
                          <a:solidFill>
                            <a:schemeClr val="dk1"/>
                          </a:solidFill>
                          <a:latin typeface="Century Gothic" panose="020B0502020202020204" pitchFamily="34" charset="0"/>
                        </a:rPr>
                        <a:t>School.”</a:t>
                      </a:r>
                    </a:p>
                    <a:p>
                      <a:pPr marL="342900" lvl="0" indent="-342900" algn="l" rtl="0">
                        <a:spcBef>
                          <a:spcPts val="0"/>
                        </a:spcBef>
                        <a:spcAft>
                          <a:spcPts val="0"/>
                        </a:spcAft>
                        <a:buClr>
                          <a:schemeClr val="dk1"/>
                        </a:buClr>
                        <a:buSzPct val="100000"/>
                        <a:buFont typeface="+mj-lt"/>
                        <a:buAutoNum type="arabicPeriod"/>
                      </a:pPr>
                      <a:r>
                        <a:rPr lang="en" sz="1600" dirty="0" smtClean="0">
                          <a:solidFill>
                            <a:schemeClr val="dk1"/>
                          </a:solidFill>
                          <a:latin typeface="Century Gothic" panose="020B0502020202020204" pitchFamily="34" charset="0"/>
                        </a:rPr>
                        <a:t>Follow </a:t>
                      </a:r>
                      <a:r>
                        <a:rPr lang="en" sz="1600" dirty="0">
                          <a:solidFill>
                            <a:schemeClr val="dk1"/>
                          </a:solidFill>
                          <a:latin typeface="Century Gothic" panose="020B0502020202020204" pitchFamily="34" charset="0"/>
                        </a:rPr>
                        <a:t>the Rules of Fluency! Read </a:t>
                      </a:r>
                      <a:r>
                        <a:rPr lang="en" sz="1600" i="1" dirty="0">
                          <a:solidFill>
                            <a:schemeClr val="dk1"/>
                          </a:solidFill>
                          <a:latin typeface="Century Gothic" panose="020B0502020202020204" pitchFamily="34" charset="0"/>
                        </a:rPr>
                        <a:t>smoothly</a:t>
                      </a:r>
                      <a:r>
                        <a:rPr lang="en" sz="1600" dirty="0">
                          <a:solidFill>
                            <a:schemeClr val="dk1"/>
                          </a:solidFill>
                          <a:latin typeface="Century Gothic" panose="020B0502020202020204" pitchFamily="34" charset="0"/>
                        </a:rPr>
                        <a:t>, </a:t>
                      </a:r>
                      <a:r>
                        <a:rPr lang="en" sz="1600" i="1" dirty="0">
                          <a:solidFill>
                            <a:schemeClr val="dk1"/>
                          </a:solidFill>
                          <a:latin typeface="Century Gothic" panose="020B0502020202020204" pitchFamily="34" charset="0"/>
                        </a:rPr>
                        <a:t>with expression &amp; meaning</a:t>
                      </a:r>
                      <a:r>
                        <a:rPr lang="en" sz="1600" dirty="0">
                          <a:solidFill>
                            <a:schemeClr val="dk1"/>
                          </a:solidFill>
                          <a:latin typeface="Century Gothic" panose="020B0502020202020204" pitchFamily="34" charset="0"/>
                        </a:rPr>
                        <a:t> and at </a:t>
                      </a:r>
                      <a:r>
                        <a:rPr lang="en" sz="1600" i="1" dirty="0">
                          <a:solidFill>
                            <a:schemeClr val="dk1"/>
                          </a:solidFill>
                          <a:latin typeface="Century Gothic" panose="020B0502020202020204" pitchFamily="34" charset="0"/>
                        </a:rPr>
                        <a:t>just the right speed</a:t>
                      </a:r>
                      <a:r>
                        <a:rPr lang="en" sz="1600" dirty="0">
                          <a:solidFill>
                            <a:schemeClr val="dk1"/>
                          </a:solidFill>
                          <a:latin typeface="Century Gothic" panose="020B0502020202020204" pitchFamily="34" charset="0"/>
                        </a:rPr>
                        <a:t>. </a:t>
                      </a:r>
                    </a:p>
                    <a:p>
                      <a:pPr marL="342900" lvl="0" indent="-342900" algn="l" rtl="0">
                        <a:spcBef>
                          <a:spcPts val="0"/>
                        </a:spcBef>
                        <a:spcAft>
                          <a:spcPts val="0"/>
                        </a:spcAft>
                        <a:buClr>
                          <a:schemeClr val="dk1"/>
                        </a:buClr>
                        <a:buSzPct val="100000"/>
                        <a:buFont typeface="+mj-lt"/>
                        <a:buAutoNum type="arabicPeriod"/>
                      </a:pPr>
                      <a:r>
                        <a:rPr lang="en" sz="1600" dirty="0" smtClean="0">
                          <a:solidFill>
                            <a:schemeClr val="dk1"/>
                          </a:solidFill>
                          <a:latin typeface="Century Gothic" panose="020B0502020202020204" pitchFamily="34" charset="0"/>
                        </a:rPr>
                        <a:t>If </a:t>
                      </a:r>
                      <a:r>
                        <a:rPr lang="en" sz="1600" dirty="0">
                          <a:solidFill>
                            <a:schemeClr val="dk1"/>
                          </a:solidFill>
                          <a:latin typeface="Century Gothic" panose="020B0502020202020204" pitchFamily="34" charset="0"/>
                        </a:rPr>
                        <a:t>time allows, read the story again and act out what happens as you take turns reading.</a:t>
                      </a:r>
                      <a:endParaRPr sz="1600" dirty="0">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endParaRPr sz="1700" dirty="0">
                        <a:solidFill>
                          <a:schemeClr val="dk1"/>
                        </a:solidFill>
                        <a:latin typeface="Century Gothic" panose="020B0502020202020204" pitchFamily="34" charset="0"/>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50" dirty="0" smtClean="0">
                          <a:solidFill>
                            <a:schemeClr val="dk1"/>
                          </a:solidFill>
                          <a:latin typeface="Century Gothic" panose="020B0502020202020204" pitchFamily="34" charset="0"/>
                        </a:rPr>
                        <a:t>Read </a:t>
                      </a:r>
                      <a:r>
                        <a:rPr lang="en" sz="1550" dirty="0">
                          <a:solidFill>
                            <a:schemeClr val="dk1"/>
                          </a:solidFill>
                          <a:latin typeface="Century Gothic" panose="020B0502020202020204" pitchFamily="34" charset="0"/>
                        </a:rPr>
                        <a:t>“Friends at School.” </a:t>
                      </a:r>
                    </a:p>
                    <a:p>
                      <a:pPr marL="342900" lvl="0" indent="-342900" algn="l" rtl="0">
                        <a:spcBef>
                          <a:spcPts val="0"/>
                        </a:spcBef>
                        <a:spcAft>
                          <a:spcPts val="0"/>
                        </a:spcAft>
                        <a:buClr>
                          <a:schemeClr val="dk1"/>
                        </a:buClr>
                        <a:buSzPct val="100000"/>
                        <a:buFont typeface="+mj-lt"/>
                        <a:buAutoNum type="arabicPeriod"/>
                      </a:pPr>
                      <a:r>
                        <a:rPr lang="en" sz="1550" dirty="0" smtClean="0">
                          <a:solidFill>
                            <a:schemeClr val="dk1"/>
                          </a:solidFill>
                          <a:latin typeface="Century Gothic" panose="020B0502020202020204" pitchFamily="34" charset="0"/>
                        </a:rPr>
                        <a:t>As </a:t>
                      </a:r>
                      <a:r>
                        <a:rPr lang="en" sz="1550" dirty="0">
                          <a:solidFill>
                            <a:schemeClr val="dk1"/>
                          </a:solidFill>
                          <a:latin typeface="Century Gothic" panose="020B0502020202020204" pitchFamily="34" charset="0"/>
                        </a:rPr>
                        <a:t>you read, circle all the words that have long “o” spelling patterns “oa” or “ow” and the high frequency words (school, sure, none, friends, ready, anybody, will, for, know</a:t>
                      </a:r>
                      <a:r>
                        <a:rPr lang="en" sz="1550" dirty="0" smtClean="0">
                          <a:solidFill>
                            <a:schemeClr val="dk1"/>
                          </a:solidFill>
                          <a:latin typeface="Century Gothic" panose="020B0502020202020204" pitchFamily="34" charset="0"/>
                        </a:rPr>
                        <a:t>).</a:t>
                      </a:r>
                      <a:endParaRPr lang="en" sz="1550" dirty="0">
                        <a:solidFill>
                          <a:schemeClr val="dk1"/>
                        </a:solidFill>
                        <a:latin typeface="Century Gothic" panose="020B0502020202020204" pitchFamily="34" charset="0"/>
                      </a:endParaRPr>
                    </a:p>
                    <a:p>
                      <a:pPr marL="342900" lvl="0" indent="-342900" algn="l" rtl="0">
                        <a:spcBef>
                          <a:spcPts val="0"/>
                        </a:spcBef>
                        <a:spcAft>
                          <a:spcPts val="0"/>
                        </a:spcAft>
                        <a:buClr>
                          <a:schemeClr val="dk1"/>
                        </a:buClr>
                        <a:buSzPct val="100000"/>
                        <a:buFont typeface="+mj-lt"/>
                        <a:buAutoNum type="arabicPeriod"/>
                      </a:pPr>
                      <a:r>
                        <a:rPr lang="en" sz="1550" dirty="0" smtClean="0">
                          <a:solidFill>
                            <a:schemeClr val="dk1"/>
                          </a:solidFill>
                          <a:latin typeface="Century Gothic" panose="020B0502020202020204" pitchFamily="34" charset="0"/>
                        </a:rPr>
                        <a:t>Read </a:t>
                      </a:r>
                      <a:r>
                        <a:rPr lang="en" sz="1550" dirty="0">
                          <a:solidFill>
                            <a:schemeClr val="dk1"/>
                          </a:solidFill>
                          <a:latin typeface="Century Gothic" panose="020B0502020202020204" pitchFamily="34" charset="0"/>
                        </a:rPr>
                        <a:t>the story </a:t>
                      </a:r>
                      <a:r>
                        <a:rPr lang="en" sz="1550" dirty="0" smtClean="0">
                          <a:solidFill>
                            <a:schemeClr val="dk1"/>
                          </a:solidFill>
                          <a:latin typeface="Century Gothic" panose="020B0502020202020204" pitchFamily="34" charset="0"/>
                        </a:rPr>
                        <a:t>again.</a:t>
                      </a:r>
                      <a:endParaRPr lang="en" sz="1550" dirty="0">
                        <a:solidFill>
                          <a:schemeClr val="dk1"/>
                        </a:solidFill>
                        <a:latin typeface="Century Gothic" panose="020B0502020202020204" pitchFamily="34" charset="0"/>
                      </a:endParaRPr>
                    </a:p>
                    <a:p>
                      <a:pPr marL="342900" lvl="0" indent="-342900" algn="l" rtl="0">
                        <a:spcBef>
                          <a:spcPts val="0"/>
                        </a:spcBef>
                        <a:spcAft>
                          <a:spcPts val="0"/>
                        </a:spcAft>
                        <a:buClr>
                          <a:schemeClr val="dk1"/>
                        </a:buClr>
                        <a:buSzPct val="100000"/>
                        <a:buFont typeface="+mj-lt"/>
                        <a:buAutoNum type="arabicPeriod"/>
                      </a:pPr>
                      <a:r>
                        <a:rPr lang="en" sz="1550" dirty="0" smtClean="0">
                          <a:solidFill>
                            <a:schemeClr val="dk1"/>
                          </a:solidFill>
                          <a:latin typeface="Century Gothic" panose="020B0502020202020204" pitchFamily="34" charset="0"/>
                        </a:rPr>
                        <a:t>If </a:t>
                      </a:r>
                      <a:r>
                        <a:rPr lang="en" sz="1550" dirty="0">
                          <a:solidFill>
                            <a:schemeClr val="dk1"/>
                          </a:solidFill>
                          <a:latin typeface="Century Gothic" panose="020B0502020202020204" pitchFamily="34" charset="0"/>
                        </a:rPr>
                        <a:t>you have time, find another student that independently read the story and tell each other sentences with the words you circled.</a:t>
                      </a:r>
                      <a:endParaRPr sz="1550" dirty="0">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endParaRPr sz="1700" dirty="0">
                        <a:solidFill>
                          <a:schemeClr val="dk1"/>
                        </a:solidFill>
                        <a:latin typeface="Century Gothic" panose="020B0502020202020204" pitchFamily="34" charset="0"/>
                      </a:endParaRPr>
                    </a:p>
                  </a:txBody>
                  <a:tcPr marL="91425" marR="91425" marT="91425" marB="91425"/>
                </a:tc>
              </a:tr>
            </a:tbl>
          </a:graphicData>
        </a:graphic>
      </p:graphicFrame>
      <p:pic>
        <p:nvPicPr>
          <p:cNvPr id="369" name="Google Shape;369;p56"/>
          <p:cNvPicPr preferRelativeResize="0"/>
          <p:nvPr/>
        </p:nvPicPr>
        <p:blipFill>
          <a:blip r:embed="rId3">
            <a:alphaModFix/>
          </a:blip>
          <a:stretch>
            <a:fillRect/>
          </a:stretch>
        </p:blipFill>
        <p:spPr>
          <a:xfrm flipH="1">
            <a:off x="56750" y="26575"/>
            <a:ext cx="645000" cy="499576"/>
          </a:xfrm>
          <a:prstGeom prst="rect">
            <a:avLst/>
          </a:prstGeom>
          <a:noFill/>
          <a:ln>
            <a:noFill/>
          </a:ln>
        </p:spPr>
      </p:pic>
      <p:pic>
        <p:nvPicPr>
          <p:cNvPr id="370" name="Google Shape;370;p56"/>
          <p:cNvPicPr preferRelativeResize="0"/>
          <p:nvPr/>
        </p:nvPicPr>
        <p:blipFill>
          <a:blip r:embed="rId4">
            <a:alphaModFix/>
          </a:blip>
          <a:stretch>
            <a:fillRect/>
          </a:stretch>
        </p:blipFill>
        <p:spPr>
          <a:xfrm>
            <a:off x="3015343" y="26563"/>
            <a:ext cx="515232" cy="499588"/>
          </a:xfrm>
          <a:prstGeom prst="rect">
            <a:avLst/>
          </a:prstGeom>
          <a:noFill/>
          <a:ln>
            <a:noFill/>
          </a:ln>
        </p:spPr>
      </p:pic>
      <p:pic>
        <p:nvPicPr>
          <p:cNvPr id="371" name="Google Shape;371;p56"/>
          <p:cNvPicPr preferRelativeResize="0"/>
          <p:nvPr/>
        </p:nvPicPr>
        <p:blipFill>
          <a:blip r:embed="rId5">
            <a:alphaModFix/>
          </a:blip>
          <a:stretch>
            <a:fillRect/>
          </a:stretch>
        </p:blipFill>
        <p:spPr>
          <a:xfrm>
            <a:off x="5987143" y="-46146"/>
            <a:ext cx="570274" cy="572297"/>
          </a:xfrm>
          <a:prstGeom prst="rect">
            <a:avLst/>
          </a:prstGeom>
          <a:noFill/>
          <a:ln>
            <a:noFill/>
          </a:ln>
        </p:spPr>
      </p:pic>
      <p:sp>
        <p:nvSpPr>
          <p:cNvPr id="6" name="Google Shape;352;p51"/>
          <p:cNvSpPr txBox="1">
            <a:spLocks noGrp="1"/>
          </p:cNvSpPr>
          <p:nvPr/>
        </p:nvSpPr>
        <p:spPr>
          <a:xfrm>
            <a:off x="-685800" y="1765200"/>
            <a:ext cx="10515600" cy="1613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entury Gothic"/>
              <a:buNone/>
              <a:defRPr sz="4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5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5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5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5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5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5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5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500"/>
              <a:buFont typeface="Arial"/>
              <a:buNone/>
              <a:defRPr sz="1800" b="0" i="0" u="none" strike="noStrike" cap="none">
                <a:solidFill>
                  <a:srgbClr val="000000"/>
                </a:solidFill>
                <a:latin typeface="Arial"/>
                <a:ea typeface="Arial"/>
                <a:cs typeface="Arial"/>
                <a:sym typeface="Arial"/>
              </a:defRPr>
            </a:lvl9p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dirty="0">
                <a:solidFill>
                  <a:schemeClr val="dk1"/>
                </a:solidFill>
                <a:latin typeface="Century Gothic"/>
                <a:ea typeface="Century Gothic"/>
                <a:cs typeface="Century Gothic"/>
                <a:sym typeface="Century Gothic"/>
              </a:rPr>
              <a:t>Transition Song </a:t>
            </a:r>
            <a:endParaRPr sz="4200" b="0" i="0" u="none" strike="noStrike" cap="none"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Lesson </a:t>
            </a:r>
            <a:r>
              <a:rPr lang="en" b="1" dirty="0"/>
              <a:t>#22</a:t>
            </a:r>
            <a:endParaRPr i="1" u="sng" dirty="0">
              <a:solidFill>
                <a:schemeClr val="dk1"/>
              </a:solidFill>
            </a:endParaRPr>
          </a:p>
          <a:p>
            <a:pPr marL="0" lvl="0" indent="0" algn="l" rtl="0">
              <a:lnSpc>
                <a:spcPct val="90000"/>
              </a:lnSpc>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457200" lvl="0" indent="-342900" algn="l" rtl="0">
              <a:lnSpc>
                <a:spcPct val="108000"/>
              </a:lnSpc>
              <a:spcBef>
                <a:spcPts val="1000"/>
              </a:spcBef>
              <a:spcAft>
                <a:spcPts val="0"/>
              </a:spcAft>
              <a:buClr>
                <a:schemeClr val="dk1"/>
              </a:buClr>
              <a:buSzPts val="1800"/>
              <a:buFont typeface="Century Gothic"/>
              <a:buChar char="•"/>
            </a:pPr>
            <a:r>
              <a:rPr lang="en" dirty="0">
                <a:solidFill>
                  <a:schemeClr val="dk1"/>
                </a:solidFill>
              </a:rPr>
              <a:t>Watch </a:t>
            </a:r>
            <a:r>
              <a:rPr lang="en" dirty="0">
                <a:solidFill>
                  <a:schemeClr val="tx1"/>
                </a:solidFill>
              </a:rPr>
              <a:t>the video (as needed)</a:t>
            </a:r>
            <a:r>
              <a:rPr lang="en" sz="2400" dirty="0">
                <a:solidFill>
                  <a:schemeClr val="tx1"/>
                </a:solidFill>
                <a:highlight>
                  <a:srgbClr val="FFFFFF"/>
                </a:highlight>
              </a:rPr>
              <a:t>, </a:t>
            </a:r>
            <a:r>
              <a:rPr lang="en" dirty="0">
                <a:solidFill>
                  <a:schemeClr val="tx1"/>
                </a:solidFill>
                <a:highlight>
                  <a:srgbClr val="FFFFFF"/>
                </a:highlight>
              </a:rPr>
              <a:t>From Engagement Text to Decodables</a:t>
            </a:r>
            <a:r>
              <a:rPr lang="en" dirty="0">
                <a:solidFill>
                  <a:srgbClr val="333333"/>
                </a:solidFill>
                <a:highlight>
                  <a:srgbClr val="FFFFFF"/>
                </a:highlight>
              </a:rPr>
              <a:t>:</a:t>
            </a:r>
            <a:r>
              <a:rPr lang="en" dirty="0">
                <a:solidFill>
                  <a:srgbClr val="333333"/>
                </a:solidFill>
                <a:highlight>
                  <a:srgbClr val="FFFFFF"/>
                </a:highlight>
                <a:uFill>
                  <a:noFill/>
                </a:uFill>
                <a:hlinkClick r:id="rId3"/>
              </a:rPr>
              <a:t> </a:t>
            </a:r>
            <a:r>
              <a:rPr lang="en" u="sng" dirty="0">
                <a:solidFill>
                  <a:srgbClr val="0563C1"/>
                </a:solidFill>
                <a:highlight>
                  <a:srgbClr val="FFFFFF"/>
                </a:highlight>
                <a:hlinkClick r:id="rId3"/>
              </a:rPr>
              <a:t>https://vimeo.com/168991756</a:t>
            </a:r>
            <a:endParaRPr u="sng" dirty="0">
              <a:solidFill>
                <a:srgbClr val="0563C1"/>
              </a:solidFill>
              <a:highlight>
                <a:srgbClr val="FFFFFF"/>
              </a:highlight>
              <a:hlinkClick r:id="rId3"/>
            </a:endParaRPr>
          </a:p>
          <a:p>
            <a:pPr lvl="0" indent="-342900">
              <a:lnSpc>
                <a:spcPct val="108000"/>
              </a:lnSpc>
              <a:spcBef>
                <a:spcPts val="0"/>
              </a:spcBef>
              <a:buSzPts val="1800"/>
            </a:pPr>
            <a:r>
              <a:rPr lang="en" dirty="0">
                <a:solidFill>
                  <a:schemeClr val="dk1"/>
                </a:solidFill>
              </a:rPr>
              <a:t>Read the Engagement Text </a:t>
            </a:r>
            <a:r>
              <a:rPr lang="en" dirty="0" smtClean="0">
                <a:solidFill>
                  <a:schemeClr val="dk1"/>
                </a:solidFill>
                <a:latin typeface="Century Gothic" panose="020B0502020202020204" pitchFamily="34" charset="0"/>
              </a:rPr>
              <a:t>“</a:t>
            </a:r>
            <a:r>
              <a:rPr lang="en" sz="2400" dirty="0">
                <a:latin typeface="Century Gothic" panose="020B0502020202020204" pitchFamily="34" charset="0"/>
                <a:ea typeface="Calibri"/>
                <a:cs typeface="Calibri"/>
                <a:sym typeface="Calibri"/>
              </a:rPr>
              <a:t>New Principal and New School Year at Sunnyside Elementary</a:t>
            </a:r>
            <a:r>
              <a:rPr lang="en" dirty="0" smtClean="0">
                <a:solidFill>
                  <a:schemeClr val="dk1"/>
                </a:solidFill>
                <a:latin typeface="Century Gothic" panose="020B0502020202020204" pitchFamily="34" charset="0"/>
              </a:rPr>
              <a:t>”</a:t>
            </a:r>
            <a:endParaRPr dirty="0">
              <a:solidFill>
                <a:schemeClr val="dk1"/>
              </a:solidFill>
              <a:latin typeface="Century Gothic" panose="020B0502020202020204" pitchFamily="34" charset="0"/>
            </a:endParaRPr>
          </a:p>
          <a:p>
            <a:pPr marL="0" lvl="0" indent="0" algn="l" rtl="0">
              <a:lnSpc>
                <a:spcPct val="115000"/>
              </a:lnSpc>
              <a:spcBef>
                <a:spcPts val="800"/>
              </a:spcBef>
              <a:spcAft>
                <a:spcPts val="0"/>
              </a:spcAft>
              <a:buClr>
                <a:schemeClr val="dk1"/>
              </a:buClr>
              <a:buSzPts val="1100"/>
              <a:buFont typeface="Arial"/>
              <a:buNone/>
            </a:pPr>
            <a:endParaRPr dirty="0">
              <a:solidFill>
                <a:schemeClr val="dk1"/>
              </a:solidFill>
              <a:latin typeface="Times New Roman"/>
              <a:ea typeface="Times New Roman"/>
              <a:cs typeface="Times New Roman"/>
              <a:sym typeface="Times New Roman"/>
            </a:endParaRPr>
          </a:p>
          <a:p>
            <a:pPr marL="0" lvl="0" indent="0" algn="l" rtl="0">
              <a:lnSpc>
                <a:spcPct val="90000"/>
              </a:lnSpc>
              <a:spcBef>
                <a:spcPts val="1000"/>
              </a:spcBef>
              <a:spcAft>
                <a:spcPts val="0"/>
              </a:spcAft>
              <a:buNone/>
            </a:pPr>
            <a:endParaRPr dirty="0">
              <a:solidFill>
                <a:schemeClr val="dk1"/>
              </a:solidFill>
            </a:endParaRPr>
          </a:p>
        </p:txBody>
      </p:sp>
      <p:sp>
        <p:nvSpPr>
          <p:cNvPr id="197" name="Google Shape;197;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r>
              <a:rPr lang="en" sz="2800" dirty="0"/>
              <a:t>Grade </a:t>
            </a:r>
            <a:r>
              <a:rPr lang="en" sz="2800" dirty="0" smtClean="0"/>
              <a:t>2: </a:t>
            </a:r>
            <a:r>
              <a:rPr lang="en" sz="2800" dirty="0"/>
              <a:t>Module 1: Part 2: Cycle 5: Lesson 22</a:t>
            </a:r>
            <a:endParaRPr sz="2800" u="sng"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31"/>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177800" lvl="0" indent="0" algn="l" rtl="0">
              <a:spcBef>
                <a:spcPts val="800"/>
              </a:spcBef>
              <a:spcAft>
                <a:spcPts val="0"/>
              </a:spcAft>
              <a:buNone/>
            </a:pPr>
            <a:r>
              <a:rPr lang="en" sz="1600" b="1"/>
              <a:t>Essential Revision to Independent Work Time</a:t>
            </a:r>
            <a:r>
              <a:rPr lang="en" sz="1600"/>
              <a:t>: At the end of each lesson, it was previously recommended to guide students through whole group activities that offered repeated practice of the concepts taught within cycle. At this point in the year, it is recommended that students begin to work independently on tasks. At the end of each lesson, there are choices of activities listed for students to complete. These can also be found at the end of each lesson within the Module 1 Teacher Guide. </a:t>
            </a:r>
            <a:endParaRPr sz="1600"/>
          </a:p>
          <a:p>
            <a:pPr marL="177800" lvl="0" indent="0" algn="l" rtl="0">
              <a:spcBef>
                <a:spcPts val="800"/>
              </a:spcBef>
              <a:spcAft>
                <a:spcPts val="0"/>
              </a:spcAft>
              <a:buNone/>
            </a:pPr>
            <a:r>
              <a:rPr lang="en" sz="1600"/>
              <a:t>Once students understand what to do during Independent Work Time, it is possible to pull small groups or conference with students to give direct instruction. </a:t>
            </a:r>
            <a:endParaRPr sz="1600"/>
          </a:p>
          <a:p>
            <a:pPr marL="0" lvl="0" indent="0" algn="l" rtl="0">
              <a:lnSpc>
                <a:spcPct val="115000"/>
              </a:lnSpc>
              <a:spcBef>
                <a:spcPts val="800"/>
              </a:spcBef>
              <a:spcAft>
                <a:spcPts val="0"/>
              </a:spcAft>
              <a:buNone/>
            </a:pPr>
            <a:endParaRPr>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a:solidFill>
                <a:schemeClr val="dk1"/>
              </a:solidFill>
            </a:endParaRPr>
          </a:p>
        </p:txBody>
      </p:sp>
      <p:sp>
        <p:nvSpPr>
          <p:cNvPr id="203" name="Google Shape;203;p3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1: Part 2: Cycle 5: Lesson 22</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pic>
        <p:nvPicPr>
          <p:cNvPr id="208" name="Google Shape;208;p32"/>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09" name="Google Shape;209;p32"/>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210" name="Google Shape;210;p32"/>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000" b="1" dirty="0">
                <a:solidFill>
                  <a:srgbClr val="404040"/>
                </a:solidFill>
                <a:latin typeface="Century Gothic"/>
                <a:ea typeface="Century Gothic"/>
                <a:cs typeface="Century Gothic"/>
                <a:sym typeface="Century Gothic"/>
              </a:rPr>
              <a:t>Grade </a:t>
            </a:r>
            <a:r>
              <a:rPr lang="en" sz="3000" b="1" dirty="0" smtClean="0">
                <a:solidFill>
                  <a:srgbClr val="404040"/>
                </a:solidFill>
                <a:latin typeface="Century Gothic"/>
                <a:ea typeface="Century Gothic"/>
                <a:cs typeface="Century Gothic"/>
                <a:sym typeface="Century Gothic"/>
              </a:rPr>
              <a:t>2: </a:t>
            </a:r>
            <a:r>
              <a:rPr lang="en" sz="3000" b="1" dirty="0">
                <a:solidFill>
                  <a:srgbClr val="404040"/>
                </a:solidFill>
                <a:latin typeface="Century Gothic"/>
                <a:ea typeface="Century Gothic"/>
                <a:cs typeface="Century Gothic"/>
                <a:sym typeface="Century Gothic"/>
              </a:rPr>
              <a:t>Module 1: Part 2: Cycle 5: Lesson 22</a:t>
            </a:r>
            <a:endParaRPr sz="3000" b="1" u="sng" dirty="0">
              <a:solidFill>
                <a:srgbClr val="404040"/>
              </a:solidFill>
              <a:latin typeface="Century Gothic"/>
              <a:ea typeface="Century Gothic"/>
              <a:cs typeface="Century Gothic"/>
              <a:sym typeface="Century Gothic"/>
            </a:endParaRPr>
          </a:p>
        </p:txBody>
      </p:sp>
      <p:pic>
        <p:nvPicPr>
          <p:cNvPr id="211" name="Google Shape;211;p32"/>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12" name="Google Shape;212;p32"/>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3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18" name="Google Shape;218;p3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Clr>
                <a:schemeClr val="dk1"/>
              </a:buClr>
              <a:buSzPts val="1100"/>
              <a:buFont typeface="Arial"/>
              <a:buNone/>
            </a:pPr>
            <a:r>
              <a:rPr lang="en" sz="2800">
                <a:solidFill>
                  <a:srgbClr val="FF0000"/>
                </a:solidFill>
              </a:rPr>
              <a:t>“Gather round together, together, together. It’s time to hear a story, a story, a story. It’s time to hear a story and say what what you’ve learned.”</a:t>
            </a:r>
            <a:endParaRPr sz="28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3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a:t>
            </a:r>
            <a:endParaRPr/>
          </a:p>
        </p:txBody>
      </p:sp>
      <p:sp>
        <p:nvSpPr>
          <p:cNvPr id="224" name="Google Shape;224;p34"/>
          <p:cNvSpPr txBox="1">
            <a:spLocks noGrp="1"/>
          </p:cNvSpPr>
          <p:nvPr>
            <p:ph type="body" idx="1"/>
          </p:nvPr>
        </p:nvSpPr>
        <p:spPr>
          <a:xfrm>
            <a:off x="221925" y="1154400"/>
            <a:ext cx="8520600" cy="34503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Font typeface="Century Gothic"/>
              <a:buChar char="•"/>
            </a:pPr>
            <a:r>
              <a:rPr lang="en" sz="2400"/>
              <a:t>Using evidence from the text, I can retell the events and answer questions about the Sunny Gazette article: “New Principal and New School Year at Sunnyside.” </a:t>
            </a:r>
            <a:endParaRPr/>
          </a:p>
        </p:txBody>
      </p:sp>
      <p:pic>
        <p:nvPicPr>
          <p:cNvPr id="225" name="Google Shape;225;p34"/>
          <p:cNvPicPr preferRelativeResize="0"/>
          <p:nvPr/>
        </p:nvPicPr>
        <p:blipFill>
          <a:blip r:embed="rId3">
            <a:alphaModFix/>
          </a:blip>
          <a:stretch>
            <a:fillRect/>
          </a:stretch>
        </p:blipFill>
        <p:spPr>
          <a:xfrm>
            <a:off x="8305799" y="4333669"/>
            <a:ext cx="719754" cy="54206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35"/>
          <p:cNvSpPr txBox="1">
            <a:spLocks noGrp="1"/>
          </p:cNvSpPr>
          <p:nvPr>
            <p:ph type="title"/>
          </p:nvPr>
        </p:nvSpPr>
        <p:spPr>
          <a:xfrm>
            <a:off x="185057" y="206829"/>
            <a:ext cx="8520600" cy="641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dirty="0">
                <a:latin typeface="Century Gothic" panose="020B0502020202020204" pitchFamily="34" charset="0"/>
              </a:rPr>
              <a:t>Engagement Text: “New Principal and New School Year at Sunnyside Elementary ”</a:t>
            </a:r>
            <a:endParaRPr sz="2400" dirty="0">
              <a:latin typeface="Century Gothic" panose="020B0502020202020204" pitchFamily="34" charset="0"/>
            </a:endParaRPr>
          </a:p>
        </p:txBody>
      </p:sp>
      <p:pic>
        <p:nvPicPr>
          <p:cNvPr id="231" name="Google Shape;231;p35"/>
          <p:cNvPicPr preferRelativeResize="0"/>
          <p:nvPr/>
        </p:nvPicPr>
        <p:blipFill rotWithShape="1">
          <a:blip r:embed="rId3">
            <a:alphaModFix/>
          </a:blip>
          <a:srcRect l="28083" t="30144" r="36802" b="16822"/>
          <a:stretch/>
        </p:blipFill>
        <p:spPr>
          <a:xfrm>
            <a:off x="3853542" y="641100"/>
            <a:ext cx="5149874" cy="40560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36"/>
          <p:cNvSpPr txBox="1">
            <a:spLocks noGrp="1"/>
          </p:cNvSpPr>
          <p:nvPr>
            <p:ph type="title"/>
          </p:nvPr>
        </p:nvSpPr>
        <p:spPr>
          <a:xfrm>
            <a:off x="193925" y="32073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Comprehension Conversation</a:t>
            </a:r>
            <a:endParaRPr/>
          </a:p>
        </p:txBody>
      </p:sp>
      <p:sp>
        <p:nvSpPr>
          <p:cNvPr id="237" name="Google Shape;237;p36"/>
          <p:cNvSpPr txBox="1">
            <a:spLocks noGrp="1"/>
          </p:cNvSpPr>
          <p:nvPr>
            <p:ph type="body" idx="1"/>
          </p:nvPr>
        </p:nvSpPr>
        <p:spPr>
          <a:xfrm>
            <a:off x="311700" y="1147909"/>
            <a:ext cx="8520600" cy="3708900"/>
          </a:xfrm>
          <a:prstGeom prst="rect">
            <a:avLst/>
          </a:prstGeom>
        </p:spPr>
        <p:txBody>
          <a:bodyPr spcFirstLastPara="1" wrap="square" lIns="68575" tIns="34275" rIns="68575" bIns="34275" anchor="t" anchorCtr="0">
            <a:noAutofit/>
          </a:bodyPr>
          <a:lstStyle/>
          <a:p>
            <a:pPr marL="457200" lvl="0" indent="-342900" algn="l" rtl="0">
              <a:lnSpc>
                <a:spcPct val="120000"/>
              </a:lnSpc>
              <a:spcBef>
                <a:spcPts val="800"/>
              </a:spcBef>
              <a:spcAft>
                <a:spcPts val="0"/>
              </a:spcAft>
              <a:buClr>
                <a:schemeClr val="dk1"/>
              </a:buClr>
              <a:buSzPts val="1800"/>
              <a:buAutoNum type="arabicPeriod"/>
            </a:pPr>
            <a:r>
              <a:rPr lang="en" sz="1800" dirty="0"/>
              <a:t>What happened today according to the article?</a:t>
            </a:r>
            <a:endParaRPr sz="1800" dirty="0"/>
          </a:p>
          <a:p>
            <a:pPr marL="457200" lvl="0" indent="-342900" algn="l" rtl="0">
              <a:lnSpc>
                <a:spcPct val="120000"/>
              </a:lnSpc>
              <a:spcBef>
                <a:spcPts val="0"/>
              </a:spcBef>
              <a:spcAft>
                <a:spcPts val="0"/>
              </a:spcAft>
              <a:buClr>
                <a:schemeClr val="dk1"/>
              </a:buClr>
              <a:buSzPts val="1800"/>
              <a:buAutoNum type="arabicPeriod"/>
            </a:pPr>
            <a:r>
              <a:rPr lang="en" sz="1800" dirty="0"/>
              <a:t>What did James say excited him most about school? </a:t>
            </a:r>
            <a:endParaRPr sz="1800" dirty="0"/>
          </a:p>
          <a:p>
            <a:pPr marL="457200" lvl="0" indent="-342900" algn="l" rtl="0">
              <a:lnSpc>
                <a:spcPct val="120000"/>
              </a:lnSpc>
              <a:spcBef>
                <a:spcPts val="0"/>
              </a:spcBef>
              <a:spcAft>
                <a:spcPts val="0"/>
              </a:spcAft>
              <a:buSzPts val="1800"/>
              <a:buAutoNum type="arabicPeriod"/>
            </a:pPr>
            <a:r>
              <a:rPr lang="en" sz="1800" dirty="0"/>
              <a:t>At the end of the text, Principal Pack says he is looking forward to meeting the wonderful students and families, and he says, </a:t>
            </a:r>
            <a:r>
              <a:rPr lang="en" sz="1800" dirty="0" smtClean="0"/>
              <a:t>“Together</a:t>
            </a:r>
            <a:r>
              <a:rPr lang="en" sz="1800" dirty="0"/>
              <a:t>, </a:t>
            </a:r>
            <a:r>
              <a:rPr lang="en" sz="1800" b="1" i="1" dirty="0"/>
              <a:t>we</a:t>
            </a:r>
            <a:r>
              <a:rPr lang="en" sz="1800" dirty="0"/>
              <a:t> will work to make Sunnyside Elementary the best school it can be</a:t>
            </a:r>
            <a:r>
              <a:rPr lang="en" sz="1800" dirty="0" smtClean="0"/>
              <a:t>.” </a:t>
            </a:r>
            <a:r>
              <a:rPr lang="en" sz="1800" dirty="0"/>
              <a:t>Who does he mean when he says </a:t>
            </a:r>
            <a:r>
              <a:rPr lang="en" sz="1800" b="1" i="1" dirty="0" smtClean="0"/>
              <a:t>we</a:t>
            </a:r>
            <a:r>
              <a:rPr lang="en" sz="1800" dirty="0" smtClean="0"/>
              <a:t>?</a:t>
            </a:r>
            <a:endParaRPr sz="1800" dirty="0"/>
          </a:p>
          <a:p>
            <a:pPr marL="457200" lvl="0" indent="-342900" algn="l" rtl="0">
              <a:lnSpc>
                <a:spcPct val="120000"/>
              </a:lnSpc>
              <a:spcBef>
                <a:spcPts val="0"/>
              </a:spcBef>
              <a:spcAft>
                <a:spcPts val="0"/>
              </a:spcAft>
              <a:buSzPts val="1800"/>
              <a:buAutoNum type="arabicPeriod"/>
            </a:pPr>
            <a:r>
              <a:rPr lang="en" sz="1800" dirty="0"/>
              <a:t>What things can students, parents, and teachers do to make a school the best it can be?” </a:t>
            </a:r>
            <a:endParaRPr sz="1800" dirty="0"/>
          </a:p>
          <a:p>
            <a:pPr marL="457200" lvl="0" indent="-342900" algn="l" rtl="0">
              <a:lnSpc>
                <a:spcPct val="120000"/>
              </a:lnSpc>
              <a:spcBef>
                <a:spcPts val="0"/>
              </a:spcBef>
              <a:spcAft>
                <a:spcPts val="0"/>
              </a:spcAft>
              <a:buSzPts val="1800"/>
              <a:buAutoNum type="arabicPeriod"/>
            </a:pPr>
            <a:r>
              <a:rPr lang="en" sz="1800" dirty="0"/>
              <a:t>How do we do that here in our school?</a:t>
            </a:r>
            <a:endParaRPr sz="1800" dirty="0"/>
          </a:p>
          <a:p>
            <a:pPr marL="0" lvl="0" indent="0" algn="l" rtl="0">
              <a:spcBef>
                <a:spcPts val="800"/>
              </a:spcBef>
              <a:spcAft>
                <a:spcPts val="0"/>
              </a:spcAft>
              <a:buNone/>
            </a:pPr>
            <a:endParaRPr sz="1400" dirty="0"/>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7B33EDD-5E8A-44BF-8AFD-1929D5B727AD}"/>
</file>

<file path=customXml/itemProps2.xml><?xml version="1.0" encoding="utf-8"?>
<ds:datastoreItem xmlns:ds="http://schemas.openxmlformats.org/officeDocument/2006/customXml" ds:itemID="{5BA76704-2A1B-4303-B3AA-2B6500323582}"/>
</file>

<file path=customXml/itemProps3.xml><?xml version="1.0" encoding="utf-8"?>
<ds:datastoreItem xmlns:ds="http://schemas.openxmlformats.org/officeDocument/2006/customXml" ds:itemID="{29B0BBF4-D536-4F60-841B-11B569D9EBC5}"/>
</file>

<file path=docProps/app.xml><?xml version="1.0" encoding="utf-8"?>
<Properties xmlns="http://schemas.openxmlformats.org/officeDocument/2006/extended-properties" xmlns:vt="http://schemas.openxmlformats.org/officeDocument/2006/docPropsVTypes">
  <TotalTime>36</TotalTime>
  <Words>6250</Words>
  <Application>Microsoft Office PowerPoint</Application>
  <PresentationFormat>On-screen Show (16:9)</PresentationFormat>
  <Paragraphs>529</Paragraphs>
  <Slides>29</Slides>
  <Notes>29</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29</vt:i4>
      </vt:variant>
    </vt:vector>
  </HeadingPairs>
  <TitlesOfParts>
    <vt:vector size="35" baseType="lpstr">
      <vt:lpstr>Calibri</vt:lpstr>
      <vt:lpstr>Century Gothic</vt:lpstr>
      <vt:lpstr>Times New Roman</vt:lpstr>
      <vt:lpstr>Arial</vt:lpstr>
      <vt:lpstr>Office Theme</vt:lpstr>
      <vt:lpstr>Office Theme</vt:lpstr>
      <vt:lpstr>Grade 2: Module 1: Part 2: Cycle 5: Lesson 22 Teacher slide, before teaching.</vt:lpstr>
      <vt:lpstr>Grade 2: Module 1: Part 2: Cycle 5: Lesson 22 Teacher slide, before teaching.</vt:lpstr>
      <vt:lpstr>Grade 2: Module 1: Part 2: Cycle 5: Lesson 22 Teacher slide, before teaching.</vt:lpstr>
      <vt:lpstr>Grade 2: Module 1: Part 2: Cycle 5: Lesson 22 Teacher slide, before teaching.</vt:lpstr>
      <vt:lpstr>PowerPoint Presentation</vt:lpstr>
      <vt:lpstr>Transition Song</vt:lpstr>
      <vt:lpstr>Opening Learning Targets</vt:lpstr>
      <vt:lpstr>Engagement Text: “New Principal and New School Year at Sunnyside Elementary ”</vt:lpstr>
      <vt:lpstr>Comprehension Conversation</vt:lpstr>
      <vt:lpstr>Vocabulary and Language</vt:lpstr>
      <vt:lpstr>Transition Song</vt:lpstr>
      <vt:lpstr>Work Time Learning Targets</vt:lpstr>
      <vt:lpstr>Snap or Trap </vt:lpstr>
      <vt:lpstr>PowerPoint Presentation</vt:lpstr>
      <vt:lpstr>Transition Song</vt:lpstr>
      <vt:lpstr>Work Time Learning Targets</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Reflection Time </vt:lpstr>
      <vt:lpstr>Transition Song</vt:lpstr>
      <vt:lpstr>Independent Work Time Learning Targets</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1: Part 2: Cycle 5: Lesson 22 Teacher slide, before teaching.</dc:title>
  <dc:creator>nbravo</dc:creator>
  <cp:lastModifiedBy>Nicole Bravo</cp:lastModifiedBy>
  <cp:revision>5</cp:revision>
  <dcterms:modified xsi:type="dcterms:W3CDTF">2018-11-07T14:51:44Z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