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5"/>
  </p:notes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C834CF5C-2F44-492A-8D62-01AEA8389686}">
  <a:tblStyle styleId="{C834CF5C-2F44-492A-8D62-01AEA838968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966" autoAdjust="0"/>
  </p:normalViewPr>
  <p:slideViewPr>
    <p:cSldViewPr snapToGrid="0">
      <p:cViewPr varScale="1">
        <p:scale>
          <a:sx n="99" d="100"/>
          <a:sy n="99" d="100"/>
        </p:scale>
        <p:origin x="-1376" y="-96"/>
      </p:cViewPr>
      <p:guideLst>
        <p:guide orient="horz" pos="1620"/>
        <p:guide pos="2880"/>
      </p:guideLst>
    </p:cSldViewPr>
  </p:slideViewPr>
  <p:notesTextViewPr>
    <p:cViewPr>
      <p:scale>
        <a:sx n="1" d="1"/>
        <a:sy n="1" d="1"/>
      </p:scale>
      <p:origin x="0" y="127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customXml" Target="../customXml/item1.xml"/><Relationship Id="rId12" Type="http://schemas.openxmlformats.org/officeDocument/2006/relationships/slide" Target="slides/slide9.xml"/><Relationship Id="rId17" Type="http://schemas.openxmlformats.org/officeDocument/2006/relationships/presProps" Target="presProps.xml"/><Relationship Id="rId7" Type="http://schemas.openxmlformats.org/officeDocument/2006/relationships/slide" Target="slides/slide4.xml"/><Relationship Id="rId20" Type="http://schemas.openxmlformats.org/officeDocument/2006/relationships/tableStyles" Target="tableStyles.xml"/><Relationship Id="rId16" Type="http://schemas.openxmlformats.org/officeDocument/2006/relationships/printerSettings" Target="printerSettings/printerSettings1.bin"/><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notesMaster" Target="notesMasters/notesMaster1.xml"/><Relationship Id="rId5" Type="http://schemas.openxmlformats.org/officeDocument/2006/relationships/slide" Target="slides/slide2.xml"/><Relationship Id="rId23"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theme" Target="theme/theme1.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000072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Mid-Unit 1 Assessment, Part 1: Listening to and Analyzing Speech by Birke Baehr </a:t>
            </a:r>
            <a:r>
              <a:rPr lang="en" sz="1200" dirty="0">
                <a:solidFill>
                  <a:schemeClr val="dk1"/>
                </a:solidFill>
                <a:latin typeface="Calibri"/>
                <a:ea typeface="Calibri"/>
                <a:cs typeface="Calibri"/>
                <a:sym typeface="Calibri"/>
              </a:rPr>
              <a:t>(25-30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Mid-Unit 1 Assessment, Part 2: Analyzing an Excerpt from </a:t>
            </a:r>
            <a:r>
              <a:rPr lang="en" sz="1200" b="1"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(20-25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Comparing and Contrasting Speech and Text (5-8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Chapter 14 of T</a:t>
            </a:r>
            <a:r>
              <a:rPr lang="en" sz="1200" i="1" dirty="0">
                <a:solidFill>
                  <a:schemeClr val="dk1"/>
                </a:solidFill>
                <a:latin typeface="Calibri"/>
                <a:ea typeface="Calibri"/>
                <a:cs typeface="Calibri"/>
                <a:sym typeface="Calibri"/>
              </a:rPr>
              <a:t>he Omnivore’s Dilemma</a:t>
            </a:r>
            <a:r>
              <a:rPr lang="en" sz="1200" dirty="0">
                <a:solidFill>
                  <a:schemeClr val="dk1"/>
                </a:solidFill>
                <a:latin typeface="Calibri"/>
                <a:ea typeface="Calibri"/>
                <a:cs typeface="Calibri"/>
                <a:sym typeface="Calibri"/>
              </a:rPr>
              <a:t> and continue adding to your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the local sustainable food chain.</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698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72" name="Google Shape;272;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5451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79" name="Google Shape;279;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8680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Analyzing Author’s and Speaker’s Purpose Parts 1 and 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Birke Baehr’s speech: “What’s Wrong with Our Food System?”</a:t>
            </a:r>
            <a:r>
              <a:rPr lang="en" sz="1200" dirty="0">
                <a:solidFill>
                  <a:schemeClr val="dk1"/>
                </a:solidFill>
                <a:latin typeface="Calibri"/>
                <a:ea typeface="Calibri"/>
                <a:cs typeface="Calibri"/>
                <a:sym typeface="Calibri"/>
              </a:rPr>
              <a:t> (see teaching notes)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classroom seating is conducive for independent assessment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0485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1 Assessment: Analyzing Author’s and Speaker’s Purpose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Birke Baehr’s speech: “What’s Wrong with Our Food System?”</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Excerpt from </a:t>
            </a:r>
            <a:r>
              <a:rPr lang="en" sz="1200" i="1" dirty="0">
                <a:solidFill>
                  <a:schemeClr val="dk1"/>
                </a:solidFill>
                <a:latin typeface="Calibri"/>
                <a:ea typeface="Calibri"/>
                <a:cs typeface="Calibri"/>
                <a:sym typeface="Calibri"/>
              </a:rPr>
              <a:t>The Omnivore’s Dilemma</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2-Point Rubric—Short-Response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0480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Mid-Unit Assessment: Analyzing Author’s Purpose in Speech and Text</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1568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3805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Reviewing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Learning targets are a research-based strategy that helps all students, especially challenged learners.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have been studying speakers’ and authors’ points of view, and how speakers and authors respond to conflicting viewpoints. They will be using these skills to complete today’s assessment on author’s purpose.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read the learning targets with you.</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Turn and Talk to a partner about how they have been practicing these learning targets during the first half of this unit.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show a thumbs-up if they feel confident about the targets, a thumb-sideways if they feel somewhat confident, or a thumbs-down if they do not feel confident. Clarify as needed.</a:t>
            </a:r>
            <a:endParaRPr sz="1200">
              <a:solidFill>
                <a:schemeClr val="dk1"/>
              </a:solidFill>
              <a:latin typeface="Calibri"/>
              <a:ea typeface="Calibri"/>
              <a:cs typeface="Calibri"/>
              <a:sym typeface="Calibri"/>
            </a:endParaRPr>
          </a:p>
          <a:p>
            <a:pPr marL="914400" lvl="0" indent="0" algn="l" rtl="0">
              <a:spcBef>
                <a:spcPts val="0"/>
              </a:spcBef>
              <a:spcAft>
                <a:spcPts val="0"/>
              </a:spcAft>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academic vocabulary words benefits all students developing academic language.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8007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Assessment</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Mid-Unit 1 Assessment, Part 1: Listening to and Analyzing Speech by Birke Baehr</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time allotted. Consider providing time over multiple days if necessary.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 seating in an assessment-conducive formation to allow for independent listening, thinking, and writing.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already completed </a:t>
            </a:r>
            <a:r>
              <a:rPr lang="en" sz="1200" b="1" dirty="0">
                <a:solidFill>
                  <a:schemeClr val="dk1"/>
                </a:solidFill>
                <a:latin typeface="Calibri"/>
                <a:ea typeface="Calibri"/>
                <a:cs typeface="Calibri"/>
                <a:sym typeface="Calibri"/>
              </a:rPr>
              <a:t>Author’s Purpose graphic organizers</a:t>
            </a:r>
            <a:r>
              <a:rPr lang="en" sz="1200" dirty="0">
                <a:solidFill>
                  <a:schemeClr val="dk1"/>
                </a:solidFill>
                <a:latin typeface="Calibri"/>
                <a:ea typeface="Calibri"/>
                <a:cs typeface="Calibri"/>
                <a:sym typeface="Calibri"/>
              </a:rPr>
              <a:t> for a text passage in an earlier lesson and for a speech in yesterday’s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Inform students that they will be using the same graphic organizer for this assessment. Encourage students by telling them their hard work and practice with the author’s purpose will serve them on this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first watch, listen to, and take notes on a speech titled “What’s Wrong with Our Food System</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by an 11-year-old boy named Birke Baehr. Then they will read an excerpt from pages 88-90 of </a:t>
            </a:r>
            <a:r>
              <a:rPr lang="en" sz="1200" i="1" dirty="0">
                <a:solidFill>
                  <a:schemeClr val="dk1"/>
                </a:solidFill>
                <a:latin typeface="Calibri"/>
                <a:ea typeface="Calibri"/>
                <a:cs typeface="Calibri"/>
                <a:sym typeface="Calibri"/>
              </a:rPr>
              <a:t>Omnivore’s Dilemma</a:t>
            </a:r>
            <a:r>
              <a:rPr lang="en" sz="1200" dirty="0">
                <a:solidFill>
                  <a:schemeClr val="dk1"/>
                </a:solidFill>
                <a:latin typeface="Calibri"/>
                <a:ea typeface="Calibri"/>
                <a:cs typeface="Calibri"/>
                <a:sym typeface="Calibri"/>
              </a:rPr>
              <a:t>. For both the speech and the text, they will complete an </a:t>
            </a:r>
            <a:r>
              <a:rPr lang="en" sz="1200" b="1" dirty="0">
                <a:solidFill>
                  <a:schemeClr val="dk1"/>
                </a:solidFill>
                <a:latin typeface="Calibri"/>
                <a:ea typeface="Calibri"/>
                <a:cs typeface="Calibri"/>
                <a:sym typeface="Calibri"/>
              </a:rPr>
              <a:t>Author’s Purpose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Mid-Unit 1 Assessment: Analyzing Author’s and Speaker’s Purpose Parts 1 and 2</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Read the instructions for the assessment aloud as students follow along silently. Address any clarifying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this is an assessment, they are not to discuss their answers with other students—they are to work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listening as you play </a:t>
            </a:r>
            <a:r>
              <a:rPr lang="en" sz="1200" b="0" dirty="0">
                <a:solidFill>
                  <a:schemeClr val="dk1"/>
                </a:solidFill>
                <a:latin typeface="Calibri"/>
                <a:ea typeface="Calibri"/>
                <a:cs typeface="Calibri"/>
                <a:sym typeface="Calibri"/>
              </a:rPr>
              <a:t>the Birke Baehr’s speech: “What’s Wrong with Our Food System</a:t>
            </a:r>
            <a:r>
              <a:rPr lang="en" sz="1200" b="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reminding them to take notes about the gist in the box on the first page of the assessment. Once the speech has ended, ask students to wrap up their notes about the gist.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ready, replay the video clip and instruct them to begin analyzing the author’s purpose of the speech using the organizer on the second page of the assessment.</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independently on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assessments, communicate with the cooperating service providers regarding the practices of instruction during this study as well as the goals of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0" name="Google Shape;250;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468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20-25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 Assessment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Mid-Unit 1 Assessment, Part 2: Analyzing an Excerpt from </a:t>
            </a:r>
            <a:r>
              <a:rPr lang="en" sz="1200" b="1" i="1" dirty="0">
                <a:solidFill>
                  <a:schemeClr val="dk1"/>
                </a:solidFill>
                <a:latin typeface="Calibri"/>
                <a:ea typeface="Calibri"/>
                <a:cs typeface="Calibri"/>
                <a:sym typeface="Calibri"/>
              </a:rPr>
              <a:t>The Omnivore’s Dilemma</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Part 2 of the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read pages 88-90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beginning at: “Can you eat more please?” Remind them that they do not need to take notes for the gist and that they can refer to the excerpt of the text as much 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they have finished reading the text, ask students to fill out the Author’s Purpose section. Remind them again to look back at the text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sure students are aware that there is an additional conflicting Viewpoints and Evidence section in 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both parts of students’ </a:t>
            </a:r>
            <a:r>
              <a:rPr lang="en" sz="1200" b="1" dirty="0">
                <a:solidFill>
                  <a:schemeClr val="dk1"/>
                </a:solidFill>
                <a:latin typeface="Calibri"/>
                <a:ea typeface="Calibri"/>
                <a:cs typeface="Calibri"/>
                <a:sym typeface="Calibri"/>
              </a:rPr>
              <a:t>mid-unit 1 assessment </a:t>
            </a:r>
            <a:r>
              <a:rPr lang="en" sz="1200" dirty="0">
                <a:solidFill>
                  <a:schemeClr val="dk1"/>
                </a:solidFill>
                <a:latin typeface="Calibri"/>
                <a:ea typeface="Calibri"/>
                <a:cs typeface="Calibri"/>
                <a:sym typeface="Calibri"/>
              </a:rPr>
              <a:t>and assess using the </a:t>
            </a:r>
            <a:r>
              <a:rPr lang="en" sz="1200" b="1" dirty="0">
                <a:solidFill>
                  <a:schemeClr val="dk1"/>
                </a:solidFill>
                <a:latin typeface="Calibri"/>
                <a:ea typeface="Calibri"/>
                <a:cs typeface="Calibri"/>
                <a:sym typeface="Calibri"/>
              </a:rPr>
              <a:t>Mid-Unit 1 Assessment: Analyzing Author’s and Speaker’s Purpose (answers, for teacher reference)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NYS 2-Point Rubric—Short-Response</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independently on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assessments, communicate with the cooperating service providers regarding the practices of instruction during this study as well as the goals of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7" name="Google Shape;257;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3256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Comparing and Contrasting Speech and Text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to display the document for students who struggle with auditory processing.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two circles on the board overlapping (Venn Diagram). Write Baehr over one of the circles and Pollan over the other. Remind students that information inside the Baehr circle is unique to the speech. Information inside the Pollan circle is unique to text. Information in the middle section consists of similarities between both Baehr’s speech and the excerpt from Pollan’s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information about industrial food was unique to Birke Baehr’s speech?”</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Add students’ comments to the left-hand side of the Venn diagram.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information about food was unique to the excerpt from the text?”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Add students’ comments to the right-hand side of the Venn diagram.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information about food was in both the speech and the text?”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responses. Add students’ comments to the center of the Venn diagram.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completing the Venn diagram, tell students they’ve done some great noticing about the speech and the text. Give specific, positive feedback on comments that seemed particularly insightful. Tell students they will continue to study and use both speech and text to inform and persuade throughout the module.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about the speech, listen for responses to include: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Corporations convince kids to eat things that aren’t good for them/the environment.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Genetically modified seeds/organisms are “not intended by nature.”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GMO food causes health problems.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Most </a:t>
            </a:r>
            <a:r>
              <a:rPr lang="en" sz="1200" dirty="0">
                <a:solidFill>
                  <a:schemeClr val="dk1"/>
                </a:solidFill>
                <a:latin typeface="Calibri"/>
                <a:ea typeface="Calibri"/>
                <a:cs typeface="Calibri"/>
                <a:sym typeface="Calibri"/>
              </a:rPr>
              <a:t>of the food we eat has been genetically modified.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Most industrial farms use chemical fertilizers in soil, pesticides, and herbicides, which poison our water.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Food is irradiated to make it last longer.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We have a choice: Pay the farmer or pay the hospital.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Kids will eat more fresh food if they are more educated.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local, choose organic; know your farm, know your food.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asking about the excerpt from the book, listen for responses to include: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government helps pay for food corporations’ raw materials.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Processing </a:t>
            </a:r>
            <a:r>
              <a:rPr lang="en" sz="1200" dirty="0">
                <a:solidFill>
                  <a:schemeClr val="dk1"/>
                </a:solidFill>
                <a:latin typeface="Calibri"/>
                <a:ea typeface="Calibri"/>
                <a:cs typeface="Calibri"/>
                <a:sym typeface="Calibri"/>
              </a:rPr>
              <a:t>food makes people pay more for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Companies try to convince us their product is better.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Companies add nutrients to foods after taking them away.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Resistant starch fills up food without filling up the person.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comparing both, listen for responses to include: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Food corporations profit at the expense of people’s health.</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Food corporations “add value” to food by making it attractive to consumers.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Food corporations are persuasive.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4" name="Google Shape;264;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676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40361" y="38909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7</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40361" y="1460014"/>
            <a:ext cx="7886700" cy="3003129"/>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 assess students’ mastery of the learning targets by reading </a:t>
            </a:r>
            <a:r>
              <a:rPr lang="en" sz="1600" dirty="0" smtClean="0">
                <a:latin typeface="Century Gothic"/>
                <a:ea typeface="Century Gothic"/>
                <a:cs typeface="Century Gothic"/>
                <a:sym typeface="Century Gothic"/>
              </a:rPr>
              <a:t>two </a:t>
            </a:r>
            <a:r>
              <a:rPr lang="en" sz="1600" dirty="0">
                <a:latin typeface="Century Gothic"/>
                <a:ea typeface="Century Gothic"/>
                <a:cs typeface="Century Gothic"/>
                <a:sym typeface="Century Gothic"/>
              </a:rPr>
              <a:t>pieces of text and completing the </a:t>
            </a:r>
            <a:r>
              <a:rPr lang="en" sz="1600" b="1" dirty="0">
                <a:latin typeface="Century Gothic"/>
                <a:ea typeface="Century Gothic"/>
                <a:cs typeface="Century Gothic"/>
                <a:sym typeface="Century Gothic"/>
              </a:rPr>
              <a:t>Author’s Purpose Graphic Organizer</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describe the purpose and motives of the speech by Birke Baehr and Michael Pollan on pages 88-90 </a:t>
            </a:r>
            <a:r>
              <a:rPr lang="en" sz="1600" dirty="0">
                <a:latin typeface="Century Gothic"/>
                <a:ea typeface="Century Gothic"/>
                <a:cs typeface="Century Gothic"/>
                <a:sym typeface="Century Gothic"/>
              </a:rPr>
              <a:t>of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identify the conflicting evidence and viewpoints</a:t>
            </a:r>
            <a:r>
              <a:rPr lang="en" sz="1600" dirty="0">
                <a:latin typeface="Century Gothic"/>
                <a:ea typeface="Century Gothic"/>
                <a:cs typeface="Century Gothic"/>
                <a:sym typeface="Century Gothic"/>
              </a:rPr>
              <a:t> in pages 88-90 of </a:t>
            </a:r>
            <a:r>
              <a:rPr lang="en" sz="1600" i="1" dirty="0">
                <a:latin typeface="Century Gothic"/>
                <a:ea typeface="Century Gothic"/>
                <a:cs typeface="Century Gothic"/>
                <a:sym typeface="Century Gothic"/>
              </a:rPr>
              <a:t>The Omnivore’s Dilemma </a:t>
            </a:r>
            <a:r>
              <a:rPr lang="en" sz="1600" dirty="0">
                <a:latin typeface="Century Gothic"/>
                <a:ea typeface="Century Gothic"/>
                <a:cs typeface="Century Gothic"/>
                <a:sym typeface="Century Gothic"/>
              </a:rPr>
              <a:t>and explain how Michael Pollan responds to them.</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5" name="Google Shape;275;p46"/>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Chapter 14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Continue adding to your </a:t>
            </a:r>
            <a:r>
              <a:rPr lang="en" sz="2400" b="1">
                <a:latin typeface="Century Gothic"/>
                <a:ea typeface="Century Gothic"/>
                <a:cs typeface="Century Gothic"/>
                <a:sym typeface="Century Gothic"/>
              </a:rPr>
              <a:t>Food Chain graphic organizer</a:t>
            </a:r>
            <a:r>
              <a:rPr lang="en" sz="2400">
                <a:latin typeface="Century Gothic"/>
                <a:ea typeface="Century Gothic"/>
                <a:cs typeface="Century Gothic"/>
                <a:sym typeface="Century Gothic"/>
              </a:rPr>
              <a:t> for the local sustainable food chain.</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2" name="Google Shape;282;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3" name="Google Shape;283;p47"/>
          <p:cNvGraphicFramePr/>
          <p:nvPr/>
        </p:nvGraphicFramePr>
        <p:xfrm>
          <a:off x="577216" y="1385887"/>
          <a:ext cx="7989600" cy="3230175"/>
        </p:xfrm>
        <a:graphic>
          <a:graphicData uri="http://schemas.openxmlformats.org/drawingml/2006/table">
            <a:tbl>
              <a:tblPr firstRow="1" bandRow="1">
                <a:noFill/>
                <a:tableStyleId>{C834CF5C-2F44-492A-8D62-01AEA8389686}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526675"/>
            <a:ext cx="8144550" cy="25146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7: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 prepare the following new materials: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Mid-Unit 1 Assessment: Analyzing Author’s and Speaker’s Purpose Parts 1 and 2 </a:t>
            </a:r>
            <a:r>
              <a:rPr lang="en"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Birke Baehr’s speech: “What’s Wrong with Our Food System?”</a:t>
            </a:r>
            <a:endParaRPr sz="1800" dirty="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7</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7: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for facilitating, reviewing, and scoring the </a:t>
            </a:r>
            <a:r>
              <a:rPr lang="en" sz="1800" b="1" dirty="0">
                <a:latin typeface="Century Gothic"/>
                <a:ea typeface="Century Gothic"/>
                <a:cs typeface="Century Gothic"/>
                <a:sym typeface="Century Gothic"/>
              </a:rPr>
              <a:t>Mid-Unit 1 Assessment</a:t>
            </a:r>
            <a:r>
              <a:rPr lang="en" sz="1800" dirty="0">
                <a:latin typeface="Century Gothic"/>
                <a:ea typeface="Century Gothic"/>
                <a:cs typeface="Century Gothic"/>
                <a:sym typeface="Century Gothic"/>
              </a:rPr>
              <a:t>, review and annotate the following, as needed: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Mid-Unit 1 Assessment: Analyzing Author’s and Speaker’s Purpose (answers, for teacher reference)</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Birke Baehr’s speech: “What’s Wrong with Our Food System?” (see teaching notes)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Excerpt from </a:t>
            </a:r>
            <a:r>
              <a:rPr lang="en" sz="1800" i="1" dirty="0">
                <a:latin typeface="Century Gothic"/>
                <a:ea typeface="Century Gothic"/>
                <a:cs typeface="Century Gothic"/>
                <a:sym typeface="Century Gothic"/>
              </a:rPr>
              <a:t>The Omnivore’s Dilemma</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NYS 2-Point Rubric—Short-Response (for teacher reference)</a:t>
            </a:r>
            <a:endParaRPr sz="1800" b="1"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7</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915051"/>
            <a:ext cx="7886700" cy="35811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show your progress and mastery of the learning targets by </a:t>
            </a:r>
            <a:r>
              <a:rPr lang="en" sz="1800" dirty="0" smtClean="0">
                <a:latin typeface="Century Gothic"/>
                <a:ea typeface="Century Gothic"/>
                <a:cs typeface="Century Gothic"/>
                <a:sym typeface="Century Gothic"/>
              </a:rPr>
              <a:t>reading </a:t>
            </a:r>
            <a:r>
              <a:rPr lang="en" sz="1800" dirty="0">
                <a:latin typeface="Century Gothic"/>
                <a:ea typeface="Century Gothic"/>
                <a:cs typeface="Century Gothic"/>
                <a:sym typeface="Century Gothic"/>
              </a:rPr>
              <a:t>two pieces of text and completing the </a:t>
            </a:r>
            <a:r>
              <a:rPr lang="en" sz="1800" b="1" dirty="0">
                <a:latin typeface="Century Gothic"/>
                <a:ea typeface="Century Gothic"/>
                <a:cs typeface="Century Gothic"/>
                <a:sym typeface="Century Gothic"/>
              </a:rPr>
              <a:t>Author’s Purpose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the Learning Targets for understanding of what is being assessed.</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a:t>
            </a:r>
            <a:r>
              <a:rPr lang="en" sz="1800" b="1" dirty="0">
                <a:latin typeface="Century Gothic"/>
                <a:ea typeface="Century Gothic"/>
                <a:cs typeface="Century Gothic"/>
                <a:sym typeface="Century Gothic"/>
              </a:rPr>
              <a:t>Part 1 of the Mid-Unit Assessment </a:t>
            </a:r>
            <a:r>
              <a:rPr lang="en" sz="1800" dirty="0">
                <a:latin typeface="Century Gothic"/>
                <a:ea typeface="Century Gothic"/>
                <a:cs typeface="Century Gothic"/>
                <a:sym typeface="Century Gothic"/>
              </a:rPr>
              <a:t>focused on Author’s Purpose.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Complete </a:t>
            </a:r>
            <a:r>
              <a:rPr lang="en" sz="1800" b="1" dirty="0">
                <a:latin typeface="Century Gothic"/>
                <a:ea typeface="Century Gothic"/>
                <a:cs typeface="Century Gothic"/>
                <a:sym typeface="Century Gothic"/>
              </a:rPr>
              <a:t>Part 2 of the Mid-Unit Assessment </a:t>
            </a:r>
            <a:r>
              <a:rPr lang="en" sz="1800" dirty="0">
                <a:latin typeface="Century Gothic"/>
                <a:ea typeface="Century Gothic"/>
                <a:cs typeface="Century Gothic"/>
                <a:sym typeface="Century Gothic"/>
              </a:rPr>
              <a:t>focused on conflicting viewpoints.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With partners, compare and contrast speeches and text.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13224"/>
            <a:ext cx="7886700" cy="2738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000" dirty="0">
                <a:latin typeface="Century Gothic"/>
                <a:ea typeface="Century Gothic"/>
                <a:cs typeface="Century Gothic"/>
                <a:sym typeface="Century Gothic"/>
              </a:rPr>
              <a:t>The Learning Targets for students today are:</a:t>
            </a:r>
            <a:endParaRPr sz="2000" dirty="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AutoNum type="arabicPeriod"/>
            </a:pPr>
            <a:r>
              <a:rPr lang="en" sz="2000" dirty="0">
                <a:latin typeface="Century Gothic"/>
                <a:ea typeface="Century Gothic"/>
                <a:cs typeface="Century Gothic"/>
                <a:sym typeface="Century Gothic"/>
              </a:rPr>
              <a:t>I can </a:t>
            </a:r>
            <a:r>
              <a:rPr lang="en" sz="2000" i="1" dirty="0">
                <a:latin typeface="Century Gothic"/>
                <a:ea typeface="Century Gothic"/>
                <a:cs typeface="Century Gothic"/>
                <a:sym typeface="Century Gothic"/>
              </a:rPr>
              <a:t>describe the purpose and motives of the speech by Birke Baehr and Michael Pollan on pages 88-90 </a:t>
            </a:r>
            <a:r>
              <a:rPr lang="en" sz="2000" dirty="0">
                <a:latin typeface="Century Gothic"/>
                <a:ea typeface="Century Gothic"/>
                <a:cs typeface="Century Gothic"/>
                <a:sym typeface="Century Gothic"/>
              </a:rPr>
              <a:t>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a:t>
            </a: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I can</a:t>
            </a:r>
            <a:r>
              <a:rPr lang="en" sz="2000" i="1" dirty="0">
                <a:latin typeface="Century Gothic"/>
                <a:ea typeface="Century Gothic"/>
                <a:cs typeface="Century Gothic"/>
                <a:sym typeface="Century Gothic"/>
              </a:rPr>
              <a:t> identify the conflicting evidence and viewpoints</a:t>
            </a:r>
            <a:r>
              <a:rPr lang="en" sz="2000" dirty="0">
                <a:latin typeface="Century Gothic"/>
                <a:ea typeface="Century Gothic"/>
                <a:cs typeface="Century Gothic"/>
                <a:sym typeface="Century Gothic"/>
              </a:rPr>
              <a:t> in pages 88-90 of </a:t>
            </a:r>
            <a:r>
              <a:rPr lang="en" sz="2000" i="1" dirty="0">
                <a:latin typeface="Century Gothic"/>
                <a:ea typeface="Century Gothic"/>
                <a:cs typeface="Century Gothic"/>
                <a:sym typeface="Century Gothic"/>
              </a:rPr>
              <a:t>The Omnivore’s Dilemma </a:t>
            </a:r>
            <a:r>
              <a:rPr lang="en" sz="2000" dirty="0">
                <a:latin typeface="Century Gothic"/>
                <a:ea typeface="Century Gothic"/>
                <a:cs typeface="Century Gothic"/>
                <a:sym typeface="Century Gothic"/>
              </a:rPr>
              <a:t>and explain how Michael Pollan responds to them.</a:t>
            </a:r>
            <a:endParaRPr sz="20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90350" y="4354285"/>
            <a:ext cx="665975" cy="575836"/>
          </a:xfrm>
          <a:prstGeom prst="rect">
            <a:avLst/>
          </a:prstGeom>
          <a:noFill/>
          <a:ln>
            <a:noFill/>
          </a:ln>
        </p:spPr>
      </p:pic>
      <p:pic>
        <p:nvPicPr>
          <p:cNvPr id="246" name="Google Shape;246;p42"/>
          <p:cNvPicPr preferRelativeResize="0"/>
          <p:nvPr/>
        </p:nvPicPr>
        <p:blipFill>
          <a:blip r:embed="rId4">
            <a:alphaModFix/>
          </a:blip>
          <a:stretch>
            <a:fillRect/>
          </a:stretch>
        </p:blipFill>
        <p:spPr>
          <a:xfrm>
            <a:off x="7805057" y="4354285"/>
            <a:ext cx="585293" cy="620905"/>
          </a:xfrm>
          <a:prstGeom prst="rect">
            <a:avLst/>
          </a:prstGeom>
          <a:noFill/>
          <a:ln>
            <a:noFill/>
          </a:ln>
        </p:spPr>
      </p:pic>
      <p:pic>
        <p:nvPicPr>
          <p:cNvPr id="247" name="Google Shape;247;p42"/>
          <p:cNvPicPr preferRelativeResize="0"/>
          <p:nvPr/>
        </p:nvPicPr>
        <p:blipFill>
          <a:blip r:embed="rId5">
            <a:alphaModFix/>
          </a:blip>
          <a:stretch>
            <a:fillRect/>
          </a:stretch>
        </p:blipFill>
        <p:spPr>
          <a:xfrm>
            <a:off x="8048237" y="3912221"/>
            <a:ext cx="533400" cy="523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Analyze the Speech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by Birke Baehr</a:t>
            </a:r>
            <a:endParaRPr sz="3300" i="0" u="none" strike="noStrike" cap="none">
              <a:solidFill>
                <a:schemeClr val="dk1"/>
              </a:solidFill>
              <a:latin typeface="Century Gothic"/>
              <a:ea typeface="Century Gothic"/>
              <a:cs typeface="Century Gothic"/>
              <a:sym typeface="Century Gothic"/>
            </a:endParaRPr>
          </a:p>
        </p:txBody>
      </p:sp>
      <p:sp>
        <p:nvSpPr>
          <p:cNvPr id="253" name="Google Shape;253;p43"/>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2000" dirty="0">
                <a:latin typeface="Century Gothic"/>
                <a:ea typeface="Century Gothic"/>
                <a:cs typeface="Century Gothic"/>
                <a:sym typeface="Century Gothic"/>
              </a:rPr>
              <a:t>Directions for Part 1:</a:t>
            </a:r>
            <a:endParaRPr sz="2000"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2000" dirty="0">
                <a:latin typeface="Century Gothic"/>
                <a:ea typeface="Century Gothic"/>
                <a:cs typeface="Century Gothic"/>
                <a:sym typeface="Century Gothic"/>
              </a:rPr>
              <a:t>Listen to Birke Baehr’s speech, “What’s Wrong with Our Food System</a:t>
            </a:r>
            <a:r>
              <a:rPr lang="en" sz="2000" dirty="0" smtClean="0">
                <a:latin typeface="Century Gothic"/>
                <a:ea typeface="Century Gothic"/>
                <a:cs typeface="Century Gothic"/>
                <a:sym typeface="Century Gothic"/>
              </a:rPr>
              <a:t>?” </a:t>
            </a:r>
            <a:r>
              <a:rPr lang="en" sz="2000" dirty="0">
                <a:latin typeface="Century Gothic"/>
                <a:ea typeface="Century Gothic"/>
                <a:cs typeface="Century Gothic"/>
                <a:sym typeface="Century Gothic"/>
              </a:rPr>
              <a:t>while taking notes in the space provided below. Take notes for the gist so you can remember Baehr’s main points.</a:t>
            </a:r>
            <a:endParaRPr sz="2000"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2000" dirty="0">
                <a:latin typeface="Century Gothic"/>
                <a:ea typeface="Century Gothic"/>
                <a:cs typeface="Century Gothic"/>
                <a:sym typeface="Century Gothic"/>
              </a:rPr>
              <a:t>After listening to the speech and finishing your notes, use information from the speech to complete the Speaker’s Purpose section.</a:t>
            </a:r>
            <a:endParaRPr sz="2000" dirty="0">
              <a:latin typeface="Century Gothic"/>
              <a:ea typeface="Century Gothic"/>
              <a:cs typeface="Century Gothic"/>
              <a:sym typeface="Century Gothic"/>
            </a:endParaRPr>
          </a:p>
          <a:p>
            <a:pPr marL="0" lvl="0" indent="0" algn="l" rtl="0">
              <a:spcBef>
                <a:spcPts val="1000"/>
              </a:spcBef>
              <a:spcAft>
                <a:spcPts val="0"/>
              </a:spcAft>
              <a:buNone/>
            </a:pPr>
            <a:endParaRPr sz="2000" dirty="0">
              <a:latin typeface="Century Gothic"/>
              <a:ea typeface="Century Gothic"/>
              <a:cs typeface="Century Gothic"/>
              <a:sym typeface="Century Gothic"/>
            </a:endParaRPr>
          </a:p>
        </p:txBody>
      </p:sp>
      <p:pic>
        <p:nvPicPr>
          <p:cNvPr id="254" name="Google Shape;254;p43"/>
          <p:cNvPicPr preferRelativeResize="0"/>
          <p:nvPr/>
        </p:nvPicPr>
        <p:blipFill>
          <a:blip r:embed="rId3">
            <a:alphaModFix/>
          </a:blip>
          <a:stretch>
            <a:fillRect/>
          </a:stretch>
        </p:blipFill>
        <p:spPr>
          <a:xfrm>
            <a:off x="8460920" y="4397830"/>
            <a:ext cx="577717" cy="49143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Analyze an Excerpt from </a:t>
            </a:r>
            <a:r>
              <a:rPr lang="en" i="1" dirty="0">
                <a:latin typeface="Century Gothic"/>
                <a:ea typeface="Century Gothic"/>
                <a:cs typeface="Century Gothic"/>
                <a:sym typeface="Century Gothic"/>
              </a:rPr>
              <a:t>The Omnivore’s Dilemma </a:t>
            </a:r>
            <a:endParaRPr sz="3300" i="1" u="none" strike="noStrike" cap="none" dirty="0">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628650" y="1243800"/>
            <a:ext cx="7886700" cy="32313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latin typeface="Century Gothic"/>
                <a:ea typeface="Century Gothic"/>
                <a:cs typeface="Century Gothic"/>
                <a:sym typeface="Century Gothic"/>
              </a:rPr>
              <a:t>Directions for Part 2:</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Read the excerpt “Can You Eat More, Please?” (pages 88-90) from Michael Pollan’s </a:t>
            </a:r>
            <a:r>
              <a:rPr lang="en" sz="2000" i="1">
                <a:latin typeface="Century Gothic"/>
                <a:ea typeface="Century Gothic"/>
                <a:cs typeface="Century Gothic"/>
                <a:sym typeface="Century Gothic"/>
              </a:rPr>
              <a:t>The Omnivore’s Dilemma</a:t>
            </a:r>
            <a:r>
              <a:rPr lang="en" sz="2000">
                <a:latin typeface="Century Gothic"/>
                <a:ea typeface="Century Gothic"/>
                <a:cs typeface="Century Gothic"/>
                <a:sym typeface="Century Gothic"/>
              </a:rPr>
              <a:t>.</a:t>
            </a:r>
            <a:endParaRPr sz="200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Char char="•"/>
            </a:pPr>
            <a:r>
              <a:rPr lang="en" sz="2000">
                <a:latin typeface="Century Gothic"/>
                <a:ea typeface="Century Gothic"/>
                <a:cs typeface="Century Gothic"/>
                <a:sym typeface="Century Gothic"/>
              </a:rPr>
              <a:t>Answer the questions in the Finding Word Meaning section.</a:t>
            </a:r>
            <a:endParaRPr sz="200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Char char="•"/>
            </a:pPr>
            <a:r>
              <a:rPr lang="en" sz="2000">
                <a:latin typeface="Century Gothic"/>
                <a:ea typeface="Century Gothic"/>
                <a:cs typeface="Century Gothic"/>
                <a:sym typeface="Century Gothic"/>
              </a:rPr>
              <a:t>Use information from the text to complete the Author’s Purpose section. Refer to the text as often as you need to.</a:t>
            </a:r>
            <a:endParaRPr sz="2000">
              <a:latin typeface="Century Gothic"/>
              <a:ea typeface="Century Gothic"/>
              <a:cs typeface="Century Gothic"/>
              <a:sym typeface="Century Gothic"/>
            </a:endParaRPr>
          </a:p>
          <a:p>
            <a:pPr marL="457200" lvl="0" indent="-355600" algn="l" rtl="0">
              <a:spcBef>
                <a:spcPts val="1000"/>
              </a:spcBef>
              <a:spcAft>
                <a:spcPts val="0"/>
              </a:spcAft>
              <a:buSzPts val="2000"/>
              <a:buFont typeface="Century Gothic"/>
              <a:buChar char="•"/>
            </a:pPr>
            <a:r>
              <a:rPr lang="en" sz="2000">
                <a:latin typeface="Century Gothic"/>
                <a:ea typeface="Century Gothic"/>
                <a:cs typeface="Century Gothic"/>
                <a:sym typeface="Century Gothic"/>
              </a:rPr>
              <a:t>Once you’ve determined author’s purpose, complete the Conflicting Viewpoints and Evidence section.</a:t>
            </a:r>
            <a:endParaRPr sz="2000">
              <a:latin typeface="Century Gothic"/>
              <a:ea typeface="Century Gothic"/>
              <a:cs typeface="Century Gothic"/>
              <a:sym typeface="Century Gothic"/>
            </a:endParaRPr>
          </a:p>
          <a:p>
            <a:pPr marL="0" lvl="0" indent="0" algn="l" rtl="0">
              <a:spcBef>
                <a:spcPts val="1000"/>
              </a:spcBef>
              <a:spcAft>
                <a:spcPts val="1000"/>
              </a:spcAft>
              <a:buClr>
                <a:schemeClr val="dk1"/>
              </a:buClr>
              <a:buSzPts val="1100"/>
              <a:buFont typeface="Arial"/>
              <a:buNone/>
            </a:pPr>
            <a:endParaRPr sz="2000">
              <a:latin typeface="Century Gothic"/>
              <a:ea typeface="Century Gothic"/>
              <a:cs typeface="Century Gothic"/>
              <a:sym typeface="Century Gothic"/>
            </a:endParaRPr>
          </a:p>
        </p:txBody>
      </p:sp>
      <p:pic>
        <p:nvPicPr>
          <p:cNvPr id="5" name="Google Shape;254;p43"/>
          <p:cNvPicPr preferRelativeResize="0"/>
          <p:nvPr/>
        </p:nvPicPr>
        <p:blipFill>
          <a:blip r:embed="rId3">
            <a:alphaModFix/>
          </a:blip>
          <a:stretch>
            <a:fillRect/>
          </a:stretch>
        </p:blipFill>
        <p:spPr>
          <a:xfrm>
            <a:off x="8460920" y="4397830"/>
            <a:ext cx="577717" cy="4914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5"/>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Compare and Contrast Text </a:t>
            </a:r>
            <a:endParaRPr sz="3300" i="0" u="none" strike="noStrike" cap="none">
              <a:solidFill>
                <a:schemeClr val="dk1"/>
              </a:solidFill>
              <a:latin typeface="Century Gothic"/>
              <a:ea typeface="Century Gothic"/>
              <a:cs typeface="Century Gothic"/>
              <a:sym typeface="Century Gothic"/>
            </a:endParaRPr>
          </a:p>
        </p:txBody>
      </p:sp>
      <p:sp>
        <p:nvSpPr>
          <p:cNvPr id="267" name="Google Shape;267;p45"/>
          <p:cNvSpPr txBox="1">
            <a:spLocks noGrp="1"/>
          </p:cNvSpPr>
          <p:nvPr>
            <p:ph type="body" idx="1"/>
          </p:nvPr>
        </p:nvSpPr>
        <p:spPr>
          <a:xfrm>
            <a:off x="713675" y="940050"/>
            <a:ext cx="7886700" cy="3616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a:latin typeface="Century Gothic"/>
                <a:ea typeface="Century Gothic"/>
                <a:cs typeface="Century Gothic"/>
                <a:sym typeface="Century Gothic"/>
              </a:rPr>
              <a:t>				   </a:t>
            </a:r>
            <a:r>
              <a:rPr lang="en" sz="2000">
                <a:latin typeface="Century Gothic"/>
                <a:ea typeface="Century Gothic"/>
                <a:cs typeface="Century Gothic"/>
                <a:sym typeface="Century Gothic"/>
              </a:rPr>
              <a:t>Baehr		    Both	          Pollan</a:t>
            </a:r>
            <a:endParaRPr sz="2000">
              <a:latin typeface="Century Gothic"/>
              <a:ea typeface="Century Gothic"/>
              <a:cs typeface="Century Gothic"/>
              <a:sym typeface="Century Gothic"/>
            </a:endParaRPr>
          </a:p>
        </p:txBody>
      </p:sp>
      <p:pic>
        <p:nvPicPr>
          <p:cNvPr id="268" name="Google Shape;268;p45"/>
          <p:cNvPicPr preferRelativeResize="0"/>
          <p:nvPr/>
        </p:nvPicPr>
        <p:blipFill>
          <a:blip r:embed="rId3">
            <a:alphaModFix/>
          </a:blip>
          <a:stretch>
            <a:fillRect/>
          </a:stretch>
        </p:blipFill>
        <p:spPr>
          <a:xfrm>
            <a:off x="1440238" y="1383675"/>
            <a:ext cx="6263526" cy="3375075"/>
          </a:xfrm>
          <a:prstGeom prst="rect">
            <a:avLst/>
          </a:prstGeom>
          <a:noFill/>
          <a:ln>
            <a:noFill/>
          </a:ln>
        </p:spPr>
      </p:pic>
      <p:pic>
        <p:nvPicPr>
          <p:cNvPr id="269" name="Google Shape;269;p45"/>
          <p:cNvPicPr preferRelativeResize="0"/>
          <p:nvPr/>
        </p:nvPicPr>
        <p:blipFill>
          <a:blip r:embed="rId4">
            <a:alphaModFix/>
          </a:blip>
          <a:stretch>
            <a:fillRect/>
          </a:stretch>
        </p:blipFill>
        <p:spPr>
          <a:xfrm>
            <a:off x="8508955" y="4387788"/>
            <a:ext cx="539725" cy="5397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1AF21E-9ABD-437C-8E06-40B01DA7F8F9}"/>
</file>

<file path=customXml/itemProps2.xml><?xml version="1.0" encoding="utf-8"?>
<ds:datastoreItem xmlns:ds="http://schemas.openxmlformats.org/officeDocument/2006/customXml" ds:itemID="{F8EC8008-093E-4A6E-A67F-7AAB786B098F}"/>
</file>

<file path=customXml/itemProps3.xml><?xml version="1.0" encoding="utf-8"?>
<ds:datastoreItem xmlns:ds="http://schemas.openxmlformats.org/officeDocument/2006/customXml" ds:itemID="{9A042E3B-4362-44E0-BF03-7014B2B49B45}"/>
</file>

<file path=docProps/app.xml><?xml version="1.0" encoding="utf-8"?>
<Properties xmlns="http://schemas.openxmlformats.org/officeDocument/2006/extended-properties" xmlns:vt="http://schemas.openxmlformats.org/officeDocument/2006/docPropsVTypes">
  <TotalTime>8</TotalTime>
  <Words>1771</Words>
  <Application>Microsoft Macintosh PowerPoint</Application>
  <PresentationFormat>On-screen Show (16:9)</PresentationFormat>
  <Paragraphs>240</Paragraphs>
  <Slides>11</Slides>
  <Notes>11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Century Gothic</vt:lpstr>
      <vt:lpstr>Overlock</vt:lpstr>
      <vt:lpstr>Calibri</vt:lpstr>
      <vt:lpstr>Simple Light</vt:lpstr>
      <vt:lpstr>Office Theme</vt:lpstr>
      <vt:lpstr>Office Theme</vt:lpstr>
      <vt:lpstr> Grade 8: Module 4: Unit 1: Lesson 7 Teacher slide, before teaching. </vt:lpstr>
      <vt:lpstr>  Grade 8: Module 4: Unit 1: Lesson 7 Teacher slide, before teaching. </vt:lpstr>
      <vt:lpstr>  Grade 8: Module 4: Unit 1: Lesson 7 Teacher slide, before teaching. </vt:lpstr>
      <vt:lpstr>Grade 8: Module 4:  Unit 1: Lesson 7</vt:lpstr>
      <vt:lpstr>Hello, Students!</vt:lpstr>
      <vt:lpstr>Let’s Unpack the Learning Targets</vt:lpstr>
      <vt:lpstr>Let’s Analyze the Speech  by Birke Baehr</vt:lpstr>
      <vt:lpstr>Let’s Analyze an Excerpt from The Omnivore’s Dilemma </vt:lpstr>
      <vt:lpstr>Let’s Compare and Contrast Text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7 Teacher slide, before teaching. </dc:title>
  <dc:creator>nbravo</dc:creator>
  <cp:lastModifiedBy>Alexander Specht</cp:lastModifiedBy>
  <cp:revision>3</cp:revision>
  <dcterms:modified xsi:type="dcterms:W3CDTF">2018-11-26T21:32:40Z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