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7.xml" ContentType="application/vnd.openxmlformats-officedocument.presentationml.slide+xml"/>
  <Override PartName="/ppt/slideMasters/slideMaster1.xml" ContentType="application/vnd.openxmlformats-officedocument.presentationml.slideMaster+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1AA247B8-890E-4910-A13C-C0F135E01F22}">
  <a:tblStyle styleId="{1AA247B8-890E-4910-A13C-C0F135E01F22}"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3880" autoAdjust="0"/>
  </p:normalViewPr>
  <p:slideViewPr>
    <p:cSldViewPr snapToGrid="0">
      <p:cViewPr varScale="1">
        <p:scale>
          <a:sx n="76" d="100"/>
          <a:sy n="76" d="100"/>
        </p:scale>
        <p:origin x="-2040"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printerSettings" Target="printerSettings/printerSettings1.bin"/><Relationship Id="rId8" Type="http://schemas.openxmlformats.org/officeDocument/2006/relationships/slide" Target="slides/slide7.xml"/><Relationship Id="rId2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notesMaster" Target="notesMasters/notesMaster1.xml"/><Relationship Id="rId7" Type="http://schemas.openxmlformats.org/officeDocument/2006/relationships/slide" Target="slides/slide6.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5.xml"/><Relationship Id="rId2" Type="http://schemas.openxmlformats.org/officeDocument/2006/relationships/slide" Target="slides/slide1.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24" Type="http://schemas.openxmlformats.org/officeDocument/2006/relationships/customXml" Target="../customXml/item2.xml"/><Relationship Id="rId15" Type="http://schemas.openxmlformats.org/officeDocument/2006/relationships/slide" Target="slides/slide14.xml"/><Relationship Id="rId5" Type="http://schemas.openxmlformats.org/officeDocument/2006/relationships/slide" Target="slides/slide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presProps" Target="presProps.xml"/><Relationship Id="rId9" Type="http://schemas.openxmlformats.org/officeDocument/2006/relationships/slide" Target="slides/slide8.xml"/><Relationship Id="rId22" Type="http://schemas.openxmlformats.org/officeDocument/2006/relationships/tableStyles" Target="tableStyles.xml"/><Relationship Id="rId14" Type="http://schemas.openxmlformats.org/officeDocument/2006/relationships/slide" Target="slides/slide13.xml"/><Relationship Id="rId4"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24607081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1/lesson-2"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if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 name="Google Shape;9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In this module, students consider how one’s perspective influences one’s opinion through the lens of the American Revolution. </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In Unit 1, students build background knowledge about the Revolutionary War and the different perspectives of colonists. They begin by hearing a read aloud of </a:t>
            </a:r>
            <a:r>
              <a:rPr lang="en" sz="1200" i="1" u="none" strike="noStrike" cap="none" dirty="0">
                <a:solidFill>
                  <a:srgbClr val="000000"/>
                </a:solidFill>
                <a:latin typeface="Calibri"/>
                <a:ea typeface="Calibri"/>
                <a:cs typeface="Calibri"/>
                <a:sym typeface="Calibri"/>
              </a:rPr>
              <a:t>Colonial Voices: Hear Them Speak</a:t>
            </a:r>
            <a:r>
              <a:rPr lang="en" sz="1200" i="0" u="none" strike="noStrike" cap="none" dirty="0">
                <a:solidFill>
                  <a:srgbClr val="000000"/>
                </a:solidFill>
                <a:latin typeface="Calibri"/>
                <a:ea typeface="Calibri"/>
                <a:cs typeface="Calibri"/>
                <a:sym typeface="Calibri"/>
              </a:rPr>
              <a:t>, which outlines the outbreak of the Boston Tea Party from multiple perspectives. Students then read and analyze short informational texts pertaining to some of the perspectives they heard in </a:t>
            </a:r>
            <a:r>
              <a:rPr lang="en" sz="1200" i="1" u="none" strike="noStrike" cap="none" dirty="0">
                <a:solidFill>
                  <a:srgbClr val="000000"/>
                </a:solidFill>
                <a:latin typeface="Calibri"/>
                <a:ea typeface="Calibri"/>
                <a:cs typeface="Calibri"/>
                <a:sym typeface="Calibri"/>
              </a:rPr>
              <a:t>Colonial Voices: Hear Them Speak</a:t>
            </a:r>
            <a:r>
              <a:rPr lang="en" sz="1200" i="0" u="none" strike="noStrike" cap="none" dirty="0">
                <a:solidFill>
                  <a:srgbClr val="000000"/>
                </a:solidFill>
                <a:latin typeface="Calibri"/>
                <a:ea typeface="Calibri"/>
                <a:cs typeface="Calibri"/>
                <a:sym typeface="Calibri"/>
              </a:rPr>
              <a:t> to build background knowledge about the American Revolution and the reasons colonists became either Patriots who fought for independence or Loyalists who fought to remain a part of Great Britain. </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In the second half of the unit, students read about different groups within the Loyalists and Patriots, </a:t>
            </a:r>
            <a:r>
              <a:rPr lang="en" sz="1200" i="0" u="none" strike="noStrike" cap="none" dirty="0" smtClean="0">
                <a:solidFill>
                  <a:srgbClr val="000000"/>
                </a:solidFill>
                <a:latin typeface="Calibri"/>
                <a:ea typeface="Calibri"/>
                <a:cs typeface="Calibri"/>
                <a:sym typeface="Calibri"/>
              </a:rPr>
              <a:t>read </a:t>
            </a:r>
            <a:r>
              <a:rPr lang="en" sz="1200" i="0" u="none" strike="noStrike" cap="none" dirty="0">
                <a:solidFill>
                  <a:srgbClr val="000000"/>
                </a:solidFill>
                <a:latin typeface="Calibri"/>
                <a:ea typeface="Calibri"/>
                <a:cs typeface="Calibri"/>
                <a:sym typeface="Calibri"/>
              </a:rPr>
              <a:t>informational texts to determine the main idea, analyze the overall structure of the text, and summarize the texts.</a:t>
            </a:r>
            <a:br>
              <a:rPr lang="en" sz="1200" i="0" u="none" strike="noStrike" cap="none" dirty="0">
                <a:solidFill>
                  <a:srgbClr val="000000"/>
                </a:solidFill>
                <a:latin typeface="Calibri"/>
                <a:ea typeface="Calibri"/>
                <a:cs typeface="Calibri"/>
                <a:sym typeface="Calibri"/>
              </a:rPr>
            </a:br>
            <a:r>
              <a:rPr lang="en" sz="1200" i="0" u="none" strike="noStrike" cap="none" dirty="0">
                <a:solidFill>
                  <a:srgbClr val="000000"/>
                </a:solidFill>
                <a:latin typeface="Calibri"/>
                <a:ea typeface="Calibri"/>
                <a:cs typeface="Calibri"/>
                <a:sym typeface="Calibri"/>
              </a:rPr>
              <a:t/>
            </a:r>
            <a:br>
              <a:rPr lang="en" sz="1200" i="0" u="none" strike="noStrike" cap="none" dirty="0">
                <a:solidFill>
                  <a:srgbClr val="000000"/>
                </a:solidFill>
                <a:latin typeface="Calibri"/>
                <a:ea typeface="Calibri"/>
                <a:cs typeface="Calibri"/>
                <a:sym typeface="Calibri"/>
              </a:rPr>
            </a:b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34514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18-</a:t>
            </a:r>
            <a:r>
              <a:rPr lang="en" sz="1200" b="1" i="0" u="none" strike="noStrike" cap="none" dirty="0" smtClean="0">
                <a:solidFill>
                  <a:schemeClr val="dk1"/>
                </a:solidFill>
                <a:latin typeface="Calibri"/>
                <a:ea typeface="Calibri"/>
                <a:cs typeface="Calibri"/>
                <a:sym typeface="Calibri"/>
              </a:rPr>
              <a:t>20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Partners/Whole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questions they recorded on the </a:t>
            </a:r>
            <a:r>
              <a:rPr lang="en" sz="1200" b="1" dirty="0">
                <a:solidFill>
                  <a:schemeClr val="dk1"/>
                </a:solidFill>
                <a:latin typeface="Calibri"/>
                <a:ea typeface="Calibri"/>
                <a:cs typeface="Calibri"/>
                <a:sym typeface="Calibri"/>
              </a:rPr>
              <a:t>Questions about </a:t>
            </a:r>
            <a:r>
              <a:rPr lang="en" sz="1200" b="1" i="1" dirty="0">
                <a:solidFill>
                  <a:schemeClr val="dk1"/>
                </a:solidFill>
                <a:latin typeface="Calibri"/>
                <a:ea typeface="Calibri"/>
                <a:cs typeface="Calibri"/>
                <a:sym typeface="Calibri"/>
              </a:rPr>
              <a:t>Colonial Voices: Hear Them Speak</a:t>
            </a:r>
            <a:r>
              <a:rPr lang="en" sz="1200" b="1" dirty="0">
                <a:solidFill>
                  <a:schemeClr val="dk1"/>
                </a:solidFill>
                <a:latin typeface="Calibri"/>
                <a:ea typeface="Calibri"/>
                <a:cs typeface="Calibri"/>
                <a:sym typeface="Calibri"/>
              </a:rPr>
              <a:t> anchor chart</a:t>
            </a:r>
            <a:r>
              <a:rPr lang="en" sz="1200" dirty="0">
                <a:solidFill>
                  <a:schemeClr val="dk1"/>
                </a:solidFill>
                <a:latin typeface="Calibri"/>
                <a:ea typeface="Calibri"/>
                <a:cs typeface="Calibri"/>
                <a:sym typeface="Calibri"/>
              </a:rPr>
              <a:t> after hearing some of the text read aloud.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How </a:t>
            </a:r>
            <a:r>
              <a:rPr lang="en" sz="1200" i="1" dirty="0">
                <a:solidFill>
                  <a:schemeClr val="dk1"/>
                </a:solidFill>
                <a:latin typeface="Calibri"/>
                <a:ea typeface="Calibri"/>
                <a:cs typeface="Calibri"/>
                <a:sym typeface="Calibri"/>
              </a:rPr>
              <a:t>can we answer these questions</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(reading some informational texts)</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Distribute “Revolutionary War, Part I” </a:t>
            </a:r>
            <a:r>
              <a:rPr lang="en" sz="1200" dirty="0">
                <a:solidFill>
                  <a:schemeClr val="dk1"/>
                </a:solidFill>
                <a:latin typeface="Calibri"/>
                <a:ea typeface="Calibri"/>
                <a:cs typeface="Calibri"/>
                <a:sym typeface="Calibri"/>
              </a:rPr>
              <a:t>and read it aloud.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To avoid any confusion, tell students that the American Revolution is also called the Revolutionary War.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0" i="1" dirty="0" smtClean="0">
                <a:solidFill>
                  <a:schemeClr val="dk1"/>
                </a:solidFill>
                <a:latin typeface="Calibri"/>
                <a:ea typeface="Calibri"/>
                <a:cs typeface="Calibri"/>
                <a:sym typeface="Calibri"/>
              </a:rPr>
              <a:t>"</a:t>
            </a:r>
            <a:r>
              <a:rPr lang="en" sz="1200" b="0" i="1" dirty="0" smtClean="0">
                <a:solidFill>
                  <a:schemeClr val="dk1"/>
                </a:solidFill>
                <a:latin typeface="Calibri"/>
                <a:ea typeface="Calibri"/>
                <a:cs typeface="Calibri"/>
                <a:sym typeface="Calibri"/>
              </a:rPr>
              <a:t>What </a:t>
            </a:r>
            <a:r>
              <a:rPr lang="en" sz="1200" b="0" i="1" dirty="0">
                <a:solidFill>
                  <a:schemeClr val="dk1"/>
                </a:solidFill>
                <a:latin typeface="Calibri"/>
                <a:ea typeface="Calibri"/>
                <a:cs typeface="Calibri"/>
                <a:sym typeface="Calibri"/>
              </a:rPr>
              <a:t>is the text about</a:t>
            </a:r>
            <a:r>
              <a:rPr lang="en" sz="1200" b="0" i="1" dirty="0" smtClean="0">
                <a:solidFill>
                  <a:schemeClr val="dk1"/>
                </a:solidFill>
                <a:latin typeface="Calibri"/>
                <a:ea typeface="Calibri"/>
                <a:cs typeface="Calibri"/>
                <a:sym typeface="Calibri"/>
              </a:rPr>
              <a:t>?</a:t>
            </a:r>
            <a:r>
              <a:rPr lang="en-US" sz="1200" b="0" i="1"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(It’s about when the American Revolution began and some of the events leading up to it.)</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first paragraph and read it aloud again.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is the gist of this paragraph? What is it mostly about</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American Revolution began in 1775 and was a war about the rights of people living in the American colonies.)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 gist in the margin on the displayed text and invite students to do the same. Remind students that the gist doesn’t need to be complete sentences; it can be key words or notes as long as it explains what the text is mostly about.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 to circle unfamiliar words and phrases.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0" dirty="0">
                <a:solidFill>
                  <a:schemeClr val="dk1"/>
                </a:solidFill>
                <a:latin typeface="Calibri"/>
                <a:ea typeface="Calibri"/>
                <a:cs typeface="Calibri"/>
                <a:sym typeface="Calibri"/>
              </a:rPr>
              <a:t>Vocabulary strategies </a:t>
            </a:r>
            <a:r>
              <a:rPr lang="en" sz="1200" dirty="0">
                <a:solidFill>
                  <a:schemeClr val="dk1"/>
                </a:solidFill>
                <a:latin typeface="Calibri"/>
                <a:ea typeface="Calibri"/>
                <a:cs typeface="Calibri"/>
                <a:sym typeface="Calibri"/>
              </a:rPr>
              <a:t>listed on the</a:t>
            </a:r>
            <a:r>
              <a:rPr lang="en" sz="1200" b="1" dirty="0">
                <a:solidFill>
                  <a:schemeClr val="dk1"/>
                </a:solidFill>
                <a:latin typeface="Calibri"/>
                <a:ea typeface="Calibri"/>
                <a:cs typeface="Calibri"/>
                <a:sym typeface="Calibri"/>
              </a:rPr>
              <a:t> Close Readers Do These Things anchor chart</a:t>
            </a:r>
            <a:r>
              <a:rPr lang="en" sz="1200" dirty="0">
                <a:solidFill>
                  <a:schemeClr val="dk1"/>
                </a:solidFill>
                <a:latin typeface="Calibri"/>
                <a:ea typeface="Calibri"/>
                <a:cs typeface="Calibri"/>
                <a:sym typeface="Calibri"/>
              </a:rPr>
              <a:t> and invite them to identify the most effective strategy to determine the meaning of each of the words they have circled. Remind students to record new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in their </a:t>
            </a: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3 minutes, refocus whole group and invite students to share the unfamiliar words and their definitions. Ensure that the following words are discussed, as they are important to understanding the rest of the text: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colonies </a:t>
            </a:r>
            <a:r>
              <a:rPr lang="en" sz="1200" b="1" dirty="0">
                <a:solidFill>
                  <a:schemeClr val="dk1"/>
                </a:solidFill>
                <a:latin typeface="Calibri"/>
                <a:ea typeface="Calibri"/>
                <a:cs typeface="Calibri"/>
                <a:sym typeface="Calibri"/>
              </a:rPr>
              <a:t>(areas of land ruled by another country) </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colonists </a:t>
            </a:r>
            <a:r>
              <a:rPr lang="en" sz="1200" b="1" dirty="0">
                <a:solidFill>
                  <a:schemeClr val="dk1"/>
                </a:solidFill>
                <a:latin typeface="Calibri"/>
                <a:ea typeface="Calibri"/>
                <a:cs typeface="Calibri"/>
                <a:sym typeface="Calibri"/>
              </a:rPr>
              <a:t>(people who live in a colony)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declared </a:t>
            </a:r>
            <a:r>
              <a:rPr lang="en" sz="1200" b="1" dirty="0">
                <a:solidFill>
                  <a:schemeClr val="dk1"/>
                </a:solidFill>
                <a:latin typeface="Calibri"/>
                <a:ea typeface="Calibri"/>
                <a:cs typeface="Calibri"/>
                <a:sym typeface="Calibri"/>
              </a:rPr>
              <a:t>(announced)</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nation </a:t>
            </a:r>
            <a:r>
              <a:rPr lang="en" sz="1200" b="1" dirty="0">
                <a:solidFill>
                  <a:schemeClr val="dk1"/>
                </a:solidFill>
                <a:latin typeface="Calibri"/>
                <a:ea typeface="Calibri"/>
                <a:cs typeface="Calibri"/>
                <a:sym typeface="Calibri"/>
              </a:rPr>
              <a:t>(a large group of people living on a piece of land, such as a country)</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do the same thing with the rest of the text, section by section (e.g., “The Founders,” “Events Leading to the Revolution,” etc.).</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3 minutes remain, refocus whole group and invite students to share the gist of each of the paragraphs. Refer to </a:t>
            </a:r>
            <a:r>
              <a:rPr lang="en" sz="1200" b="1" dirty="0">
                <a:solidFill>
                  <a:schemeClr val="dk1"/>
                </a:solidFill>
                <a:latin typeface="Calibri"/>
                <a:ea typeface="Calibri"/>
                <a:cs typeface="Calibri"/>
                <a:sym typeface="Calibri"/>
              </a:rPr>
              <a:t>“Revolutionary War, Part I” (example, for teacher reference)</a:t>
            </a:r>
            <a:r>
              <a:rPr lang="en" sz="1200" dirty="0">
                <a:solidFill>
                  <a:schemeClr val="dk1"/>
                </a:solidFill>
                <a:latin typeface="Calibri"/>
                <a:ea typeface="Calibri"/>
                <a:cs typeface="Calibri"/>
                <a:sym typeface="Calibri"/>
              </a:rPr>
              <a:t> as necessary. Add any new words to the</a:t>
            </a:r>
            <a:r>
              <a:rPr lang="en" sz="1200" b="1" dirty="0">
                <a:solidFill>
                  <a:schemeClr val="dk1"/>
                </a:solidFill>
                <a:latin typeface="Calibri"/>
                <a:ea typeface="Calibri"/>
                <a:cs typeface="Calibri"/>
                <a:sym typeface="Calibri"/>
              </a:rPr>
              <a:t> Academic Word Wall </a:t>
            </a:r>
            <a:r>
              <a:rPr lang="en" sz="1200" b="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Domain-Specific Word Wall </a:t>
            </a:r>
            <a:r>
              <a:rPr lang="en" sz="1200" dirty="0">
                <a:solidFill>
                  <a:schemeClr val="dk1"/>
                </a:solidFill>
                <a:latin typeface="Calibri"/>
                <a:ea typeface="Calibri"/>
                <a:cs typeface="Calibri"/>
                <a:sym typeface="Calibri"/>
              </a:rPr>
              <a:t>and invite students to add translations in native languages.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that people were living on the land before Britain established colonies and had been living on the land for thousands of years before people from Europe arrived.</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the text, gist and unfamiliar vocabulary words.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and who may need additional support determining the gist: (Key Phrases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highlighting or underlining key phrases in their individual copy of </a:t>
            </a:r>
            <a:r>
              <a:rPr lang="en" sz="1200" b="0" dirty="0">
                <a:solidFill>
                  <a:schemeClr val="dk1"/>
                </a:solidFill>
                <a:latin typeface="Calibri"/>
                <a:ea typeface="Calibri"/>
                <a:cs typeface="Calibri"/>
                <a:sym typeface="Calibri"/>
              </a:rPr>
              <a:t>“Revolutionary War, Part I” in advance. This will lift the gist up for them as they read along.</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who may need additional support with comprehension: (Displaying a Map: Building or Activating Schema</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Display a map of the world before reading </a:t>
            </a:r>
            <a:r>
              <a:rPr lang="en" sz="1200" b="0" dirty="0">
                <a:solidFill>
                  <a:schemeClr val="dk1"/>
                </a:solidFill>
                <a:latin typeface="Calibri"/>
                <a:ea typeface="Calibri"/>
                <a:cs typeface="Calibri"/>
                <a:sym typeface="Calibri"/>
              </a:rPr>
              <a:t>“Revolutionary War, Part I” to build or activate students’ schema on the geography of Britain and the 13 colonies. Invite students to identify Britain and the 13 colonies on the map, providing </a:t>
            </a:r>
            <a:r>
              <a:rPr lang="en" sz="1200" dirty="0">
                <a:solidFill>
                  <a:schemeClr val="dk1"/>
                </a:solidFill>
                <a:latin typeface="Calibri"/>
                <a:ea typeface="Calibri"/>
                <a:cs typeface="Calibri"/>
                <a:sym typeface="Calibri"/>
              </a:rPr>
              <a:t>them with a physical context for the events taking place in the text.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who may need additional support understanding vocabulary: (Pre-teaching Vocabulary</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pre-teaching the word </a:t>
            </a:r>
            <a:r>
              <a:rPr lang="en" sz="1200" i="1" dirty="0">
                <a:solidFill>
                  <a:schemeClr val="dk1"/>
                </a:solidFill>
                <a:latin typeface="Calibri"/>
                <a:ea typeface="Calibri"/>
                <a:cs typeface="Calibri"/>
                <a:sym typeface="Calibri"/>
              </a:rPr>
              <a:t>tax</a:t>
            </a:r>
            <a:r>
              <a:rPr lang="en" sz="1200" dirty="0">
                <a:solidFill>
                  <a:schemeClr val="dk1"/>
                </a:solidFill>
                <a:latin typeface="Calibri"/>
                <a:ea typeface="Calibri"/>
                <a:cs typeface="Calibri"/>
                <a:sym typeface="Calibri"/>
              </a:rPr>
              <a:t>, as it is key to accessing the text and understanding the events that led to the revolution. Explain that tax is used as both a verb and a noun in the text. </a:t>
            </a:r>
            <a:r>
              <a:rPr lang="en" sz="1200" b="1" dirty="0">
                <a:solidFill>
                  <a:schemeClr val="dk1"/>
                </a:solidFill>
                <a:latin typeface="Calibri"/>
                <a:ea typeface="Calibri"/>
                <a:cs typeface="Calibri"/>
                <a:sym typeface="Calibri"/>
              </a:rPr>
              <a:t>(Tax as a noun is the money that is paid to the government for public services. Tax as a verb is the act of the government collecting money from people for public services.)</a:t>
            </a:r>
            <a:endParaRPr sz="1200" b="1" dirty="0">
              <a:solidFill>
                <a:schemeClr val="dk1"/>
              </a:solidFill>
              <a:latin typeface="Calibri"/>
              <a:ea typeface="Calibri"/>
              <a:cs typeface="Calibri"/>
              <a:sym typeface="Calibri"/>
            </a:endParaRPr>
          </a:p>
        </p:txBody>
      </p:sp>
      <p:sp>
        <p:nvSpPr>
          <p:cNvPr id="157" name="Google Shape;157;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503264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a:t>
            </a:r>
            <a:r>
              <a:rPr lang="en" sz="1200" b="1" dirty="0">
                <a:solidFill>
                  <a:schemeClr val="dk1"/>
                </a:solidFill>
                <a:latin typeface="Calibri"/>
                <a:ea typeface="Calibri"/>
                <a:cs typeface="Calibri"/>
                <a:sym typeface="Calibri"/>
              </a:rPr>
              <a:t>Group/Partners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following process to make connections between </a:t>
            </a:r>
            <a:r>
              <a:rPr lang="en" sz="1200" b="1"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Revolutionary War, Part I” and </a:t>
            </a:r>
            <a:r>
              <a:rPr lang="en" sz="1200" b="0" i="1" dirty="0">
                <a:solidFill>
                  <a:schemeClr val="dk1"/>
                </a:solidFill>
                <a:latin typeface="Calibri"/>
                <a:ea typeface="Calibri"/>
                <a:cs typeface="Calibri"/>
                <a:sym typeface="Calibri"/>
              </a:rPr>
              <a:t>Colonial Voices: Hear Them Speak:</a:t>
            </a:r>
            <a:endParaRPr sz="1200" b="0" i="1"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the first question on the Questions about</a:t>
            </a:r>
            <a:r>
              <a:rPr lang="en" sz="1200" b="1" dirty="0">
                <a:solidFill>
                  <a:schemeClr val="dk1"/>
                </a:solidFill>
                <a:latin typeface="Calibri"/>
                <a:ea typeface="Calibri"/>
                <a:cs typeface="Calibri"/>
                <a:sym typeface="Calibri"/>
              </a:rPr>
              <a:t> </a:t>
            </a:r>
            <a:r>
              <a:rPr lang="en" sz="1200" b="0" i="1" dirty="0">
                <a:solidFill>
                  <a:schemeClr val="dk1"/>
                </a:solidFill>
                <a:latin typeface="Calibri"/>
                <a:ea typeface="Calibri"/>
                <a:cs typeface="Calibri"/>
                <a:sym typeface="Calibri"/>
              </a:rPr>
              <a:t>Colonial Voices: Hear Them Speak</a:t>
            </a:r>
            <a:r>
              <a:rPr lang="en" sz="1200" b="0" dirty="0">
                <a:solidFill>
                  <a:schemeClr val="dk1"/>
                </a:solidFill>
                <a:latin typeface="Calibri"/>
                <a:ea typeface="Calibri"/>
                <a:cs typeface="Calibri"/>
                <a:sym typeface="Calibri"/>
              </a:rPr>
              <a:t> anchor chart.</a:t>
            </a:r>
            <a:endParaRPr sz="1200" b="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 </a:t>
            </a:r>
            <a:r>
              <a:rPr lang="en-US" sz="120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Have </a:t>
            </a:r>
            <a:r>
              <a:rPr lang="en" sz="1200" i="1" dirty="0">
                <a:solidFill>
                  <a:schemeClr val="dk1"/>
                </a:solidFill>
                <a:latin typeface="Calibri"/>
                <a:ea typeface="Calibri"/>
                <a:cs typeface="Calibri"/>
                <a:sym typeface="Calibri"/>
              </a:rPr>
              <a:t>you found any information from reading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Revolutionary </a:t>
            </a:r>
            <a:r>
              <a:rPr lang="en" sz="1200" i="1" dirty="0">
                <a:solidFill>
                  <a:schemeClr val="dk1"/>
                </a:solidFill>
                <a:latin typeface="Calibri"/>
                <a:ea typeface="Calibri"/>
                <a:cs typeface="Calibri"/>
                <a:sym typeface="Calibri"/>
              </a:rPr>
              <a:t>War, Part </a:t>
            </a:r>
            <a:r>
              <a:rPr lang="en" sz="1200" i="1" dirty="0" smtClean="0">
                <a:solidFill>
                  <a:schemeClr val="dk1"/>
                </a:solidFill>
                <a:latin typeface="Calibri"/>
                <a:ea typeface="Calibri"/>
                <a:cs typeface="Calibri"/>
                <a:sym typeface="Calibri"/>
              </a:rPr>
              <a:t>I</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that could help you answer this question</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 answer(s) next to the question on the anchor chart.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this process with the next question.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making connections between the texts.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differentiated mentors by purposefully pre-selecting student partnerships. Consider coaching the mentor to engage with his or her partner and share his or her thought processes.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or students who may need additional support with the structure of language: (Noticing Complete Sentences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explain why answers recorded on the anchor chart are NOT considered complete sentences.</a:t>
            </a:r>
            <a:endParaRPr sz="1200" dirty="0">
              <a:solidFill>
                <a:schemeClr val="dk1"/>
              </a:solidFill>
              <a:latin typeface="Calibri"/>
              <a:ea typeface="Calibri"/>
              <a:cs typeface="Calibri"/>
              <a:sym typeface="Calibri"/>
            </a:endParaRPr>
          </a:p>
        </p:txBody>
      </p:sp>
      <p:sp>
        <p:nvSpPr>
          <p:cNvPr id="167" name="Google Shape;167;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774497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23-</a:t>
            </a:r>
            <a:r>
              <a:rPr lang="en" sz="1200" b="1" i="0" u="none" strike="noStrike" cap="none" dirty="0" smtClean="0">
                <a:solidFill>
                  <a:schemeClr val="dk1"/>
                </a:solidFill>
                <a:latin typeface="Calibri"/>
                <a:ea typeface="Calibri"/>
                <a:cs typeface="Calibri"/>
                <a:sym typeface="Calibri"/>
              </a:rPr>
              <a:t>25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Launch independent reading. Consider using the </a:t>
            </a:r>
            <a:r>
              <a:rPr lang="en" sz="1200" b="1" dirty="0">
                <a:solidFill>
                  <a:schemeClr val="dk1"/>
                </a:solidFill>
                <a:latin typeface="Calibri"/>
                <a:ea typeface="Calibri"/>
                <a:cs typeface="Calibri"/>
                <a:sym typeface="Calibri"/>
              </a:rPr>
              <a:t>Independent Reading: Sample Plans</a:t>
            </a:r>
            <a:r>
              <a:rPr lang="en" sz="1200" dirty="0">
                <a:solidFill>
                  <a:schemeClr val="dk1"/>
                </a:solidFill>
                <a:latin typeface="Calibri"/>
                <a:ea typeface="Calibri"/>
                <a:cs typeface="Calibri"/>
                <a:sym typeface="Calibri"/>
              </a:rPr>
              <a:t> if you do not have your own independent reading routine in place.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 checking for understanding technique (e.g., Red Light, Green Light or Thumb-OMeter) for students to self-assess against the learning targets.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time permits, focus students on the </a:t>
            </a: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and invite them to self-assess how well they showed respect in this lesson.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understanding what is expected of them for independent reading requirements.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For </a:t>
            </a:r>
            <a:r>
              <a:rPr lang="en" sz="1200" dirty="0">
                <a:solidFill>
                  <a:schemeClr val="dk1"/>
                </a:solidFill>
                <a:latin typeface="Calibri"/>
                <a:ea typeface="Calibri"/>
                <a:cs typeface="Calibri"/>
                <a:sym typeface="Calibri"/>
              </a:rPr>
              <a:t>ELLs and students who may need additional support with writing: (Oral Response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Students may benefit from discussing and responding to their prompt orally, either with a partner or family member or by recording their response.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reading: Support students in selecting a prompt to respond to, rephrasing the prompt, and thinking aloud possible responses. </a:t>
            </a:r>
            <a:endParaRPr sz="1200" dirty="0">
              <a:solidFill>
                <a:schemeClr val="dk1"/>
              </a:solidFill>
              <a:latin typeface="Calibri"/>
              <a:ea typeface="Calibri"/>
              <a:cs typeface="Calibri"/>
              <a:sym typeface="Calibri"/>
            </a:endParaRPr>
          </a:p>
        </p:txBody>
      </p:sp>
      <p:sp>
        <p:nvSpPr>
          <p:cNvPr id="175" name="Google Shape;17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404626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1" name="Google Shape;181;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0844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8" name="Google Shape;188;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0193226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a:t>
            </a:r>
            <a:r>
              <a:rPr lang="en" sz="1200" b="1" i="0" u="none" strike="noStrike" cap="none" dirty="0" smtClean="0">
                <a:solidFill>
                  <a:schemeClr val="dk1"/>
                </a:solidFill>
                <a:latin typeface="Calibri"/>
                <a:ea typeface="Calibri"/>
                <a:cs typeface="Calibri"/>
                <a:sym typeface="Calibri"/>
              </a:rPr>
              <a:t>document</a:t>
            </a:r>
            <a:r>
              <a:rPr lang="en-US" sz="1200" b="1"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p:txBody>
      </p:sp>
      <p:sp>
        <p:nvSpPr>
          <p:cNvPr id="196" name="Google Shape;196;p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49374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9" name="Google Shape;9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i="0" u="none" strike="noStrike" cap="none" dirty="0">
                <a:solidFill>
                  <a:schemeClr val="dk1"/>
                </a:solidFill>
                <a:latin typeface="Calibri"/>
                <a:ea typeface="Calibri"/>
                <a:cs typeface="Calibri"/>
                <a:sym typeface="Calibri"/>
              </a:rPr>
              <a:t>for this lesson can be found here: </a:t>
            </a:r>
            <a:r>
              <a:rPr lang="en" sz="1200" u="sng" dirty="0">
                <a:solidFill>
                  <a:schemeClr val="hlink"/>
                </a:solidFill>
                <a:latin typeface="Calibri"/>
                <a:ea typeface="Calibri"/>
                <a:cs typeface="Calibri"/>
                <a:sym typeface="Calibri"/>
                <a:hlinkClick r:id="rId3"/>
              </a:rPr>
              <a:t>http://curriculum.eleducation.org/curriculum/ela/grade-4/module-3/unit-1/lesson-2</a:t>
            </a:r>
            <a:r>
              <a:rPr lang="en" sz="1200" dirty="0">
                <a:solidFill>
                  <a:schemeClr val="dk1"/>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a:p>
            <a:pPr marL="171450" lvl="0" indent="-171450" algn="l" rtl="0">
              <a:lnSpc>
                <a:spcPct val="100000"/>
              </a:lnSpc>
              <a:spcBef>
                <a:spcPts val="0"/>
              </a:spcBef>
              <a:spcAft>
                <a:spcPts val="0"/>
              </a:spcAft>
            </a:pPr>
            <a:r>
              <a:rPr lang="en" sz="1200" dirty="0" smtClean="0">
                <a:latin typeface="Calibri"/>
                <a:ea typeface="Calibri"/>
                <a:cs typeface="Calibri"/>
                <a:sym typeface="Calibri"/>
              </a:rPr>
              <a:t>In </a:t>
            </a:r>
            <a:r>
              <a:rPr lang="en" sz="1200" dirty="0">
                <a:latin typeface="Calibri"/>
                <a:ea typeface="Calibri"/>
                <a:cs typeface="Calibri"/>
                <a:sym typeface="Calibri"/>
              </a:rPr>
              <a:t>this lesson, students focus on working to become effective learners and working to become ethical people by showing respect as they reflect on the module guiding questions.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Additional 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https://eleducation.org/resources/fifth-grade-writing-rubrics-and-checklists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7368558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5" name="Google Shape;10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“Revolutionary War, Part I” </a:t>
            </a:r>
            <a:r>
              <a:rPr lang="en" sz="1200" dirty="0">
                <a:solidFill>
                  <a:schemeClr val="dk1"/>
                </a:solidFill>
                <a:latin typeface="Calibri"/>
                <a:ea typeface="Calibri"/>
                <a:cs typeface="Calibri"/>
                <a:sym typeface="Calibri"/>
              </a:rPr>
              <a:t>(one per student and one to display)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“Revolutionary War, Part I”</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(example, for teacher reference) </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Module Guiding Questions anchor chart</a:t>
            </a:r>
            <a:r>
              <a:rPr lang="en" sz="1200" dirty="0">
                <a:solidFill>
                  <a:schemeClr val="dk1"/>
                </a:solidFill>
                <a:latin typeface="Calibri"/>
                <a:ea typeface="Calibri"/>
                <a:cs typeface="Calibri"/>
                <a:sym typeface="Calibri"/>
              </a:rPr>
              <a:t> (begun in Lesson 1)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Module 1)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Questions about </a:t>
            </a:r>
            <a:r>
              <a:rPr lang="en" sz="1200" b="1" i="1" dirty="0">
                <a:solidFill>
                  <a:schemeClr val="dk1"/>
                </a:solidFill>
                <a:latin typeface="Calibri"/>
                <a:ea typeface="Calibri"/>
                <a:cs typeface="Calibri"/>
                <a:sym typeface="Calibri"/>
              </a:rPr>
              <a:t>Colonial Voices: Hear Them Speak</a:t>
            </a:r>
            <a:r>
              <a:rPr lang="en" sz="1200" b="1" dirty="0">
                <a:solidFill>
                  <a:schemeClr val="dk1"/>
                </a:solidFill>
                <a:latin typeface="Calibri"/>
                <a:ea typeface="Calibri"/>
                <a:cs typeface="Calibri"/>
                <a:sym typeface="Calibri"/>
              </a:rPr>
              <a:t> anchor chart</a:t>
            </a:r>
            <a:r>
              <a:rPr lang="en" sz="1200" dirty="0">
                <a:solidFill>
                  <a:schemeClr val="dk1"/>
                </a:solidFill>
                <a:latin typeface="Calibri"/>
                <a:ea typeface="Calibri"/>
                <a:cs typeface="Calibri"/>
                <a:sym typeface="Calibri"/>
              </a:rPr>
              <a:t> (begun in Lesson 1)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(from Module 1; one per student)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(begun in Module 1; added to during Work Time A)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(begun in Lesson 1; added to during Work Time A)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Independent Reading: Sample Plans</a:t>
            </a:r>
            <a:r>
              <a:rPr lang="en" sz="1200" dirty="0">
                <a:solidFill>
                  <a:schemeClr val="dk1"/>
                </a:solidFill>
                <a:latin typeface="Calibri"/>
                <a:ea typeface="Calibri"/>
                <a:cs typeface="Calibri"/>
                <a:sym typeface="Calibri"/>
              </a:rPr>
              <a:t> (for teacher reference; see Module 1 Appendix)</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pair students for work during Opening B, with at least one strong reader per pair.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Independent Reading: Sample Plans </a:t>
            </a:r>
            <a:r>
              <a:rPr lang="en" sz="1200" dirty="0">
                <a:solidFill>
                  <a:schemeClr val="dk1"/>
                </a:solidFill>
                <a:latin typeface="Calibri"/>
                <a:ea typeface="Calibri"/>
                <a:cs typeface="Calibri"/>
                <a:sym typeface="Calibri"/>
              </a:rPr>
              <a:t>in preparation for launching independent reading in this lesson (see Module 1 Appendix).</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applicable anchor charts (see Materials list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769958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Review these protocols before teaching. They are all used in this lesson:</a:t>
            </a:r>
            <a:endParaRPr sz="1200" i="0" u="none" strike="noStrike" cap="none" dirty="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i="0" u="none" strike="noStrike" cap="none" dirty="0" smtClean="0">
                <a:solidFill>
                  <a:schemeClr val="dk1"/>
                </a:solidFill>
                <a:latin typeface="Calibri"/>
                <a:ea typeface="Calibri"/>
                <a:cs typeface="Calibri"/>
                <a:sym typeface="Calibri"/>
              </a:rPr>
              <a:t>Turn </a:t>
            </a:r>
            <a:r>
              <a:rPr lang="en" sz="1200" i="0" u="none" strike="noStrike" cap="none" dirty="0">
                <a:solidFill>
                  <a:schemeClr val="dk1"/>
                </a:solidFill>
                <a:latin typeface="Calibri"/>
                <a:ea typeface="Calibri"/>
                <a:cs typeface="Calibri"/>
                <a:sym typeface="Calibri"/>
              </a:rPr>
              <a:t>and Talk</a:t>
            </a:r>
            <a:endParaRPr sz="1200" i="0" u="none" strike="noStrike" cap="none" dirty="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Thumb-O-Meter</a:t>
            </a:r>
            <a:endParaRPr sz="1200" dirty="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i="0" u="sng" strike="noStrike" cap="none" dirty="0">
                <a:solidFill>
                  <a:schemeClr val="hlink"/>
                </a:solidFill>
                <a:latin typeface="Calibri"/>
                <a:ea typeface="Calibri"/>
                <a:cs typeface="Calibri"/>
                <a:sym typeface="Calibri"/>
                <a:hlinkClick r:id="rId3"/>
              </a:rPr>
              <a:t>https://eleducation.org/resources/el-education-classroom-protocols</a:t>
            </a:r>
            <a:endParaRPr sz="1200" i="0" u="none" strike="noStrike" cap="none" dirty="0">
              <a:solidFill>
                <a:srgbClr val="000000"/>
              </a:solidFill>
              <a:latin typeface="Calibri"/>
              <a:ea typeface="Calibri"/>
              <a:cs typeface="Calibri"/>
              <a:sym typeface="Calibri"/>
            </a:endParaRPr>
          </a:p>
        </p:txBody>
      </p:sp>
      <p:sp>
        <p:nvSpPr>
          <p:cNvPr id="111" name="Google Shape;11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691609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9" name="Google Shape;119;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chemeClr val="dk1"/>
                </a:solidFill>
                <a:latin typeface="Calibri"/>
                <a:ea typeface="Calibri"/>
                <a:cs typeface="Calibri"/>
                <a:sym typeface="Calibri"/>
              </a:rPr>
              <a:t>For lighter support:</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 sz="1200" dirty="0">
                <a:solidFill>
                  <a:schemeClr val="dk1"/>
                </a:solidFill>
                <a:latin typeface="Calibri"/>
                <a:ea typeface="Calibri"/>
                <a:cs typeface="Calibri"/>
                <a:sym typeface="Calibri"/>
              </a:rPr>
              <a:t>In Work Time A, encourage students to use the word </a:t>
            </a:r>
            <a:r>
              <a:rPr lang="en" sz="1200" i="1" dirty="0">
                <a:solidFill>
                  <a:schemeClr val="dk1"/>
                </a:solidFill>
                <a:latin typeface="Calibri"/>
                <a:ea typeface="Calibri"/>
                <a:cs typeface="Calibri"/>
                <a:sym typeface="Calibri"/>
              </a:rPr>
              <a:t>tax</a:t>
            </a:r>
            <a:r>
              <a:rPr lang="en" sz="1200" dirty="0">
                <a:solidFill>
                  <a:schemeClr val="dk1"/>
                </a:solidFill>
                <a:latin typeface="Calibri"/>
                <a:ea typeface="Calibri"/>
                <a:cs typeface="Calibri"/>
                <a:sym typeface="Calibri"/>
              </a:rPr>
              <a:t> as both a noun and a verb to share the gist of the section “Colonial Opposition.” (Example: </a:t>
            </a:r>
            <a:r>
              <a:rPr lang="en" sz="1200" i="0" dirty="0">
                <a:solidFill>
                  <a:schemeClr val="dk1"/>
                </a:solidFill>
                <a:latin typeface="Calibri"/>
                <a:ea typeface="Calibri"/>
                <a:cs typeface="Calibri"/>
                <a:sym typeface="Calibri"/>
              </a:rPr>
              <a:t>“The colonists were angry because Britain taxed almost everything that was printed.” “The colonists thought it was unfair to have to pay the taxes!”)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dirty="0">
                <a:solidFill>
                  <a:schemeClr val="dk1"/>
                </a:solidFill>
                <a:latin typeface="Calibri"/>
                <a:ea typeface="Calibri"/>
                <a:cs typeface="Calibri"/>
                <a:sym typeface="Calibri"/>
              </a:rPr>
              <a:t>For heavier support:</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latin typeface="Calibri"/>
                <a:ea typeface="Calibri"/>
                <a:cs typeface="Calibri"/>
                <a:sym typeface="Calibri"/>
              </a:rPr>
              <a:t>Consider enlarging the </a:t>
            </a:r>
            <a:r>
              <a:rPr lang="en" sz="1200" b="0" dirty="0">
                <a:latin typeface="Calibri"/>
                <a:ea typeface="Calibri"/>
                <a:cs typeface="Calibri"/>
                <a:sym typeface="Calibri"/>
              </a:rPr>
              <a:t>text “Revolutionary War, Part I” and </a:t>
            </a:r>
            <a:r>
              <a:rPr lang="en" sz="1200" dirty="0">
                <a:latin typeface="Calibri"/>
                <a:ea typeface="Calibri"/>
                <a:cs typeface="Calibri"/>
                <a:sym typeface="Calibri"/>
              </a:rPr>
              <a:t>posting it in a central location for students to reference throughout the unit. While reading for gist in Work Time A, make notes in the margins. In addition to writing key words or notes that correspond with each paragraph, consider sketching pictures to support comprehension. Keep this enlarged text posted throughout the unit to support comprehension of the Revolutionary War; to serve as a model for the reading for gist work students will continue to do throughout the unit; and to serve as a model for chronological text structure when students analyze text structure in future lessons.</a:t>
            </a:r>
            <a:r>
              <a:rPr lang="en" sz="1200" b="0" i="0" u="none" strike="noStrike" cap="none" dirty="0">
                <a:solidFill>
                  <a:srgbClr val="000000"/>
                </a:solidFill>
                <a:latin typeface="Calibri"/>
                <a:ea typeface="Calibri"/>
                <a:cs typeface="Calibri"/>
                <a:sym typeface="Calibri"/>
              </a:rPr>
              <a:t> </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0412808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9" name="Google Shape;12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250521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8" name="Google Shape;138;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slide and build students enthusiasm for the lesson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559465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in the previous lesson they were introduced to the guiding questions for the module. Invite students to reread the</a:t>
            </a:r>
            <a:r>
              <a:rPr lang="en" sz="1200" b="1" dirty="0">
                <a:solidFill>
                  <a:schemeClr val="dk1"/>
                </a:solidFill>
                <a:latin typeface="Calibri"/>
                <a:ea typeface="Calibri"/>
                <a:cs typeface="Calibri"/>
                <a:sym typeface="Calibri"/>
              </a:rPr>
              <a:t> Module Guiding Questions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for homework they were asked to reflect on what those guiding questions mean to them and how they feel about them.</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and briefly review the characteristic of </a:t>
            </a:r>
            <a:r>
              <a:rPr lang="en" sz="1200" i="1" dirty="0">
                <a:solidFill>
                  <a:schemeClr val="dk1"/>
                </a:solidFill>
                <a:latin typeface="Calibri"/>
                <a:ea typeface="Calibri"/>
                <a:cs typeface="Calibri"/>
                <a:sym typeface="Calibri"/>
              </a:rPr>
              <a:t>respect</a:t>
            </a:r>
            <a:r>
              <a:rPr lang="en" sz="1200" dirty="0">
                <a:solidFill>
                  <a:schemeClr val="dk1"/>
                </a:solidFill>
                <a:latin typeface="Calibri"/>
                <a:ea typeface="Calibri"/>
                <a:cs typeface="Calibri"/>
                <a:sym typeface="Calibri"/>
              </a:rPr>
              <a:t>. Using a total participation technique, invite responses from the group: “</a:t>
            </a:r>
            <a:r>
              <a:rPr lang="en" sz="1200" i="1" dirty="0">
                <a:solidFill>
                  <a:schemeClr val="dk1"/>
                </a:solidFill>
                <a:latin typeface="Calibri"/>
                <a:ea typeface="Calibri"/>
                <a:cs typeface="Calibri"/>
                <a:sym typeface="Calibri"/>
              </a:rPr>
              <a:t>How do you think respect will help us when we are sharing our reflections?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productive, use a Goal 4 Conversation Cue to encourage students to add on: “</a:t>
            </a:r>
            <a:r>
              <a:rPr lang="en" sz="1200" i="1" dirty="0">
                <a:solidFill>
                  <a:schemeClr val="dk1"/>
                </a:solidFill>
                <a:latin typeface="Calibri"/>
                <a:ea typeface="Calibri"/>
                <a:cs typeface="Calibri"/>
                <a:sym typeface="Calibri"/>
              </a:rPr>
              <a:t>Who can add on to what your classmate said? I’ll give you time to think and write.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any students who would like to do so to share their reflections with the whole group. This must be voluntary—if no one wants to share, that is </a:t>
            </a:r>
            <a:r>
              <a:rPr lang="en" sz="1200" dirty="0" smtClean="0">
                <a:solidFill>
                  <a:schemeClr val="dk1"/>
                </a:solidFill>
                <a:latin typeface="Calibri"/>
                <a:ea typeface="Calibri"/>
                <a:cs typeface="Calibri"/>
                <a:sym typeface="Calibri"/>
              </a:rPr>
              <a:t>okay</a:t>
            </a:r>
            <a:r>
              <a:rPr lang="en-US" sz="1200"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reflect on module guiding questions.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or students who may need additional support with expressive language: (Practicing Beforehand</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Before the lesson, ask students if they would like to share their reflections. Invite them to practice with you or a peer, helping them to rephrase any language that prevents comprehension of their intended message.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comprehension: Consider providing some visual examples of showing respect. These can be images, short videos, or role-play simulations. </a:t>
            </a:r>
            <a:endParaRPr sz="1200" dirty="0">
              <a:solidFill>
                <a:schemeClr val="dk1"/>
              </a:solidFill>
              <a:latin typeface="Calibri"/>
              <a:ea typeface="Calibri"/>
              <a:cs typeface="Calibri"/>
              <a:sym typeface="Calibri"/>
            </a:endParaRPr>
          </a:p>
        </p:txBody>
      </p:sp>
      <p:sp>
        <p:nvSpPr>
          <p:cNvPr id="144" name="Google Shape;144;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644857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pairs and invite them to label themselves A and B.</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1" i="0" dirty="0" smtClean="0">
                <a:solidFill>
                  <a:schemeClr val="dk1"/>
                </a:solidFill>
                <a:latin typeface="Calibri"/>
                <a:ea typeface="Calibri"/>
                <a:cs typeface="Calibri"/>
                <a:sym typeface="Calibri"/>
              </a:rPr>
              <a:t>"</a:t>
            </a:r>
            <a:r>
              <a:rPr lang="en" sz="1200" b="1" i="0" dirty="0" smtClean="0">
                <a:solidFill>
                  <a:schemeClr val="dk1"/>
                </a:solidFill>
                <a:latin typeface="Calibri"/>
                <a:ea typeface="Calibri"/>
                <a:cs typeface="Calibri"/>
                <a:sym typeface="Calibri"/>
              </a:rPr>
              <a:t>I </a:t>
            </a:r>
            <a:r>
              <a:rPr lang="en" sz="1200" b="1" i="0" dirty="0">
                <a:solidFill>
                  <a:schemeClr val="dk1"/>
                </a:solidFill>
                <a:latin typeface="Calibri"/>
                <a:ea typeface="Calibri"/>
                <a:cs typeface="Calibri"/>
                <a:sym typeface="Calibri"/>
              </a:rPr>
              <a:t>can determine the gist of “Revolutionary War, Part I.”</a:t>
            </a:r>
            <a:endParaRPr sz="1200" b="1" i="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1" i="0" dirty="0" smtClean="0">
                <a:solidFill>
                  <a:schemeClr val="dk1"/>
                </a:solidFill>
                <a:latin typeface="Calibri"/>
                <a:ea typeface="Calibri"/>
                <a:cs typeface="Calibri"/>
                <a:sym typeface="Calibri"/>
              </a:rPr>
              <a:t>"</a:t>
            </a:r>
            <a:r>
              <a:rPr lang="en" sz="1200" b="1" i="0" dirty="0" smtClean="0">
                <a:solidFill>
                  <a:schemeClr val="dk1"/>
                </a:solidFill>
                <a:latin typeface="Calibri"/>
                <a:ea typeface="Calibri"/>
                <a:cs typeface="Calibri"/>
                <a:sym typeface="Calibri"/>
              </a:rPr>
              <a:t>I </a:t>
            </a:r>
            <a:r>
              <a:rPr lang="en" sz="1200" b="1" i="0" dirty="0">
                <a:solidFill>
                  <a:schemeClr val="dk1"/>
                </a:solidFill>
                <a:latin typeface="Calibri"/>
                <a:ea typeface="Calibri"/>
                <a:cs typeface="Calibri"/>
                <a:sym typeface="Calibri"/>
              </a:rPr>
              <a:t>can determine the meaning of unfamiliar words and phrases in</a:t>
            </a:r>
            <a:r>
              <a:rPr lang="en" sz="1200" i="1" dirty="0">
                <a:solidFill>
                  <a:schemeClr val="dk1"/>
                </a:solidFill>
                <a:latin typeface="Calibri"/>
                <a:ea typeface="Calibri"/>
                <a:cs typeface="Calibri"/>
                <a:sym typeface="Calibri"/>
              </a:rPr>
              <a:t> </a:t>
            </a:r>
            <a:r>
              <a:rPr lang="en" sz="1200" b="1" i="1" dirty="0">
                <a:solidFill>
                  <a:schemeClr val="dk1"/>
                </a:solidFill>
                <a:latin typeface="Calibri"/>
                <a:ea typeface="Calibri"/>
                <a:cs typeface="Calibri"/>
                <a:sym typeface="Calibri"/>
              </a:rPr>
              <a:t>“Revolutionary War, Part I.”</a:t>
            </a:r>
            <a:endParaRPr sz="1200" b="1"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seen similar learning targets in previous modules.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word </a:t>
            </a:r>
            <a:r>
              <a:rPr lang="en" sz="1200" i="1" dirty="0">
                <a:solidFill>
                  <a:schemeClr val="dk1"/>
                </a:solidFill>
                <a:latin typeface="Calibri"/>
                <a:ea typeface="Calibri"/>
                <a:cs typeface="Calibri"/>
                <a:sym typeface="Calibri"/>
              </a:rPr>
              <a:t>gist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 the first target. Remind students that the gist is what the text is mostly about and that we find the gist of new texts so that we understand what it is mostly about. Also remind them that when we find the gist of sections of the text, it helps us understand the structure.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learning targets.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who may need additional support with comprehension and engagement: (Working toward Same Learning Targets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similar learning targets with other texts in Modules 1–2.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For </a:t>
            </a:r>
            <a:r>
              <a:rPr lang="en" sz="1200" dirty="0">
                <a:solidFill>
                  <a:schemeClr val="dk1"/>
                </a:solidFill>
                <a:latin typeface="Calibri"/>
                <a:ea typeface="Calibri"/>
                <a:cs typeface="Calibri"/>
                <a:sym typeface="Calibri"/>
              </a:rPr>
              <a:t>ELLs and students who may require more support: (Stopping between Learning Targets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reading one learning target at a time, stopping after each one to ask students what they think they will be doing in this lesson.</a:t>
            </a:r>
            <a:endParaRPr sz="1200" dirty="0">
              <a:solidFill>
                <a:schemeClr val="dk1"/>
              </a:solidFill>
              <a:latin typeface="Calibri"/>
              <a:ea typeface="Calibri"/>
              <a:cs typeface="Calibri"/>
              <a:sym typeface="Calibri"/>
            </a:endParaRPr>
          </a:p>
        </p:txBody>
      </p:sp>
      <p:sp>
        <p:nvSpPr>
          <p:cNvPr id="150" name="Google Shape;150;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5389366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89" name="Google Shape;89;p13"/>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90" name="Google Shape;90;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7.png"/><Relationship Id="rId5" Type="http://schemas.openxmlformats.org/officeDocument/2006/relationships/image" Target="../media/image8.png"/><Relationship Id="rId6"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3/unit-1/lesson-2"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title"/>
          </p:nvPr>
        </p:nvSpPr>
        <p:spPr>
          <a:xfrm>
            <a:off x="381000" y="273844"/>
            <a:ext cx="813435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1: Lesson </a:t>
            </a:r>
            <a:r>
              <a:rPr lang="en" sz="3400" dirty="0">
                <a:latin typeface="Century Gothic"/>
                <a:ea typeface="Century Gothic"/>
                <a:cs typeface="Century Gothic"/>
                <a:sym typeface="Century Gothic"/>
              </a:rPr>
              <a:t>2</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96" name="Google Shape;96;p14"/>
          <p:cNvSpPr txBox="1">
            <a:spLocks noGrp="1"/>
          </p:cNvSpPr>
          <p:nvPr>
            <p:ph type="body" idx="1"/>
          </p:nvPr>
        </p:nvSpPr>
        <p:spPr>
          <a:xfrm>
            <a:off x="381000" y="1369219"/>
            <a:ext cx="813435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dirty="0">
                <a:solidFill>
                  <a:schemeClr val="dk1"/>
                </a:solidFill>
                <a:sym typeface="Century Gothic"/>
              </a:rPr>
              <a:t>This lesson will take approximately  </a:t>
            </a:r>
            <a:r>
              <a:rPr lang="en" sz="1600" dirty="0">
                <a:sym typeface="Century Gothic"/>
              </a:rPr>
              <a:t>60-80 </a:t>
            </a:r>
            <a:r>
              <a:rPr lang="en" sz="1600" b="0" i="0" u="none" strike="noStrike" cap="none" dirty="0">
                <a:solidFill>
                  <a:schemeClr val="dk1"/>
                </a:solidFill>
                <a:sym typeface="Century Gothic"/>
              </a:rPr>
              <a:t>minutes to complete. </a:t>
            </a:r>
            <a:endParaRPr sz="1600" b="0" i="0" u="none" strike="noStrike" cap="none" dirty="0">
              <a:solidFill>
                <a:schemeClr val="dk1"/>
              </a:solidFill>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dirty="0">
                <a:solidFill>
                  <a:schemeClr val="dk1"/>
                </a:solidFill>
                <a:sym typeface="Century Gothic"/>
              </a:rPr>
              <a:t>The purpose of today’s lesson is to:</a:t>
            </a:r>
            <a:endParaRPr sz="1600" b="0" i="0" u="none" strike="noStrike" cap="none" dirty="0">
              <a:solidFill>
                <a:schemeClr val="dk1"/>
              </a:solidFill>
              <a:sym typeface="Century Gothic"/>
            </a:endParaRPr>
          </a:p>
          <a:p>
            <a:pPr marL="457200" marR="0" lvl="0" indent="-228600" algn="l" rtl="0">
              <a:lnSpc>
                <a:spcPct val="90000"/>
              </a:lnSpc>
              <a:spcBef>
                <a:spcPts val="0"/>
              </a:spcBef>
              <a:spcAft>
                <a:spcPts val="0"/>
              </a:spcAft>
              <a:buClr>
                <a:schemeClr val="dk1"/>
              </a:buClr>
              <a:buSzPts val="1800"/>
              <a:buFont typeface="Century Gothic"/>
              <a:buNone/>
            </a:pPr>
            <a:r>
              <a:rPr lang="en" sz="1600" dirty="0">
                <a:sym typeface="Century Gothic"/>
              </a:rPr>
              <a:t>The lesson begins with students reflecting on the module guiding questions. This is not</a:t>
            </a:r>
            <a:r>
              <a:rPr lang="en" sz="1600" dirty="0"/>
              <a:t> </a:t>
            </a:r>
            <a:r>
              <a:rPr lang="en" sz="1600" dirty="0">
                <a:sym typeface="Century Gothic"/>
              </a:rPr>
              <a:t>mandatory—students share their reflections only if they want to do so. It is important to be sensitive to students’ and families’ feelings about the American Revolution.</a:t>
            </a:r>
            <a:endParaRPr sz="1600" b="0" i="0" u="none" strike="noStrike" cap="none" dirty="0">
              <a:solidFill>
                <a:schemeClr val="dk1"/>
              </a:solidFill>
              <a:sym typeface="Century Gothic"/>
            </a:endParaRPr>
          </a:p>
          <a:p>
            <a:pPr marL="628650" marR="0" lvl="1" indent="-95250" algn="l" rtl="0">
              <a:lnSpc>
                <a:spcPct val="90000"/>
              </a:lnSpc>
              <a:spcBef>
                <a:spcPts val="0"/>
              </a:spcBef>
              <a:spcAft>
                <a:spcPts val="0"/>
              </a:spcAft>
              <a:buClr>
                <a:schemeClr val="dk1"/>
              </a:buClr>
              <a:buSzPts val="1200"/>
              <a:buFont typeface="Arial"/>
              <a:buNone/>
            </a:pPr>
            <a:endParaRPr sz="1600" b="0" i="0" u="none" strike="noStrike" cap="none" dirty="0">
              <a:solidFill>
                <a:schemeClr val="dk1"/>
              </a:solidFill>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dirty="0">
                <a:solidFill>
                  <a:schemeClr val="dk1"/>
                </a:solidFill>
                <a:sym typeface="Century Gothic"/>
              </a:rPr>
              <a:t>The Learning Targets for students today are:</a:t>
            </a:r>
            <a:endParaRPr sz="1600" b="0" i="0" u="none" strike="noStrike" cap="none" dirty="0">
              <a:solidFill>
                <a:schemeClr val="dk1"/>
              </a:solidFill>
              <a:sym typeface="Century Gothic"/>
            </a:endParaRPr>
          </a:p>
          <a:p>
            <a:pPr marL="457200" marR="0" lvl="0" indent="-361950" algn="l" rtl="0">
              <a:lnSpc>
                <a:spcPct val="90000"/>
              </a:lnSpc>
              <a:spcBef>
                <a:spcPts val="800"/>
              </a:spcBef>
              <a:spcAft>
                <a:spcPts val="0"/>
              </a:spcAft>
              <a:buSzPts val="2100"/>
              <a:buFont typeface="Century Gothic"/>
              <a:buChar char="•"/>
            </a:pPr>
            <a:r>
              <a:rPr lang="en" sz="1600" dirty="0">
                <a:sym typeface="Century Gothic"/>
              </a:rPr>
              <a:t>I can determine the gist of “Revolutionary War, Part </a:t>
            </a:r>
            <a:r>
              <a:rPr lang="en" sz="1600" dirty="0" smtClean="0">
                <a:sym typeface="Century Gothic"/>
              </a:rPr>
              <a:t>I</a:t>
            </a:r>
            <a:r>
              <a:rPr lang="en-US" sz="1600" dirty="0" smtClean="0">
                <a:sym typeface="Century Gothic"/>
              </a:rPr>
              <a:t>.</a:t>
            </a:r>
            <a:r>
              <a:rPr lang="en" sz="1600" dirty="0" smtClean="0"/>
              <a:t>”</a:t>
            </a:r>
            <a:endParaRPr sz="1600" dirty="0">
              <a:sym typeface="Century Gothic"/>
            </a:endParaRPr>
          </a:p>
          <a:p>
            <a:pPr marL="457200" marR="0" lvl="0" indent="-361950" algn="l" rtl="0">
              <a:lnSpc>
                <a:spcPct val="90000"/>
              </a:lnSpc>
              <a:spcBef>
                <a:spcPts val="0"/>
              </a:spcBef>
              <a:spcAft>
                <a:spcPts val="0"/>
              </a:spcAft>
              <a:buSzPts val="2100"/>
              <a:buFont typeface="Century Gothic"/>
              <a:buChar char="•"/>
            </a:pPr>
            <a:r>
              <a:rPr lang="en" sz="1600" dirty="0">
                <a:sym typeface="Century Gothic"/>
              </a:rPr>
              <a:t>I can determine the meaning of unfamiliar words and phrases in “Revolutionary War, Part </a:t>
            </a:r>
            <a:r>
              <a:rPr lang="en" sz="1600" dirty="0" smtClean="0">
                <a:sym typeface="Century Gothic"/>
              </a:rPr>
              <a:t>I</a:t>
            </a:r>
            <a:r>
              <a:rPr lang="en-US" sz="1600" dirty="0" smtClean="0">
                <a:sym typeface="Century Gothic"/>
              </a:rPr>
              <a:t>.</a:t>
            </a:r>
            <a:r>
              <a:rPr lang="en" sz="1600" dirty="0" smtClean="0"/>
              <a:t>”</a:t>
            </a:r>
            <a:endParaRPr sz="1600" i="0" u="none" strike="noStrike" cap="none" dirty="0">
              <a:solidFill>
                <a:schemeClr val="dk1"/>
              </a:solidFill>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3"/>
          <p:cNvSpPr txBox="1">
            <a:spLocks noGrp="1"/>
          </p:cNvSpPr>
          <p:nvPr>
            <p:ph type="title"/>
          </p:nvPr>
        </p:nvSpPr>
        <p:spPr>
          <a:xfrm>
            <a:off x="628650" y="193075"/>
            <a:ext cx="7886700" cy="6030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a:latin typeface="Century Gothic"/>
                <a:ea typeface="Century Gothic"/>
                <a:cs typeface="Century Gothic"/>
                <a:sym typeface="Century Gothic"/>
              </a:rPr>
              <a:t>Reading for Gist: “Revolutionary War, Part I”</a:t>
            </a:r>
            <a:endParaRPr sz="2400" b="0" i="0" u="none" strike="noStrike" cap="none">
              <a:solidFill>
                <a:schemeClr val="dk1"/>
              </a:solidFill>
              <a:latin typeface="Century Gothic"/>
              <a:ea typeface="Century Gothic"/>
              <a:cs typeface="Century Gothic"/>
              <a:sym typeface="Century Gothic"/>
            </a:endParaRPr>
          </a:p>
        </p:txBody>
      </p:sp>
      <p:sp>
        <p:nvSpPr>
          <p:cNvPr id="160" name="Google Shape;160;p23"/>
          <p:cNvSpPr txBox="1">
            <a:spLocks noGrp="1"/>
          </p:cNvSpPr>
          <p:nvPr>
            <p:ph type="body" idx="1"/>
          </p:nvPr>
        </p:nvSpPr>
        <p:spPr>
          <a:xfrm>
            <a:off x="6389525" y="1056950"/>
            <a:ext cx="2435400" cy="25590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sz="1400" i="0" u="none" strike="noStrike" cap="none">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What is the text about?</a:t>
            </a:r>
            <a:endParaRPr sz="180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What is the gist of this paragraph? What is it mostly about?</a:t>
            </a:r>
            <a:endParaRPr sz="1800">
              <a:latin typeface="Century Gothic"/>
              <a:ea typeface="Century Gothic"/>
              <a:cs typeface="Century Gothic"/>
              <a:sym typeface="Century Gothic"/>
            </a:endParaRPr>
          </a:p>
        </p:txBody>
      </p:sp>
      <p:pic>
        <p:nvPicPr>
          <p:cNvPr id="161" name="Google Shape;161;p23"/>
          <p:cNvPicPr preferRelativeResize="0"/>
          <p:nvPr/>
        </p:nvPicPr>
        <p:blipFill>
          <a:blip r:embed="rId3">
            <a:alphaModFix/>
          </a:blip>
          <a:stretch>
            <a:fillRect/>
          </a:stretch>
        </p:blipFill>
        <p:spPr>
          <a:xfrm>
            <a:off x="8436428" y="4408714"/>
            <a:ext cx="553273" cy="559536"/>
          </a:xfrm>
          <a:prstGeom prst="rect">
            <a:avLst/>
          </a:prstGeom>
          <a:noFill/>
          <a:ln>
            <a:noFill/>
          </a:ln>
        </p:spPr>
      </p:pic>
      <p:pic>
        <p:nvPicPr>
          <p:cNvPr id="162" name="Google Shape;162;p23"/>
          <p:cNvPicPr preferRelativeResize="0"/>
          <p:nvPr/>
        </p:nvPicPr>
        <p:blipFill>
          <a:blip r:embed="rId4">
            <a:alphaModFix/>
          </a:blip>
          <a:stretch>
            <a:fillRect/>
          </a:stretch>
        </p:blipFill>
        <p:spPr>
          <a:xfrm>
            <a:off x="7565571" y="4310743"/>
            <a:ext cx="747185" cy="657507"/>
          </a:xfrm>
          <a:prstGeom prst="rect">
            <a:avLst/>
          </a:prstGeom>
          <a:noFill/>
          <a:ln>
            <a:noFill/>
          </a:ln>
        </p:spPr>
      </p:pic>
      <p:pic>
        <p:nvPicPr>
          <p:cNvPr id="163" name="Google Shape;163;p23"/>
          <p:cNvPicPr preferRelativeResize="0"/>
          <p:nvPr/>
        </p:nvPicPr>
        <p:blipFill>
          <a:blip r:embed="rId5">
            <a:alphaModFix/>
          </a:blip>
          <a:stretch>
            <a:fillRect/>
          </a:stretch>
        </p:blipFill>
        <p:spPr>
          <a:xfrm>
            <a:off x="628650" y="796075"/>
            <a:ext cx="2582474" cy="3776902"/>
          </a:xfrm>
          <a:prstGeom prst="rect">
            <a:avLst/>
          </a:prstGeom>
          <a:noFill/>
          <a:ln w="9525" cap="flat" cmpd="sng">
            <a:solidFill>
              <a:schemeClr val="dk2"/>
            </a:solidFill>
            <a:prstDash val="solid"/>
            <a:round/>
            <a:headEnd type="none" w="sm" len="sm"/>
            <a:tailEnd type="none" w="sm" len="sm"/>
          </a:ln>
        </p:spPr>
      </p:pic>
      <p:pic>
        <p:nvPicPr>
          <p:cNvPr id="164" name="Google Shape;164;p23"/>
          <p:cNvPicPr preferRelativeResize="0"/>
          <p:nvPr/>
        </p:nvPicPr>
        <p:blipFill>
          <a:blip r:embed="rId6">
            <a:alphaModFix/>
          </a:blip>
          <a:stretch>
            <a:fillRect/>
          </a:stretch>
        </p:blipFill>
        <p:spPr>
          <a:xfrm>
            <a:off x="3564746" y="796075"/>
            <a:ext cx="2660003" cy="3776902"/>
          </a:xfrm>
          <a:prstGeom prst="rect">
            <a:avLst/>
          </a:prstGeom>
          <a:noFill/>
          <a:ln w="9525" cap="flat" cmpd="sng">
            <a:solidFill>
              <a:schemeClr val="dk2"/>
            </a:solidFill>
            <a:prstDash val="solid"/>
            <a:round/>
            <a:headEnd type="none" w="sm" len="sm"/>
            <a:tailEnd type="none" w="sm" len="sm"/>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Making Connections to </a:t>
            </a:r>
            <a:r>
              <a:rPr lang="en" i="1">
                <a:latin typeface="Century Gothic"/>
                <a:ea typeface="Century Gothic"/>
                <a:cs typeface="Century Gothic"/>
                <a:sym typeface="Century Gothic"/>
              </a:rPr>
              <a:t>Colonial Voices: Hear Them Speak </a:t>
            </a:r>
            <a:endParaRPr sz="3300" b="0" i="1" u="none" strike="noStrike" cap="none">
              <a:solidFill>
                <a:schemeClr val="dk1"/>
              </a:solidFill>
              <a:latin typeface="Century Gothic"/>
              <a:ea typeface="Century Gothic"/>
              <a:cs typeface="Century Gothic"/>
              <a:sym typeface="Century Gothic"/>
            </a:endParaRPr>
          </a:p>
        </p:txBody>
      </p:sp>
      <p:sp>
        <p:nvSpPr>
          <p:cNvPr id="170" name="Google Shape;170;p24"/>
          <p:cNvSpPr txBox="1">
            <a:spLocks noGrp="1"/>
          </p:cNvSpPr>
          <p:nvPr>
            <p:ph type="body" idx="1"/>
          </p:nvPr>
        </p:nvSpPr>
        <p:spPr>
          <a:xfrm>
            <a:off x="3347440" y="1369225"/>
            <a:ext cx="5502000" cy="3263400"/>
          </a:xfrm>
          <a:prstGeom prst="rect">
            <a:avLst/>
          </a:prstGeom>
          <a:noFill/>
          <a:ln>
            <a:noFill/>
          </a:ln>
        </p:spPr>
        <p:txBody>
          <a:bodyPr spcFirstLastPara="1" wrap="square" lIns="68575" tIns="34275" rIns="68575" bIns="34275" anchor="t" anchorCtr="0">
            <a:noAutofit/>
          </a:bodyPr>
          <a:lstStyle/>
          <a:p>
            <a:pPr marL="457200" lvl="0" indent="-342900" algn="l" rtl="0">
              <a:lnSpc>
                <a:spcPct val="100000"/>
              </a:lnSpc>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Have you found any information from reading </a:t>
            </a:r>
            <a:r>
              <a:rPr lang="en-US" sz="1800" dirty="0" smtClean="0">
                <a:latin typeface="Century Gothic"/>
                <a:ea typeface="Century Gothic"/>
                <a:cs typeface="Century Gothic"/>
                <a:sym typeface="Century Gothic"/>
              </a:rPr>
              <a:t>“</a:t>
            </a:r>
            <a:r>
              <a:rPr lang="en" sz="1800" dirty="0" smtClean="0">
                <a:latin typeface="Century Gothic"/>
                <a:ea typeface="Century Gothic"/>
                <a:cs typeface="Century Gothic"/>
                <a:sym typeface="Century Gothic"/>
              </a:rPr>
              <a:t>Revolutionary </a:t>
            </a:r>
            <a:r>
              <a:rPr lang="en" sz="1800" dirty="0">
                <a:latin typeface="Century Gothic"/>
                <a:ea typeface="Century Gothic"/>
                <a:cs typeface="Century Gothic"/>
                <a:sym typeface="Century Gothic"/>
              </a:rPr>
              <a:t>War, Part </a:t>
            </a:r>
            <a:r>
              <a:rPr lang="en" sz="1800" dirty="0" smtClean="0">
                <a:latin typeface="Century Gothic"/>
                <a:ea typeface="Century Gothic"/>
                <a:cs typeface="Century Gothic"/>
                <a:sym typeface="Century Gothic"/>
              </a:rPr>
              <a:t>I</a:t>
            </a:r>
            <a:r>
              <a:rPr lang="en-US" sz="1800" dirty="0" smtClean="0">
                <a:latin typeface="Century Gothic"/>
                <a:ea typeface="Century Gothic"/>
                <a:cs typeface="Century Gothic"/>
                <a:sym typeface="Century Gothic"/>
              </a:rPr>
              <a:t>”</a:t>
            </a:r>
            <a:r>
              <a:rPr lang="en" sz="1800" dirty="0" smtClean="0">
                <a:latin typeface="Century Gothic"/>
                <a:ea typeface="Century Gothic"/>
                <a:cs typeface="Century Gothic"/>
                <a:sym typeface="Century Gothic"/>
              </a:rPr>
              <a:t> </a:t>
            </a:r>
            <a:r>
              <a:rPr lang="en" sz="1800" dirty="0">
                <a:latin typeface="Century Gothic"/>
                <a:ea typeface="Century Gothic"/>
                <a:cs typeface="Century Gothic"/>
                <a:sym typeface="Century Gothic"/>
              </a:rPr>
              <a:t>that could help you answer this question?</a:t>
            </a:r>
            <a:endParaRPr sz="1800" dirty="0">
              <a:latin typeface="Century Gothic"/>
              <a:ea typeface="Century Gothic"/>
              <a:cs typeface="Century Gothic"/>
              <a:sym typeface="Century Gothic"/>
            </a:endParaRPr>
          </a:p>
        </p:txBody>
      </p:sp>
      <p:pic>
        <p:nvPicPr>
          <p:cNvPr id="171" name="Google Shape;171;p24"/>
          <p:cNvPicPr preferRelativeResize="0"/>
          <p:nvPr/>
        </p:nvPicPr>
        <p:blipFill>
          <a:blip r:embed="rId3">
            <a:alphaModFix/>
          </a:blip>
          <a:stretch>
            <a:fillRect/>
          </a:stretch>
        </p:blipFill>
        <p:spPr>
          <a:xfrm>
            <a:off x="536227" y="1369226"/>
            <a:ext cx="2538072" cy="3263398"/>
          </a:xfrm>
          <a:prstGeom prst="rect">
            <a:avLst/>
          </a:prstGeom>
          <a:noFill/>
          <a:ln w="19050" cap="flat" cmpd="sng">
            <a:solidFill>
              <a:schemeClr val="dk2"/>
            </a:solidFill>
            <a:prstDash val="solid"/>
            <a:round/>
            <a:headEnd type="none" w="sm" len="sm"/>
            <a:tailEnd type="none" w="sm" len="sm"/>
          </a:ln>
        </p:spPr>
      </p:pic>
      <p:pic>
        <p:nvPicPr>
          <p:cNvPr id="172" name="Google Shape;172;p24"/>
          <p:cNvPicPr preferRelativeResize="0"/>
          <p:nvPr/>
        </p:nvPicPr>
        <p:blipFill>
          <a:blip r:embed="rId4">
            <a:alphaModFix/>
          </a:blip>
          <a:stretch>
            <a:fillRect/>
          </a:stretch>
        </p:blipFill>
        <p:spPr>
          <a:xfrm>
            <a:off x="8471806" y="4491599"/>
            <a:ext cx="526938" cy="484414"/>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 Launching Independent Reading</a:t>
            </a:r>
            <a:endParaRPr sz="3300" b="0" i="0" u="none" strike="noStrike" cap="none">
              <a:solidFill>
                <a:schemeClr val="dk1"/>
              </a:solidFill>
              <a:latin typeface="Century Gothic"/>
              <a:ea typeface="Century Gothic"/>
              <a:cs typeface="Century Gothic"/>
              <a:sym typeface="Century Gothic"/>
            </a:endParaRPr>
          </a:p>
        </p:txBody>
      </p:sp>
      <p:sp>
        <p:nvSpPr>
          <p:cNvPr id="178" name="Google Shape;178;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lvl="0" indent="-311150" algn="l" rtl="0">
              <a:lnSpc>
                <a:spcPct val="115000"/>
              </a:lnSpc>
              <a:spcBef>
                <a:spcPts val="900"/>
              </a:spcBef>
              <a:spcAft>
                <a:spcPts val="0"/>
              </a:spcAft>
              <a:buSzPts val="1300"/>
              <a:buFont typeface="Century Gothic"/>
              <a:buChar char="●"/>
            </a:pPr>
            <a:r>
              <a:rPr lang="en" sz="1300" dirty="0">
                <a:latin typeface="Century Gothic"/>
                <a:ea typeface="Century Gothic"/>
                <a:cs typeface="Century Gothic"/>
                <a:sym typeface="Century Gothic"/>
              </a:rPr>
              <a:t>What is the theme or main idea of the text? What are some of the key details, and how</a:t>
            </a:r>
            <a:br>
              <a:rPr lang="en" sz="1300" dirty="0">
                <a:latin typeface="Century Gothic"/>
                <a:ea typeface="Century Gothic"/>
                <a:cs typeface="Century Gothic"/>
                <a:sym typeface="Century Gothic"/>
              </a:rPr>
            </a:br>
            <a:r>
              <a:rPr lang="en" sz="1300" dirty="0">
                <a:latin typeface="Century Gothic"/>
                <a:ea typeface="Century Gothic"/>
                <a:cs typeface="Century Gothic"/>
                <a:sym typeface="Century Gothic"/>
              </a:rPr>
              <a:t>do they support the main idea?</a:t>
            </a:r>
            <a:endParaRPr sz="1300" dirty="0">
              <a:latin typeface="Century Gothic"/>
              <a:ea typeface="Century Gothic"/>
              <a:cs typeface="Century Gothic"/>
              <a:sym typeface="Century Gothic"/>
            </a:endParaRPr>
          </a:p>
          <a:p>
            <a:pPr marL="457200" lvl="0" indent="-311150" algn="l" rtl="0">
              <a:lnSpc>
                <a:spcPct val="115000"/>
              </a:lnSpc>
              <a:spcBef>
                <a:spcPts val="0"/>
              </a:spcBef>
              <a:spcAft>
                <a:spcPts val="0"/>
              </a:spcAft>
              <a:buSzPts val="1300"/>
              <a:buFont typeface="Century Gothic"/>
              <a:buChar char="●"/>
            </a:pPr>
            <a:r>
              <a:rPr lang="en" sz="1300" dirty="0">
                <a:latin typeface="Century Gothic"/>
                <a:ea typeface="Century Gothic"/>
                <a:cs typeface="Century Gothic"/>
                <a:sym typeface="Century Gothic"/>
              </a:rPr>
              <a:t>What do the illustrations tell you? How do they help you understand the words?</a:t>
            </a:r>
            <a:endParaRPr sz="1300" dirty="0">
              <a:latin typeface="Century Gothic"/>
              <a:ea typeface="Century Gothic"/>
              <a:cs typeface="Century Gothic"/>
              <a:sym typeface="Century Gothic"/>
            </a:endParaRPr>
          </a:p>
          <a:p>
            <a:pPr marL="457200" lvl="0" indent="-311150" algn="l" rtl="0">
              <a:lnSpc>
                <a:spcPct val="115000"/>
              </a:lnSpc>
              <a:spcBef>
                <a:spcPts val="0"/>
              </a:spcBef>
              <a:spcAft>
                <a:spcPts val="0"/>
              </a:spcAft>
              <a:buSzPts val="1300"/>
              <a:buFont typeface="Century Gothic"/>
              <a:buChar char="●"/>
            </a:pPr>
            <a:r>
              <a:rPr lang="en" sz="1300" dirty="0">
                <a:latin typeface="Century Gothic"/>
                <a:ea typeface="Century Gothic"/>
                <a:cs typeface="Century Gothic"/>
                <a:sym typeface="Century Gothic"/>
              </a:rPr>
              <a:t>What questions do you now have after reading? What would you like to learn more</a:t>
            </a:r>
            <a:br>
              <a:rPr lang="en" sz="1300" dirty="0">
                <a:latin typeface="Century Gothic"/>
                <a:ea typeface="Century Gothic"/>
                <a:cs typeface="Century Gothic"/>
                <a:sym typeface="Century Gothic"/>
              </a:rPr>
            </a:br>
            <a:r>
              <a:rPr lang="en" sz="1300" dirty="0">
                <a:latin typeface="Century Gothic"/>
                <a:ea typeface="Century Gothic"/>
                <a:cs typeface="Century Gothic"/>
                <a:sym typeface="Century Gothic"/>
              </a:rPr>
              <a:t>about? Why?</a:t>
            </a:r>
            <a:endParaRPr sz="1300" dirty="0">
              <a:latin typeface="Century Gothic"/>
              <a:ea typeface="Century Gothic"/>
              <a:cs typeface="Century Gothic"/>
              <a:sym typeface="Century Gothic"/>
            </a:endParaRPr>
          </a:p>
          <a:p>
            <a:pPr marL="457200" lvl="0" indent="-311150" algn="l" rtl="0">
              <a:lnSpc>
                <a:spcPct val="115000"/>
              </a:lnSpc>
              <a:spcBef>
                <a:spcPts val="0"/>
              </a:spcBef>
              <a:spcAft>
                <a:spcPts val="0"/>
              </a:spcAft>
              <a:buSzPts val="1300"/>
              <a:buFont typeface="Century Gothic"/>
              <a:buChar char="●"/>
            </a:pPr>
            <a:r>
              <a:rPr lang="en" sz="1300" dirty="0">
                <a:latin typeface="Century Gothic"/>
                <a:ea typeface="Century Gothic"/>
                <a:cs typeface="Century Gothic"/>
                <a:sym typeface="Century Gothic"/>
              </a:rPr>
              <a:t>What are the most important facts you learned from reading?</a:t>
            </a:r>
            <a:endParaRPr sz="1300" dirty="0">
              <a:latin typeface="Century Gothic"/>
              <a:ea typeface="Century Gothic"/>
              <a:cs typeface="Century Gothic"/>
              <a:sym typeface="Century Gothic"/>
            </a:endParaRPr>
          </a:p>
          <a:p>
            <a:pPr marL="457200" lvl="0" indent="-311150" algn="l" rtl="0">
              <a:lnSpc>
                <a:spcPct val="115000"/>
              </a:lnSpc>
              <a:spcBef>
                <a:spcPts val="0"/>
              </a:spcBef>
              <a:spcAft>
                <a:spcPts val="0"/>
              </a:spcAft>
              <a:buSzPts val="1300"/>
              <a:buFont typeface="Century Gothic"/>
              <a:buChar char="●"/>
            </a:pPr>
            <a:r>
              <a:rPr lang="en" sz="1300" dirty="0">
                <a:latin typeface="Century Gothic"/>
                <a:ea typeface="Century Gothic"/>
                <a:cs typeface="Century Gothic"/>
                <a:sym typeface="Century Gothic"/>
              </a:rPr>
              <a:t>What is the most interesting fact you learned today? Why?</a:t>
            </a:r>
            <a:endParaRPr sz="1300" dirty="0">
              <a:latin typeface="Century Gothic"/>
              <a:ea typeface="Century Gothic"/>
              <a:cs typeface="Century Gothic"/>
              <a:sym typeface="Century Gothic"/>
            </a:endParaRPr>
          </a:p>
          <a:p>
            <a:pPr marL="457200" lvl="0" indent="-311150" algn="l" rtl="0">
              <a:lnSpc>
                <a:spcPct val="115000"/>
              </a:lnSpc>
              <a:spcBef>
                <a:spcPts val="0"/>
              </a:spcBef>
              <a:spcAft>
                <a:spcPts val="0"/>
              </a:spcAft>
              <a:buSzPts val="1300"/>
              <a:buFont typeface="Century Gothic"/>
              <a:buChar char="●"/>
            </a:pPr>
            <a:r>
              <a:rPr lang="en" sz="1300" dirty="0">
                <a:latin typeface="Century Gothic"/>
                <a:ea typeface="Century Gothic"/>
                <a:cs typeface="Century Gothic"/>
                <a:sym typeface="Century Gothic"/>
              </a:rPr>
              <a:t>How does what you read today connect to something you have learned in other lessons?</a:t>
            </a:r>
            <a:endParaRPr sz="1300" dirty="0">
              <a:latin typeface="Century Gothic"/>
              <a:ea typeface="Century Gothic"/>
              <a:cs typeface="Century Gothic"/>
              <a:sym typeface="Century Gothic"/>
            </a:endParaRPr>
          </a:p>
          <a:p>
            <a:pPr marL="457200" lvl="0" indent="-311150" algn="l" rtl="0">
              <a:lnSpc>
                <a:spcPct val="115000"/>
              </a:lnSpc>
              <a:spcBef>
                <a:spcPts val="0"/>
              </a:spcBef>
              <a:spcAft>
                <a:spcPts val="0"/>
              </a:spcAft>
              <a:buSzPts val="1300"/>
              <a:buFont typeface="Century Gothic"/>
              <a:buChar char="●"/>
            </a:pPr>
            <a:r>
              <a:rPr lang="en" sz="1300" dirty="0">
                <a:latin typeface="Century Gothic"/>
                <a:ea typeface="Century Gothic"/>
                <a:cs typeface="Century Gothic"/>
                <a:sym typeface="Century Gothic"/>
              </a:rPr>
              <a:t>Describe in depth a character in the text using details from the text.</a:t>
            </a:r>
            <a:endParaRPr sz="1300" dirty="0">
              <a:latin typeface="Century Gothic"/>
              <a:ea typeface="Century Gothic"/>
              <a:cs typeface="Century Gothic"/>
              <a:sym typeface="Century Gothic"/>
            </a:endParaRPr>
          </a:p>
          <a:p>
            <a:pPr marL="457200" lvl="0" indent="-311150" algn="l" rtl="0">
              <a:lnSpc>
                <a:spcPct val="115000"/>
              </a:lnSpc>
              <a:spcBef>
                <a:spcPts val="0"/>
              </a:spcBef>
              <a:spcAft>
                <a:spcPts val="0"/>
              </a:spcAft>
              <a:buSzPts val="1300"/>
              <a:buFont typeface="Century Gothic"/>
              <a:buChar char="●"/>
            </a:pPr>
            <a:r>
              <a:rPr lang="en" sz="1300" dirty="0">
                <a:latin typeface="Century Gothic"/>
                <a:ea typeface="Century Gothic"/>
                <a:cs typeface="Century Gothic"/>
                <a:sym typeface="Century Gothic"/>
              </a:rPr>
              <a:t>Describe in depth a setting in the text using details from the text.</a:t>
            </a:r>
            <a:endParaRPr sz="1300" dirty="0">
              <a:latin typeface="Century Gothic"/>
              <a:ea typeface="Century Gothic"/>
              <a:cs typeface="Century Gothic"/>
              <a:sym typeface="Century Gothic"/>
            </a:endParaRPr>
          </a:p>
          <a:p>
            <a:pPr marL="457200" lvl="0" indent="-311150" algn="l" rtl="0">
              <a:lnSpc>
                <a:spcPct val="115000"/>
              </a:lnSpc>
              <a:spcBef>
                <a:spcPts val="0"/>
              </a:spcBef>
              <a:spcAft>
                <a:spcPts val="0"/>
              </a:spcAft>
              <a:buSzPts val="1300"/>
              <a:buFont typeface="Century Gothic"/>
              <a:buChar char="●"/>
            </a:pPr>
            <a:r>
              <a:rPr lang="en" sz="1300" dirty="0">
                <a:latin typeface="Century Gothic"/>
                <a:ea typeface="Century Gothic"/>
                <a:cs typeface="Century Gothic"/>
                <a:sym typeface="Century Gothic"/>
              </a:rPr>
              <a:t>Describe in depth an event in the text using details from the text.</a:t>
            </a:r>
            <a:endParaRPr sz="1300" dirty="0">
              <a:latin typeface="Century Gothic"/>
              <a:ea typeface="Century Gothic"/>
              <a:cs typeface="Century Gothic"/>
              <a:sym typeface="Century Gothic"/>
            </a:endParaRPr>
          </a:p>
          <a:p>
            <a:pPr marL="457200" lvl="0" indent="-311150" algn="l" rtl="0">
              <a:lnSpc>
                <a:spcPct val="115000"/>
              </a:lnSpc>
              <a:spcBef>
                <a:spcPts val="0"/>
              </a:spcBef>
              <a:spcAft>
                <a:spcPts val="0"/>
              </a:spcAft>
              <a:buSzPts val="1300"/>
              <a:buFont typeface="Century Gothic"/>
              <a:buChar char="●"/>
            </a:pPr>
            <a:r>
              <a:rPr lang="en" sz="1300" dirty="0">
                <a:latin typeface="Century Gothic"/>
                <a:ea typeface="Century Gothic"/>
                <a:cs typeface="Century Gothic"/>
                <a:sym typeface="Century Gothic"/>
              </a:rPr>
              <a:t>Choose one new word from your reading today and analyze it on a vocabulary </a:t>
            </a:r>
            <a:r>
              <a:rPr lang="en" sz="1300" dirty="0" smtClean="0">
                <a:latin typeface="Century Gothic"/>
                <a:ea typeface="Century Gothic"/>
                <a:cs typeface="Century Gothic"/>
                <a:sym typeface="Century Gothic"/>
              </a:rPr>
              <a:t>square</a:t>
            </a:r>
            <a:r>
              <a:rPr lang="en-US" sz="1300" dirty="0" smtClean="0">
                <a:latin typeface="Century Gothic"/>
                <a:ea typeface="Century Gothic"/>
                <a:cs typeface="Century Gothic"/>
                <a:sym typeface="Century Gothic"/>
              </a:rPr>
              <a:t>.</a:t>
            </a: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184" name="Google Shape;184;p26"/>
          <p:cNvSpPr txBox="1">
            <a:spLocks noGrp="1"/>
          </p:cNvSpPr>
          <p:nvPr>
            <p:ph type="body" idx="1"/>
          </p:nvPr>
        </p:nvSpPr>
        <p:spPr>
          <a:xfrm>
            <a:off x="311700" y="1032650"/>
            <a:ext cx="4065600" cy="3198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185" name="Google Shape;185;p26"/>
          <p:cNvSpPr txBox="1">
            <a:spLocks noGrp="1"/>
          </p:cNvSpPr>
          <p:nvPr>
            <p:ph type="body" idx="2"/>
          </p:nvPr>
        </p:nvSpPr>
        <p:spPr>
          <a:xfrm>
            <a:off x="4572000" y="334175"/>
            <a:ext cx="4260300" cy="418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7"/>
          <p:cNvSpPr txBox="1">
            <a:spLocks noGrp="1"/>
          </p:cNvSpPr>
          <p:nvPr>
            <p:ph type="title"/>
          </p:nvPr>
        </p:nvSpPr>
        <p:spPr>
          <a:xfrm>
            <a:off x="311700" y="1385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191" name="Google Shape;191;p27"/>
          <p:cNvSpPr txBox="1">
            <a:spLocks noGrp="1"/>
          </p:cNvSpPr>
          <p:nvPr>
            <p:ph type="body" idx="1"/>
          </p:nvPr>
        </p:nvSpPr>
        <p:spPr>
          <a:xfrm>
            <a:off x="466675" y="6417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192" name="Google Shape;192;p27"/>
          <p:cNvSpPr txBox="1">
            <a:spLocks noGrp="1"/>
          </p:cNvSpPr>
          <p:nvPr>
            <p:ph type="body" idx="2"/>
          </p:nvPr>
        </p:nvSpPr>
        <p:spPr>
          <a:xfrm>
            <a:off x="466675" y="143650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b="0" i="0" u="none" strike="noStrike" cap="none" dirty="0" smtClean="0">
                <a:solidFill>
                  <a:srgbClr val="000000"/>
                </a:solidFill>
                <a:latin typeface="Century Gothic"/>
                <a:ea typeface="Century Gothic"/>
                <a:cs typeface="Century Gothic"/>
                <a:sym typeface="Century Gothic"/>
              </a:rPr>
              <a:t>.</a:t>
            </a:r>
            <a:r>
              <a:rPr lang="en" sz="1300" b="0" i="0" u="none" strike="noStrike" cap="none" dirty="0">
                <a:solidFill>
                  <a:srgbClr val="000000"/>
                </a:solidFill>
                <a:latin typeface="Century Gothic"/>
                <a:ea typeface="Century Gothic"/>
                <a:cs typeface="Century Gothic"/>
                <a:sym typeface="Century Gothic"/>
              </a:rPr>
              <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8"/>
          <p:cNvSpPr txBox="1">
            <a:spLocks noGrp="1"/>
          </p:cNvSpPr>
          <p:nvPr>
            <p:ph type="title"/>
          </p:nvPr>
        </p:nvSpPr>
        <p:spPr>
          <a:xfrm>
            <a:off x="628650" y="110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199" name="Google Shape;199;p28"/>
          <p:cNvSpPr txBox="1">
            <a:spLocks noGrp="1"/>
          </p:cNvSpPr>
          <p:nvPr>
            <p:ph type="body" idx="1"/>
          </p:nvPr>
        </p:nvSpPr>
        <p:spPr>
          <a:xfrm>
            <a:off x="628650" y="616851"/>
            <a:ext cx="7886700" cy="28800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00" name="Google Shape;200;p28"/>
          <p:cNvGraphicFramePr/>
          <p:nvPr/>
        </p:nvGraphicFramePr>
        <p:xfrm>
          <a:off x="952500" y="2714875"/>
          <a:ext cx="7239000" cy="1859219"/>
        </p:xfrm>
        <a:graphic>
          <a:graphicData uri="http://schemas.openxmlformats.org/drawingml/2006/table">
            <a:tbl>
              <a:tblPr>
                <a:noFill/>
                <a:tableStyleId>{1AA247B8-890E-4910-A13C-C0F135E01F22}</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402771" y="273844"/>
            <a:ext cx="8112579"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1: Lesson </a:t>
            </a:r>
            <a:r>
              <a:rPr lang="en" sz="3400" dirty="0">
                <a:latin typeface="Century Gothic"/>
                <a:ea typeface="Century Gothic"/>
                <a:cs typeface="Century Gothic"/>
                <a:sym typeface="Century Gothic"/>
              </a:rPr>
              <a:t>2</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02" name="Google Shape;102;p15"/>
          <p:cNvSpPr txBox="1">
            <a:spLocks noGrp="1"/>
          </p:cNvSpPr>
          <p:nvPr>
            <p:ph type="body" idx="1"/>
          </p:nvPr>
        </p:nvSpPr>
        <p:spPr>
          <a:xfrm>
            <a:off x="402771" y="1369219"/>
            <a:ext cx="8112579"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latin typeface="Century Gothic"/>
                <a:ea typeface="Century Gothic"/>
                <a:cs typeface="Century Gothic"/>
                <a:sym typeface="Century Gothic"/>
              </a:rPr>
              <a:t>2</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a:t>
            </a:r>
            <a:r>
              <a:rPr lang="en" sz="1700" dirty="0">
                <a:latin typeface="Century Gothic"/>
                <a:ea typeface="Century Gothic"/>
                <a:cs typeface="Century Gothic"/>
                <a:sym typeface="Century Gothic"/>
              </a:rPr>
              <a:t>2</a:t>
            </a:r>
            <a:r>
              <a:rPr lang="en" sz="1700" b="0" i="0" u="none" strike="noStrike" cap="none" dirty="0">
                <a:solidFill>
                  <a:schemeClr val="dk1"/>
                </a:solidFill>
                <a:latin typeface="Century Gothic"/>
                <a:ea typeface="Century Gothic"/>
                <a:cs typeface="Century Gothic"/>
                <a:sym typeface="Century Gothic"/>
              </a:rPr>
              <a:t>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lang="en" sz="1700" dirty="0" smtClean="0">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700" dirty="0" smtClean="0">
                <a:latin typeface="Century Gothic"/>
                <a:ea typeface="Century Gothic"/>
                <a:cs typeface="Century Gothic"/>
                <a:sym typeface="Century Gothic"/>
              </a:rPr>
              <a:t>In </a:t>
            </a:r>
            <a:r>
              <a:rPr lang="en" sz="1700" dirty="0">
                <a:latin typeface="Century Gothic"/>
                <a:ea typeface="Century Gothic"/>
                <a:cs typeface="Century Gothic"/>
                <a:sym typeface="Century Gothic"/>
              </a:rPr>
              <a:t>this lesson, students will be:</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Reflecting on Module Guiding Questions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Reading for Gist:  “Revolutionary War, Part I”</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Making Connections to </a:t>
            </a:r>
            <a:r>
              <a:rPr lang="en" sz="1700" i="1" dirty="0">
                <a:latin typeface="Century Gothic"/>
                <a:ea typeface="Century Gothic"/>
                <a:cs typeface="Century Gothic"/>
                <a:sym typeface="Century Gothic"/>
              </a:rPr>
              <a:t>Colonial Voices:  Hear Them Speak</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Launching Independent Reading</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Homework</a:t>
            </a:r>
            <a:endParaRPr sz="1700" dirty="0">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6"/>
          <p:cNvSpPr txBox="1">
            <a:spLocks noGrp="1"/>
          </p:cNvSpPr>
          <p:nvPr>
            <p:ph type="title"/>
          </p:nvPr>
        </p:nvSpPr>
        <p:spPr>
          <a:xfrm>
            <a:off x="381000" y="273844"/>
            <a:ext cx="813435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1: Lesson </a:t>
            </a:r>
            <a:r>
              <a:rPr lang="en" sz="3400" dirty="0">
                <a:latin typeface="Century Gothic"/>
                <a:ea typeface="Century Gothic"/>
                <a:cs typeface="Century Gothic"/>
                <a:sym typeface="Century Gothic"/>
              </a:rPr>
              <a:t>2</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08" name="Google Shape;108;p16"/>
          <p:cNvSpPr txBox="1">
            <a:spLocks noGrp="1"/>
          </p:cNvSpPr>
          <p:nvPr>
            <p:ph type="body" idx="1"/>
          </p:nvPr>
        </p:nvSpPr>
        <p:spPr>
          <a:xfrm>
            <a:off x="381000" y="1369219"/>
            <a:ext cx="813435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2</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Materials and Classroom Preparation:</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dirty="0">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7"/>
          <p:cNvSpPr txBox="1">
            <a:spLocks noGrp="1"/>
          </p:cNvSpPr>
          <p:nvPr>
            <p:ph type="title"/>
          </p:nvPr>
        </p:nvSpPr>
        <p:spPr>
          <a:xfrm>
            <a:off x="391886" y="273844"/>
            <a:ext cx="8123464"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1: Lesson </a:t>
            </a:r>
            <a:r>
              <a:rPr lang="en" sz="3400" dirty="0">
                <a:latin typeface="Century Gothic"/>
                <a:ea typeface="Century Gothic"/>
                <a:cs typeface="Century Gothic"/>
                <a:sym typeface="Century Gothic"/>
              </a:rPr>
              <a:t>2</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14" name="Google Shape;114;p17"/>
          <p:cNvSpPr txBox="1">
            <a:spLocks noGrp="1"/>
          </p:cNvSpPr>
          <p:nvPr>
            <p:ph type="body" idx="1"/>
          </p:nvPr>
        </p:nvSpPr>
        <p:spPr>
          <a:xfrm>
            <a:off x="391886" y="1369219"/>
            <a:ext cx="8123464"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dirty="0">
                <a:solidFill>
                  <a:schemeClr val="dk1"/>
                </a:solidFill>
                <a:latin typeface="Century Gothic"/>
                <a:ea typeface="Century Gothic"/>
                <a:cs typeface="Century Gothic"/>
                <a:sym typeface="Century Gothic"/>
              </a:rPr>
              <a:t>Preparing for Lesson </a:t>
            </a:r>
            <a:r>
              <a:rPr lang="en" sz="2400" b="1" dirty="0">
                <a:latin typeface="Century Gothic"/>
                <a:ea typeface="Century Gothic"/>
                <a:cs typeface="Century Gothic"/>
                <a:sym typeface="Century Gothic"/>
              </a:rPr>
              <a:t>2</a:t>
            </a:r>
            <a:r>
              <a:rPr lang="en" sz="2400" b="1" i="0" u="none" strike="noStrike" cap="none" dirty="0">
                <a:solidFill>
                  <a:schemeClr val="dk1"/>
                </a:solidFill>
                <a:latin typeface="Century Gothic"/>
                <a:ea typeface="Century Gothic"/>
                <a:cs typeface="Century Gothic"/>
                <a:sym typeface="Century Gothic"/>
              </a:rPr>
              <a:t>:  </a:t>
            </a:r>
            <a:r>
              <a:rPr lang="en" sz="2400" b="0" i="0" u="none" strike="noStrike" cap="none" dirty="0">
                <a:solidFill>
                  <a:schemeClr val="dk1"/>
                </a:solidFill>
                <a:latin typeface="Century Gothic"/>
                <a:ea typeface="Century Gothic"/>
                <a:cs typeface="Century Gothic"/>
                <a:sym typeface="Century Gothic"/>
              </a:rPr>
              <a:t>EL Protocols</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In this lesson, students will use </a:t>
            </a:r>
            <a:r>
              <a:rPr lang="en" sz="2400" dirty="0">
                <a:latin typeface="Century Gothic"/>
                <a:ea typeface="Century Gothic"/>
                <a:cs typeface="Century Gothic"/>
                <a:sym typeface="Century Gothic"/>
              </a:rPr>
              <a:t>the Turn and Talk and Thumb-O-Meter</a:t>
            </a:r>
            <a:r>
              <a:rPr lang="en" sz="2400" b="0" i="0" u="none" strike="noStrike" cap="none" dirty="0">
                <a:solidFill>
                  <a:schemeClr val="dk1"/>
                </a:solidFill>
                <a:latin typeface="Century Gothic"/>
                <a:ea typeface="Century Gothic"/>
                <a:cs typeface="Century Gothic"/>
                <a:sym typeface="Century Gothic"/>
              </a:rPr>
              <a:t> protocols</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dirty="0">
              <a:solidFill>
                <a:schemeClr val="dk1"/>
              </a:solidFill>
              <a:latin typeface="Calibri"/>
              <a:ea typeface="Calibri"/>
              <a:cs typeface="Calibri"/>
              <a:sym typeface="Calibri"/>
            </a:endParaRPr>
          </a:p>
        </p:txBody>
      </p:sp>
      <p:pic>
        <p:nvPicPr>
          <p:cNvPr id="115" name="Google Shape;115;p17"/>
          <p:cNvPicPr preferRelativeResize="0"/>
          <p:nvPr/>
        </p:nvPicPr>
        <p:blipFill rotWithShape="1">
          <a:blip r:embed="rId3">
            <a:alphaModFix/>
          </a:blip>
          <a:srcRect/>
          <a:stretch/>
        </p:blipFill>
        <p:spPr>
          <a:xfrm>
            <a:off x="7942650" y="3864429"/>
            <a:ext cx="572700" cy="572700"/>
          </a:xfrm>
          <a:prstGeom prst="rect">
            <a:avLst/>
          </a:prstGeom>
          <a:noFill/>
          <a:ln>
            <a:noFill/>
          </a:ln>
        </p:spPr>
      </p:pic>
      <p:pic>
        <p:nvPicPr>
          <p:cNvPr id="116" name="Google Shape;116;p17"/>
          <p:cNvPicPr preferRelativeResize="0"/>
          <p:nvPr/>
        </p:nvPicPr>
        <p:blipFill>
          <a:blip r:embed="rId4">
            <a:alphaModFix/>
          </a:blip>
          <a:stretch>
            <a:fillRect/>
          </a:stretch>
        </p:blipFill>
        <p:spPr>
          <a:xfrm>
            <a:off x="7108371" y="3864429"/>
            <a:ext cx="659718" cy="67173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Unit </a:t>
            </a:r>
            <a:r>
              <a:rPr lang="en" sz="3600" b="0" i="0" u="none" strike="noStrike" cap="none">
                <a:solidFill>
                  <a:schemeClr val="dk1"/>
                </a:solidFill>
                <a:latin typeface="Century Gothic"/>
                <a:ea typeface="Century Gothic"/>
                <a:cs typeface="Century Gothic"/>
                <a:sym typeface="Century Gothic"/>
              </a:rPr>
              <a:t>1</a:t>
            </a:r>
            <a:r>
              <a:rPr lang="en" sz="3400" b="0" i="0" u="none" strike="noStrike" cap="none">
                <a:solidFill>
                  <a:schemeClr val="dk1"/>
                </a:solidFill>
                <a:latin typeface="Century Gothic"/>
                <a:ea typeface="Century Gothic"/>
                <a:cs typeface="Century Gothic"/>
                <a:sym typeface="Century Gothic"/>
              </a:rPr>
              <a:t>: Lesson </a:t>
            </a:r>
            <a:r>
              <a:rPr lang="en" sz="3600">
                <a:latin typeface="Century Gothic"/>
                <a:ea typeface="Century Gothic"/>
                <a:cs typeface="Century Gothic"/>
                <a:sym typeface="Century Gothic"/>
              </a:rPr>
              <a:t>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a:solidFill>
                <a:schemeClr val="dk1"/>
              </a:solidFill>
              <a:latin typeface="Calibri"/>
              <a:ea typeface="Calibri"/>
              <a:cs typeface="Calibri"/>
              <a:sym typeface="Calibri"/>
            </a:endParaRPr>
          </a:p>
        </p:txBody>
      </p:sp>
      <p:sp>
        <p:nvSpPr>
          <p:cNvPr id="122" name="Google Shape;122;p18"/>
          <p:cNvSpPr txBox="1">
            <a:spLocks noGrp="1"/>
          </p:cNvSpPr>
          <p:nvPr>
            <p:ph type="body" idx="1"/>
          </p:nvPr>
        </p:nvSpPr>
        <p:spPr>
          <a:xfrm>
            <a:off x="366300" y="1369219"/>
            <a:ext cx="814905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1: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40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Char char="•"/>
            </a:pPr>
            <a:r>
              <a:rPr lang="en" sz="1500" dirty="0" smtClean="0">
                <a:solidFill>
                  <a:srgbClr val="000000"/>
                </a:solidFill>
                <a:latin typeface="Century Gothic"/>
                <a:ea typeface="Century Gothic"/>
                <a:cs typeface="Century Gothic"/>
                <a:sym typeface="Century Gothic"/>
              </a:rPr>
              <a:t>The </a:t>
            </a:r>
            <a:r>
              <a:rPr lang="en" sz="1500" dirty="0">
                <a:solidFill>
                  <a:srgbClr val="000000"/>
                </a:solidFill>
                <a:latin typeface="Century Gothic"/>
                <a:ea typeface="Century Gothic"/>
                <a:cs typeface="Century Gothic"/>
                <a:sym typeface="Century Gothic"/>
              </a:rPr>
              <a:t>basic design of this lesson supports students by establishing an environment of respect for diverse perspectives; pairing students and allowing time for discussion during each task; providing time to investigate </a:t>
            </a:r>
            <a:r>
              <a:rPr lang="en-US" sz="1500" dirty="0" smtClean="0">
                <a:solidFill>
                  <a:srgbClr val="000000"/>
                </a:solidFill>
                <a:latin typeface="Century Gothic"/>
                <a:ea typeface="Century Gothic"/>
                <a:cs typeface="Century Gothic"/>
                <a:sym typeface="Century Gothic"/>
              </a:rPr>
              <a:t>v</a:t>
            </a:r>
            <a:r>
              <a:rPr lang="en" sz="1500" dirty="0" smtClean="0">
                <a:solidFill>
                  <a:srgbClr val="000000"/>
                </a:solidFill>
                <a:latin typeface="Century Gothic"/>
                <a:ea typeface="Century Gothic"/>
                <a:cs typeface="Century Gothic"/>
                <a:sym typeface="Century Gothic"/>
              </a:rPr>
              <a:t>ocabulary</a:t>
            </a:r>
            <a:r>
              <a:rPr lang="en" sz="1500" dirty="0">
                <a:solidFill>
                  <a:srgbClr val="000000"/>
                </a:solidFill>
                <a:latin typeface="Century Gothic"/>
                <a:ea typeface="Century Gothic"/>
                <a:cs typeface="Century Gothic"/>
                <a:sym typeface="Century Gothic"/>
              </a:rPr>
              <a:t>; and determining the gist of each section of “Revolutionary War, Part I.”</a:t>
            </a:r>
            <a:endParaRPr sz="1500" dirty="0">
              <a:solidFill>
                <a:srgbClr val="000000"/>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rgbClr val="000000"/>
              </a:buClr>
              <a:buSzPts val="1400"/>
              <a:buFont typeface="Century Gothic"/>
              <a:buChar char="•"/>
            </a:pPr>
            <a:r>
              <a:rPr lang="en" sz="1500" dirty="0">
                <a:solidFill>
                  <a:srgbClr val="000000"/>
                </a:solidFill>
                <a:latin typeface="Century Gothic"/>
                <a:ea typeface="Century Gothic"/>
                <a:cs typeface="Century Gothic"/>
                <a:sym typeface="Century Gothic"/>
              </a:rPr>
              <a:t>Students may find it challenging to comprehend “Revolutionary War, Part I” because of the volume of potentially unfamiliar language in a likely unfamiliar context. Encourage students to use the </a:t>
            </a:r>
            <a:r>
              <a:rPr lang="en" sz="1500" b="1" dirty="0">
                <a:solidFill>
                  <a:srgbClr val="000000"/>
                </a:solidFill>
                <a:latin typeface="Century Gothic"/>
                <a:ea typeface="Century Gothic"/>
                <a:cs typeface="Century Gothic"/>
                <a:sym typeface="Century Gothic"/>
              </a:rPr>
              <a:t>Colonist Chart </a:t>
            </a:r>
            <a:r>
              <a:rPr lang="en" sz="1500" dirty="0">
                <a:solidFill>
                  <a:srgbClr val="000000"/>
                </a:solidFill>
                <a:latin typeface="Century Gothic"/>
                <a:ea typeface="Century Gothic"/>
                <a:cs typeface="Century Gothic"/>
                <a:sym typeface="Century Gothic"/>
              </a:rPr>
              <a:t>from Lesson 1 and the map in Work Time A (see Meeting Students’ Needs column) to build context. Assure them that today’s reading is for gist, and that they will read this text more closely in Lesson 3.</a:t>
            </a:r>
            <a:endParaRPr sz="1500" dirty="0">
              <a:solidFill>
                <a:srgbClr val="000000"/>
              </a:solidFill>
              <a:latin typeface="Century Gothic"/>
              <a:ea typeface="Century Gothic"/>
              <a:cs typeface="Century Gothic"/>
              <a:sym typeface="Century Gothic"/>
            </a:endParaRPr>
          </a:p>
          <a:p>
            <a:pPr marL="457200" marR="0" lvl="0" indent="0" algn="l" rtl="0">
              <a:lnSpc>
                <a:spcPct val="200000"/>
              </a:lnSpc>
              <a:spcBef>
                <a:spcPts val="0"/>
              </a:spcBef>
              <a:spcAft>
                <a:spcPts val="0"/>
              </a:spcAft>
              <a:buNone/>
            </a:pPr>
            <a:endParaRPr sz="1800" dirty="0">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123" name="Google Shape;123;p18"/>
          <p:cNvSpPr txBox="1"/>
          <p:nvPr/>
        </p:nvSpPr>
        <p:spPr>
          <a:xfrm>
            <a:off x="311700" y="1343925"/>
            <a:ext cx="7941300" cy="326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rgbClr val="000000"/>
              </a:buClr>
              <a:buSzPts val="1800"/>
              <a:buFont typeface="Arial"/>
              <a:buNone/>
            </a:pPr>
            <a:endParaRPr sz="18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 name="Google Shape;124;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5" name="Google Shape;125;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6" name="Google Shape;126;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30"/>
        <p:cNvGrpSpPr/>
        <p:nvPr/>
      </p:nvGrpSpPr>
      <p:grpSpPr>
        <a:xfrm>
          <a:off x="0" y="0"/>
          <a:ext cx="0" cy="0"/>
          <a:chOff x="0" y="0"/>
          <a:chExt cx="0" cy="0"/>
        </a:xfrm>
      </p:grpSpPr>
      <p:pic>
        <p:nvPicPr>
          <p:cNvPr id="131" name="Google Shape;131;p1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32" name="Google Shape;132;p1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33" name="Google Shape;133;p19"/>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1: Lesson </a:t>
            </a:r>
            <a:r>
              <a:rPr lang="en" sz="3000" b="1">
                <a:solidFill>
                  <a:srgbClr val="404040"/>
                </a:solidFill>
                <a:latin typeface="Century Gothic"/>
                <a:ea typeface="Century Gothic"/>
                <a:cs typeface="Century Gothic"/>
                <a:sym typeface="Century Gothic"/>
              </a:rPr>
              <a:t>2</a:t>
            </a:r>
            <a:endParaRPr sz="3000" b="0" i="0" u="none" strike="noStrike" cap="none">
              <a:solidFill>
                <a:srgbClr val="404040"/>
              </a:solidFill>
              <a:latin typeface="Calibri"/>
              <a:ea typeface="Calibri"/>
              <a:cs typeface="Calibri"/>
              <a:sym typeface="Calibri"/>
            </a:endParaRPr>
          </a:p>
        </p:txBody>
      </p:sp>
      <p:pic>
        <p:nvPicPr>
          <p:cNvPr id="134" name="Google Shape;134;p1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35" name="Google Shape;135;p1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41" name="Google Shape;141;p2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b="0" i="0" u="none" strike="noStrike" cap="none" dirty="0">
                <a:solidFill>
                  <a:schemeClr val="dk1"/>
                </a:solidFill>
                <a:latin typeface="Century Gothic"/>
                <a:ea typeface="Century Gothic"/>
                <a:cs typeface="Century Gothic"/>
                <a:sym typeface="Century Gothic"/>
              </a:rPr>
              <a:t>What are we learning and doing today?</a:t>
            </a:r>
            <a:endParaRPr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Reflecting on module guiding questions</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Reviewing our learning targets</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Reading for gist: “Revolutionary </a:t>
            </a:r>
            <a:r>
              <a:rPr lang="en" sz="1800" dirty="0" smtClean="0">
                <a:latin typeface="Century Gothic"/>
                <a:ea typeface="Century Gothic"/>
                <a:cs typeface="Century Gothic"/>
                <a:sym typeface="Century Gothic"/>
              </a:rPr>
              <a:t>War</a:t>
            </a:r>
            <a:r>
              <a:rPr lang="en-US" sz="1800" dirty="0" smtClean="0">
                <a:latin typeface="Century Gothic"/>
                <a:ea typeface="Century Gothic"/>
                <a:cs typeface="Century Gothic"/>
                <a:sym typeface="Century Gothic"/>
              </a:rPr>
              <a:t>,</a:t>
            </a:r>
            <a:r>
              <a:rPr lang="en" sz="1800" dirty="0" smtClean="0">
                <a:latin typeface="Century Gothic"/>
                <a:ea typeface="Century Gothic"/>
                <a:cs typeface="Century Gothic"/>
                <a:sym typeface="Century Gothic"/>
              </a:rPr>
              <a:t> </a:t>
            </a:r>
            <a:r>
              <a:rPr lang="en" sz="1800" dirty="0">
                <a:latin typeface="Century Gothic"/>
                <a:ea typeface="Century Gothic"/>
                <a:cs typeface="Century Gothic"/>
                <a:sym typeface="Century Gothic"/>
              </a:rPr>
              <a:t>Part 1”</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Making connections to:</a:t>
            </a:r>
            <a:r>
              <a:rPr lang="en" sz="1800" i="1" dirty="0">
                <a:latin typeface="Century Gothic"/>
                <a:ea typeface="Century Gothic"/>
                <a:cs typeface="Century Gothic"/>
                <a:sym typeface="Century Gothic"/>
              </a:rPr>
              <a:t> Colonial Voices: Hear Them Speak</a:t>
            </a:r>
            <a:endParaRPr sz="1800" i="1"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Launch our Independent Reading</a:t>
            </a:r>
            <a:endParaRPr sz="18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Reflecting on Module Guiding Questions</a:t>
            </a:r>
            <a:endParaRPr sz="3300" b="0" i="0" u="none" strike="noStrike" cap="none">
              <a:solidFill>
                <a:schemeClr val="dk1"/>
              </a:solidFill>
              <a:latin typeface="Century Gothic"/>
              <a:ea typeface="Century Gothic"/>
              <a:cs typeface="Century Gothic"/>
              <a:sym typeface="Century Gothic"/>
            </a:endParaRPr>
          </a:p>
        </p:txBody>
      </p:sp>
      <p:sp>
        <p:nvSpPr>
          <p:cNvPr id="147" name="Google Shape;147;p2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None/>
            </a:pPr>
            <a:endParaRPr dirty="0"/>
          </a:p>
          <a:p>
            <a:pPr marL="0" marR="0" lvl="0" indent="0" algn="l" rtl="0">
              <a:lnSpc>
                <a:spcPct val="90000"/>
              </a:lnSpc>
              <a:spcBef>
                <a:spcPts val="0"/>
              </a:spcBef>
              <a:spcAft>
                <a:spcPts val="0"/>
              </a:spcAft>
              <a:buNone/>
            </a:pPr>
            <a:endParaRPr dirty="0"/>
          </a:p>
          <a:p>
            <a:pPr marL="0" marR="0" lvl="0" indent="0" algn="ctr" rtl="0">
              <a:lnSpc>
                <a:spcPct val="90000"/>
              </a:lnSpc>
              <a:spcBef>
                <a:spcPts val="0"/>
              </a:spcBef>
              <a:spcAft>
                <a:spcPts val="0"/>
              </a:spcAft>
              <a:buNone/>
            </a:pPr>
            <a:r>
              <a:rPr lang="en" sz="3000" dirty="0">
                <a:latin typeface="Century Gothic"/>
                <a:ea typeface="Century Gothic"/>
                <a:cs typeface="Century Gothic"/>
                <a:sym typeface="Century Gothic"/>
              </a:rPr>
              <a:t>How do you think respect will help </a:t>
            </a:r>
            <a:r>
              <a:rPr lang="en" sz="3000" dirty="0" smtClean="0">
                <a:latin typeface="Century Gothic"/>
                <a:ea typeface="Century Gothic"/>
                <a:cs typeface="Century Gothic"/>
                <a:sym typeface="Century Gothic"/>
              </a:rPr>
              <a:t>us</a:t>
            </a:r>
            <a:r>
              <a:rPr lang="en-US" sz="3000" dirty="0" smtClean="0">
                <a:latin typeface="Century Gothic"/>
                <a:ea typeface="Century Gothic"/>
                <a:cs typeface="Century Gothic"/>
                <a:sym typeface="Century Gothic"/>
              </a:rPr>
              <a:t> </a:t>
            </a:r>
            <a:r>
              <a:rPr lang="en" sz="3000" dirty="0" smtClean="0">
                <a:latin typeface="Century Gothic"/>
                <a:ea typeface="Century Gothic"/>
                <a:cs typeface="Century Gothic"/>
                <a:sym typeface="Century Gothic"/>
              </a:rPr>
              <a:t>when </a:t>
            </a:r>
            <a:r>
              <a:rPr lang="en" sz="3000" dirty="0">
                <a:latin typeface="Century Gothic"/>
                <a:ea typeface="Century Gothic"/>
                <a:cs typeface="Century Gothic"/>
                <a:sym typeface="Century Gothic"/>
              </a:rPr>
              <a:t>sharing out our reflections?</a:t>
            </a:r>
            <a:endParaRPr sz="3000" dirty="0">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dirty="0">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21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435429" y="273844"/>
            <a:ext cx="8079921"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Review Learning Targets</a:t>
            </a:r>
            <a:endParaRPr sz="3300" b="0" i="0" u="none" strike="noStrike" cap="none" dirty="0">
              <a:solidFill>
                <a:schemeClr val="dk1"/>
              </a:solidFill>
              <a:latin typeface="Century Gothic"/>
              <a:ea typeface="Century Gothic"/>
              <a:cs typeface="Century Gothic"/>
              <a:sym typeface="Century Gothic"/>
            </a:endParaRPr>
          </a:p>
        </p:txBody>
      </p:sp>
      <p:sp>
        <p:nvSpPr>
          <p:cNvPr id="153" name="Google Shape;153;p22"/>
          <p:cNvSpPr txBox="1">
            <a:spLocks noGrp="1"/>
          </p:cNvSpPr>
          <p:nvPr>
            <p:ph type="body" idx="1"/>
          </p:nvPr>
        </p:nvSpPr>
        <p:spPr>
          <a:xfrm>
            <a:off x="435429" y="1369219"/>
            <a:ext cx="8079921" cy="3263400"/>
          </a:xfrm>
          <a:prstGeom prst="rect">
            <a:avLst/>
          </a:prstGeom>
          <a:noFill/>
          <a:ln>
            <a:noFill/>
          </a:ln>
        </p:spPr>
        <p:txBody>
          <a:bodyPr spcFirstLastPara="1" wrap="square" lIns="68575" tIns="34275" rIns="68575" bIns="34275" anchor="t" anchorCtr="0">
            <a:noAutofit/>
          </a:bodyPr>
          <a:lstStyle/>
          <a:p>
            <a:pPr marL="457200" lvl="0" indent="-361950" algn="l"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I can determine the gist of “Revolutionary War, Part </a:t>
            </a:r>
            <a:r>
              <a:rPr lang="en" dirty="0" smtClean="0">
                <a:latin typeface="Century Gothic"/>
                <a:ea typeface="Century Gothic"/>
                <a:cs typeface="Century Gothic"/>
                <a:sym typeface="Century Gothic"/>
              </a:rPr>
              <a:t>I</a:t>
            </a:r>
            <a:r>
              <a:rPr lang="en-US" dirty="0" smtClean="0">
                <a:latin typeface="Century Gothic"/>
                <a:ea typeface="Century Gothic"/>
                <a:cs typeface="Century Gothic"/>
                <a:sym typeface="Century Gothic"/>
              </a:rPr>
              <a:t>.</a:t>
            </a:r>
            <a:r>
              <a:rPr lang="en" dirty="0" smtClean="0"/>
              <a:t>”</a:t>
            </a:r>
            <a:endParaRPr dirty="0">
              <a:latin typeface="Century Gothic"/>
              <a:ea typeface="Century Gothic"/>
              <a:cs typeface="Century Gothic"/>
              <a:sym typeface="Century Gothic"/>
            </a:endParaRPr>
          </a:p>
          <a:p>
            <a:pPr marL="457200" lvl="0" indent="-361950" algn="l" rtl="0">
              <a:spcBef>
                <a:spcPts val="0"/>
              </a:spcBef>
              <a:spcAft>
                <a:spcPts val="0"/>
              </a:spcAft>
              <a:buSzPts val="2100"/>
              <a:buFont typeface="Century Gothic"/>
              <a:buAutoNum type="arabicPeriod"/>
            </a:pPr>
            <a:r>
              <a:rPr lang="en" dirty="0">
                <a:latin typeface="Century Gothic"/>
                <a:ea typeface="Century Gothic"/>
                <a:cs typeface="Century Gothic"/>
                <a:sym typeface="Century Gothic"/>
              </a:rPr>
              <a:t>I can determine the meaning of unfamiliar words and phrases in “Revolutionary War, Part </a:t>
            </a:r>
            <a:r>
              <a:rPr lang="en" dirty="0" smtClean="0">
                <a:latin typeface="Century Gothic"/>
                <a:ea typeface="Century Gothic"/>
                <a:cs typeface="Century Gothic"/>
                <a:sym typeface="Century Gothic"/>
              </a:rPr>
              <a:t>I</a:t>
            </a:r>
            <a:r>
              <a:rPr lang="en-US" dirty="0" smtClean="0">
                <a:latin typeface="Century Gothic"/>
                <a:ea typeface="Century Gothic"/>
                <a:cs typeface="Century Gothic"/>
                <a:sym typeface="Century Gothic"/>
              </a:rPr>
              <a:t>.</a:t>
            </a:r>
            <a:r>
              <a:rPr lang="en" dirty="0" smtClean="0"/>
              <a:t>”</a:t>
            </a:r>
            <a:endParaRPr dirty="0"/>
          </a:p>
        </p:txBody>
      </p:sp>
      <p:pic>
        <p:nvPicPr>
          <p:cNvPr id="154" name="Google Shape;154;p22"/>
          <p:cNvPicPr preferRelativeResize="0"/>
          <p:nvPr/>
        </p:nvPicPr>
        <p:blipFill>
          <a:blip r:embed="rId3">
            <a:alphaModFix/>
          </a:blip>
          <a:stretch>
            <a:fillRect/>
          </a:stretch>
        </p:blipFill>
        <p:spPr>
          <a:xfrm>
            <a:off x="8371114" y="4361572"/>
            <a:ext cx="615000" cy="542093"/>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C048D0D-3600-48FF-8F23-2B55DDD4B1F6}"/>
</file>

<file path=customXml/itemProps2.xml><?xml version="1.0" encoding="utf-8"?>
<ds:datastoreItem xmlns:ds="http://schemas.openxmlformats.org/officeDocument/2006/customXml" ds:itemID="{D4793B8D-65B6-4999-97D7-2B2BFEE5AE47}"/>
</file>

<file path=customXml/itemProps3.xml><?xml version="1.0" encoding="utf-8"?>
<ds:datastoreItem xmlns:ds="http://schemas.openxmlformats.org/officeDocument/2006/customXml" ds:itemID="{BE193EE2-4B78-49DB-B476-2723FC07A962}"/>
</file>

<file path=docProps/app.xml><?xml version="1.0" encoding="utf-8"?>
<Properties xmlns="http://schemas.openxmlformats.org/officeDocument/2006/extended-properties" xmlns:vt="http://schemas.openxmlformats.org/officeDocument/2006/docPropsVTypes">
  <TotalTime>35</TotalTime>
  <Words>3775</Words>
  <Application>Microsoft Macintosh PowerPoint</Application>
  <PresentationFormat>On-screen Show (16:9)</PresentationFormat>
  <Paragraphs>310</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Grade 4: Module 3: Unit 1: Lesson 2 Teacher slide, before teaching.</vt:lpstr>
      <vt:lpstr>Grade 4: Module 3 Unit 1: Lesson 2 Teacher slide, before teaching.</vt:lpstr>
      <vt:lpstr>Grade 4: Module 3: Unit 1: Lesson 2 Teacher slide, before teaching.</vt:lpstr>
      <vt:lpstr>Grade 4: Module 3: Unit 1: Lesson 2 Teacher slide, before teaching.</vt:lpstr>
      <vt:lpstr>Grade 4: Module 3: Unit 1: Lesson 2 Teacher slide, before teaching. </vt:lpstr>
      <vt:lpstr>Grade 4: Module 3:  Unit 1: Lesson 2</vt:lpstr>
      <vt:lpstr>Hello, Students!</vt:lpstr>
      <vt:lpstr>Reflecting on Module Guiding Questions</vt:lpstr>
      <vt:lpstr>Review Learning Targets</vt:lpstr>
      <vt:lpstr>Reading for Gist: “Revolutionary War, Part I”</vt:lpstr>
      <vt:lpstr>Making Connections to Colonial Voices: Hear Them Speak </vt:lpstr>
      <vt:lpstr> Launching Independent Reading</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1: Lesson 2 Teacher slide, before teaching.</dc:title>
  <dc:creator>nbravo</dc:creator>
  <cp:lastModifiedBy>Alexander Specht</cp:lastModifiedBy>
  <cp:revision>6</cp:revision>
  <dcterms:modified xsi:type="dcterms:W3CDTF">2018-10-12T22:56:51Z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