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31.xml" ContentType="application/vnd.openxmlformats-officedocument.presentationml.slideLayout+xml"/>
  <Override PartName="/ppt/slideLayouts/slideLayout26.xml" ContentType="application/vnd.openxmlformats-officedocument.presentationml.slideLayout+xml"/>
  <Override PartName="/ppt/slideLayouts/slideLayout33.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notesSlides/notesSlide5.xml" ContentType="application/vnd.openxmlformats-officedocument.presentationml.notesSlide+xml"/>
  <Override PartName="/ppt/slideLayouts/slideLayout34.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theme/theme3.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heme/theme4.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4D1EAEFB-3968-4CAE-AC7A-35B8C75EC871}">
  <a:tblStyle styleId="{4D1EAEFB-3968-4CAE-AC7A-35B8C75EC871}"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568" autoAdjust="0"/>
  </p:normalViewPr>
  <p:slideViewPr>
    <p:cSldViewPr snapToGrid="0">
      <p:cViewPr varScale="1">
        <p:scale>
          <a:sx n="88" d="100"/>
          <a:sy n="88" d="100"/>
        </p:scale>
        <p:origin x="-1688"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46467588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4" Type="http://schemas.openxmlformats.org/officeDocument/2006/relationships/hyperlink" Target="http://curriculum.eleducation.org/sites/default/files/g4m2u3_all-block_091317.pdf"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4"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fifth-grade-writing-rubrics-and-checklists" TargetMode="External"/><Relationship Id="rId6"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general-protocols-and-strategies-from-management-in-the-active-classroom"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unit, students apply the research they have completed (in Unit 2) about their expert group animal and its defense mechanisms to write a choose-your-own-adventure narrative about their animal as part of their performance task for this module.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Students begin this unit by reading a mentor literary text, </a:t>
            </a:r>
            <a:r>
              <a:rPr lang="en" sz="1200" b="0" i="1" u="none" strike="noStrike" cap="none" dirty="0">
                <a:solidFill>
                  <a:schemeClr val="dk1"/>
                </a:solidFill>
                <a:latin typeface="Calibri"/>
                <a:ea typeface="Calibri"/>
                <a:cs typeface="Calibri"/>
                <a:sym typeface="Calibri"/>
              </a:rPr>
              <a:t>Can You Survive the Wilderness?</a:t>
            </a:r>
            <a:r>
              <a:rPr lang="en" sz="1200" b="0" i="0" u="none" strike="noStrike" cap="none" dirty="0">
                <a:solidFill>
                  <a:schemeClr val="dk1"/>
                </a:solidFill>
                <a:latin typeface="Calibri"/>
                <a:ea typeface="Calibri"/>
                <a:cs typeface="Calibri"/>
                <a:sym typeface="Calibri"/>
              </a:rPr>
              <a:t> by Matt Doeden, as a class. This text introduces them to the format of a choose-your-own-adventure. Students hone their writing skills through practicing with a class model based on the millipede. For the </a:t>
            </a:r>
            <a:r>
              <a:rPr lang="en" sz="1200" b="1" i="0" u="none" strike="noStrike" cap="none" dirty="0">
                <a:solidFill>
                  <a:schemeClr val="dk1"/>
                </a:solidFill>
                <a:latin typeface="Calibri"/>
                <a:ea typeface="Calibri"/>
                <a:cs typeface="Calibri"/>
                <a:sym typeface="Calibri"/>
              </a:rPr>
              <a:t>mid-unit assessment</a:t>
            </a:r>
            <a:r>
              <a:rPr lang="en" sz="1200" b="0" i="0" u="none" strike="noStrike" cap="none" dirty="0">
                <a:solidFill>
                  <a:schemeClr val="dk1"/>
                </a:solidFill>
                <a:latin typeface="Calibri"/>
                <a:ea typeface="Calibri"/>
                <a:cs typeface="Calibri"/>
                <a:sym typeface="Calibri"/>
              </a:rPr>
              <a:t>, students plan for and draft the introduction to their own narratives. Then, through mini lessons and peer critique, they continue to revise their writing. Finally, in the </a:t>
            </a:r>
            <a:r>
              <a:rPr lang="en" sz="1200" b="1" i="0" u="none" strike="noStrike" cap="none" dirty="0">
                <a:solidFill>
                  <a:schemeClr val="dk1"/>
                </a:solidFill>
                <a:latin typeface="Calibri"/>
                <a:ea typeface="Calibri"/>
                <a:cs typeface="Calibri"/>
                <a:sym typeface="Calibri"/>
              </a:rPr>
              <a:t>end-of-unit assessment</a:t>
            </a:r>
            <a:r>
              <a:rPr lang="en" sz="1200" b="0" i="0" u="none" strike="noStrike" cap="none" dirty="0">
                <a:solidFill>
                  <a:schemeClr val="dk1"/>
                </a:solidFill>
                <a:latin typeface="Calibri"/>
                <a:ea typeface="Calibri"/>
                <a:cs typeface="Calibri"/>
                <a:sym typeface="Calibri"/>
              </a:rPr>
              <a:t>, students write the second choice ending of their narrative on demand, and then combine this with their first choice ending to create their final performance task in a choose-your-own-adventure format.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41366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4" name="Google Shape;32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Mid-Unit Assessment Part I: Multiple Choice and Short Answer</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slide has animations that appear upon click.</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Tell students that in a moment, they will begin the </a:t>
            </a:r>
            <a:r>
              <a:rPr lang="en" sz="1200" b="1" i="0" u="none" strike="noStrike" cap="none" dirty="0">
                <a:solidFill>
                  <a:srgbClr val="000000"/>
                </a:solidFill>
                <a:latin typeface="Calibri"/>
                <a:ea typeface="Calibri"/>
                <a:cs typeface="Calibri"/>
                <a:sym typeface="Calibri"/>
              </a:rPr>
              <a:t>Mid-Unit 3 Assessment</a:t>
            </a:r>
            <a:r>
              <a:rPr lang="en" sz="1200" i="0" u="none" strike="noStrike" cap="none" dirty="0">
                <a:solidFill>
                  <a:srgbClr val="000000"/>
                </a:solidFill>
                <a:latin typeface="Calibri"/>
                <a:ea typeface="Calibri"/>
                <a:cs typeface="Calibri"/>
                <a:sym typeface="Calibri"/>
              </a:rPr>
              <a:t>. Tell them that this assessment focuses only on the parts of the rubric that they have reviewed so far. Tell students to try their best on spelling and handwriting but that these will not be assessed on their draft writing. Therefore, they should focus on their ideas and the story. They will have time to revise for conventions in future lessons.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Distribute the </a:t>
            </a:r>
            <a:r>
              <a:rPr lang="en" sz="1200" b="1" i="0" u="none" strike="noStrike" cap="none" dirty="0">
                <a:solidFill>
                  <a:srgbClr val="000000"/>
                </a:solidFill>
                <a:latin typeface="Calibri"/>
                <a:ea typeface="Calibri"/>
                <a:cs typeface="Calibri"/>
                <a:sym typeface="Calibri"/>
              </a:rPr>
              <a:t>Mid-Unit 3 Assessment: Narrative Writing: Choose-Your-Own-Adventure Introduction</a:t>
            </a:r>
            <a:r>
              <a:rPr lang="en" sz="1200" i="0" u="none" strike="noStrike" cap="none" dirty="0">
                <a:solidFill>
                  <a:srgbClr val="000000"/>
                </a:solidFill>
                <a:latin typeface="Calibri"/>
                <a:ea typeface="Calibri"/>
                <a:cs typeface="Calibri"/>
                <a:sym typeface="Calibri"/>
              </a:rPr>
              <a:t>. Explain that this assessment is divided into three parts: First, they will answer several multiple choice and short answer questions. Then, they will complete a graphic organizer to plan their introductory and problem paragraphs, and finally they will use this plan to write a draft of the introductory and problem paragraphs.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Become Effective Learners anchor chart</a:t>
            </a:r>
            <a:r>
              <a:rPr lang="en" sz="1200" i="0" u="none" strike="noStrike" cap="none" dirty="0">
                <a:solidFill>
                  <a:srgbClr val="000000"/>
                </a:solidFill>
                <a:latin typeface="Calibri"/>
                <a:ea typeface="Calibri"/>
                <a:cs typeface="Calibri"/>
                <a:sym typeface="Calibri"/>
              </a:rPr>
              <a:t>, specifically </a:t>
            </a:r>
            <a:r>
              <a:rPr lang="en" sz="1200" i="1" u="none" strike="noStrike" cap="none" dirty="0">
                <a:solidFill>
                  <a:srgbClr val="000000"/>
                </a:solidFill>
                <a:latin typeface="Calibri"/>
                <a:ea typeface="Calibri"/>
                <a:cs typeface="Calibri"/>
                <a:sym typeface="Calibri"/>
              </a:rPr>
              <a:t>perseverance</a:t>
            </a:r>
            <a:r>
              <a:rPr lang="en" sz="1200" i="0" u="none" strike="noStrike" cap="none" dirty="0">
                <a:solidFill>
                  <a:srgbClr val="000000"/>
                </a:solidFill>
                <a:latin typeface="Calibri"/>
                <a:ea typeface="Calibri"/>
                <a:cs typeface="Calibri"/>
                <a:sym typeface="Calibri"/>
              </a:rPr>
              <a:t>. Remind students that as they will be working independently in this lesson for an assessment, they may find it challenging, so they will need to persevere.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Tell students to begin Part I of the assessment. After 10 minutes, bring students back together whole group.</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While they are taking the assessment, circulate to monitor their test-taking skills. This is an opportunity to analyze students’ behaviors while taking an assessment. Document strategies they use during the assessment. For example, look for students annotating their text, using their graphic organizer to take notes before answering questions, and going back to the text as they answer questions.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who need support organizing their materials may benefit from having help preparing their work space for the assessment (finding and organizing all planning documents they completed during previous lessons). </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857602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0" name="Google Shape;330;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Mid-Unit 3 Assessment, Part II: Planning the Expert Group Animal Narrative Introduction </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slide has animations that appear upon click.</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taking the assessment, circulate to monitor their test-taking skills. This is an opportunity to analyze students’ behaviors while taking an assessment. Document strategies they use during the assessment.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Explain that now students will begin planning their narrative introductory and problem paragraphs.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Invite students to take out their expert group animal </a:t>
            </a:r>
            <a:r>
              <a:rPr lang="en" sz="1200" b="0" i="0" u="none" strike="noStrike" cap="none" dirty="0">
                <a:solidFill>
                  <a:srgbClr val="000000"/>
                </a:solidFill>
                <a:latin typeface="Calibri"/>
                <a:ea typeface="Calibri"/>
                <a:cs typeface="Calibri"/>
                <a:sym typeface="Calibri"/>
              </a:rPr>
              <a:t>Character Profile</a:t>
            </a:r>
            <a:r>
              <a:rPr lang="en" sz="1200" i="0" u="none" strike="noStrike" cap="none" dirty="0">
                <a:solidFill>
                  <a:srgbClr val="000000"/>
                </a:solidFill>
                <a:latin typeface="Calibri"/>
                <a:ea typeface="Calibri"/>
                <a:cs typeface="Calibri"/>
                <a:sym typeface="Calibri"/>
              </a:rPr>
              <a:t> and </a:t>
            </a:r>
            <a:r>
              <a:rPr lang="en" sz="1200" b="1" i="0" u="none" strike="noStrike" cap="none" dirty="0">
                <a:solidFill>
                  <a:srgbClr val="000000"/>
                </a:solidFill>
                <a:latin typeface="Calibri"/>
                <a:ea typeface="Calibri"/>
                <a:cs typeface="Calibri"/>
                <a:sym typeface="Calibri"/>
              </a:rPr>
              <a:t>Narrative Planning graphic organizer</a:t>
            </a:r>
            <a:r>
              <a:rPr lang="en" sz="1200" i="0" u="none" strike="noStrike" cap="none" dirty="0">
                <a:solidFill>
                  <a:srgbClr val="000000"/>
                </a:solidFill>
                <a:latin typeface="Calibri"/>
                <a:ea typeface="Calibri"/>
                <a:cs typeface="Calibri"/>
                <a:sym typeface="Calibri"/>
              </a:rPr>
              <a:t>. Remind them to use their plans, the prompt, and the anchor charts in the classroom as resources while they plan and write their drafts.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Tell students to begin Part II of the assessment. After 10 minutes, bring students back together whole group.</a:t>
            </a:r>
            <a:endParaRPr sz="1200" dirty="0">
              <a:latin typeface="Calibri"/>
              <a:ea typeface="Calibri"/>
              <a:cs typeface="Calibri"/>
              <a:sym typeface="Calibri"/>
            </a:endParaRPr>
          </a:p>
          <a:p>
            <a:pPr marL="228600" marR="0" lvl="0" indent="-15875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a:t>
            </a:r>
            <a:r>
              <a:rPr lang="en" sz="1200" i="0" u="none" strike="noStrike" cap="none" dirty="0">
                <a:solidFill>
                  <a:srgbClr val="000000"/>
                </a:solidFill>
                <a:latin typeface="Calibri"/>
                <a:ea typeface="Calibri"/>
                <a:cs typeface="Calibri"/>
                <a:sym typeface="Calibri"/>
              </a:rPr>
              <a:t>tudents should be annotating their text, using their graphic organizer to take notes before answering questions, and going back to the text as they answer questions.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who need support organizing their materials may benefit from having help preparing their work space for the assessment (finding and organizing all planning documents they completed during previous lessons). </a:t>
            </a:r>
            <a:r>
              <a:rPr lang="en" sz="120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75692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6" name="Google Shape;33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Mid-Unit 3 Assessment, Part III: Drafting the Expert Group Animal Narrative Introduction </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25</a:t>
            </a:r>
            <a:r>
              <a:rPr lang="en-US" sz="1200" b="1" i="0" u="none" strike="noStrike" cap="none" dirty="0" smtClean="0">
                <a:solidFill>
                  <a:schemeClr val="dk1"/>
                </a:solidFill>
                <a:latin typeface="Calibri"/>
                <a:ea typeface="Calibri"/>
                <a:cs typeface="Calibri"/>
                <a:sym typeface="Calibri"/>
              </a:rPr>
              <a:t>-27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slide has animations that appear upon click.</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Explain that now students should begin drafting their </a:t>
            </a:r>
            <a:r>
              <a:rPr lang="en" sz="1200" dirty="0">
                <a:latin typeface="Calibri"/>
                <a:ea typeface="Calibri"/>
                <a:cs typeface="Calibri"/>
                <a:sym typeface="Calibri"/>
              </a:rPr>
              <a:t>narrative</a:t>
            </a:r>
            <a:r>
              <a:rPr lang="en" sz="1200" i="0" u="none" strike="noStrike" cap="none" dirty="0">
                <a:solidFill>
                  <a:srgbClr val="000000"/>
                </a:solidFill>
                <a:latin typeface="Calibri"/>
                <a:ea typeface="Calibri"/>
                <a:cs typeface="Calibri"/>
                <a:sym typeface="Calibri"/>
              </a:rPr>
              <a:t> introductory and problem paragraphs. Remind them that it is important to skip lines as they write so they have space to make revisions later.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After 20 minutes, let students know that they have 5 minutes left. Invite those who finish early to reread their narratives before turning them in. In addition, ask these students to revise their sketches (on a separate piece of paper) or consider details they may add to their narratives in a second draft. </a:t>
            </a:r>
            <a:endParaRPr sz="1200" dirty="0">
              <a:latin typeface="Calibri"/>
              <a:ea typeface="Calibri"/>
              <a:cs typeface="Calibri"/>
              <a:sym typeface="Calibri"/>
            </a:endParaRPr>
          </a:p>
          <a:p>
            <a:pPr marL="228600" marR="0" lvl="0" indent="-15875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Continue circulating to monitor and support as necessary. Provide minimal support because this is an assessment.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In order to minimize distractions during the assessment, vary the level of sensory stimulation as appropriate for individual students (e.g., offering sound-canceling headphones or dividing workspaces). Some students may also need flexibility with the pace of work and length of work sessions. Consider offering time-outs or breaking up the two sections of the assessment into separate days or times of day. </a:t>
            </a:r>
            <a:endParaRPr sz="1200" i="0" u="none" strike="noStrike" cap="none" dirty="0">
              <a:solidFill>
                <a:srgbClr val="000000"/>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Ensure that students are clear about all test directions. Rephrase the directions for them. Monitor during the assessment to see that students are completing the assessment correctly. Stop students who are on the wrong track and make sure they understand the directions.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ELLs and students who may need additional support with comprehension: As you explain, write a “map” of the assessment on the board. Example: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Three parts:</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1. Multiple choice questions</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2. Complete graphic organizer</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3. Use graphic organizer plan to draft introduction and problem paragraphs of </a:t>
            </a:r>
            <a:r>
              <a:rPr lang="en" sz="1200" i="0" u="none" strike="noStrike" cap="none" dirty="0" smtClean="0">
                <a:solidFill>
                  <a:srgbClr val="000000"/>
                </a:solidFill>
                <a:latin typeface="Calibri"/>
                <a:ea typeface="Calibri"/>
                <a:cs typeface="Calibri"/>
                <a:sym typeface="Calibri"/>
              </a:rPr>
              <a:t>narrative.</a:t>
            </a:r>
            <a:endParaRPr lang="en-US" sz="1200" i="0" u="none" strike="noStrike" cap="none" dirty="0" smtClean="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Char char="●"/>
              <a:tabLst/>
              <a:defRPr/>
            </a:pPr>
            <a:r>
              <a:rPr lang="en-US" sz="1200" i="0" u="none" strike="noStrike" cap="none" dirty="0" smtClean="0">
                <a:solidFill>
                  <a:srgbClr val="000000"/>
                </a:solidFill>
                <a:latin typeface="Calibri"/>
                <a:ea typeface="Calibri"/>
                <a:cs typeface="Calibri"/>
                <a:sym typeface="Calibri"/>
              </a:rPr>
              <a:t>For students who may need additional support with visual processing: Read the test directions AND answers aloud. </a:t>
            </a:r>
            <a:endParaRPr lang="en-US" sz="1200" dirty="0" smtClean="0">
              <a:latin typeface="Calibri"/>
              <a:ea typeface="Calibri"/>
              <a:cs typeface="Calibri"/>
              <a:sym typeface="Calibri"/>
            </a:endParaRPr>
          </a:p>
          <a:p>
            <a:pPr marL="152400" lvl="0" indent="0" algn="l" rtl="0">
              <a:spcBef>
                <a:spcPts val="0"/>
              </a:spcBef>
              <a:spcAft>
                <a:spcPts val="0"/>
              </a:spcAft>
              <a:buSzPts val="1200"/>
              <a:buFont typeface="Calibri"/>
              <a:buNone/>
            </a:pPr>
            <a:endParaRPr lang="en-US" sz="1200" dirty="0" smtClean="0">
              <a:latin typeface="Calibri"/>
              <a:ea typeface="Calibri"/>
              <a:cs typeface="Calibri"/>
              <a:sym typeface="Calibri"/>
            </a:endParaRPr>
          </a:p>
        </p:txBody>
      </p:sp>
    </p:spTree>
    <p:extLst>
      <p:ext uri="{BB962C8B-B14F-4D97-AF65-F5344CB8AC3E}">
        <p14:creationId xmlns:p14="http://schemas.microsoft.com/office/powerpoint/2010/main" val="403202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2" name="Google Shape;34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Tracking Progress</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5-8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should have a copy of the </a:t>
            </a:r>
            <a:r>
              <a:rPr lang="en" sz="1200" b="1" i="0" u="none" strike="noStrike" cap="none" dirty="0">
                <a:solidFill>
                  <a:schemeClr val="dk1"/>
                </a:solidFill>
                <a:latin typeface="Calibri"/>
                <a:ea typeface="Calibri"/>
                <a:cs typeface="Calibri"/>
                <a:sym typeface="Calibri"/>
              </a:rPr>
              <a:t>Tracking Progress: Narrative Writing.</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will need </a:t>
            </a:r>
            <a:r>
              <a:rPr lang="en" sz="1200" b="0" i="0" u="none" strike="noStrike" cap="none" dirty="0">
                <a:solidFill>
                  <a:schemeClr val="dk1"/>
                </a:solidFill>
                <a:latin typeface="Calibri"/>
                <a:ea typeface="Calibri"/>
                <a:cs typeface="Calibri"/>
                <a:sym typeface="Calibri"/>
              </a:rPr>
              <a:t>evidence flags or sticky notes.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Congratulate students on their hard work on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Distribute </a:t>
            </a:r>
            <a:r>
              <a:rPr lang="en" sz="1200" b="1" i="0" u="none" strike="noStrike" cap="none" dirty="0">
                <a:solidFill>
                  <a:srgbClr val="000000"/>
                </a:solidFill>
                <a:latin typeface="Calibri"/>
                <a:ea typeface="Calibri"/>
                <a:cs typeface="Calibri"/>
                <a:sym typeface="Calibri"/>
              </a:rPr>
              <a:t>Tracking Progress: Narrative Writing </a:t>
            </a:r>
            <a:r>
              <a:rPr lang="en" sz="1200" dirty="0">
                <a:latin typeface="Calibri"/>
                <a:ea typeface="Calibri"/>
                <a:cs typeface="Calibri"/>
                <a:sym typeface="Calibri"/>
              </a:rPr>
              <a:t>(found in Student Workbook)</a:t>
            </a:r>
            <a:r>
              <a:rPr lang="en" sz="1200" i="0" u="none" strike="noStrike" cap="none" dirty="0">
                <a:solidFill>
                  <a:srgbClr val="000000"/>
                </a:solidFill>
                <a:latin typeface="Calibri"/>
                <a:ea typeface="Calibri"/>
                <a:cs typeface="Calibri"/>
                <a:sym typeface="Calibri"/>
              </a:rPr>
              <a:t>. Remind students that successful learners keep track and reflect on their own learning. Remind students that they have done this after every assessment.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Become Effective Learners anchor chart</a:t>
            </a:r>
            <a:r>
              <a:rPr lang="en" sz="1200" i="0" u="none" strike="noStrike" cap="none" dirty="0">
                <a:solidFill>
                  <a:srgbClr val="000000"/>
                </a:solidFill>
                <a:latin typeface="Calibri"/>
                <a:ea typeface="Calibri"/>
                <a:cs typeface="Calibri"/>
                <a:sym typeface="Calibri"/>
              </a:rPr>
              <a:t> again, specifically </a:t>
            </a:r>
            <a:r>
              <a:rPr lang="en" sz="1200" i="1" u="none" strike="noStrike" cap="none" dirty="0">
                <a:solidFill>
                  <a:srgbClr val="000000"/>
                </a:solidFill>
                <a:latin typeface="Calibri"/>
                <a:ea typeface="Calibri"/>
                <a:cs typeface="Calibri"/>
                <a:sym typeface="Calibri"/>
              </a:rPr>
              <a:t>taking</a:t>
            </a:r>
            <a:r>
              <a:rPr lang="en" sz="1200" i="0" u="none" strike="noStrike" cap="none" dirty="0">
                <a:solidFill>
                  <a:srgbClr val="000000"/>
                </a:solidFill>
                <a:latin typeface="Calibri"/>
                <a:ea typeface="Calibri"/>
                <a:cs typeface="Calibri"/>
                <a:sym typeface="Calibri"/>
              </a:rPr>
              <a:t> </a:t>
            </a:r>
            <a:r>
              <a:rPr lang="en" sz="1200" i="1" u="none" strike="noStrike" cap="none" dirty="0">
                <a:solidFill>
                  <a:srgbClr val="000000"/>
                </a:solidFill>
                <a:latin typeface="Calibri"/>
                <a:ea typeface="Calibri"/>
                <a:cs typeface="Calibri"/>
                <a:sym typeface="Calibri"/>
              </a:rPr>
              <a:t>responsibility</a:t>
            </a:r>
            <a:r>
              <a:rPr lang="en" sz="1200" i="0" u="none" strike="noStrike" cap="none" dirty="0">
                <a:solidFill>
                  <a:srgbClr val="000000"/>
                </a:solidFill>
                <a:latin typeface="Calibri"/>
                <a:ea typeface="Calibri"/>
                <a:cs typeface="Calibri"/>
                <a:sym typeface="Calibri"/>
              </a:rPr>
              <a:t>. Remind students that as they will be reflecting on their learning and setting goals, so they will be taking responsibility of their own learning.</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Point out that this is a new </a:t>
            </a:r>
            <a:r>
              <a:rPr lang="en" sz="1200" b="1" i="0" u="none" strike="noStrike" cap="none" dirty="0">
                <a:solidFill>
                  <a:srgbClr val="000000"/>
                </a:solidFill>
                <a:latin typeface="Calibri"/>
                <a:ea typeface="Calibri"/>
                <a:cs typeface="Calibri"/>
                <a:sym typeface="Calibri"/>
              </a:rPr>
              <a:t>tracking progress form</a:t>
            </a:r>
            <a:r>
              <a:rPr lang="en" sz="1200" i="0" u="none" strike="noStrike" cap="none" dirty="0">
                <a:solidFill>
                  <a:srgbClr val="000000"/>
                </a:solidFill>
                <a:latin typeface="Calibri"/>
                <a:ea typeface="Calibri"/>
                <a:cs typeface="Calibri"/>
                <a:sym typeface="Calibri"/>
              </a:rPr>
              <a:t>. Select volunteers to read aloud each criterion for the whole group. After hearing it read aloud, invite students to tell the person next to them what each means in their own words.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Ensure students have </a:t>
            </a:r>
            <a:r>
              <a:rPr lang="en" sz="1200" b="0" i="0" u="none" strike="noStrike" cap="none" dirty="0">
                <a:solidFill>
                  <a:srgbClr val="000000"/>
                </a:solidFill>
                <a:latin typeface="Calibri"/>
                <a:ea typeface="Calibri"/>
                <a:cs typeface="Calibri"/>
                <a:sym typeface="Calibri"/>
              </a:rPr>
              <a:t>access to evidence flags </a:t>
            </a:r>
            <a:r>
              <a:rPr lang="en" sz="1200" b="0" dirty="0">
                <a:latin typeface="Calibri"/>
                <a:ea typeface="Calibri"/>
                <a:cs typeface="Calibri"/>
                <a:sym typeface="Calibri"/>
              </a:rPr>
              <a:t>or</a:t>
            </a:r>
            <a:r>
              <a:rPr lang="en" sz="1200" b="0" i="0" u="none" strike="noStrike" cap="none" dirty="0">
                <a:solidFill>
                  <a:srgbClr val="000000"/>
                </a:solidFill>
                <a:latin typeface="Calibri"/>
                <a:ea typeface="Calibri"/>
                <a:cs typeface="Calibri"/>
                <a:sym typeface="Calibri"/>
              </a:rPr>
              <a:t> sticky notes to mark </a:t>
            </a:r>
            <a:r>
              <a:rPr lang="en" sz="1200" i="0" u="none" strike="noStrike" cap="none" dirty="0">
                <a:solidFill>
                  <a:srgbClr val="000000"/>
                </a:solidFill>
                <a:latin typeface="Calibri"/>
                <a:ea typeface="Calibri"/>
                <a:cs typeface="Calibri"/>
                <a:sym typeface="Calibri"/>
              </a:rPr>
              <a:t>up their work with evidence.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Tell students the sticky notes are for them to find evidence of the following criteria:</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W.4.9, RI.4.1</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W.4.3a</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Guide students through completing the form.</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If students have time, invite them to revisit their previous </a:t>
            </a:r>
            <a:r>
              <a:rPr lang="en" sz="1200" b="1" i="0" u="none" strike="noStrike" cap="none" dirty="0">
                <a:solidFill>
                  <a:srgbClr val="000000"/>
                </a:solidFill>
                <a:latin typeface="Calibri"/>
                <a:ea typeface="Calibri"/>
                <a:cs typeface="Calibri"/>
                <a:sym typeface="Calibri"/>
              </a:rPr>
              <a:t>Tracking Progress: Narrative Writing</a:t>
            </a:r>
            <a:r>
              <a:rPr lang="en" sz="1200" i="0" u="none" strike="noStrike" cap="none" dirty="0">
                <a:solidFill>
                  <a:srgbClr val="000000"/>
                </a:solidFill>
                <a:latin typeface="Calibri"/>
                <a:ea typeface="Calibri"/>
                <a:cs typeface="Calibri"/>
                <a:sym typeface="Calibri"/>
              </a:rPr>
              <a:t> to discuss in pairs how they think they have progressed.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Collect students’ self-assessments to use as a formative assessment to guide instructional decisions during the remainder of this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should be following along as you model and completing the graphic organizer with you as you work out loud.</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students who may need additional support with organizing ideas for written expression: Allow students to orally paraphrase the meaning of the targets with a partner before they begin writing.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students who may need additional support with monitoring their own learning: Invite students to explain why self-assessment is important for learning. </a:t>
            </a:r>
            <a:endParaRPr sz="1200" dirty="0">
              <a:latin typeface="Calibri"/>
              <a:ea typeface="Calibri"/>
              <a:cs typeface="Calibri"/>
              <a:sym typeface="Calibri"/>
            </a:endParaRPr>
          </a:p>
        </p:txBody>
      </p:sp>
    </p:spTree>
    <p:extLst>
      <p:ext uri="{BB962C8B-B14F-4D97-AF65-F5344CB8AC3E}">
        <p14:creationId xmlns:p14="http://schemas.microsoft.com/office/powerpoint/2010/main" val="3536556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9" name="Google Shape;34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Suggested slide pacing: 5-10 minutes </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Grouping: Individual</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Teaching Notes:  None.</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Teacher Actions: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a:solidFill>
                  <a:srgbClr val="000000"/>
                </a:solidFill>
                <a:latin typeface="Calibri"/>
                <a:ea typeface="Calibri"/>
                <a:cs typeface="Calibri"/>
                <a:sym typeface="Calibri"/>
              </a:rPr>
              <a:t>Focus students on the learning target. Read aloud, and use a checking for understanding protocol for students to reflect on their comfort level with or show how close they are to meeting each target. </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a:solidFill>
                  <a:srgbClr val="000000"/>
                </a:solidFill>
                <a:latin typeface="Calibri"/>
                <a:ea typeface="Calibri"/>
                <a:cs typeface="Calibri"/>
                <a:sym typeface="Calibri"/>
              </a:rPr>
              <a:t>Use a checking for understanding protocol (for example Red Light, Green Light or Thumb-O-Meter) for students to self-assess how well they persevered and took responsibility in this lesson.</a:t>
            </a:r>
            <a:endParaRPr sz="1200">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1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Student Look-fors/Listen-fors: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Student understanding of the learning targets.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rgbClr val="000000"/>
                </a:solidFill>
                <a:latin typeface="Calibri"/>
                <a:ea typeface="Calibri"/>
                <a:cs typeface="Calibri"/>
                <a:sym typeface="Calibri"/>
              </a:rPr>
              <a:t>Make note of students who may need additional support with each of the learning targets moving forward.</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Support for Any Students Who Need It:</a:t>
            </a:r>
            <a:r>
              <a:rPr lang="en" sz="1200">
                <a:latin typeface="Calibri"/>
                <a:ea typeface="Calibri"/>
                <a:cs typeface="Calibri"/>
                <a:sym typeface="Calibri"/>
              </a:rPr>
              <a:t>  </a:t>
            </a:r>
            <a:r>
              <a:rPr lang="en" sz="1200" i="0" u="none" strike="noStrike" cap="none">
                <a:solidFill>
                  <a:schemeClr val="dk1"/>
                </a:solidFill>
                <a:latin typeface="Calibri"/>
                <a:ea typeface="Calibri"/>
                <a:cs typeface="Calibri"/>
                <a:sym typeface="Calibri"/>
              </a:rPr>
              <a:t>None.</a:t>
            </a:r>
            <a:endParaRPr sz="1200">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8066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9" name="Google Shape;35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Teaching Notes: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take out their Independent Reading Journals.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rgbClr val="000000"/>
                </a:solidFill>
                <a:latin typeface="Calibri"/>
                <a:ea typeface="Calibri"/>
                <a:cs typeface="Calibri"/>
                <a:sym typeface="Calibri"/>
              </a:rPr>
              <a:t>Direct </a:t>
            </a:r>
            <a:r>
              <a:rPr lang="en" sz="1200" i="0" u="none" strike="noStrike" cap="none" dirty="0" smtClean="0">
                <a:solidFill>
                  <a:srgbClr val="000000"/>
                </a:solidFill>
                <a:latin typeface="Calibri"/>
                <a:ea typeface="Calibri"/>
                <a:cs typeface="Calibri"/>
                <a:sym typeface="Calibri"/>
              </a:rPr>
              <a:t>student</a:t>
            </a:r>
            <a:r>
              <a:rPr lang="en-US" sz="1200" i="0" u="none" strike="noStrike" cap="none" dirty="0" smtClean="0">
                <a:solidFill>
                  <a:srgbClr val="000000"/>
                </a:solidFill>
                <a:latin typeface="Calibri"/>
                <a:ea typeface="Calibri"/>
                <a:cs typeface="Calibri"/>
                <a:sym typeface="Calibri"/>
              </a:rPr>
              <a:t>s</a:t>
            </a:r>
            <a:r>
              <a:rPr lang="en" sz="1200" i="0" u="none" strike="noStrike" cap="none" dirty="0" smtClean="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to select a prompt and write it in the front of their Independent Reading Journal.</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Student Look-fors/Listen-fors: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Support for Any Students Who Need It:</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Consider giving students a quick mini lesson to model how to create a simple comic strip or show them an example of this format.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ELLs and students who may need additional support with reading and writing: Refer to the suggested homework support in Lesson </a:t>
            </a:r>
            <a:r>
              <a:rPr lang="en" sz="1200" i="0" u="none" strike="noStrike" cap="none" dirty="0" smtClean="0">
                <a:solidFill>
                  <a:srgbClr val="000000"/>
                </a:solidFill>
                <a:latin typeface="Calibri"/>
                <a:ea typeface="Calibri"/>
                <a:cs typeface="Calibri"/>
                <a:sym typeface="Calibri"/>
              </a:rPr>
              <a:t>1</a:t>
            </a:r>
            <a:r>
              <a:rPr lang="en-US" sz="1200" i="0" u="none" strike="noStrike" cap="none" dirty="0" smtClean="0">
                <a:solidFill>
                  <a:srgbClr val="000000"/>
                </a:solidFill>
                <a:latin typeface="Calibri"/>
                <a:ea typeface="Calibri"/>
                <a:cs typeface="Calibri"/>
                <a:sym typeface="Calibri"/>
              </a:rPr>
              <a:t>.</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200"/>
              <a:buFont typeface="Calibri"/>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561879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6" name="Google Shape;36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smtClean="0">
                <a:solidFill>
                  <a:srgbClr val="000000"/>
                </a:solidFill>
                <a:latin typeface="Calibri"/>
                <a:ea typeface="Calibri"/>
                <a:cs typeface="Calibri"/>
                <a:sym typeface="Calibri"/>
              </a:rPr>
              <a:t>s</a:t>
            </a:r>
            <a:r>
              <a:rPr lang="en" sz="1200" b="0" i="0" u="none" strike="noStrike" cap="none"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80561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M2 U3:</a:t>
            </a:r>
            <a:r>
              <a:rPr lang="en" sz="1200" b="0" i="0" u="none" strike="noStrike" cap="none">
                <a:solidFill>
                  <a:schemeClr val="hlink"/>
                </a:solidFill>
                <a:uFill>
                  <a:noFill/>
                </a:uFill>
                <a:latin typeface="Calibri"/>
                <a:ea typeface="Calibri"/>
                <a:cs typeface="Calibri"/>
                <a:sym typeface="Calibri"/>
                <a:hlinkClick r:id="rId3"/>
              </a:rPr>
              <a:t> </a:t>
            </a:r>
            <a:r>
              <a:rPr lang="en" sz="1200" b="0" i="0" u="sng" strike="noStrike" cap="none">
                <a:solidFill>
                  <a:schemeClr val="hlink"/>
                </a:solidFill>
                <a:latin typeface="Calibri"/>
                <a:ea typeface="Calibri"/>
                <a:cs typeface="Calibri"/>
                <a:sym typeface="Calibri"/>
                <a:hlinkClick r:id="rId4"/>
              </a:rPr>
              <a:t>http://curriculum.eleducation.org/sites/default/files/g4m2u3_all-block_091317.pdf</a:t>
            </a:r>
            <a:r>
              <a:rPr lang="en" sz="1200" b="0" i="0" u="none" strike="noStrike" cap="none">
                <a:solidFill>
                  <a:schemeClr val="dk1"/>
                </a:solidFill>
                <a:latin typeface="Calibri"/>
                <a:ea typeface="Calibri"/>
                <a:cs typeface="Calibri"/>
                <a:sym typeface="Calibri"/>
              </a:rPr>
              <a:t> </a:t>
            </a: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373" name="Google Shape;373;p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7371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5" name="Google Shape;26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r>
              <a:rPr lang="en" sz="1200" i="0" u="sng" strike="noStrike" cap="none" dirty="0">
                <a:solidFill>
                  <a:schemeClr val="hlink"/>
                </a:solidFill>
                <a:latin typeface="Calibri"/>
                <a:ea typeface="Calibri"/>
                <a:cs typeface="Calibri"/>
                <a:sym typeface="Calibri"/>
              </a:rPr>
              <a:t>https://curriculum.eleducation.org/curriculum/ela/grade-4/module-2/unit-3/lesson-8</a:t>
            </a:r>
            <a:endParaRPr sz="1200" dirty="0">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Additional Teacher Resources:</a:t>
            </a:r>
            <a:endParaRPr sz="1200" i="0" u="none" strike="noStrike" cap="none" dirty="0">
              <a:solidFill>
                <a:schemeClr val="dk1"/>
              </a:solidFill>
              <a:latin typeface="Calibri"/>
              <a:ea typeface="Calibri"/>
              <a:cs typeface="Calibri"/>
              <a:sym typeface="Calibri"/>
            </a:endParaRPr>
          </a:p>
          <a:p>
            <a:pPr marL="171450" marR="0" lvl="0" indent="-171450" algn="l" rtl="0">
              <a:lnSpc>
                <a:spcPct val="115000"/>
              </a:lnSpc>
              <a:spcBef>
                <a:spcPts val="0"/>
              </a:spcBef>
              <a:spcAft>
                <a:spcPts val="0"/>
              </a:spcAft>
              <a:buClr>
                <a:schemeClr val="dk1"/>
              </a:buClr>
              <a:buSzPts val="1100"/>
            </a:pPr>
            <a:r>
              <a:rPr lang="en" sz="1200" i="0" u="none" strike="noStrike" cap="none"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3"/>
              </a:rPr>
              <a:t>https://eleducation.org/resources/general-protocols-and-strategies-from-management-in-the-active-classroom</a:t>
            </a:r>
            <a:endParaRPr sz="1200" i="0" u="sng" strike="noStrike" cap="none" dirty="0">
              <a:solidFill>
                <a:schemeClr val="hlink"/>
              </a:solidFill>
              <a:latin typeface="Calibri"/>
              <a:ea typeface="Calibri"/>
              <a:cs typeface="Calibri"/>
              <a:sym typeface="Calibri"/>
              <a:hlinkClick r:id="rId3"/>
            </a:endParaRPr>
          </a:p>
          <a:p>
            <a:pPr marL="171450" marR="0" lvl="0" indent="-171450" algn="l" rtl="0">
              <a:lnSpc>
                <a:spcPct val="115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4"/>
              </a:rPr>
              <a:t>https://eleducation.org/resources/el-education-classroom-protocols</a:t>
            </a:r>
            <a:endParaRPr sz="1200" i="0" u="sng" strike="noStrike" cap="none" dirty="0">
              <a:solidFill>
                <a:schemeClr val="hlink"/>
              </a:solidFill>
              <a:latin typeface="Calibri"/>
              <a:ea typeface="Calibri"/>
              <a:cs typeface="Calibri"/>
              <a:sym typeface="Calibri"/>
              <a:hlinkClick r:id="rId4"/>
            </a:endParaRPr>
          </a:p>
          <a:p>
            <a:pPr marL="171450" marR="0" lvl="0" indent="-171450" algn="l" rtl="0">
              <a:lnSpc>
                <a:spcPct val="115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5"/>
              </a:rPr>
              <a:t>https://eleducation.org/resources/fourth-grade-writing-rubrics-and-checklists</a:t>
            </a:r>
            <a:endParaRPr sz="1200" i="0" u="sng" strike="noStrike" cap="none" dirty="0">
              <a:solidFill>
                <a:schemeClr val="hlink"/>
              </a:solidFill>
              <a:latin typeface="Calibri"/>
              <a:ea typeface="Calibri"/>
              <a:cs typeface="Calibri"/>
              <a:sym typeface="Calibri"/>
              <a:hlinkClick r:id="rId5"/>
            </a:endParaRPr>
          </a:p>
          <a:p>
            <a:pPr marL="171450" marR="0" lvl="0" indent="-171450" algn="l" rtl="0">
              <a:lnSpc>
                <a:spcPct val="115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6"/>
              </a:rPr>
              <a:t>https://eleducation.org/resources/independent-reading-sample-plans</a:t>
            </a:r>
            <a:endParaRPr sz="1200" i="0" u="sng" strike="noStrike" cap="none" dirty="0">
              <a:solidFill>
                <a:schemeClr val="hlink"/>
              </a:solidFill>
              <a:latin typeface="Calibri"/>
              <a:ea typeface="Calibri"/>
              <a:cs typeface="Calibri"/>
              <a:sym typeface="Calibri"/>
              <a:hlinkClick r:id="rId6"/>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910445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and resources can be viewed and downloaded at </a:t>
            </a:r>
            <a:r>
              <a:rPr lang="en" sz="1200" i="0" u="sng" strike="noStrike" cap="none" dirty="0">
                <a:solidFill>
                  <a:schemeClr val="hlink"/>
                </a:solidFill>
                <a:latin typeface="Calibri"/>
                <a:ea typeface="Calibri"/>
                <a:cs typeface="Calibri"/>
                <a:sym typeface="Calibri"/>
              </a:rPr>
              <a:t>https://curriculum.eleducation.org/curriculum/ela/grade-4/module-2/unit-3/lesson-8</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Mid-Unit 3 Assessment: Narrative Writing: Choose-Your-Own-Adventure Introduction </a:t>
            </a:r>
            <a:r>
              <a:rPr lang="en" sz="1200" i="0" u="none" strike="noStrike" cap="none" dirty="0">
                <a:solidFill>
                  <a:srgbClr val="000000"/>
                </a:solidFill>
                <a:latin typeface="Calibri"/>
                <a:ea typeface="Calibri"/>
                <a:cs typeface="Calibri"/>
                <a:sym typeface="Calibri"/>
              </a:rPr>
              <a:t>(see Assessment Overview</a:t>
            </a:r>
            <a:r>
              <a:rPr lang="en" sz="1200" dirty="0">
                <a:latin typeface="Calibri"/>
                <a:ea typeface="Calibri"/>
                <a:cs typeface="Calibri"/>
                <a:sym typeface="Calibri"/>
              </a:rPr>
              <a:t> in the back of the Teacher Supporting Materials manual; </a:t>
            </a:r>
            <a:r>
              <a:rPr lang="en" sz="1200" i="0" u="none" strike="noStrike" cap="none" dirty="0">
                <a:solidFill>
                  <a:srgbClr val="000000"/>
                </a:solidFill>
                <a:latin typeface="Calibri"/>
                <a:ea typeface="Calibri"/>
                <a:cs typeface="Calibri"/>
                <a:sym typeface="Calibri"/>
              </a:rPr>
              <a:t> one per student)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Tracking Progress: Narrative Writing </a:t>
            </a:r>
            <a:r>
              <a:rPr lang="en" sz="1200" i="0" u="none" strike="noStrike" cap="none" dirty="0">
                <a:solidFill>
                  <a:srgbClr val="000000"/>
                </a:solidFill>
                <a:latin typeface="Calibri"/>
                <a:ea typeface="Calibri"/>
                <a:cs typeface="Calibri"/>
                <a:sym typeface="Calibri"/>
              </a:rPr>
              <a:t>(one per student, found in Student Workbook)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Evidence flags or sticky notes </a:t>
            </a:r>
            <a:r>
              <a:rPr lang="en" sz="1200" i="0" u="none" strike="noStrike" cap="none" dirty="0">
                <a:solidFill>
                  <a:srgbClr val="000000"/>
                </a:solidFill>
                <a:latin typeface="Calibri"/>
                <a:ea typeface="Calibri"/>
                <a:cs typeface="Calibri"/>
                <a:sym typeface="Calibri"/>
              </a:rPr>
              <a:t>(eleven per student)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Narrative Writing Checklist </a:t>
            </a:r>
            <a:r>
              <a:rPr lang="en" sz="1200" i="0" u="none" strike="noStrike" cap="none" dirty="0">
                <a:solidFill>
                  <a:srgbClr val="000000"/>
                </a:solidFill>
                <a:latin typeface="Calibri"/>
                <a:ea typeface="Calibri"/>
                <a:cs typeface="Calibri"/>
                <a:sym typeface="Calibri"/>
              </a:rPr>
              <a:t>(distributed in Lesson 3; one per student and one to display)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Choose-Your-Own-Adventure Narrative anchor chart </a:t>
            </a:r>
            <a:r>
              <a:rPr lang="en" sz="1200" i="0" u="none" strike="noStrike" cap="none" dirty="0">
                <a:solidFill>
                  <a:srgbClr val="000000"/>
                </a:solidFill>
                <a:latin typeface="Calibri"/>
                <a:ea typeface="Calibri"/>
                <a:cs typeface="Calibri"/>
                <a:sym typeface="Calibri"/>
              </a:rPr>
              <a:t>(begun in Lesson 1)</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Performance Task anchor chart </a:t>
            </a:r>
            <a:r>
              <a:rPr lang="en" sz="1200" i="0" u="none" strike="noStrike" cap="none" dirty="0">
                <a:solidFill>
                  <a:srgbClr val="000000"/>
                </a:solidFill>
                <a:latin typeface="Calibri"/>
                <a:ea typeface="Calibri"/>
                <a:cs typeface="Calibri"/>
                <a:sym typeface="Calibri"/>
              </a:rPr>
              <a:t>(from Unit 1, Lesson 1)</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Steps for Planning and Drafting My Narrative anchor chart </a:t>
            </a:r>
            <a:r>
              <a:rPr lang="en" sz="1200" i="0" u="none" strike="noStrike" cap="none" dirty="0">
                <a:solidFill>
                  <a:srgbClr val="000000"/>
                </a:solidFill>
                <a:latin typeface="Calibri"/>
                <a:ea typeface="Calibri"/>
                <a:cs typeface="Calibri"/>
                <a:sym typeface="Calibri"/>
              </a:rPr>
              <a:t>(begun in Lesson 4)</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Working to Become Effective Learners anchor chart </a:t>
            </a:r>
            <a:r>
              <a:rPr lang="en" sz="1200" i="0" u="none" strike="noStrike" cap="none" dirty="0">
                <a:solidFill>
                  <a:srgbClr val="000000"/>
                </a:solidFill>
                <a:latin typeface="Calibri"/>
                <a:ea typeface="Calibri"/>
                <a:cs typeface="Calibri"/>
                <a:sym typeface="Calibri"/>
              </a:rPr>
              <a:t>(from Module 1)</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Character Profile graphic organizer </a:t>
            </a:r>
            <a:r>
              <a:rPr lang="en" sz="1200" i="0" u="none" strike="noStrike" cap="none" dirty="0">
                <a:solidFill>
                  <a:srgbClr val="000000"/>
                </a:solidFill>
                <a:latin typeface="Calibri"/>
                <a:ea typeface="Calibri"/>
                <a:cs typeface="Calibri"/>
                <a:sym typeface="Calibri"/>
              </a:rPr>
              <a:t>(from Lesson 3; one per student)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Narrative Planning graphic organizer </a:t>
            </a:r>
            <a:r>
              <a:rPr lang="en" sz="1200" i="0" u="none" strike="noStrike" cap="none" dirty="0">
                <a:solidFill>
                  <a:srgbClr val="000000"/>
                </a:solidFill>
                <a:latin typeface="Calibri"/>
                <a:ea typeface="Calibri"/>
                <a:cs typeface="Calibri"/>
                <a:sym typeface="Calibri"/>
              </a:rPr>
              <a:t>(from Lesson 5; one per student)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Display the </a:t>
            </a:r>
            <a:r>
              <a:rPr lang="en" sz="1200" b="1" i="0" u="none" strike="noStrike" cap="none" dirty="0">
                <a:solidFill>
                  <a:srgbClr val="000000"/>
                </a:solidFill>
                <a:latin typeface="Calibri"/>
                <a:ea typeface="Calibri"/>
                <a:cs typeface="Calibri"/>
                <a:sym typeface="Calibri"/>
              </a:rPr>
              <a:t>Performance Task anchor chart, Choose-Your-Own-Adventure Narrative anchor chart </a:t>
            </a:r>
            <a:r>
              <a:rPr lang="en" sz="1200" i="0" u="none" strike="noStrike" cap="none" dirty="0">
                <a:solidFill>
                  <a:srgbClr val="000000"/>
                </a:solidFill>
                <a:latin typeface="Calibri"/>
                <a:ea typeface="Calibri"/>
                <a:cs typeface="Calibri"/>
                <a:sym typeface="Calibri"/>
              </a:rPr>
              <a:t>and</a:t>
            </a:r>
            <a:r>
              <a:rPr lang="en" sz="1200" b="1" i="0" u="none" strike="noStrike" cap="none" dirty="0">
                <a:solidFill>
                  <a:srgbClr val="000000"/>
                </a:solidFill>
                <a:latin typeface="Calibri"/>
                <a:ea typeface="Calibri"/>
                <a:cs typeface="Calibri"/>
                <a:sym typeface="Calibri"/>
              </a:rPr>
              <a:t> Working to Become Effective Learners anchor </a:t>
            </a:r>
            <a:r>
              <a:rPr lang="en" sz="1200" b="1" i="0" u="none" strike="noStrike" cap="none" dirty="0" smtClean="0">
                <a:solidFill>
                  <a:srgbClr val="000000"/>
                </a:solidFill>
                <a:latin typeface="Calibri"/>
                <a:ea typeface="Calibri"/>
                <a:cs typeface="Calibri"/>
                <a:sym typeface="Calibri"/>
              </a:rPr>
              <a:t>chart</a:t>
            </a: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0865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Google Shape;27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Review these protocols before teaching. They are all used in this lesson:</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Popcorn Reading and </a:t>
            </a:r>
            <a:r>
              <a:rPr lang="en" sz="1200" i="0" u="none" strike="noStrike" cap="none" dirty="0" smtClean="0">
                <a:solidFill>
                  <a:schemeClr val="dk1"/>
                </a:solidFill>
                <a:latin typeface="Calibri"/>
                <a:ea typeface="Calibri"/>
                <a:cs typeface="Calibri"/>
                <a:sym typeface="Calibri"/>
              </a:rPr>
              <a:t>Thumb-O-Meter</a:t>
            </a:r>
            <a:r>
              <a:rPr lang="en-US" sz="1200" i="0" u="none" strike="noStrike" cap="none" dirty="0" smtClean="0">
                <a:solidFill>
                  <a:schemeClr val="dk1"/>
                </a:solidFill>
                <a:latin typeface="Calibri"/>
                <a:ea typeface="Calibri"/>
                <a:cs typeface="Calibri"/>
                <a:sym typeface="Calibri"/>
              </a:rPr>
              <a:t>:</a:t>
            </a:r>
            <a:r>
              <a:rPr lang="en-US" sz="1200" i="0" u="none" strike="noStrike" cap="none" baseline="0" dirty="0" smtClean="0">
                <a:solidFill>
                  <a:srgbClr val="000000"/>
                </a:solidFill>
                <a:latin typeface="Calibri"/>
                <a:ea typeface="Calibri"/>
                <a:cs typeface="Calibri"/>
                <a:sym typeface="Calibri"/>
              </a:rPr>
              <a:t> </a:t>
            </a:r>
            <a:r>
              <a:rPr lang="en" sz="1200" i="0" u="sng" strike="noStrike" cap="none" dirty="0" smtClean="0">
                <a:solidFill>
                  <a:schemeClr val="hlink"/>
                </a:solidFill>
                <a:latin typeface="Calibri"/>
                <a:ea typeface="Calibri"/>
                <a:cs typeface="Calibri"/>
                <a:sym typeface="Calibri"/>
                <a:hlinkClick r:id="rId3"/>
              </a:rPr>
              <a:t>https</a:t>
            </a:r>
            <a:r>
              <a:rPr lang="en" sz="1200" i="0" u="sng" strike="noStrike" cap="none" dirty="0">
                <a:solidFill>
                  <a:schemeClr val="hlink"/>
                </a:solidFill>
                <a:latin typeface="Calibri"/>
                <a:ea typeface="Calibri"/>
                <a:cs typeface="Calibri"/>
                <a:sym typeface="Calibri"/>
                <a:hlinkClick r:id="rId3"/>
              </a:rPr>
              <a:t>://eleducation.org/resources/general-protocols-and-strategies-from-management-in-the-active-classroom</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7934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4" name="Google Shape;28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The basic design of this lesson supports </a:t>
            </a:r>
            <a:r>
              <a:rPr lang="en" sz="1200" dirty="0">
                <a:latin typeface="Calibri"/>
                <a:ea typeface="Calibri"/>
                <a:cs typeface="Calibri"/>
                <a:sym typeface="Calibri"/>
              </a:rPr>
              <a:t>students</a:t>
            </a:r>
            <a:r>
              <a:rPr lang="en" sz="1200" i="0" u="none" strike="noStrike" cap="none" dirty="0">
                <a:solidFill>
                  <a:srgbClr val="000000"/>
                </a:solidFill>
                <a:latin typeface="Calibri"/>
                <a:ea typeface="Calibri"/>
                <a:cs typeface="Calibri"/>
                <a:sym typeface="Calibri"/>
              </a:rPr>
              <a:t> by inviting them to complete assessment tasks similar to the classroom tasks completed in Lessons 1-7.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dirty="0">
                <a:latin typeface="Calibri"/>
                <a:ea typeface="Calibri"/>
                <a:cs typeface="Calibri"/>
                <a:sym typeface="Calibri"/>
              </a:rPr>
              <a:t>Some students</a:t>
            </a:r>
            <a:r>
              <a:rPr lang="en" sz="1200" i="0" u="none" strike="noStrike" cap="none" dirty="0">
                <a:solidFill>
                  <a:srgbClr val="000000"/>
                </a:solidFill>
                <a:latin typeface="Calibri"/>
                <a:ea typeface="Calibri"/>
                <a:cs typeface="Calibri"/>
                <a:sym typeface="Calibri"/>
              </a:rPr>
              <a:t> may find the </a:t>
            </a:r>
            <a:r>
              <a:rPr lang="en" sz="1200" b="1" i="0" u="none" strike="noStrike" cap="none" dirty="0">
                <a:solidFill>
                  <a:srgbClr val="000000"/>
                </a:solidFill>
                <a:latin typeface="Calibri"/>
                <a:ea typeface="Calibri"/>
                <a:cs typeface="Calibri"/>
                <a:sym typeface="Calibri"/>
              </a:rPr>
              <a:t>Mid-Unit 3 Assessment</a:t>
            </a:r>
            <a:r>
              <a:rPr lang="en" sz="1200" i="0" u="none" strike="noStrike" cap="none" dirty="0">
                <a:solidFill>
                  <a:srgbClr val="000000"/>
                </a:solidFill>
                <a:latin typeface="Calibri"/>
                <a:ea typeface="Calibri"/>
                <a:cs typeface="Calibri"/>
                <a:sym typeface="Calibri"/>
              </a:rPr>
              <a:t> challenging, particularly the drafting of the narrative introduction, as it may be a big leap from the heavily scaffolded classroom interaction. </a:t>
            </a:r>
            <a:r>
              <a:rPr lang="en" sz="1200" dirty="0">
                <a:latin typeface="Calibri"/>
                <a:ea typeface="Calibri"/>
                <a:cs typeface="Calibri"/>
                <a:sym typeface="Calibri"/>
              </a:rPr>
              <a:t>Students</a:t>
            </a:r>
            <a:r>
              <a:rPr lang="en" sz="1200" i="0" u="none" strike="noStrike" cap="none" dirty="0">
                <a:solidFill>
                  <a:srgbClr val="000000"/>
                </a:solidFill>
                <a:latin typeface="Calibri"/>
                <a:ea typeface="Calibri"/>
                <a:cs typeface="Calibri"/>
                <a:sym typeface="Calibri"/>
              </a:rPr>
              <a:t> are asked not only to independently apply writing skills developed in Lessons 1–7, but also to independently apply new linguistic knowledge introduced in Lessons 1–7. Encourage them to have fun and do their best, reminding them that they have done similar work previously.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Make sure that </a:t>
            </a:r>
            <a:r>
              <a:rPr lang="en" sz="1200" dirty="0">
                <a:latin typeface="Calibri"/>
                <a:ea typeface="Calibri"/>
                <a:cs typeface="Calibri"/>
                <a:sym typeface="Calibri"/>
              </a:rPr>
              <a:t>students</a:t>
            </a:r>
            <a:r>
              <a:rPr lang="en" sz="1200" i="0" u="none" strike="noStrike" cap="none" dirty="0">
                <a:solidFill>
                  <a:srgbClr val="000000"/>
                </a:solidFill>
                <a:latin typeface="Calibri"/>
                <a:ea typeface="Calibri"/>
                <a:cs typeface="Calibri"/>
                <a:sym typeface="Calibri"/>
              </a:rPr>
              <a:t> understand the assessment directions. Answer their questions, refraining from supplying answers to the assessment questions themselves. See additional support in the lesson.</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After the assessment, ask students to tell you which portion was easiest and which was most difficult, and why. In future lessons and for homework, focus on the language skills that will help students address these assessment challenges.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As you give feedback on the narratives written in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you may notice that </a:t>
            </a:r>
            <a:r>
              <a:rPr lang="en" sz="1200" dirty="0">
                <a:latin typeface="Calibri"/>
                <a:ea typeface="Calibri"/>
                <a:cs typeface="Calibri"/>
                <a:sym typeface="Calibri"/>
              </a:rPr>
              <a:t>students’</a:t>
            </a:r>
            <a:r>
              <a:rPr lang="en" sz="1200" i="0" u="none" strike="noStrike" cap="none" dirty="0">
                <a:solidFill>
                  <a:srgbClr val="000000"/>
                </a:solidFill>
                <a:latin typeface="Calibri"/>
                <a:ea typeface="Calibri"/>
                <a:cs typeface="Calibri"/>
                <a:sym typeface="Calibri"/>
              </a:rPr>
              <a:t> writing contains a multitude of language errors. Focus on only one or two pervasive errors to avoid overwhelming yourself and the student. For example, working on text structure (e.g., clearly stating the encounter between the animal and the predator) can often shape a clear gist out of an incomprehensible piece of writing. Leave sentence-level errors for last (e.g., word choice, syntax, spelling) unless they are responsible for interfering with the gist.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In addition, spend an equal amount of time giving feedback on what the student did well. Get excited about and discuss the student’s choice of animal encounter, clever story ideas, or progress with using domain-specific words, for example. This will help enable the student to identify and repeat his or her success next time.</a:t>
            </a:r>
            <a:endParaRPr sz="1200" dirty="0">
              <a:latin typeface="Calibri"/>
              <a:ea typeface="Calibri"/>
              <a:cs typeface="Calibri"/>
              <a:sym typeface="Calibri"/>
            </a:endParaRPr>
          </a:p>
        </p:txBody>
      </p:sp>
    </p:spTree>
    <p:extLst>
      <p:ext uri="{BB962C8B-B14F-4D97-AF65-F5344CB8AC3E}">
        <p14:creationId xmlns:p14="http://schemas.microsoft.com/office/powerpoint/2010/main" val="4090382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90" name="Google Shape;290;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72810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dirty="0" smtClean="0">
                <a:latin typeface="Calibri" panose="020F0502020204030204" pitchFamily="34" charset="0"/>
                <a:sym typeface="Calibri"/>
              </a:rPr>
              <a:t>Grouping</a:t>
            </a:r>
            <a:r>
              <a:rPr lang="en" sz="1200" b="1" dirty="0">
                <a:latin typeface="Calibri" panose="020F0502020204030204" pitchFamily="34" charset="0"/>
                <a:sym typeface="Calibri"/>
              </a:rPr>
              <a:t>: Whole Group </a:t>
            </a:r>
            <a:endParaRPr sz="1200" b="1"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Supports for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606920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 name="Google Shape;30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Engaging the Writer: Popcorn Read </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a:t>
            </a:r>
            <a:r>
              <a:rPr lang="en" sz="1200" b="1" dirty="0">
                <a:solidFill>
                  <a:schemeClr val="dk1"/>
                </a:solidFill>
                <a:latin typeface="Calibri"/>
                <a:ea typeface="Calibri"/>
                <a:cs typeface="Calibri"/>
                <a:sym typeface="Calibri"/>
              </a:rPr>
              <a:t>iduals/Whole Group</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Invite students to take out their </a:t>
            </a:r>
            <a:r>
              <a:rPr lang="en" sz="1200" b="1" i="0" u="none" strike="noStrike" cap="none" dirty="0">
                <a:solidFill>
                  <a:srgbClr val="000000"/>
                </a:solidFill>
                <a:latin typeface="Calibri"/>
                <a:ea typeface="Calibri"/>
                <a:cs typeface="Calibri"/>
                <a:sym typeface="Calibri"/>
              </a:rPr>
              <a:t>Narrative Writing Checklists</a:t>
            </a:r>
            <a:r>
              <a:rPr lang="en" sz="1200" i="0" u="none" strike="noStrike" cap="none" dirty="0">
                <a:solidFill>
                  <a:srgbClr val="000000"/>
                </a:solidFill>
                <a:latin typeface="Calibri"/>
                <a:ea typeface="Calibri"/>
                <a:cs typeface="Calibri"/>
                <a:sym typeface="Calibri"/>
              </a:rPr>
              <a:t>. Explain that they will use the Popcorn Read protocol to help synthesize their understanding of the checklist discussed thus far.</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Before students begin their Popcorn Read, </a:t>
            </a:r>
            <a:r>
              <a:rPr lang="en" sz="1200" dirty="0">
                <a:latin typeface="Calibri"/>
                <a:ea typeface="Calibri"/>
                <a:cs typeface="Calibri"/>
                <a:sym typeface="Calibri"/>
              </a:rPr>
              <a:t>read</a:t>
            </a:r>
            <a:r>
              <a:rPr lang="en" sz="1200" i="0" u="none" strike="noStrike" cap="none" dirty="0">
                <a:solidFill>
                  <a:srgbClr val="000000"/>
                </a:solidFill>
                <a:latin typeface="Calibri"/>
                <a:ea typeface="Calibri"/>
                <a:cs typeface="Calibri"/>
                <a:sym typeface="Calibri"/>
              </a:rPr>
              <a:t> and discuss the criteria:</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a:t>
            </a:r>
            <a:r>
              <a:rPr lang="en" sz="1200" i="1" u="none" strike="noStrike" cap="none" dirty="0" smtClean="0">
                <a:solidFill>
                  <a:srgbClr val="000000"/>
                </a:solidFill>
                <a:latin typeface="Calibri"/>
                <a:ea typeface="Calibri"/>
                <a:cs typeface="Calibri"/>
                <a:sym typeface="Calibri"/>
              </a:rPr>
              <a:t>Read </a:t>
            </a:r>
            <a:r>
              <a:rPr lang="en" sz="1200" i="1" u="none" strike="noStrike" cap="none" dirty="0">
                <a:solidFill>
                  <a:srgbClr val="000000"/>
                </a:solidFill>
                <a:latin typeface="Calibri"/>
                <a:ea typeface="Calibri"/>
                <a:cs typeface="Calibri"/>
                <a:sym typeface="Calibri"/>
              </a:rPr>
              <a:t>short phrases or words only (not sentences</a:t>
            </a:r>
            <a:r>
              <a:rPr lang="en" sz="1200" i="1" u="none" strike="noStrike" cap="none" dirty="0" smtClean="0">
                <a:solidFill>
                  <a:srgbClr val="000000"/>
                </a:solidFill>
                <a:latin typeface="Calibri"/>
                <a:ea typeface="Calibri"/>
                <a:cs typeface="Calibri"/>
                <a:sym typeface="Calibri"/>
              </a:rPr>
              <a:t>).</a:t>
            </a:r>
            <a:r>
              <a:rPr lang="en-US" sz="1200" i="1" u="none" strike="noStrike" cap="none" dirty="0" smtClean="0">
                <a:solidFill>
                  <a:srgbClr val="000000"/>
                </a:solidFill>
                <a:latin typeface="Calibri"/>
                <a:ea typeface="Calibri"/>
                <a:cs typeface="Calibri"/>
                <a:sym typeface="Calibri"/>
              </a:rPr>
              <a:t>”</a:t>
            </a:r>
            <a:endParaRPr sz="1200" i="1"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a:t>
            </a:r>
            <a:r>
              <a:rPr lang="en" sz="1200" i="1" u="none" strike="noStrike" cap="none" dirty="0" smtClean="0">
                <a:solidFill>
                  <a:srgbClr val="000000"/>
                </a:solidFill>
                <a:latin typeface="Calibri"/>
                <a:ea typeface="Calibri"/>
                <a:cs typeface="Calibri"/>
                <a:sym typeface="Calibri"/>
              </a:rPr>
              <a:t>Give </a:t>
            </a:r>
            <a:r>
              <a:rPr lang="en" sz="1200" i="1" u="none" strike="noStrike" cap="none" dirty="0">
                <a:solidFill>
                  <a:srgbClr val="000000"/>
                </a:solidFill>
                <a:latin typeface="Calibri"/>
                <a:ea typeface="Calibri"/>
                <a:cs typeface="Calibri"/>
                <a:sym typeface="Calibri"/>
              </a:rPr>
              <a:t>no commentary or opinions</a:t>
            </a:r>
            <a:r>
              <a:rPr lang="en" sz="1200" i="1" u="none" strike="noStrike" cap="none" dirty="0" smtClean="0">
                <a:solidFill>
                  <a:srgbClr val="000000"/>
                </a:solidFill>
                <a:latin typeface="Calibri"/>
                <a:ea typeface="Calibri"/>
                <a:cs typeface="Calibri"/>
                <a:sym typeface="Calibri"/>
              </a:rPr>
              <a:t>.</a:t>
            </a:r>
            <a:r>
              <a:rPr lang="en-US" sz="1200" i="1" u="none" strike="noStrike" cap="none" dirty="0" smtClean="0">
                <a:solidFill>
                  <a:srgbClr val="000000"/>
                </a:solidFill>
                <a:latin typeface="Calibri"/>
                <a:ea typeface="Calibri"/>
                <a:cs typeface="Calibri"/>
                <a:sym typeface="Calibri"/>
              </a:rPr>
              <a:t>”</a:t>
            </a:r>
            <a:endParaRPr sz="1200" i="1"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a:t>
            </a:r>
            <a:r>
              <a:rPr lang="en" sz="1200" i="1" u="none" strike="noStrike" cap="none" dirty="0" smtClean="0">
                <a:solidFill>
                  <a:srgbClr val="000000"/>
                </a:solidFill>
                <a:latin typeface="Calibri"/>
                <a:ea typeface="Calibri"/>
                <a:cs typeface="Calibri"/>
                <a:sym typeface="Calibri"/>
              </a:rPr>
              <a:t>Try </a:t>
            </a:r>
            <a:r>
              <a:rPr lang="en" sz="1200" i="1" u="none" strike="noStrike" cap="none" dirty="0">
                <a:solidFill>
                  <a:srgbClr val="000000"/>
                </a:solidFill>
                <a:latin typeface="Calibri"/>
                <a:ea typeface="Calibri"/>
                <a:cs typeface="Calibri"/>
                <a:sym typeface="Calibri"/>
              </a:rPr>
              <a:t>to connect with what was just read (listen carefully to others</a:t>
            </a:r>
            <a:r>
              <a:rPr lang="en" sz="1200" i="1" u="none" strike="noStrike" cap="none" dirty="0" smtClean="0">
                <a:solidFill>
                  <a:srgbClr val="000000"/>
                </a:solidFill>
                <a:latin typeface="Calibri"/>
                <a:ea typeface="Calibri"/>
                <a:cs typeface="Calibri"/>
                <a:sym typeface="Calibri"/>
              </a:rPr>
              <a:t>).</a:t>
            </a:r>
            <a:r>
              <a:rPr lang="en-US" sz="1200" i="1" u="none" strike="noStrike" cap="none" dirty="0" smtClean="0">
                <a:solidFill>
                  <a:srgbClr val="000000"/>
                </a:solidFill>
                <a:latin typeface="Calibri"/>
                <a:ea typeface="Calibri"/>
                <a:cs typeface="Calibri"/>
                <a:sym typeface="Calibri"/>
              </a:rPr>
              <a:t>”</a:t>
            </a:r>
            <a:endParaRPr sz="1200" i="1"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a:t>
            </a:r>
            <a:r>
              <a:rPr lang="en" sz="1200" i="1" u="none" strike="noStrike" cap="none" dirty="0" smtClean="0">
                <a:solidFill>
                  <a:srgbClr val="000000"/>
                </a:solidFill>
                <a:latin typeface="Calibri"/>
                <a:ea typeface="Calibri"/>
                <a:cs typeface="Calibri"/>
                <a:sym typeface="Calibri"/>
              </a:rPr>
              <a:t>Give </a:t>
            </a:r>
            <a:r>
              <a:rPr lang="en" sz="1200" i="1" u="none" strike="noStrike" cap="none" dirty="0">
                <a:solidFill>
                  <a:srgbClr val="000000"/>
                </a:solidFill>
                <a:latin typeface="Calibri"/>
                <a:ea typeface="Calibri"/>
                <a:cs typeface="Calibri"/>
                <a:sym typeface="Calibri"/>
              </a:rPr>
              <a:t>all voices a chance</a:t>
            </a:r>
            <a:r>
              <a:rPr lang="en" sz="1200" i="1" u="none" strike="noStrike" cap="none" dirty="0" smtClean="0">
                <a:solidFill>
                  <a:srgbClr val="000000"/>
                </a:solidFill>
                <a:latin typeface="Calibri"/>
                <a:ea typeface="Calibri"/>
                <a:cs typeface="Calibri"/>
                <a:sym typeface="Calibri"/>
              </a:rPr>
              <a:t>.</a:t>
            </a:r>
            <a:r>
              <a:rPr lang="en-US" sz="1200" i="1" u="none" strike="noStrike" cap="none" dirty="0" smtClean="0">
                <a:solidFill>
                  <a:srgbClr val="000000"/>
                </a:solidFill>
                <a:latin typeface="Calibri"/>
                <a:ea typeface="Calibri"/>
                <a:cs typeface="Calibri"/>
                <a:sym typeface="Calibri"/>
              </a:rPr>
              <a:t>”</a:t>
            </a:r>
            <a:endParaRPr sz="1200" i="1"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a:t>
            </a:r>
            <a:r>
              <a:rPr lang="en" sz="1200" i="1" u="none" strike="noStrike" cap="none" dirty="0" smtClean="0">
                <a:solidFill>
                  <a:srgbClr val="000000"/>
                </a:solidFill>
                <a:latin typeface="Calibri"/>
                <a:ea typeface="Calibri"/>
                <a:cs typeface="Calibri"/>
                <a:sym typeface="Calibri"/>
              </a:rPr>
              <a:t>Pauses </a:t>
            </a:r>
            <a:r>
              <a:rPr lang="en" sz="1200" i="1" u="none" strike="noStrike" cap="none" dirty="0">
                <a:solidFill>
                  <a:srgbClr val="000000"/>
                </a:solidFill>
                <a:latin typeface="Calibri"/>
                <a:ea typeface="Calibri"/>
                <a:cs typeface="Calibri"/>
                <a:sym typeface="Calibri"/>
              </a:rPr>
              <a:t>can be powerful</a:t>
            </a:r>
            <a:r>
              <a:rPr lang="en" sz="1200" i="1" u="none" strike="noStrike" cap="none" dirty="0" smtClean="0">
                <a:solidFill>
                  <a:srgbClr val="000000"/>
                </a:solidFill>
                <a:latin typeface="Calibri"/>
                <a:ea typeface="Calibri"/>
                <a:cs typeface="Calibri"/>
                <a:sym typeface="Calibri"/>
              </a:rPr>
              <a:t>.</a:t>
            </a:r>
            <a:r>
              <a:rPr lang="en-US" sz="1200" i="1" u="none" strike="noStrike" cap="none" dirty="0" smtClean="0">
                <a:solidFill>
                  <a:srgbClr val="000000"/>
                </a:solidFill>
                <a:latin typeface="Calibri"/>
                <a:ea typeface="Calibri"/>
                <a:cs typeface="Calibri"/>
                <a:sym typeface="Calibri"/>
              </a:rPr>
              <a:t>”</a:t>
            </a:r>
            <a:endParaRPr sz="1200" i="1"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smtClean="0">
                <a:solidFill>
                  <a:srgbClr val="000000"/>
                </a:solidFill>
                <a:latin typeface="Calibri"/>
                <a:ea typeface="Calibri"/>
                <a:cs typeface="Calibri"/>
                <a:sym typeface="Calibri"/>
              </a:rPr>
              <a:t>"</a:t>
            </a:r>
            <a:r>
              <a:rPr lang="en" sz="1200" i="1" u="none" strike="noStrike" cap="none" dirty="0" smtClean="0">
                <a:solidFill>
                  <a:srgbClr val="000000"/>
                </a:solidFill>
                <a:latin typeface="Calibri"/>
                <a:ea typeface="Calibri"/>
                <a:cs typeface="Calibri"/>
                <a:sym typeface="Calibri"/>
              </a:rPr>
              <a:t>Repeating </a:t>
            </a:r>
            <a:r>
              <a:rPr lang="en" sz="1200" i="1" u="none" strike="noStrike" cap="none" dirty="0">
                <a:solidFill>
                  <a:srgbClr val="000000"/>
                </a:solidFill>
                <a:latin typeface="Calibri"/>
                <a:ea typeface="Calibri"/>
                <a:cs typeface="Calibri"/>
                <a:sym typeface="Calibri"/>
              </a:rPr>
              <a:t>phrases is allowed (shows where a group collectively agrees</a:t>
            </a:r>
            <a:r>
              <a:rPr lang="en" sz="1200" i="1" u="none" strike="noStrike" cap="none" dirty="0" smtClean="0">
                <a:solidFill>
                  <a:srgbClr val="000000"/>
                </a:solidFill>
                <a:latin typeface="Calibri"/>
                <a:ea typeface="Calibri"/>
                <a:cs typeface="Calibri"/>
                <a:sym typeface="Calibri"/>
              </a:rPr>
              <a:t>).</a:t>
            </a:r>
            <a:r>
              <a:rPr lang="en-US" sz="1200" i="1" u="none" strike="noStrike" cap="none" dirty="0" smtClean="0">
                <a:solidFill>
                  <a:srgbClr val="000000"/>
                </a:solidFill>
                <a:latin typeface="Calibri"/>
                <a:ea typeface="Calibri"/>
                <a:cs typeface="Calibri"/>
                <a:sym typeface="Calibri"/>
              </a:rPr>
              <a: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Invite students to form a circle. Explain that they should read only from the following criteria on the checklist: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W.4.9</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W.4.3a</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W.4.3c</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W.4.3d, L.4.3b, L.4.6</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W.4.4</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Give students a minute to reread these rows on the rubric and underline a word or phrase that stands out to them.</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Invite students to begin the protocol. Remind them that when one person reads a word or phrase, the other students should look for a phrase they’ve underlined that matches or connects in some way with the phrase they’ve just heard. This process continues until there are no more phrases students want to share aloud (until there are no more “kernels left to pop”).</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 should have words or phrases underlined on their checklist.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students who may need additional reading time: Provide the criteria in Opening A in advance so they can feel confident in their ability to participate in the Popcorn Read.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students who may need additional support with reading fluency: Chorally read the narrative checklist criteria for fluency practice and to help ELLs and students who need reading support.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students who may need additional support with motivation: Ask students to recall and describe one time that they practiced working on each of the checklist criteria in the past seven lessons. </a:t>
            </a:r>
            <a:endParaRPr sz="1200" dirty="0">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76019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5" name="Google Shape;31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Reviewing Learning Target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Whole Group</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Post the </a:t>
            </a:r>
            <a:r>
              <a:rPr lang="en" sz="1200" b="1" i="0" u="none" strike="noStrike" cap="none" dirty="0">
                <a:solidFill>
                  <a:srgbClr val="000000"/>
                </a:solidFill>
                <a:latin typeface="Calibri"/>
                <a:ea typeface="Calibri"/>
                <a:cs typeface="Calibri"/>
                <a:sym typeface="Calibri"/>
              </a:rPr>
              <a:t>Choose-Your-Own-Adventure Narrative anchor chart</a:t>
            </a:r>
            <a:r>
              <a:rPr lang="en" sz="120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Performance Task anchor chart</a:t>
            </a:r>
            <a:r>
              <a:rPr lang="en" sz="1200" i="0" u="none" strike="noStrike" cap="none" dirty="0">
                <a:solidFill>
                  <a:srgbClr val="000000"/>
                </a:solidFill>
                <a:latin typeface="Calibri"/>
                <a:ea typeface="Calibri"/>
                <a:cs typeface="Calibri"/>
                <a:sym typeface="Calibri"/>
              </a:rPr>
              <a:t>, and </a:t>
            </a:r>
            <a:r>
              <a:rPr lang="en" sz="1200" b="1" i="0" u="none" strike="noStrike" cap="none" dirty="0">
                <a:solidFill>
                  <a:srgbClr val="000000"/>
                </a:solidFill>
                <a:latin typeface="Calibri"/>
                <a:ea typeface="Calibri"/>
                <a:cs typeface="Calibri"/>
                <a:sym typeface="Calibri"/>
              </a:rPr>
              <a:t>Steps for Planning and Drafting My Narrative anchor </a:t>
            </a:r>
            <a:r>
              <a:rPr lang="en" sz="1200" b="1" i="0" u="none" strike="noStrike" cap="none" dirty="0" smtClean="0">
                <a:solidFill>
                  <a:srgbClr val="000000"/>
                </a:solidFill>
                <a:latin typeface="Calibri"/>
                <a:ea typeface="Calibri"/>
                <a:cs typeface="Calibri"/>
                <a:sym typeface="Calibri"/>
              </a:rPr>
              <a:t>chart</a:t>
            </a:r>
            <a:r>
              <a:rPr lang="en-US" sz="1200" b="0" i="0" u="none" strike="noStrike" cap="none" dirty="0" smtClean="0">
                <a:solidFill>
                  <a:srgbClr val="000000"/>
                </a:solidFill>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Post the learning target: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“I can plan and draft a compelling introduction that establishes a situation by introducing the characters, setting, and plot of my narrative.”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Underline th</a:t>
            </a:r>
            <a:r>
              <a:rPr lang="en" sz="1200" dirty="0">
                <a:latin typeface="Calibri"/>
                <a:ea typeface="Calibri"/>
                <a:cs typeface="Calibri"/>
                <a:sym typeface="Calibri"/>
              </a:rPr>
              <a:t>e </a:t>
            </a:r>
            <a:r>
              <a:rPr lang="en" sz="1200" i="0" u="none" strike="noStrike" cap="none" dirty="0">
                <a:solidFill>
                  <a:srgbClr val="000000"/>
                </a:solidFill>
                <a:latin typeface="Calibri"/>
                <a:ea typeface="Calibri"/>
                <a:cs typeface="Calibri"/>
                <a:sym typeface="Calibri"/>
              </a:rPr>
              <a:t>words</a:t>
            </a:r>
            <a:r>
              <a:rPr lang="en" sz="1200" dirty="0">
                <a:latin typeface="Calibri"/>
                <a:ea typeface="Calibri"/>
                <a:cs typeface="Calibri"/>
                <a:sym typeface="Calibri"/>
              </a:rPr>
              <a:t> </a:t>
            </a:r>
            <a:r>
              <a:rPr lang="en" sz="1200" i="1" u="none" strike="noStrike" cap="none" dirty="0">
                <a:solidFill>
                  <a:srgbClr val="000000"/>
                </a:solidFill>
                <a:latin typeface="Calibri"/>
                <a:ea typeface="Calibri"/>
                <a:cs typeface="Calibri"/>
                <a:sym typeface="Calibri"/>
              </a:rPr>
              <a:t>plan</a:t>
            </a:r>
            <a:r>
              <a:rPr lang="en" sz="1200" i="0" u="none" strike="noStrike" cap="none" dirty="0">
                <a:solidFill>
                  <a:srgbClr val="000000"/>
                </a:solidFill>
                <a:latin typeface="Calibri"/>
                <a:ea typeface="Calibri"/>
                <a:cs typeface="Calibri"/>
                <a:sym typeface="Calibri"/>
              </a:rPr>
              <a:t>,</a:t>
            </a:r>
            <a:r>
              <a:rPr lang="en" sz="1200" dirty="0">
                <a:latin typeface="Calibri"/>
                <a:ea typeface="Calibri"/>
                <a:cs typeface="Calibri"/>
                <a:sym typeface="Calibri"/>
              </a:rPr>
              <a:t> </a:t>
            </a:r>
            <a:r>
              <a:rPr lang="en" sz="1200" i="1" u="none" strike="noStrike" cap="none" dirty="0">
                <a:solidFill>
                  <a:srgbClr val="000000"/>
                </a:solidFill>
                <a:latin typeface="Calibri"/>
                <a:ea typeface="Calibri"/>
                <a:cs typeface="Calibri"/>
                <a:sym typeface="Calibri"/>
              </a:rPr>
              <a:t>draft</a:t>
            </a:r>
            <a:r>
              <a:rPr lang="en" sz="1200" i="0" u="none" strike="noStrike" cap="none" dirty="0">
                <a:solidFill>
                  <a:srgbClr val="000000"/>
                </a:solidFill>
                <a:latin typeface="Calibri"/>
                <a:ea typeface="Calibri"/>
                <a:cs typeface="Calibri"/>
                <a:sym typeface="Calibri"/>
              </a:rPr>
              <a:t>,</a:t>
            </a:r>
            <a:r>
              <a:rPr lang="en" sz="1200" dirty="0">
                <a:latin typeface="Calibri"/>
                <a:ea typeface="Calibri"/>
                <a:cs typeface="Calibri"/>
                <a:sym typeface="Calibri"/>
              </a:rPr>
              <a:t> </a:t>
            </a:r>
            <a:r>
              <a:rPr lang="en" sz="1200" i="1" u="none" strike="noStrike" cap="none" dirty="0">
                <a:solidFill>
                  <a:srgbClr val="000000"/>
                </a:solidFill>
                <a:latin typeface="Calibri"/>
                <a:ea typeface="Calibri"/>
                <a:cs typeface="Calibri"/>
                <a:sym typeface="Calibri"/>
              </a:rPr>
              <a:t>introduction</a:t>
            </a:r>
            <a:r>
              <a:rPr lang="en" sz="1200" i="0" u="none" strike="noStrike" cap="none" dirty="0">
                <a:solidFill>
                  <a:srgbClr val="000000"/>
                </a:solidFill>
                <a:latin typeface="Calibri"/>
                <a:ea typeface="Calibri"/>
                <a:cs typeface="Calibri"/>
                <a:sym typeface="Calibri"/>
              </a:rPr>
              <a:t>,</a:t>
            </a:r>
            <a:r>
              <a:rPr lang="en" sz="1200" dirty="0">
                <a:latin typeface="Calibri"/>
                <a:ea typeface="Calibri"/>
                <a:cs typeface="Calibri"/>
                <a:sym typeface="Calibri"/>
              </a:rPr>
              <a:t> </a:t>
            </a:r>
            <a:r>
              <a:rPr lang="en" sz="1200" i="1" u="none" strike="noStrike" cap="none" dirty="0">
                <a:solidFill>
                  <a:srgbClr val="000000"/>
                </a:solidFill>
                <a:latin typeface="Calibri"/>
                <a:ea typeface="Calibri"/>
                <a:cs typeface="Calibri"/>
                <a:sym typeface="Calibri"/>
              </a:rPr>
              <a:t>characters</a:t>
            </a:r>
            <a:r>
              <a:rPr lang="en" sz="1200" i="0" u="none" strike="noStrike" cap="none" dirty="0">
                <a:solidFill>
                  <a:srgbClr val="000000"/>
                </a:solidFill>
                <a:latin typeface="Calibri"/>
                <a:ea typeface="Calibri"/>
                <a:cs typeface="Calibri"/>
                <a:sym typeface="Calibri"/>
              </a:rPr>
              <a:t>,</a:t>
            </a:r>
            <a:r>
              <a:rPr lang="en" sz="1200" dirty="0">
                <a:latin typeface="Calibri"/>
                <a:ea typeface="Calibri"/>
                <a:cs typeface="Calibri"/>
                <a:sym typeface="Calibri"/>
              </a:rPr>
              <a:t> </a:t>
            </a:r>
            <a:r>
              <a:rPr lang="en" sz="1200" i="1" u="none" strike="noStrike" cap="none" dirty="0">
                <a:solidFill>
                  <a:srgbClr val="000000"/>
                </a:solidFill>
                <a:latin typeface="Calibri"/>
                <a:ea typeface="Calibri"/>
                <a:cs typeface="Calibri"/>
                <a:sym typeface="Calibri"/>
              </a:rPr>
              <a:t>events</a:t>
            </a:r>
            <a:r>
              <a:rPr lang="en" sz="1200" i="0" u="none" strike="noStrike" cap="none" dirty="0">
                <a:solidFill>
                  <a:srgbClr val="000000"/>
                </a:solidFill>
                <a:latin typeface="Calibri"/>
                <a:ea typeface="Calibri"/>
                <a:cs typeface="Calibri"/>
                <a:sym typeface="Calibri"/>
              </a:rPr>
              <a:t>,</a:t>
            </a:r>
            <a:r>
              <a:rPr lang="en" sz="1200" dirty="0">
                <a:latin typeface="Calibri"/>
                <a:ea typeface="Calibri"/>
                <a:cs typeface="Calibri"/>
                <a:sym typeface="Calibri"/>
              </a:rPr>
              <a:t> </a:t>
            </a:r>
            <a:r>
              <a:rPr lang="en" sz="1200" i="1" u="none" strike="noStrike" cap="none" dirty="0">
                <a:solidFill>
                  <a:srgbClr val="000000"/>
                </a:solidFill>
                <a:latin typeface="Calibri"/>
                <a:ea typeface="Calibri"/>
                <a:cs typeface="Calibri"/>
                <a:sym typeface="Calibri"/>
              </a:rPr>
              <a:t>setting</a:t>
            </a:r>
            <a:r>
              <a:rPr lang="en" sz="1200" i="0" u="none" strike="noStrike" cap="none" dirty="0">
                <a:solidFill>
                  <a:srgbClr val="000000"/>
                </a:solidFill>
                <a:latin typeface="Calibri"/>
                <a:ea typeface="Calibri"/>
                <a:cs typeface="Calibri"/>
                <a:sym typeface="Calibri"/>
              </a:rPr>
              <a:t>,</a:t>
            </a:r>
            <a:r>
              <a:rPr lang="en" sz="1200" dirty="0">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and </a:t>
            </a:r>
            <a:r>
              <a:rPr lang="en" sz="1200" i="1" u="none" strike="noStrike" cap="none" dirty="0">
                <a:solidFill>
                  <a:srgbClr val="000000"/>
                </a:solidFill>
                <a:latin typeface="Calibri"/>
                <a:ea typeface="Calibri"/>
                <a:cs typeface="Calibri"/>
                <a:sym typeface="Calibri"/>
              </a:rPr>
              <a:t>plot</a:t>
            </a:r>
            <a:r>
              <a:rPr lang="en" sz="1200" i="0" u="none" strike="noStrike" cap="none" dirty="0">
                <a:solidFill>
                  <a:srgbClr val="000000"/>
                </a:solidFill>
                <a:latin typeface="Calibri"/>
                <a:ea typeface="Calibri"/>
                <a:cs typeface="Calibri"/>
                <a:sym typeface="Calibri"/>
              </a:rPr>
              <a:t>. Explain that this learning target connects the directions to the criteria on the rubric they have reviewed thus far.</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Post the </a:t>
            </a:r>
            <a:r>
              <a:rPr lang="en" sz="1200" b="1" i="0" u="none" strike="noStrike" cap="none" dirty="0">
                <a:solidFill>
                  <a:srgbClr val="000000"/>
                </a:solidFill>
                <a:latin typeface="Calibri"/>
                <a:ea typeface="Calibri"/>
                <a:cs typeface="Calibri"/>
                <a:sym typeface="Calibri"/>
              </a:rPr>
              <a:t>Choose-Your-Own-Adventure Narrative anchor chart</a:t>
            </a:r>
            <a:r>
              <a:rPr lang="en" sz="120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Performance Task anchor chart</a:t>
            </a:r>
            <a:r>
              <a:rPr lang="en" sz="1200" i="0" u="none" strike="noStrike" cap="none" dirty="0">
                <a:solidFill>
                  <a:srgbClr val="000000"/>
                </a:solidFill>
                <a:latin typeface="Calibri"/>
                <a:ea typeface="Calibri"/>
                <a:cs typeface="Calibri"/>
                <a:sym typeface="Calibri"/>
              </a:rPr>
              <a:t>, and </a:t>
            </a:r>
            <a:r>
              <a:rPr lang="en" sz="1200" b="1" i="0" u="none" strike="noStrike" cap="none" dirty="0">
                <a:solidFill>
                  <a:srgbClr val="000000"/>
                </a:solidFill>
                <a:latin typeface="Calibri"/>
                <a:ea typeface="Calibri"/>
                <a:cs typeface="Calibri"/>
                <a:sym typeface="Calibri"/>
              </a:rPr>
              <a:t>Steps for Planning and Drafting My Narrative anchor chart</a:t>
            </a:r>
            <a:r>
              <a:rPr lang="en" sz="1200" i="0" u="none" strike="noStrike" cap="none" dirty="0">
                <a:solidFill>
                  <a:srgbClr val="000000"/>
                </a:solidFill>
                <a:latin typeface="Calibri"/>
                <a:ea typeface="Calibri"/>
                <a:cs typeface="Calibri"/>
                <a:sym typeface="Calibri"/>
              </a:rPr>
              <a:t> and further clarify the learning targets as needed.</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 understanding of the learning targets.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029850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1" name="Google Shape;71;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2" name="Google Shape;72;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4" name="Google Shape;74;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7" name="Google Shape;77;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1"/>
        <p:cNvGrpSpPr/>
        <p:nvPr/>
      </p:nvGrpSpPr>
      <p:grpSpPr>
        <a:xfrm>
          <a:off x="0" y="0"/>
          <a:ext cx="0" cy="0"/>
          <a:chOff x="0" y="0"/>
          <a:chExt cx="0" cy="0"/>
        </a:xfrm>
      </p:grpSpPr>
      <p:sp>
        <p:nvSpPr>
          <p:cNvPr id="82" name="Google Shape;82;p1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3"/>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84" name="Google Shape;84;p13"/>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85" name="Google Shape;85;p13"/>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5"/>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5"/>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9"/>
        <p:cNvGrpSpPr/>
        <p:nvPr/>
      </p:nvGrpSpPr>
      <p:grpSpPr>
        <a:xfrm>
          <a:off x="0" y="0"/>
          <a:ext cx="0" cy="0"/>
          <a:chOff x="0" y="0"/>
          <a:chExt cx="0" cy="0"/>
        </a:xfrm>
      </p:grpSpPr>
      <p:sp>
        <p:nvSpPr>
          <p:cNvPr id="100" name="Google Shape;100;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02" name="Google Shape;102;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7" name="Google Shape;107;p17"/>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108" name="Google Shape;108;p17"/>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109" name="Google Shape;109;p17"/>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0"/>
        <p:cNvGrpSpPr/>
        <p:nvPr/>
      </p:nvGrpSpPr>
      <p:grpSpPr>
        <a:xfrm>
          <a:off x="0" y="0"/>
          <a:ext cx="0" cy="0"/>
          <a:chOff x="0" y="0"/>
          <a:chExt cx="0" cy="0"/>
        </a:xfrm>
      </p:grpSpPr>
      <p:sp>
        <p:nvSpPr>
          <p:cNvPr id="111" name="Google Shape;111;p1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1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3" name="Google Shape;11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6" name="Google Shape;116;p1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7" name="Google Shape;117;p1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8" name="Google Shape;118;p1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1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7" name="Google Shape;127;p2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2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 name="Google Shape;20;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21" name="Google Shape;21;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 name="Google Shape;22;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2" name="Google Shape;152;p2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9" name="Google Shape;159;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2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2" name="Google Shape;172;p2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5"/>
        <p:cNvGrpSpPr/>
        <p:nvPr/>
      </p:nvGrpSpPr>
      <p:grpSpPr>
        <a:xfrm>
          <a:off x="0" y="0"/>
          <a:ext cx="0" cy="0"/>
          <a:chOff x="0" y="0"/>
          <a:chExt cx="0" cy="0"/>
        </a:xfrm>
      </p:grpSpPr>
      <p:sp>
        <p:nvSpPr>
          <p:cNvPr id="186" name="Google Shape;186;p29"/>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7" name="Google Shape;187;p29"/>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8" name="Google Shape;188;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91" name="Google Shape;191;p29"/>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92" name="Google Shape;192;p29"/>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3" name="Google Shape;193;p29"/>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4"/>
        <p:cNvGrpSpPr/>
        <p:nvPr/>
      </p:nvGrpSpPr>
      <p:grpSpPr>
        <a:xfrm>
          <a:off x="0" y="0"/>
          <a:ext cx="0" cy="0"/>
          <a:chOff x="0" y="0"/>
          <a:chExt cx="0" cy="0"/>
        </a:xfrm>
      </p:grpSpPr>
      <p:sp>
        <p:nvSpPr>
          <p:cNvPr id="195" name="Google Shape;195;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0"/>
        <p:cNvGrpSpPr/>
        <p:nvPr/>
      </p:nvGrpSpPr>
      <p:grpSpPr>
        <a:xfrm>
          <a:off x="0" y="0"/>
          <a:ext cx="0" cy="0"/>
          <a:chOff x="0" y="0"/>
          <a:chExt cx="0" cy="0"/>
        </a:xfrm>
      </p:grpSpPr>
      <p:sp>
        <p:nvSpPr>
          <p:cNvPr id="201" name="Google Shape;201;p31"/>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1"/>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03" name="Google Shape;20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6"/>
        <p:cNvGrpSpPr/>
        <p:nvPr/>
      </p:nvGrpSpPr>
      <p:grpSpPr>
        <a:xfrm>
          <a:off x="0" y="0"/>
          <a:ext cx="0" cy="0"/>
          <a:chOff x="0" y="0"/>
          <a:chExt cx="0" cy="0"/>
        </a:xfrm>
      </p:grpSpPr>
      <p:sp>
        <p:nvSpPr>
          <p:cNvPr id="207" name="Google Shape;207;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8" name="Google Shape;208;p32"/>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2"/>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6" name="Google Shape;26;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7" name="Google Shape;27;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 name="Google Shape;29;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13"/>
        <p:cNvGrpSpPr/>
        <p:nvPr/>
      </p:nvGrpSpPr>
      <p:grpSpPr>
        <a:xfrm>
          <a:off x="0" y="0"/>
          <a:ext cx="0" cy="0"/>
          <a:chOff x="0" y="0"/>
          <a:chExt cx="0" cy="0"/>
        </a:xfrm>
      </p:grpSpPr>
      <p:sp>
        <p:nvSpPr>
          <p:cNvPr id="214" name="Google Shape;214;p33"/>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5" name="Google Shape;215;p33"/>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6" name="Google Shape;216;p33"/>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7" name="Google Shape;217;p33"/>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8" name="Google Shape;218;p33"/>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4" name="Google Shape;22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7"/>
        <p:cNvGrpSpPr/>
        <p:nvPr/>
      </p:nvGrpSpPr>
      <p:grpSpPr>
        <a:xfrm>
          <a:off x="0" y="0"/>
          <a:ext cx="0" cy="0"/>
          <a:chOff x="0" y="0"/>
          <a:chExt cx="0" cy="0"/>
        </a:xfrm>
      </p:grpSpPr>
      <p:sp>
        <p:nvSpPr>
          <p:cNvPr id="228" name="Google Shape;228;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0" name="Google Shape;230;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31"/>
        <p:cNvGrpSpPr/>
        <p:nvPr/>
      </p:nvGrpSpPr>
      <p:grpSpPr>
        <a:xfrm>
          <a:off x="0" y="0"/>
          <a:ext cx="0" cy="0"/>
          <a:chOff x="0" y="0"/>
          <a:chExt cx="0" cy="0"/>
        </a:xfrm>
      </p:grpSpPr>
      <p:sp>
        <p:nvSpPr>
          <p:cNvPr id="232" name="Google Shape;232;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3" name="Google Shape;233;p36"/>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4" name="Google Shape;234;p36"/>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5" name="Google Shape;23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6" name="Google Shape;23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7" name="Google Shape;23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8"/>
        <p:cNvGrpSpPr/>
        <p:nvPr/>
      </p:nvGrpSpPr>
      <p:grpSpPr>
        <a:xfrm>
          <a:off x="0" y="0"/>
          <a:ext cx="0" cy="0"/>
          <a:chOff x="0" y="0"/>
          <a:chExt cx="0" cy="0"/>
        </a:xfrm>
      </p:grpSpPr>
      <p:sp>
        <p:nvSpPr>
          <p:cNvPr id="239" name="Google Shape;239;p3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0" name="Google Shape;240;p37"/>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41" name="Google Shape;241;p37"/>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42" name="Google Shape;242;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3" name="Google Shape;243;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5"/>
        <p:cNvGrpSpPr/>
        <p:nvPr/>
      </p:nvGrpSpPr>
      <p:grpSpPr>
        <a:xfrm>
          <a:off x="0" y="0"/>
          <a:ext cx="0" cy="0"/>
          <a:chOff x="0" y="0"/>
          <a:chExt cx="0" cy="0"/>
        </a:xfrm>
      </p:grpSpPr>
      <p:sp>
        <p:nvSpPr>
          <p:cNvPr id="246" name="Google Shape;246;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7" name="Google Shape;247;p38"/>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8" name="Google Shape;248;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9" name="Google Shape;249;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0" name="Google Shape;250;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51"/>
        <p:cNvGrpSpPr/>
        <p:nvPr/>
      </p:nvGrpSpPr>
      <p:grpSpPr>
        <a:xfrm>
          <a:off x="0" y="0"/>
          <a:ext cx="0" cy="0"/>
          <a:chOff x="0" y="0"/>
          <a:chExt cx="0" cy="0"/>
        </a:xfrm>
      </p:grpSpPr>
      <p:sp>
        <p:nvSpPr>
          <p:cNvPr id="252" name="Google Shape;252;p39"/>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3" name="Google Shape;253;p39"/>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4" name="Google Shape;254;p3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5" name="Google Shape;255;p3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6" name="Google Shape;256;p3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 name="Google Shape;32;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 name="Google Shape;33;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4" name="Google Shape;34;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 name="Google Shape;35;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9" name="Google Shape;39;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0" name="Google Shape;40;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1" name="Google Shape;41;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2" name="Google Shape;42;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8" name="Google Shape;48;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1"/>
        <p:cNvGrpSpPr/>
        <p:nvPr/>
      </p:nvGrpSpPr>
      <p:grpSpPr>
        <a:xfrm>
          <a:off x="0" y="0"/>
          <a:ext cx="0" cy="0"/>
          <a:chOff x="0" y="0"/>
          <a:chExt cx="0" cy="0"/>
        </a:xfrm>
      </p:grpSpPr>
      <p:sp>
        <p:nvSpPr>
          <p:cNvPr id="52" name="Google Shape;52;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3" name="Google Shape;53;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7" name="Google Shape;57;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8" name="Google Shape;58;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59" name="Google Shape;59;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65" name="Google Shape;65;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6" name="Google Shape;66;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89" name="Google Shape;8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3" name="Google Shape;93;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4" name="Google Shape;94;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6"/>
        <p:cNvGrpSpPr/>
        <p:nvPr/>
      </p:nvGrpSpPr>
      <p:grpSpPr>
        <a:xfrm>
          <a:off x="0" y="0"/>
          <a:ext cx="0" cy="0"/>
          <a:chOff x="0" y="0"/>
          <a:chExt cx="0" cy="0"/>
        </a:xfrm>
      </p:grpSpPr>
      <p:sp>
        <p:nvSpPr>
          <p:cNvPr id="177" name="Google Shape;177;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8" name="Google Shape;178;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9" name="Google Shape;179;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2" name="Google Shape;182;p28"/>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83" name="Google Shape;183;p28"/>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84" name="Google Shape;184;p28"/>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2/unit-3/lesson-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hyperlink" Target="http://curriculum.eleducation.org/tools" TargetMode="External"/><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0"/>
          <p:cNvSpPr txBox="1">
            <a:spLocks noGrp="1"/>
          </p:cNvSpPr>
          <p:nvPr>
            <p:ph type="title"/>
          </p:nvPr>
        </p:nvSpPr>
        <p:spPr>
          <a:xfrm>
            <a:off x="311700" y="321621"/>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1: Unit 3: Lesson 8</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62" name="Google Shape;262;p40"/>
          <p:cNvSpPr txBox="1">
            <a:spLocks noGrp="1"/>
          </p:cNvSpPr>
          <p:nvPr>
            <p:ph type="body" idx="1"/>
          </p:nvPr>
        </p:nvSpPr>
        <p:spPr>
          <a:xfrm>
            <a:off x="311700" y="1230861"/>
            <a:ext cx="8520600" cy="3286711"/>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 sz="1700" b="0" i="0" u="none" strike="noStrike" cap="none" dirty="0">
                <a:solidFill>
                  <a:schemeClr val="dk1"/>
                </a:solidFill>
                <a:sym typeface="Century Gothic"/>
              </a:rPr>
              <a:t>This lesson will take approximately 6</a:t>
            </a:r>
            <a:r>
              <a:rPr lang="en" sz="1700" dirty="0"/>
              <a:t>0</a:t>
            </a:r>
            <a:r>
              <a:rPr lang="en" sz="1700" b="0" i="0" u="none" strike="noStrike" cap="none" dirty="0">
                <a:solidFill>
                  <a:schemeClr val="dk1"/>
                </a:solidFill>
                <a:sym typeface="Century Gothic"/>
              </a:rPr>
              <a:t>-85 minutes to complete. </a:t>
            </a:r>
            <a:endParaRPr sz="1700" b="0" i="0" u="none" strike="noStrike" cap="none" dirty="0">
              <a:solidFill>
                <a:schemeClr val="dk1"/>
              </a:solidFill>
              <a:sym typeface="Century Gothic"/>
            </a:endParaRPr>
          </a:p>
          <a:p>
            <a:pPr marL="457200" marR="0" lvl="0" indent="-342900" algn="l" rtl="0">
              <a:lnSpc>
                <a:spcPct val="100000"/>
              </a:lnSpc>
              <a:spcBef>
                <a:spcPts val="800"/>
              </a:spcBef>
              <a:spcAft>
                <a:spcPts val="0"/>
              </a:spcAft>
              <a:buClr>
                <a:schemeClr val="dk1"/>
              </a:buClr>
              <a:buSzPts val="1800"/>
              <a:buFont typeface="Century Gothic"/>
              <a:buChar char="•"/>
            </a:pPr>
            <a:r>
              <a:rPr lang="en" sz="1700" b="0" i="0" u="none" strike="noStrike" cap="none" dirty="0">
                <a:solidFill>
                  <a:schemeClr val="dk1"/>
                </a:solidFill>
                <a:sym typeface="Century Gothic"/>
              </a:rPr>
              <a:t>In this assessment, students plan for and draft their introductions to their expert group animal choose-your-own-adventure narratives. </a:t>
            </a:r>
            <a:endParaRPr sz="1700" dirty="0"/>
          </a:p>
          <a:p>
            <a:pPr marL="457200" marR="0" lvl="0" indent="-342900" algn="l" rtl="0">
              <a:lnSpc>
                <a:spcPct val="100000"/>
              </a:lnSpc>
              <a:spcBef>
                <a:spcPts val="800"/>
              </a:spcBef>
              <a:spcAft>
                <a:spcPts val="0"/>
              </a:spcAft>
              <a:buClr>
                <a:schemeClr val="dk1"/>
              </a:buClr>
              <a:buSzPts val="1800"/>
              <a:buFont typeface="Century Gothic"/>
              <a:buChar char="•"/>
            </a:pPr>
            <a:r>
              <a:rPr lang="en" sz="1700" b="0" i="0" u="none" strike="noStrike" cap="none" dirty="0">
                <a:solidFill>
                  <a:schemeClr val="dk1"/>
                </a:solidFill>
                <a:sym typeface="Century Gothic"/>
              </a:rPr>
              <a:t>This assessment is divided into three parts to help pace students. All parts occur during this lesson. The first part is multiple choice and short answer </a:t>
            </a:r>
            <a:r>
              <a:rPr lang="en" sz="1700" b="0" i="0" u="none" strike="noStrike" cap="none" dirty="0" smtClean="0">
                <a:solidFill>
                  <a:schemeClr val="dk1"/>
                </a:solidFill>
                <a:sym typeface="Century Gothic"/>
              </a:rPr>
              <a:t>questions</a:t>
            </a:r>
            <a:r>
              <a:rPr lang="en-US" sz="1700" b="0" i="0" u="none" strike="noStrike" cap="none" dirty="0" smtClean="0">
                <a:solidFill>
                  <a:schemeClr val="dk1"/>
                </a:solidFill>
                <a:sym typeface="Century Gothic"/>
              </a:rPr>
              <a:t>.</a:t>
            </a:r>
            <a:r>
              <a:rPr lang="en" sz="1700" b="0" i="0" u="none" strike="noStrike" cap="none" dirty="0" smtClean="0">
                <a:solidFill>
                  <a:schemeClr val="dk1"/>
                </a:solidFill>
                <a:sym typeface="Century Gothic"/>
              </a:rPr>
              <a:t> </a:t>
            </a:r>
            <a:r>
              <a:rPr lang="en-US" sz="1700" dirty="0"/>
              <a:t>T</a:t>
            </a:r>
            <a:r>
              <a:rPr lang="en" sz="1700" b="0" i="0" u="none" strike="noStrike" cap="none" dirty="0" smtClean="0">
                <a:solidFill>
                  <a:schemeClr val="dk1"/>
                </a:solidFill>
                <a:sym typeface="Century Gothic"/>
              </a:rPr>
              <a:t>he </a:t>
            </a:r>
            <a:r>
              <a:rPr lang="en" sz="1700" b="0" i="0" u="none" strike="noStrike" cap="none" dirty="0">
                <a:solidFill>
                  <a:schemeClr val="dk1"/>
                </a:solidFill>
                <a:sym typeface="Century Gothic"/>
              </a:rPr>
              <a:t>second part is the planning of narrative introductions, and the third part is the drafting of narrative introductions.</a:t>
            </a:r>
            <a:endParaRPr sz="1700" dirty="0"/>
          </a:p>
          <a:p>
            <a:pPr marL="0" marR="0" lvl="0" indent="0" algn="l" rtl="0">
              <a:lnSpc>
                <a:spcPct val="90000"/>
              </a:lnSpc>
              <a:spcBef>
                <a:spcPts val="800"/>
              </a:spcBef>
              <a:spcAft>
                <a:spcPts val="0"/>
              </a:spcAft>
              <a:buClr>
                <a:schemeClr val="dk1"/>
              </a:buClr>
              <a:buSzPts val="3200"/>
              <a:buFont typeface="Arial"/>
              <a:buNone/>
            </a:pPr>
            <a:r>
              <a:rPr lang="en" sz="1700" b="0" i="0" u="none" strike="noStrike" cap="none" dirty="0">
                <a:solidFill>
                  <a:schemeClr val="dk1"/>
                </a:solidFill>
                <a:sym typeface="Century Gothic"/>
              </a:rPr>
              <a:t>The Learning Targets for students today are:</a:t>
            </a:r>
            <a:endParaRPr sz="1700" b="0" i="0" u="none" strike="noStrike" cap="none" dirty="0">
              <a:solidFill>
                <a:schemeClr val="dk1"/>
              </a:solidFill>
              <a:sym typeface="Century Gothic"/>
            </a:endParaRPr>
          </a:p>
          <a:p>
            <a:pPr marL="457200" marR="0" lvl="0" indent="-342900" algn="l" rtl="0">
              <a:lnSpc>
                <a:spcPct val="100000"/>
              </a:lnSpc>
              <a:spcBef>
                <a:spcPts val="800"/>
              </a:spcBef>
              <a:spcAft>
                <a:spcPts val="0"/>
              </a:spcAft>
              <a:buClr>
                <a:schemeClr val="dk1"/>
              </a:buClr>
              <a:buSzPts val="1800"/>
              <a:buFont typeface="Century Gothic"/>
              <a:buChar char="•"/>
            </a:pPr>
            <a:r>
              <a:rPr lang="en" sz="1700" b="0" i="0" u="none" strike="noStrike" cap="none" dirty="0">
                <a:solidFill>
                  <a:schemeClr val="dk1"/>
                </a:solidFill>
                <a:sym typeface="Century Gothic"/>
              </a:rPr>
              <a:t>I can plan and draft a compelling introduction that establishes a situation by introducing the characters, setting, and plot of my narrative.</a:t>
            </a:r>
            <a:endParaRPr sz="1700" b="0" i="0" u="none" strike="noStrike" cap="none" dirty="0">
              <a:solidFill>
                <a:schemeClr val="dk1"/>
              </a:solidFill>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49"/>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2400" b="0" i="0" u="none" strike="noStrike" cap="none">
                <a:solidFill>
                  <a:schemeClr val="dk1"/>
                </a:solidFill>
                <a:latin typeface="Century Gothic"/>
                <a:ea typeface="Century Gothic"/>
                <a:cs typeface="Century Gothic"/>
                <a:sym typeface="Century Gothic"/>
              </a:rPr>
              <a:t>Mid-Unit Assessment Part I: Multiple Choice/Short Answer</a:t>
            </a:r>
            <a:endParaRPr sz="2400" b="0" i="0" u="none" strike="noStrike" cap="none">
              <a:solidFill>
                <a:schemeClr val="dk1"/>
              </a:solidFill>
              <a:latin typeface="Century Gothic"/>
              <a:ea typeface="Century Gothic"/>
              <a:cs typeface="Century Gothic"/>
              <a:sym typeface="Century Gothic"/>
            </a:endParaRPr>
          </a:p>
        </p:txBody>
      </p:sp>
      <p:sp>
        <p:nvSpPr>
          <p:cNvPr id="327" name="Google Shape;327;p49"/>
          <p:cNvSpPr txBox="1"/>
          <p:nvPr/>
        </p:nvSpPr>
        <p:spPr>
          <a:xfrm>
            <a:off x="524655" y="906875"/>
            <a:ext cx="8307645" cy="440120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000" i="0" u="none" strike="noStrike" cap="none">
                <a:solidFill>
                  <a:srgbClr val="000000"/>
                </a:solidFill>
                <a:latin typeface="Century Gothic"/>
                <a:ea typeface="Century Gothic"/>
                <a:cs typeface="Century Gothic"/>
                <a:sym typeface="Century Gothic"/>
              </a:rPr>
              <a:t>Let’s begin the Mid-Unit Assessment!  Here are some reminders:</a:t>
            </a:r>
            <a:endParaRPr sz="200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Century Gothic"/>
              <a:buAutoNum type="arabicPeriod"/>
            </a:pPr>
            <a:r>
              <a:rPr lang="en" sz="2000" i="0" u="none" strike="noStrike" cap="none">
                <a:solidFill>
                  <a:srgbClr val="000000"/>
                </a:solidFill>
                <a:latin typeface="Century Gothic"/>
                <a:ea typeface="Century Gothic"/>
                <a:cs typeface="Century Gothic"/>
                <a:sym typeface="Century Gothic"/>
              </a:rPr>
              <a:t>The assessment only focuses on the parts of the rubric we have worked on so far.</a:t>
            </a:r>
            <a:endParaRPr>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Arial"/>
              <a:buAutoNum type="arabicPeriod"/>
            </a:pPr>
            <a:r>
              <a:rPr lang="en" sz="2000" i="0" u="none" strike="noStrike" cap="none">
                <a:solidFill>
                  <a:srgbClr val="000000"/>
                </a:solidFill>
                <a:latin typeface="Century Gothic"/>
                <a:ea typeface="Century Gothic"/>
                <a:cs typeface="Century Gothic"/>
                <a:sym typeface="Century Gothic"/>
              </a:rPr>
              <a:t>Try your best on spelling and handwriting, but these will not be assessed on the draft writing.  Focus more on </a:t>
            </a:r>
            <a:r>
              <a:rPr lang="en" sz="2000" b="1" i="0" u="none" strike="noStrike" cap="none">
                <a:solidFill>
                  <a:srgbClr val="000000"/>
                </a:solidFill>
                <a:latin typeface="Century Gothic"/>
                <a:ea typeface="Century Gothic"/>
                <a:cs typeface="Century Gothic"/>
                <a:sym typeface="Century Gothic"/>
              </a:rPr>
              <a:t>YOUR IDEAS AND THE STORY.</a:t>
            </a:r>
            <a:endParaRPr>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Century Gothic"/>
              <a:buAutoNum type="arabicPeriod"/>
            </a:pPr>
            <a:r>
              <a:rPr lang="en" sz="2000" i="0" u="none" strike="noStrike" cap="none">
                <a:solidFill>
                  <a:srgbClr val="000000"/>
                </a:solidFill>
                <a:latin typeface="Century Gothic"/>
                <a:ea typeface="Century Gothic"/>
                <a:cs typeface="Century Gothic"/>
                <a:sym typeface="Century Gothic"/>
              </a:rPr>
              <a:t>The assessment is divided into three parts:  Multiple choice and short answer questions, a graphic organizer to plan your introduction and problem paragraphs and a draft of the introduction and problem paragraphs.</a:t>
            </a:r>
            <a:endParaRPr>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Century Gothic"/>
              <a:buAutoNum type="arabicPeriod"/>
            </a:pPr>
            <a:r>
              <a:rPr lang="en" sz="2000" b="1" i="0" u="none" strike="noStrike" cap="none">
                <a:solidFill>
                  <a:srgbClr val="000000"/>
                </a:solidFill>
                <a:latin typeface="Century Gothic"/>
                <a:ea typeface="Century Gothic"/>
                <a:cs typeface="Century Gothic"/>
                <a:sym typeface="Century Gothic"/>
              </a:rPr>
              <a:t>WORK HARD AND SHOW</a:t>
            </a:r>
            <a:r>
              <a:rPr lang="en" sz="2000" b="1">
                <a:latin typeface="Century Gothic"/>
                <a:ea typeface="Century Gothic"/>
                <a:cs typeface="Century Gothic"/>
                <a:sym typeface="Century Gothic"/>
              </a:rPr>
              <a:t> </a:t>
            </a:r>
            <a:r>
              <a:rPr lang="en" sz="2000" b="1" i="0" u="none" strike="noStrike" cap="none">
                <a:solidFill>
                  <a:srgbClr val="000000"/>
                </a:solidFill>
                <a:latin typeface="Century Gothic"/>
                <a:ea typeface="Century Gothic"/>
                <a:cs typeface="Century Gothic"/>
                <a:sym typeface="Century Gothic"/>
              </a:rPr>
              <a:t>YOUR BEST WORK!</a:t>
            </a:r>
            <a:endParaRPr>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50"/>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2400" b="0" i="0" u="none" strike="noStrike" cap="none">
                <a:solidFill>
                  <a:schemeClr val="dk1"/>
                </a:solidFill>
                <a:latin typeface="Century Gothic"/>
                <a:ea typeface="Century Gothic"/>
                <a:cs typeface="Century Gothic"/>
                <a:sym typeface="Century Gothic"/>
              </a:rPr>
              <a:t>Mid-Unit Assessment Part II: Graphic Organizer</a:t>
            </a:r>
            <a:endParaRPr sz="2400" b="0" i="0" u="none" strike="noStrike" cap="none">
              <a:solidFill>
                <a:schemeClr val="dk1"/>
              </a:solidFill>
              <a:latin typeface="Century Gothic"/>
              <a:ea typeface="Century Gothic"/>
              <a:cs typeface="Century Gothic"/>
              <a:sym typeface="Century Gothic"/>
            </a:endParaRPr>
          </a:p>
        </p:txBody>
      </p:sp>
      <p:sp>
        <p:nvSpPr>
          <p:cNvPr id="333" name="Google Shape;333;p50"/>
          <p:cNvSpPr txBox="1"/>
          <p:nvPr/>
        </p:nvSpPr>
        <p:spPr>
          <a:xfrm>
            <a:off x="524655" y="906875"/>
            <a:ext cx="8307645" cy="34778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000" i="0" u="none" strike="noStrike" cap="none" dirty="0">
                <a:solidFill>
                  <a:srgbClr val="000000"/>
                </a:solidFill>
                <a:latin typeface="Century Gothic"/>
                <a:ea typeface="Century Gothic"/>
                <a:cs typeface="Century Gothic"/>
                <a:sym typeface="Century Gothic"/>
              </a:rPr>
              <a:t>Here are some reminders for Part II:</a:t>
            </a:r>
            <a:endParaRPr sz="20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Century Gothic"/>
              <a:buAutoNum type="arabicPeriod"/>
            </a:pPr>
            <a:r>
              <a:rPr lang="en" sz="2000" dirty="0">
                <a:latin typeface="Century Gothic"/>
                <a:ea typeface="Century Gothic"/>
                <a:cs typeface="Century Gothic"/>
                <a:sym typeface="Century Gothic"/>
              </a:rPr>
              <a:t>For t</a:t>
            </a:r>
            <a:r>
              <a:rPr lang="en" sz="2000" i="0" u="none" strike="noStrike" cap="none" dirty="0">
                <a:solidFill>
                  <a:srgbClr val="000000"/>
                </a:solidFill>
                <a:latin typeface="Century Gothic"/>
                <a:ea typeface="Century Gothic"/>
                <a:cs typeface="Century Gothic"/>
                <a:sym typeface="Century Gothic"/>
              </a:rPr>
              <a:t>his part of the assessment, you will use a graphic organizer to plan your narrative’s introductory and problem paragraphs.</a:t>
            </a:r>
            <a:endParaRPr dirty="0">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Arial"/>
              <a:buAutoNum type="arabicPeriod"/>
            </a:pPr>
            <a:r>
              <a:rPr lang="en" sz="2000" i="0" u="none" strike="noStrike" cap="none" dirty="0">
                <a:solidFill>
                  <a:srgbClr val="000000"/>
                </a:solidFill>
                <a:latin typeface="Century Gothic"/>
                <a:ea typeface="Century Gothic"/>
                <a:cs typeface="Century Gothic"/>
                <a:sym typeface="Century Gothic"/>
              </a:rPr>
              <a:t>You will need your </a:t>
            </a:r>
            <a:r>
              <a:rPr lang="en" sz="2000" b="1" i="0" u="none" strike="noStrike" cap="none" dirty="0">
                <a:solidFill>
                  <a:srgbClr val="000000"/>
                </a:solidFill>
                <a:latin typeface="Century Gothic"/>
                <a:ea typeface="Century Gothic"/>
                <a:cs typeface="Century Gothic"/>
                <a:sym typeface="Century Gothic"/>
              </a:rPr>
              <a:t>Character Profile and Narrative Planning graphic organizer</a:t>
            </a:r>
            <a:r>
              <a:rPr lang="en" sz="2000" i="0" u="none" strike="noStrike" cap="none" dirty="0">
                <a:solidFill>
                  <a:srgbClr val="000000"/>
                </a:solidFill>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Century Gothic"/>
              <a:buAutoNum type="arabicPeriod"/>
            </a:pPr>
            <a:r>
              <a:rPr lang="en" sz="2000" i="0" u="none" strike="noStrike" cap="none" dirty="0">
                <a:solidFill>
                  <a:srgbClr val="000000"/>
                </a:solidFill>
                <a:latin typeface="Century Gothic"/>
                <a:ea typeface="Century Gothic"/>
                <a:cs typeface="Century Gothic"/>
                <a:sym typeface="Century Gothic"/>
              </a:rPr>
              <a:t>Use your plans, the prompt and the anchor charts as resources while you plan.</a:t>
            </a:r>
            <a:endParaRPr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1"/>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2400" b="0" i="0" u="none" strike="noStrike" cap="none">
                <a:solidFill>
                  <a:schemeClr val="dk1"/>
                </a:solidFill>
                <a:latin typeface="Century Gothic"/>
                <a:ea typeface="Century Gothic"/>
                <a:cs typeface="Century Gothic"/>
                <a:sym typeface="Century Gothic"/>
              </a:rPr>
              <a:t>Mid-Unit Assessment Part III: Narrative Draft</a:t>
            </a:r>
            <a:endParaRPr sz="2400" b="0" i="0" u="none" strike="noStrike" cap="none">
              <a:solidFill>
                <a:schemeClr val="dk1"/>
              </a:solidFill>
              <a:latin typeface="Century Gothic"/>
              <a:ea typeface="Century Gothic"/>
              <a:cs typeface="Century Gothic"/>
              <a:sym typeface="Century Gothic"/>
            </a:endParaRPr>
          </a:p>
        </p:txBody>
      </p:sp>
      <p:sp>
        <p:nvSpPr>
          <p:cNvPr id="339" name="Google Shape;339;p51"/>
          <p:cNvSpPr txBox="1"/>
          <p:nvPr/>
        </p:nvSpPr>
        <p:spPr>
          <a:xfrm>
            <a:off x="524655" y="906875"/>
            <a:ext cx="8307645" cy="378565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000" i="0" u="none" strike="noStrike" cap="none">
                <a:solidFill>
                  <a:srgbClr val="000000"/>
                </a:solidFill>
                <a:latin typeface="Century Gothic"/>
                <a:ea typeface="Century Gothic"/>
                <a:cs typeface="Century Gothic"/>
                <a:sym typeface="Century Gothic"/>
              </a:rPr>
              <a:t>Here are some reminders for Part III:</a:t>
            </a:r>
            <a:endParaRPr sz="200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Century Gothic"/>
              <a:buAutoNum type="arabicPeriod"/>
            </a:pPr>
            <a:r>
              <a:rPr lang="en" sz="2000" i="0" u="none" strike="noStrike" cap="none">
                <a:solidFill>
                  <a:srgbClr val="000000"/>
                </a:solidFill>
                <a:latin typeface="Century Gothic"/>
                <a:ea typeface="Century Gothic"/>
                <a:cs typeface="Century Gothic"/>
                <a:sym typeface="Century Gothic"/>
              </a:rPr>
              <a:t>Now you will begin to draft your narrative’s introductory and problem paragraphs.</a:t>
            </a:r>
            <a:endParaRPr>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Century Gothic"/>
              <a:buAutoNum type="arabicPeriod"/>
            </a:pPr>
            <a:r>
              <a:rPr lang="en" sz="2000" i="0" u="none" strike="noStrike" cap="none">
                <a:solidFill>
                  <a:srgbClr val="000000"/>
                </a:solidFill>
                <a:latin typeface="Century Gothic"/>
                <a:ea typeface="Century Gothic"/>
                <a:cs typeface="Century Gothic"/>
                <a:sym typeface="Century Gothic"/>
              </a:rPr>
              <a:t>Please skip lines as you write so you have space to make revisions later.</a:t>
            </a:r>
            <a:endParaRPr>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Century Gothic"/>
              <a:buAutoNum type="arabicPeriod"/>
            </a:pPr>
            <a:r>
              <a:rPr lang="en" sz="2000" i="0" u="none" strike="noStrike" cap="none">
                <a:solidFill>
                  <a:srgbClr val="000000"/>
                </a:solidFill>
                <a:latin typeface="Century Gothic"/>
                <a:ea typeface="Century Gothic"/>
                <a:cs typeface="Century Gothic"/>
                <a:sym typeface="Century Gothic"/>
              </a:rPr>
              <a:t>If you finish early please reread your narrative before turning it in.  You may also quietly revise your sketches on a separate piece of paper or consider details you may want to add to your narratives in the second draft.</a:t>
            </a:r>
            <a:endParaRPr>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5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Tracking Progress</a:t>
            </a:r>
            <a:endParaRPr sz="3400" b="0" i="0" u="none" strike="noStrike" cap="none">
              <a:solidFill>
                <a:schemeClr val="dk1"/>
              </a:solidFill>
              <a:latin typeface="Century Gothic"/>
              <a:ea typeface="Century Gothic"/>
              <a:cs typeface="Century Gothic"/>
              <a:sym typeface="Century Gothic"/>
            </a:endParaRPr>
          </a:p>
        </p:txBody>
      </p:sp>
      <p:sp>
        <p:nvSpPr>
          <p:cNvPr id="345" name="Google Shape;345;p52"/>
          <p:cNvSpPr txBox="1">
            <a:spLocks noGrp="1"/>
          </p:cNvSpPr>
          <p:nvPr>
            <p:ph type="body" idx="1"/>
          </p:nvPr>
        </p:nvSpPr>
        <p:spPr>
          <a:xfrm>
            <a:off x="311700" y="1779528"/>
            <a:ext cx="3910964" cy="1351582"/>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76200" marR="0" lvl="0" indent="0" algn="l" rtl="0">
              <a:lnSpc>
                <a:spcPct val="100000"/>
              </a:lnSpc>
              <a:spcBef>
                <a:spcPts val="80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Successful learners keep track and reflect on their own learning!</a:t>
            </a:r>
            <a:endParaRPr sz="1800" b="0" i="0" u="none" strike="noStrike" cap="none">
              <a:solidFill>
                <a:schemeClr val="dk1"/>
              </a:solidFill>
              <a:latin typeface="Century Gothic"/>
              <a:ea typeface="Century Gothic"/>
              <a:cs typeface="Century Gothic"/>
              <a:sym typeface="Century Gothic"/>
            </a:endParaRPr>
          </a:p>
          <a:p>
            <a:pPr marL="76200" marR="0" lvl="0" indent="0" algn="l" rtl="0">
              <a:lnSpc>
                <a:spcPct val="100000"/>
              </a:lnSpc>
              <a:spcBef>
                <a:spcPts val="800"/>
              </a:spcBef>
              <a:spcAft>
                <a:spcPts val="0"/>
              </a:spcAft>
              <a:buClr>
                <a:schemeClr val="dk1"/>
              </a:buClr>
              <a:buSzPts val="24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pic>
        <p:nvPicPr>
          <p:cNvPr id="346" name="Google Shape;346;p52"/>
          <p:cNvPicPr preferRelativeResize="0"/>
          <p:nvPr/>
        </p:nvPicPr>
        <p:blipFill rotWithShape="1">
          <a:blip r:embed="rId3">
            <a:alphaModFix/>
          </a:blip>
          <a:srcRect/>
          <a:stretch/>
        </p:blipFill>
        <p:spPr>
          <a:xfrm>
            <a:off x="4592403" y="334175"/>
            <a:ext cx="3870158" cy="4242288"/>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5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 Learning Targets</a:t>
            </a:r>
            <a:endParaRPr sz="3400" b="0" i="0" u="none" strike="noStrike" cap="none">
              <a:solidFill>
                <a:schemeClr val="dk1"/>
              </a:solidFill>
              <a:latin typeface="Century Gothic"/>
              <a:ea typeface="Century Gothic"/>
              <a:cs typeface="Century Gothic"/>
              <a:sym typeface="Century Gothic"/>
            </a:endParaRPr>
          </a:p>
        </p:txBody>
      </p:sp>
      <p:sp>
        <p:nvSpPr>
          <p:cNvPr id="352" name="Google Shape;352;p53"/>
          <p:cNvSpPr txBox="1">
            <a:spLocks noGrp="1"/>
          </p:cNvSpPr>
          <p:nvPr>
            <p:ph type="body" idx="1"/>
          </p:nvPr>
        </p:nvSpPr>
        <p:spPr>
          <a:xfrm>
            <a:off x="311875" y="1126925"/>
            <a:ext cx="8520600" cy="37710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1000"/>
              </a:spcBef>
              <a:spcAft>
                <a:spcPts val="0"/>
              </a:spcAft>
              <a:buClr>
                <a:schemeClr val="dk1"/>
              </a:buClr>
              <a:buSzPts val="2400"/>
              <a:buAutoNum type="arabicPeriod"/>
            </a:pPr>
            <a:r>
              <a:rPr lang="en" sz="2800" b="0" i="0" u="none" strike="noStrike" cap="none" dirty="0">
                <a:solidFill>
                  <a:srgbClr val="000000"/>
                </a:solidFill>
                <a:latin typeface="Century Gothic"/>
                <a:ea typeface="Century Gothic"/>
                <a:cs typeface="Century Gothic"/>
                <a:sym typeface="Century Gothic"/>
              </a:rPr>
              <a:t>I can </a:t>
            </a:r>
            <a:r>
              <a:rPr lang="en" sz="2800" b="0" i="0" u="sng" strike="noStrike" cap="none" dirty="0">
                <a:solidFill>
                  <a:srgbClr val="000000"/>
                </a:solidFill>
                <a:latin typeface="Century Gothic"/>
                <a:ea typeface="Century Gothic"/>
                <a:cs typeface="Century Gothic"/>
                <a:sym typeface="Century Gothic"/>
              </a:rPr>
              <a:t>plan </a:t>
            </a:r>
            <a:r>
              <a:rPr lang="en" sz="2800" b="0" i="0" u="none" strike="noStrike" cap="none" dirty="0">
                <a:solidFill>
                  <a:srgbClr val="000000"/>
                </a:solidFill>
                <a:latin typeface="Century Gothic"/>
                <a:ea typeface="Century Gothic"/>
                <a:cs typeface="Century Gothic"/>
                <a:sym typeface="Century Gothic"/>
              </a:rPr>
              <a:t>and</a:t>
            </a:r>
            <a:r>
              <a:rPr lang="en" sz="2800" b="0" i="0" u="sng" strike="noStrike" cap="none" dirty="0">
                <a:solidFill>
                  <a:srgbClr val="000000"/>
                </a:solidFill>
                <a:latin typeface="Century Gothic"/>
                <a:ea typeface="Century Gothic"/>
                <a:cs typeface="Century Gothic"/>
                <a:sym typeface="Century Gothic"/>
              </a:rPr>
              <a:t> draft </a:t>
            </a:r>
            <a:r>
              <a:rPr lang="en" sz="2800" b="0" i="0" u="none" strike="noStrike" cap="none" dirty="0">
                <a:solidFill>
                  <a:srgbClr val="000000"/>
                </a:solidFill>
                <a:latin typeface="Century Gothic"/>
                <a:ea typeface="Century Gothic"/>
                <a:cs typeface="Century Gothic"/>
                <a:sym typeface="Century Gothic"/>
              </a:rPr>
              <a:t>a compelling </a:t>
            </a:r>
            <a:r>
              <a:rPr lang="en" sz="2800" b="0" i="0" u="sng" strike="noStrike" cap="none" dirty="0">
                <a:solidFill>
                  <a:srgbClr val="000000"/>
                </a:solidFill>
                <a:latin typeface="Century Gothic"/>
                <a:ea typeface="Century Gothic"/>
                <a:cs typeface="Century Gothic"/>
                <a:sym typeface="Century Gothic"/>
              </a:rPr>
              <a:t>introduction</a:t>
            </a:r>
            <a:r>
              <a:rPr lang="en" sz="2800" b="0" i="0" u="none" strike="noStrike" cap="none" dirty="0">
                <a:solidFill>
                  <a:srgbClr val="000000"/>
                </a:solidFill>
                <a:latin typeface="Century Gothic"/>
                <a:ea typeface="Century Gothic"/>
                <a:cs typeface="Century Gothic"/>
                <a:sym typeface="Century Gothic"/>
              </a:rPr>
              <a:t> that establishes a situation by introducing the </a:t>
            </a:r>
            <a:r>
              <a:rPr lang="en" sz="2800" b="0" i="0" u="sng" strike="noStrike" cap="none" dirty="0">
                <a:solidFill>
                  <a:srgbClr val="000000"/>
                </a:solidFill>
                <a:latin typeface="Century Gothic"/>
                <a:ea typeface="Century Gothic"/>
                <a:cs typeface="Century Gothic"/>
                <a:sym typeface="Century Gothic"/>
              </a:rPr>
              <a:t>characters</a:t>
            </a:r>
            <a:r>
              <a:rPr lang="en" sz="2800" b="0" i="0" u="none" strike="noStrike" cap="none" dirty="0">
                <a:solidFill>
                  <a:srgbClr val="000000"/>
                </a:solidFill>
                <a:latin typeface="Century Gothic"/>
                <a:ea typeface="Century Gothic"/>
                <a:cs typeface="Century Gothic"/>
                <a:sym typeface="Century Gothic"/>
              </a:rPr>
              <a:t>, </a:t>
            </a:r>
            <a:r>
              <a:rPr lang="en" sz="2800" b="0" i="0" u="sng" strike="noStrike" cap="none" dirty="0">
                <a:solidFill>
                  <a:srgbClr val="000000"/>
                </a:solidFill>
                <a:latin typeface="Century Gothic"/>
                <a:ea typeface="Century Gothic"/>
                <a:cs typeface="Century Gothic"/>
                <a:sym typeface="Century Gothic"/>
              </a:rPr>
              <a:t>setting</a:t>
            </a:r>
            <a:r>
              <a:rPr lang="en" sz="2800" b="0" i="0" u="none" strike="noStrike" cap="none" dirty="0">
                <a:solidFill>
                  <a:srgbClr val="000000"/>
                </a:solidFill>
                <a:latin typeface="Century Gothic"/>
                <a:ea typeface="Century Gothic"/>
                <a:cs typeface="Century Gothic"/>
                <a:sym typeface="Century Gothic"/>
              </a:rPr>
              <a:t>, and </a:t>
            </a:r>
            <a:r>
              <a:rPr lang="en" sz="2800" b="0" i="0" u="sng" strike="noStrike" cap="none" dirty="0">
                <a:solidFill>
                  <a:srgbClr val="000000"/>
                </a:solidFill>
                <a:latin typeface="Century Gothic"/>
                <a:ea typeface="Century Gothic"/>
                <a:cs typeface="Century Gothic"/>
                <a:sym typeface="Century Gothic"/>
              </a:rPr>
              <a:t>plot</a:t>
            </a:r>
            <a:r>
              <a:rPr lang="en" sz="2800" b="0" i="0" u="none" strike="noStrike" cap="none" dirty="0">
                <a:solidFill>
                  <a:srgbClr val="000000"/>
                </a:solidFill>
                <a:latin typeface="Century Gothic"/>
                <a:ea typeface="Century Gothic"/>
                <a:cs typeface="Century Gothic"/>
                <a:sym typeface="Century Gothic"/>
              </a:rPr>
              <a:t> of my narrative</a:t>
            </a:r>
            <a:r>
              <a:rPr lang="en" sz="2800" b="0" i="0" u="none" strike="noStrike" cap="none" dirty="0" smtClean="0">
                <a:solidFill>
                  <a:srgbClr val="000000"/>
                </a:solidFill>
                <a:latin typeface="Century Gothic"/>
                <a:ea typeface="Century Gothic"/>
                <a:cs typeface="Century Gothic"/>
                <a:sym typeface="Century Gothic"/>
              </a:rPr>
              <a:t>.</a:t>
            </a:r>
            <a:endParaRPr dirty="0"/>
          </a:p>
          <a:p>
            <a:pPr marL="76200" marR="0" lvl="0" indent="0" algn="l" rtl="0">
              <a:lnSpc>
                <a:spcPct val="100000"/>
              </a:lnSpc>
              <a:spcBef>
                <a:spcPts val="800"/>
              </a:spcBef>
              <a:spcAft>
                <a:spcPts val="0"/>
              </a:spcAft>
              <a:buClr>
                <a:schemeClr val="dk1"/>
              </a:buClr>
              <a:buSzPts val="2400"/>
              <a:buFont typeface="Century Gothic"/>
              <a:buNone/>
            </a:pPr>
            <a:endParaRPr sz="2800" dirty="0"/>
          </a:p>
          <a:p>
            <a:pPr marL="76200" marR="0" lvl="0" indent="0" algn="l" rtl="0">
              <a:lnSpc>
                <a:spcPct val="100000"/>
              </a:lnSpc>
              <a:spcBef>
                <a:spcPts val="800"/>
              </a:spcBef>
              <a:spcAft>
                <a:spcPts val="0"/>
              </a:spcAft>
              <a:buClr>
                <a:schemeClr val="dk1"/>
              </a:buClr>
              <a:buSzPts val="2400"/>
              <a:buFont typeface="Century Gothic"/>
              <a:buNone/>
            </a:pPr>
            <a:r>
              <a:rPr lang="en" sz="2800" b="0" i="0" u="none" strike="noStrike" cap="none" dirty="0">
                <a:solidFill>
                  <a:schemeClr val="dk1"/>
                </a:solidFill>
                <a:latin typeface="Century Gothic"/>
                <a:ea typeface="Century Gothic"/>
                <a:cs typeface="Century Gothic"/>
                <a:sym typeface="Century Gothic"/>
              </a:rPr>
              <a:t>Reflect:</a:t>
            </a:r>
            <a:endParaRPr dirty="0"/>
          </a:p>
          <a:p>
            <a:pPr marL="76200" marR="0" lvl="0" indent="0" algn="l" rtl="0">
              <a:lnSpc>
                <a:spcPct val="100000"/>
              </a:lnSpc>
              <a:spcBef>
                <a:spcPts val="800"/>
              </a:spcBef>
              <a:spcAft>
                <a:spcPts val="0"/>
              </a:spcAft>
              <a:buClr>
                <a:schemeClr val="dk1"/>
              </a:buClr>
              <a:buSzPts val="2400"/>
              <a:buFont typeface="Century Gothic"/>
              <a:buNone/>
            </a:pPr>
            <a:r>
              <a:rPr lang="en" sz="2800" b="0" i="0" u="none" strike="noStrike" cap="none" dirty="0">
                <a:solidFill>
                  <a:schemeClr val="dk1"/>
                </a:solidFill>
                <a:latin typeface="Century Gothic"/>
                <a:ea typeface="Century Gothic"/>
                <a:cs typeface="Century Gothic"/>
                <a:sym typeface="Century Gothic"/>
              </a:rPr>
              <a:t>Did you persevere in this lesson?</a:t>
            </a:r>
            <a:endParaRPr sz="2800" b="1" i="0" u="none" strike="noStrike" cap="none" dirty="0">
              <a:solidFill>
                <a:schemeClr val="dk1"/>
              </a:solidFill>
              <a:latin typeface="Century Gothic"/>
              <a:ea typeface="Century Gothic"/>
              <a:cs typeface="Century Gothic"/>
              <a:sym typeface="Century Gothic"/>
            </a:endParaRPr>
          </a:p>
          <a:p>
            <a:pPr marL="76200" marR="0" lvl="0" indent="0" algn="l" rtl="0">
              <a:lnSpc>
                <a:spcPct val="90000"/>
              </a:lnSpc>
              <a:spcBef>
                <a:spcPts val="1000"/>
              </a:spcBef>
              <a:spcAft>
                <a:spcPts val="0"/>
              </a:spcAft>
              <a:buClr>
                <a:schemeClr val="dk1"/>
              </a:buClr>
              <a:buSzPts val="2400"/>
              <a:buFont typeface="Century Gothic"/>
              <a:buNone/>
            </a:pPr>
            <a:endParaRPr sz="2800" b="0" i="0" u="none" strike="noStrike" cap="none" dirty="0">
              <a:solidFill>
                <a:srgbClr val="000000"/>
              </a:solidFill>
              <a:latin typeface="Century Gothic"/>
              <a:ea typeface="Century Gothic"/>
              <a:cs typeface="Century Gothic"/>
              <a:sym typeface="Century Gothic"/>
            </a:endParaRPr>
          </a:p>
          <a:p>
            <a:pPr marL="76200" marR="0" lvl="0" indent="0" algn="l" rtl="0">
              <a:lnSpc>
                <a:spcPct val="90000"/>
              </a:lnSpc>
              <a:spcBef>
                <a:spcPts val="1000"/>
              </a:spcBef>
              <a:spcAft>
                <a:spcPts val="0"/>
              </a:spcAft>
              <a:buClr>
                <a:schemeClr val="dk1"/>
              </a:buClr>
              <a:buSzPts val="2400"/>
              <a:buFont typeface="Century Gothic"/>
              <a:buNone/>
            </a:pPr>
            <a:endParaRPr sz="2800" b="0" i="0" u="none" strike="noStrike" cap="none" dirty="0">
              <a:solidFill>
                <a:srgbClr val="000000"/>
              </a:solidFill>
              <a:latin typeface="Century Gothic"/>
              <a:ea typeface="Century Gothic"/>
              <a:cs typeface="Century Gothic"/>
              <a:sym typeface="Century Gothic"/>
            </a:endParaRPr>
          </a:p>
        </p:txBody>
      </p:sp>
      <p:pic>
        <p:nvPicPr>
          <p:cNvPr id="353" name="Google Shape;353;p53"/>
          <p:cNvPicPr preferRelativeResize="0"/>
          <p:nvPr/>
        </p:nvPicPr>
        <p:blipFill rotWithShape="1">
          <a:blip r:embed="rId3">
            <a:alphaModFix/>
          </a:blip>
          <a:srcRect/>
          <a:stretch/>
        </p:blipFill>
        <p:spPr>
          <a:xfrm>
            <a:off x="8053200" y="4148789"/>
            <a:ext cx="779274" cy="749136"/>
          </a:xfrm>
          <a:prstGeom prst="rect">
            <a:avLst/>
          </a:prstGeom>
          <a:noFill/>
          <a:ln>
            <a:noFill/>
          </a:ln>
        </p:spPr>
      </p:pic>
      <p:sp>
        <p:nvSpPr>
          <p:cNvPr id="354" name="Google Shape;354;p53"/>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a:p>
        </p:txBody>
      </p:sp>
      <p:sp>
        <p:nvSpPr>
          <p:cNvPr id="355" name="Google Shape;355;p53"/>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a:p>
        </p:txBody>
      </p:sp>
      <p:pic>
        <p:nvPicPr>
          <p:cNvPr id="356" name="Google Shape;356;p53"/>
          <p:cNvPicPr preferRelativeResize="0"/>
          <p:nvPr/>
        </p:nvPicPr>
        <p:blipFill rotWithShape="1">
          <a:blip r:embed="rId4">
            <a:alphaModFix/>
          </a:blip>
          <a:srcRect/>
          <a:stretch/>
        </p:blipFill>
        <p:spPr>
          <a:xfrm>
            <a:off x="7144300" y="4133735"/>
            <a:ext cx="779275" cy="7792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54"/>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entury Gothic"/>
              <a:buNone/>
            </a:pPr>
            <a:r>
              <a:rPr lang="en" sz="3000" b="0" i="0" u="none" strike="noStrike" cap="none">
                <a:solidFill>
                  <a:schemeClr val="dk1"/>
                </a:solidFill>
                <a:latin typeface="Century Gothic"/>
                <a:ea typeface="Century Gothic"/>
                <a:cs typeface="Century Gothic"/>
                <a:sym typeface="Century Gothic"/>
              </a:rPr>
              <a:t>Homework</a:t>
            </a:r>
            <a:endParaRPr sz="3000" b="0" i="0" u="none" strike="noStrike" cap="none">
              <a:solidFill>
                <a:schemeClr val="dk1"/>
              </a:solidFill>
              <a:latin typeface="Century Gothic"/>
              <a:ea typeface="Century Gothic"/>
              <a:cs typeface="Century Gothic"/>
              <a:sym typeface="Century Gothic"/>
            </a:endParaRPr>
          </a:p>
        </p:txBody>
      </p:sp>
      <p:sp>
        <p:nvSpPr>
          <p:cNvPr id="362" name="Google Shape;362;p54"/>
          <p:cNvSpPr txBox="1">
            <a:spLocks noGrp="1"/>
          </p:cNvSpPr>
          <p:nvPr>
            <p:ph type="body" idx="1"/>
          </p:nvPr>
        </p:nvSpPr>
        <p:spPr>
          <a:xfrm>
            <a:off x="420325" y="1190400"/>
            <a:ext cx="4621800" cy="35076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marR="0" lvl="0" indent="-342900" algn="l" rtl="0">
              <a:lnSpc>
                <a:spcPct val="100000"/>
              </a:lnSpc>
              <a:spcBef>
                <a:spcPts val="800"/>
              </a:spcBef>
              <a:spcAft>
                <a:spcPts val="0"/>
              </a:spcAft>
              <a:buClr>
                <a:schemeClr val="dk1"/>
              </a:buClr>
              <a:buSzPts val="1800"/>
              <a:buFont typeface="Century Gothic"/>
              <a:buAutoNum type="alphaUcPeriod"/>
            </a:pPr>
            <a:r>
              <a:rPr lang="en" sz="1800" b="0" i="0" u="none" strike="noStrike" cap="none" dirty="0">
                <a:solidFill>
                  <a:schemeClr val="dk1"/>
                </a:solidFill>
                <a:latin typeface="Century Gothic"/>
                <a:ea typeface="Century Gothic"/>
                <a:cs typeface="Century Gothic"/>
                <a:sym typeface="Century Gothic"/>
              </a:rPr>
              <a:t>Choose and respond to a </a:t>
            </a:r>
            <a:r>
              <a:rPr lang="en" sz="1800" b="1" i="0" u="none" strike="noStrike" cap="none" dirty="0">
                <a:solidFill>
                  <a:schemeClr val="dk1"/>
                </a:solidFill>
                <a:latin typeface="Century Gothic"/>
                <a:ea typeface="Century Gothic"/>
                <a:cs typeface="Century Gothic"/>
                <a:sym typeface="Century Gothic"/>
              </a:rPr>
              <a:t>narrative QuickWrite prompt</a:t>
            </a:r>
            <a:r>
              <a:rPr lang="en" sz="1800" b="0" i="0" u="none" strike="noStrike" cap="none" dirty="0">
                <a:solidFill>
                  <a:schemeClr val="dk1"/>
                </a:solidFill>
                <a:latin typeface="Century Gothic"/>
                <a:ea typeface="Century Gothic"/>
                <a:cs typeface="Century Gothic"/>
                <a:sym typeface="Century Gothic"/>
              </a:rPr>
              <a:t> from your homework resources for this unit. </a:t>
            </a:r>
            <a:endParaRPr dirty="0"/>
          </a:p>
          <a:p>
            <a:pPr marL="457200" marR="0" lvl="0" indent="-342900" algn="l" rtl="0">
              <a:lnSpc>
                <a:spcPct val="100000"/>
              </a:lnSpc>
              <a:spcBef>
                <a:spcPts val="800"/>
              </a:spcBef>
              <a:spcAft>
                <a:spcPts val="0"/>
              </a:spcAft>
              <a:buClr>
                <a:schemeClr val="dk1"/>
              </a:buClr>
              <a:buSzPts val="1800"/>
              <a:buFont typeface="Century Gothic"/>
              <a:buAutoNum type="alphaUcPeriod"/>
            </a:pPr>
            <a:r>
              <a:rPr lang="en" sz="1800" b="0" i="0" u="none" strike="noStrike" cap="none" dirty="0">
                <a:solidFill>
                  <a:schemeClr val="dk1"/>
                </a:solidFill>
                <a:latin typeface="Century Gothic"/>
                <a:ea typeface="Century Gothic"/>
                <a:cs typeface="Century Gothic"/>
                <a:sym typeface="Century Gothic"/>
              </a:rPr>
              <a:t>Accountable Research </a:t>
            </a:r>
            <a:r>
              <a:rPr lang="en" sz="1800" b="0" i="0" u="none" strike="noStrike" cap="none" dirty="0" smtClean="0">
                <a:solidFill>
                  <a:schemeClr val="dk1"/>
                </a:solidFill>
                <a:latin typeface="Century Gothic"/>
                <a:ea typeface="Century Gothic"/>
                <a:cs typeface="Century Gothic"/>
                <a:sym typeface="Century Gothic"/>
              </a:rPr>
              <a:t>Reading</a:t>
            </a:r>
            <a:r>
              <a:rPr lang="en-US" sz="1800" b="0" i="0" u="none" strike="noStrike" cap="none" dirty="0" smtClean="0">
                <a:solidFill>
                  <a:schemeClr val="dk1"/>
                </a:solidFill>
                <a:latin typeface="Century Gothic"/>
                <a:ea typeface="Century Gothic"/>
                <a:cs typeface="Century Gothic"/>
                <a:sym typeface="Century Gothic"/>
              </a:rPr>
              <a:t>:</a:t>
            </a:r>
            <a:r>
              <a:rPr lang="en" sz="1800" b="0" i="0" u="none" strike="noStrike" cap="none" dirty="0" smtClean="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363" name="Google Shape;363;p54"/>
          <p:cNvSpPr txBox="1"/>
          <p:nvPr/>
        </p:nvSpPr>
        <p:spPr>
          <a:xfrm>
            <a:off x="5315750" y="1190375"/>
            <a:ext cx="3209100" cy="3507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Module 2</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Guiding Question</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Anchor Chart</a:t>
            </a:r>
            <a:endParaRPr sz="1800" b="0" i="0" u="none" strike="noStrike" cap="none">
              <a:solidFill>
                <a:srgbClr val="000000"/>
              </a:solidFill>
              <a:latin typeface="Century Gothic"/>
              <a:ea typeface="Century Gothic"/>
              <a:cs typeface="Century Gothic"/>
              <a:sym typeface="Century Gothic"/>
            </a:endParaRPr>
          </a:p>
          <a:p>
            <a:pPr marL="342900" marR="0" lvl="0" indent="0" algn="l" rtl="0">
              <a:lnSpc>
                <a:spcPct val="90000"/>
              </a:lnSpc>
              <a:spcBef>
                <a:spcPts val="340"/>
              </a:spcBef>
              <a:spcAft>
                <a:spcPts val="0"/>
              </a:spcAft>
              <a:buClr>
                <a:srgbClr val="000000"/>
              </a:buClr>
              <a:buSzPts val="1200"/>
              <a:buFont typeface="Arial"/>
              <a:buNone/>
            </a:pPr>
            <a:endParaRPr sz="1200" b="0" i="0" u="none" strike="noStrike" cap="none">
              <a:solidFill>
                <a:srgbClr val="000000"/>
              </a:solidFill>
              <a:latin typeface="Calibri"/>
              <a:ea typeface="Calibri"/>
              <a:cs typeface="Calibri"/>
              <a:sym typeface="Calibri"/>
            </a:endParaRPr>
          </a:p>
          <a:p>
            <a:pPr marL="342900" marR="0" lvl="0" indent="-336550" algn="l" rtl="0">
              <a:lnSpc>
                <a:spcPct val="90000"/>
              </a:lnSpc>
              <a:spcBef>
                <a:spcPts val="340"/>
              </a:spcBef>
              <a:spcAft>
                <a:spcPts val="0"/>
              </a:spcAft>
              <a:buClr>
                <a:srgbClr val="000000"/>
              </a:buClr>
              <a:buSzPts val="1600"/>
              <a:buFont typeface="Century Gothic"/>
              <a:buChar char="•"/>
            </a:pPr>
            <a:r>
              <a:rPr lang="en" sz="1600" b="0" i="0" u="none" strike="noStrike" cap="none">
                <a:solidFill>
                  <a:srgbClr val="000000"/>
                </a:solidFill>
                <a:latin typeface="Century Gothic"/>
                <a:ea typeface="Century Gothic"/>
                <a:cs typeface="Century Gothic"/>
                <a:sym typeface="Century Gothic"/>
              </a:rPr>
              <a:t>How do animals’ bodies and behaviors help them survive?</a:t>
            </a:r>
            <a:endParaRPr sz="1600" b="0" i="0" u="none" strike="noStrike" cap="none">
              <a:solidFill>
                <a:srgbClr val="000000"/>
              </a:solidFill>
              <a:latin typeface="Century Gothic"/>
              <a:ea typeface="Century Gothic"/>
              <a:cs typeface="Century Gothic"/>
              <a:sym typeface="Century Gothic"/>
            </a:endParaRPr>
          </a:p>
          <a:p>
            <a:pPr marL="342900" marR="0" lvl="0" indent="-323850" algn="l" rtl="0">
              <a:lnSpc>
                <a:spcPct val="90000"/>
              </a:lnSpc>
              <a:spcBef>
                <a:spcPts val="340"/>
              </a:spcBef>
              <a:spcAft>
                <a:spcPts val="0"/>
              </a:spcAft>
              <a:buClr>
                <a:srgbClr val="000000"/>
              </a:buClr>
              <a:buSzPts val="1400"/>
              <a:buFont typeface="Century Gothic"/>
              <a:buChar char="•"/>
            </a:pPr>
            <a:r>
              <a:rPr lang="en" sz="1600" b="0" i="0" u="none" strike="noStrike" cap="none">
                <a:solidFill>
                  <a:srgbClr val="000000"/>
                </a:solidFill>
                <a:latin typeface="Century Gothic"/>
                <a:ea typeface="Century Gothic"/>
                <a:cs typeface="Century Gothic"/>
                <a:sym typeface="Century Gothic"/>
              </a:rPr>
              <a:t>How can writers use knowledge from their research to inform and entertain?</a:t>
            </a:r>
            <a:r>
              <a:rPr lang="en" sz="1400" b="0" i="0" u="none" strike="noStrike" cap="none">
                <a:solidFill>
                  <a:srgbClr val="000000"/>
                </a:solidFill>
                <a:latin typeface="Century Gothic"/>
                <a:ea typeface="Century Gothic"/>
                <a:cs typeface="Century Gothic"/>
                <a:sym typeface="Century Gothic"/>
              </a:rPr>
              <a:t/>
            </a:r>
            <a:br>
              <a:rPr lang="en" sz="1400" b="0" i="0" u="none" strike="noStrike" cap="none">
                <a:solidFill>
                  <a:srgbClr val="000000"/>
                </a:solidFill>
                <a:latin typeface="Century Gothic"/>
                <a:ea typeface="Century Gothic"/>
                <a:cs typeface="Century Gothic"/>
                <a:sym typeface="Century Gothic"/>
              </a:rPr>
            </a:b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55"/>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369" name="Google Shape;369;p55"/>
          <p:cNvSpPr txBox="1">
            <a:spLocks noGrp="1"/>
          </p:cNvSpPr>
          <p:nvPr>
            <p:ph type="body" idx="1"/>
          </p:nvPr>
        </p:nvSpPr>
        <p:spPr>
          <a:xfrm>
            <a:off x="311700" y="499825"/>
            <a:ext cx="8520600" cy="4280100"/>
          </a:xfrm>
          <a:prstGeom prst="rect">
            <a:avLst/>
          </a:prstGeom>
          <a:noFill/>
          <a:ln>
            <a:noFill/>
          </a:ln>
        </p:spPr>
        <p:txBody>
          <a:bodyPr spcFirstLastPara="1" wrap="square" lIns="68575" tIns="34275" rIns="68575" bIns="34275" anchor="t" anchorCtr="0">
            <a:noAutofit/>
          </a:bodyPr>
          <a:lstStyle/>
          <a:p>
            <a:pPr marL="457200" marR="0" lvl="0" indent="-292100" algn="l" rtl="0">
              <a:lnSpc>
                <a:spcPct val="120000"/>
              </a:lnSpc>
              <a:spcBef>
                <a:spcPts val="80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Take out Independent Reading Journal.</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Select a prompt.</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Copy prompt into front of independent reading journal.</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Respond to prompt for HW.</a:t>
            </a:r>
            <a:endParaRPr sz="1000" b="0" i="0" u="none" strike="noStrike" cap="none" dirty="0">
              <a:solidFill>
                <a:schemeClr val="dk1"/>
              </a:solidFill>
              <a:latin typeface="Century Gothic"/>
              <a:ea typeface="Century Gothic"/>
              <a:cs typeface="Century Gothic"/>
              <a:sym typeface="Century Gothic"/>
            </a:endParaRPr>
          </a:p>
          <a:p>
            <a:pPr marL="0" marR="0" lvl="0" indent="0" algn="ctr" rtl="0">
              <a:lnSpc>
                <a:spcPct val="120000"/>
              </a:lnSpc>
              <a:spcBef>
                <a:spcPts val="800"/>
              </a:spcBef>
              <a:spcAft>
                <a:spcPts val="0"/>
              </a:spcAft>
              <a:buClr>
                <a:schemeClr val="dk1"/>
              </a:buClr>
              <a:buSzPts val="1100"/>
              <a:buFont typeface="Arial"/>
              <a:buNone/>
            </a:pPr>
            <a:r>
              <a:rPr lang="en" sz="1300" b="1" i="0" u="none" strike="noStrike" cap="none" dirty="0">
                <a:solidFill>
                  <a:schemeClr val="dk1"/>
                </a:solidFill>
                <a:latin typeface="Century Gothic"/>
                <a:ea typeface="Century Gothic"/>
                <a:cs typeface="Century Gothic"/>
                <a:sym typeface="Century Gothic"/>
              </a:rPr>
              <a:t>Module 2: Journal Prompts</a:t>
            </a:r>
            <a:endParaRPr sz="1300" b="1"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38000"/>
              </a:lnSpc>
              <a:spcBef>
                <a:spcPts val="900"/>
              </a:spcBef>
              <a:spcAft>
                <a:spcPts val="0"/>
              </a:spcAft>
              <a:buClr>
                <a:schemeClr val="dk1"/>
              </a:buClr>
              <a:buSzPts val="1200"/>
              <a:buFont typeface="Century Gothic"/>
              <a:buChar char="•"/>
            </a:pPr>
            <a:r>
              <a:rPr lang="en" sz="1100" b="0" i="0" u="none" strike="noStrike" cap="none" dirty="0">
                <a:solidFill>
                  <a:schemeClr val="dk1"/>
                </a:solidFill>
                <a:sym typeface="Century Gothic"/>
              </a:rPr>
              <a:t>Record 2–3 facts in your own words about animals or animal defenses that you found out in your research reading today.</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questions do you have about animals or animal defenses after reading?</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would you like to research further after reading? Why?</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Summarize your research reading today in no more than 4 sentences.</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How would you describe the setting of the particular part of the</a:t>
            </a:r>
            <a:r>
              <a:rPr lang="en" sz="1100" dirty="0"/>
              <a:t> </a:t>
            </a:r>
            <a:r>
              <a:rPr lang="en" sz="1100" b="0" i="0" u="none" strike="noStrike" cap="none" dirty="0">
                <a:solidFill>
                  <a:schemeClr val="dk1"/>
                </a:solidFill>
                <a:sym typeface="Century Gothic"/>
              </a:rPr>
              <a:t>text you read?</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do you think is going to happen next? Why?</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Summarize the pages you just read in no more than 4 sentences.</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is the main idea of the part of the text you just read?</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Think about the title of your text. Why do you think the author</a:t>
            </a:r>
            <a:r>
              <a:rPr lang="en" sz="1100" dirty="0"/>
              <a:t> </a:t>
            </a:r>
            <a:r>
              <a:rPr lang="en" sz="1100" b="0" i="0" u="none" strike="noStrike" cap="none" dirty="0">
                <a:solidFill>
                  <a:schemeClr val="dk1"/>
                </a:solidFill>
                <a:sym typeface="Century Gothic"/>
              </a:rPr>
              <a:t>chose this title?</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are two new words you learned in this text? Tell about the</a:t>
            </a:r>
            <a:r>
              <a:rPr lang="en" sz="1100" dirty="0"/>
              <a:t> w</a:t>
            </a:r>
            <a:r>
              <a:rPr lang="en" sz="1100" b="0" i="0" u="none" strike="noStrike" cap="none" dirty="0">
                <a:solidFill>
                  <a:schemeClr val="dk1"/>
                </a:solidFill>
                <a:sym typeface="Century Gothic"/>
              </a:rPr>
              <a:t>ords.</a:t>
            </a:r>
            <a:endParaRPr sz="1100" b="0" i="0" u="none" strike="noStrike" cap="none" dirty="0">
              <a:solidFill>
                <a:schemeClr val="dk1"/>
              </a:solidFill>
              <a:sym typeface="Century Gothic"/>
            </a:endParaRPr>
          </a:p>
          <a:p>
            <a:pPr lvl="0" indent="-292100">
              <a:lnSpc>
                <a:spcPct val="138000"/>
              </a:lnSpc>
              <a:spcBef>
                <a:spcPts val="0"/>
              </a:spcBef>
              <a:buSzPts val="1000"/>
            </a:pPr>
            <a:r>
              <a:rPr lang="en" sz="1100" b="0" i="0" u="none" strike="noStrike" cap="none" dirty="0">
                <a:solidFill>
                  <a:schemeClr val="dk1"/>
                </a:solidFill>
                <a:sym typeface="Century Gothic"/>
              </a:rPr>
              <a:t>Choose a picture, chart, graph, or diagram from your text. </a:t>
            </a:r>
            <a:r>
              <a:rPr lang="en" sz="1100" dirty="0"/>
              <a:t>Explain how the information you learned from the image helped you understand the text. </a:t>
            </a:r>
            <a:br>
              <a:rPr lang="en" sz="1100" dirty="0"/>
            </a:br>
            <a:r>
              <a:rPr lang="en" sz="1100" b="0" i="0" u="none" strike="noStrike" cap="none" dirty="0">
                <a:solidFill>
                  <a:schemeClr val="dk1"/>
                </a:solidFill>
                <a:latin typeface="Century Gothic"/>
                <a:ea typeface="Century Gothic"/>
                <a:cs typeface="Century Gothic"/>
                <a:sym typeface="Century Gothic"/>
              </a:rPr>
              <a:t/>
            </a:r>
            <a:br>
              <a:rPr lang="en" sz="1100" b="0" i="0" u="none" strike="noStrike" cap="none" dirty="0">
                <a:solidFill>
                  <a:schemeClr val="dk1"/>
                </a:solidFill>
                <a:latin typeface="Century Gothic"/>
                <a:ea typeface="Century Gothic"/>
                <a:cs typeface="Century Gothic"/>
                <a:sym typeface="Century Gothic"/>
              </a:rPr>
            </a:br>
            <a:r>
              <a:rPr lang="en" sz="1100" b="0" i="0" u="none" strike="noStrike" cap="none" dirty="0">
                <a:solidFill>
                  <a:schemeClr val="dk1"/>
                </a:solidFill>
                <a:latin typeface="Century Gothic"/>
                <a:ea typeface="Century Gothic"/>
                <a:cs typeface="Century Gothic"/>
                <a:sym typeface="Century Gothic"/>
              </a:rPr>
              <a:t/>
            </a:r>
            <a:br>
              <a:rPr lang="en" sz="1100" b="0" i="0" u="none" strike="noStrike" cap="none" dirty="0">
                <a:solidFill>
                  <a:schemeClr val="dk1"/>
                </a:solidFill>
                <a:latin typeface="Century Gothic"/>
                <a:ea typeface="Century Gothic"/>
                <a:cs typeface="Century Gothic"/>
                <a:sym typeface="Century Gothic"/>
              </a:rPr>
            </a:b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800"/>
              </a:spcBef>
              <a:spcAft>
                <a:spcPts val="0"/>
              </a:spcAft>
              <a:buClr>
                <a:schemeClr val="dk1"/>
              </a:buClr>
              <a:buSzPts val="2100"/>
              <a:buFont typeface="Century Gothic"/>
              <a:buNone/>
            </a:pP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endParaRPr sz="1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5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76" name="Google Shape;376;p56"/>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b="0" i="0" u="none" strike="noStrike" cap="none">
                <a:solidFill>
                  <a:schemeClr val="dk1"/>
                </a:solidFill>
                <a:latin typeface="Century Gothic"/>
                <a:ea typeface="Century Gothic"/>
                <a:cs typeface="Century Gothic"/>
                <a:sym typeface="Century Gothic"/>
              </a:rPr>
              <a:t>Activities for today:</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2100" b="0" i="0" u="none" strike="noStrike" cap="none">
                <a:solidFill>
                  <a:schemeClr val="dk1"/>
                </a:solidFill>
                <a:latin typeface="Century Gothic"/>
                <a:ea typeface="Century Gothic"/>
                <a:cs typeface="Century Gothic"/>
                <a:sym typeface="Century Gothic"/>
              </a:rPr>
              <a:t>Groups assigned:</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77" name="Google Shape;377;p56"/>
          <p:cNvGraphicFramePr/>
          <p:nvPr/>
        </p:nvGraphicFramePr>
        <p:xfrm>
          <a:off x="744325" y="3242975"/>
          <a:ext cx="7239000" cy="1471550"/>
        </p:xfrm>
        <a:graphic>
          <a:graphicData uri="http://schemas.openxmlformats.org/drawingml/2006/table">
            <a:tbl>
              <a:tblPr>
                <a:noFill/>
                <a:tableStyleId>{4D1EAEFB-3968-4CAE-AC7A-35B8C75EC871}</a:tableStyleId>
              </a:tblPr>
              <a:tblGrid>
                <a:gridCol w="1809750"/>
                <a:gridCol w="1809750"/>
                <a:gridCol w="1809750"/>
                <a:gridCol w="1809750"/>
              </a:tblGrid>
              <a:tr h="432125">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10394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1"/>
          <p:cNvSpPr txBox="1">
            <a:spLocks noGrp="1"/>
          </p:cNvSpPr>
          <p:nvPr>
            <p:ph type="title"/>
          </p:nvPr>
        </p:nvSpPr>
        <p:spPr>
          <a:xfrm>
            <a:off x="311700" y="561100"/>
            <a:ext cx="8520600" cy="9273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3: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p:txBody>
      </p:sp>
      <p:sp>
        <p:nvSpPr>
          <p:cNvPr id="268" name="Google Shape;268;p41"/>
          <p:cNvSpPr txBox="1">
            <a:spLocks noGrp="1"/>
          </p:cNvSpPr>
          <p:nvPr>
            <p:ph type="body" idx="1"/>
          </p:nvPr>
        </p:nvSpPr>
        <p:spPr>
          <a:xfrm>
            <a:off x="311700" y="1238675"/>
            <a:ext cx="8520600" cy="3582300"/>
          </a:xfrm>
          <a:prstGeom prst="rect">
            <a:avLst/>
          </a:prstGeom>
          <a:noFill/>
          <a:ln>
            <a:noFill/>
          </a:ln>
        </p:spPr>
        <p:txBody>
          <a:bodyPr spcFirstLastPara="1" wrap="square" lIns="68575" tIns="34275" rIns="68575" bIns="34275" anchor="t" anchorCtr="0">
            <a:noAutofit/>
          </a:bodyPr>
          <a:lstStyle/>
          <a:p>
            <a:pPr marL="0" marR="0" lvl="0" indent="0" algn="l" rtl="0">
              <a:lnSpc>
                <a:spcPct val="98181"/>
              </a:lnSpc>
              <a:spcBef>
                <a:spcPts val="800"/>
              </a:spcBef>
              <a:spcAft>
                <a:spcPts val="0"/>
              </a:spcAft>
              <a:buClr>
                <a:schemeClr val="dk1"/>
              </a:buClr>
              <a:buSzPts val="2100"/>
              <a:buFont typeface="Century Gothic"/>
              <a:buNone/>
            </a:pPr>
            <a:r>
              <a:rPr lang="en" sz="1700" b="1" i="0" u="none" strike="noStrike" cap="none" dirty="0">
                <a:solidFill>
                  <a:schemeClr val="dk1"/>
                </a:solidFill>
                <a:latin typeface="Century Gothic"/>
                <a:ea typeface="Century Gothic"/>
                <a:cs typeface="Century Gothic"/>
                <a:sym typeface="Century Gothic"/>
              </a:rPr>
              <a:t>Preparing for Lesson 8: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6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80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8 </a:t>
            </a:r>
            <a:r>
              <a:rPr lang="en" sz="1700" b="0" i="0" u="sng" strike="noStrike" cap="none" dirty="0">
                <a:solidFill>
                  <a:schemeClr val="hlink"/>
                </a:solidFill>
                <a:latin typeface="Century Gothic"/>
                <a:ea typeface="Century Gothic"/>
                <a:cs typeface="Century Gothic"/>
                <a:sym typeface="Century Gothic"/>
                <a:hlinkClick r:id="rId3"/>
              </a:rPr>
              <a:t>Here. </a:t>
            </a:r>
            <a:endParaRPr sz="1700" dirty="0"/>
          </a:p>
          <a:p>
            <a:pPr marL="457200" marR="0" lvl="0" indent="-336550" algn="l" rtl="0">
              <a:lnSpc>
                <a:spcPct val="100000"/>
              </a:lnSpc>
              <a:spcBef>
                <a:spcPts val="80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In this lesson, students will be</a:t>
            </a:r>
            <a:r>
              <a:rPr lang="en" sz="1700" dirty="0"/>
              <a:t> taking the </a:t>
            </a:r>
            <a:r>
              <a:rPr lang="en" sz="1700" b="1" dirty="0"/>
              <a:t>mid-unit 3 assessment</a:t>
            </a:r>
            <a:r>
              <a:rPr lang="en" sz="1700" dirty="0"/>
              <a:t>.  In this assessment, students plan for and draft their introductions to their expert group animal choose-your-own-adventure narratives.</a:t>
            </a:r>
            <a:endParaRPr sz="1700" dirty="0"/>
          </a:p>
          <a:p>
            <a:pPr marL="457200" marR="0" lvl="0" indent="-336550" algn="l" rtl="0">
              <a:lnSpc>
                <a:spcPct val="100000"/>
              </a:lnSpc>
              <a:spcBef>
                <a:spcPts val="800"/>
              </a:spcBef>
              <a:spcAft>
                <a:spcPts val="0"/>
              </a:spcAft>
              <a:buClr>
                <a:schemeClr val="dk1"/>
              </a:buClr>
              <a:buSzPts val="1700"/>
              <a:buFont typeface="Century Gothic"/>
              <a:buChar char="•"/>
            </a:pPr>
            <a:r>
              <a:rPr lang="en" sz="1700" dirty="0"/>
              <a:t>This assessment is divided into three parts to help pace students.  All parts occur during this lesson.  The first part is multiple choice and short answer questions, the second part is the planning of narrative introductions, and the third part is the drafting of narrative introductions.</a:t>
            </a:r>
            <a:endParaRPr sz="1700" dirty="0"/>
          </a:p>
          <a:p>
            <a:pPr marL="0" lvl="0" indent="0" algn="l" rtl="0">
              <a:lnSpc>
                <a:spcPct val="115000"/>
              </a:lnSpc>
              <a:spcBef>
                <a:spcPts val="0"/>
              </a:spcBef>
              <a:spcAft>
                <a:spcPts val="0"/>
              </a:spcAft>
              <a:buNone/>
            </a:pPr>
            <a:endParaRPr sz="1400" dirty="0"/>
          </a:p>
          <a:p>
            <a:pPr marL="9525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a:t>
            </a:r>
            <a:r>
              <a:rPr lang="en"/>
              <a:t>2</a:t>
            </a:r>
            <a:r>
              <a:rPr lang="en" sz="3400" b="0" i="0" u="none" strike="noStrike" cap="none">
                <a:solidFill>
                  <a:schemeClr val="dk1"/>
                </a:solidFill>
                <a:latin typeface="Century Gothic"/>
                <a:ea typeface="Century Gothic"/>
                <a:cs typeface="Century Gothic"/>
                <a:sym typeface="Century Gothic"/>
              </a:rPr>
              <a:t>: Unit 3: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74" name="Google Shape;274;p42"/>
          <p:cNvSpPr txBox="1">
            <a:spLocks noGrp="1"/>
          </p:cNvSpPr>
          <p:nvPr>
            <p:ph type="body" idx="1"/>
          </p:nvPr>
        </p:nvSpPr>
        <p:spPr>
          <a:xfrm>
            <a:off x="311700" y="1155940"/>
            <a:ext cx="8520600" cy="3709685"/>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rgbClr val="000000"/>
              </a:buClr>
              <a:buSzPts val="1100"/>
              <a:buFont typeface="Arial"/>
              <a:buNone/>
            </a:pPr>
            <a:r>
              <a:rPr lang="en" b="1" i="0" u="none" strike="noStrike" cap="none" dirty="0">
                <a:solidFill>
                  <a:schemeClr val="dk1"/>
                </a:solidFill>
                <a:latin typeface="Century Gothic"/>
                <a:ea typeface="Century Gothic"/>
                <a:cs typeface="Century Gothic"/>
                <a:sym typeface="Century Gothic"/>
              </a:rPr>
              <a:t>Preparing for Lesson 8: </a:t>
            </a:r>
            <a:r>
              <a:rPr lang="en" b="0" i="1" u="none" strike="noStrike" cap="none" dirty="0">
                <a:solidFill>
                  <a:schemeClr val="dk1"/>
                </a:solidFill>
                <a:latin typeface="Century Gothic"/>
                <a:ea typeface="Century Gothic"/>
                <a:cs typeface="Century Gothic"/>
                <a:sym typeface="Century Gothic"/>
              </a:rPr>
              <a:t>Materials and Student Pairings</a:t>
            </a:r>
            <a:endParaRPr b="0" i="1" u="none"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100"/>
              <a:buFont typeface="Arial"/>
              <a:buNone/>
            </a:pPr>
            <a:endParaRPr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b="0" i="0" u="none" strike="noStrike" cap="none" dirty="0">
                <a:solidFill>
                  <a:schemeClr val="dk1"/>
                </a:solidFill>
                <a:latin typeface="Century Gothic"/>
                <a:ea typeface="Century Gothic"/>
                <a:cs typeface="Century Gothic"/>
                <a:sym typeface="Century Gothic"/>
              </a:rPr>
              <a:t>Display the Performance Task, Narrative Texts, and </a:t>
            </a:r>
            <a:r>
              <a:rPr lang="en" b="1" i="0" u="none" strike="noStrike" cap="none" dirty="0">
                <a:solidFill>
                  <a:schemeClr val="dk1"/>
                </a:solidFill>
                <a:latin typeface="Century Gothic"/>
                <a:ea typeface="Century Gothic"/>
                <a:cs typeface="Century Gothic"/>
                <a:sym typeface="Century Gothic"/>
              </a:rPr>
              <a:t>Steps for Planning and Drafting My Narrative anchor charts</a:t>
            </a:r>
            <a:r>
              <a:rPr lang="en" b="0" i="0" u="none" strike="noStrike" cap="none" dirty="0">
                <a:solidFill>
                  <a:schemeClr val="dk1"/>
                </a:solidFill>
                <a:latin typeface="Century Gothic"/>
                <a:ea typeface="Century Gothic"/>
                <a:cs typeface="Century Gothic"/>
                <a:sym typeface="Century Gothic"/>
              </a:rPr>
              <a:t>.</a:t>
            </a:r>
            <a:endParaRPr dirty="0"/>
          </a:p>
          <a:p>
            <a:pPr marL="457200" marR="0" lvl="0" indent="-361950" algn="l" rtl="0">
              <a:lnSpc>
                <a:spcPct val="100000"/>
              </a:lnSpc>
              <a:spcBef>
                <a:spcPts val="800"/>
              </a:spcBef>
              <a:spcAft>
                <a:spcPts val="0"/>
              </a:spcAft>
              <a:buClr>
                <a:schemeClr val="dk1"/>
              </a:buClr>
              <a:buSzPts val="2100"/>
              <a:buFont typeface="Century Gothic"/>
              <a:buChar char="•"/>
            </a:pPr>
            <a:r>
              <a:rPr lang="en" b="0" i="0" u="none" strike="noStrike" cap="none" dirty="0">
                <a:solidFill>
                  <a:schemeClr val="dk1"/>
                </a:solidFill>
                <a:latin typeface="Century Gothic"/>
                <a:ea typeface="Century Gothic"/>
                <a:cs typeface="Century Gothic"/>
                <a:sym typeface="Century Gothic"/>
              </a:rPr>
              <a:t>Post: Learning target.</a:t>
            </a:r>
            <a:endParaRPr dirty="0"/>
          </a:p>
          <a:p>
            <a:pPr marL="0" marR="0" lvl="0" indent="0" algn="l" rtl="0">
              <a:lnSpc>
                <a:spcPct val="90000"/>
              </a:lnSpc>
              <a:spcBef>
                <a:spcPts val="1000"/>
              </a:spcBef>
              <a:spcAft>
                <a:spcPts val="0"/>
              </a:spcAft>
              <a:buClr>
                <a:srgbClr val="000000"/>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800"/>
              </a:spcBef>
              <a:spcAft>
                <a:spcPts val="0"/>
              </a:spcAft>
              <a:buClr>
                <a:schemeClr val="dk1"/>
              </a:buClr>
              <a:buSzPts val="2100"/>
              <a:buFont typeface="Century Gothic"/>
              <a:buNone/>
            </a:pPr>
            <a:endParaRPr sz="1400" b="1"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3"/>
          <p:cNvSpPr txBox="1">
            <a:spLocks noGrp="1"/>
          </p:cNvSpPr>
          <p:nvPr>
            <p:ph type="title"/>
          </p:nvPr>
        </p:nvSpPr>
        <p:spPr>
          <a:xfrm>
            <a:off x="311700" y="500750"/>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a:t>
            </a:r>
            <a:r>
              <a:rPr lang="en"/>
              <a:t>2</a:t>
            </a:r>
            <a:r>
              <a:rPr lang="en" sz="3400" b="0" i="0" u="none" strike="noStrike" cap="none">
                <a:solidFill>
                  <a:schemeClr val="dk1"/>
                </a:solidFill>
                <a:latin typeface="Century Gothic"/>
                <a:ea typeface="Century Gothic"/>
                <a:cs typeface="Century Gothic"/>
                <a:sym typeface="Century Gothic"/>
              </a:rPr>
              <a:t>: Unit 3: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80" name="Google Shape;280;p43"/>
          <p:cNvSpPr txBox="1">
            <a:spLocks noGrp="1"/>
          </p:cNvSpPr>
          <p:nvPr>
            <p:ph type="body" idx="1"/>
          </p:nvPr>
        </p:nvSpPr>
        <p:spPr>
          <a:xfrm>
            <a:off x="311700" y="1463527"/>
            <a:ext cx="8520600" cy="1673400"/>
          </a:xfrm>
          <a:prstGeom prst="rect">
            <a:avLst/>
          </a:prstGeom>
          <a:noFill/>
          <a:ln>
            <a:noFill/>
          </a:ln>
        </p:spPr>
        <p:txBody>
          <a:bodyPr spcFirstLastPara="1" wrap="square" lIns="68575" tIns="34275" rIns="68575" bIns="34275" anchor="t" anchorCtr="0">
            <a:noAutofit/>
          </a:bodyPr>
          <a:lstStyle/>
          <a:p>
            <a:pPr marL="457200" marR="0" lvl="0" indent="-361950" algn="l" rtl="0">
              <a:lnSpc>
                <a:spcPct val="100000"/>
              </a:lnSpc>
              <a:spcBef>
                <a:spcPts val="800"/>
              </a:spcBef>
              <a:spcAft>
                <a:spcPts val="0"/>
              </a:spcAft>
              <a:buClr>
                <a:schemeClr val="dk1"/>
              </a:buClr>
              <a:buSzPts val="2100"/>
              <a:buFont typeface="Century Gothic"/>
              <a:buChar char="•"/>
            </a:pPr>
            <a:r>
              <a:rPr lang="en" sz="2000" b="0" i="0" u="none" strike="noStrike" cap="none">
                <a:solidFill>
                  <a:schemeClr val="dk1"/>
                </a:solidFill>
                <a:latin typeface="Century Gothic"/>
                <a:ea typeface="Century Gothic"/>
                <a:cs typeface="Century Gothic"/>
                <a:sym typeface="Century Gothic"/>
              </a:rPr>
              <a:t>Review the Thumb-O-Meter and Popcorn Read protocol (</a:t>
            </a:r>
            <a:r>
              <a:rPr lang="en" sz="2000" b="0" i="0" u="sng" strike="noStrike" cap="none">
                <a:solidFill>
                  <a:schemeClr val="hlink"/>
                </a:solidFill>
                <a:latin typeface="Century Gothic"/>
                <a:ea typeface="Century Gothic"/>
                <a:cs typeface="Century Gothic"/>
                <a:sym typeface="Century Gothic"/>
                <a:hlinkClick r:id="rId3"/>
              </a:rPr>
              <a:t>see the Tools page</a:t>
            </a:r>
            <a:r>
              <a:rPr lang="en" sz="2000" b="0" i="0" u="none" strike="noStrike" cap="none">
                <a:solidFill>
                  <a:schemeClr val="dk1"/>
                </a:solidFill>
                <a:latin typeface="Century Gothic"/>
                <a:ea typeface="Century Gothic"/>
                <a:cs typeface="Century Gothic"/>
                <a:sym typeface="Century Gothic"/>
              </a:rPr>
              <a:t>).</a:t>
            </a:r>
            <a:endParaRPr/>
          </a:p>
        </p:txBody>
      </p:sp>
      <p:pic>
        <p:nvPicPr>
          <p:cNvPr id="281" name="Google Shape;281;p43"/>
          <p:cNvPicPr preferRelativeResize="0"/>
          <p:nvPr/>
        </p:nvPicPr>
        <p:blipFill rotWithShape="1">
          <a:blip r:embed="rId4">
            <a:alphaModFix/>
          </a:blip>
          <a:srcRect/>
          <a:stretch/>
        </p:blipFill>
        <p:spPr>
          <a:xfrm>
            <a:off x="8082999" y="4299583"/>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4"/>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3: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87" name="Google Shape;287;p44"/>
          <p:cNvSpPr txBox="1">
            <a:spLocks noGrp="1"/>
          </p:cNvSpPr>
          <p:nvPr>
            <p:ph type="body" idx="1"/>
          </p:nvPr>
        </p:nvSpPr>
        <p:spPr>
          <a:xfrm>
            <a:off x="209850" y="1549100"/>
            <a:ext cx="8520600" cy="2545200"/>
          </a:xfrm>
          <a:prstGeom prst="rect">
            <a:avLst/>
          </a:prstGeom>
          <a:noFill/>
          <a:ln>
            <a:noFill/>
          </a:ln>
        </p:spPr>
        <p:txBody>
          <a:bodyPr spcFirstLastPara="1" wrap="square" lIns="68575" tIns="34275" rIns="68575" bIns="34275" anchor="t" anchorCtr="0">
            <a:noAutofit/>
          </a:bodyPr>
          <a:lstStyle/>
          <a:p>
            <a:pPr marL="0" marR="0" lvl="0" indent="0" algn="l" rtl="0">
              <a:lnSpc>
                <a:spcPct val="98181"/>
              </a:lnSpc>
              <a:spcBef>
                <a:spcPts val="800"/>
              </a:spcBef>
              <a:spcAft>
                <a:spcPts val="0"/>
              </a:spcAft>
              <a:buClr>
                <a:schemeClr val="dk1"/>
              </a:buClr>
              <a:buSzPts val="2100"/>
              <a:buFont typeface="Century Gothic"/>
              <a:buNone/>
            </a:pPr>
            <a:r>
              <a:rPr lang="en" sz="2100" b="1" i="0" u="none" strike="noStrike" cap="none" dirty="0">
                <a:solidFill>
                  <a:schemeClr val="dk1"/>
                </a:solidFill>
                <a:latin typeface="Century Gothic"/>
                <a:ea typeface="Century Gothic"/>
                <a:cs typeface="Century Gothic"/>
                <a:sym typeface="Century Gothic"/>
              </a:rPr>
              <a:t>Preparing for Lesson 8: </a:t>
            </a:r>
            <a:r>
              <a:rPr lang="en" sz="2100" b="0" i="0" u="none" strike="noStrike" cap="none" dirty="0">
                <a:solidFill>
                  <a:schemeClr val="dk1"/>
                </a:solidFill>
                <a:latin typeface="Century Gothic"/>
                <a:ea typeface="Century Gothic"/>
                <a:cs typeface="Century Gothic"/>
                <a:sym typeface="Century Gothic"/>
              </a:rPr>
              <a:t>Supports for Students Who Need It</a:t>
            </a:r>
            <a:endParaRPr sz="14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Students may require more time to complete the </a:t>
            </a:r>
            <a:r>
              <a:rPr lang="en" sz="2100" b="0" i="0" u="none" strike="noStrike" cap="none" dirty="0" smtClean="0">
                <a:solidFill>
                  <a:schemeClr val="dk1"/>
                </a:solidFill>
                <a:latin typeface="Century Gothic"/>
                <a:ea typeface="Century Gothic"/>
                <a:cs typeface="Century Gothic"/>
                <a:sym typeface="Century Gothic"/>
              </a:rPr>
              <a:t>assessment</a:t>
            </a:r>
            <a:r>
              <a:rPr lang="en-US" sz="2100" b="0" i="0" u="none" strike="noStrike" cap="none" dirty="0" smtClean="0">
                <a:solidFill>
                  <a:schemeClr val="dk1"/>
                </a:solidFill>
                <a:latin typeface="Century Gothic"/>
                <a:ea typeface="Century Gothic"/>
                <a:cs typeface="Century Gothic"/>
                <a:sym typeface="Century Gothic"/>
              </a:rPr>
              <a:t>.</a:t>
            </a:r>
            <a:r>
              <a:rPr lang="en" sz="2100" b="0" i="0" u="none" strike="noStrike" cap="none" dirty="0" smtClean="0">
                <a:solidFill>
                  <a:schemeClr val="dk1"/>
                </a:solidFill>
                <a:latin typeface="Century Gothic"/>
                <a:ea typeface="Century Gothic"/>
                <a:cs typeface="Century Gothic"/>
                <a:sym typeface="Century Gothic"/>
              </a:rPr>
              <a:t> </a:t>
            </a:r>
            <a:r>
              <a:rPr lang="en" dirty="0"/>
              <a:t>T</a:t>
            </a:r>
            <a:r>
              <a:rPr lang="en" sz="2100" b="0" i="0" u="none" strike="noStrike" cap="none" dirty="0" smtClean="0">
                <a:solidFill>
                  <a:schemeClr val="dk1"/>
                </a:solidFill>
                <a:latin typeface="Century Gothic"/>
                <a:ea typeface="Century Gothic"/>
                <a:cs typeface="Century Gothic"/>
                <a:sym typeface="Century Gothic"/>
              </a:rPr>
              <a:t>he </a:t>
            </a:r>
            <a:r>
              <a:rPr lang="en" sz="2100" b="0" i="0" u="none" strike="noStrike" cap="none" dirty="0">
                <a:solidFill>
                  <a:schemeClr val="dk1"/>
                </a:solidFill>
                <a:latin typeface="Century Gothic"/>
                <a:ea typeface="Century Gothic"/>
                <a:cs typeface="Century Gothic"/>
                <a:sym typeface="Century Gothic"/>
              </a:rPr>
              <a:t>division of the assessment into three parts allows for this.</a:t>
            </a:r>
            <a:endParaRPr dirty="0"/>
          </a:p>
          <a:p>
            <a:pPr marL="9525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2100"/>
              <a:buFont typeface="Century Gothic"/>
              <a:buNone/>
            </a:pPr>
            <a:endParaRPr sz="1400" b="0" i="0" u="none" strike="noStrike" cap="none" dirty="0">
              <a:solidFill>
                <a:srgbClr val="444444"/>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endParaRPr sz="2400" b="1"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100"/>
              <a:buFont typeface="Century Gothic"/>
              <a:buNone/>
            </a:pPr>
            <a:endParaRPr sz="2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1"/>
        <p:cNvGrpSpPr/>
        <p:nvPr/>
      </p:nvGrpSpPr>
      <p:grpSpPr>
        <a:xfrm>
          <a:off x="0" y="0"/>
          <a:ext cx="0" cy="0"/>
          <a:chOff x="0" y="0"/>
          <a:chExt cx="0" cy="0"/>
        </a:xfrm>
      </p:grpSpPr>
      <p:pic>
        <p:nvPicPr>
          <p:cNvPr id="292" name="Google Shape;292;p45"/>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93" name="Google Shape;293;p45"/>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94" name="Google Shape;294;p45"/>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2: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8</a:t>
            </a:r>
            <a:endParaRPr sz="3000" b="0" i="0" u="none" strike="noStrike" cap="none">
              <a:solidFill>
                <a:srgbClr val="404040"/>
              </a:solidFill>
              <a:latin typeface="Calibri"/>
              <a:ea typeface="Calibri"/>
              <a:cs typeface="Calibri"/>
              <a:sym typeface="Calibri"/>
            </a:endParaRPr>
          </a:p>
        </p:txBody>
      </p:sp>
      <p:pic>
        <p:nvPicPr>
          <p:cNvPr id="295" name="Google Shape;295;p45"/>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96" name="Google Shape;296;p45"/>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6"/>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302" name="Google Shape;302;p46"/>
          <p:cNvSpPr txBox="1">
            <a:spLocks noGrp="1"/>
          </p:cNvSpPr>
          <p:nvPr>
            <p:ph type="body" idx="1"/>
          </p:nvPr>
        </p:nvSpPr>
        <p:spPr>
          <a:xfrm>
            <a:off x="3168375" y="1038700"/>
            <a:ext cx="5664000" cy="3620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800"/>
              </a:spcBef>
              <a:spcAft>
                <a:spcPts val="0"/>
              </a:spcAft>
              <a:buClr>
                <a:srgbClr val="000000"/>
              </a:buClr>
              <a:buSzPts val="1100"/>
              <a:buFont typeface="Arial"/>
              <a:buNone/>
            </a:pPr>
            <a:r>
              <a:rPr lang="en" sz="2400" b="1" i="0" u="none" strike="noStrike" cap="none" dirty="0">
                <a:solidFill>
                  <a:schemeClr val="dk1"/>
                </a:solidFill>
                <a:latin typeface="Century Gothic"/>
                <a:ea typeface="Century Gothic"/>
                <a:cs typeface="Century Gothic"/>
                <a:sym typeface="Century Gothic"/>
              </a:rPr>
              <a:t>What are we learning and doing today?</a:t>
            </a:r>
            <a:endParaRPr sz="2400" b="1"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2000" b="0" i="0" u="none" strike="noStrike" cap="none" dirty="0">
                <a:solidFill>
                  <a:schemeClr val="dk1"/>
                </a:solidFill>
                <a:latin typeface="Century Gothic"/>
                <a:ea typeface="Century Gothic"/>
                <a:cs typeface="Century Gothic"/>
                <a:sym typeface="Century Gothic"/>
              </a:rPr>
              <a:t>Completing the </a:t>
            </a:r>
            <a:r>
              <a:rPr lang="en" sz="2000" b="1" i="0" u="none" strike="noStrike" cap="none" dirty="0">
                <a:solidFill>
                  <a:schemeClr val="dk1"/>
                </a:solidFill>
                <a:sym typeface="Century Gothic"/>
              </a:rPr>
              <a:t>Mid-Unit 3 Assessment</a:t>
            </a:r>
            <a:endParaRPr b="1" dirty="0"/>
          </a:p>
          <a:p>
            <a:pPr marL="457200" marR="0" lvl="0" indent="-361950" algn="l" rtl="0">
              <a:lnSpc>
                <a:spcPct val="100000"/>
              </a:lnSpc>
              <a:spcBef>
                <a:spcPts val="800"/>
              </a:spcBef>
              <a:spcAft>
                <a:spcPts val="0"/>
              </a:spcAft>
              <a:buClr>
                <a:schemeClr val="dk1"/>
              </a:buClr>
              <a:buSzPts val="2100"/>
              <a:buFont typeface="Century Gothic"/>
              <a:buChar char="•"/>
            </a:pPr>
            <a:r>
              <a:rPr lang="en" sz="2000" b="0" i="0" u="none" strike="noStrike" cap="none" dirty="0">
                <a:solidFill>
                  <a:schemeClr val="dk1"/>
                </a:solidFill>
                <a:latin typeface="Century Gothic"/>
                <a:ea typeface="Century Gothic"/>
                <a:cs typeface="Century Gothic"/>
                <a:sym typeface="Century Gothic"/>
              </a:rPr>
              <a:t>What does it look like?</a:t>
            </a:r>
            <a:endParaRPr dirty="0"/>
          </a:p>
          <a:p>
            <a:pPr marL="914400" marR="0" lvl="1" indent="-361950" algn="l" rtl="0">
              <a:lnSpc>
                <a:spcPct val="100000"/>
              </a:lnSpc>
              <a:spcBef>
                <a:spcPts val="800"/>
              </a:spcBef>
              <a:spcAft>
                <a:spcPts val="0"/>
              </a:spcAft>
              <a:buClr>
                <a:schemeClr val="dk1"/>
              </a:buClr>
              <a:buSzPts val="2100"/>
              <a:buFont typeface="Century Gothic"/>
              <a:buChar char="•"/>
            </a:pPr>
            <a:r>
              <a:rPr lang="en" sz="2000" b="0" i="0" u="none" strike="noStrike" cap="none" dirty="0">
                <a:solidFill>
                  <a:schemeClr val="dk1"/>
                </a:solidFill>
                <a:latin typeface="Century Gothic"/>
                <a:ea typeface="Century Gothic"/>
                <a:cs typeface="Century Gothic"/>
                <a:sym typeface="Century Gothic"/>
              </a:rPr>
              <a:t>The first part is multiple choice and short answer questions, the second part is the planning of narrative introductions, and the third part is the drafting of narrative introductions.</a:t>
            </a:r>
            <a:endParaRPr dirty="0"/>
          </a:p>
          <a:p>
            <a:pPr marL="457200" marR="0" lvl="0" indent="-22860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a:p>
            <a:pPr marL="914400" marR="0" lvl="1" indent="-228600" algn="l" rtl="0">
              <a:lnSpc>
                <a:spcPct val="100000"/>
              </a:lnSpc>
              <a:spcBef>
                <a:spcPts val="800"/>
              </a:spcBef>
              <a:spcAft>
                <a:spcPts val="0"/>
              </a:spcAft>
              <a:buClr>
                <a:schemeClr val="dk1"/>
              </a:buClr>
              <a:buSzPts val="21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p:txBody>
      </p:sp>
      <p:pic>
        <p:nvPicPr>
          <p:cNvPr id="303" name="Google Shape;303;p46"/>
          <p:cNvPicPr preferRelativeResize="0"/>
          <p:nvPr/>
        </p:nvPicPr>
        <p:blipFill rotWithShape="1">
          <a:blip r:embed="rId3">
            <a:alphaModFix/>
          </a:blip>
          <a:srcRect/>
          <a:stretch/>
        </p:blipFill>
        <p:spPr>
          <a:xfrm>
            <a:off x="311700" y="1038700"/>
            <a:ext cx="2694758" cy="393182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7"/>
          <p:cNvSpPr txBox="1">
            <a:spLocks noGrp="1"/>
          </p:cNvSpPr>
          <p:nvPr>
            <p:ph type="title"/>
          </p:nvPr>
        </p:nvSpPr>
        <p:spPr>
          <a:xfrm>
            <a:off x="311700" y="303750"/>
            <a:ext cx="8520600"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Popcorn Read</a:t>
            </a:r>
            <a:endParaRPr sz="3400" b="0" i="0" u="none" strike="noStrike" cap="none">
              <a:solidFill>
                <a:schemeClr val="dk1"/>
              </a:solidFill>
              <a:latin typeface="Century Gothic"/>
              <a:ea typeface="Century Gothic"/>
              <a:cs typeface="Century Gothic"/>
              <a:sym typeface="Century Gothic"/>
            </a:endParaRPr>
          </a:p>
        </p:txBody>
      </p:sp>
      <p:sp>
        <p:nvSpPr>
          <p:cNvPr id="309" name="Google Shape;309;p47"/>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a:p>
        </p:txBody>
      </p:sp>
      <p:sp>
        <p:nvSpPr>
          <p:cNvPr id="310" name="Google Shape;310;p47"/>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a:p>
        </p:txBody>
      </p:sp>
      <p:sp>
        <p:nvSpPr>
          <p:cNvPr id="311" name="Google Shape;311;p47"/>
          <p:cNvSpPr txBox="1"/>
          <p:nvPr/>
        </p:nvSpPr>
        <p:spPr>
          <a:xfrm>
            <a:off x="4572000" y="876450"/>
            <a:ext cx="3419700" cy="3762600"/>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 sz="1800">
                <a:latin typeface="Century Gothic"/>
                <a:ea typeface="Century Gothic"/>
                <a:cs typeface="Century Gothic"/>
                <a:sym typeface="Century Gothic"/>
              </a:rPr>
              <a:t>Directions</a:t>
            </a:r>
            <a:endParaRPr sz="180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60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600" b="0" i="0" u="none" strike="noStrike" cap="none">
                <a:solidFill>
                  <a:srgbClr val="000000"/>
                </a:solidFill>
                <a:latin typeface="Century Gothic"/>
                <a:ea typeface="Century Gothic"/>
                <a:cs typeface="Century Gothic"/>
                <a:sym typeface="Century Gothic"/>
              </a:rPr>
              <a:t>Reread these rows on the rubric and underline a word or phrase that stands out to you.</a:t>
            </a:r>
            <a:endParaRPr sz="1600"/>
          </a:p>
          <a:p>
            <a:pPr marL="0" marR="0" lvl="0" indent="0" algn="l" rtl="0">
              <a:lnSpc>
                <a:spcPct val="100000"/>
              </a:lnSpc>
              <a:spcBef>
                <a:spcPts val="0"/>
              </a:spcBef>
              <a:spcAft>
                <a:spcPts val="0"/>
              </a:spcAft>
              <a:buNone/>
            </a:pPr>
            <a:endParaRPr sz="16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600" b="0" i="0" u="none" strike="noStrike" cap="none">
                <a:solidFill>
                  <a:srgbClr val="000000"/>
                </a:solidFill>
                <a:latin typeface="Century Gothic"/>
                <a:ea typeface="Century Gothic"/>
                <a:cs typeface="Century Gothic"/>
                <a:sym typeface="Century Gothic"/>
              </a:rPr>
              <a:t>We will begin the protocol with one person reading a word or phrase they underlined.  You will listen and if you have an underlined word or phrase that connects to the word or phrase that was read, you “pop” in and read your word or phrase.</a:t>
            </a:r>
            <a:endParaRPr sz="1600"/>
          </a:p>
        </p:txBody>
      </p:sp>
      <p:sp>
        <p:nvSpPr>
          <p:cNvPr id="312" name="Google Shape;312;p47"/>
          <p:cNvSpPr txBox="1"/>
          <p:nvPr/>
        </p:nvSpPr>
        <p:spPr>
          <a:xfrm>
            <a:off x="483100" y="876450"/>
            <a:ext cx="3530400" cy="376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chemeClr val="dk1"/>
                </a:solidFill>
                <a:latin typeface="Century Gothic"/>
                <a:ea typeface="Century Gothic"/>
                <a:cs typeface="Century Gothic"/>
                <a:sym typeface="Century Gothic"/>
              </a:rPr>
              <a:t>Criteria for the Popcorn Read</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AutoNum type="arabicPeriod"/>
            </a:pPr>
            <a:r>
              <a:rPr lang="en" sz="1600">
                <a:solidFill>
                  <a:schemeClr val="dk1"/>
                </a:solidFill>
                <a:latin typeface="Century Gothic"/>
                <a:ea typeface="Century Gothic"/>
                <a:cs typeface="Century Gothic"/>
                <a:sym typeface="Century Gothic"/>
              </a:rPr>
              <a:t>Read short phrases or words only (not sentences).</a:t>
            </a:r>
            <a:endParaRPr sz="16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AutoNum type="arabicPeriod"/>
            </a:pPr>
            <a:r>
              <a:rPr lang="en" sz="1600">
                <a:solidFill>
                  <a:schemeClr val="dk1"/>
                </a:solidFill>
                <a:latin typeface="Century Gothic"/>
                <a:ea typeface="Century Gothic"/>
                <a:cs typeface="Century Gothic"/>
                <a:sym typeface="Century Gothic"/>
              </a:rPr>
              <a:t>Give no commentary or opinions.</a:t>
            </a:r>
            <a:endParaRPr sz="16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AutoNum type="arabicPeriod"/>
            </a:pPr>
            <a:r>
              <a:rPr lang="en" sz="1600">
                <a:solidFill>
                  <a:schemeClr val="dk1"/>
                </a:solidFill>
                <a:latin typeface="Century Gothic"/>
                <a:ea typeface="Century Gothic"/>
                <a:cs typeface="Century Gothic"/>
                <a:sym typeface="Century Gothic"/>
              </a:rPr>
              <a:t>Try to connect with what was just read (listen carefully to others).</a:t>
            </a:r>
            <a:endParaRPr sz="16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AutoNum type="arabicPeriod"/>
            </a:pPr>
            <a:r>
              <a:rPr lang="en" sz="1600">
                <a:solidFill>
                  <a:schemeClr val="dk1"/>
                </a:solidFill>
                <a:latin typeface="Century Gothic"/>
                <a:ea typeface="Century Gothic"/>
                <a:cs typeface="Century Gothic"/>
                <a:sym typeface="Century Gothic"/>
              </a:rPr>
              <a:t>Give all voices a chance.</a:t>
            </a:r>
            <a:endParaRPr sz="16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AutoNum type="arabicPeriod"/>
            </a:pPr>
            <a:r>
              <a:rPr lang="en" sz="1600">
                <a:solidFill>
                  <a:schemeClr val="dk1"/>
                </a:solidFill>
                <a:latin typeface="Century Gothic"/>
                <a:ea typeface="Century Gothic"/>
                <a:cs typeface="Century Gothic"/>
                <a:sym typeface="Century Gothic"/>
              </a:rPr>
              <a:t>Pauses can be powerful.</a:t>
            </a:r>
            <a:endParaRPr sz="160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600">
                <a:solidFill>
                  <a:schemeClr val="dk1"/>
                </a:solidFill>
                <a:latin typeface="Century Gothic"/>
                <a:ea typeface="Century Gothic"/>
                <a:cs typeface="Century Gothic"/>
                <a:sym typeface="Century Gothic"/>
              </a:rPr>
              <a:t>Repeating phrases is allowed (shows where a group collectively agrees).</a:t>
            </a:r>
            <a:endParaRPr sz="1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8"/>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 Learning Targets</a:t>
            </a:r>
            <a:endParaRPr sz="3400" b="0" i="0" u="none" strike="noStrike" cap="none">
              <a:solidFill>
                <a:schemeClr val="dk1"/>
              </a:solidFill>
              <a:latin typeface="Century Gothic"/>
              <a:ea typeface="Century Gothic"/>
              <a:cs typeface="Century Gothic"/>
              <a:sym typeface="Century Gothic"/>
            </a:endParaRPr>
          </a:p>
        </p:txBody>
      </p:sp>
      <p:sp>
        <p:nvSpPr>
          <p:cNvPr id="318" name="Google Shape;318;p48"/>
          <p:cNvSpPr txBox="1">
            <a:spLocks noGrp="1"/>
          </p:cNvSpPr>
          <p:nvPr>
            <p:ph type="body" idx="1"/>
          </p:nvPr>
        </p:nvSpPr>
        <p:spPr>
          <a:xfrm>
            <a:off x="311875" y="1126925"/>
            <a:ext cx="8520600" cy="3771000"/>
          </a:xfrm>
          <a:prstGeom prst="rect">
            <a:avLst/>
          </a:prstGeom>
          <a:noFill/>
          <a:ln>
            <a:noFill/>
          </a:ln>
        </p:spPr>
        <p:txBody>
          <a:bodyPr spcFirstLastPara="1" wrap="square" lIns="68575" tIns="34275" rIns="68575" bIns="34275" anchor="t" anchorCtr="0">
            <a:noAutofit/>
          </a:bodyPr>
          <a:lstStyle/>
          <a:p>
            <a:pPr marL="457200" marR="0" lvl="0" indent="-387350" algn="l" rtl="0">
              <a:lnSpc>
                <a:spcPct val="90000"/>
              </a:lnSpc>
              <a:spcBef>
                <a:spcPts val="1000"/>
              </a:spcBef>
              <a:spcAft>
                <a:spcPts val="0"/>
              </a:spcAft>
              <a:buClr>
                <a:srgbClr val="000000"/>
              </a:buClr>
              <a:buSzPts val="2500"/>
              <a:buFont typeface="Century Gothic"/>
              <a:buAutoNum type="arabicPeriod"/>
            </a:pPr>
            <a:r>
              <a:rPr lang="en" sz="2500" b="0" i="0" u="none" strike="noStrike" cap="none" dirty="0">
                <a:solidFill>
                  <a:srgbClr val="000000"/>
                </a:solidFill>
                <a:latin typeface="Century Gothic"/>
                <a:ea typeface="Century Gothic"/>
                <a:cs typeface="Century Gothic"/>
                <a:sym typeface="Century Gothic"/>
              </a:rPr>
              <a:t>I can </a:t>
            </a:r>
            <a:r>
              <a:rPr lang="en" sz="2500" b="0" i="0" u="sng" strike="noStrike" cap="none" dirty="0">
                <a:solidFill>
                  <a:srgbClr val="000000"/>
                </a:solidFill>
                <a:latin typeface="Century Gothic"/>
                <a:ea typeface="Century Gothic"/>
                <a:cs typeface="Century Gothic"/>
                <a:sym typeface="Century Gothic"/>
              </a:rPr>
              <a:t>plan</a:t>
            </a:r>
            <a:r>
              <a:rPr lang="en" sz="2500" b="0" i="1" strike="noStrike" cap="none" dirty="0">
                <a:solidFill>
                  <a:srgbClr val="000000"/>
                </a:solidFill>
                <a:latin typeface="Century Gothic"/>
                <a:ea typeface="Century Gothic"/>
                <a:cs typeface="Century Gothic"/>
                <a:sym typeface="Century Gothic"/>
              </a:rPr>
              <a:t> </a:t>
            </a:r>
            <a:r>
              <a:rPr lang="en" sz="2500" b="0" i="0" u="none" strike="noStrike" cap="none" dirty="0">
                <a:solidFill>
                  <a:srgbClr val="000000"/>
                </a:solidFill>
                <a:latin typeface="Century Gothic"/>
                <a:ea typeface="Century Gothic"/>
                <a:cs typeface="Century Gothic"/>
                <a:sym typeface="Century Gothic"/>
              </a:rPr>
              <a:t>and</a:t>
            </a:r>
            <a:r>
              <a:rPr lang="en" sz="2500" b="0" i="0" strike="noStrike" cap="none" dirty="0">
                <a:solidFill>
                  <a:srgbClr val="000000"/>
                </a:solidFill>
                <a:latin typeface="Century Gothic"/>
                <a:ea typeface="Century Gothic"/>
                <a:cs typeface="Century Gothic"/>
                <a:sym typeface="Century Gothic"/>
              </a:rPr>
              <a:t> </a:t>
            </a:r>
            <a:r>
              <a:rPr lang="en" sz="2500" b="0" i="0" u="sng" strike="noStrike" cap="none" dirty="0">
                <a:solidFill>
                  <a:srgbClr val="000000"/>
                </a:solidFill>
                <a:latin typeface="Century Gothic"/>
                <a:ea typeface="Century Gothic"/>
                <a:cs typeface="Century Gothic"/>
                <a:sym typeface="Century Gothic"/>
              </a:rPr>
              <a:t>draft</a:t>
            </a:r>
            <a:r>
              <a:rPr lang="en" sz="2500" b="0" i="0" strike="noStrike" cap="none" dirty="0">
                <a:solidFill>
                  <a:srgbClr val="000000"/>
                </a:solidFill>
                <a:latin typeface="Century Gothic"/>
                <a:ea typeface="Century Gothic"/>
                <a:cs typeface="Century Gothic"/>
                <a:sym typeface="Century Gothic"/>
              </a:rPr>
              <a:t> </a:t>
            </a:r>
            <a:r>
              <a:rPr lang="en" sz="2500" b="0" i="0" u="none" strike="noStrike" cap="none" dirty="0">
                <a:solidFill>
                  <a:srgbClr val="000000"/>
                </a:solidFill>
                <a:latin typeface="Century Gothic"/>
                <a:ea typeface="Century Gothic"/>
                <a:cs typeface="Century Gothic"/>
                <a:sym typeface="Century Gothic"/>
              </a:rPr>
              <a:t>a compelling </a:t>
            </a:r>
            <a:r>
              <a:rPr lang="en" sz="2500" b="0" i="0" u="sng" strike="noStrike" cap="none" dirty="0">
                <a:solidFill>
                  <a:srgbClr val="000000"/>
                </a:solidFill>
                <a:latin typeface="Century Gothic"/>
                <a:ea typeface="Century Gothic"/>
                <a:cs typeface="Century Gothic"/>
                <a:sym typeface="Century Gothic"/>
              </a:rPr>
              <a:t>introduction</a:t>
            </a:r>
            <a:r>
              <a:rPr lang="en" sz="2500" b="0" i="0" u="none" strike="noStrike" cap="none" dirty="0">
                <a:solidFill>
                  <a:srgbClr val="000000"/>
                </a:solidFill>
                <a:latin typeface="Century Gothic"/>
                <a:ea typeface="Century Gothic"/>
                <a:cs typeface="Century Gothic"/>
                <a:sym typeface="Century Gothic"/>
              </a:rPr>
              <a:t> that establishes a situation by introducing the </a:t>
            </a:r>
            <a:r>
              <a:rPr lang="en" sz="2500" b="0" i="0" u="sng" strike="noStrike" cap="none" dirty="0">
                <a:solidFill>
                  <a:srgbClr val="000000"/>
                </a:solidFill>
                <a:latin typeface="Century Gothic"/>
                <a:ea typeface="Century Gothic"/>
                <a:cs typeface="Century Gothic"/>
                <a:sym typeface="Century Gothic"/>
              </a:rPr>
              <a:t>characters</a:t>
            </a:r>
            <a:r>
              <a:rPr lang="en" sz="2500" b="0" i="0" u="none" strike="noStrike" cap="none" dirty="0">
                <a:solidFill>
                  <a:srgbClr val="000000"/>
                </a:solidFill>
                <a:latin typeface="Century Gothic"/>
                <a:ea typeface="Century Gothic"/>
                <a:cs typeface="Century Gothic"/>
                <a:sym typeface="Century Gothic"/>
              </a:rPr>
              <a:t>, </a:t>
            </a:r>
            <a:r>
              <a:rPr lang="en" sz="2500" b="0" i="0" u="sng" strike="noStrike" cap="none" dirty="0">
                <a:solidFill>
                  <a:srgbClr val="000000"/>
                </a:solidFill>
                <a:latin typeface="Century Gothic"/>
                <a:ea typeface="Century Gothic"/>
                <a:cs typeface="Century Gothic"/>
                <a:sym typeface="Century Gothic"/>
              </a:rPr>
              <a:t>setting</a:t>
            </a:r>
            <a:r>
              <a:rPr lang="en" sz="2500" b="0" i="0" u="none" strike="noStrike" cap="none" dirty="0">
                <a:solidFill>
                  <a:srgbClr val="000000"/>
                </a:solidFill>
                <a:latin typeface="Century Gothic"/>
                <a:ea typeface="Century Gothic"/>
                <a:cs typeface="Century Gothic"/>
                <a:sym typeface="Century Gothic"/>
              </a:rPr>
              <a:t>, and </a:t>
            </a:r>
            <a:r>
              <a:rPr lang="en" sz="2500" b="0" i="0" u="sng" strike="noStrike" cap="none" dirty="0">
                <a:solidFill>
                  <a:srgbClr val="000000"/>
                </a:solidFill>
                <a:latin typeface="Century Gothic"/>
                <a:ea typeface="Century Gothic"/>
                <a:cs typeface="Century Gothic"/>
                <a:sym typeface="Century Gothic"/>
              </a:rPr>
              <a:t>plot</a:t>
            </a:r>
            <a:r>
              <a:rPr lang="en" sz="2500" b="0" i="0" u="none" strike="noStrike" cap="none" dirty="0">
                <a:solidFill>
                  <a:srgbClr val="000000"/>
                </a:solidFill>
                <a:latin typeface="Century Gothic"/>
                <a:ea typeface="Century Gothic"/>
                <a:cs typeface="Century Gothic"/>
                <a:sym typeface="Century Gothic"/>
              </a:rPr>
              <a:t> of my narrative</a:t>
            </a:r>
            <a:r>
              <a:rPr lang="en" sz="2500" b="0" i="0" u="none" strike="noStrike" cap="none" dirty="0" smtClean="0">
                <a:solidFill>
                  <a:srgbClr val="000000"/>
                </a:solidFill>
                <a:latin typeface="Century Gothic"/>
                <a:ea typeface="Century Gothic"/>
                <a:cs typeface="Century Gothic"/>
                <a:sym typeface="Century Gothic"/>
              </a:rPr>
              <a:t>.</a:t>
            </a:r>
            <a:endParaRPr sz="2500" b="0" i="0" u="none" strike="noStrike" cap="none" dirty="0">
              <a:solidFill>
                <a:srgbClr val="000000"/>
              </a:solidFill>
              <a:latin typeface="Century Gothic"/>
              <a:ea typeface="Century Gothic"/>
              <a:cs typeface="Century Gothic"/>
              <a:sym typeface="Century Gothic"/>
            </a:endParaRPr>
          </a:p>
        </p:txBody>
      </p:sp>
      <p:pic>
        <p:nvPicPr>
          <p:cNvPr id="319" name="Google Shape;319;p48"/>
          <p:cNvPicPr preferRelativeResize="0"/>
          <p:nvPr/>
        </p:nvPicPr>
        <p:blipFill rotWithShape="1">
          <a:blip r:embed="rId3">
            <a:alphaModFix/>
          </a:blip>
          <a:srcRect/>
          <a:stretch/>
        </p:blipFill>
        <p:spPr>
          <a:xfrm>
            <a:off x="8300900" y="4132501"/>
            <a:ext cx="796224" cy="765426"/>
          </a:xfrm>
          <a:prstGeom prst="rect">
            <a:avLst/>
          </a:prstGeom>
          <a:noFill/>
          <a:ln>
            <a:noFill/>
          </a:ln>
        </p:spPr>
      </p:pic>
      <p:sp>
        <p:nvSpPr>
          <p:cNvPr id="320" name="Google Shape;320;p48"/>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a:p>
        </p:txBody>
      </p:sp>
      <p:sp>
        <p:nvSpPr>
          <p:cNvPr id="321" name="Google Shape;321;p48"/>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A375967-9E05-43C8-8A0B-826FD3F707A6}"/>
</file>

<file path=customXml/itemProps2.xml><?xml version="1.0" encoding="utf-8"?>
<ds:datastoreItem xmlns:ds="http://schemas.openxmlformats.org/officeDocument/2006/customXml" ds:itemID="{F25B7352-53A0-49AF-9109-A5777AD191E8}"/>
</file>

<file path=customXml/itemProps3.xml><?xml version="1.0" encoding="utf-8"?>
<ds:datastoreItem xmlns:ds="http://schemas.openxmlformats.org/officeDocument/2006/customXml" ds:itemID="{8239A057-359A-4A93-8967-B875405FAABE}"/>
</file>

<file path=docProps/app.xml><?xml version="1.0" encoding="utf-8"?>
<Properties xmlns="http://schemas.openxmlformats.org/officeDocument/2006/extended-properties" xmlns:vt="http://schemas.openxmlformats.org/officeDocument/2006/docPropsVTypes">
  <TotalTime>15</TotalTime>
  <Words>2930</Words>
  <Application>Microsoft Macintosh PowerPoint</Application>
  <PresentationFormat>On-screen Show (16:9)</PresentationFormat>
  <Paragraphs>368</Paragraphs>
  <Slides>17</Slides>
  <Notes>17</Notes>
  <HiddenSlides>0</HiddenSlides>
  <MMClips>0</MMClip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Office Theme</vt:lpstr>
      <vt:lpstr>Office Theme</vt:lpstr>
      <vt:lpstr>Office Theme</vt:lpstr>
      <vt:lpstr>Grade 4: Module 1: Unit 3: Lesson 8 Teacher slide, before teaching.</vt:lpstr>
      <vt:lpstr>Grade 4: Module 2: Unit 3: Lesson 8 Teacher slide, before teaching.   </vt:lpstr>
      <vt:lpstr>Grade 4: Module 2: Unit 3: Lesson 8 Teacher slide, before teaching.</vt:lpstr>
      <vt:lpstr>Grade 4: Module 2: Unit 3: Lesson 8 Teacher slide, before teaching.</vt:lpstr>
      <vt:lpstr>Grade 4: Module 2: Unit 3: Lesson 8 Teacher slide, before teaching.</vt:lpstr>
      <vt:lpstr>Grade 4: Module 2:  Unit 3: Lesson 8</vt:lpstr>
      <vt:lpstr>Hello, Students!</vt:lpstr>
      <vt:lpstr>Popcorn Read</vt:lpstr>
      <vt:lpstr>Review Learning Targets</vt:lpstr>
      <vt:lpstr>Mid-Unit Assessment Part I: Multiple Choice/Short Answer</vt:lpstr>
      <vt:lpstr>Mid-Unit Assessment Part II: Graphic Organizer</vt:lpstr>
      <vt:lpstr>Mid-Unit Assessment Part III: Narrative Draft</vt:lpstr>
      <vt:lpstr>Tracking Progress</vt:lpstr>
      <vt:lpstr>Review Learning Targets</vt:lpstr>
      <vt:lpstr>Homework</vt:lpstr>
      <vt:lpstr>Homework: Accountable Research Reading </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8 Teacher slide, before teaching.</dc:title>
  <dc:creator>nbravo</dc:creator>
  <cp:lastModifiedBy>Alexander Specht</cp:lastModifiedBy>
  <cp:revision>5</cp:revision>
  <dcterms:modified xsi:type="dcterms:W3CDTF">2018-10-01T17:08:47Z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