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s/slide6.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9.xml" ContentType="application/vnd.openxmlformats-officedocument.presentationml.notesSlide+xml"/>
  <Override PartName="/ppt/notesSlides/notesSlide8.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1.xml" ContentType="application/vnd.openxmlformats-officedocument.presentationml.notesSlide+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42BC03BC-726E-4254-AC1F-18CDAF2048F3}">
  <a:tblStyle styleId="{42BC03BC-726E-4254-AC1F-18CDAF2048F3}"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827" autoAdjust="0"/>
  </p:normalViewPr>
  <p:slideViewPr>
    <p:cSldViewPr snapToGrid="0">
      <p:cViewPr varScale="1">
        <p:scale>
          <a:sx n="95" d="100"/>
          <a:sy n="95" d="100"/>
        </p:scale>
        <p:origin x="-1488" y="-104"/>
      </p:cViewPr>
      <p:guideLst>
        <p:guide orient="horz" pos="1620"/>
        <p:guide pos="2880"/>
      </p:guideLst>
    </p:cSldViewPr>
  </p:slideViewPr>
  <p:notesTextViewPr>
    <p:cViewPr>
      <p:scale>
        <a:sx n="1" d="1"/>
        <a:sy n="1" d="1"/>
      </p:scale>
      <p:origin x="0" y="116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Master" Target="slideMasters/slideMaster3.xml"/><Relationship Id="rId25" Type="http://schemas.openxmlformats.org/officeDocument/2006/relationships/tableStyles" Target="tableStyle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notesMaster" Target="notesMasters/notesMaster1.xml"/><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viewProps" Target="view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esProps" Target="pres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957451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s://owl.purdue.edu/owl/general_writing/academic_writing/active_and_passive_voice/active_versus_passive_voice.html"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32cbb469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50-65  minutes</a:t>
            </a:r>
            <a:br>
              <a:rPr lang="en" sz="1200" dirty="0">
                <a:latin typeface="Calibri"/>
                <a:ea typeface="Calibri"/>
                <a:cs typeface="Calibri"/>
                <a:sym typeface="Calibri"/>
              </a:rPr>
            </a:b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Writer and Reviewing Learning Targets (10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Essay Rubric (20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Language Mini Lesson (5-8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Planning the Essay (15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Preview Homework (2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Finish your Informational Essay Planner</a:t>
            </a:r>
            <a:endParaRPr sz="1200" dirty="0">
              <a:latin typeface="Calibri"/>
              <a:ea typeface="Calibri"/>
              <a:cs typeface="Calibri"/>
              <a:sym typeface="Calibri"/>
            </a:endParaRPr>
          </a:p>
        </p:txBody>
      </p:sp>
      <p:sp>
        <p:nvSpPr>
          <p:cNvPr id="208" name="Google Shape;208;g432cbb469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85646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32cbb4694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B. Language Mini Lesson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essay in which students are asked not only to think about their writing, but also how they use language, specifically using active and passive voice and choosing words intentionally.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they need to use both the active and passive voice in their essays.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two sentences from the slide aloud as students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look at the first sentence and think about who is emphasized more in it: Louie or the guards.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give a thumbs-up when they have an answer.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one to share thoughts.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second sentence: </a:t>
            </a:r>
            <a:r>
              <a:rPr lang="en" sz="1200" i="1" dirty="0">
                <a:solidFill>
                  <a:schemeClr val="dk1"/>
                </a:solidFill>
                <a:latin typeface="Calibri"/>
                <a:ea typeface="Calibri"/>
                <a:cs typeface="Calibri"/>
                <a:sym typeface="Calibri"/>
              </a:rPr>
              <a:t>“The guards physically hurt Louie.”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again, ask students to think about who is emphasized in that sentence and give a thumbs-up when they know.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student to share.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Now ask students to turn and talk to their partner to identify which sentence is written in active voice and which is written in passive voice.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1 minute, cold call a pair.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keep the active and passive voice in mind; they will need to use those intentionally when they draft their essay in the next lesson. While most of their essay will be in the active voice, at times they may use the passive when the “acted upon” (Louie or Miné, for example) is the more important in that particular sentence.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“In the first sentence, Louie is emphasized more because he is mentioned first.”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“In the second sentence, the guards are emphasized more because they are mentioned first.”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 first sentence is in the passive voice and the second sentence is in the active voice.”</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additional examples of active and passive voice as needed. (Ex. </a:t>
            </a:r>
            <a:r>
              <a:rPr lang="en" sz="1200" i="0" dirty="0">
                <a:solidFill>
                  <a:schemeClr val="dk1"/>
                </a:solidFill>
                <a:latin typeface="Calibri"/>
                <a:ea typeface="Calibri"/>
                <a:cs typeface="Calibri"/>
                <a:sym typeface="Calibri"/>
              </a:rPr>
              <a:t>Miné was placed in an internment camp.  The U.S. government placed Miné in an internment camp.)</a:t>
            </a: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endParaRPr i="0" dirty="0"/>
          </a:p>
        </p:txBody>
      </p:sp>
      <p:sp>
        <p:nvSpPr>
          <p:cNvPr id="276" name="Google Shape;276;g432cbb4694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3336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4483aee807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C. Planning the Essay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building on writing skills that they have developed in the first two modules; therefore, they are expected to do more of this work with less scaffolding. However, a sample </a:t>
            </a:r>
            <a:r>
              <a:rPr lang="en" sz="1200" b="1" dirty="0">
                <a:solidFill>
                  <a:schemeClr val="dk1"/>
                </a:solidFill>
                <a:latin typeface="Calibri"/>
                <a:ea typeface="Calibri"/>
                <a:cs typeface="Calibri"/>
                <a:sym typeface="Calibri"/>
              </a:rPr>
              <a:t>Informational Essay Planner</a:t>
            </a:r>
            <a:r>
              <a:rPr lang="en" sz="1200" dirty="0">
                <a:solidFill>
                  <a:schemeClr val="dk1"/>
                </a:solidFill>
                <a:latin typeface="Calibri"/>
                <a:ea typeface="Calibri"/>
                <a:cs typeface="Calibri"/>
                <a:sym typeface="Calibri"/>
              </a:rPr>
              <a:t> with an annotated body paragraph is provided in the supporting materials of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Informational Essay Planner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the</a:t>
            </a:r>
            <a:r>
              <a:rPr lang="en" sz="1200" b="1" dirty="0">
                <a:solidFill>
                  <a:schemeClr val="dk1"/>
                </a:solidFill>
                <a:latin typeface="Calibri"/>
                <a:ea typeface="Calibri"/>
                <a:cs typeface="Calibri"/>
                <a:sym typeface="Calibri"/>
              </a:rPr>
              <a:t> Informational Essay Planner with annotated body paragraph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5" name="Google Shape;285;g4483aee807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1275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32cbb4694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C. Planning the Essay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4.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Quote Sandwich guide (for informational essay)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all three parts of the quote sandwich are very important for the reader to understand the information they include in their essays and how it develops their ideas.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may use this </a:t>
            </a:r>
            <a:r>
              <a:rPr lang="en" sz="1200" b="1" dirty="0">
                <a:solidFill>
                  <a:schemeClr val="dk1"/>
                </a:solidFill>
                <a:latin typeface="Calibri"/>
                <a:ea typeface="Calibri"/>
                <a:cs typeface="Calibri"/>
                <a:sym typeface="Calibri"/>
              </a:rPr>
              <a:t>Quote Sandwich guide</a:t>
            </a:r>
            <a:r>
              <a:rPr lang="en" sz="1200" dirty="0">
                <a:solidFill>
                  <a:schemeClr val="dk1"/>
                </a:solidFill>
                <a:latin typeface="Calibri"/>
                <a:ea typeface="Calibri"/>
                <a:cs typeface="Calibri"/>
                <a:sym typeface="Calibri"/>
              </a:rPr>
              <a:t> as a reference.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2" name="Google Shape;292;g432cbb4694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02452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32cbb4694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C. Planning the Essay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Correct spelling is an expectation at the 8th grade level and has been expected throughout  the preceding modules. In this module, students are given time to address spelling using strategies and resources as they write their informational essay.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4.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 about strategies they can use to make sure they are spelling words correctly.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use a dictionary or spell check as they begin to plan their essay.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a:t>
            </a:r>
            <a:r>
              <a:rPr lang="en" sz="1200" b="0" dirty="0">
                <a:solidFill>
                  <a:schemeClr val="dk1"/>
                </a:solidFill>
                <a:latin typeface="Calibri"/>
                <a:ea typeface="Calibri"/>
                <a:cs typeface="Calibri"/>
                <a:sym typeface="Calibri"/>
              </a:rPr>
              <a:t>to say: “You can use a dictionary,” “You can read the word out loud to yourself,” “You can make sure it’s the right form of the word, like ‘there,’ ‘their,’ and ‘they’re.’”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9" name="Google Shape;299;g432cbb4694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2245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4483aee807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a:t>
            </a:r>
            <a:r>
              <a:rPr lang="en" sz="1200" b="1" dirty="0" smtClean="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Class/Individual</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C. Planning the Essay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4.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look at their </a:t>
            </a:r>
            <a:r>
              <a:rPr lang="en" sz="1200" b="1" dirty="0">
                <a:solidFill>
                  <a:schemeClr val="dk1"/>
                </a:solidFill>
                <a:latin typeface="Calibri"/>
                <a:ea typeface="Calibri"/>
                <a:cs typeface="Calibri"/>
                <a:sym typeface="Calibri"/>
              </a:rPr>
              <a:t>Gathering Evidence note-catchers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the students to use them to fill out their essay planners.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may decide to use details they did not put on their</a:t>
            </a:r>
            <a:r>
              <a:rPr lang="en" sz="1200" b="1" dirty="0">
                <a:solidFill>
                  <a:schemeClr val="dk1"/>
                </a:solidFill>
                <a:latin typeface="Calibri"/>
                <a:ea typeface="Calibri"/>
                <a:cs typeface="Calibri"/>
                <a:sym typeface="Calibri"/>
              </a:rPr>
              <a:t> Gathering Evidence note-catcher</a:t>
            </a:r>
            <a:r>
              <a:rPr lang="en" sz="1200" dirty="0">
                <a:solidFill>
                  <a:schemeClr val="dk1"/>
                </a:solidFill>
                <a:latin typeface="Calibri"/>
                <a:ea typeface="Calibri"/>
                <a:cs typeface="Calibri"/>
                <a:sym typeface="Calibri"/>
              </a:rPr>
              <a:t>, which is fine as long as it’s still relevant to the essay prompt.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on their essay planner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circulate to listen in and support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Push students to be clear and explicit in their plan.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independently completing their essay planner.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Conference with students individually during this time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consider providing more time for in class planning.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6" name="Google Shape;306;g4483aee807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81553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432cbb4694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 Preview Homework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315" name="Google Shape;315;g432cbb4694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55988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45514c3ce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g45514c3ce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3" name="Google Shape;323;g45514c3ced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3912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2cbb469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Informational Essay Prompt and New York State Grades 6–8 Expository Writing Evaluation Rubric</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Rubric Criteria strips</a:t>
            </a:r>
            <a:r>
              <a:rPr lang="en" sz="1200" dirty="0">
                <a:solidFill>
                  <a:schemeClr val="dk1"/>
                </a:solidFill>
                <a:latin typeface="Calibri"/>
                <a:ea typeface="Calibri"/>
                <a:cs typeface="Calibri"/>
                <a:sym typeface="Calibri"/>
              </a:rPr>
              <a:t> (one strip per pair; one for modeling)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Sample Rubric Criteria strips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Quote Sandwich guide</a:t>
            </a:r>
            <a:r>
              <a:rPr lang="en" sz="1200" dirty="0">
                <a:solidFill>
                  <a:schemeClr val="dk1"/>
                </a:solidFill>
                <a:latin typeface="Calibri"/>
                <a:ea typeface="Calibri"/>
                <a:cs typeface="Calibri"/>
                <a:sym typeface="Calibri"/>
              </a:rPr>
              <a:t> (for informational essay) (one per student;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Informational Essay Planner</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Sample Informational Essay Planner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Life of Mine Okubo” (from Lesson 4)</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Primary Sources </a:t>
            </a:r>
            <a:r>
              <a:rPr lang="en" sz="1200" dirty="0">
                <a:solidFill>
                  <a:schemeClr val="dk1"/>
                </a:solidFill>
                <a:latin typeface="Calibri"/>
                <a:ea typeface="Calibri"/>
                <a:cs typeface="Calibri"/>
                <a:sym typeface="Calibri"/>
              </a:rPr>
              <a:t>(from Lesson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Gathering Textual Evidence Note-catcher</a:t>
            </a:r>
            <a:r>
              <a:rPr lang="en" sz="1200" dirty="0">
                <a:solidFill>
                  <a:schemeClr val="dk1"/>
                </a:solidFill>
                <a:latin typeface="Calibri"/>
                <a:ea typeface="Calibri"/>
                <a:cs typeface="Calibri"/>
                <a:sym typeface="Calibri"/>
              </a:rPr>
              <a:t> (from Lesson 3)</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displaying </a:t>
            </a:r>
            <a:r>
              <a:rPr lang="en" sz="1200" dirty="0" smtClean="0">
                <a:solidFill>
                  <a:schemeClr val="dk1"/>
                </a:solidFill>
                <a:latin typeface="Calibri"/>
                <a:ea typeface="Calibri"/>
                <a:cs typeface="Calibri"/>
                <a:sym typeface="Calibri"/>
              </a:rPr>
              <a:t>materials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Decide which discussion appointments students will use today.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Cut out </a:t>
            </a:r>
            <a:r>
              <a:rPr lang="en" sz="1200" b="1" dirty="0">
                <a:solidFill>
                  <a:schemeClr val="dk1"/>
                </a:solidFill>
                <a:latin typeface="Calibri"/>
                <a:ea typeface="Calibri"/>
                <a:cs typeface="Calibri"/>
                <a:sym typeface="Calibri"/>
              </a:rPr>
              <a:t>Rubric Criteria </a:t>
            </a:r>
            <a:r>
              <a:rPr lang="en" sz="1200" b="1" dirty="0" smtClean="0">
                <a:solidFill>
                  <a:schemeClr val="dk1"/>
                </a:solidFill>
                <a:latin typeface="Calibri"/>
                <a:ea typeface="Calibri"/>
                <a:cs typeface="Calibri"/>
                <a:sym typeface="Calibri"/>
              </a:rPr>
              <a:t>strips</a:t>
            </a:r>
            <a:r>
              <a:rPr lang="en-US" sz="1200" b="1"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32cbb469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592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32cbb469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a:t>
            </a:r>
            <a:r>
              <a:rPr lang="en" sz="1200" b="1">
                <a:solidFill>
                  <a:schemeClr val="dk1"/>
                </a:solidFill>
                <a:latin typeface="Calibri"/>
                <a:ea typeface="Calibri"/>
                <a:cs typeface="Calibri"/>
                <a:sym typeface="Calibri"/>
              </a:rPr>
              <a:t> Informational Essay Prompt and New York State Grades 6–8 Expository Writing Evaluation Rubric</a:t>
            </a:r>
            <a:endParaRPr sz="1200" b="1">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a:t>
            </a:r>
            <a:r>
              <a:rPr lang="en" sz="1200" b="1">
                <a:solidFill>
                  <a:schemeClr val="dk1"/>
                </a:solidFill>
                <a:latin typeface="Calibri"/>
                <a:ea typeface="Calibri"/>
                <a:cs typeface="Calibri"/>
                <a:sym typeface="Calibri"/>
              </a:rPr>
              <a:t> Sample Rubric Criteria strips</a:t>
            </a:r>
            <a:endParaRPr sz="1200" b="1">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a:t>
            </a:r>
            <a:r>
              <a:rPr lang="en" sz="1200" b="1">
                <a:solidFill>
                  <a:schemeClr val="dk1"/>
                </a:solidFill>
                <a:latin typeface="Calibri"/>
                <a:ea typeface="Calibri"/>
                <a:cs typeface="Calibri"/>
                <a:sym typeface="Calibri"/>
              </a:rPr>
              <a:t> Sample Informational Essay Planner (for teacher reference)</a:t>
            </a:r>
            <a:endParaRPr sz="1200" b="1">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active and passive voice for the mini lesson (a resource can be accessed at </a:t>
            </a:r>
            <a:br>
              <a:rPr lang="en" sz="1200">
                <a:solidFill>
                  <a:schemeClr val="dk1"/>
                </a:solidFill>
                <a:latin typeface="Calibri"/>
                <a:ea typeface="Calibri"/>
                <a:cs typeface="Calibri"/>
                <a:sym typeface="Calibri"/>
              </a:rPr>
            </a:br>
            <a:r>
              <a:rPr lang="en" sz="1200" u="sng">
                <a:solidFill>
                  <a:schemeClr val="hlink"/>
                </a:solidFill>
                <a:latin typeface="Calibri"/>
                <a:ea typeface="Calibri"/>
                <a:cs typeface="Calibri"/>
                <a:sym typeface="Calibri"/>
                <a:hlinkClick r:id="rId3"/>
              </a:rPr>
              <a:t>https://owl.purdue.edu/owl/general_writing/academic_writing/active_and_passive_voice/active_versus_passive_voice.html</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0" algn="l" rtl="0">
              <a:lnSpc>
                <a:spcPct val="90000"/>
              </a:lnSpc>
              <a:spcBef>
                <a:spcPts val="100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Discussion Appointments</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20" name="Google Shape;220;g432cbb469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1197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32cbb4694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32cbb4694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1807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32cbb4694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32cbb4694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4292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32cbb469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A. Engaging the Writer and Reviewing Learning Targets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discussion partner that students will be working with determined in advance and communicate this to students prior to beginning.</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enter, distribute the</a:t>
            </a:r>
            <a:r>
              <a:rPr lang="en" sz="1200" b="1" dirty="0">
                <a:solidFill>
                  <a:schemeClr val="dk1"/>
                </a:solidFill>
                <a:latin typeface="Calibri"/>
                <a:ea typeface="Calibri"/>
                <a:cs typeface="Calibri"/>
                <a:sym typeface="Calibri"/>
              </a:rPr>
              <a:t> Informational Essay Prompt and New York State Grades 6–8 Expository Writing Evaluation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sit with their discussion appointment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that they have their</a:t>
            </a:r>
            <a:r>
              <a:rPr lang="en" sz="1200" b="1" dirty="0">
                <a:solidFill>
                  <a:schemeClr val="dk1"/>
                </a:solidFill>
                <a:latin typeface="Calibri"/>
                <a:ea typeface="Calibri"/>
                <a:cs typeface="Calibri"/>
                <a:sym typeface="Calibri"/>
              </a:rPr>
              <a:t> Gathering Evidence note-catcher</a:t>
            </a:r>
            <a:r>
              <a:rPr lang="en" sz="1200" dirty="0">
                <a:solidFill>
                  <a:schemeClr val="dk1"/>
                </a:solidFill>
                <a:latin typeface="Calibri"/>
                <a:ea typeface="Calibri"/>
                <a:cs typeface="Calibri"/>
                <a:sym typeface="Calibri"/>
              </a:rPr>
              <a:t> from their homework and ask students to reread the essay prompt.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which piece of evidence they starred on their </a:t>
            </a:r>
            <a:r>
              <a:rPr lang="en" sz="1200" b="1" dirty="0">
                <a:solidFill>
                  <a:schemeClr val="dk1"/>
                </a:solidFill>
                <a:latin typeface="Calibri"/>
                <a:ea typeface="Calibri"/>
                <a:cs typeface="Calibri"/>
                <a:sym typeface="Calibri"/>
              </a:rPr>
              <a:t>Gathering Evidence note-catchers </a:t>
            </a:r>
            <a:r>
              <a:rPr lang="en" sz="1200" dirty="0">
                <a:solidFill>
                  <a:schemeClr val="dk1"/>
                </a:solidFill>
                <a:latin typeface="Calibri"/>
                <a:ea typeface="Calibri"/>
                <a:cs typeface="Calibri"/>
                <a:sym typeface="Calibri"/>
              </a:rPr>
              <a:t>and explain why they starred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to two pairs to share their responses.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Responses will </a:t>
            </a:r>
            <a:r>
              <a:rPr lang="en" sz="1200" b="0" dirty="0">
                <a:solidFill>
                  <a:schemeClr val="dk1"/>
                </a:solidFill>
                <a:latin typeface="Calibri"/>
                <a:ea typeface="Calibri"/>
                <a:cs typeface="Calibri"/>
                <a:sym typeface="Calibri"/>
              </a:rPr>
              <a:t>vary; listen for students to say something like: “I starred this quote from </a:t>
            </a:r>
            <a:r>
              <a:rPr lang="en" sz="1200" b="0" i="1" dirty="0">
                <a:solidFill>
                  <a:schemeClr val="dk1"/>
                </a:solidFill>
                <a:latin typeface="Calibri"/>
                <a:ea typeface="Calibri"/>
                <a:cs typeface="Calibri"/>
                <a:sym typeface="Calibri"/>
              </a:rPr>
              <a:t>Unbroken</a:t>
            </a:r>
            <a:r>
              <a:rPr lang="en" sz="1200" b="0" dirty="0">
                <a:solidFill>
                  <a:schemeClr val="dk1"/>
                </a:solidFill>
                <a:latin typeface="Calibri"/>
                <a:ea typeface="Calibri"/>
                <a:cs typeface="Calibri"/>
                <a:sym typeface="Calibri"/>
              </a:rPr>
              <a:t>: ‘When the guards weren’t venting their fury at the captives, they entertained themselves by humiliating them. Louie was forced to stand up and dance … while his guards roared with laughter.’ I think it’s the best evidence because it is Louie describing himself and he doesn’t think of himself as a live person anymore. He has been dehumanized.”</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32cbb469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06604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32cbb4694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A. Engaging the Writer and Reviewing Learning Targets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targets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read them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a partner about which learning target they feel most comfortable with right now: the first one, the second one, or the third one.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show you which they are most comfortable with by putting that many fingers in the air; for instance, if they are most comfortable with the first one, put one finger in the air.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students to do the same thing for the learning target they are least comfortable with.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keep that learning target in mind during class today and encourage their comfort level with that learning target before they leave class today. To do that, they need to do their best thinking and ask questions.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learning target that students feel most and least comfortable with.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large number of students indicate that they are not comfortable with one target in particular, consider a mini-lesson review to help with their mastery.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1" name="Google Shape;251;g432cbb4694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0317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32cbb4694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A. Reviewing Essay Rubric</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review the </a:t>
            </a:r>
            <a:r>
              <a:rPr lang="en" sz="1200" b="1" dirty="0">
                <a:solidFill>
                  <a:schemeClr val="dk1"/>
                </a:solidFill>
                <a:latin typeface="Calibri"/>
                <a:ea typeface="Calibri"/>
                <a:cs typeface="Calibri"/>
                <a:sym typeface="Calibri"/>
              </a:rPr>
              <a:t>NYS Expository Writing Evaluation Rubric</a:t>
            </a:r>
            <a:r>
              <a:rPr lang="en" sz="1200" dirty="0">
                <a:solidFill>
                  <a:schemeClr val="dk1"/>
                </a:solidFill>
                <a:latin typeface="Calibri"/>
                <a:ea typeface="Calibri"/>
                <a:cs typeface="Calibri"/>
                <a:sym typeface="Calibri"/>
              </a:rPr>
              <a:t> to understand the expectations of the essay. However, since students analyzed this rubric in more depth in Module 1, the review focuses only on the “3” column, which reflects the expectations that students should meet in their writing. The “4” column is left in to encourage students to set higher goals for themselves.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means of displaying the rubric to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Module 1, their essays were assessed using the </a:t>
            </a:r>
            <a:r>
              <a:rPr lang="en" sz="1200" b="1" dirty="0">
                <a:solidFill>
                  <a:schemeClr val="dk1"/>
                </a:solidFill>
                <a:latin typeface="Calibri"/>
                <a:ea typeface="Calibri"/>
                <a:cs typeface="Calibri"/>
                <a:sym typeface="Calibri"/>
              </a:rPr>
              <a:t>New York State Expository Writing Evaluation Rubric </a:t>
            </a:r>
            <a:r>
              <a:rPr lang="en" sz="1200" dirty="0">
                <a:solidFill>
                  <a:schemeClr val="dk1"/>
                </a:solidFill>
                <a:latin typeface="Calibri"/>
                <a:ea typeface="Calibri"/>
                <a:cs typeface="Calibri"/>
                <a:sym typeface="Calibri"/>
              </a:rPr>
              <a:t>and that same rubric will be used this time.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full rubric included on the </a:t>
            </a:r>
            <a:r>
              <a:rPr lang="en" sz="1200" b="1" dirty="0">
                <a:solidFill>
                  <a:schemeClr val="dk1"/>
                </a:solidFill>
                <a:latin typeface="Calibri"/>
                <a:ea typeface="Calibri"/>
                <a:cs typeface="Calibri"/>
                <a:sym typeface="Calibri"/>
              </a:rPr>
              <a:t>Informational Essay Prompt and Rubric</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them the headings of the rows on the left side and read them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these are the different aspects of writing that they are assessed on.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9" name="Google Shape;259;g432cbb4694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5700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483aee807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15-</a:t>
            </a:r>
            <a:r>
              <a:rPr lang="en" sz="1200" b="1" dirty="0" smtClean="0">
                <a:solidFill>
                  <a:schemeClr val="dk1"/>
                </a:solidFill>
                <a:latin typeface="Calibri"/>
                <a:ea typeface="Calibri"/>
                <a:cs typeface="Calibri"/>
                <a:sym typeface="Calibri"/>
              </a:rPr>
              <a:t>17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A. Reviewing Essay Rubric</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of the </a:t>
            </a:r>
            <a:r>
              <a:rPr lang="en" sz="1200" b="1" dirty="0">
                <a:solidFill>
                  <a:schemeClr val="dk1"/>
                </a:solidFill>
                <a:latin typeface="Calibri"/>
                <a:ea typeface="Calibri"/>
                <a:cs typeface="Calibri"/>
                <a:sym typeface="Calibri"/>
              </a:rPr>
              <a:t>Rubric Criteria</a:t>
            </a:r>
            <a:r>
              <a:rPr lang="en" sz="1200" dirty="0">
                <a:solidFill>
                  <a:schemeClr val="dk1"/>
                </a:solidFill>
                <a:latin typeface="Calibri"/>
                <a:ea typeface="Calibri"/>
                <a:cs typeface="Calibri"/>
                <a:sym typeface="Calibri"/>
              </a:rPr>
              <a:t> strips to each pair of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at the top of the strip is one heading of one row on the rubric and that the criterion on that strip is from the “3” column on the rubric.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this by displaying the </a:t>
            </a:r>
            <a:r>
              <a:rPr lang="en" sz="1200" b="1" dirty="0">
                <a:solidFill>
                  <a:schemeClr val="dk1"/>
                </a:solidFill>
                <a:latin typeface="Calibri"/>
                <a:ea typeface="Calibri"/>
                <a:cs typeface="Calibri"/>
                <a:sym typeface="Calibri"/>
              </a:rPr>
              <a:t>Rubric Criteria strips </a:t>
            </a:r>
            <a:r>
              <a:rPr lang="en" sz="1200" dirty="0">
                <a:solidFill>
                  <a:schemeClr val="dk1"/>
                </a:solidFill>
                <a:latin typeface="Calibri"/>
                <a:ea typeface="Calibri"/>
                <a:cs typeface="Calibri"/>
                <a:sym typeface="Calibri"/>
              </a:rPr>
              <a:t>for modeling using the document camera or other means.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Do a think-aloud. First read the criterion: </a:t>
            </a:r>
            <a:r>
              <a:rPr lang="en" sz="1200" i="1" dirty="0">
                <a:solidFill>
                  <a:schemeClr val="dk1"/>
                </a:solidFill>
                <a:latin typeface="Calibri"/>
                <a:ea typeface="Calibri"/>
                <a:cs typeface="Calibri"/>
                <a:sym typeface="Calibri"/>
              </a:rPr>
              <a:t>“demonstrate grade-appropriate analysis of the text(s)”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 know what this will look like in the essay, it’s important to consider the writing prompt.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finish the prompt: </a:t>
            </a:r>
            <a:r>
              <a:rPr lang="en" sz="1200" i="1" dirty="0">
                <a:solidFill>
                  <a:schemeClr val="dk1"/>
                </a:solidFill>
                <a:latin typeface="Calibri"/>
                <a:ea typeface="Calibri"/>
                <a:cs typeface="Calibri"/>
                <a:sym typeface="Calibri"/>
              </a:rPr>
              <a:t>“This means, in my informational essay, I need to … accurately explain how American POWs and Japanese-Americans were made invisible based on the texts we read.”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on their copies of the </a:t>
            </a:r>
            <a:r>
              <a:rPr lang="en" sz="1200" b="1" dirty="0">
                <a:solidFill>
                  <a:schemeClr val="dk1"/>
                </a:solidFill>
                <a:latin typeface="Calibri"/>
                <a:ea typeface="Calibri"/>
                <a:cs typeface="Calibri"/>
                <a:sym typeface="Calibri"/>
              </a:rPr>
              <a:t>Informational Essay Prompt and Rubric Criteria</a:t>
            </a:r>
            <a:r>
              <a:rPr lang="en" sz="1200" dirty="0">
                <a:solidFill>
                  <a:schemeClr val="dk1"/>
                </a:solidFill>
                <a:latin typeface="Calibri"/>
                <a:ea typeface="Calibri"/>
                <a:cs typeface="Calibri"/>
                <a:sym typeface="Calibri"/>
              </a:rPr>
              <a:t>, students can take notes about writing their essays.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take notes based on your modeling in the Content and Analysis row.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their attention to their own </a:t>
            </a:r>
            <a:r>
              <a:rPr lang="en" sz="1200" b="1" dirty="0">
                <a:solidFill>
                  <a:schemeClr val="dk1"/>
                </a:solidFill>
                <a:latin typeface="Calibri"/>
                <a:ea typeface="Calibri"/>
                <a:cs typeface="Calibri"/>
                <a:sym typeface="Calibri"/>
              </a:rPr>
              <a:t>Rubric Criteria strip</a:t>
            </a:r>
            <a:r>
              <a:rPr lang="en" sz="1200" dirty="0">
                <a:solidFill>
                  <a:schemeClr val="dk1"/>
                </a:solidFill>
                <a:latin typeface="Calibri"/>
                <a:ea typeface="Calibri"/>
                <a:cs typeface="Calibri"/>
                <a:sym typeface="Calibri"/>
              </a:rPr>
              <a:t> and to work with their partner to describe what that looks like in their essay.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pairs who had Strip 1 to raise their hands.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pair to share what they wrote and encourage students to write it down on their copy of the </a:t>
            </a:r>
            <a:r>
              <a:rPr lang="en" sz="1200" b="1" dirty="0">
                <a:solidFill>
                  <a:schemeClr val="dk1"/>
                </a:solidFill>
                <a:latin typeface="Calibri"/>
                <a:ea typeface="Calibri"/>
                <a:cs typeface="Calibri"/>
                <a:sym typeface="Calibri"/>
              </a:rPr>
              <a:t>Informational Essay Prompt and Rubric</a:t>
            </a:r>
            <a:r>
              <a:rPr lang="en" sz="1200" dirty="0">
                <a:solidFill>
                  <a:schemeClr val="dk1"/>
                </a:solidFill>
                <a:latin typeface="Calibri"/>
                <a:ea typeface="Calibri"/>
                <a:cs typeface="Calibri"/>
                <a:sym typeface="Calibri"/>
              </a:rPr>
              <a:t> in the space provided.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this until all six strips have been shared and students have taken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Sa</a:t>
            </a:r>
            <a:r>
              <a:rPr lang="en" sz="1200" b="1" dirty="0">
                <a:solidFill>
                  <a:schemeClr val="dk1"/>
                </a:solidFill>
                <a:latin typeface="Calibri"/>
                <a:ea typeface="Calibri"/>
                <a:cs typeface="Calibri"/>
                <a:sym typeface="Calibri"/>
              </a:rPr>
              <a:t>mple Rubric Criteria strips </a:t>
            </a:r>
            <a:r>
              <a:rPr lang="en" sz="1200" dirty="0">
                <a:solidFill>
                  <a:schemeClr val="dk1"/>
                </a:solidFill>
                <a:latin typeface="Calibri"/>
                <a:ea typeface="Calibri"/>
                <a:cs typeface="Calibri"/>
                <a:sym typeface="Calibri"/>
              </a:rPr>
              <a:t>for possible answers.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Content </a:t>
            </a:r>
            <a:r>
              <a:rPr lang="en" sz="1200" dirty="0">
                <a:solidFill>
                  <a:schemeClr val="dk1"/>
                </a:solidFill>
                <a:latin typeface="Calibri"/>
                <a:ea typeface="Calibri"/>
                <a:cs typeface="Calibri"/>
                <a:sym typeface="Calibri"/>
              </a:rPr>
              <a:t>and Analysis: This </a:t>
            </a:r>
            <a:r>
              <a:rPr lang="en" sz="1200" b="0" dirty="0">
                <a:solidFill>
                  <a:schemeClr val="dk1"/>
                </a:solidFill>
                <a:latin typeface="Calibri"/>
                <a:ea typeface="Calibri"/>
                <a:cs typeface="Calibri"/>
                <a:sym typeface="Calibri"/>
              </a:rPr>
              <a:t>means, in my informational essay, I need to …include an introduction that gives background knowledge about Americans in Japanese POW camps and Japanese-Americans in American internment camps. I might also need to write about what “invisibility” and “resistance” mean. I also need a focus statement to state the topic of my essay.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Command </a:t>
            </a:r>
            <a:r>
              <a:rPr lang="en" sz="1200" b="0" dirty="0">
                <a:solidFill>
                  <a:schemeClr val="dk1"/>
                </a:solidFill>
                <a:latin typeface="Calibri"/>
                <a:ea typeface="Calibri"/>
                <a:cs typeface="Calibri"/>
                <a:sym typeface="Calibri"/>
              </a:rPr>
              <a:t>of Evidence: This means, in my informational essay, I need to …use details and quotes from </a:t>
            </a:r>
            <a:r>
              <a:rPr lang="en" sz="1200" b="0" i="1" dirty="0">
                <a:solidFill>
                  <a:schemeClr val="dk1"/>
                </a:solidFill>
                <a:latin typeface="Calibri"/>
                <a:ea typeface="Calibri"/>
                <a:cs typeface="Calibri"/>
                <a:sym typeface="Calibri"/>
              </a:rPr>
              <a:t>Unbroken</a:t>
            </a:r>
            <a:r>
              <a:rPr lang="en" sz="1200" b="0" dirty="0">
                <a:solidFill>
                  <a:schemeClr val="dk1"/>
                </a:solidFill>
                <a:latin typeface="Calibri"/>
                <a:ea typeface="Calibri"/>
                <a:cs typeface="Calibri"/>
                <a:sym typeface="Calibri"/>
              </a:rPr>
              <a:t>, “The Life of Miné Okubo,” and the primary sources we read to show how Americans and Japanese-Americans were made invisible and resisted invisibility.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Coherence</a:t>
            </a:r>
            <a:r>
              <a:rPr lang="en" sz="1200" b="0" dirty="0">
                <a:solidFill>
                  <a:schemeClr val="dk1"/>
                </a:solidFill>
                <a:latin typeface="Calibri"/>
                <a:ea typeface="Calibri"/>
                <a:cs typeface="Calibri"/>
                <a:sym typeface="Calibri"/>
              </a:rPr>
              <a:t>, Organization, and Style A: This means, in my informational essay, I need to …use transitions to connect my ideas together and make sure that the organization of the essay overall is logical.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Coherence</a:t>
            </a:r>
            <a:r>
              <a:rPr lang="en" sz="1200" b="0" dirty="0">
                <a:solidFill>
                  <a:schemeClr val="dk1"/>
                </a:solidFill>
                <a:latin typeface="Calibri"/>
                <a:ea typeface="Calibri"/>
                <a:cs typeface="Calibri"/>
                <a:sym typeface="Calibri"/>
              </a:rPr>
              <a:t>, Organization, and Style </a:t>
            </a:r>
            <a:r>
              <a:rPr lang="en" sz="1200" b="0" dirty="0" smtClean="0">
                <a:solidFill>
                  <a:schemeClr val="dk1"/>
                </a:solidFill>
                <a:latin typeface="Calibri"/>
                <a:ea typeface="Calibri"/>
                <a:cs typeface="Calibri"/>
                <a:sym typeface="Calibri"/>
              </a:rPr>
              <a:t>B:</a:t>
            </a:r>
            <a:r>
              <a:rPr lang="en-US" sz="1200" b="0" dirty="0" smtClean="0">
                <a:solidFill>
                  <a:schemeClr val="dk1"/>
                </a:solidFill>
                <a:latin typeface="Calibri"/>
                <a:ea typeface="Calibri"/>
                <a:cs typeface="Calibri"/>
                <a:sym typeface="Calibri"/>
              </a:rPr>
              <a:t> </a:t>
            </a:r>
            <a:r>
              <a:rPr lang="en" sz="1200" b="0" dirty="0" smtClean="0">
                <a:solidFill>
                  <a:schemeClr val="dk1"/>
                </a:solidFill>
                <a:latin typeface="Calibri"/>
                <a:ea typeface="Calibri"/>
                <a:cs typeface="Calibri"/>
                <a:sym typeface="Calibri"/>
              </a:rPr>
              <a:t>This </a:t>
            </a:r>
            <a:r>
              <a:rPr lang="en" sz="1200" b="0" dirty="0">
                <a:solidFill>
                  <a:schemeClr val="dk1"/>
                </a:solidFill>
                <a:latin typeface="Calibri"/>
                <a:ea typeface="Calibri"/>
                <a:cs typeface="Calibri"/>
                <a:sym typeface="Calibri"/>
              </a:rPr>
              <a:t>means, in my informational essay, I need to … use words that are domain-specific (like “internment camp”) and write in a way that sounds like an essay, not a story.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Coherence</a:t>
            </a:r>
            <a:r>
              <a:rPr lang="en" sz="1200" b="0" dirty="0">
                <a:solidFill>
                  <a:schemeClr val="dk1"/>
                </a:solidFill>
                <a:latin typeface="Calibri"/>
                <a:ea typeface="Calibri"/>
                <a:cs typeface="Calibri"/>
                <a:sym typeface="Calibri"/>
              </a:rPr>
              <a:t>, Organization, and Style C: This means, in my informational essay, I need to … write a conclusion that summarizes the main ideas in my essay.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smtClean="0">
                <a:solidFill>
                  <a:schemeClr val="dk1"/>
                </a:solidFill>
                <a:latin typeface="Calibri"/>
                <a:ea typeface="Calibri"/>
                <a:cs typeface="Calibri"/>
                <a:sym typeface="Calibri"/>
              </a:rPr>
              <a:t>Control </a:t>
            </a:r>
            <a:r>
              <a:rPr lang="en" sz="1200" b="0" dirty="0">
                <a:solidFill>
                  <a:schemeClr val="dk1"/>
                </a:solidFill>
                <a:latin typeface="Calibri"/>
                <a:ea typeface="Calibri"/>
                <a:cs typeface="Calibri"/>
                <a:sym typeface="Calibri"/>
              </a:rPr>
              <a:t>of Conventions: This means, in my informational essay, I need to … make sure that I use correct spelling and grammar so that my reader can understand my essay.</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additional explanation or clarification of the criterion for the dimensions of the rubric.</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5" name="Google Shape;265;g4483aee807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6793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2.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5.png"/><Relationship Id="rId5"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hyperlink" Target="https://owl.purdue.edu/owl/general_writing/academic_writing/active_and_passive_voice/active_versus_passive_voice.htm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4.png"/><Relationship Id="rId6"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15</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This lesson will take approximately 50-55 minutes to complete. </a:t>
            </a: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purpose of today’s lesson is to:</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prepare to write an essay on the treatment of American POWs in Japanese camps and Japanese-Americans in American internment camps.</a:t>
            </a:r>
            <a:endParaRPr sz="14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dirty="0">
                <a:latin typeface="Century Gothic"/>
                <a:ea typeface="Century Gothic"/>
                <a:cs typeface="Century Gothic"/>
                <a:sym typeface="Century Gothic"/>
              </a:rPr>
              <a:t>build on writing skills that students have developed in the first two </a:t>
            </a:r>
            <a:r>
              <a:rPr lang="en" sz="1400" dirty="0" smtClean="0">
                <a:latin typeface="Century Gothic"/>
                <a:ea typeface="Century Gothic"/>
                <a:cs typeface="Century Gothic"/>
                <a:sym typeface="Century Gothic"/>
              </a:rPr>
              <a:t>modules</a:t>
            </a:r>
            <a:r>
              <a:rPr lang="en-US" sz="1400" dirty="0" smtClean="0">
                <a:latin typeface="Century Gothic"/>
                <a:ea typeface="Century Gothic"/>
                <a:cs typeface="Century Gothic"/>
                <a:sym typeface="Century Gothic"/>
              </a:rPr>
              <a:t>.</a:t>
            </a:r>
            <a:endParaRPr lang="en-US" sz="1400" dirty="0">
              <a:latin typeface="Century Gothic"/>
              <a:ea typeface="Century Gothic"/>
              <a:cs typeface="Century Gothic"/>
              <a:sym typeface="Century Gothic"/>
            </a:endParaRPr>
          </a:p>
          <a:p>
            <a:pPr marL="139700" lvl="0" indent="0" algn="l" rtl="0">
              <a:spcBef>
                <a:spcPts val="0"/>
              </a:spcBef>
              <a:spcAft>
                <a:spcPts val="0"/>
              </a:spcAft>
              <a:buSzPts val="1400"/>
              <a:buNone/>
            </a:pPr>
            <a:endParaRPr sz="14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dirty="0">
                <a:latin typeface="Century Gothic"/>
                <a:ea typeface="Century Gothic"/>
                <a:cs typeface="Century Gothic"/>
                <a:sym typeface="Century Gothic"/>
              </a:rPr>
              <a:t>The Learning Targets for students today are:</a:t>
            </a:r>
            <a:endParaRPr sz="1400" dirty="0">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intentionally use verbs in the active and passive voice in my World War II invisibility informational essay.</a:t>
            </a:r>
            <a:endParaRPr sz="1400" dirty="0">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identify strategies and resources to help me spell correctly on my informational essay.</a:t>
            </a:r>
            <a:endParaRPr sz="1400" dirty="0">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plan an informational essay using relevant details from texts that are carefully selected and organized.</a:t>
            </a:r>
            <a:endParaRPr sz="1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Active and Passive Voice</a:t>
            </a:r>
            <a:endParaRPr sz="3300" i="0" u="none" strike="noStrike" cap="none">
              <a:solidFill>
                <a:schemeClr val="dk1"/>
              </a:solidFill>
              <a:latin typeface="Century Gothic"/>
              <a:ea typeface="Century Gothic"/>
              <a:cs typeface="Century Gothic"/>
              <a:sym typeface="Century Gothic"/>
            </a:endParaRPr>
          </a:p>
        </p:txBody>
      </p:sp>
      <p:sp>
        <p:nvSpPr>
          <p:cNvPr id="279" name="Google Shape;279;p46"/>
          <p:cNvSpPr txBox="1">
            <a:spLocks noGrp="1"/>
          </p:cNvSpPr>
          <p:nvPr>
            <p:ph type="body" idx="1"/>
          </p:nvPr>
        </p:nvSpPr>
        <p:spPr>
          <a:xfrm>
            <a:off x="628650" y="13566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Louie was physically hurt by the guards.</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The guards physically hurt Louie. </a:t>
            </a:r>
            <a:endParaRPr sz="2400">
              <a:latin typeface="Century Gothic"/>
              <a:ea typeface="Century Gothic"/>
              <a:cs typeface="Century Gothic"/>
              <a:sym typeface="Century Gothic"/>
            </a:endParaRPr>
          </a:p>
          <a:p>
            <a:pPr marL="457200" lvl="0" indent="0" algn="l" rtl="0">
              <a:spcBef>
                <a:spcPts val="800"/>
              </a:spcBef>
              <a:spcAft>
                <a:spcPts val="0"/>
              </a:spcAft>
              <a:buNone/>
            </a:pP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Think about who is emphasized more in each of the sentences.</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280" name="Google Shape;280;p46"/>
          <p:cNvPicPr preferRelativeResize="0"/>
          <p:nvPr/>
        </p:nvPicPr>
        <p:blipFill>
          <a:blip r:embed="rId3">
            <a:alphaModFix/>
          </a:blip>
          <a:stretch>
            <a:fillRect/>
          </a:stretch>
        </p:blipFill>
        <p:spPr>
          <a:xfrm>
            <a:off x="8504464" y="4445807"/>
            <a:ext cx="482710" cy="499416"/>
          </a:xfrm>
          <a:prstGeom prst="rect">
            <a:avLst/>
          </a:prstGeom>
          <a:noFill/>
          <a:ln>
            <a:noFill/>
          </a:ln>
        </p:spPr>
      </p:pic>
      <p:pic>
        <p:nvPicPr>
          <p:cNvPr id="282" name="Google Shape;282;p46"/>
          <p:cNvPicPr preferRelativeResize="0"/>
          <p:nvPr/>
        </p:nvPicPr>
        <p:blipFill>
          <a:blip r:embed="rId4">
            <a:alphaModFix/>
          </a:blip>
          <a:stretch>
            <a:fillRect/>
          </a:stretch>
        </p:blipFill>
        <p:spPr>
          <a:xfrm>
            <a:off x="7620516" y="4416271"/>
            <a:ext cx="458605" cy="457757"/>
          </a:xfrm>
          <a:prstGeom prst="rect">
            <a:avLst/>
          </a:prstGeom>
          <a:noFill/>
          <a:ln>
            <a:noFill/>
          </a:ln>
        </p:spPr>
      </p:pic>
      <p:pic>
        <p:nvPicPr>
          <p:cNvPr id="8" name="Google Shape;247;p42"/>
          <p:cNvPicPr preferRelativeResize="0"/>
          <p:nvPr/>
        </p:nvPicPr>
        <p:blipFill rotWithShape="1">
          <a:blip r:embed="rId5">
            <a:alphaModFix/>
          </a:blip>
          <a:srcRect l="11708" r="16985"/>
          <a:stretch/>
        </p:blipFill>
        <p:spPr>
          <a:xfrm>
            <a:off x="8079121" y="4345077"/>
            <a:ext cx="408435" cy="60014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Prepare to Plan Our Essay</a:t>
            </a:r>
            <a:endParaRPr sz="3300" i="0" u="none" strike="noStrike" cap="none">
              <a:solidFill>
                <a:schemeClr val="dk1"/>
              </a:solidFill>
              <a:latin typeface="Century Gothic"/>
              <a:ea typeface="Century Gothic"/>
              <a:cs typeface="Century Gothic"/>
              <a:sym typeface="Century Gothic"/>
            </a:endParaRPr>
          </a:p>
        </p:txBody>
      </p:sp>
      <p:sp>
        <p:nvSpPr>
          <p:cNvPr id="288" name="Google Shape;288;p47"/>
          <p:cNvSpPr txBox="1">
            <a:spLocks noGrp="1"/>
          </p:cNvSpPr>
          <p:nvPr>
            <p:ph type="body" idx="1"/>
          </p:nvPr>
        </p:nvSpPr>
        <p:spPr>
          <a:xfrm>
            <a:off x="628650" y="1369225"/>
            <a:ext cx="36888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This planner is similar to the one you  used in Module 2 to write your argument essays.</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The major difference is that  in informational writing you don’t need to take a position or address a counterclaim, but you still need to have a focus statement or topic.</a:t>
            </a:r>
            <a:endParaRPr sz="1800">
              <a:latin typeface="Century Gothic"/>
              <a:ea typeface="Century Gothic"/>
              <a:cs typeface="Century Gothic"/>
              <a:sym typeface="Century Gothic"/>
            </a:endParaRPr>
          </a:p>
        </p:txBody>
      </p:sp>
      <p:pic>
        <p:nvPicPr>
          <p:cNvPr id="289" name="Google Shape;289;p47"/>
          <p:cNvPicPr preferRelativeResize="0"/>
          <p:nvPr/>
        </p:nvPicPr>
        <p:blipFill>
          <a:blip r:embed="rId3">
            <a:alphaModFix/>
          </a:blip>
          <a:stretch>
            <a:fillRect/>
          </a:stretch>
        </p:blipFill>
        <p:spPr>
          <a:xfrm>
            <a:off x="4317293" y="1369225"/>
            <a:ext cx="4011029" cy="32634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Quote Sandwich</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a:latin typeface="Century Gothic"/>
              <a:ea typeface="Century Gothic"/>
              <a:cs typeface="Century Gothic"/>
              <a:sym typeface="Century Gothic"/>
            </a:endParaRPr>
          </a:p>
        </p:txBody>
      </p:sp>
      <p:sp>
        <p:nvSpPr>
          <p:cNvPr id="295" name="Google Shape;295;p48"/>
          <p:cNvSpPr txBox="1">
            <a:spLocks noGrp="1"/>
          </p:cNvSpPr>
          <p:nvPr>
            <p:ph type="body" idx="1"/>
          </p:nvPr>
        </p:nvSpPr>
        <p:spPr>
          <a:xfrm>
            <a:off x="347725" y="1031100"/>
            <a:ext cx="3998700" cy="36015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dirty="0">
                <a:latin typeface="Century Gothic"/>
                <a:ea typeface="Century Gothic"/>
                <a:cs typeface="Century Gothic"/>
                <a:sym typeface="Century Gothic"/>
              </a:rPr>
              <a:t>The </a:t>
            </a:r>
            <a:r>
              <a:rPr lang="en" sz="1800" b="1" dirty="0">
                <a:latin typeface="Century Gothic"/>
                <a:ea typeface="Century Gothic"/>
                <a:cs typeface="Century Gothic"/>
                <a:sym typeface="Century Gothic"/>
              </a:rPr>
              <a:t>Quote Sandwich guide </a:t>
            </a:r>
            <a:r>
              <a:rPr lang="en" sz="1800" dirty="0">
                <a:latin typeface="Century Gothic"/>
                <a:ea typeface="Century Gothic"/>
                <a:cs typeface="Century Gothic"/>
                <a:sym typeface="Century Gothic"/>
              </a:rPr>
              <a:t>should also be familiar to you from Module 2.</a:t>
            </a:r>
            <a:endParaRPr sz="18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sz="1800" dirty="0">
                <a:latin typeface="Century Gothic"/>
                <a:ea typeface="Century Gothic"/>
                <a:cs typeface="Century Gothic"/>
                <a:sym typeface="Century Gothic"/>
              </a:rPr>
              <a:t>These are the basic parts of your quote sandwich:</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Introduce a quote by telling your reader where it came from. </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Include the quote. </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Explain how the quote supports your idea.</a:t>
            </a:r>
            <a:endParaRPr sz="18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dirty="0">
              <a:latin typeface="Century Gothic"/>
              <a:ea typeface="Century Gothic"/>
              <a:cs typeface="Century Gothic"/>
              <a:sym typeface="Century Gothic"/>
            </a:endParaRPr>
          </a:p>
        </p:txBody>
      </p:sp>
      <p:pic>
        <p:nvPicPr>
          <p:cNvPr id="296" name="Google Shape;296;p48"/>
          <p:cNvPicPr preferRelativeResize="0"/>
          <p:nvPr/>
        </p:nvPicPr>
        <p:blipFill>
          <a:blip r:embed="rId3">
            <a:alphaModFix/>
          </a:blip>
          <a:stretch>
            <a:fillRect/>
          </a:stretch>
        </p:blipFill>
        <p:spPr>
          <a:xfrm>
            <a:off x="4572000" y="1031100"/>
            <a:ext cx="3485125" cy="36015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None/>
            </a:pPr>
            <a:r>
              <a:rPr lang="en" sz="2600">
                <a:latin typeface="Century Gothic"/>
                <a:ea typeface="Century Gothic"/>
                <a:cs typeface="Century Gothic"/>
                <a:sym typeface="Century Gothic"/>
              </a:rPr>
              <a:t>Let’s Discuss the Importance of Correct Spelling </a:t>
            </a:r>
            <a:endParaRPr sz="2600" i="0" u="none" strike="noStrike" cap="none">
              <a:solidFill>
                <a:schemeClr val="dk1"/>
              </a:solidFill>
              <a:latin typeface="Century Gothic"/>
              <a:ea typeface="Century Gothic"/>
              <a:cs typeface="Century Gothic"/>
              <a:sym typeface="Century Gothic"/>
            </a:endParaRPr>
          </a:p>
        </p:txBody>
      </p:sp>
      <p:sp>
        <p:nvSpPr>
          <p:cNvPr id="302" name="Google Shape;302;p49"/>
          <p:cNvSpPr txBox="1">
            <a:spLocks noGrp="1"/>
          </p:cNvSpPr>
          <p:nvPr>
            <p:ph type="body" idx="1"/>
          </p:nvPr>
        </p:nvSpPr>
        <p:spPr>
          <a:xfrm>
            <a:off x="628650" y="1166369"/>
            <a:ext cx="7886700" cy="32634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Using correct spelling in is very important in writing.</a:t>
            </a: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As you begin to plan, be careful to spell unfamiliar words correctly. For example: </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Names</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Places</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Domain-specific words</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
                <a:latin typeface="Century Gothic"/>
                <a:ea typeface="Century Gothic"/>
                <a:cs typeface="Century Gothic"/>
                <a:sym typeface="Century Gothic"/>
              </a:rPr>
              <a:t>What are some strategies that you can use to make sure that you are spelling words correctly?</a:t>
            </a:r>
            <a:endParaRPr>
              <a:latin typeface="Century Gothic"/>
              <a:ea typeface="Century Gothic"/>
              <a:cs typeface="Century Gothic"/>
              <a:sym typeface="Century Gothic"/>
            </a:endParaRPr>
          </a:p>
        </p:txBody>
      </p:sp>
      <p:pic>
        <p:nvPicPr>
          <p:cNvPr id="6" name="Google Shape;247;p42"/>
          <p:cNvPicPr preferRelativeResize="0"/>
          <p:nvPr/>
        </p:nvPicPr>
        <p:blipFill rotWithShape="1">
          <a:blip r:embed="rId3">
            <a:alphaModFix/>
          </a:blip>
          <a:srcRect l="11708" r="16985"/>
          <a:stretch/>
        </p:blipFill>
        <p:spPr>
          <a:xfrm>
            <a:off x="8579863" y="4355963"/>
            <a:ext cx="408435" cy="60014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Begin to Plan Our Essay</a:t>
            </a:r>
            <a:endParaRPr sz="3300" i="0" u="none" strike="noStrike" cap="none">
              <a:solidFill>
                <a:schemeClr val="dk1"/>
              </a:solidFill>
              <a:latin typeface="Century Gothic"/>
              <a:ea typeface="Century Gothic"/>
              <a:cs typeface="Century Gothic"/>
              <a:sym typeface="Century Gothic"/>
            </a:endParaRPr>
          </a:p>
        </p:txBody>
      </p:sp>
      <p:sp>
        <p:nvSpPr>
          <p:cNvPr id="309" name="Google Shape;309;p50"/>
          <p:cNvSpPr txBox="1">
            <a:spLocks noGrp="1"/>
          </p:cNvSpPr>
          <p:nvPr>
            <p:ph type="body" idx="1"/>
          </p:nvPr>
        </p:nvSpPr>
        <p:spPr>
          <a:xfrm>
            <a:off x="222975" y="1369225"/>
            <a:ext cx="3062700" cy="32634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sz="1600" dirty="0">
                <a:latin typeface="Century Gothic"/>
                <a:ea typeface="Century Gothic"/>
                <a:cs typeface="Century Gothic"/>
                <a:sym typeface="Century Gothic"/>
              </a:rPr>
              <a:t>As you begin to plan, you’ll find these resources will be helpful:</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457200" marR="0" lvl="0" indent="-330200" algn="l" rtl="0">
              <a:lnSpc>
                <a:spcPct val="90000"/>
              </a:lnSpc>
              <a:spcBef>
                <a:spcPts val="0"/>
              </a:spcBef>
              <a:spcAft>
                <a:spcPts val="0"/>
              </a:spcAft>
              <a:buSzPts val="1600"/>
              <a:buFont typeface="Century Gothic"/>
              <a:buChar char="•"/>
            </a:pPr>
            <a:r>
              <a:rPr lang="en" sz="1600" b="1" dirty="0">
                <a:latin typeface="Century Gothic"/>
                <a:ea typeface="Century Gothic"/>
                <a:cs typeface="Century Gothic"/>
                <a:sym typeface="Century Gothic"/>
              </a:rPr>
              <a:t>Gathering Evidence note-catcher</a:t>
            </a:r>
            <a:endParaRPr sz="1600" b="1" dirty="0">
              <a:latin typeface="Century Gothic"/>
              <a:ea typeface="Century Gothic"/>
              <a:cs typeface="Century Gothic"/>
              <a:sym typeface="Century Gothic"/>
            </a:endParaRPr>
          </a:p>
          <a:p>
            <a:pPr marL="457200" marR="0" lvl="0" indent="-330200" algn="l" rtl="0">
              <a:lnSpc>
                <a:spcPct val="90000"/>
              </a:lnSpc>
              <a:spcBef>
                <a:spcPts val="0"/>
              </a:spcBef>
              <a:spcAft>
                <a:spcPts val="0"/>
              </a:spcAft>
              <a:buSzPts val="1600"/>
              <a:buFont typeface="Century Gothic"/>
              <a:buChar char="•"/>
            </a:pPr>
            <a:r>
              <a:rPr lang="en" sz="1600" b="1" dirty="0">
                <a:latin typeface="Century Gothic"/>
                <a:ea typeface="Century Gothic"/>
                <a:cs typeface="Century Gothic"/>
                <a:sym typeface="Century Gothic"/>
              </a:rPr>
              <a:t>Structured Notes from Units 1 and 2</a:t>
            </a:r>
            <a:endParaRPr sz="1600" b="1" dirty="0">
              <a:latin typeface="Century Gothic"/>
              <a:ea typeface="Century Gothic"/>
              <a:cs typeface="Century Gothic"/>
              <a:sym typeface="Century Gothic"/>
            </a:endParaRPr>
          </a:p>
          <a:p>
            <a:pPr marL="457200" marR="0" lvl="0" indent="-330200" algn="l" rtl="0">
              <a:lnSpc>
                <a:spcPct val="90000"/>
              </a:lnSpc>
              <a:spcBef>
                <a:spcPts val="0"/>
              </a:spcBef>
              <a:spcAft>
                <a:spcPts val="0"/>
              </a:spcAft>
              <a:buSzPts val="1600"/>
              <a:buFont typeface="Century Gothic"/>
              <a:buChar char="•"/>
            </a:pPr>
            <a:r>
              <a:rPr lang="en" sz="1600" i="1" dirty="0">
                <a:latin typeface="Century Gothic"/>
                <a:ea typeface="Century Gothic"/>
                <a:cs typeface="Century Gothic"/>
                <a:sym typeface="Century Gothic"/>
              </a:rPr>
              <a:t>Unbroken</a:t>
            </a:r>
            <a:endParaRPr sz="1600" i="1" dirty="0">
              <a:latin typeface="Century Gothic"/>
              <a:ea typeface="Century Gothic"/>
              <a:cs typeface="Century Gothic"/>
              <a:sym typeface="Century Gothic"/>
            </a:endParaRPr>
          </a:p>
          <a:p>
            <a:pPr marL="457200" marR="0" lvl="0" indent="-330200" algn="l" rtl="0">
              <a:lnSpc>
                <a:spcPct val="9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“The Life of Miné Okubo”</a:t>
            </a:r>
            <a:endParaRPr sz="1600" dirty="0">
              <a:latin typeface="Century Gothic"/>
              <a:ea typeface="Century Gothic"/>
              <a:cs typeface="Century Gothic"/>
              <a:sym typeface="Century Gothic"/>
            </a:endParaRPr>
          </a:p>
          <a:p>
            <a:pPr marL="457200" marR="0" lvl="0" indent="-330200" algn="l" rtl="0">
              <a:lnSpc>
                <a:spcPct val="9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Primary sources from Lesson 6</a:t>
            </a:r>
            <a:endParaRPr sz="1600" dirty="0">
              <a:latin typeface="Century Gothic"/>
              <a:ea typeface="Century Gothic"/>
              <a:cs typeface="Century Gothic"/>
              <a:sym typeface="Century Gothic"/>
            </a:endParaRPr>
          </a:p>
        </p:txBody>
      </p:sp>
      <p:pic>
        <p:nvPicPr>
          <p:cNvPr id="310" name="Google Shape;310;p50"/>
          <p:cNvPicPr preferRelativeResize="0"/>
          <p:nvPr/>
        </p:nvPicPr>
        <p:blipFill>
          <a:blip r:embed="rId3">
            <a:alphaModFix/>
          </a:blip>
          <a:stretch>
            <a:fillRect/>
          </a:stretch>
        </p:blipFill>
        <p:spPr>
          <a:xfrm>
            <a:off x="6119923" y="1958275"/>
            <a:ext cx="2707801" cy="2203101"/>
          </a:xfrm>
          <a:prstGeom prst="rect">
            <a:avLst/>
          </a:prstGeom>
          <a:noFill/>
          <a:ln>
            <a:noFill/>
          </a:ln>
        </p:spPr>
      </p:pic>
      <p:pic>
        <p:nvPicPr>
          <p:cNvPr id="311" name="Google Shape;311;p50"/>
          <p:cNvPicPr preferRelativeResize="0"/>
          <p:nvPr/>
        </p:nvPicPr>
        <p:blipFill>
          <a:blip r:embed="rId4">
            <a:alphaModFix/>
          </a:blip>
          <a:stretch>
            <a:fillRect/>
          </a:stretch>
        </p:blipFill>
        <p:spPr>
          <a:xfrm>
            <a:off x="3444450" y="1369227"/>
            <a:ext cx="2516701" cy="1747800"/>
          </a:xfrm>
          <a:prstGeom prst="rect">
            <a:avLst/>
          </a:prstGeom>
          <a:noFill/>
          <a:ln>
            <a:noFill/>
          </a:ln>
        </p:spPr>
      </p:pic>
      <p:pic>
        <p:nvPicPr>
          <p:cNvPr id="312" name="Google Shape;312;p50"/>
          <p:cNvPicPr preferRelativeResize="0"/>
          <p:nvPr/>
        </p:nvPicPr>
        <p:blipFill>
          <a:blip r:embed="rId5">
            <a:alphaModFix/>
          </a:blip>
          <a:stretch>
            <a:fillRect/>
          </a:stretch>
        </p:blipFill>
        <p:spPr>
          <a:xfrm>
            <a:off x="8493578" y="4446674"/>
            <a:ext cx="521925" cy="45898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18" name="Google Shape;318;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Finish your </a:t>
            </a:r>
            <a:r>
              <a:rPr lang="en" sz="2400" b="1">
                <a:latin typeface="Century Gothic"/>
                <a:ea typeface="Century Gothic"/>
                <a:cs typeface="Century Gothic"/>
                <a:sym typeface="Century Gothic"/>
              </a:rPr>
              <a:t>Informational Essay Planner.</a:t>
            </a:r>
            <a:br>
              <a:rPr lang="en" sz="2400" b="1">
                <a:latin typeface="Century Gothic"/>
                <a:ea typeface="Century Gothic"/>
                <a:cs typeface="Century Gothic"/>
                <a:sym typeface="Century Gothic"/>
              </a:rPr>
            </a:br>
            <a:endParaRPr sz="2400" b="1">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In the next lesson, you will draft your essay, so it’s important you get all your ideas on the planner. </a:t>
            </a: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Remember to take home the resources you may need to finish the planner, especially your </a:t>
            </a:r>
            <a:r>
              <a:rPr lang="en" sz="2400" b="1">
                <a:latin typeface="Century Gothic"/>
                <a:ea typeface="Century Gothic"/>
                <a:cs typeface="Century Gothic"/>
                <a:sym typeface="Century Gothic"/>
              </a:rPr>
              <a:t>Gathering Evidence note-catchers.</a:t>
            </a:r>
            <a:br>
              <a:rPr lang="en" sz="2400" b="1">
                <a:latin typeface="Century Gothic"/>
                <a:ea typeface="Century Gothic"/>
                <a:cs typeface="Century Gothic"/>
                <a:sym typeface="Century Gothic"/>
              </a:rPr>
            </a:br>
            <a:endParaRPr sz="2400" b="1">
              <a:latin typeface="Century Gothic"/>
              <a:ea typeface="Century Gothic"/>
              <a:cs typeface="Century Gothic"/>
              <a:sym typeface="Century Gothic"/>
            </a:endParaRPr>
          </a:p>
        </p:txBody>
      </p:sp>
      <p:pic>
        <p:nvPicPr>
          <p:cNvPr id="5" name="Google Shape;312;p50"/>
          <p:cNvPicPr preferRelativeResize="0"/>
          <p:nvPr/>
        </p:nvPicPr>
        <p:blipFill>
          <a:blip r:embed="rId3">
            <a:alphaModFix/>
          </a:blip>
          <a:stretch>
            <a:fillRect/>
          </a:stretch>
        </p:blipFill>
        <p:spPr>
          <a:xfrm>
            <a:off x="8493578" y="4446674"/>
            <a:ext cx="521925" cy="45898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26" name="Google Shape;326;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27" name="Google Shape;327;p52"/>
          <p:cNvGraphicFramePr/>
          <p:nvPr/>
        </p:nvGraphicFramePr>
        <p:xfrm>
          <a:off x="577216" y="1385887"/>
          <a:ext cx="7989600" cy="3230175"/>
        </p:xfrm>
        <a:graphic>
          <a:graphicData uri="http://schemas.openxmlformats.org/drawingml/2006/table">
            <a:tbl>
              <a:tblPr firstRow="1" bandRow="1">
                <a:noFill/>
                <a:tableStyleId>{42BC03BC-726E-4254-AC1F-18CDAF2048F3}</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15</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15: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dirty="0">
                <a:latin typeface="Century Gothic"/>
                <a:ea typeface="Century Gothic"/>
                <a:cs typeface="Century Gothic"/>
                <a:sym typeface="Century Gothic"/>
              </a:rPr>
              <a:t>Informational Essay Prompt and New York State Grades 6–8 Expository Writing Evaluation Rubric</a:t>
            </a:r>
            <a:r>
              <a:rPr lang="en" sz="1800" dirty="0">
                <a:latin typeface="Century Gothic"/>
                <a:ea typeface="Century Gothic"/>
                <a:cs typeface="Century Gothic"/>
                <a:sym typeface="Century Gothic"/>
              </a:rPr>
              <a:t> (one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Rubric Criteria strips </a:t>
            </a:r>
            <a:r>
              <a:rPr lang="en" sz="1800" dirty="0">
                <a:latin typeface="Century Gothic"/>
                <a:ea typeface="Century Gothic"/>
                <a:cs typeface="Century Gothic"/>
                <a:sym typeface="Century Gothic"/>
              </a:rPr>
              <a:t>(one strip per pair; one for modeling)</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Quote Sandwich guide</a:t>
            </a:r>
            <a:r>
              <a:rPr lang="en" sz="1800" dirty="0">
                <a:latin typeface="Century Gothic"/>
                <a:ea typeface="Century Gothic"/>
                <a:cs typeface="Century Gothic"/>
                <a:sym typeface="Century Gothic"/>
              </a:rPr>
              <a:t> (for informational essay) (one per student; one to display)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Informational Essay Planner </a:t>
            </a:r>
            <a:r>
              <a:rPr lang="en"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Sample Informational Essay Planner</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(for teacher reference)</a:t>
            </a:r>
            <a:br>
              <a:rPr lang="en" sz="1800" b="1" dirty="0">
                <a:latin typeface="Century Gothic"/>
                <a:ea typeface="Century Gothic"/>
                <a:cs typeface="Century Gothic"/>
                <a:sym typeface="Century Gothic"/>
              </a:rPr>
            </a:br>
            <a:endParaRPr sz="1800" b="1"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2: Lesson 15</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15: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Reading and protocols to read in preparation:</a:t>
            </a:r>
            <a:endParaRPr sz="180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Char char="•"/>
            </a:pPr>
            <a:r>
              <a:rPr lang="en" sz="1600">
                <a:latin typeface="Century Gothic"/>
                <a:ea typeface="Century Gothic"/>
                <a:cs typeface="Century Gothic"/>
                <a:sym typeface="Century Gothic"/>
              </a:rPr>
              <a:t>Review the </a:t>
            </a:r>
            <a:r>
              <a:rPr lang="en" sz="1600" b="1">
                <a:latin typeface="Century Gothic"/>
                <a:ea typeface="Century Gothic"/>
                <a:cs typeface="Century Gothic"/>
                <a:sym typeface="Century Gothic"/>
              </a:rPr>
              <a:t>Informational Essay Prompt and New York State Grades 6–8 Expository Writing Evaluation Rubric</a:t>
            </a:r>
            <a:endParaRPr sz="1600" b="1">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Review the</a:t>
            </a:r>
            <a:r>
              <a:rPr lang="en" sz="1600" b="1">
                <a:latin typeface="Century Gothic"/>
                <a:ea typeface="Century Gothic"/>
                <a:cs typeface="Century Gothic"/>
                <a:sym typeface="Century Gothic"/>
              </a:rPr>
              <a:t> Sample Rubric Criteria strips</a:t>
            </a:r>
            <a:endParaRPr sz="1600" b="1">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Review the </a:t>
            </a:r>
            <a:r>
              <a:rPr lang="en" sz="1600" b="1">
                <a:latin typeface="Century Gothic"/>
                <a:ea typeface="Century Gothic"/>
                <a:cs typeface="Century Gothic"/>
                <a:sym typeface="Century Gothic"/>
              </a:rPr>
              <a:t>Sample Informational Essay Planner (for teacher reference)</a:t>
            </a:r>
            <a:endParaRPr sz="1600" b="1">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Review active and passive voice for the mini lesson (a resource can be accessed at </a:t>
            </a:r>
            <a:r>
              <a:rPr lang="en" sz="1600" b="1">
                <a:latin typeface="Century Gothic"/>
                <a:ea typeface="Century Gothic"/>
                <a:cs typeface="Century Gothic"/>
                <a:sym typeface="Century Gothic"/>
              </a:rPr>
              <a:t/>
            </a:r>
            <a:br>
              <a:rPr lang="en" sz="1600" b="1">
                <a:latin typeface="Century Gothic"/>
                <a:ea typeface="Century Gothic"/>
                <a:cs typeface="Century Gothic"/>
                <a:sym typeface="Century Gothic"/>
              </a:rPr>
            </a:br>
            <a:r>
              <a:rPr lang="en" sz="1600" u="sng">
                <a:solidFill>
                  <a:schemeClr val="hlink"/>
                </a:solidFill>
                <a:latin typeface="Century Gothic"/>
                <a:ea typeface="Century Gothic"/>
                <a:cs typeface="Century Gothic"/>
                <a:sym typeface="Century Gothic"/>
                <a:hlinkClick r:id="rId3"/>
              </a:rPr>
              <a:t>https://owl.purdue.edu/owl/general_writing/academic_writing/active_and_passive_voice/active_versus_passive_voice.html</a:t>
            </a:r>
            <a:r>
              <a:rPr lang="en" sz="1600">
                <a:latin typeface="Century Gothic"/>
                <a:ea typeface="Century Gothic"/>
                <a:cs typeface="Century Gothic"/>
                <a:sym typeface="Century Gothic"/>
              </a:rPr>
              <a:t>)</a:t>
            </a:r>
            <a:endParaRPr sz="16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15</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begin to plan your essay for the </a:t>
            </a:r>
            <a:r>
              <a:rPr lang="en" sz="1800" b="1" dirty="0">
                <a:latin typeface="Century Gothic"/>
                <a:ea typeface="Century Gothic"/>
                <a:cs typeface="Century Gothic"/>
                <a:sym typeface="Century Gothic"/>
              </a:rPr>
              <a:t>End-of-Unit 2 Assessment</a:t>
            </a:r>
            <a:r>
              <a:rPr lang="en" sz="1800" dirty="0">
                <a:latin typeface="Century Gothic"/>
                <a:ea typeface="Century Gothic"/>
                <a:cs typeface="Century Gothic"/>
                <a:sym typeface="Century Gothic"/>
              </a:rPr>
              <a:t>. Today’s focus will be on the writing rubric and the planning tools that will be helpful to use as you begin writing your first draft of the essay during tomorrow’s lesson.</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grading rubric. </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Determine what the rubric criterion will look like in your writing.</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Active and Passive Voice.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planning tools and requirements for your essay.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Begin to plan the essay.</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Review the Essay Prompt and Rubric</a:t>
            </a:r>
            <a:endParaRPr sz="30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369225"/>
            <a:ext cx="4734300" cy="32634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Reread the prompt from your </a:t>
            </a:r>
            <a:r>
              <a:rPr lang="en" b="1">
                <a:latin typeface="Century Gothic"/>
                <a:ea typeface="Century Gothic"/>
                <a:cs typeface="Century Gothic"/>
                <a:sym typeface="Century Gothic"/>
              </a:rPr>
              <a:t>Gathering Evidence Note-Catcher.</a:t>
            </a:r>
            <a:endParaRPr b="1">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Share with your partner which piece(s) of evidence you starred .</a:t>
            </a: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Then, explain why you starred this evidence. </a:t>
            </a:r>
            <a:endParaRPr>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498442" y="4452258"/>
            <a:ext cx="539172" cy="427650"/>
          </a:xfrm>
          <a:prstGeom prst="rect">
            <a:avLst/>
          </a:prstGeom>
          <a:noFill/>
          <a:ln>
            <a:noFill/>
          </a:ln>
        </p:spPr>
      </p:pic>
      <p:pic>
        <p:nvPicPr>
          <p:cNvPr id="246" name="Google Shape;246;p42"/>
          <p:cNvPicPr preferRelativeResize="0"/>
          <p:nvPr/>
        </p:nvPicPr>
        <p:blipFill>
          <a:blip r:embed="rId4">
            <a:alphaModFix/>
          </a:blip>
          <a:stretch>
            <a:fillRect/>
          </a:stretch>
        </p:blipFill>
        <p:spPr>
          <a:xfrm>
            <a:off x="5362950" y="1493756"/>
            <a:ext cx="3476250" cy="2414192"/>
          </a:xfrm>
          <a:prstGeom prst="rect">
            <a:avLst/>
          </a:prstGeom>
          <a:noFill/>
          <a:ln>
            <a:noFill/>
          </a:ln>
        </p:spPr>
      </p:pic>
      <p:pic>
        <p:nvPicPr>
          <p:cNvPr id="247" name="Google Shape;247;p42"/>
          <p:cNvPicPr preferRelativeResize="0"/>
          <p:nvPr/>
        </p:nvPicPr>
        <p:blipFill rotWithShape="1">
          <a:blip r:embed="rId5">
            <a:alphaModFix/>
          </a:blip>
          <a:srcRect l="11708" r="16985"/>
          <a:stretch/>
        </p:blipFill>
        <p:spPr>
          <a:xfrm>
            <a:off x="8079121" y="4345077"/>
            <a:ext cx="408435" cy="600146"/>
          </a:xfrm>
          <a:prstGeom prst="rect">
            <a:avLst/>
          </a:prstGeom>
          <a:noFill/>
          <a:ln>
            <a:noFill/>
          </a:ln>
        </p:spPr>
      </p:pic>
      <p:pic>
        <p:nvPicPr>
          <p:cNvPr id="248" name="Google Shape;248;p42"/>
          <p:cNvPicPr preferRelativeResize="0"/>
          <p:nvPr/>
        </p:nvPicPr>
        <p:blipFill>
          <a:blip r:embed="rId6">
            <a:alphaModFix/>
          </a:blip>
          <a:stretch>
            <a:fillRect/>
          </a:stretch>
        </p:blipFill>
        <p:spPr>
          <a:xfrm>
            <a:off x="7646113" y="4430175"/>
            <a:ext cx="482751" cy="4299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54" name="Google Shape;254;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55600" algn="l" rtl="0">
              <a:lnSpc>
                <a:spcPct val="115000"/>
              </a:lnSpc>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I can </a:t>
            </a:r>
            <a:r>
              <a:rPr lang="en" sz="2000" i="1">
                <a:latin typeface="Century Gothic"/>
                <a:ea typeface="Century Gothic"/>
                <a:cs typeface="Century Gothic"/>
                <a:sym typeface="Century Gothic"/>
              </a:rPr>
              <a:t>intentionally use verbs in the active and passive voice</a:t>
            </a:r>
            <a:r>
              <a:rPr lang="en" sz="2000">
                <a:latin typeface="Century Gothic"/>
                <a:ea typeface="Century Gothic"/>
                <a:cs typeface="Century Gothic"/>
                <a:sym typeface="Century Gothic"/>
              </a:rPr>
              <a:t> in my World War II invisibility informational essay.</a:t>
            </a:r>
            <a:br>
              <a:rPr lang="en" sz="2000">
                <a:latin typeface="Century Gothic"/>
                <a:ea typeface="Century Gothic"/>
                <a:cs typeface="Century Gothic"/>
                <a:sym typeface="Century Gothic"/>
              </a:rPr>
            </a:br>
            <a:endParaRPr sz="2000">
              <a:latin typeface="Century Gothic"/>
              <a:ea typeface="Century Gothic"/>
              <a:cs typeface="Century Gothic"/>
              <a:sym typeface="Century Gothic"/>
            </a:endParaRPr>
          </a:p>
          <a:p>
            <a:pPr marL="457200" lvl="0" indent="-355600" algn="l" rtl="0">
              <a:lnSpc>
                <a:spcPct val="115000"/>
              </a:lnSpc>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I can </a:t>
            </a:r>
            <a:r>
              <a:rPr lang="en" sz="2000" i="1">
                <a:latin typeface="Century Gothic"/>
                <a:ea typeface="Century Gothic"/>
                <a:cs typeface="Century Gothic"/>
                <a:sym typeface="Century Gothic"/>
              </a:rPr>
              <a:t>identify strategies and resources to help me spell correctly </a:t>
            </a:r>
            <a:r>
              <a:rPr lang="en" sz="2000">
                <a:latin typeface="Century Gothic"/>
                <a:ea typeface="Century Gothic"/>
                <a:cs typeface="Century Gothic"/>
                <a:sym typeface="Century Gothic"/>
              </a:rPr>
              <a:t>on my informational essay.</a:t>
            </a:r>
            <a:br>
              <a:rPr lang="en" sz="2000">
                <a:latin typeface="Century Gothic"/>
                <a:ea typeface="Century Gothic"/>
                <a:cs typeface="Century Gothic"/>
                <a:sym typeface="Century Gothic"/>
              </a:rPr>
            </a:br>
            <a:endParaRPr sz="2000">
              <a:latin typeface="Century Gothic"/>
              <a:ea typeface="Century Gothic"/>
              <a:cs typeface="Century Gothic"/>
              <a:sym typeface="Century Gothic"/>
            </a:endParaRPr>
          </a:p>
          <a:p>
            <a:pPr marL="457200" lvl="0" indent="-355600" algn="l" rtl="0">
              <a:lnSpc>
                <a:spcPct val="115000"/>
              </a:lnSpc>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I can </a:t>
            </a:r>
            <a:r>
              <a:rPr lang="en" sz="2000" i="1">
                <a:latin typeface="Century Gothic"/>
                <a:ea typeface="Century Gothic"/>
                <a:cs typeface="Century Gothic"/>
                <a:sym typeface="Century Gothic"/>
              </a:rPr>
              <a:t>plan an informational essay using relevant details from texts </a:t>
            </a:r>
            <a:r>
              <a:rPr lang="en" sz="2000">
                <a:latin typeface="Century Gothic"/>
                <a:ea typeface="Century Gothic"/>
                <a:cs typeface="Century Gothic"/>
                <a:sym typeface="Century Gothic"/>
              </a:rPr>
              <a:t>that are carefully selected and organized.</a:t>
            </a:r>
            <a:endParaRPr sz="2000">
              <a:latin typeface="Century Gothic"/>
              <a:ea typeface="Century Gothic"/>
              <a:cs typeface="Century Gothic"/>
              <a:sym typeface="Century Gothic"/>
            </a:endParaRPr>
          </a:p>
        </p:txBody>
      </p:sp>
      <p:pic>
        <p:nvPicPr>
          <p:cNvPr id="255" name="Google Shape;255;p43"/>
          <p:cNvPicPr preferRelativeResize="0"/>
          <p:nvPr/>
        </p:nvPicPr>
        <p:blipFill>
          <a:blip r:embed="rId3">
            <a:alphaModFix/>
          </a:blip>
          <a:stretch>
            <a:fillRect/>
          </a:stretch>
        </p:blipFill>
        <p:spPr>
          <a:xfrm>
            <a:off x="8411204" y="4413750"/>
            <a:ext cx="615775" cy="498050"/>
          </a:xfrm>
          <a:prstGeom prst="rect">
            <a:avLst/>
          </a:prstGeom>
          <a:noFill/>
          <a:ln>
            <a:noFill/>
          </a:ln>
        </p:spPr>
      </p:pic>
      <p:pic>
        <p:nvPicPr>
          <p:cNvPr id="256" name="Google Shape;256;p43"/>
          <p:cNvPicPr preferRelativeResize="0"/>
          <p:nvPr/>
        </p:nvPicPr>
        <p:blipFill>
          <a:blip r:embed="rId4">
            <a:alphaModFix/>
          </a:blip>
          <a:stretch>
            <a:fillRect/>
          </a:stretch>
        </p:blipFill>
        <p:spPr>
          <a:xfrm>
            <a:off x="7957455" y="4435522"/>
            <a:ext cx="492579" cy="49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Writing Rubric</a:t>
            </a:r>
            <a:endParaRPr sz="3300" i="0" u="none" strike="noStrike" cap="none">
              <a:solidFill>
                <a:schemeClr val="dk1"/>
              </a:solidFill>
              <a:latin typeface="Century Gothic"/>
              <a:ea typeface="Century Gothic"/>
              <a:cs typeface="Century Gothic"/>
              <a:sym typeface="Century Gothic"/>
            </a:endParaRPr>
          </a:p>
        </p:txBody>
      </p:sp>
      <p:sp>
        <p:nvSpPr>
          <p:cNvPr id="262" name="Google Shape;262;p44"/>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As you begin to plan your essay, it’s important to know what criteria will be used to assess your work and to review the rubric.</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Now, look at the headings of the rows:</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Content and Analysis</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Command of Evidence</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Coherence, Organization, and Style</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Control of Conventions</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Writing Rubric</a:t>
            </a:r>
            <a:endParaRPr sz="3300" i="0" u="none" strike="noStrike" cap="none">
              <a:solidFill>
                <a:schemeClr val="dk1"/>
              </a:solidFill>
              <a:latin typeface="Century Gothic"/>
              <a:ea typeface="Century Gothic"/>
              <a:cs typeface="Century Gothic"/>
              <a:sym typeface="Century Gothic"/>
            </a:endParaRPr>
          </a:p>
        </p:txBody>
      </p:sp>
      <p:sp>
        <p:nvSpPr>
          <p:cNvPr id="268" name="Google Shape;268;p45"/>
          <p:cNvSpPr txBox="1">
            <a:spLocks noGrp="1"/>
          </p:cNvSpPr>
          <p:nvPr>
            <p:ph type="body" idx="1"/>
          </p:nvPr>
        </p:nvSpPr>
        <p:spPr>
          <a:xfrm>
            <a:off x="115850" y="1202900"/>
            <a:ext cx="14766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Look at column 3. This tells you what is generally expected in your writing.</a:t>
            </a:r>
            <a:endParaRPr sz="1800">
              <a:latin typeface="Century Gothic"/>
              <a:ea typeface="Century Gothic"/>
              <a:cs typeface="Century Gothic"/>
              <a:sym typeface="Century Gothic"/>
            </a:endParaRPr>
          </a:p>
        </p:txBody>
      </p:sp>
      <p:pic>
        <p:nvPicPr>
          <p:cNvPr id="269" name="Google Shape;269;p45"/>
          <p:cNvPicPr preferRelativeResize="0"/>
          <p:nvPr/>
        </p:nvPicPr>
        <p:blipFill>
          <a:blip r:embed="rId3">
            <a:alphaModFix/>
          </a:blip>
          <a:stretch>
            <a:fillRect/>
          </a:stretch>
        </p:blipFill>
        <p:spPr>
          <a:xfrm>
            <a:off x="1724599" y="1164774"/>
            <a:ext cx="1246900" cy="3339650"/>
          </a:xfrm>
          <a:prstGeom prst="rect">
            <a:avLst/>
          </a:prstGeom>
          <a:noFill/>
          <a:ln>
            <a:noFill/>
          </a:ln>
        </p:spPr>
      </p:pic>
      <p:pic>
        <p:nvPicPr>
          <p:cNvPr id="270" name="Google Shape;270;p45"/>
          <p:cNvPicPr preferRelativeResize="0"/>
          <p:nvPr/>
        </p:nvPicPr>
        <p:blipFill>
          <a:blip r:embed="rId4">
            <a:alphaModFix/>
          </a:blip>
          <a:stretch>
            <a:fillRect/>
          </a:stretch>
        </p:blipFill>
        <p:spPr>
          <a:xfrm>
            <a:off x="3480423" y="3094725"/>
            <a:ext cx="5459749" cy="1409700"/>
          </a:xfrm>
          <a:prstGeom prst="rect">
            <a:avLst/>
          </a:prstGeom>
          <a:noFill/>
          <a:ln>
            <a:noFill/>
          </a:ln>
        </p:spPr>
      </p:pic>
      <p:sp>
        <p:nvSpPr>
          <p:cNvPr id="271" name="Google Shape;271;p45"/>
          <p:cNvSpPr txBox="1"/>
          <p:nvPr/>
        </p:nvSpPr>
        <p:spPr>
          <a:xfrm>
            <a:off x="3539250" y="1455400"/>
            <a:ext cx="5342100" cy="160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Look at your </a:t>
            </a:r>
            <a:r>
              <a:rPr lang="en" sz="1800" b="1">
                <a:latin typeface="Century Gothic"/>
                <a:ea typeface="Century Gothic"/>
                <a:cs typeface="Century Gothic"/>
                <a:sym typeface="Century Gothic"/>
              </a:rPr>
              <a:t>Rubric Criteria strip </a:t>
            </a:r>
            <a:r>
              <a:rPr lang="en" sz="1800">
                <a:latin typeface="Century Gothic"/>
                <a:ea typeface="Century Gothic"/>
                <a:cs typeface="Century Gothic"/>
                <a:sym typeface="Century Gothic"/>
              </a:rPr>
              <a:t>and the prompt listed.</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You will write in your own words what this criterion will look like in your writing.</a:t>
            </a:r>
            <a:endParaRPr sz="1800">
              <a:latin typeface="Century Gothic"/>
              <a:ea typeface="Century Gothic"/>
              <a:cs typeface="Century Gothic"/>
              <a:sym typeface="Century Gothic"/>
            </a:endParaRPr>
          </a:p>
        </p:txBody>
      </p:sp>
      <p:pic>
        <p:nvPicPr>
          <p:cNvPr id="9" name="Google Shape;245;p42"/>
          <p:cNvPicPr preferRelativeResize="0"/>
          <p:nvPr/>
        </p:nvPicPr>
        <p:blipFill>
          <a:blip r:embed="rId5">
            <a:alphaModFix/>
          </a:blip>
          <a:stretch>
            <a:fillRect/>
          </a:stretch>
        </p:blipFill>
        <p:spPr>
          <a:xfrm>
            <a:off x="8498442" y="4452258"/>
            <a:ext cx="539172" cy="427650"/>
          </a:xfrm>
          <a:prstGeom prst="rect">
            <a:avLst/>
          </a:prstGeom>
          <a:noFill/>
          <a:ln>
            <a:noFill/>
          </a:ln>
        </p:spPr>
      </p:pic>
      <p:pic>
        <p:nvPicPr>
          <p:cNvPr id="10" name="Google Shape;247;p42"/>
          <p:cNvPicPr preferRelativeResize="0"/>
          <p:nvPr/>
        </p:nvPicPr>
        <p:blipFill rotWithShape="1">
          <a:blip r:embed="rId6">
            <a:alphaModFix/>
          </a:blip>
          <a:srcRect l="11708" r="16985"/>
          <a:stretch/>
        </p:blipFill>
        <p:spPr>
          <a:xfrm>
            <a:off x="8079121" y="4345077"/>
            <a:ext cx="408435" cy="60014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F24AC7E-6781-485F-8F91-091948DBB6CB}"/>
</file>

<file path=customXml/itemProps2.xml><?xml version="1.0" encoding="utf-8"?>
<ds:datastoreItem xmlns:ds="http://schemas.openxmlformats.org/officeDocument/2006/customXml" ds:itemID="{03B48469-403C-4887-A5E8-B93F3F728E81}"/>
</file>

<file path=customXml/itemProps3.xml><?xml version="1.0" encoding="utf-8"?>
<ds:datastoreItem xmlns:ds="http://schemas.openxmlformats.org/officeDocument/2006/customXml" ds:itemID="{475BC693-43CE-46ED-9C45-F2E28CD8CC7E}"/>
</file>

<file path=docProps/app.xml><?xml version="1.0" encoding="utf-8"?>
<Properties xmlns="http://schemas.openxmlformats.org/officeDocument/2006/extended-properties" xmlns:vt="http://schemas.openxmlformats.org/officeDocument/2006/docPropsVTypes">
  <TotalTime>15</TotalTime>
  <Words>1385</Words>
  <Application>Microsoft Macintosh PowerPoint</Application>
  <PresentationFormat>On-screen Show (16:9)</PresentationFormat>
  <Paragraphs>361</Paragraphs>
  <Slides>16</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Calibri</vt:lpstr>
      <vt:lpstr>Century Gothic</vt:lpstr>
      <vt:lpstr>Overlock</vt:lpstr>
      <vt:lpstr>Simple Light</vt:lpstr>
      <vt:lpstr>Office Theme</vt:lpstr>
      <vt:lpstr>Office Theme</vt:lpstr>
      <vt:lpstr>  Grade 8: Module 3: Unit 2: Lesson 15 Teacher slide, before teaching. </vt:lpstr>
      <vt:lpstr>  Grade 8: Module 3: Unit 2: Lesson 15 Teacher slide, before teaching. </vt:lpstr>
      <vt:lpstr>  Grade 8: Module 3: Unit 2: Lesson 15 Teacher slide, before teaching. </vt:lpstr>
      <vt:lpstr>Grade 8: Module 3:  Unit 2: Lesson 15</vt:lpstr>
      <vt:lpstr>Hello, Students!</vt:lpstr>
      <vt:lpstr>Let’s Review the Essay Prompt and Rubric</vt:lpstr>
      <vt:lpstr>Let’s Review the Learning Targets</vt:lpstr>
      <vt:lpstr>Let’s Review the Writing Rubric</vt:lpstr>
      <vt:lpstr>Let’s Review the Writing Rubric</vt:lpstr>
      <vt:lpstr>Let’s Review Active and Passive Voice</vt:lpstr>
      <vt:lpstr>Let’s Prepare to Plan Our Essay</vt:lpstr>
      <vt:lpstr>Let’s Review the Quote Sandwich </vt:lpstr>
      <vt:lpstr>Let’s Discuss the Importance of Correct Spelling </vt:lpstr>
      <vt:lpstr>Let’s Begin to Plan Our Essay</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2: Lesson 15 Teacher slide, before teaching. </dc:title>
  <dc:creator>nbravo</dc:creator>
  <cp:lastModifiedBy>Alexander Specht</cp:lastModifiedBy>
  <cp:revision>5</cp:revision>
  <dcterms:modified xsi:type="dcterms:W3CDTF">2018-10-28T19:00:11Z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