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notesSlides/notesSlide18.xml" ContentType="application/vnd.openxmlformats-officedocument.presentationml.notesSl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34.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slideLayouts/slideLayout33.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A77E114-6343-4613-83FE-8D1ADD26F408}">
  <a:tblStyle styleId="{4A77E114-6343-4613-83FE-8D1ADD26F40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77" autoAdjust="0"/>
  </p:normalViewPr>
  <p:slideViewPr>
    <p:cSldViewPr snapToGrid="0">
      <p:cViewPr varScale="1">
        <p:scale>
          <a:sx n="64" d="100"/>
          <a:sy n="64" d="100"/>
        </p:scale>
        <p:origin x="816"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ustomXml" Target="../customXml/item2.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commentAuthors" Target="commentAuthor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8593984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9"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m</a:t>
            </a:r>
            <a:r>
              <a:rPr lang="en" sz="1200" b="1" dirty="0">
                <a:solidFill>
                  <a:schemeClr val="dk1"/>
                </a:solidFill>
                <a:latin typeface="Calibri"/>
                <a:ea typeface="Calibri"/>
                <a:cs typeface="Calibri"/>
                <a:sym typeface="Calibri"/>
              </a:rPr>
              <a:t>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69731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4acb044bb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18-</a:t>
            </a:r>
            <a:r>
              <a:rPr lang="en" sz="1200" b="1" dirty="0" smtClean="0">
                <a:latin typeface="Calibri"/>
                <a:ea typeface="Calibri"/>
                <a:cs typeface="Calibri"/>
                <a:sym typeface="Calibri"/>
              </a:rPr>
              <a:t>20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/Pairs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Teachers will need </a:t>
            </a:r>
            <a:r>
              <a:rPr lang="en" sz="1200" dirty="0">
                <a:solidFill>
                  <a:schemeClr val="dk1"/>
                </a:solidFill>
                <a:latin typeface="Calibri"/>
                <a:ea typeface="Calibri"/>
                <a:cs typeface="Calibri"/>
                <a:sym typeface="Calibri"/>
              </a:rPr>
              <a:t>the</a:t>
            </a:r>
            <a:r>
              <a:rPr lang="en" sz="1200" b="1" dirty="0">
                <a:solidFill>
                  <a:schemeClr val="dk1"/>
                </a:solidFill>
                <a:latin typeface="Calibri"/>
                <a:ea typeface="Calibri"/>
                <a:cs typeface="Calibri"/>
                <a:sym typeface="Calibri"/>
              </a:rPr>
              <a:t> Patriot broadside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paper. Invite students to retrieve their copies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and the </a:t>
            </a:r>
            <a:r>
              <a:rPr lang="en" sz="1200" b="1" dirty="0">
                <a:latin typeface="Calibri"/>
                <a:ea typeface="Calibri"/>
                <a:cs typeface="Calibri"/>
                <a:sym typeface="Calibri"/>
              </a:rPr>
              <a:t>Patriot broadside </a:t>
            </a:r>
            <a:r>
              <a:rPr lang="en" sz="1200" dirty="0">
                <a:latin typeface="Calibri"/>
                <a:ea typeface="Calibri"/>
                <a:cs typeface="Calibri"/>
                <a:sym typeface="Calibri"/>
              </a:rPr>
              <a:t>they started in Lesson 7 and follow the same routine from Work Time B of Lesson 7 to guide them through writing Proof Paragraph 2.</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reference or use the following </a:t>
            </a:r>
            <a:r>
              <a:rPr lang="en-US" sz="1200" dirty="0" smtClean="0">
                <a:latin typeface="Calibri"/>
                <a:ea typeface="Calibri"/>
                <a:cs typeface="Calibri"/>
                <a:sym typeface="Calibri"/>
              </a:rPr>
              <a:t>m</a:t>
            </a:r>
            <a:r>
              <a:rPr lang="en" sz="1200" dirty="0" smtClean="0">
                <a:latin typeface="Calibri"/>
                <a:ea typeface="Calibri"/>
                <a:cs typeface="Calibri"/>
                <a:sym typeface="Calibri"/>
              </a:rPr>
              <a:t>aterials </a:t>
            </a:r>
            <a:r>
              <a:rPr lang="en" sz="1200" dirty="0">
                <a:latin typeface="Calibri"/>
                <a:ea typeface="Calibri"/>
                <a:cs typeface="Calibri"/>
                <a:sym typeface="Calibri"/>
              </a:rPr>
              <a:t>as </a:t>
            </a:r>
            <a:r>
              <a:rPr lang="en-US" sz="1200" dirty="0" smtClean="0">
                <a:latin typeface="Calibri"/>
                <a:ea typeface="Calibri"/>
                <a:cs typeface="Calibri"/>
                <a:sym typeface="Calibri"/>
              </a:rPr>
              <a:t>they </a:t>
            </a:r>
            <a:r>
              <a:rPr lang="en" sz="1200" dirty="0" smtClean="0">
                <a:latin typeface="Calibri"/>
                <a:ea typeface="Calibri"/>
                <a:cs typeface="Calibri"/>
                <a:sym typeface="Calibri"/>
              </a:rPr>
              <a:t>write</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Prepositional Phrases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Writing Complete Sentences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to identify common issues to use as whole group teaching points. Refer to the </a:t>
            </a:r>
            <a:r>
              <a:rPr lang="en" sz="1200" b="1" dirty="0">
                <a:latin typeface="Calibri"/>
                <a:ea typeface="Calibri"/>
                <a:cs typeface="Calibri"/>
                <a:sym typeface="Calibri"/>
              </a:rPr>
              <a:t>Patriot broadside</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 as necessary. Remind students that as they draft this proof paragraph, they should elaborate on the focus of their essay, or explain how the evidence in this paragraph supports their opinion that colonists should support the American Revolution.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evidence to the </a:t>
            </a:r>
            <a:r>
              <a:rPr lang="en" sz="1200" b="0" dirty="0">
                <a:latin typeface="Calibri"/>
                <a:ea typeface="Calibri"/>
                <a:cs typeface="Calibri"/>
                <a:sym typeface="Calibri"/>
              </a:rPr>
              <a:t>writing checklist.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in building writing stamina: Consider offering built-in breaks, during which students can choose an activity such as getting water or stretching. Reduce the number of these breaks over time as students increase their stamina.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Adding Examples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Before students write Proof Paragraph 2, invite a volunteer to state an opinion, reason, and evidence to support the reason from his or her broadside and add these examples to the Opinions/Reasons/Evidence chart.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(Prepositional Phrase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practice using prepositional phrases by playing the question/preposition game introduced in Lesson 7. Challenge students to see how many prepositional phrases they can use in 40 seconds.</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19" name="Google Shape;319;g44acb044b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357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5139e5a60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Reflecting on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327" name="Google Shape;327;g45139e5a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4798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4acb044bb_0_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Guided Practice: Revising Proof Paragraphs 1 and 2</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Group/Partners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Slide has animations that appear upon click.</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focus them on the following criteria:</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“W.4.1c: I use linking words to connect my opinion and reasons.”</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“L.4.1: My words and sentences follow the rules of writing.”</a:t>
            </a:r>
            <a:endParaRPr sz="1200" i="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a:t>
            </a:r>
            <a:r>
              <a:rPr lang="en-US" sz="1200" i="1" dirty="0" smtClean="0">
                <a:latin typeface="Calibri"/>
                <a:ea typeface="Calibri"/>
                <a:cs typeface="Calibri"/>
                <a:sym typeface="Calibri"/>
              </a:rPr>
              <a:t>do </a:t>
            </a:r>
            <a:r>
              <a:rPr lang="en" sz="1200" i="1" dirty="0" smtClean="0">
                <a:latin typeface="Calibri"/>
                <a:ea typeface="Calibri"/>
                <a:cs typeface="Calibri"/>
                <a:sym typeface="Calibri"/>
              </a:rPr>
              <a:t>each </a:t>
            </a:r>
            <a:r>
              <a:rPr lang="en" sz="1200" i="1" dirty="0">
                <a:latin typeface="Calibri"/>
                <a:ea typeface="Calibri"/>
                <a:cs typeface="Calibri"/>
                <a:sym typeface="Calibri"/>
              </a:rPr>
              <a:t>of these </a:t>
            </a:r>
            <a:r>
              <a:rPr lang="en-US" sz="1200" i="1" dirty="0" smtClean="0">
                <a:latin typeface="Calibri"/>
                <a:ea typeface="Calibri"/>
                <a:cs typeface="Calibri"/>
                <a:sym typeface="Calibri"/>
              </a:rPr>
              <a:t>criterion </a:t>
            </a:r>
            <a:r>
              <a:rPr lang="en" sz="1200" i="1" dirty="0" smtClean="0">
                <a:latin typeface="Calibri"/>
                <a:ea typeface="Calibri"/>
                <a:cs typeface="Calibri"/>
                <a:sym typeface="Calibri"/>
              </a:rPr>
              <a:t>mean</a:t>
            </a:r>
            <a:r>
              <a:rPr lang="en" sz="1200" i="1" dirty="0">
                <a:latin typeface="Calibri"/>
                <a:ea typeface="Calibri"/>
                <a:cs typeface="Calibri"/>
                <a:sym typeface="Calibri"/>
              </a:rPr>
              <a:t>?</a:t>
            </a:r>
            <a:r>
              <a:rPr lang="en" sz="1200" dirty="0">
                <a:latin typeface="Calibri"/>
                <a:ea typeface="Calibri"/>
                <a:cs typeface="Calibri"/>
                <a:sym typeface="Calibri"/>
              </a:rPr>
              <a:t>” </a:t>
            </a:r>
            <a:r>
              <a:rPr lang="en" sz="1200" b="1" dirty="0">
                <a:latin typeface="Calibri"/>
                <a:ea typeface="Calibri"/>
                <a:cs typeface="Calibri"/>
                <a:sym typeface="Calibri"/>
              </a:rPr>
              <a:t>(W.4.1c means to use words to link ideas; L.4.1 means to use correct grammar and punctuation.)</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authors use linking words and phrases to connect ideas in writing. In opinion writing, authors use these words to connect their opinion, reasons, and evidence.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evidence to the </a:t>
            </a:r>
            <a:r>
              <a:rPr lang="en" sz="1200" b="0" dirty="0">
                <a:latin typeface="Calibri"/>
                <a:ea typeface="Calibri"/>
                <a:cs typeface="Calibri"/>
                <a:sym typeface="Calibri"/>
              </a:rPr>
              <a:t>writing checklist.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Support for Any Students Who Need It:</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For students who may need additional support in building writing stamina: Consider offering built-in breaks, during which students can choose an activity such as getting water or stretching. Reduce the number of these breaks over time as students increase their stamina.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Using Linking Phrases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use the linking phrases listed under the Evidence column of the Opinions/Reasons/Evidence chart to state the evidence that supports their reason. Encourage students to vary the linking words and phrases they use from one sentence to the next.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(Prepositional Phrase Practice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practice using prepositional phrases by playing the question/preposition game introduced in Lesson 7. Challenge students to see how many prepositional phrases they can use in 50 seconds.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(Verbal Writing Practice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Give students an opportunity to verbally recount a reason and supporting evidence for their opinion from their Opinion Writing Planning graphic organizer and to rehearse their sentences with a partner before writing.</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35" name="Google Shape;335;g44acb044bb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84980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5139e5a60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/Pairs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None.</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linking words model. Point out that Example 1 is before the author revised his work for linking words and phrases and Example 2 is after the revision. Point out that both of these examples include the broadside’s focus statement and two proof paragraphs.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second proof paragraph of Example 2 aloud. Then read the second proof paragraph of Example 1 aloud. Then invite students to chorally reread both with you.</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are the differences between the two examples?</a:t>
            </a:r>
            <a:r>
              <a:rPr lang="en" sz="1200" dirty="0">
                <a:latin typeface="Calibri"/>
                <a:ea typeface="Calibri"/>
                <a:cs typeface="Calibri"/>
                <a:sym typeface="Calibri"/>
              </a:rPr>
              <a:t>” </a:t>
            </a:r>
            <a:r>
              <a:rPr lang="en" sz="1200" b="1" dirty="0">
                <a:latin typeface="Calibri"/>
                <a:ea typeface="Calibri"/>
                <a:cs typeface="Calibri"/>
                <a:sym typeface="Calibri"/>
              </a:rPr>
              <a:t>(The second proof paragraph in Example 2 connects the reason and evidence to the opinion. The second proof paragraph in Example 1 includes the reason and evidence but doesn’t connect or explain them.)</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underline the differences in Example 2 and model this on the displayed copy </a:t>
            </a:r>
            <a:r>
              <a:rPr lang="en" sz="1200" b="1" dirty="0">
                <a:latin typeface="Calibri"/>
                <a:ea typeface="Calibri"/>
                <a:cs typeface="Calibri"/>
                <a:sym typeface="Calibri"/>
              </a:rPr>
              <a:t>(“Another”; “because doing so will lead to violence”; “Paying taxes that go toward the military means giving</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productive, cue students with a challenge. 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i="1" dirty="0">
                <a:latin typeface="Calibri"/>
                <a:ea typeface="Calibri"/>
                <a:cs typeface="Calibri"/>
                <a:sym typeface="Calibri"/>
              </a:rPr>
              <a:t>“How does including linking words and phrases in Example 2 help us understand the author’s point?”</a:t>
            </a:r>
            <a:r>
              <a:rPr lang="en" sz="1200" dirty="0">
                <a:latin typeface="Calibri"/>
                <a:ea typeface="Calibri"/>
                <a:cs typeface="Calibri"/>
                <a:sym typeface="Calibri"/>
              </a:rPr>
              <a:t> </a:t>
            </a:r>
            <a:r>
              <a:rPr lang="en" sz="1200" b="1" dirty="0">
                <a:latin typeface="Calibri"/>
                <a:ea typeface="Calibri"/>
                <a:cs typeface="Calibri"/>
                <a:sym typeface="Calibri"/>
              </a:rPr>
              <a:t>(They help show how the evidence supports the reason and how the reason is connected to the opinion; they make the author’s point more convincing.)</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now they will reread their drafts and revise them for linking words and phrases, prepositional phrases, and complete sentences.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following along while you identify differences.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Make this activity relevant by reminding students that real authors revise their work many times because it improves their writing skills.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Practicing Linking Language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practice linking language by describing an opinion from the Opinions/Reasons/Evidence chart, citing one reason and one example of evidence. Encourage students to use the sentence starters and linking words and phrases listed under each column to connect these ideas.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(Listing Linking Words and Phrases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Consider listing and displaying the most frequently used linking words and phrases and those that may be most useful for students in their revisions (because, and, also, another, so). Consider providing time for students to use their online or paper translation dictionary to translate the words.</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46" name="Google Shape;346;g45139e5a6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44813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4acb044bb_0_2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/Pairs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None.</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now they will reread their drafts and revise them for linking words and phrases, prepositional phrases, and complete sentences.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refer to the revision notes they made in Lesson 8 and the </a:t>
            </a:r>
            <a:r>
              <a:rPr lang="en" sz="1200" b="1" dirty="0">
                <a:latin typeface="Calibri"/>
                <a:ea typeface="Calibri"/>
                <a:cs typeface="Calibri"/>
                <a:sym typeface="Calibri"/>
              </a:rPr>
              <a:t>Prepositional Phrases</a:t>
            </a:r>
            <a:r>
              <a:rPr lang="en" sz="1200" dirty="0">
                <a:latin typeface="Calibri"/>
                <a:ea typeface="Calibri"/>
                <a:cs typeface="Calibri"/>
                <a:sym typeface="Calibri"/>
              </a:rPr>
              <a:t> and </a:t>
            </a:r>
            <a:r>
              <a:rPr lang="en" sz="1200" b="1" dirty="0">
                <a:latin typeface="Calibri"/>
                <a:ea typeface="Calibri"/>
                <a:cs typeface="Calibri"/>
                <a:sym typeface="Calibri"/>
              </a:rPr>
              <a:t>Writing Complete Sentences handouts</a:t>
            </a:r>
            <a:r>
              <a:rPr lang="en" sz="1200" dirty="0">
                <a:latin typeface="Calibri"/>
                <a:ea typeface="Calibri"/>
                <a:cs typeface="Calibri"/>
                <a:sym typeface="Calibri"/>
              </a:rPr>
              <a:t> as needed. Circulate to support them as they revise and to identify common issues to use as whole group teaching points.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 Circulate to support them as they revise and to identify common issues to use as whole group teaching points.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Make this activity relevant by reminding students that real authors revise their work many times because it improves their writing skills.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Practicing Linking Language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practice linking language by describing an opinion from the Opinions/Reasons/Evidence chart, citing one reason and one example of evidence. Encourage students to use the sentence starters and linking words and phrases listed under each column to connect these ideas.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(Listing Linking Words and Phrases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Consider listing and displaying the most frequently used linking words and phrases and those that may be most useful for students in their revisions (because, and, also, another, so). Consider providing time for students to use their online or paper translation dictionary to translate the words.</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54" name="Google Shape;354;g44acb044bb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85502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45139e5a60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360" name="Google Shape;360;g45139e5a60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7437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Group/Small Groups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Working to Become Effective Learners anchor chart.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whisper-read their revised draft.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Show a thumbs-up if your draft has linking words and phrases that connect your opinion and reasons.”</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Check in with students who showed a thumbs-down in the next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invite them to reflect on the process of drafting and revising their writing by thinking about the following to themselves: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i="1" dirty="0">
                <a:latin typeface="Calibri"/>
                <a:ea typeface="Calibri"/>
                <a:cs typeface="Calibri"/>
                <a:sym typeface="Calibri"/>
              </a:rPr>
              <a:t>“How did you use your strengths as you drafted and revised today?” </a:t>
            </a:r>
            <a:r>
              <a:rPr lang="en" sz="1200" b="1" i="1" dirty="0">
                <a:latin typeface="Calibri"/>
                <a:ea typeface="Calibri"/>
                <a:cs typeface="Calibri"/>
                <a:sym typeface="Calibri"/>
              </a:rPr>
              <a:t>(</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were your challenges as you drafted and revised today?”</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were your successes?”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engaged in the conversation.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metacognition as they reflect: Provide a visual reminder of the questions for focus. (Example: Display the questions on chart paper or sentence strips or offer </a:t>
            </a:r>
            <a:r>
              <a:rPr lang="en" sz="1200" b="0" dirty="0">
                <a:latin typeface="Calibri"/>
                <a:ea typeface="Calibri"/>
                <a:cs typeface="Calibri"/>
                <a:sym typeface="Calibri"/>
              </a:rPr>
              <a:t>an index card with the questions to individual students.)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(Share Out: Linking Words and Phrases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share the linking words and phrases they used during their revisions. Record them in the appropriate column of the Opinions/Reasons/Evidence chart to serve as concrete examples of language that can be used to connect these ideas.</a:t>
            </a:r>
            <a:endParaRPr sz="1200" b="0" dirty="0">
              <a:latin typeface="Calibri"/>
              <a:ea typeface="Calibri"/>
              <a:cs typeface="Calibri"/>
              <a:sym typeface="Calibri"/>
            </a:endParaRPr>
          </a:p>
          <a:p>
            <a:pPr marL="0" marR="0" lvl="0" indent="0" algn="l" rtl="0">
              <a:lnSpc>
                <a:spcPct val="100000"/>
              </a:lnSpc>
              <a:spcBef>
                <a:spcPts val="0"/>
              </a:spcBef>
              <a:spcAft>
                <a:spcPts val="0"/>
              </a:spcAft>
              <a:buNone/>
            </a:pP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r>
              <a:rPr lang="en" sz="1200" b="0" dirty="0">
                <a:latin typeface="Calibri"/>
                <a:ea typeface="Calibri"/>
                <a:cs typeface="Calibri"/>
                <a:sym typeface="Calibri"/>
              </a:rPr>
              <a:t> </a:t>
            </a:r>
            <a:endParaRPr sz="1200" b="0" dirty="0">
              <a:latin typeface="Calibri"/>
              <a:ea typeface="Calibri"/>
              <a:cs typeface="Calibri"/>
              <a:sym typeface="Calibri"/>
            </a:endParaRPr>
          </a:p>
        </p:txBody>
      </p:sp>
      <p:sp>
        <p:nvSpPr>
          <p:cNvPr id="368" name="Google Shape;368;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5416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slides.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52704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4acb044bb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44acb044bb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93902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9" name="Google Shape;389;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45555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http://curriculum.eleducation.org/curriculum/ela/grade-4/module-3/unit-3/lesson-9</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rgbClr val="000000"/>
                </a:solidFill>
                <a:latin typeface="Calibri"/>
                <a:ea typeface="Calibri"/>
                <a:cs typeface="Calibri"/>
                <a:sym typeface="Calibri"/>
              </a:rPr>
              <a:t>Additional </a:t>
            </a:r>
            <a:r>
              <a:rPr lang="en" sz="1200" i="0" u="none" strike="noStrike" cap="none" dirty="0">
                <a:solidFill>
                  <a:srgbClr val="000000"/>
                </a:solidFill>
                <a:latin typeface="Calibri"/>
                <a:ea typeface="Calibri"/>
                <a:cs typeface="Calibri"/>
                <a:sym typeface="Calibri"/>
              </a:rPr>
              <a:t>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136817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97" name="Google Shape;397;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5589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(lined;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Proof Paragraph 2 strips </a:t>
            </a:r>
            <a:r>
              <a:rPr lang="en" sz="1200" dirty="0">
                <a:solidFill>
                  <a:schemeClr val="dk1"/>
                </a:solidFill>
                <a:latin typeface="Calibri"/>
                <a:ea typeface="Calibri"/>
                <a:cs typeface="Calibri"/>
                <a:sym typeface="Calibri"/>
              </a:rPr>
              <a:t>(one strip per pair)</a:t>
            </a:r>
            <a:endParaRPr sz="1200" b="1" dirty="0">
              <a:solidFill>
                <a:schemeClr val="dk1"/>
              </a:solidFill>
              <a:latin typeface="Calibri"/>
              <a:ea typeface="Calibri"/>
              <a:cs typeface="Calibri"/>
              <a:sym typeface="Calibri"/>
            </a:endParaRPr>
          </a:p>
          <a:p>
            <a:pPr marL="0" lvl="0" indent="0" algn="l" rtl="0">
              <a:spcBef>
                <a:spcPts val="170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Painted Essay® template </a:t>
            </a:r>
            <a:r>
              <a:rPr lang="en" sz="1200" dirty="0">
                <a:solidFill>
                  <a:schemeClr val="dk1"/>
                </a:solidFill>
                <a:latin typeface="Calibri"/>
                <a:ea typeface="Calibri"/>
                <a:cs typeface="Calibri"/>
                <a:sym typeface="Calibri"/>
              </a:rPr>
              <a:t>(from Module 1, Unit 2, Lesson 9;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Broadside: Quaker Perspective </a:t>
            </a:r>
            <a:r>
              <a:rPr lang="en" sz="1200" dirty="0">
                <a:solidFill>
                  <a:schemeClr val="dk1"/>
                </a:solidFill>
                <a:latin typeface="Calibri"/>
                <a:ea typeface="Calibri"/>
                <a:cs typeface="Calibri"/>
                <a:sym typeface="Calibri"/>
              </a:rPr>
              <a:t>(from Lesson 5;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a:t>
            </a:r>
            <a:r>
              <a:rPr lang="en" sz="1200" dirty="0">
                <a:solidFill>
                  <a:schemeClr val="dk1"/>
                </a:solidFill>
                <a:latin typeface="Calibri"/>
                <a:ea typeface="Calibri"/>
                <a:cs typeface="Calibri"/>
                <a:sym typeface="Calibri"/>
              </a:rPr>
              <a:t>(begun in Lesson 3; added to during Opening A;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Broadside </a:t>
            </a:r>
            <a:r>
              <a:rPr lang="en" sz="1200" dirty="0">
                <a:solidFill>
                  <a:schemeClr val="dk1"/>
                </a:solidFill>
                <a:latin typeface="Calibri"/>
                <a:ea typeface="Calibri"/>
                <a:cs typeface="Calibri"/>
                <a:sym typeface="Calibri"/>
              </a:rPr>
              <a:t>(from Lesson 5;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Checklist </a:t>
            </a:r>
            <a:r>
              <a:rPr lang="en" sz="1200" dirty="0">
                <a:solidFill>
                  <a:schemeClr val="dk1"/>
                </a:solidFill>
                <a:latin typeface="Calibri"/>
                <a:ea typeface="Calibri"/>
                <a:cs typeface="Calibri"/>
                <a:sym typeface="Calibri"/>
              </a:rPr>
              <a:t>(from Lesson 5;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 </a:t>
            </a:r>
            <a:r>
              <a:rPr lang="en" sz="1200" dirty="0">
                <a:solidFill>
                  <a:schemeClr val="dk1"/>
                </a:solidFill>
                <a:latin typeface="Calibri"/>
                <a:ea typeface="Calibri"/>
                <a:cs typeface="Calibri"/>
                <a:sym typeface="Calibri"/>
              </a:rPr>
              <a:t>(from Lesson 6;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 </a:t>
            </a:r>
            <a:r>
              <a:rPr lang="en" sz="1200" dirty="0">
                <a:solidFill>
                  <a:schemeClr val="dk1"/>
                </a:solidFill>
                <a:latin typeface="Calibri"/>
                <a:ea typeface="Calibri"/>
                <a:cs typeface="Calibri"/>
                <a:sym typeface="Calibri"/>
              </a:rPr>
              <a:t>(begun in Lesson 7; added to during Work Time A;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Prepositional Phrases handout </a:t>
            </a:r>
            <a:r>
              <a:rPr lang="en" sz="1200" dirty="0">
                <a:solidFill>
                  <a:schemeClr val="dk1"/>
                </a:solidFill>
                <a:latin typeface="Calibri"/>
                <a:ea typeface="Calibri"/>
                <a:cs typeface="Calibri"/>
                <a:sym typeface="Calibri"/>
              </a:rPr>
              <a:t>(from Lesson 7;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 </a:t>
            </a:r>
            <a:r>
              <a:rPr lang="en" sz="1200" dirty="0">
                <a:solidFill>
                  <a:schemeClr val="dk1"/>
                </a:solidFill>
                <a:latin typeface="Calibri"/>
                <a:ea typeface="Calibri"/>
                <a:cs typeface="Calibri"/>
                <a:sym typeface="Calibri"/>
              </a:rPr>
              <a:t>(from Lesson 7;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Linking words model</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in Opening A.</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needed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5086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273" name="Google Shape;27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7327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Remove the linking words from a copy of the revised linking words model, substituting the words with blank lines. Invite students to add linking words back into the blanks during Work Time B. Challenge them to consider alternative linking words that could be used as well, rewriting parts of the sentence as needed. (Example: </a:t>
            </a:r>
            <a:r>
              <a:rPr lang="en" sz="1200" i="0" dirty="0">
                <a:latin typeface="Calibri"/>
                <a:ea typeface="Calibri"/>
                <a:cs typeface="Calibri"/>
                <a:sym typeface="Calibri"/>
              </a:rPr>
              <a:t>Another of our beliefs is nonviolence = Additionally, a belief we have is nonviolence.)</a:t>
            </a:r>
            <a:endParaRPr sz="1200" i="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Create sentence strips to visually represent the differences between the original and revised sentences from the linking words model. Write the sentences in blue marker on sentence strips. On smaller strips or on index cards, write the linking words and phrases in red marker. During Work Time B, display the sentences on a pocket chart and invite students to add the linking words and phrases to the original sentences while discussing how each linking word affects the meaning. This will provide students with a tactile experience to help them understand meaning and syntax.</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1700"/>
              </a:spcBef>
              <a:spcAft>
                <a:spcPts val="0"/>
              </a:spcAft>
              <a:buNone/>
            </a:pPr>
            <a:endParaRPr sz="1200" i="1" dirty="0">
              <a:latin typeface="Calibri"/>
              <a:ea typeface="Calibri"/>
              <a:cs typeface="Calibri"/>
              <a:sym typeface="Calibri"/>
            </a:endParaRPr>
          </a:p>
          <a:p>
            <a:pPr marL="0" lvl="0" indent="0" algn="l" rtl="0">
              <a:lnSpc>
                <a:spcPct val="100000"/>
              </a:lnSpc>
              <a:spcBef>
                <a:spcPts val="170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30398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0" name="Google Shape;29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471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2258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67b17433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a:t>
            </a:r>
            <a:r>
              <a:rPr lang="en" sz="1200" b="0" dirty="0">
                <a:solidFill>
                  <a:schemeClr val="dk1"/>
                </a:solidFill>
                <a:latin typeface="Calibri"/>
                <a:ea typeface="Calibri"/>
                <a:cs typeface="Calibri"/>
                <a:sym typeface="Calibri"/>
              </a:rPr>
              <a:t>need colored pencils.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a copy of the </a:t>
            </a:r>
            <a:r>
              <a:rPr lang="en" sz="1200" b="1" dirty="0">
                <a:solidFill>
                  <a:schemeClr val="dk1"/>
                </a:solidFill>
                <a:latin typeface="Calibri"/>
                <a:ea typeface="Calibri"/>
                <a:cs typeface="Calibri"/>
                <a:sym typeface="Calibri"/>
              </a:rPr>
              <a:t>Refer to the Characteristics of Broadsides anchor chart (example, for teacher reference)</a:t>
            </a:r>
            <a:r>
              <a:rPr lang="en" sz="1200" dirty="0">
                <a:solidFill>
                  <a:schemeClr val="dk1"/>
                </a:solidFill>
                <a:latin typeface="Calibri"/>
                <a:ea typeface="Calibri"/>
                <a:cs typeface="Calibri"/>
                <a:sym typeface="Calibri"/>
              </a:rPr>
              <a:t> during the lesson.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pre-determined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the same routine from Opening A of Lesson 7 to sort and color-code the parts of Proof Paragraph 2 (routine follows here):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Distribute </a:t>
            </a:r>
            <a:r>
              <a:rPr lang="en" sz="1200" b="0" dirty="0">
                <a:latin typeface="Calibri"/>
                <a:ea typeface="Calibri"/>
                <a:cs typeface="Calibri"/>
                <a:sym typeface="Calibri"/>
              </a:rPr>
              <a:t>colored pencils </a:t>
            </a:r>
            <a:r>
              <a:rPr lang="en" sz="1200" dirty="0">
                <a:latin typeface="Calibri"/>
                <a:ea typeface="Calibri"/>
                <a:cs typeface="Calibri"/>
                <a:sym typeface="Calibri"/>
              </a:rPr>
              <a:t>and the </a:t>
            </a:r>
            <a:r>
              <a:rPr lang="en" sz="1200" b="1" dirty="0">
                <a:latin typeface="Calibri"/>
                <a:ea typeface="Calibri"/>
                <a:cs typeface="Calibri"/>
                <a:sym typeface="Calibri"/>
              </a:rPr>
              <a:t>Organizing the Model: Proof Paragraph 1</a:t>
            </a:r>
            <a:r>
              <a:rPr lang="en" sz="1200" dirty="0">
                <a:latin typeface="Calibri"/>
                <a:ea typeface="Calibri"/>
                <a:cs typeface="Calibri"/>
                <a:sym typeface="Calibri"/>
              </a:rPr>
              <a:t> </a:t>
            </a:r>
            <a:r>
              <a:rPr lang="en" sz="1200" b="1" dirty="0">
                <a:latin typeface="Calibri"/>
                <a:ea typeface="Calibri"/>
                <a:cs typeface="Calibri"/>
                <a:sym typeface="Calibri"/>
              </a:rPr>
              <a:t>strips</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students to refer to the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recall the parts of a proof paragraph.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pairs to put the strips in the correct order.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Direct pairs to </a:t>
            </a:r>
            <a:r>
              <a:rPr lang="en" sz="1200" b="0" dirty="0">
                <a:latin typeface="Calibri"/>
                <a:ea typeface="Calibri"/>
                <a:cs typeface="Calibri"/>
                <a:sym typeface="Calibri"/>
              </a:rPr>
              <a:t>use the template and colored pencils</a:t>
            </a:r>
            <a:r>
              <a:rPr lang="en" sz="1200" dirty="0">
                <a:latin typeface="Calibri"/>
                <a:ea typeface="Calibri"/>
                <a:cs typeface="Calibri"/>
                <a:sym typeface="Calibri"/>
              </a:rPr>
              <a:t> to color-code the paragraph: purple for the reason and orange for evidence supporting that reason.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pairs to check their work against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help you record the parts of </a:t>
            </a:r>
            <a:r>
              <a:rPr lang="en" sz="1200" b="0" dirty="0">
                <a:latin typeface="Calibri"/>
                <a:ea typeface="Calibri"/>
                <a:cs typeface="Calibri"/>
                <a:sym typeface="Calibri"/>
              </a:rPr>
              <a:t>Proof Paragraph 2 </a:t>
            </a:r>
            <a:r>
              <a:rPr lang="en" sz="1200" dirty="0">
                <a:latin typeface="Calibri"/>
                <a:ea typeface="Calibri"/>
                <a:cs typeface="Calibri"/>
                <a:sym typeface="Calibri"/>
              </a:rPr>
              <a:t>on the </a:t>
            </a:r>
            <a:r>
              <a:rPr lang="en" sz="1200" b="1" dirty="0">
                <a:latin typeface="Calibri"/>
                <a:ea typeface="Calibri"/>
                <a:cs typeface="Calibri"/>
                <a:sym typeface="Calibri"/>
              </a:rPr>
              <a:t>Characteristics of Broadsides anchor chart</a:t>
            </a:r>
            <a:r>
              <a:rPr lang="en" sz="1200" dirty="0">
                <a:latin typeface="Calibri"/>
                <a:ea typeface="Calibri"/>
                <a:cs typeface="Calibri"/>
                <a:sym typeface="Calibri"/>
              </a:rPr>
              <a:t>. Refer to the C</a:t>
            </a:r>
            <a:r>
              <a:rPr lang="en" sz="1200" b="1" dirty="0">
                <a:latin typeface="Calibri"/>
                <a:ea typeface="Calibri"/>
                <a:cs typeface="Calibri"/>
                <a:sym typeface="Calibri"/>
              </a:rPr>
              <a:t>haracteristics of Broadsides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like Proof Paragraph 1, within this proof paragraph the author has elaborated on the focus of the writing, or explained how the evidence he or she has chosen supports the focus statement.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to correctly order the sentence strips.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Provide differentiated mentors by purposefully pre-selecting student partnerships. Consider meeting with the mentors in advance to encourage them to share their thought processes with their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1" dirty="0">
                <a:latin typeface="Calibri"/>
                <a:ea typeface="Calibri"/>
                <a:cs typeface="Calibri"/>
                <a:sym typeface="Calibri"/>
              </a:rPr>
              <a:t>Enlarged Model Broadside</a:t>
            </a:r>
            <a:r>
              <a:rPr lang="en" sz="1200" dirty="0">
                <a:latin typeface="Calibri"/>
                <a:ea typeface="Calibri"/>
                <a:cs typeface="Calibri"/>
                <a:sym typeface="Calibri"/>
              </a:rPr>
              <a:t>: Referencing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refer to the </a:t>
            </a:r>
            <a:r>
              <a:rPr lang="en" sz="1200" b="1" dirty="0">
                <a:latin typeface="Calibri"/>
                <a:ea typeface="Calibri"/>
                <a:cs typeface="Calibri"/>
                <a:sym typeface="Calibri"/>
              </a:rPr>
              <a:t>enlarged model broadside </a:t>
            </a:r>
            <a:r>
              <a:rPr lang="en" sz="1200" dirty="0">
                <a:latin typeface="Calibri"/>
                <a:ea typeface="Calibri"/>
                <a:cs typeface="Calibri"/>
                <a:sym typeface="Calibri"/>
              </a:rPr>
              <a:t>as they check their work. After doing so, invite students to chorally read </a:t>
            </a:r>
            <a:r>
              <a:rPr lang="en" sz="1200" b="0" dirty="0">
                <a:latin typeface="Calibri"/>
                <a:ea typeface="Calibri"/>
                <a:cs typeface="Calibri"/>
                <a:sym typeface="Calibri"/>
              </a:rPr>
              <a:t>Proof Paragraph 1 and to explain the function of each sentence in the paragraph. (Example: “The first sentence states the reason for an opinion, and the rest of the sentences support this reason with evidence.”)</a:t>
            </a:r>
            <a:endParaRPr sz="1200" b="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05" name="Google Shape;305;g467b1743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2189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write Proof Paragraph 2 of my broadside using evidence from the text to support a reason for my opinion.”</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revise the proof paragraphs of my broadside for linking words and phrases, prepositional phrases, and complete sentences.”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saw the first learning target in the previous lesson for </a:t>
            </a:r>
            <a:r>
              <a:rPr lang="en" sz="1200" b="0" dirty="0">
                <a:latin typeface="Calibri"/>
                <a:ea typeface="Calibri"/>
                <a:cs typeface="Calibri"/>
                <a:sym typeface="Calibri"/>
              </a:rPr>
              <a:t>Proof Paragraph 1.</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after drafting their second proof paragraph, they will revise their two proof paragraphs using their revision notes from Lesson 8 and using what they have been learning about grammar and conventions.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and to chorally read the prompt aloud with you.</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share one way that they worked toward the first learning target for </a:t>
            </a:r>
            <a:r>
              <a:rPr lang="en" sz="1200" b="0" dirty="0">
                <a:latin typeface="Calibri"/>
                <a:ea typeface="Calibri"/>
                <a:cs typeface="Calibri"/>
                <a:sym typeface="Calibri"/>
              </a:rPr>
              <a:t>Proof Paragraph 1 in the previous lesson.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(Transparency: Linking Words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ensure that the general purpose of linking words is transparent, cue students to problem-solve: </a:t>
            </a:r>
            <a:r>
              <a:rPr lang="en" sz="1200" i="1" dirty="0">
                <a:latin typeface="Calibri"/>
                <a:ea typeface="Calibri"/>
                <a:cs typeface="Calibri"/>
                <a:sym typeface="Calibri"/>
              </a:rPr>
              <a:t>“Why are linking words and phrases important?” </a:t>
            </a:r>
            <a:r>
              <a:rPr lang="en" sz="1200" b="1" dirty="0">
                <a:latin typeface="Calibri"/>
                <a:ea typeface="Calibri"/>
                <a:cs typeface="Calibri"/>
                <a:sym typeface="Calibri"/>
              </a:rPr>
              <a:t>(to make writing clearer, help the reader go easily from one idea to the next, and explain how one idea makes sense with the next idea).</a:t>
            </a:r>
            <a:endParaRPr sz="1200" b="1"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312" name="Google Shape;312;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374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1"/>
        <p:cNvGrpSpPr/>
        <p:nvPr/>
      </p:nvGrpSpPr>
      <p:grpSpPr>
        <a:xfrm>
          <a:off x="0" y="0"/>
          <a:ext cx="0" cy="0"/>
          <a:chOff x="0" y="0"/>
          <a:chExt cx="0" cy="0"/>
        </a:xfrm>
      </p:grpSpPr>
      <p:sp>
        <p:nvSpPr>
          <p:cNvPr id="182" name="Google Shape;182;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4" name="Google Shape;184;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7" name="Google Shape;187;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8" name="Google Shape;188;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9" name="Google Shape;189;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3" name="Google Shape;193;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8" name="Google Shape;198;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9" name="Google Shape;19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5" name="Google Shape;205;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6" name="Google Shape;206;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9"/>
        <p:cNvGrpSpPr/>
        <p:nvPr/>
      </p:nvGrpSpPr>
      <p:grpSpPr>
        <a:xfrm>
          <a:off x="0" y="0"/>
          <a:ext cx="0" cy="0"/>
          <a:chOff x="0" y="0"/>
          <a:chExt cx="0" cy="0"/>
        </a:xfrm>
      </p:grpSpPr>
      <p:sp>
        <p:nvSpPr>
          <p:cNvPr id="210" name="Google Shape;210;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4" name="Google Shape;214;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0" name="Google Shape;22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9" name="Google Shape;229;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6" name="Google Shape;236;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3" name="Google Shape;243;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9" name="Google Shape;249;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2"/>
        <p:cNvGrpSpPr/>
        <p:nvPr/>
      </p:nvGrpSpPr>
      <p:grpSpPr>
        <a:xfrm>
          <a:off x="0" y="0"/>
          <a:ext cx="0" cy="0"/>
          <a:chOff x="0" y="0"/>
          <a:chExt cx="0" cy="0"/>
        </a:xfrm>
      </p:grpSpPr>
      <p:sp>
        <p:nvSpPr>
          <p:cNvPr id="173" name="Google Shape;17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8" name="Google Shape;178;p26"/>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9" name="Google Shape;179;p26"/>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0" name="Google Shape;180;p26"/>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9"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93575" y="273844"/>
            <a:ext cx="8121775"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9</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58" name="Google Shape;258;p38"/>
          <p:cNvSpPr txBox="1">
            <a:spLocks noGrp="1"/>
          </p:cNvSpPr>
          <p:nvPr>
            <p:ph type="body" idx="1"/>
          </p:nvPr>
        </p:nvSpPr>
        <p:spPr>
          <a:xfrm>
            <a:off x="393575" y="1178225"/>
            <a:ext cx="82377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None/>
            </a:pPr>
            <a:r>
              <a:rPr lang="en" sz="1600" i="0" u="none" strike="noStrike" cap="none">
                <a:solidFill>
                  <a:srgbClr val="000000"/>
                </a:solidFill>
                <a:latin typeface="Century Gothic"/>
                <a:ea typeface="Century Gothic"/>
                <a:cs typeface="Century Gothic"/>
                <a:sym typeface="Century Gothic"/>
              </a:rPr>
              <a:t>This lesson will take approximately </a:t>
            </a:r>
            <a:r>
              <a:rPr lang="en" sz="1600">
                <a:solidFill>
                  <a:srgbClr val="000000"/>
                </a:solidFill>
                <a:latin typeface="Century Gothic"/>
                <a:ea typeface="Century Gothic"/>
                <a:cs typeface="Century Gothic"/>
                <a:sym typeface="Century Gothic"/>
              </a:rPr>
              <a:t>60</a:t>
            </a:r>
            <a:r>
              <a:rPr lang="en" sz="1600" i="0" u="none" strike="noStrike" cap="none">
                <a:solidFill>
                  <a:srgbClr val="000000"/>
                </a:solidFill>
                <a:latin typeface="Century Gothic"/>
                <a:ea typeface="Century Gothic"/>
                <a:cs typeface="Century Gothic"/>
                <a:sym typeface="Century Gothic"/>
              </a:rPr>
              <a:t>-</a:t>
            </a:r>
            <a:r>
              <a:rPr lang="en" sz="1600">
                <a:solidFill>
                  <a:srgbClr val="000000"/>
                </a:solidFill>
                <a:latin typeface="Century Gothic"/>
                <a:ea typeface="Century Gothic"/>
                <a:cs typeface="Century Gothic"/>
                <a:sym typeface="Century Gothic"/>
              </a:rPr>
              <a:t>75</a:t>
            </a:r>
            <a:r>
              <a:rPr lang="en" sz="1600" i="0" u="none" strike="noStrike" cap="none">
                <a:solidFill>
                  <a:srgbClr val="000000"/>
                </a:solidFill>
                <a:latin typeface="Century Gothic"/>
                <a:ea typeface="Century Gothic"/>
                <a:cs typeface="Century Gothic"/>
                <a:sym typeface="Century Gothic"/>
              </a:rPr>
              <a:t> minutes to complete. </a:t>
            </a:r>
            <a:endParaRPr sz="160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a:solidFill>
                  <a:srgbClr val="000000"/>
                </a:solidFill>
                <a:latin typeface="Century Gothic"/>
                <a:ea typeface="Century Gothic"/>
                <a:cs typeface="Century Gothic"/>
                <a:sym typeface="Century Gothic"/>
              </a:rPr>
              <a:t>Opening A and B and Work Time A all contain routines from Lessons 7–8. Refer to those lessons for more detail, as necessary.</a:t>
            </a:r>
            <a:endParaRPr sz="160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a:solidFill>
                  <a:srgbClr val="000000"/>
                </a:solidFill>
                <a:latin typeface="Century Gothic"/>
                <a:ea typeface="Century Gothic"/>
                <a:cs typeface="Century Gothic"/>
                <a:sym typeface="Century Gothic"/>
              </a:rPr>
              <a:t>In this lesson, students write Proof Paragraph 2 of their broadsides. They then begin to revise their essays for linking words and phrases.</a:t>
            </a:r>
            <a:endParaRPr sz="16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6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6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i="0" u="none" strike="noStrike" cap="none">
                <a:solidFill>
                  <a:srgbClr val="000000"/>
                </a:solidFill>
                <a:latin typeface="Century Gothic"/>
                <a:ea typeface="Century Gothic"/>
                <a:cs typeface="Century Gothic"/>
                <a:sym typeface="Century Gothic"/>
              </a:rPr>
              <a:t>The Learning Targets for students today are: </a:t>
            </a:r>
            <a:endParaRPr sz="1600">
              <a:solidFill>
                <a:srgbClr val="000000"/>
              </a:solidFill>
              <a:latin typeface="Century Gothic"/>
              <a:ea typeface="Century Gothic"/>
              <a:cs typeface="Century Gothic"/>
              <a:sym typeface="Century Gothic"/>
            </a:endParaRPr>
          </a:p>
          <a:p>
            <a:pPr marL="457200" lvl="0" indent="-330200" algn="l" rtl="0">
              <a:lnSpc>
                <a:spcPct val="100000"/>
              </a:lnSpc>
              <a:spcBef>
                <a:spcPts val="1700"/>
              </a:spcBef>
              <a:spcAft>
                <a:spcPts val="0"/>
              </a:spcAft>
              <a:buClr>
                <a:srgbClr val="000000"/>
              </a:buClr>
              <a:buSzPts val="1600"/>
              <a:buFont typeface="Century Gothic"/>
              <a:buChar char="•"/>
            </a:pPr>
            <a:r>
              <a:rPr lang="en" sz="1600">
                <a:solidFill>
                  <a:srgbClr val="000000"/>
                </a:solidFill>
                <a:latin typeface="Century Gothic"/>
                <a:ea typeface="Century Gothic"/>
                <a:cs typeface="Century Gothic"/>
                <a:sym typeface="Century Gothic"/>
              </a:rPr>
              <a:t>I can write Proof Paragraph 2 of my broadside using evidence from the text to support a reason for my opinion. </a:t>
            </a:r>
            <a:endParaRPr sz="160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Char char="•"/>
            </a:pPr>
            <a:r>
              <a:rPr lang="en" sz="1600">
                <a:solidFill>
                  <a:srgbClr val="000000"/>
                </a:solidFill>
                <a:latin typeface="Century Gothic"/>
                <a:ea typeface="Century Gothic"/>
                <a:cs typeface="Century Gothic"/>
                <a:sym typeface="Century Gothic"/>
              </a:rPr>
              <a:t>I can revise the proof paragraphs of my broadside for linking words and phrases, prepositional phrases, and complete sentences. </a:t>
            </a:r>
            <a:endParaRPr sz="160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40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4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7"/>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a:solidFill>
                  <a:srgbClr val="000000"/>
                </a:solidFill>
                <a:latin typeface="Century Gothic"/>
                <a:ea typeface="Century Gothic"/>
                <a:cs typeface="Century Gothic"/>
                <a:sym typeface="Century Gothic"/>
              </a:rPr>
              <a:t>Independent Writing: Drafting Proof Paragraph 2</a:t>
            </a:r>
            <a:endParaRPr sz="28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sp>
        <p:nvSpPr>
          <p:cNvPr id="322" name="Google Shape;322;p47"/>
          <p:cNvSpPr txBox="1"/>
          <p:nvPr/>
        </p:nvSpPr>
        <p:spPr>
          <a:xfrm>
            <a:off x="455800" y="1172699"/>
            <a:ext cx="3944400" cy="284412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Directions: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Use the following resources as you write your draft Proof Paragraph 2:</a:t>
            </a:r>
            <a:endParaRPr sz="1800" dirty="0">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Char char="●"/>
            </a:pPr>
            <a:r>
              <a:rPr lang="en" sz="1200" b="1" dirty="0">
                <a:solidFill>
                  <a:schemeClr val="dk1"/>
                </a:solidFill>
                <a:latin typeface="Century Gothic" panose="020B0502020202020204" pitchFamily="34" charset="0"/>
                <a:ea typeface="Calibri"/>
                <a:cs typeface="Calibri"/>
                <a:sym typeface="Calibri"/>
              </a:rPr>
              <a:t>Prepositional Phrases handout</a:t>
            </a:r>
            <a:endParaRPr sz="1200" b="1" dirty="0">
              <a:solidFill>
                <a:schemeClr val="dk1"/>
              </a:solidFill>
              <a:latin typeface="Century Gothic" panose="020B0502020202020204" pitchFamily="34" charset="0"/>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entury Gothic" panose="020B0502020202020204" pitchFamily="34" charset="0"/>
                <a:ea typeface="Calibri"/>
                <a:cs typeface="Calibri"/>
                <a:sym typeface="Calibri"/>
              </a:rPr>
              <a:t>Writing Complete Sentences handout</a:t>
            </a:r>
            <a:endParaRPr sz="1200" b="1" dirty="0">
              <a:solidFill>
                <a:schemeClr val="dk1"/>
              </a:solidFill>
              <a:latin typeface="Century Gothic" panose="020B0502020202020204" pitchFamily="34" charset="0"/>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entury Gothic" panose="020B0502020202020204" pitchFamily="34" charset="0"/>
                <a:ea typeface="Calibri"/>
                <a:cs typeface="Calibri"/>
                <a:sym typeface="Calibri"/>
              </a:rPr>
              <a:t>Model Broadside: Quaker Perspective</a:t>
            </a:r>
            <a:endParaRPr sz="1200" b="1" dirty="0">
              <a:solidFill>
                <a:schemeClr val="dk1"/>
              </a:solidFill>
              <a:latin typeface="Century Gothic" panose="020B0502020202020204" pitchFamily="34" charset="0"/>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entury Gothic" panose="020B0502020202020204" pitchFamily="34" charset="0"/>
                <a:ea typeface="Calibri"/>
                <a:cs typeface="Calibri"/>
                <a:sym typeface="Calibri"/>
              </a:rPr>
              <a:t>Characteristics of Broadsides anchor chart</a:t>
            </a:r>
            <a:endParaRPr sz="1200" b="1" dirty="0">
              <a:solidFill>
                <a:schemeClr val="dk1"/>
              </a:solidFill>
              <a:latin typeface="Century Gothic" panose="020B0502020202020204" pitchFamily="34" charset="0"/>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entury Gothic" panose="020B0502020202020204" pitchFamily="34" charset="0"/>
                <a:ea typeface="Calibri"/>
                <a:cs typeface="Calibri"/>
                <a:sym typeface="Calibri"/>
              </a:rPr>
              <a:t>Domain-Specific Word Wall</a:t>
            </a:r>
            <a:endParaRPr b="1" dirty="0">
              <a:latin typeface="Century Gothic" panose="020B0502020202020204" pitchFamily="34" charset="0"/>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323" name="Google Shape;323;p47"/>
          <p:cNvPicPr preferRelativeResize="0"/>
          <p:nvPr/>
        </p:nvPicPr>
        <p:blipFill>
          <a:blip r:embed="rId3">
            <a:alphaModFix/>
          </a:blip>
          <a:stretch>
            <a:fillRect/>
          </a:stretch>
        </p:blipFill>
        <p:spPr>
          <a:xfrm>
            <a:off x="5291500" y="1172700"/>
            <a:ext cx="3333424" cy="1472469"/>
          </a:xfrm>
          <a:prstGeom prst="rect">
            <a:avLst/>
          </a:prstGeom>
          <a:noFill/>
          <a:ln>
            <a:noFill/>
          </a:ln>
        </p:spPr>
      </p:pic>
      <p:pic>
        <p:nvPicPr>
          <p:cNvPr id="324" name="Google Shape;324;p47"/>
          <p:cNvPicPr preferRelativeResize="0"/>
          <p:nvPr/>
        </p:nvPicPr>
        <p:blipFill>
          <a:blip r:embed="rId4">
            <a:alphaModFix/>
          </a:blip>
          <a:stretch>
            <a:fillRect/>
          </a:stretch>
        </p:blipFill>
        <p:spPr>
          <a:xfrm>
            <a:off x="4824226" y="2645168"/>
            <a:ext cx="3333425" cy="19259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 Targets</a:t>
            </a:r>
            <a:endParaRPr sz="3200" u="none" strike="noStrike" cap="none">
              <a:solidFill>
                <a:srgbClr val="000000"/>
              </a:solidFill>
              <a:latin typeface="Century Gothic"/>
              <a:ea typeface="Century Gothic"/>
              <a:cs typeface="Century Gothic"/>
              <a:sym typeface="Century Gothic"/>
            </a:endParaRPr>
          </a:p>
        </p:txBody>
      </p:sp>
      <p:sp>
        <p:nvSpPr>
          <p:cNvPr id="330" name="Google Shape;330;p48"/>
          <p:cNvSpPr txBox="1">
            <a:spLocks noGrp="1"/>
          </p:cNvSpPr>
          <p:nvPr>
            <p:ph type="body" idx="1"/>
          </p:nvPr>
        </p:nvSpPr>
        <p:spPr>
          <a:xfrm>
            <a:off x="916125" y="1465050"/>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I can write Proof Paragraph 2 of my broadside using evidence from the text to support a reason for my opinion.</a:t>
            </a: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p:txBody>
      </p:sp>
      <p:pic>
        <p:nvPicPr>
          <p:cNvPr id="331" name="Google Shape;331;p48"/>
          <p:cNvPicPr preferRelativeResize="0"/>
          <p:nvPr/>
        </p:nvPicPr>
        <p:blipFill rotWithShape="1">
          <a:blip r:embed="rId3">
            <a:alphaModFix/>
          </a:blip>
          <a:srcRect/>
          <a:stretch/>
        </p:blipFill>
        <p:spPr>
          <a:xfrm>
            <a:off x="7842768" y="4342041"/>
            <a:ext cx="571889" cy="562037"/>
          </a:xfrm>
          <a:prstGeom prst="rect">
            <a:avLst/>
          </a:prstGeom>
          <a:noFill/>
          <a:ln>
            <a:noFill/>
          </a:ln>
        </p:spPr>
      </p:pic>
      <p:pic>
        <p:nvPicPr>
          <p:cNvPr id="332" name="Google Shape;332;p48"/>
          <p:cNvPicPr preferRelativeResize="0"/>
          <p:nvPr/>
        </p:nvPicPr>
        <p:blipFill>
          <a:blip r:embed="rId4">
            <a:alphaModFix/>
          </a:blip>
          <a:stretch>
            <a:fillRect/>
          </a:stretch>
        </p:blipFill>
        <p:spPr>
          <a:xfrm>
            <a:off x="8414657" y="4342041"/>
            <a:ext cx="589321" cy="562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49"/>
          <p:cNvPicPr preferRelativeResize="0"/>
          <p:nvPr/>
        </p:nvPicPr>
        <p:blipFill>
          <a:blip r:embed="rId3">
            <a:alphaModFix/>
          </a:blip>
          <a:stretch>
            <a:fillRect/>
          </a:stretch>
        </p:blipFill>
        <p:spPr>
          <a:xfrm>
            <a:off x="4820088" y="936901"/>
            <a:ext cx="3376924" cy="801079"/>
          </a:xfrm>
          <a:prstGeom prst="rect">
            <a:avLst/>
          </a:prstGeom>
          <a:noFill/>
          <a:ln>
            <a:noFill/>
          </a:ln>
        </p:spPr>
      </p:pic>
      <p:sp>
        <p:nvSpPr>
          <p:cNvPr id="338" name="Google Shape;338;p49"/>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a:solidFill>
                  <a:srgbClr val="000000"/>
                </a:solidFill>
                <a:latin typeface="Century Gothic"/>
                <a:ea typeface="Century Gothic"/>
                <a:cs typeface="Century Gothic"/>
                <a:sym typeface="Century Gothic"/>
              </a:rPr>
              <a:t>Independent Writing: Drafting Proof Paragraph 1</a:t>
            </a:r>
            <a:endParaRPr sz="28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800">
              <a:solidFill>
                <a:srgbClr val="000000"/>
              </a:solidFill>
              <a:latin typeface="Century Gothic"/>
              <a:ea typeface="Century Gothic"/>
              <a:cs typeface="Century Gothic"/>
              <a:sym typeface="Century Gothic"/>
            </a:endParaRPr>
          </a:p>
        </p:txBody>
      </p:sp>
      <p:pic>
        <p:nvPicPr>
          <p:cNvPr id="339" name="Google Shape;339;p49"/>
          <p:cNvPicPr preferRelativeResize="0"/>
          <p:nvPr/>
        </p:nvPicPr>
        <p:blipFill>
          <a:blip r:embed="rId4">
            <a:alphaModFix/>
          </a:blip>
          <a:stretch>
            <a:fillRect/>
          </a:stretch>
        </p:blipFill>
        <p:spPr>
          <a:xfrm>
            <a:off x="943774" y="936900"/>
            <a:ext cx="3376917" cy="4003000"/>
          </a:xfrm>
          <a:prstGeom prst="rect">
            <a:avLst/>
          </a:prstGeom>
          <a:noFill/>
          <a:ln>
            <a:noFill/>
          </a:ln>
        </p:spPr>
      </p:pic>
      <p:sp>
        <p:nvSpPr>
          <p:cNvPr id="340" name="Google Shape;340;p49"/>
          <p:cNvSpPr/>
          <p:nvPr/>
        </p:nvSpPr>
        <p:spPr>
          <a:xfrm>
            <a:off x="851325" y="4110422"/>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49"/>
          <p:cNvSpPr/>
          <p:nvPr/>
        </p:nvSpPr>
        <p:spPr>
          <a:xfrm>
            <a:off x="4680350" y="849122"/>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49"/>
          <p:cNvSpPr txBox="1"/>
          <p:nvPr/>
        </p:nvSpPr>
        <p:spPr>
          <a:xfrm>
            <a:off x="4680350" y="2900825"/>
            <a:ext cx="3656400" cy="102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What </a:t>
            </a:r>
            <a:r>
              <a:rPr lang="en" sz="2400" dirty="0" smtClean="0">
                <a:latin typeface="Century Gothic"/>
                <a:ea typeface="Century Gothic"/>
                <a:cs typeface="Century Gothic"/>
                <a:sym typeface="Century Gothic"/>
              </a:rPr>
              <a:t>do </a:t>
            </a:r>
            <a:r>
              <a:rPr lang="en" sz="2400" dirty="0">
                <a:latin typeface="Century Gothic"/>
                <a:ea typeface="Century Gothic"/>
                <a:cs typeface="Century Gothic"/>
                <a:sym typeface="Century Gothic"/>
              </a:rPr>
              <a:t>each of these </a:t>
            </a:r>
            <a:r>
              <a:rPr lang="en" sz="2400" dirty="0" smtClean="0">
                <a:latin typeface="Century Gothic"/>
                <a:ea typeface="Century Gothic"/>
                <a:cs typeface="Century Gothic"/>
                <a:sym typeface="Century Gothic"/>
              </a:rPr>
              <a:t>criteri</a:t>
            </a:r>
            <a:r>
              <a:rPr lang="en-US" sz="2400" dirty="0" smtClean="0">
                <a:latin typeface="Century Gothic"/>
                <a:ea typeface="Century Gothic"/>
                <a:cs typeface="Century Gothic"/>
                <a:sym typeface="Century Gothic"/>
              </a:rPr>
              <a:t>on</a:t>
            </a:r>
            <a:r>
              <a:rPr lang="en" sz="2400" dirty="0" smtClean="0">
                <a:latin typeface="Century Gothic"/>
                <a:ea typeface="Century Gothic"/>
                <a:cs typeface="Century Gothic"/>
                <a:sym typeface="Century Gothic"/>
              </a:rPr>
              <a:t> </a:t>
            </a:r>
            <a:r>
              <a:rPr lang="en" sz="2400" dirty="0">
                <a:latin typeface="Century Gothic"/>
                <a:ea typeface="Century Gothic"/>
                <a:cs typeface="Century Gothic"/>
                <a:sym typeface="Century Gothic"/>
              </a:rPr>
              <a:t>mean?</a:t>
            </a:r>
            <a:endParaRPr sz="2400" dirty="0">
              <a:latin typeface="Century Gothic"/>
              <a:ea typeface="Century Gothic"/>
              <a:cs typeface="Century Gothic"/>
              <a:sym typeface="Century Gothic"/>
            </a:endParaRPr>
          </a:p>
        </p:txBody>
      </p:sp>
      <p:pic>
        <p:nvPicPr>
          <p:cNvPr id="343" name="Google Shape;343;p49"/>
          <p:cNvPicPr preferRelativeResize="0"/>
          <p:nvPr/>
        </p:nvPicPr>
        <p:blipFill>
          <a:blip r:embed="rId5">
            <a:alphaModFix/>
          </a:blip>
          <a:stretch>
            <a:fillRect/>
          </a:stretch>
        </p:blipFill>
        <p:spPr>
          <a:xfrm>
            <a:off x="8447314" y="4419600"/>
            <a:ext cx="527611" cy="520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animEffect transition="in" filter="fade">
                                      <p:cBhvr>
                                        <p:cTn id="7" dur="1000"/>
                                        <p:tgtEl>
                                          <p:spTgt spid="3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1"/>
                                        </p:tgtEl>
                                        <p:attrNameLst>
                                          <p:attrName>style.visibility</p:attrName>
                                        </p:attrNameLst>
                                      </p:cBhvr>
                                      <p:to>
                                        <p:strVal val="visible"/>
                                      </p:to>
                                    </p:set>
                                    <p:animEffect transition="in" filter="fade">
                                      <p:cBhvr>
                                        <p:cTn id="12" dur="10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0"/>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Guided Practice: Revising Proof Paragraphs 1 and 2 </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pic>
        <p:nvPicPr>
          <p:cNvPr id="349" name="Google Shape;349;p50"/>
          <p:cNvPicPr preferRelativeResize="0"/>
          <p:nvPr/>
        </p:nvPicPr>
        <p:blipFill>
          <a:blip r:embed="rId3">
            <a:alphaModFix/>
          </a:blip>
          <a:stretch>
            <a:fillRect/>
          </a:stretch>
        </p:blipFill>
        <p:spPr>
          <a:xfrm>
            <a:off x="152400" y="1325100"/>
            <a:ext cx="4419600" cy="2966237"/>
          </a:xfrm>
          <a:prstGeom prst="rect">
            <a:avLst/>
          </a:prstGeom>
          <a:noFill/>
          <a:ln>
            <a:noFill/>
          </a:ln>
        </p:spPr>
      </p:pic>
      <p:pic>
        <p:nvPicPr>
          <p:cNvPr id="350" name="Google Shape;350;p50"/>
          <p:cNvPicPr preferRelativeResize="0"/>
          <p:nvPr/>
        </p:nvPicPr>
        <p:blipFill>
          <a:blip r:embed="rId4">
            <a:alphaModFix/>
          </a:blip>
          <a:stretch>
            <a:fillRect/>
          </a:stretch>
        </p:blipFill>
        <p:spPr>
          <a:xfrm>
            <a:off x="4692450" y="629425"/>
            <a:ext cx="4267201" cy="2645501"/>
          </a:xfrm>
          <a:prstGeom prst="rect">
            <a:avLst/>
          </a:prstGeom>
          <a:noFill/>
          <a:ln>
            <a:noFill/>
          </a:ln>
        </p:spPr>
      </p:pic>
      <p:sp>
        <p:nvSpPr>
          <p:cNvPr id="351" name="Google Shape;351;p50"/>
          <p:cNvSpPr txBox="1"/>
          <p:nvPr/>
        </p:nvSpPr>
        <p:spPr>
          <a:xfrm>
            <a:off x="4719300" y="3274925"/>
            <a:ext cx="3972600" cy="136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What are the differences between the two examples?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How does including linking words and phrases in Example 2 help us understand the author’s point?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1"/>
          <p:cNvSpPr txBox="1">
            <a:spLocks noGrp="1"/>
          </p:cNvSpPr>
          <p:nvPr>
            <p:ph type="title"/>
          </p:nvPr>
        </p:nvSpPr>
        <p:spPr>
          <a:xfrm>
            <a:off x="282321" y="417085"/>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solidFill>
                  <a:srgbClr val="000000"/>
                </a:solidFill>
                <a:latin typeface="Century Gothic"/>
                <a:ea typeface="Century Gothic"/>
                <a:cs typeface="Century Gothic"/>
                <a:sym typeface="Century Gothic"/>
              </a:rPr>
              <a:t>Guided Practice: Revising Proof Paragraphs 1 and 2 </a:t>
            </a:r>
            <a:endParaRPr sz="3000" dirty="0">
              <a:solidFill>
                <a:srgbClr val="000000"/>
              </a:solidFill>
              <a:latin typeface="Century Gothic"/>
              <a:ea typeface="Century Gothic"/>
              <a:cs typeface="Century Gothic"/>
              <a:sym typeface="Century Gothic"/>
            </a:endParaRPr>
          </a:p>
        </p:txBody>
      </p:sp>
      <p:sp>
        <p:nvSpPr>
          <p:cNvPr id="357" name="Google Shape;357;p51"/>
          <p:cNvSpPr txBox="1"/>
          <p:nvPr/>
        </p:nvSpPr>
        <p:spPr>
          <a:xfrm>
            <a:off x="778775" y="1340200"/>
            <a:ext cx="7208100" cy="314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Directions: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Please reread your drafts and revise them for linking words and phrases, prepositional phrases, and complete sentences.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Refer to the revision notes you made in Lesson 8 and the </a:t>
            </a:r>
            <a:r>
              <a:rPr lang="en" sz="2400" b="1" dirty="0">
                <a:latin typeface="Century Gothic"/>
                <a:ea typeface="Century Gothic"/>
                <a:cs typeface="Century Gothic"/>
                <a:sym typeface="Century Gothic"/>
              </a:rPr>
              <a:t>Prepositional Phrases and Writing Complete Sentences handouts </a:t>
            </a:r>
            <a:r>
              <a:rPr lang="en" sz="2400" dirty="0">
                <a:latin typeface="Century Gothic"/>
                <a:ea typeface="Century Gothic"/>
                <a:cs typeface="Century Gothic"/>
                <a:sym typeface="Century Gothic"/>
              </a:rPr>
              <a:t>as needed.</a:t>
            </a:r>
            <a:endParaRPr sz="2400" dirty="0">
              <a:latin typeface="Century Gothic"/>
              <a:ea typeface="Century Gothic"/>
              <a:cs typeface="Century Gothic"/>
              <a:sym typeface="Century Gothic"/>
            </a:endParaRPr>
          </a:p>
          <a:p>
            <a:pPr marL="45720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endParaRPr sz="24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dirty="0">
                <a:solidFill>
                  <a:srgbClr val="000000"/>
                </a:solidFill>
                <a:latin typeface="Century Gothic"/>
                <a:ea typeface="Century Gothic"/>
                <a:cs typeface="Century Gothic"/>
                <a:sym typeface="Century Gothic"/>
              </a:rPr>
              <a:t>Reflecting on Learning Targets</a:t>
            </a:r>
            <a:endParaRPr sz="3200" u="none" strike="noStrike" cap="none" dirty="0">
              <a:solidFill>
                <a:srgbClr val="000000"/>
              </a:solidFill>
              <a:latin typeface="Century Gothic"/>
              <a:ea typeface="Century Gothic"/>
              <a:cs typeface="Century Gothic"/>
              <a:sym typeface="Century Gothic"/>
            </a:endParaRPr>
          </a:p>
        </p:txBody>
      </p:sp>
      <p:sp>
        <p:nvSpPr>
          <p:cNvPr id="363" name="Google Shape;363;p52"/>
          <p:cNvSpPr txBox="1">
            <a:spLocks noGrp="1"/>
          </p:cNvSpPr>
          <p:nvPr>
            <p:ph type="body" idx="1"/>
          </p:nvPr>
        </p:nvSpPr>
        <p:spPr>
          <a:xfrm>
            <a:off x="628650" y="1129035"/>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solidFill>
                  <a:srgbClr val="000000"/>
                </a:solidFill>
                <a:latin typeface="Century Gothic"/>
                <a:ea typeface="Century Gothic"/>
                <a:cs typeface="Century Gothic"/>
                <a:sym typeface="Century Gothic"/>
              </a:rPr>
              <a:t>I can revise the proof paragraphs of my broadside for linking words and phrases, prepositional phrases, and complete sentences.</a:t>
            </a: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p:txBody>
      </p:sp>
      <p:pic>
        <p:nvPicPr>
          <p:cNvPr id="6" name="Google Shape;331;p48"/>
          <p:cNvPicPr preferRelativeResize="0"/>
          <p:nvPr/>
        </p:nvPicPr>
        <p:blipFill rotWithShape="1">
          <a:blip r:embed="rId3">
            <a:alphaModFix/>
          </a:blip>
          <a:srcRect/>
          <a:stretch/>
        </p:blipFill>
        <p:spPr>
          <a:xfrm>
            <a:off x="7842768" y="4342041"/>
            <a:ext cx="571889" cy="562037"/>
          </a:xfrm>
          <a:prstGeom prst="rect">
            <a:avLst/>
          </a:prstGeom>
          <a:noFill/>
          <a:ln>
            <a:noFill/>
          </a:ln>
        </p:spPr>
      </p:pic>
      <p:pic>
        <p:nvPicPr>
          <p:cNvPr id="7" name="Google Shape;332;p48"/>
          <p:cNvPicPr preferRelativeResize="0"/>
          <p:nvPr/>
        </p:nvPicPr>
        <p:blipFill>
          <a:blip r:embed="rId4">
            <a:alphaModFix/>
          </a:blip>
          <a:stretch>
            <a:fillRect/>
          </a:stretch>
        </p:blipFill>
        <p:spPr>
          <a:xfrm>
            <a:off x="8414657" y="4342041"/>
            <a:ext cx="589321" cy="562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a:t>
            </a:r>
            <a:endParaRPr sz="3200" u="none" strike="noStrike" cap="none">
              <a:solidFill>
                <a:srgbClr val="000000"/>
              </a:solidFill>
              <a:latin typeface="Century Gothic"/>
              <a:ea typeface="Century Gothic"/>
              <a:cs typeface="Century Gothic"/>
              <a:sym typeface="Century Gothic"/>
            </a:endParaRPr>
          </a:p>
        </p:txBody>
      </p:sp>
      <p:sp>
        <p:nvSpPr>
          <p:cNvPr id="371" name="Google Shape;371;p53"/>
          <p:cNvSpPr txBox="1">
            <a:spLocks noGrp="1"/>
          </p:cNvSpPr>
          <p:nvPr>
            <p:ph type="body" idx="1"/>
          </p:nvPr>
        </p:nvSpPr>
        <p:spPr>
          <a:xfrm>
            <a:off x="476367" y="1268044"/>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Clr>
                <a:srgbClr val="000000"/>
              </a:buClr>
              <a:buSzPts val="2400"/>
              <a:buFont typeface="Century Gothic"/>
              <a:buChar char="•"/>
            </a:pPr>
            <a:r>
              <a:rPr lang="en" sz="2400" dirty="0" smtClean="0">
                <a:solidFill>
                  <a:srgbClr val="000000"/>
                </a:solidFill>
                <a:latin typeface="Century Gothic"/>
                <a:ea typeface="Century Gothic"/>
                <a:cs typeface="Century Gothic"/>
                <a:sym typeface="Century Gothic"/>
              </a:rPr>
              <a:t>How </a:t>
            </a:r>
            <a:r>
              <a:rPr lang="en" sz="2400" dirty="0">
                <a:solidFill>
                  <a:srgbClr val="000000"/>
                </a:solidFill>
                <a:latin typeface="Century Gothic"/>
                <a:ea typeface="Century Gothic"/>
                <a:cs typeface="Century Gothic"/>
                <a:sym typeface="Century Gothic"/>
              </a:rPr>
              <a:t>did you use your strengths as you drafted and revised today?</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What were your challenges as you drafted and revised today?</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What were your successes?</a:t>
            </a:r>
            <a:endParaRPr sz="24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p:txBody>
      </p:sp>
      <p:pic>
        <p:nvPicPr>
          <p:cNvPr id="6" name="Google Shape;331;p48"/>
          <p:cNvPicPr preferRelativeResize="0"/>
          <p:nvPr/>
        </p:nvPicPr>
        <p:blipFill rotWithShape="1">
          <a:blip r:embed="rId3">
            <a:alphaModFix/>
          </a:blip>
          <a:srcRect/>
          <a:stretch/>
        </p:blipFill>
        <p:spPr>
          <a:xfrm>
            <a:off x="7842768" y="4342041"/>
            <a:ext cx="571889" cy="562037"/>
          </a:xfrm>
          <a:prstGeom prst="rect">
            <a:avLst/>
          </a:prstGeom>
          <a:noFill/>
          <a:ln>
            <a:noFill/>
          </a:ln>
        </p:spPr>
      </p:pic>
      <p:pic>
        <p:nvPicPr>
          <p:cNvPr id="7" name="Google Shape;332;p48"/>
          <p:cNvPicPr preferRelativeResize="0"/>
          <p:nvPr/>
        </p:nvPicPr>
        <p:blipFill>
          <a:blip r:embed="rId4">
            <a:alphaModFix/>
          </a:blip>
          <a:stretch>
            <a:fillRect/>
          </a:stretch>
        </p:blipFill>
        <p:spPr>
          <a:xfrm>
            <a:off x="8414657" y="4342041"/>
            <a:ext cx="589321" cy="562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79" name="Google Shape;379;p54"/>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dirty="0">
                <a:solidFill>
                  <a:schemeClr val="tx1"/>
                </a:solidFill>
              </a:rPr>
              <a:t>Choose and respond to an opinion </a:t>
            </a:r>
            <a:r>
              <a:rPr lang="en" sz="1800" b="1" dirty="0">
                <a:solidFill>
                  <a:schemeClr val="tx1"/>
                </a:solidFill>
              </a:rPr>
              <a:t>QuickWrite prompt </a:t>
            </a:r>
            <a:r>
              <a:rPr lang="en" sz="1800" dirty="0">
                <a:solidFill>
                  <a:schemeClr val="tx1"/>
                </a:solidFill>
              </a:rPr>
              <a:t>in your Unit 3 homework.</a:t>
            </a:r>
            <a:endParaRPr sz="1800" b="0" i="0" u="none" strike="noStrike" cap="none" dirty="0">
              <a:solidFill>
                <a:schemeClr val="tx1"/>
              </a:solidFill>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80" name="Google Shape;380;p54"/>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5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Opinion Writing QuickWrite Prompts</a:t>
            </a:r>
            <a:endParaRPr/>
          </a:p>
        </p:txBody>
      </p:sp>
      <p:sp>
        <p:nvSpPr>
          <p:cNvPr id="386" name="Google Shape;386;p55"/>
          <p:cNvSpPr txBox="1">
            <a:spLocks noGrp="1"/>
          </p:cNvSpPr>
          <p:nvPr>
            <p:ph type="body" idx="1"/>
          </p:nvPr>
        </p:nvSpPr>
        <p:spPr>
          <a:xfrm>
            <a:off x="628650" y="10384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b="1"/>
              <a:t>Directions: </a:t>
            </a:r>
            <a:r>
              <a:rPr lang="en" sz="1600"/>
              <a:t>Choose a prompt to respond to. For each response, be sure to state your opinion, giving at least one reason for your opinion and several pieces of evidence to support each reason. Try to choose a different prompt each time.</a:t>
            </a:r>
            <a:endParaRPr sz="1600"/>
          </a:p>
          <a:p>
            <a:pPr marL="457200" lvl="0" indent="-330200" algn="l" rtl="0">
              <a:lnSpc>
                <a:spcPct val="100000"/>
              </a:lnSpc>
              <a:spcBef>
                <a:spcPts val="800"/>
              </a:spcBef>
              <a:spcAft>
                <a:spcPts val="0"/>
              </a:spcAft>
              <a:buSzPts val="1600"/>
              <a:buChar char="•"/>
            </a:pPr>
            <a:r>
              <a:rPr lang="en" sz="1600"/>
              <a:t>Should all students have to wear uniforms? Why or why not?</a:t>
            </a:r>
            <a:endParaRPr sz="1600"/>
          </a:p>
          <a:p>
            <a:pPr marL="457200" lvl="0" indent="-330200" algn="l" rtl="0">
              <a:lnSpc>
                <a:spcPct val="100000"/>
              </a:lnSpc>
              <a:spcBef>
                <a:spcPts val="0"/>
              </a:spcBef>
              <a:spcAft>
                <a:spcPts val="0"/>
              </a:spcAft>
              <a:buSzPts val="1600"/>
              <a:buChar char="•"/>
            </a:pPr>
            <a:r>
              <a:rPr lang="en" sz="1600"/>
              <a:t>Should students be allowed to use cellphones in school? Why or why not?</a:t>
            </a:r>
            <a:endParaRPr sz="1600"/>
          </a:p>
          <a:p>
            <a:pPr marL="457200" lvl="0" indent="-330200" algn="l" rtl="0">
              <a:lnSpc>
                <a:spcPct val="100000"/>
              </a:lnSpc>
              <a:spcBef>
                <a:spcPts val="0"/>
              </a:spcBef>
              <a:spcAft>
                <a:spcPts val="0"/>
              </a:spcAft>
              <a:buSzPts val="1600"/>
              <a:buChar char="•"/>
            </a:pPr>
            <a:r>
              <a:rPr lang="en" sz="1600"/>
              <a:t>Which factor do you think was more important in Jackie Robinson’s success: support from Decision makers, or support from family, friends, and fans? Why?</a:t>
            </a:r>
            <a:endParaRPr sz="1600"/>
          </a:p>
          <a:p>
            <a:pPr marL="457200" lvl="0" indent="-330200" algn="l" rtl="0">
              <a:lnSpc>
                <a:spcPct val="100000"/>
              </a:lnSpc>
              <a:spcBef>
                <a:spcPts val="0"/>
              </a:spcBef>
              <a:spcAft>
                <a:spcPts val="0"/>
              </a:spcAft>
              <a:buSzPts val="1600"/>
              <a:buChar char="•"/>
            </a:pPr>
            <a:r>
              <a:rPr lang="en" sz="1600"/>
              <a:t>Who do you think was the most important person in Jackie Robinson’s success himself; his wife, Rachel; or Branch Rickey? Why?</a:t>
            </a:r>
            <a:endParaRPr sz="1600"/>
          </a:p>
          <a:p>
            <a:pPr marL="457200" lvl="0" indent="-330200" algn="l" rtl="0">
              <a:lnSpc>
                <a:spcPct val="100000"/>
              </a:lnSpc>
              <a:spcBef>
                <a:spcPts val="0"/>
              </a:spcBef>
              <a:spcAft>
                <a:spcPts val="0"/>
              </a:spcAft>
              <a:buSzPts val="1600"/>
              <a:buChar char="•"/>
            </a:pPr>
            <a:r>
              <a:rPr lang="en" sz="1600"/>
              <a:t>Who do you think was more important in breaking the color barrier in baseball: Jackie Robinson or Branch Rickey? Why?</a:t>
            </a:r>
            <a:endParaRPr sz="1600"/>
          </a:p>
          <a:p>
            <a:pPr marL="0" lvl="0" indent="0" algn="l" rtl="0">
              <a:lnSpc>
                <a:spcPct val="100000"/>
              </a:lnSpc>
              <a:spcBef>
                <a:spcPts val="800"/>
              </a:spcBef>
              <a:spcAft>
                <a:spcPts val="0"/>
              </a:spcAft>
              <a:buNone/>
            </a:pPr>
            <a:endParaRPr sz="1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6"/>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92" name="Google Shape;392;p56"/>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93" name="Google Shape;393;p56"/>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9</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64" name="Google Shape;26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9</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9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a:latin typeface="Century Gothic"/>
                <a:ea typeface="Century Gothic"/>
                <a:cs typeface="Century Gothic"/>
                <a:sym typeface="Century Gothic"/>
              </a:rPr>
              <a:t>In 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US" sz="1700" dirty="0" smtClean="0">
                <a:latin typeface="Century Gothic"/>
                <a:ea typeface="Century Gothic"/>
                <a:cs typeface="Century Gothic"/>
                <a:sym typeface="Century Gothic"/>
              </a:rPr>
              <a:t>Using </a:t>
            </a:r>
            <a:r>
              <a:rPr lang="en-US" sz="1700" dirty="0">
                <a:latin typeface="Century Gothic"/>
                <a:ea typeface="Century Gothic"/>
                <a:cs typeface="Century Gothic"/>
                <a:sym typeface="Century Gothic"/>
              </a:rPr>
              <a:t>t</a:t>
            </a:r>
            <a:r>
              <a:rPr lang="en" sz="1700" dirty="0" smtClean="0">
                <a:latin typeface="Century Gothic"/>
                <a:ea typeface="Century Gothic"/>
                <a:cs typeface="Century Gothic"/>
                <a:sym typeface="Century Gothic"/>
              </a:rPr>
              <a:t>he </a:t>
            </a:r>
            <a:r>
              <a:rPr lang="en" sz="1700" dirty="0">
                <a:latin typeface="Century Gothic"/>
                <a:ea typeface="Century Gothic"/>
                <a:cs typeface="Century Gothic"/>
                <a:sym typeface="Century Gothic"/>
              </a:rPr>
              <a:t>Painted Essay®:  Sorting and Color-Coding the Parts of Proof Paragraph 2</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Writing:  Drafting Proof Paragraphs 1 and 2</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Learning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a:t>
            </a:r>
            <a:r>
              <a:rPr lang="en" sz="1700" dirty="0" smtClean="0">
                <a:latin typeface="Century Gothic"/>
                <a:ea typeface="Century Gothic"/>
                <a:cs typeface="Century Gothic"/>
                <a:sym typeface="Century Gothic"/>
              </a:rPr>
              <a:t>Homework</a:t>
            </a: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400" name="Google Shape;400;p57"/>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401" name="Google Shape;401;p57"/>
          <p:cNvGraphicFramePr/>
          <p:nvPr/>
        </p:nvGraphicFramePr>
        <p:xfrm>
          <a:off x="952500" y="2822000"/>
          <a:ext cx="7239000" cy="1859219"/>
        </p:xfrm>
        <a:graphic>
          <a:graphicData uri="http://schemas.openxmlformats.org/drawingml/2006/table">
            <a:tbl>
              <a:tblPr>
                <a:noFill/>
                <a:tableStyleId>{4A77E114-6343-4613-83FE-8D1ADD26F408}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7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6" name="Google Shape;27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9</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2</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Turn and Talk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7" name="Google Shape;277;p41"/>
          <p:cNvPicPr preferRelativeResize="0"/>
          <p:nvPr/>
        </p:nvPicPr>
        <p:blipFill rotWithShape="1">
          <a:blip r:embed="rId3">
            <a:alphaModFix/>
          </a:blip>
          <a:srcRect/>
          <a:stretch/>
        </p:blipFill>
        <p:spPr>
          <a:xfrm>
            <a:off x="8340225" y="4384162"/>
            <a:ext cx="496500" cy="496500"/>
          </a:xfrm>
          <a:prstGeom prst="rect">
            <a:avLst/>
          </a:prstGeom>
          <a:noFill/>
          <a:ln>
            <a:noFill/>
          </a:ln>
        </p:spPr>
      </p:pic>
      <p:pic>
        <p:nvPicPr>
          <p:cNvPr id="278" name="Google Shape;278;p41"/>
          <p:cNvPicPr preferRelativeResize="0"/>
          <p:nvPr/>
        </p:nvPicPr>
        <p:blipFill>
          <a:blip r:embed="rId4">
            <a:alphaModFix/>
          </a:blip>
          <a:stretch>
            <a:fillRect/>
          </a:stretch>
        </p:blipFill>
        <p:spPr>
          <a:xfrm>
            <a:off x="7614300" y="4313325"/>
            <a:ext cx="638175" cy="638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2"/>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84" name="Google Shape;284;p42"/>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Students may require additional support writing their introductory and proof paragraphs. Continue to group them for teacher-led support as needed.</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Note that sentence frames are not provided for all students to use when writing in this module. Refer back to the writing lessons in Module 1 if students need this additional support.</a:t>
            </a:r>
            <a:endParaRPr sz="18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85" name="Google Shape;285;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6" name="Google Shape;286;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7" name="Google Shape;287;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pic>
        <p:nvPicPr>
          <p:cNvPr id="292" name="Google Shape;292;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3" name="Google Shape;293;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4" name="Google Shape;294;p4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295" name="Google Shape;295;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6" name="Google Shape;296;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02" name="Google Shape;302;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30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US" sz="1800" dirty="0" smtClean="0">
                <a:latin typeface="Century Gothic"/>
                <a:ea typeface="Century Gothic"/>
                <a:cs typeface="Century Gothic"/>
                <a:sym typeface="Century Gothic"/>
              </a:rPr>
              <a:t>Using t</a:t>
            </a:r>
            <a:r>
              <a:rPr lang="en" sz="1800" dirty="0" smtClean="0">
                <a:latin typeface="Century Gothic"/>
                <a:ea typeface="Century Gothic"/>
                <a:cs typeface="Century Gothic"/>
                <a:sym typeface="Century Gothic"/>
              </a:rPr>
              <a:t>he </a:t>
            </a:r>
            <a:r>
              <a:rPr lang="en" sz="1800" dirty="0">
                <a:latin typeface="Century Gothic"/>
                <a:ea typeface="Century Gothic"/>
                <a:cs typeface="Century Gothic"/>
                <a:sym typeface="Century Gothic"/>
              </a:rPr>
              <a:t>Painted Essay®:  Sorting and Color-Coding the Parts of Proof Paragraph 2</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Learning Targets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Independent Writing:  Drafting Proof Paragraphs 1 and 2</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Reflecting on Learning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Homework.</a:t>
            </a:r>
            <a:endParaRPr sz="18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The Painted Essay®</a:t>
            </a:r>
            <a:endParaRPr sz="3200" u="none" strike="noStrike" cap="none">
              <a:solidFill>
                <a:srgbClr val="000000"/>
              </a:solidFill>
              <a:latin typeface="Century Gothic"/>
              <a:ea typeface="Century Gothic"/>
              <a:cs typeface="Century Gothic"/>
              <a:sym typeface="Century Gothic"/>
            </a:endParaRPr>
          </a:p>
        </p:txBody>
      </p:sp>
      <p:pic>
        <p:nvPicPr>
          <p:cNvPr id="308" name="Google Shape;308;p45"/>
          <p:cNvPicPr preferRelativeResize="0"/>
          <p:nvPr/>
        </p:nvPicPr>
        <p:blipFill>
          <a:blip r:embed="rId3">
            <a:alphaModFix/>
          </a:blip>
          <a:stretch>
            <a:fillRect/>
          </a:stretch>
        </p:blipFill>
        <p:spPr>
          <a:xfrm>
            <a:off x="4907725" y="273850"/>
            <a:ext cx="3347069" cy="4304800"/>
          </a:xfrm>
          <a:prstGeom prst="rect">
            <a:avLst/>
          </a:prstGeom>
          <a:noFill/>
          <a:ln>
            <a:noFill/>
          </a:ln>
        </p:spPr>
      </p:pic>
      <p:sp>
        <p:nvSpPr>
          <p:cNvPr id="309" name="Google Shape;309;p45"/>
          <p:cNvSpPr txBox="1"/>
          <p:nvPr/>
        </p:nvSpPr>
        <p:spPr>
          <a:xfrm>
            <a:off x="398175" y="1405975"/>
            <a:ext cx="4255500" cy="270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With your partner: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Put your strips in the correct order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Use the template and colored pencils to color-code the paragraph:  </a:t>
            </a:r>
            <a:r>
              <a:rPr lang="en" dirty="0">
                <a:solidFill>
                  <a:srgbClr val="9900FF"/>
                </a:solidFill>
                <a:latin typeface="Century Gothic"/>
                <a:ea typeface="Century Gothic"/>
                <a:cs typeface="Century Gothic"/>
                <a:sym typeface="Century Gothic"/>
              </a:rPr>
              <a:t>purple</a:t>
            </a:r>
            <a:r>
              <a:rPr lang="en" dirty="0">
                <a:latin typeface="Century Gothic"/>
                <a:ea typeface="Century Gothic"/>
                <a:cs typeface="Century Gothic"/>
                <a:sym typeface="Century Gothic"/>
              </a:rPr>
              <a:t> for the reason and </a:t>
            </a:r>
            <a:r>
              <a:rPr lang="en" dirty="0">
                <a:solidFill>
                  <a:schemeClr val="accent2"/>
                </a:solidFill>
                <a:latin typeface="Century Gothic"/>
                <a:ea typeface="Century Gothic"/>
                <a:cs typeface="Century Gothic"/>
                <a:sym typeface="Century Gothic"/>
              </a:rPr>
              <a:t>orange</a:t>
            </a:r>
            <a:r>
              <a:rPr lang="en" dirty="0">
                <a:latin typeface="Century Gothic"/>
                <a:ea typeface="Century Gothic"/>
                <a:cs typeface="Century Gothic"/>
                <a:sym typeface="Century Gothic"/>
              </a:rPr>
              <a:t> for evidence supporting that evidence</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Check your work against the </a:t>
            </a:r>
            <a:r>
              <a:rPr lang="en" b="1" dirty="0">
                <a:latin typeface="Century Gothic"/>
                <a:ea typeface="Century Gothic"/>
                <a:cs typeface="Century Gothic"/>
                <a:sym typeface="Century Gothic"/>
              </a:rPr>
              <a:t>Model Broadside:  Quaker Perspective</a:t>
            </a:r>
            <a:endParaRPr b="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315" name="Google Shape;315;p46"/>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Clr>
                <a:srgbClr val="000000"/>
              </a:buClr>
              <a:buSzPts val="2400"/>
              <a:buFont typeface="Century Gothic"/>
              <a:buAutoNum type="arabicPeriod"/>
            </a:pPr>
            <a:r>
              <a:rPr lang="en" sz="2400">
                <a:solidFill>
                  <a:srgbClr val="000000"/>
                </a:solidFill>
                <a:latin typeface="Century Gothic"/>
                <a:ea typeface="Century Gothic"/>
                <a:cs typeface="Century Gothic"/>
                <a:sym typeface="Century Gothic"/>
              </a:rPr>
              <a:t>I can write Proof Paragraph 2 of my broadside using evidence from the text to support a reason for my opinion.</a:t>
            </a:r>
            <a:endParaRPr sz="240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AutoNum type="arabicPeriod"/>
            </a:pPr>
            <a:r>
              <a:rPr lang="en" sz="2400">
                <a:solidFill>
                  <a:srgbClr val="000000"/>
                </a:solidFill>
                <a:latin typeface="Century Gothic"/>
                <a:ea typeface="Century Gothic"/>
                <a:cs typeface="Century Gothic"/>
                <a:sym typeface="Century Gothic"/>
              </a:rPr>
              <a:t>I can revise the proof paragraphs of my broadside for linking words and phrases, prepositional phrases, and complete sentences.</a:t>
            </a: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p:txBody>
      </p:sp>
      <p:pic>
        <p:nvPicPr>
          <p:cNvPr id="316" name="Google Shape;316;p46"/>
          <p:cNvPicPr preferRelativeResize="0"/>
          <p:nvPr/>
        </p:nvPicPr>
        <p:blipFill>
          <a:blip r:embed="rId3">
            <a:alphaModFix/>
          </a:blip>
          <a:stretch>
            <a:fillRect/>
          </a:stretch>
        </p:blipFill>
        <p:spPr>
          <a:xfrm>
            <a:off x="8360228" y="4343399"/>
            <a:ext cx="569257" cy="56174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7AE678-8909-41CD-8824-888D357F4D75}"/>
</file>

<file path=customXml/itemProps2.xml><?xml version="1.0" encoding="utf-8"?>
<ds:datastoreItem xmlns:ds="http://schemas.openxmlformats.org/officeDocument/2006/customXml" ds:itemID="{302E9BA8-E7DB-49BB-BAD6-7BB760716B7F}"/>
</file>

<file path=customXml/itemProps3.xml><?xml version="1.0" encoding="utf-8"?>
<ds:datastoreItem xmlns:ds="http://schemas.openxmlformats.org/officeDocument/2006/customXml" ds:itemID="{BD84E220-78D8-4125-B565-96A99868F35C}"/>
</file>

<file path=docProps/app.xml><?xml version="1.0" encoding="utf-8"?>
<Properties xmlns="http://schemas.openxmlformats.org/officeDocument/2006/extended-properties" xmlns:vt="http://schemas.openxmlformats.org/officeDocument/2006/docPropsVTypes">
  <TotalTime>73</TotalTime>
  <Words>5237</Words>
  <Application>Microsoft Office PowerPoint</Application>
  <PresentationFormat>On-screen Show (16:9)</PresentationFormat>
  <Paragraphs>453</Paragraphs>
  <Slides>20</Slides>
  <Notes>20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20</vt:i4>
      </vt:variant>
    </vt:vector>
  </HeadingPairs>
  <TitlesOfParts>
    <vt:vector size="27" baseType="lpstr">
      <vt:lpstr>Calibri</vt:lpstr>
      <vt:lpstr>Century Gothic</vt:lpstr>
      <vt:lpstr>Overlock</vt:lpstr>
      <vt:lpstr>Arial</vt:lpstr>
      <vt:lpstr>Office Theme</vt:lpstr>
      <vt:lpstr>Office Theme</vt:lpstr>
      <vt:lpstr>Office Theme</vt:lpstr>
      <vt:lpstr>Grade 4: Module 3: Unit 3: Lesson 9 Teacher slide, before teaching.</vt:lpstr>
      <vt:lpstr>Grade 4: Module 3: Unit 3: Lesson 9 Teacher slide, before teaching.</vt:lpstr>
      <vt:lpstr>Grade 4: Module 3: Unit 3: Lesson 9 Teacher slide, before teaching.</vt:lpstr>
      <vt:lpstr>Grade 4: Module 3: Unit 3: Lesson 9 Teacher slide, before teaching.</vt:lpstr>
      <vt:lpstr>Grade 4: Module 3: Unit 3: Lesson 9 Teacher slide, before teaching. </vt:lpstr>
      <vt:lpstr>Grade 4: Module 3:  Unit 3: Lesson 9</vt:lpstr>
      <vt:lpstr>Hello, Students!</vt:lpstr>
      <vt:lpstr>The Painted Essay®</vt:lpstr>
      <vt:lpstr>Learning Targets</vt:lpstr>
      <vt:lpstr>Independent Writing: Drafting Proof Paragraph 2 </vt:lpstr>
      <vt:lpstr>Reflecting on Learning Targets</vt:lpstr>
      <vt:lpstr>Independent Writing: Drafting Proof Paragraph 1 </vt:lpstr>
      <vt:lpstr>Guided Practice: Revising Proof Paragraphs 1 and 2  </vt:lpstr>
      <vt:lpstr>Guided Practice: Revising Proof Paragraphs 1 and 2 </vt:lpstr>
      <vt:lpstr>Reflecting on Learning Targets</vt:lpstr>
      <vt:lpstr>Reflecting on Learning</vt:lpstr>
      <vt:lpstr>Homework</vt:lpstr>
      <vt:lpstr>Opinion Writing QuickWrite Prompts</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9 Teacher slide, before teaching.</dc:title>
  <dc:creator>nbravo</dc:creator>
  <cp:lastModifiedBy>Nicole Bravo</cp:lastModifiedBy>
  <cp:revision>14</cp:revision>
  <dcterms:modified xsi:type="dcterms:W3CDTF">2018-11-10T22:52:06Z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