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4"/>
    <p:sldMasterId id="2147483682" r:id="rId5"/>
    <p:sldMasterId id="2147483683" r:id="rId6"/>
  </p:sldMasterIdLst>
  <p:notesMasterIdLst>
    <p:notesMasterId r:id="rId28"/>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Lst>
  <p:sldSz cx="9144000" cy="5143500" type="screen16x9"/>
  <p:notesSz cx="6858000" cy="9144000"/>
  <p:embeddedFontLst>
    <p:embeddedFont>
      <p:font typeface="Calibri" panose="020F0502020204030204" pitchFamily="34" charset="0"/>
      <p:regular r:id="rId29"/>
      <p:bold r:id="rId30"/>
      <p:italic r:id="rId31"/>
      <p:boldItalic r:id="rId32"/>
    </p:embeddedFont>
    <p:embeddedFont>
      <p:font typeface="Century Gothic" panose="020B0502020202020204" pitchFamily="34"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EFC1012-6A49-4857-8BEC-2622B36524C1}" v="4" dt="2018-10-09T14:09:33.211"/>
  </p1510:revLst>
</p1510:revInfo>
</file>

<file path=ppt/tableStyles.xml><?xml version="1.0" encoding="utf-8"?>
<a:tblStyleLst xmlns:a="http://schemas.openxmlformats.org/drawingml/2006/main" def="{12768982-B0BF-41A0-8C99-25177F2933ED}">
  <a:tblStyle styleId="{12768982-B0BF-41A0-8C99-25177F2933ED}"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824" autoAdjust="0"/>
    <p:restoredTop sz="67508" autoAdjust="0"/>
  </p:normalViewPr>
  <p:slideViewPr>
    <p:cSldViewPr snapToGrid="0">
      <p:cViewPr varScale="1">
        <p:scale>
          <a:sx n="76" d="100"/>
          <a:sy n="76" d="100"/>
        </p:scale>
        <p:origin x="684" y="4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font" Target="fonts/font6.fntdata"/><Relationship Id="rId42" Type="http://schemas.microsoft.com/office/2015/10/relationships/revisionInfo" Target="revisionInfo.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5.fntdata"/><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font" Target="fonts/font1.fntdata"/><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4.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font" Target="fonts/font2.fntdata"/><Relationship Id="rId35" Type="http://schemas.openxmlformats.org/officeDocument/2006/relationships/font" Target="fonts/font7.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7EFC1012-6A49-4857-8BEC-2622B36524C1}"/>
    <pc:docChg chg="modSld modMainMaster">
      <pc:chgData name="Steven Benson" userId="7888f041-e9c4-484d-a793-6a135ed92492" providerId="ADAL" clId="{7EFC1012-6A49-4857-8BEC-2622B36524C1}" dt="2018-10-09T14:09:33.211" v="3" actId="1076"/>
      <pc:docMkLst>
        <pc:docMk/>
      </pc:docMkLst>
      <pc:sldChg chg="addSp modSp">
        <pc:chgData name="Steven Benson" userId="7888f041-e9c4-484d-a793-6a135ed92492" providerId="ADAL" clId="{7EFC1012-6A49-4857-8BEC-2622B36524C1}" dt="2018-10-09T14:09:33.211" v="3" actId="1076"/>
        <pc:sldMkLst>
          <pc:docMk/>
          <pc:sldMk cId="0" sldId="259"/>
        </pc:sldMkLst>
        <pc:picChg chg="add mod">
          <ac:chgData name="Steven Benson" userId="7888f041-e9c4-484d-a793-6a135ed92492" providerId="ADAL" clId="{7EFC1012-6A49-4857-8BEC-2622B36524C1}" dt="2018-10-09T14:09:33.211" v="3" actId="1076"/>
          <ac:picMkLst>
            <pc:docMk/>
            <pc:sldMk cId="0" sldId="259"/>
            <ac:picMk id="3" creationId="{87BFC9EF-E168-4A88-9FBF-D76986A20A00}"/>
          </ac:picMkLst>
        </pc:picChg>
      </pc:sldChg>
      <pc:sldMasterChg chg="addSp modSp">
        <pc:chgData name="Steven Benson" userId="7888f041-e9c4-484d-a793-6a135ed92492" providerId="ADAL" clId="{7EFC1012-6A49-4857-8BEC-2622B36524C1}" dt="2018-10-09T14:09:18.706" v="1" actId="1076"/>
        <pc:sldMasterMkLst>
          <pc:docMk/>
          <pc:sldMasterMk cId="0" sldId="2147483683"/>
        </pc:sldMasterMkLst>
        <pc:picChg chg="add mod">
          <ac:chgData name="Steven Benson" userId="7888f041-e9c4-484d-a793-6a135ed92492" providerId="ADAL" clId="{7EFC1012-6A49-4857-8BEC-2622B36524C1}" dt="2018-10-09T14:09:18.706" v="1" actId="1076"/>
          <ac:picMkLst>
            <pc:docMk/>
            <pc:sldMasterMk cId="0" sldId="2147483683"/>
            <ac:picMk id="7" creationId="{46BA56D1-13F5-4964-B390-AAC02E746DC2}"/>
          </ac:picMkLst>
        </pc:picChg>
        <pc:picChg chg="add mod">
          <ac:chgData name="Steven Benson" userId="7888f041-e9c4-484d-a793-6a135ed92492" providerId="ADAL" clId="{7EFC1012-6A49-4857-8BEC-2622B36524C1}" dt="2018-10-09T14:09:18.706" v="1" actId="1076"/>
          <ac:picMkLst>
            <pc:docMk/>
            <pc:sldMasterMk cId="0" sldId="2147483683"/>
            <ac:picMk id="8" creationId="{A9052AFA-33ED-4013-AD22-E3935D824F1B}"/>
          </ac:picMkLst>
        </pc:picChg>
        <pc:picChg chg="add mod">
          <ac:chgData name="Steven Benson" userId="7888f041-e9c4-484d-a793-6a135ed92492" providerId="ADAL" clId="{7EFC1012-6A49-4857-8BEC-2622B36524C1}" dt="2018-10-09T14:09:18.706" v="1" actId="1076"/>
          <ac:picMkLst>
            <pc:docMk/>
            <pc:sldMasterMk cId="0" sldId="2147483683"/>
            <ac:picMk id="9" creationId="{E7815B0B-65F0-47ED-8BFF-2D2713930B8E}"/>
          </ac:picMkLst>
        </pc:picChg>
      </pc:sldMasterChg>
    </pc:docChg>
  </pc:docChgLst>
  <pc:docChgLst>
    <pc:chgData name="Betrenna Hodges" userId="611cb6e4-a4f4-4b0c-a87a-94c721919952" providerId="ADAL" clId="{DE88D7D5-06F6-45D6-B0CA-FD86629EE264}"/>
    <pc:docChg chg="custSel modSld modMainMaster">
      <pc:chgData name="Betrenna Hodges" userId="611cb6e4-a4f4-4b0c-a87a-94c721919952" providerId="ADAL" clId="{DE88D7D5-06F6-45D6-B0CA-FD86629EE264}" dt="2018-10-08T02:55:48.099" v="44" actId="1076"/>
      <pc:docMkLst>
        <pc:docMk/>
      </pc:docMkLst>
      <pc:sldChg chg="modSp">
        <pc:chgData name="Betrenna Hodges" userId="611cb6e4-a4f4-4b0c-a87a-94c721919952" providerId="ADAL" clId="{DE88D7D5-06F6-45D6-B0CA-FD86629EE264}" dt="2018-10-08T02:51:04.410" v="7" actId="1076"/>
        <pc:sldMkLst>
          <pc:docMk/>
          <pc:sldMk cId="0" sldId="262"/>
        </pc:sldMkLst>
        <pc:picChg chg="mod">
          <ac:chgData name="Betrenna Hodges" userId="611cb6e4-a4f4-4b0c-a87a-94c721919952" providerId="ADAL" clId="{DE88D7D5-06F6-45D6-B0CA-FD86629EE264}" dt="2018-10-08T02:51:04.410" v="7" actId="1076"/>
          <ac:picMkLst>
            <pc:docMk/>
            <pc:sldMk cId="0" sldId="262"/>
            <ac:picMk id="213" creationId="{00000000-0000-0000-0000-000000000000}"/>
          </ac:picMkLst>
        </pc:picChg>
      </pc:sldChg>
      <pc:sldChg chg="modSp">
        <pc:chgData name="Betrenna Hodges" userId="611cb6e4-a4f4-4b0c-a87a-94c721919952" providerId="ADAL" clId="{DE88D7D5-06F6-45D6-B0CA-FD86629EE264}" dt="2018-10-08T02:51:22.550" v="10" actId="1076"/>
        <pc:sldMkLst>
          <pc:docMk/>
          <pc:sldMk cId="0" sldId="263"/>
        </pc:sldMkLst>
        <pc:spChg chg="mod">
          <ac:chgData name="Betrenna Hodges" userId="611cb6e4-a4f4-4b0c-a87a-94c721919952" providerId="ADAL" clId="{DE88D7D5-06F6-45D6-B0CA-FD86629EE264}" dt="2018-10-08T02:51:17.563" v="9" actId="1076"/>
          <ac:spMkLst>
            <pc:docMk/>
            <pc:sldMk cId="0" sldId="263"/>
            <ac:spMk id="219" creationId="{00000000-0000-0000-0000-000000000000}"/>
          </ac:spMkLst>
        </pc:spChg>
        <pc:picChg chg="mod">
          <ac:chgData name="Betrenna Hodges" userId="611cb6e4-a4f4-4b0c-a87a-94c721919952" providerId="ADAL" clId="{DE88D7D5-06F6-45D6-B0CA-FD86629EE264}" dt="2018-10-08T02:51:22.550" v="10" actId="1076"/>
          <ac:picMkLst>
            <pc:docMk/>
            <pc:sldMk cId="0" sldId="263"/>
            <ac:picMk id="220" creationId="{00000000-0000-0000-0000-000000000000}"/>
          </ac:picMkLst>
        </pc:picChg>
      </pc:sldChg>
      <pc:sldChg chg="modSp">
        <pc:chgData name="Betrenna Hodges" userId="611cb6e4-a4f4-4b0c-a87a-94c721919952" providerId="ADAL" clId="{DE88D7D5-06F6-45D6-B0CA-FD86629EE264}" dt="2018-10-08T02:51:30.775" v="11" actId="1076"/>
        <pc:sldMkLst>
          <pc:docMk/>
          <pc:sldMk cId="0" sldId="264"/>
        </pc:sldMkLst>
        <pc:picChg chg="mod">
          <ac:chgData name="Betrenna Hodges" userId="611cb6e4-a4f4-4b0c-a87a-94c721919952" providerId="ADAL" clId="{DE88D7D5-06F6-45D6-B0CA-FD86629EE264}" dt="2018-10-08T02:51:30.775" v="11" actId="1076"/>
          <ac:picMkLst>
            <pc:docMk/>
            <pc:sldMk cId="0" sldId="264"/>
            <ac:picMk id="229" creationId="{00000000-0000-0000-0000-000000000000}"/>
          </ac:picMkLst>
        </pc:picChg>
      </pc:sldChg>
      <pc:sldChg chg="modSp">
        <pc:chgData name="Betrenna Hodges" userId="611cb6e4-a4f4-4b0c-a87a-94c721919952" providerId="ADAL" clId="{DE88D7D5-06F6-45D6-B0CA-FD86629EE264}" dt="2018-10-08T02:51:48.903" v="13" actId="1076"/>
        <pc:sldMkLst>
          <pc:docMk/>
          <pc:sldMk cId="0" sldId="265"/>
        </pc:sldMkLst>
        <pc:picChg chg="mod">
          <ac:chgData name="Betrenna Hodges" userId="611cb6e4-a4f4-4b0c-a87a-94c721919952" providerId="ADAL" clId="{DE88D7D5-06F6-45D6-B0CA-FD86629EE264}" dt="2018-10-08T02:51:45.356" v="12" actId="1076"/>
          <ac:picMkLst>
            <pc:docMk/>
            <pc:sldMk cId="0" sldId="265"/>
            <ac:picMk id="236" creationId="{00000000-0000-0000-0000-000000000000}"/>
          </ac:picMkLst>
        </pc:picChg>
        <pc:picChg chg="mod">
          <ac:chgData name="Betrenna Hodges" userId="611cb6e4-a4f4-4b0c-a87a-94c721919952" providerId="ADAL" clId="{DE88D7D5-06F6-45D6-B0CA-FD86629EE264}" dt="2018-10-08T02:51:48.903" v="13" actId="1076"/>
          <ac:picMkLst>
            <pc:docMk/>
            <pc:sldMk cId="0" sldId="265"/>
            <ac:picMk id="238" creationId="{00000000-0000-0000-0000-000000000000}"/>
          </ac:picMkLst>
        </pc:picChg>
      </pc:sldChg>
      <pc:sldChg chg="modSp">
        <pc:chgData name="Betrenna Hodges" userId="611cb6e4-a4f4-4b0c-a87a-94c721919952" providerId="ADAL" clId="{DE88D7D5-06F6-45D6-B0CA-FD86629EE264}" dt="2018-10-08T02:51:59.276" v="14" actId="1076"/>
        <pc:sldMkLst>
          <pc:docMk/>
          <pc:sldMk cId="0" sldId="267"/>
        </pc:sldMkLst>
        <pc:spChg chg="mod">
          <ac:chgData name="Betrenna Hodges" userId="611cb6e4-a4f4-4b0c-a87a-94c721919952" providerId="ADAL" clId="{DE88D7D5-06F6-45D6-B0CA-FD86629EE264}" dt="2018-10-08T02:51:59.276" v="14" actId="1076"/>
          <ac:spMkLst>
            <pc:docMk/>
            <pc:sldMk cId="0" sldId="267"/>
            <ac:spMk id="254" creationId="{00000000-0000-0000-0000-000000000000}"/>
          </ac:spMkLst>
        </pc:spChg>
      </pc:sldChg>
      <pc:sldChg chg="modSp">
        <pc:chgData name="Betrenna Hodges" userId="611cb6e4-a4f4-4b0c-a87a-94c721919952" providerId="ADAL" clId="{DE88D7D5-06F6-45D6-B0CA-FD86629EE264}" dt="2018-10-08T02:52:18.188" v="17" actId="1076"/>
        <pc:sldMkLst>
          <pc:docMk/>
          <pc:sldMk cId="0" sldId="268"/>
        </pc:sldMkLst>
        <pc:spChg chg="mod">
          <ac:chgData name="Betrenna Hodges" userId="611cb6e4-a4f4-4b0c-a87a-94c721919952" providerId="ADAL" clId="{DE88D7D5-06F6-45D6-B0CA-FD86629EE264}" dt="2018-10-08T02:52:07.254" v="15" actId="1076"/>
          <ac:spMkLst>
            <pc:docMk/>
            <pc:sldMk cId="0" sldId="268"/>
            <ac:spMk id="260" creationId="{00000000-0000-0000-0000-000000000000}"/>
          </ac:spMkLst>
        </pc:spChg>
        <pc:spChg chg="mod">
          <ac:chgData name="Betrenna Hodges" userId="611cb6e4-a4f4-4b0c-a87a-94c721919952" providerId="ADAL" clId="{DE88D7D5-06F6-45D6-B0CA-FD86629EE264}" dt="2018-10-08T02:52:12.665" v="16" actId="1076"/>
          <ac:spMkLst>
            <pc:docMk/>
            <pc:sldMk cId="0" sldId="268"/>
            <ac:spMk id="261" creationId="{00000000-0000-0000-0000-000000000000}"/>
          </ac:spMkLst>
        </pc:spChg>
        <pc:picChg chg="mod">
          <ac:chgData name="Betrenna Hodges" userId="611cb6e4-a4f4-4b0c-a87a-94c721919952" providerId="ADAL" clId="{DE88D7D5-06F6-45D6-B0CA-FD86629EE264}" dt="2018-10-08T02:52:18.188" v="17" actId="1076"/>
          <ac:picMkLst>
            <pc:docMk/>
            <pc:sldMk cId="0" sldId="268"/>
            <ac:picMk id="6" creationId="{00000000-0000-0000-0000-000000000000}"/>
          </ac:picMkLst>
        </pc:picChg>
      </pc:sldChg>
      <pc:sldChg chg="modSp">
        <pc:chgData name="Betrenna Hodges" userId="611cb6e4-a4f4-4b0c-a87a-94c721919952" providerId="ADAL" clId="{DE88D7D5-06F6-45D6-B0CA-FD86629EE264}" dt="2018-10-08T02:52:37.211" v="19" actId="1076"/>
        <pc:sldMkLst>
          <pc:docMk/>
          <pc:sldMk cId="0" sldId="269"/>
        </pc:sldMkLst>
        <pc:spChg chg="mod">
          <ac:chgData name="Betrenna Hodges" userId="611cb6e4-a4f4-4b0c-a87a-94c721919952" providerId="ADAL" clId="{DE88D7D5-06F6-45D6-B0CA-FD86629EE264}" dt="2018-10-08T02:52:37.211" v="19" actId="1076"/>
          <ac:spMkLst>
            <pc:docMk/>
            <pc:sldMk cId="0" sldId="269"/>
            <ac:spMk id="269" creationId="{00000000-0000-0000-0000-000000000000}"/>
          </ac:spMkLst>
        </pc:spChg>
        <pc:picChg chg="mod">
          <ac:chgData name="Betrenna Hodges" userId="611cb6e4-a4f4-4b0c-a87a-94c721919952" providerId="ADAL" clId="{DE88D7D5-06F6-45D6-B0CA-FD86629EE264}" dt="2018-10-08T02:52:30.069" v="18" actId="1076"/>
          <ac:picMkLst>
            <pc:docMk/>
            <pc:sldMk cId="0" sldId="269"/>
            <ac:picMk id="6" creationId="{00000000-0000-0000-0000-000000000000}"/>
          </ac:picMkLst>
        </pc:picChg>
      </pc:sldChg>
      <pc:sldChg chg="modSp">
        <pc:chgData name="Betrenna Hodges" userId="611cb6e4-a4f4-4b0c-a87a-94c721919952" providerId="ADAL" clId="{DE88D7D5-06F6-45D6-B0CA-FD86629EE264}" dt="2018-10-08T02:53:15.085" v="24" actId="1076"/>
        <pc:sldMkLst>
          <pc:docMk/>
          <pc:sldMk cId="0" sldId="270"/>
        </pc:sldMkLst>
        <pc:spChg chg="mod">
          <ac:chgData name="Betrenna Hodges" userId="611cb6e4-a4f4-4b0c-a87a-94c721919952" providerId="ADAL" clId="{DE88D7D5-06F6-45D6-B0CA-FD86629EE264}" dt="2018-10-08T02:53:08.055" v="22" actId="1076"/>
          <ac:spMkLst>
            <pc:docMk/>
            <pc:sldMk cId="0" sldId="270"/>
            <ac:spMk id="276" creationId="{00000000-0000-0000-0000-000000000000}"/>
          </ac:spMkLst>
        </pc:spChg>
        <pc:spChg chg="mod">
          <ac:chgData name="Betrenna Hodges" userId="611cb6e4-a4f4-4b0c-a87a-94c721919952" providerId="ADAL" clId="{DE88D7D5-06F6-45D6-B0CA-FD86629EE264}" dt="2018-10-08T02:53:11.302" v="23" actId="1076"/>
          <ac:spMkLst>
            <pc:docMk/>
            <pc:sldMk cId="0" sldId="270"/>
            <ac:spMk id="277" creationId="{00000000-0000-0000-0000-000000000000}"/>
          </ac:spMkLst>
        </pc:spChg>
        <pc:picChg chg="mod">
          <ac:chgData name="Betrenna Hodges" userId="611cb6e4-a4f4-4b0c-a87a-94c721919952" providerId="ADAL" clId="{DE88D7D5-06F6-45D6-B0CA-FD86629EE264}" dt="2018-10-08T02:53:01.121" v="21" actId="1076"/>
          <ac:picMkLst>
            <pc:docMk/>
            <pc:sldMk cId="0" sldId="270"/>
            <ac:picMk id="6" creationId="{00000000-0000-0000-0000-000000000000}"/>
          </ac:picMkLst>
        </pc:picChg>
        <pc:picChg chg="mod">
          <ac:chgData name="Betrenna Hodges" userId="611cb6e4-a4f4-4b0c-a87a-94c721919952" providerId="ADAL" clId="{DE88D7D5-06F6-45D6-B0CA-FD86629EE264}" dt="2018-10-08T02:53:15.085" v="24" actId="1076"/>
          <ac:picMkLst>
            <pc:docMk/>
            <pc:sldMk cId="0" sldId="270"/>
            <ac:picMk id="3074" creationId="{00000000-0000-0000-0000-000000000000}"/>
          </ac:picMkLst>
        </pc:picChg>
      </pc:sldChg>
      <pc:sldChg chg="modSp">
        <pc:chgData name="Betrenna Hodges" userId="611cb6e4-a4f4-4b0c-a87a-94c721919952" providerId="ADAL" clId="{DE88D7D5-06F6-45D6-B0CA-FD86629EE264}" dt="2018-10-08T02:53:50.960" v="29" actId="1076"/>
        <pc:sldMkLst>
          <pc:docMk/>
          <pc:sldMk cId="0" sldId="271"/>
        </pc:sldMkLst>
        <pc:spChg chg="mod">
          <ac:chgData name="Betrenna Hodges" userId="611cb6e4-a4f4-4b0c-a87a-94c721919952" providerId="ADAL" clId="{DE88D7D5-06F6-45D6-B0CA-FD86629EE264}" dt="2018-10-08T02:53:27.258" v="25" actId="1076"/>
          <ac:spMkLst>
            <pc:docMk/>
            <pc:sldMk cId="0" sldId="271"/>
            <ac:spMk id="284" creationId="{00000000-0000-0000-0000-000000000000}"/>
          </ac:spMkLst>
        </pc:spChg>
        <pc:spChg chg="mod">
          <ac:chgData name="Betrenna Hodges" userId="611cb6e4-a4f4-4b0c-a87a-94c721919952" providerId="ADAL" clId="{DE88D7D5-06F6-45D6-B0CA-FD86629EE264}" dt="2018-10-08T02:53:45.562" v="28" actId="1076"/>
          <ac:spMkLst>
            <pc:docMk/>
            <pc:sldMk cId="0" sldId="271"/>
            <ac:spMk id="285" creationId="{00000000-0000-0000-0000-000000000000}"/>
          </ac:spMkLst>
        </pc:spChg>
        <pc:picChg chg="mod">
          <ac:chgData name="Betrenna Hodges" userId="611cb6e4-a4f4-4b0c-a87a-94c721919952" providerId="ADAL" clId="{DE88D7D5-06F6-45D6-B0CA-FD86629EE264}" dt="2018-10-08T02:53:50.960" v="29" actId="1076"/>
          <ac:picMkLst>
            <pc:docMk/>
            <pc:sldMk cId="0" sldId="271"/>
            <ac:picMk id="6" creationId="{00000000-0000-0000-0000-000000000000}"/>
          </ac:picMkLst>
        </pc:picChg>
        <pc:picChg chg="mod">
          <ac:chgData name="Betrenna Hodges" userId="611cb6e4-a4f4-4b0c-a87a-94c721919952" providerId="ADAL" clId="{DE88D7D5-06F6-45D6-B0CA-FD86629EE264}" dt="2018-10-08T02:53:37.868" v="27" actId="1076"/>
          <ac:picMkLst>
            <pc:docMk/>
            <pc:sldMk cId="0" sldId="271"/>
            <ac:picMk id="1026" creationId="{00000000-0000-0000-0000-000000000000}"/>
          </ac:picMkLst>
        </pc:picChg>
      </pc:sldChg>
      <pc:sldChg chg="modSp">
        <pc:chgData name="Betrenna Hodges" userId="611cb6e4-a4f4-4b0c-a87a-94c721919952" providerId="ADAL" clId="{DE88D7D5-06F6-45D6-B0CA-FD86629EE264}" dt="2018-10-08T02:54:11.743" v="33" actId="1076"/>
        <pc:sldMkLst>
          <pc:docMk/>
          <pc:sldMk cId="0" sldId="272"/>
        </pc:sldMkLst>
        <pc:spChg chg="mod">
          <ac:chgData name="Betrenna Hodges" userId="611cb6e4-a4f4-4b0c-a87a-94c721919952" providerId="ADAL" clId="{DE88D7D5-06F6-45D6-B0CA-FD86629EE264}" dt="2018-10-08T02:54:05.065" v="31" actId="1076"/>
          <ac:spMkLst>
            <pc:docMk/>
            <pc:sldMk cId="0" sldId="272"/>
            <ac:spMk id="292" creationId="{00000000-0000-0000-0000-000000000000}"/>
          </ac:spMkLst>
        </pc:spChg>
        <pc:spChg chg="mod">
          <ac:chgData name="Betrenna Hodges" userId="611cb6e4-a4f4-4b0c-a87a-94c721919952" providerId="ADAL" clId="{DE88D7D5-06F6-45D6-B0CA-FD86629EE264}" dt="2018-10-08T02:54:08.360" v="32" actId="1076"/>
          <ac:spMkLst>
            <pc:docMk/>
            <pc:sldMk cId="0" sldId="272"/>
            <ac:spMk id="293" creationId="{00000000-0000-0000-0000-000000000000}"/>
          </ac:spMkLst>
        </pc:spChg>
        <pc:picChg chg="mod">
          <ac:chgData name="Betrenna Hodges" userId="611cb6e4-a4f4-4b0c-a87a-94c721919952" providerId="ADAL" clId="{DE88D7D5-06F6-45D6-B0CA-FD86629EE264}" dt="2018-10-08T02:53:58.642" v="30" actId="1076"/>
          <ac:picMkLst>
            <pc:docMk/>
            <pc:sldMk cId="0" sldId="272"/>
            <ac:picMk id="6" creationId="{00000000-0000-0000-0000-000000000000}"/>
          </ac:picMkLst>
        </pc:picChg>
        <pc:picChg chg="mod">
          <ac:chgData name="Betrenna Hodges" userId="611cb6e4-a4f4-4b0c-a87a-94c721919952" providerId="ADAL" clId="{DE88D7D5-06F6-45D6-B0CA-FD86629EE264}" dt="2018-10-08T02:54:11.743" v="33" actId="1076"/>
          <ac:picMkLst>
            <pc:docMk/>
            <pc:sldMk cId="0" sldId="272"/>
            <ac:picMk id="294" creationId="{00000000-0000-0000-0000-000000000000}"/>
          </ac:picMkLst>
        </pc:picChg>
      </pc:sldChg>
      <pc:sldChg chg="modSp">
        <pc:chgData name="Betrenna Hodges" userId="611cb6e4-a4f4-4b0c-a87a-94c721919952" providerId="ADAL" clId="{DE88D7D5-06F6-45D6-B0CA-FD86629EE264}" dt="2018-10-08T02:54:27.423" v="37" actId="1076"/>
        <pc:sldMkLst>
          <pc:docMk/>
          <pc:sldMk cId="0" sldId="273"/>
        </pc:sldMkLst>
        <pc:spChg chg="mod">
          <ac:chgData name="Betrenna Hodges" userId="611cb6e4-a4f4-4b0c-a87a-94c721919952" providerId="ADAL" clId="{DE88D7D5-06F6-45D6-B0CA-FD86629EE264}" dt="2018-10-08T02:54:20.993" v="35" actId="1076"/>
          <ac:spMkLst>
            <pc:docMk/>
            <pc:sldMk cId="0" sldId="273"/>
            <ac:spMk id="300" creationId="{00000000-0000-0000-0000-000000000000}"/>
          </ac:spMkLst>
        </pc:spChg>
        <pc:spChg chg="mod">
          <ac:chgData name="Betrenna Hodges" userId="611cb6e4-a4f4-4b0c-a87a-94c721919952" providerId="ADAL" clId="{DE88D7D5-06F6-45D6-B0CA-FD86629EE264}" dt="2018-10-08T02:54:23.880" v="36" actId="1076"/>
          <ac:spMkLst>
            <pc:docMk/>
            <pc:sldMk cId="0" sldId="273"/>
            <ac:spMk id="301" creationId="{00000000-0000-0000-0000-000000000000}"/>
          </ac:spMkLst>
        </pc:spChg>
        <pc:picChg chg="mod">
          <ac:chgData name="Betrenna Hodges" userId="611cb6e4-a4f4-4b0c-a87a-94c721919952" providerId="ADAL" clId="{DE88D7D5-06F6-45D6-B0CA-FD86629EE264}" dt="2018-10-08T02:54:16.906" v="34" actId="1076"/>
          <ac:picMkLst>
            <pc:docMk/>
            <pc:sldMk cId="0" sldId="273"/>
            <ac:picMk id="6" creationId="{00000000-0000-0000-0000-000000000000}"/>
          </ac:picMkLst>
        </pc:picChg>
        <pc:picChg chg="mod">
          <ac:chgData name="Betrenna Hodges" userId="611cb6e4-a4f4-4b0c-a87a-94c721919952" providerId="ADAL" clId="{DE88D7D5-06F6-45D6-B0CA-FD86629EE264}" dt="2018-10-08T02:54:27.423" v="37" actId="1076"/>
          <ac:picMkLst>
            <pc:docMk/>
            <pc:sldMk cId="0" sldId="273"/>
            <ac:picMk id="302" creationId="{00000000-0000-0000-0000-000000000000}"/>
          </ac:picMkLst>
        </pc:picChg>
      </pc:sldChg>
      <pc:sldChg chg="modSp">
        <pc:chgData name="Betrenna Hodges" userId="611cb6e4-a4f4-4b0c-a87a-94c721919952" providerId="ADAL" clId="{DE88D7D5-06F6-45D6-B0CA-FD86629EE264}" dt="2018-10-08T02:54:32.994" v="38" actId="1076"/>
        <pc:sldMkLst>
          <pc:docMk/>
          <pc:sldMk cId="0" sldId="274"/>
        </pc:sldMkLst>
        <pc:picChg chg="mod">
          <ac:chgData name="Betrenna Hodges" userId="611cb6e4-a4f4-4b0c-a87a-94c721919952" providerId="ADAL" clId="{DE88D7D5-06F6-45D6-B0CA-FD86629EE264}" dt="2018-10-08T02:54:32.994" v="38" actId="1076"/>
          <ac:picMkLst>
            <pc:docMk/>
            <pc:sldMk cId="0" sldId="274"/>
            <ac:picMk id="310" creationId="{00000000-0000-0000-0000-000000000000}"/>
          </ac:picMkLst>
        </pc:picChg>
      </pc:sldChg>
      <pc:sldChg chg="modSp">
        <pc:chgData name="Betrenna Hodges" userId="611cb6e4-a4f4-4b0c-a87a-94c721919952" providerId="ADAL" clId="{DE88D7D5-06F6-45D6-B0CA-FD86629EE264}" dt="2018-10-08T02:54:49.617" v="40" actId="1076"/>
        <pc:sldMkLst>
          <pc:docMk/>
          <pc:sldMk cId="0" sldId="275"/>
        </pc:sldMkLst>
        <pc:spChg chg="mod">
          <ac:chgData name="Betrenna Hodges" userId="611cb6e4-a4f4-4b0c-a87a-94c721919952" providerId="ADAL" clId="{DE88D7D5-06F6-45D6-B0CA-FD86629EE264}" dt="2018-10-08T02:54:40.488" v="39" actId="1076"/>
          <ac:spMkLst>
            <pc:docMk/>
            <pc:sldMk cId="0" sldId="275"/>
            <ac:spMk id="315" creationId="{00000000-0000-0000-0000-000000000000}"/>
          </ac:spMkLst>
        </pc:spChg>
        <pc:spChg chg="mod">
          <ac:chgData name="Betrenna Hodges" userId="611cb6e4-a4f4-4b0c-a87a-94c721919952" providerId="ADAL" clId="{DE88D7D5-06F6-45D6-B0CA-FD86629EE264}" dt="2018-10-08T02:54:49.617" v="40" actId="1076"/>
          <ac:spMkLst>
            <pc:docMk/>
            <pc:sldMk cId="0" sldId="275"/>
            <ac:spMk id="316" creationId="{00000000-0000-0000-0000-000000000000}"/>
          </ac:spMkLst>
        </pc:spChg>
      </pc:sldChg>
      <pc:sldChg chg="modSp">
        <pc:chgData name="Betrenna Hodges" userId="611cb6e4-a4f4-4b0c-a87a-94c721919952" providerId="ADAL" clId="{DE88D7D5-06F6-45D6-B0CA-FD86629EE264}" dt="2018-10-08T02:55:08.901" v="42" actId="1076"/>
        <pc:sldMkLst>
          <pc:docMk/>
          <pc:sldMk cId="0" sldId="276"/>
        </pc:sldMkLst>
        <pc:spChg chg="mod">
          <ac:chgData name="Betrenna Hodges" userId="611cb6e4-a4f4-4b0c-a87a-94c721919952" providerId="ADAL" clId="{DE88D7D5-06F6-45D6-B0CA-FD86629EE264}" dt="2018-10-08T02:55:08.901" v="42" actId="1076"/>
          <ac:spMkLst>
            <pc:docMk/>
            <pc:sldMk cId="0" sldId="276"/>
            <ac:spMk id="322" creationId="{00000000-0000-0000-0000-000000000000}"/>
          </ac:spMkLst>
        </pc:spChg>
        <pc:graphicFrameChg chg="mod">
          <ac:chgData name="Betrenna Hodges" userId="611cb6e4-a4f4-4b0c-a87a-94c721919952" providerId="ADAL" clId="{DE88D7D5-06F6-45D6-B0CA-FD86629EE264}" dt="2018-10-08T02:55:04.210" v="41" actId="1076"/>
          <ac:graphicFrameMkLst>
            <pc:docMk/>
            <pc:sldMk cId="0" sldId="276"/>
            <ac:graphicFrameMk id="324" creationId="{00000000-0000-0000-0000-000000000000}"/>
          </ac:graphicFrameMkLst>
        </pc:graphicFrameChg>
      </pc:sldChg>
      <pc:sldMasterChg chg="addSp delSp modSp">
        <pc:chgData name="Betrenna Hodges" userId="611cb6e4-a4f4-4b0c-a87a-94c721919952" providerId="ADAL" clId="{DE88D7D5-06F6-45D6-B0CA-FD86629EE264}" dt="2018-10-08T02:50:18.107" v="2" actId="1076"/>
        <pc:sldMasterMkLst>
          <pc:docMk/>
          <pc:sldMasterMk cId="0" sldId="2147483681"/>
        </pc:sldMasterMkLst>
        <pc:spChg chg="del">
          <ac:chgData name="Betrenna Hodges" userId="611cb6e4-a4f4-4b0c-a87a-94c721919952" providerId="ADAL" clId="{DE88D7D5-06F6-45D6-B0CA-FD86629EE264}" dt="2018-10-08T02:50:11.812" v="1" actId="478"/>
          <ac:spMkLst>
            <pc:docMk/>
            <pc:sldMasterMk cId="0" sldId="2147483681"/>
            <ac:spMk id="8" creationId="{00000000-0000-0000-0000-000000000000}"/>
          </ac:spMkLst>
        </pc:spChg>
        <pc:picChg chg="add mod">
          <ac:chgData name="Betrenna Hodges" userId="611cb6e4-a4f4-4b0c-a87a-94c721919952" providerId="ADAL" clId="{DE88D7D5-06F6-45D6-B0CA-FD86629EE264}" dt="2018-10-08T02:50:18.107" v="2" actId="1076"/>
          <ac:picMkLst>
            <pc:docMk/>
            <pc:sldMasterMk cId="0" sldId="2147483681"/>
            <ac:picMk id="3" creationId="{FC2984D1-920D-4D38-99E3-1D83243602AE}"/>
          </ac:picMkLst>
        </pc:picChg>
      </pc:sldMasterChg>
      <pc:sldMasterChg chg="addSp delSp modSp">
        <pc:chgData name="Betrenna Hodges" userId="611cb6e4-a4f4-4b0c-a87a-94c721919952" providerId="ADAL" clId="{DE88D7D5-06F6-45D6-B0CA-FD86629EE264}" dt="2018-10-08T02:50:41.789" v="5" actId="1076"/>
        <pc:sldMasterMkLst>
          <pc:docMk/>
          <pc:sldMasterMk cId="0" sldId="2147483682"/>
        </pc:sldMasterMkLst>
        <pc:spChg chg="del">
          <ac:chgData name="Betrenna Hodges" userId="611cb6e4-a4f4-4b0c-a87a-94c721919952" providerId="ADAL" clId="{DE88D7D5-06F6-45D6-B0CA-FD86629EE264}" dt="2018-10-08T02:50:36.342" v="4" actId="478"/>
          <ac:spMkLst>
            <pc:docMk/>
            <pc:sldMasterMk cId="0" sldId="2147483682"/>
            <ac:spMk id="53" creationId="{00000000-0000-0000-0000-000000000000}"/>
          </ac:spMkLst>
        </pc:spChg>
        <pc:picChg chg="add mod">
          <ac:chgData name="Betrenna Hodges" userId="611cb6e4-a4f4-4b0c-a87a-94c721919952" providerId="ADAL" clId="{DE88D7D5-06F6-45D6-B0CA-FD86629EE264}" dt="2018-10-08T02:50:41.789" v="5" actId="1076"/>
          <ac:picMkLst>
            <pc:docMk/>
            <pc:sldMasterMk cId="0" sldId="2147483682"/>
            <ac:picMk id="3" creationId="{28EF0718-19B8-410D-B4E2-79EA18411DC9}"/>
          </ac:picMkLst>
        </pc:picChg>
      </pc:sldMasterChg>
      <pc:sldMasterChg chg="modSldLayout">
        <pc:chgData name="Betrenna Hodges" userId="611cb6e4-a4f4-4b0c-a87a-94c721919952" providerId="ADAL" clId="{DE88D7D5-06F6-45D6-B0CA-FD86629EE264}" dt="2018-10-08T02:55:48.099" v="44" actId="1076"/>
        <pc:sldMasterMkLst>
          <pc:docMk/>
          <pc:sldMasterMk cId="0" sldId="2147483683"/>
        </pc:sldMasterMkLst>
        <pc:sldLayoutChg chg="addSp modSp">
          <pc:chgData name="Betrenna Hodges" userId="611cb6e4-a4f4-4b0c-a87a-94c721919952" providerId="ADAL" clId="{DE88D7D5-06F6-45D6-B0CA-FD86629EE264}" dt="2018-10-08T02:55:48.099" v="44" actId="1076"/>
          <pc:sldLayoutMkLst>
            <pc:docMk/>
            <pc:sldMasterMk cId="0" sldId="2147483683"/>
            <pc:sldLayoutMk cId="0" sldId="2147483680"/>
          </pc:sldLayoutMkLst>
          <pc:picChg chg="add mod">
            <ac:chgData name="Betrenna Hodges" userId="611cb6e4-a4f4-4b0c-a87a-94c721919952" providerId="ADAL" clId="{DE88D7D5-06F6-45D6-B0CA-FD86629EE264}" dt="2018-10-08T02:55:48.099" v="44" actId="1076"/>
            <ac:picMkLst>
              <pc:docMk/>
              <pc:sldMasterMk cId="0" sldId="2147483683"/>
              <pc:sldLayoutMk cId="0" sldId="2147483680"/>
              <ac:picMk id="3" creationId="{0E6A5A0B-F8D1-498F-B0C6-7326279A7543}"/>
            </ac:picMkLst>
          </pc:pic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59304076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odelleducation.com/resource"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e88dc78a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3e88dc78a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rtl="0">
              <a:lnSpc>
                <a:spcPct val="115000"/>
              </a:lnSpc>
              <a:spcBef>
                <a:spcPts val="0"/>
              </a:spcBef>
              <a:spcAft>
                <a:spcPts val="0"/>
              </a:spcAft>
              <a:buSzPts val="1200"/>
              <a:buFont typeface="Calibri"/>
              <a:buAutoNum type="arabicPeriod"/>
            </a:pPr>
            <a:r>
              <a:rPr lang="en" sz="1200">
                <a:latin typeface="Calibri"/>
                <a:ea typeface="Calibri"/>
                <a:cs typeface="Calibri"/>
                <a:sym typeface="Calibri"/>
              </a:rPr>
              <a:t>Opening</a:t>
            </a:r>
            <a:endParaRPr sz="1200">
              <a:latin typeface="Calibri"/>
              <a:ea typeface="Calibri"/>
              <a:cs typeface="Calibri"/>
              <a:sym typeface="Calibri"/>
            </a:endParaRPr>
          </a:p>
          <a:p>
            <a:pPr marL="914400" lvl="1" indent="-304800" rtl="0">
              <a:lnSpc>
                <a:spcPct val="115000"/>
              </a:lnSpc>
              <a:spcBef>
                <a:spcPts val="0"/>
              </a:spcBef>
              <a:spcAft>
                <a:spcPts val="0"/>
              </a:spcAft>
              <a:buSzPts val="1200"/>
              <a:buFont typeface="Calibri"/>
              <a:buAutoNum type="alphaLcPeriod"/>
            </a:pPr>
            <a:r>
              <a:rPr lang="en" sz="1200">
                <a:latin typeface="Calibri"/>
                <a:ea typeface="Calibri"/>
                <a:cs typeface="Calibri"/>
                <a:sym typeface="Calibri"/>
              </a:rPr>
              <a:t>Engaging the Reader (5 minutes)</a:t>
            </a:r>
            <a:endParaRPr sz="1200">
              <a:latin typeface="Calibri"/>
              <a:ea typeface="Calibri"/>
              <a:cs typeface="Calibri"/>
              <a:sym typeface="Calibri"/>
            </a:endParaRPr>
          </a:p>
          <a:p>
            <a:pPr marL="914400" lvl="1" indent="-304800" rtl="0">
              <a:lnSpc>
                <a:spcPct val="115000"/>
              </a:lnSpc>
              <a:spcBef>
                <a:spcPts val="0"/>
              </a:spcBef>
              <a:spcAft>
                <a:spcPts val="0"/>
              </a:spcAft>
              <a:buSzPts val="1200"/>
              <a:buFont typeface="Calibri"/>
              <a:buAutoNum type="alphaLcPeriod"/>
            </a:pPr>
            <a:r>
              <a:rPr lang="en" sz="1200">
                <a:latin typeface="Calibri"/>
                <a:ea typeface="Calibri"/>
                <a:cs typeface="Calibri"/>
                <a:sym typeface="Calibri"/>
              </a:rPr>
              <a:t>Review Learning Targets (3 minutes)</a:t>
            </a:r>
            <a:endParaRPr sz="1200">
              <a:latin typeface="Calibri"/>
              <a:ea typeface="Calibri"/>
              <a:cs typeface="Calibri"/>
              <a:sym typeface="Calibri"/>
            </a:endParaRPr>
          </a:p>
          <a:p>
            <a:pPr marL="457200" lvl="0" indent="-304800" rtl="0">
              <a:lnSpc>
                <a:spcPct val="115000"/>
              </a:lnSpc>
              <a:spcBef>
                <a:spcPts val="0"/>
              </a:spcBef>
              <a:spcAft>
                <a:spcPts val="0"/>
              </a:spcAft>
              <a:buSzPts val="1200"/>
              <a:buFont typeface="Calibri"/>
              <a:buAutoNum type="arabicPeriod"/>
            </a:pPr>
            <a:r>
              <a:rPr lang="en" sz="1200">
                <a:latin typeface="Calibri"/>
                <a:ea typeface="Calibri"/>
                <a:cs typeface="Calibri"/>
                <a:sym typeface="Calibri"/>
              </a:rPr>
              <a:t>Work Time</a:t>
            </a:r>
            <a:endParaRPr sz="1200">
              <a:latin typeface="Calibri"/>
              <a:ea typeface="Calibri"/>
              <a:cs typeface="Calibri"/>
              <a:sym typeface="Calibri"/>
            </a:endParaRPr>
          </a:p>
          <a:p>
            <a:pPr marL="914400" lvl="1" indent="-304800" rtl="0">
              <a:lnSpc>
                <a:spcPct val="115000"/>
              </a:lnSpc>
              <a:spcBef>
                <a:spcPts val="0"/>
              </a:spcBef>
              <a:spcAft>
                <a:spcPts val="0"/>
              </a:spcAft>
              <a:buSzPts val="1200"/>
              <a:buFont typeface="Calibri"/>
              <a:buAutoNum type="alphaLcPeriod"/>
            </a:pPr>
            <a:r>
              <a:rPr lang="en" sz="1200">
                <a:latin typeface="Calibri"/>
                <a:ea typeface="Calibri"/>
                <a:cs typeface="Calibri"/>
                <a:sym typeface="Calibri"/>
              </a:rPr>
              <a:t>Reading for the Gist: “Equal Rights for Women” by Shirley Chisholm (25-30 minutes)</a:t>
            </a:r>
            <a:endParaRPr sz="1200">
              <a:latin typeface="Calibri"/>
              <a:ea typeface="Calibri"/>
              <a:cs typeface="Calibri"/>
              <a:sym typeface="Calibri"/>
            </a:endParaRPr>
          </a:p>
          <a:p>
            <a:pPr marL="914400" lvl="1" indent="-304800" rtl="0">
              <a:lnSpc>
                <a:spcPct val="115000"/>
              </a:lnSpc>
              <a:spcBef>
                <a:spcPts val="0"/>
              </a:spcBef>
              <a:spcAft>
                <a:spcPts val="0"/>
              </a:spcAft>
              <a:buSzPts val="1200"/>
              <a:buFont typeface="Calibri"/>
              <a:buAutoNum type="alphaLcPeriod"/>
            </a:pPr>
            <a:r>
              <a:rPr lang="en" sz="1200">
                <a:latin typeface="Calibri"/>
                <a:ea typeface="Calibri"/>
                <a:cs typeface="Calibri"/>
                <a:sym typeface="Calibri"/>
              </a:rPr>
              <a:t>Text-Dependent Questions (30 minutes)</a:t>
            </a:r>
            <a:endParaRPr sz="1200">
              <a:latin typeface="Calibri"/>
              <a:ea typeface="Calibri"/>
              <a:cs typeface="Calibri"/>
              <a:sym typeface="Calibri"/>
            </a:endParaRPr>
          </a:p>
          <a:p>
            <a:pPr marL="457200" lvl="0" indent="-304800" rtl="0">
              <a:lnSpc>
                <a:spcPct val="115000"/>
              </a:lnSpc>
              <a:spcBef>
                <a:spcPts val="0"/>
              </a:spcBef>
              <a:spcAft>
                <a:spcPts val="0"/>
              </a:spcAft>
              <a:buSzPts val="1200"/>
              <a:buFont typeface="Calibri"/>
              <a:buAutoNum type="arabicPeriod"/>
            </a:pPr>
            <a:r>
              <a:rPr lang="en" sz="1200">
                <a:latin typeface="Calibri"/>
                <a:ea typeface="Calibri"/>
                <a:cs typeface="Calibri"/>
                <a:sym typeface="Calibri"/>
              </a:rPr>
              <a:t>Closing and Assessment (3 minutes)</a:t>
            </a:r>
            <a:endParaRPr sz="1200">
              <a:latin typeface="Calibri"/>
              <a:ea typeface="Calibri"/>
              <a:cs typeface="Calibri"/>
              <a:sym typeface="Calibri"/>
            </a:endParaRPr>
          </a:p>
          <a:p>
            <a:pPr marL="914400" lvl="1" indent="-304800" rtl="0">
              <a:lnSpc>
                <a:spcPct val="115000"/>
              </a:lnSpc>
              <a:spcBef>
                <a:spcPts val="0"/>
              </a:spcBef>
              <a:spcAft>
                <a:spcPts val="0"/>
              </a:spcAft>
              <a:buSzPts val="1200"/>
              <a:buFont typeface="Calibri"/>
              <a:buAutoNum type="alphaLcPeriod"/>
            </a:pPr>
            <a:r>
              <a:rPr lang="en" sz="1200">
                <a:latin typeface="Calibri"/>
                <a:ea typeface="Calibri"/>
                <a:cs typeface="Calibri"/>
                <a:sym typeface="Calibri"/>
              </a:rPr>
              <a:t>Debrief Learning Targets and Preview</a:t>
            </a:r>
            <a:endParaRPr sz="1200">
              <a:latin typeface="Calibri"/>
              <a:ea typeface="Calibri"/>
              <a:cs typeface="Calibri"/>
              <a:sym typeface="Calibri"/>
            </a:endParaRPr>
          </a:p>
          <a:p>
            <a:pPr marL="457200" lvl="0" indent="-304800" rtl="0">
              <a:lnSpc>
                <a:spcPct val="115000"/>
              </a:lnSpc>
              <a:spcBef>
                <a:spcPts val="0"/>
              </a:spcBef>
              <a:spcAft>
                <a:spcPts val="0"/>
              </a:spcAft>
              <a:buSzPts val="1200"/>
              <a:buFont typeface="Calibri"/>
              <a:buAutoNum type="arabicPeriod"/>
            </a:pPr>
            <a:r>
              <a:rPr lang="en" sz="1200">
                <a:latin typeface="Calibri"/>
                <a:ea typeface="Calibri"/>
                <a:cs typeface="Calibri"/>
                <a:sym typeface="Calibri"/>
              </a:rPr>
              <a:t>Homework (3 minutes)</a:t>
            </a:r>
            <a:endParaRPr sz="1200">
              <a:latin typeface="Calibri"/>
              <a:ea typeface="Calibri"/>
              <a:cs typeface="Calibri"/>
              <a:sym typeface="Calibri"/>
            </a:endParaRPr>
          </a:p>
          <a:p>
            <a:pPr marL="914400" lvl="1" indent="-304800" rtl="0">
              <a:lnSpc>
                <a:spcPct val="115000"/>
              </a:lnSpc>
              <a:spcBef>
                <a:spcPts val="0"/>
              </a:spcBef>
              <a:spcAft>
                <a:spcPts val="0"/>
              </a:spcAft>
              <a:buSzPts val="1200"/>
              <a:buFont typeface="Calibri"/>
              <a:buAutoNum type="alphaLcPeriod"/>
            </a:pPr>
            <a:r>
              <a:rPr lang="en" sz="1200">
                <a:latin typeface="Calibri"/>
                <a:ea typeface="Calibri"/>
                <a:cs typeface="Calibri"/>
                <a:sym typeface="Calibri"/>
              </a:rPr>
              <a:t>Why is Shirley Chisholm taking a stand for women’s rights rather than African American rights?</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40016747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3e88dc78a5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3e88dc78a5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a:t>
            </a:r>
            <a:r>
              <a:rPr lang="en-US" sz="1200" b="1" dirty="0">
                <a:solidFill>
                  <a:schemeClr val="dk1"/>
                </a:solidFill>
                <a:latin typeface="Calibri"/>
                <a:ea typeface="Calibri"/>
                <a:cs typeface="Calibri"/>
                <a:sym typeface="Calibri"/>
              </a:rPr>
              <a:t>-5</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a:t>
            </a:r>
            <a:endParaRPr lang="en-US"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Reading for the Gist: “Equal Rights for Women” by Shirley Chisholm</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a document camera prepared to share the</a:t>
            </a:r>
            <a:r>
              <a:rPr lang="en" sz="1200" b="1" dirty="0">
                <a:solidFill>
                  <a:schemeClr val="dk1"/>
                </a:solidFill>
                <a:latin typeface="Calibri"/>
                <a:ea typeface="Calibri"/>
                <a:cs typeface="Calibri"/>
                <a:sym typeface="Calibri"/>
              </a:rPr>
              <a:t> Reading Closely: Guiding Questions Handout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3.</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Reading Closely: Guiding Questions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handout</a:t>
            </a:r>
            <a:r>
              <a:rPr lang="en" sz="1200" dirty="0">
                <a:solidFill>
                  <a:schemeClr val="dk1"/>
                </a:solidFill>
                <a:latin typeface="Calibri"/>
                <a:ea typeface="Calibri"/>
                <a:cs typeface="Calibri"/>
                <a:sym typeface="Calibri"/>
              </a:rPr>
              <a:t> on the document camera.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students to read the instructions on the slide to themselves.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Allow a few minutes of think and discussion time.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a pair to share.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point out the questions in the Approaching Texts row of the document, including:</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b="0" dirty="0">
                <a:solidFill>
                  <a:schemeClr val="dk1"/>
                </a:solidFill>
                <a:latin typeface="Calibri"/>
                <a:ea typeface="Calibri"/>
                <a:cs typeface="Calibri"/>
                <a:sym typeface="Calibri"/>
              </a:rPr>
              <a:t>Who is the author?</a:t>
            </a:r>
            <a:endParaRPr sz="1200" b="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b="0" dirty="0">
                <a:solidFill>
                  <a:schemeClr val="dk1"/>
                </a:solidFill>
                <a:latin typeface="Calibri"/>
                <a:ea typeface="Calibri"/>
                <a:cs typeface="Calibri"/>
                <a:sym typeface="Calibri"/>
              </a:rPr>
              <a:t>What is the title?</a:t>
            </a:r>
            <a:endParaRPr sz="1200" b="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b="0" dirty="0">
                <a:solidFill>
                  <a:schemeClr val="dk1"/>
                </a:solidFill>
                <a:latin typeface="Calibri"/>
                <a:ea typeface="Calibri"/>
                <a:cs typeface="Calibri"/>
                <a:sym typeface="Calibri"/>
              </a:rPr>
              <a:t>What type of text is it?</a:t>
            </a:r>
            <a:endParaRPr sz="1200" b="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b="0" dirty="0">
                <a:solidFill>
                  <a:schemeClr val="dk1"/>
                </a:solidFill>
                <a:latin typeface="Calibri"/>
                <a:ea typeface="Calibri"/>
                <a:cs typeface="Calibri"/>
                <a:sym typeface="Calibri"/>
              </a:rPr>
              <a:t>Who published the text?</a:t>
            </a:r>
            <a:endParaRPr sz="1200" b="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b="0" dirty="0">
                <a:solidFill>
                  <a:schemeClr val="dk1"/>
                </a:solidFill>
                <a:latin typeface="Calibri"/>
                <a:ea typeface="Calibri"/>
                <a:cs typeface="Calibri"/>
                <a:sym typeface="Calibri"/>
              </a:rPr>
              <a:t>When was the text published?</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provide a reason “Why?” they think the question that they selected is important.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might benefit from a guide on how to approach skimming a text. For example, you may suggest to students that when skimming a document with a lot of information read the text in this order: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Title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Subtitle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bolded, ALL CAPS, italicize print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charts, tables, illustrations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main text</a:t>
            </a:r>
            <a:endParaRPr dirty="0"/>
          </a:p>
        </p:txBody>
      </p:sp>
    </p:spTree>
    <p:extLst>
      <p:ext uri="{BB962C8B-B14F-4D97-AF65-F5344CB8AC3E}">
        <p14:creationId xmlns:p14="http://schemas.microsoft.com/office/powerpoint/2010/main" val="37200666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00f84f433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 name="Google Shape;241;g400f84f433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13-</a:t>
            </a:r>
            <a:r>
              <a:rPr lang="en" sz="1200" b="1" dirty="0">
                <a:solidFill>
                  <a:schemeClr val="dk1"/>
                </a:solidFill>
                <a:latin typeface="Calibri"/>
                <a:ea typeface="Calibri"/>
                <a:cs typeface="Calibri"/>
                <a:sym typeface="Calibri"/>
              </a:rPr>
              <a:t>15 minutes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Independent/Partners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Reading for the Gist: “Equal Rights for Women” by Shirley Chisholm</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Hearing a complex text read slowly, fluently, and without interruption or explanation promotes fluency for students: They are hearing a strong reader read the text aloud with accuracy and expression and are simultaneously looking at and thinking about the words on the printed page. Be sure to set clear expectations that students read along silently in their heads as you read the text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students to identify challenging vocabulary helps them to monitor their understanding of a complex text. When students annotate the text by circling these words, it can also provide a formative assessment for the teacher.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prepared to address any language concerns that arise from this reading in a sensitive manner (see teacher prep slides).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 sz="1200" i="1" dirty="0">
                <a:solidFill>
                  <a:schemeClr val="dk1"/>
                </a:solidFill>
                <a:latin typeface="Calibri"/>
                <a:ea typeface="Calibri"/>
                <a:cs typeface="Calibri"/>
                <a:sym typeface="Calibri"/>
              </a:rPr>
              <a:t>“You will be reading closely to identify unfamiliar vocabulary and the gist of the text.”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speech aloud to the students or select a fluent reader in your class to do.</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them to turn to a partner and talk about the gist of the speech.</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during the student’s discussion, strategically selecting those whose gist statements are accurate to share aloud with the class.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share the gist of the speech: </a:t>
            </a:r>
            <a:r>
              <a:rPr lang="en" sz="1200" b="0" dirty="0">
                <a:solidFill>
                  <a:schemeClr val="dk1"/>
                </a:solidFill>
                <a:latin typeface="Calibri"/>
                <a:ea typeface="Calibri"/>
                <a:cs typeface="Calibri"/>
                <a:sym typeface="Calibri"/>
              </a:rPr>
              <a:t>The author feels that women are still not receiving equal treatment in society.</a:t>
            </a:r>
            <a:endParaRPr sz="1200" b="0" dirty="0">
              <a:solidFill>
                <a:schemeClr val="dk1"/>
              </a:solidFill>
              <a:latin typeface="Calibri"/>
              <a:ea typeface="Calibri"/>
              <a:cs typeface="Calibri"/>
              <a:sym typeface="Calibri"/>
            </a:endParaRPr>
          </a:p>
          <a:p>
            <a:pPr marL="0" lvl="0" indent="0" rtl="0">
              <a:spcBef>
                <a:spcPts val="0"/>
              </a:spcBef>
              <a:spcAft>
                <a:spcPts val="0"/>
              </a:spcAft>
              <a:buNone/>
            </a:pPr>
            <a:endParaRPr sz="1200" b="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definition of gist, </a:t>
            </a:r>
            <a:r>
              <a:rPr lang="en" sz="1200" i="0" dirty="0">
                <a:solidFill>
                  <a:schemeClr val="dk1"/>
                </a:solidFill>
                <a:latin typeface="Calibri"/>
                <a:ea typeface="Calibri"/>
                <a:cs typeface="Calibri"/>
                <a:sym typeface="Calibri"/>
              </a:rPr>
              <a:t>the general idea, what the text is mainly about.</a:t>
            </a:r>
            <a:endParaRPr sz="120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Assist students in defining any words that they circled by directing them to context clues, roots/affixes (if applicable) or providing a definition as needed.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dirty="0"/>
          </a:p>
        </p:txBody>
      </p:sp>
    </p:spTree>
    <p:extLst>
      <p:ext uri="{BB962C8B-B14F-4D97-AF65-F5344CB8AC3E}">
        <p14:creationId xmlns:p14="http://schemas.microsoft.com/office/powerpoint/2010/main" val="23937061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400f84f433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1" name="Google Shape;251;g400f84f433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a:t>
            </a:r>
            <a:r>
              <a:rPr lang="en-US" sz="1200" b="1" dirty="0">
                <a:solidFill>
                  <a:schemeClr val="dk1"/>
                </a:solidFill>
                <a:latin typeface="Calibri"/>
                <a:ea typeface="Calibri"/>
                <a:cs typeface="Calibri"/>
                <a:sym typeface="Calibri"/>
              </a:rPr>
              <a:t>-3</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lang="en-US"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Text-Dependent Questions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“Equal Rights for Women”: Lesson 2 Close Reading Guide </a:t>
            </a:r>
            <a:r>
              <a:rPr lang="en" sz="1200" dirty="0">
                <a:solidFill>
                  <a:schemeClr val="dk1"/>
                </a:solidFill>
                <a:latin typeface="Calibri"/>
                <a:ea typeface="Calibri"/>
                <a:cs typeface="Calibri"/>
                <a:sym typeface="Calibri"/>
              </a:rPr>
              <a:t>(supporting materials)</a:t>
            </a:r>
            <a:r>
              <a:rPr lang="en-US" sz="120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provides explicit teacher actions, student look-fors, and supports as you guide students through answering these questions. These teacher actions have been incorporated into the next slides as you guide students through each of the questions on the handout. This is the first of 7 slides.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document camera, chart paper, or white board will be helpful to focus students on each of the text-dependent questions on the handout as you model answers for them.</a:t>
            </a:r>
            <a:endParaRPr sz="1200" dirty="0">
              <a:solidFill>
                <a:schemeClr val="dk1"/>
              </a:solidFill>
              <a:latin typeface="Calibri"/>
              <a:ea typeface="Calibri"/>
              <a:cs typeface="Calibri"/>
              <a:sym typeface="Calibri"/>
            </a:endParaRPr>
          </a:p>
          <a:p>
            <a:pPr marL="0" lvl="0" indent="0" rtl="0">
              <a:spcBef>
                <a:spcPts val="0"/>
              </a:spcBef>
              <a:spcAft>
                <a:spcPts val="0"/>
              </a:spcAft>
              <a:buNone/>
            </a:pP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Continue displaying while students review their copy of </a:t>
            </a:r>
            <a:r>
              <a:rPr lang="en" sz="1200" b="1" dirty="0">
                <a:solidFill>
                  <a:schemeClr val="dk1"/>
                </a:solidFill>
                <a:latin typeface="Calibri"/>
                <a:ea typeface="Calibri"/>
                <a:cs typeface="Calibri"/>
                <a:sym typeface="Calibri"/>
              </a:rPr>
              <a:t>“Equal Rights for Women”: Lesson 2 Text-Dependent Questions.</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you’ll be guiding them through each of the six questions on the handout.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i="1" dirty="0"/>
          </a:p>
        </p:txBody>
      </p:sp>
    </p:spTree>
    <p:extLst>
      <p:ext uri="{BB962C8B-B14F-4D97-AF65-F5344CB8AC3E}">
        <p14:creationId xmlns:p14="http://schemas.microsoft.com/office/powerpoint/2010/main" val="42792370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3f89c712a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8" name="Google Shape;258;g3f89c712a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Partners/Whole Class</a:t>
            </a:r>
            <a:endParaRPr sz="1200" dirty="0">
              <a:solidFill>
                <a:schemeClr val="dk1"/>
              </a:solidFill>
              <a:latin typeface="Calibri"/>
              <a:ea typeface="Calibri"/>
              <a:cs typeface="Calibri"/>
              <a:sym typeface="Calibri"/>
            </a:endParaRPr>
          </a:p>
          <a:p>
            <a:pPr marL="0" lvl="0" indent="0" rtl="0">
              <a:spcBef>
                <a:spcPts val="0"/>
              </a:spcBef>
              <a:spcAft>
                <a:spcPts val="0"/>
              </a:spcAft>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Text-Dependent Questions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2 of 7 slides.</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Talk students through the directions on the slide, instructing them to read along in their heads as you read the question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had an opportunity to discuss with their partner, cold call on a pair to share their answer with the whole group.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revise their notes based on their discussion with their partner.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the prefix “pre” and the root “jud.”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think about what they might mean.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an opportunity to talk to their partner for a minute, then ask a pair to share with the class.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Connect to other words that are related, such as </a:t>
            </a:r>
            <a:r>
              <a:rPr lang="en" sz="1200" i="1" dirty="0">
                <a:solidFill>
                  <a:schemeClr val="dk1"/>
                </a:solidFill>
                <a:latin typeface="Calibri"/>
                <a:ea typeface="Calibri"/>
                <a:cs typeface="Calibri"/>
                <a:sym typeface="Calibri"/>
              </a:rPr>
              <a:t>justice, just, jury, </a:t>
            </a:r>
            <a:r>
              <a:rPr lang="en" sz="1200" dirty="0">
                <a:solidFill>
                  <a:schemeClr val="dk1"/>
                </a:solidFill>
                <a:latin typeface="Calibri"/>
                <a:ea typeface="Calibri"/>
                <a:cs typeface="Calibri"/>
                <a:sym typeface="Calibri"/>
              </a:rPr>
              <a:t>and </a:t>
            </a:r>
            <a:r>
              <a:rPr lang="en" sz="1200" i="1" dirty="0">
                <a:solidFill>
                  <a:schemeClr val="dk1"/>
                </a:solidFill>
                <a:latin typeface="Calibri"/>
                <a:ea typeface="Calibri"/>
                <a:cs typeface="Calibri"/>
                <a:sym typeface="Calibri"/>
              </a:rPr>
              <a:t>justify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Answer: Prejudice is a judgment that disregards facts or truths.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 means before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“jud” means to judge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addition to using word structure, listen for students who might also use context clues to determine the meaning of the word.  Praise them for applying both of these strategies.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who give examples of “prejudice” using their background knowledge...acknowledge the example but redirect students to use evidence from the text to support their definition.</a:t>
            </a:r>
            <a:endParaRPr sz="1200" dirty="0">
              <a:solidFill>
                <a:schemeClr val="dk1"/>
              </a:solidFill>
              <a:latin typeface="Calibri"/>
              <a:ea typeface="Calibri"/>
              <a:cs typeface="Calibri"/>
              <a:sym typeface="Calibri"/>
            </a:endParaRPr>
          </a:p>
          <a:p>
            <a:pPr marL="91440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Clarify the meanings of prejudice, the prefix “pre” and the root “jud” where necessary.</a:t>
            </a:r>
            <a:endParaRPr i="1" dirty="0"/>
          </a:p>
        </p:txBody>
      </p:sp>
    </p:spTree>
    <p:extLst>
      <p:ext uri="{BB962C8B-B14F-4D97-AF65-F5344CB8AC3E}">
        <p14:creationId xmlns:p14="http://schemas.microsoft.com/office/powerpoint/2010/main" val="32271232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3f8a6ac170_1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6" name="Google Shape;266;g3f8a6ac170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Partners/Whole Class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Text-Dependent Questions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7.</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Talk students through the directions on the slide, instructing them to read along in their heads as you read the question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had an opportunity to discuss with their partner, cold call on a pair to share their answer with the whole group.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revise their notes based on their discussion with their partner.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Ensure that students have a thorough understanding of what calculated system of prejudice means before moving on, as understanding what this phrase means is crucial to understanding Chisholm’s speech in its entirety. Explain that this bias towards women was intentional and and common practice during this time period.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Answer: Chisholm uses the frequent experience women had when applying for jobs to frame the issue of women’s rights. Across the first three paragraphs she explains the question with the idea of a “calculated system of prejudice” and the “unspoken assumption” that women do not have the capabilities for positions with more responsibility.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Clarify what the phrase means if necessary by breaking the terms down: </a:t>
            </a:r>
            <a:r>
              <a:rPr lang="en" sz="1200" i="1" dirty="0">
                <a:solidFill>
                  <a:schemeClr val="dk1"/>
                </a:solidFill>
                <a:latin typeface="Calibri"/>
                <a:ea typeface="Calibri"/>
                <a:cs typeface="Calibri"/>
                <a:sym typeface="Calibri"/>
              </a:rPr>
              <a:t>calculated: deliberate, intentional, on purpo</a:t>
            </a:r>
            <a:r>
              <a:rPr lang="en" sz="1200" dirty="0">
                <a:solidFill>
                  <a:schemeClr val="dk1"/>
                </a:solidFill>
                <a:latin typeface="Calibri"/>
                <a:ea typeface="Calibri"/>
                <a:cs typeface="Calibri"/>
                <a:sym typeface="Calibri"/>
              </a:rPr>
              <a:t>se, </a:t>
            </a:r>
            <a:r>
              <a:rPr lang="en" sz="1200" i="1" dirty="0">
                <a:solidFill>
                  <a:schemeClr val="dk1"/>
                </a:solidFill>
                <a:latin typeface="Calibri"/>
                <a:ea typeface="Calibri"/>
                <a:cs typeface="Calibri"/>
                <a:sym typeface="Calibri"/>
              </a:rPr>
              <a:t>system: a practice, scheme, or method, prejudice: bias, preconceived idea, unfavorable opinion/belief</a:t>
            </a:r>
            <a:r>
              <a:rPr lang="en-US" sz="1200" i="1" dirty="0">
                <a:solidFill>
                  <a:schemeClr val="dk1"/>
                </a:solidFill>
                <a:latin typeface="Calibri"/>
                <a:ea typeface="Calibri"/>
                <a:cs typeface="Calibri"/>
                <a:sym typeface="Calibri"/>
              </a:rPr>
              <a:t>.</a:t>
            </a:r>
            <a:endParaRPr i="1" dirty="0"/>
          </a:p>
        </p:txBody>
      </p:sp>
    </p:spTree>
    <p:extLst>
      <p:ext uri="{BB962C8B-B14F-4D97-AF65-F5344CB8AC3E}">
        <p14:creationId xmlns:p14="http://schemas.microsoft.com/office/powerpoint/2010/main" val="30659305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3f8a6ac170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4" name="Google Shape;274;g3f8a6ac17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Partners/Whole Class</a:t>
            </a:r>
            <a:endParaRPr sz="1200" dirty="0">
              <a:solidFill>
                <a:schemeClr val="dk1"/>
              </a:solidFill>
              <a:latin typeface="Calibri"/>
              <a:ea typeface="Calibri"/>
              <a:cs typeface="Calibri"/>
              <a:sym typeface="Calibri"/>
            </a:endParaRPr>
          </a:p>
          <a:p>
            <a:pPr marL="0" lvl="0" indent="0" rtl="0">
              <a:spcBef>
                <a:spcPts val="0"/>
              </a:spcBef>
              <a:spcAft>
                <a:spcPts val="0"/>
              </a:spcAft>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Text-Dependent Questions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4 of 7.</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Talk students through the directions on the slide, instructing them to read along in their heads as you read the question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had an opportunity to discuss with their partner, cold call on a pair to share their answer with the whole group.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revise their notes based on their discussion with their partner.</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“Happy little homemaker”: Chisholm is referring to the idea that women were happy in their role as wives and mothers and not working outside the house.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“Contented ‘old darkey’”: Chisholm is referring to the idea that African Americans were happy to work on plantations without aspiring to do anything else.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should go back into the text to reread for the context of these two phrases to support their answer.</a:t>
            </a:r>
            <a:endParaRPr sz="1200" dirty="0">
              <a:latin typeface="Calibri" panose="020F0502020204030204" pitchFamily="34" charset="0"/>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struggling, point them to the first sentence in the paragraph: </a:t>
            </a:r>
            <a:r>
              <a:rPr lang="en" sz="1200" i="0" dirty="0">
                <a:solidFill>
                  <a:schemeClr val="dk1"/>
                </a:solidFill>
                <a:latin typeface="Calibri"/>
                <a:ea typeface="Calibri"/>
                <a:cs typeface="Calibri"/>
                <a:sym typeface="Calibri"/>
              </a:rPr>
              <a:t>“It has been observed before that society for a long time, discriminated against another minority, the blacks, on the same basis—that they were different and inferior.” </a:t>
            </a:r>
            <a:r>
              <a:rPr lang="en" sz="1200" dirty="0">
                <a:solidFill>
                  <a:schemeClr val="dk1"/>
                </a:solidFill>
                <a:latin typeface="Calibri"/>
                <a:ea typeface="Calibri"/>
                <a:cs typeface="Calibri"/>
                <a:sym typeface="Calibri"/>
              </a:rPr>
              <a:t>Ask students who is being compared to “the blacks.” This will help them see that the focus of the paragraph is on comparing the experiences of women and African Americans. The comparison continues in the second sentence in the paragraph.</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have difficulty understanding the term </a:t>
            </a:r>
            <a:r>
              <a:rPr lang="en" sz="1200" i="1" dirty="0">
                <a:solidFill>
                  <a:schemeClr val="dk1"/>
                </a:solidFill>
                <a:latin typeface="Calibri"/>
                <a:ea typeface="Calibri"/>
                <a:cs typeface="Calibri"/>
                <a:sym typeface="Calibri"/>
              </a:rPr>
              <a:t>homemaker</a:t>
            </a:r>
            <a:r>
              <a:rPr lang="en" sz="1200" dirty="0">
                <a:solidFill>
                  <a:schemeClr val="dk1"/>
                </a:solidFill>
                <a:latin typeface="Calibri"/>
                <a:ea typeface="Calibri"/>
                <a:cs typeface="Calibri"/>
                <a:sym typeface="Calibri"/>
              </a:rPr>
              <a:t>, help them to use word structure to break down the meaning.</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41446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3f8a6ac170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2" name="Google Shape;282;g3f8a6ac17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5-</a:t>
            </a:r>
            <a:r>
              <a:rPr lang="en" sz="1200" b="1" dirty="0">
                <a:solidFill>
                  <a:schemeClr val="dk1"/>
                </a:solidFill>
                <a:latin typeface="Calibri"/>
                <a:ea typeface="Calibri"/>
                <a:cs typeface="Calibri"/>
                <a:sym typeface="Calibri"/>
              </a:rPr>
              <a:t>7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Partners/Whole Class</a:t>
            </a:r>
            <a:endParaRPr sz="1200" dirty="0">
              <a:solidFill>
                <a:schemeClr val="dk1"/>
              </a:solidFill>
              <a:latin typeface="Calibri"/>
              <a:ea typeface="Calibri"/>
              <a:cs typeface="Calibri"/>
              <a:sym typeface="Calibri"/>
            </a:endParaRPr>
          </a:p>
          <a:p>
            <a:pPr marL="0" lvl="0" indent="0" rtl="0">
              <a:spcBef>
                <a:spcPts val="0"/>
              </a:spcBef>
              <a:spcAft>
                <a:spcPts val="0"/>
              </a:spcAft>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Text-Dependent Questions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5 of 7.</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Talk students through the directions on the slide, instructing them to read along in their heads as you read the question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had an opportunity to discuss with their partner, cold call on a pair to share their answer with the whole group.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revise their notes based on their discussion with their partner.</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Similarity: Both “were different and inferior.” (Paragraph 5)</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Difference: “Prejudice against blacks is becoming unacceptable although it will take years to eliminate it. But it is doomed because, slowly, white America is beginning to admit</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that it exists. Prejudice against women is still acceptable.” (Paragraph 7)</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usage of academic language of compare and contrast in their discussion (like, both, however, in contrast, etc…)</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 students to the specific paragraphs in the text, </a:t>
            </a:r>
            <a:r>
              <a:rPr lang="en" sz="1200" i="1" dirty="0">
                <a:solidFill>
                  <a:schemeClr val="dk1"/>
                </a:solidFill>
                <a:latin typeface="Calibri"/>
                <a:ea typeface="Calibri"/>
                <a:cs typeface="Calibri"/>
                <a:sym typeface="Calibri"/>
              </a:rPr>
              <a:t>“Look at paragraph 5 to find a similarity.”</a:t>
            </a:r>
            <a:r>
              <a:rPr lang="en" sz="1200" dirty="0">
                <a:solidFill>
                  <a:schemeClr val="dk1"/>
                </a:solidFill>
                <a:latin typeface="Calibri"/>
                <a:ea typeface="Calibri"/>
                <a:cs typeface="Calibri"/>
                <a:sym typeface="Calibri"/>
              </a:rPr>
              <a:t> or “What difference can you find in paragraph 7?”</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benefit from the use of a graphic organizer (e.g. Venn Diagram, Two-Column Table, Double Bubble Thinking Map, etc..) to visually notate the similarities and differences.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024366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3f8a6ac17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0" name="Google Shape;290;g3f8a6ac17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a:t>
            </a:r>
            <a:r>
              <a:rPr lang="en-US" sz="1200" b="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Partners/Whole Class</a:t>
            </a:r>
            <a:endParaRPr sz="1200" dirty="0">
              <a:solidFill>
                <a:schemeClr val="dk1"/>
              </a:solidFill>
              <a:latin typeface="Calibri"/>
              <a:ea typeface="Calibri"/>
              <a:cs typeface="Calibri"/>
              <a:sym typeface="Calibri"/>
            </a:endParaRPr>
          </a:p>
          <a:p>
            <a:pPr marL="0" lvl="0" indent="0" rtl="0">
              <a:spcBef>
                <a:spcPts val="0"/>
              </a:spcBef>
              <a:spcAft>
                <a:spcPts val="0"/>
              </a:spcAft>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Text-Dependent Questions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6 of 7.</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Talk students through the directions on the slide, instructing them to read along in their heads as you read the question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had an opportunity to discuss with their partner, cold call on a pair to share their answer with the whole group.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revise their notes based on their discussion with their partner.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Consider asking a follow-up question that requires students to support their selection. For example, </a:t>
            </a:r>
            <a:r>
              <a:rPr lang="en" sz="1200" i="1" dirty="0">
                <a:solidFill>
                  <a:schemeClr val="dk1"/>
                </a:solidFill>
                <a:latin typeface="Calibri"/>
                <a:ea typeface="Calibri"/>
                <a:cs typeface="Calibri"/>
                <a:sym typeface="Calibri"/>
              </a:rPr>
              <a:t>"How do these statistics support the author's claim that women are treated unfairly?"</a:t>
            </a:r>
            <a:endParaRPr sz="1200" i="1"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Two percent of managerial positions are held by women.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 women are on the council of the AFL-CIO or Supreme Court.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There are only two women ambassadors.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There is one female Senator and 10 female Representatives in Congress.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United States, there are 3.5 million more women than men.</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need a reminder of the definition of </a:t>
            </a:r>
            <a:r>
              <a:rPr lang="en" sz="1200" i="0" dirty="0">
                <a:solidFill>
                  <a:schemeClr val="dk1"/>
                </a:solidFill>
                <a:latin typeface="Calibri"/>
                <a:ea typeface="Calibri"/>
                <a:cs typeface="Calibri"/>
                <a:sym typeface="Calibri"/>
              </a:rPr>
              <a:t>statistics: numerical data and instruction to look for numbers or percentages that Chisholm references.</a:t>
            </a:r>
            <a:endParaRPr sz="120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having an initial whole class discussion to calibrate their understanding of Chisholm’s argument so far in the text.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356183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3f8a6ac17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3f8a6ac17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Partners/Whole Class</a:t>
            </a:r>
            <a:endParaRPr sz="1200" dirty="0">
              <a:solidFill>
                <a:schemeClr val="dk1"/>
              </a:solidFill>
              <a:latin typeface="Calibri"/>
              <a:ea typeface="Calibri"/>
              <a:cs typeface="Calibri"/>
              <a:sym typeface="Calibri"/>
            </a:endParaRPr>
          </a:p>
          <a:p>
            <a:pPr marL="0" lvl="0" indent="0" rtl="0">
              <a:spcBef>
                <a:spcPts val="0"/>
              </a:spcBef>
              <a:spcAft>
                <a:spcPts val="0"/>
              </a:spcAft>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Text-Dependent Questions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7 of 7.</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Talk students through the directions on the slide, instructing them to read along in their heads as you read the question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had an opportunity to discuss with their partner, cold call on a pair to share their answer with the whole group.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revise their notes based on their discussion with their partner.</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Out of every 100 manager jobs, women have only two of them.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There are no women in the AFL-CIO leadership. (American Federation of Labor- Congress of Industrial Organizations is a federation of labor unions.)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Supreme Court has no female justices.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Only two women in history have served on the president’s cabinet (Frances Perkins was Secretary of Labor under FDR; Oveta Culp Hobby was Secretary of Health, Education and Welfare under Dwight D Eisenhower).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the time, only two women were ambassadors in other countries (Caroline Laise, Nepal; and Margaret Tibbets, Norway).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Chisholm gave this speech, there were 10 Representatives (out of 435) and just one female Senator (out of 100).</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i="1" dirty="0"/>
          </a:p>
        </p:txBody>
      </p:sp>
    </p:spTree>
    <p:extLst>
      <p:ext uri="{BB962C8B-B14F-4D97-AF65-F5344CB8AC3E}">
        <p14:creationId xmlns:p14="http://schemas.microsoft.com/office/powerpoint/2010/main" val="28160848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3e88dc78a5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6" name="Google Shape;306;g3e88dc78a5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a:t>
            </a:r>
            <a:r>
              <a:rPr lang="en-US" sz="1200" b="1" dirty="0">
                <a:solidFill>
                  <a:schemeClr val="dk1"/>
                </a:solidFill>
                <a:latin typeface="Calibri"/>
                <a:ea typeface="Calibri"/>
                <a:cs typeface="Calibri"/>
                <a:sym typeface="Calibri"/>
              </a:rPr>
              <a:t>-4</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Class/Individual</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Closing A. Debrief Learning Targets and Preview Homework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a:t>
            </a:r>
            <a:r>
              <a:rPr lang="en" sz="1200" i="1" dirty="0">
                <a:solidFill>
                  <a:schemeClr val="dk1"/>
                </a:solidFill>
                <a:latin typeface="Calibri"/>
                <a:ea typeface="Calibri"/>
                <a:cs typeface="Calibri"/>
                <a:sym typeface="Calibri"/>
              </a:rPr>
              <a:t>"What is Shirley Chisholm's claim in her speech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Equal Rights for Women?</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reflect on the learning target and the question on the slide.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one or two students to cite an important piece of evidence they uncovered from the speech about women and equal rights.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share relevant evidence from the text.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24075449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e88dc78a5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3e88dc78a5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lnSpc>
                <a:spcPct val="90000"/>
              </a:lnSpc>
              <a:spcBef>
                <a:spcPts val="100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“Equal Rights for Women” by Shirley Chisholm  (one per student). Prior to copying the text for students, mark the sections as follows:</a:t>
            </a:r>
            <a:endParaRPr sz="1200" dirty="0">
              <a:solidFill>
                <a:schemeClr val="dk1"/>
              </a:solidFill>
              <a:latin typeface="Calibri"/>
              <a:ea typeface="Calibri"/>
              <a:cs typeface="Calibri"/>
              <a:sym typeface="Calibri"/>
            </a:endParaRPr>
          </a:p>
          <a:p>
            <a:pPr marL="914400" lvl="1" indent="-304800"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Section A: Paragraphs 1–4</a:t>
            </a:r>
            <a:endParaRPr sz="1200" dirty="0">
              <a:solidFill>
                <a:schemeClr val="dk1"/>
              </a:solidFill>
              <a:latin typeface="Calibri"/>
              <a:ea typeface="Calibri"/>
              <a:cs typeface="Calibri"/>
              <a:sym typeface="Calibri"/>
            </a:endParaRPr>
          </a:p>
          <a:p>
            <a:pPr marL="914400" lvl="1" indent="-304800"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Section B: Paragraphs 5–7</a:t>
            </a:r>
            <a:endParaRPr sz="1200" dirty="0">
              <a:solidFill>
                <a:schemeClr val="dk1"/>
              </a:solidFill>
              <a:latin typeface="Calibri"/>
              <a:ea typeface="Calibri"/>
              <a:cs typeface="Calibri"/>
              <a:sym typeface="Calibri"/>
            </a:endParaRPr>
          </a:p>
          <a:p>
            <a:pPr marL="914400" lvl="1" indent="-304800"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Section C: Paragraphs 8–9</a:t>
            </a:r>
            <a:endParaRPr sz="1200" dirty="0">
              <a:solidFill>
                <a:schemeClr val="dk1"/>
              </a:solidFill>
              <a:latin typeface="Calibri"/>
              <a:ea typeface="Calibri"/>
              <a:cs typeface="Calibri"/>
              <a:sym typeface="Calibri"/>
            </a:endParaRPr>
          </a:p>
          <a:p>
            <a:pPr marL="914400" lvl="1" indent="-304800"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Section D: Paragraphs 10–11</a:t>
            </a:r>
            <a:endParaRPr sz="1200" dirty="0">
              <a:solidFill>
                <a:schemeClr val="dk1"/>
              </a:solidFill>
              <a:latin typeface="Calibri"/>
              <a:ea typeface="Calibri"/>
              <a:cs typeface="Calibri"/>
              <a:sym typeface="Calibri"/>
            </a:endParaRPr>
          </a:p>
          <a:p>
            <a:pPr marL="914400" lvl="1" indent="-304800"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Section E: Paragraphs 12–14</a:t>
            </a:r>
            <a:endParaRPr sz="1200" dirty="0">
              <a:solidFill>
                <a:schemeClr val="dk1"/>
              </a:solidFill>
              <a:latin typeface="Calibri"/>
              <a:ea typeface="Calibri"/>
              <a:cs typeface="Calibri"/>
              <a:sym typeface="Calibri"/>
            </a:endParaRPr>
          </a:p>
          <a:p>
            <a:pPr marL="914400" lvl="1" indent="-304800"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Section F: Paragraphs 15–17</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Reading Closely: Guiding Questions handout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“Equal Rights for Women”: Lesson 2 Text-Dependent Questions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0" lvl="0" indent="0" rtl="0">
              <a:lnSpc>
                <a:spcPct val="90000"/>
              </a:lnSpc>
              <a:spcBef>
                <a:spcPts val="100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lnSpc>
                <a:spcPct val="90000"/>
              </a:lnSpc>
              <a:spcBef>
                <a:spcPts val="100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Advantages/Disadvantages T-Chart </a:t>
            </a:r>
            <a:r>
              <a:rPr lang="en" sz="1200" dirty="0">
                <a:solidFill>
                  <a:schemeClr val="dk1"/>
                </a:solidFill>
                <a:latin typeface="Calibri"/>
                <a:ea typeface="Calibri"/>
                <a:cs typeface="Calibri"/>
                <a:sym typeface="Calibri"/>
              </a:rPr>
              <a:t>(students completed this for last night’s homework assignment) </a:t>
            </a:r>
            <a:r>
              <a:rPr lang="en" sz="1200" i="0" dirty="0">
                <a:solidFill>
                  <a:schemeClr val="dk1"/>
                </a:solidFill>
                <a:latin typeface="Calibri"/>
                <a:ea typeface="Calibri"/>
                <a:cs typeface="Calibri"/>
                <a:sym typeface="Calibri"/>
              </a:rPr>
              <a:t>Note: This T-Chart will be shared and discussed during the Opening A: Engaging the Reader section (slide #6)</a:t>
            </a:r>
            <a:endParaRPr sz="1200" i="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(if available), chart paper, or other means of modeling answers to questions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work with partners throughout this lesson. These partners can be based on proximity or teacher-selected as needed.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94180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3e88dc78a5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 name="Google Shape;313;g3e88dc78a5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 Debrief Learning Targets and Preview Homework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Writing in this Module</a:t>
            </a:r>
            <a:r>
              <a:rPr lang="en" sz="1200" dirty="0">
                <a:solidFill>
                  <a:schemeClr val="dk1"/>
                </a:solidFill>
                <a:latin typeface="Times New Roman"/>
                <a:ea typeface="Times New Roman"/>
                <a:cs typeface="Times New Roman"/>
                <a:sym typeface="Times New Roman"/>
              </a:rPr>
              <a:t> </a:t>
            </a:r>
            <a:r>
              <a:rPr lang="en" sz="1200" dirty="0">
                <a:solidFill>
                  <a:schemeClr val="dk1"/>
                </a:solidFill>
                <a:latin typeface="Calibri"/>
                <a:ea typeface="Calibri"/>
                <a:cs typeface="Calibri"/>
                <a:sym typeface="Calibri"/>
              </a:rPr>
              <a:t>will build on the skills students developed in Module 1, including QuickWrites (see in particular Module 1, Unit 1, Lesson 3). So, students should be familiar with the format and expectations for the QuickWrite assignments.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use the note catcher that they completed during today’s lesson to support their quickwrite.  </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scaffolds of paragraph/sentence frames should be used very infrequently. You can also refer students back to the QuickWrite model in Module 1 Unit 1 Lesson 3. Have copies of the model available to provide students as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Modifications may need to be made to the criteria (one/two pieces of evidence vs. three, etc.) for struggling students. Gradually remove these modifications as students show success with their QuickWrites.</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219813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409a314f92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9" name="Google Shape;319;g409a314f92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will vary, but 30-50 minutes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p:txBody>
      </p:sp>
      <p:sp>
        <p:nvSpPr>
          <p:cNvPr id="320" name="Google Shape;320;g409a314f92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95503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e88dc78a5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3e88dc78a5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Shirley Chisholm’s “Equal Rights for Women.”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Note: In this module, beginning with Shirley Chisholm’s speech and continuing with </a:t>
            </a:r>
            <a:r>
              <a:rPr lang="en" sz="1200" i="1" dirty="0">
                <a:solidFill>
                  <a:schemeClr val="dk1"/>
                </a:solidFill>
                <a:latin typeface="Calibri"/>
                <a:ea typeface="Calibri"/>
                <a:cs typeface="Calibri"/>
                <a:sym typeface="Calibri"/>
              </a:rPr>
              <a:t>To Kill a Mockingbird</a:t>
            </a:r>
            <a:r>
              <a:rPr lang="en" sz="1200" i="0" dirty="0">
                <a:solidFill>
                  <a:schemeClr val="dk1"/>
                </a:solidFill>
                <a:latin typeface="Calibri"/>
                <a:ea typeface="Calibri"/>
                <a:cs typeface="Calibri"/>
                <a:sym typeface="Calibri"/>
              </a:rPr>
              <a:t>, students will encounter racially charged words and phrases. It is important to stop for a moment to address this language. Be sure to explain that people used to use language like “old darkey,” but that it isn’t acceptable to use that language anymore because it is from a time when African Americans were not afforded equal rights or protection in the United States. If students react emotionally to this language, consider giving them space to process their feelings, whether it is in writing, in an open class discussion, or in private with you.</a:t>
            </a:r>
            <a:endParaRPr sz="120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Lessons 2–5 are based heavily on the </a:t>
            </a:r>
            <a:r>
              <a:rPr lang="en" sz="1200" b="1" dirty="0">
                <a:solidFill>
                  <a:schemeClr val="dk1"/>
                </a:solidFill>
                <a:latin typeface="Calibri"/>
                <a:ea typeface="Calibri"/>
                <a:cs typeface="Calibri"/>
                <a:sym typeface="Calibri"/>
              </a:rPr>
              <a:t>Making Evidence-Based Claims units </a:t>
            </a:r>
            <a:r>
              <a:rPr lang="en" sz="1200" dirty="0">
                <a:solidFill>
                  <a:schemeClr val="dk1"/>
                </a:solidFill>
                <a:latin typeface="Calibri"/>
                <a:ea typeface="Calibri"/>
                <a:cs typeface="Calibri"/>
                <a:sym typeface="Calibri"/>
              </a:rPr>
              <a:t>developed by Odell Education. Review these at </a:t>
            </a:r>
            <a:r>
              <a:rPr lang="en" sz="1200" u="sng" dirty="0">
                <a:solidFill>
                  <a:schemeClr val="hlink"/>
                </a:solidFill>
                <a:latin typeface="Calibri"/>
                <a:ea typeface="Calibri"/>
                <a:cs typeface="Calibri"/>
                <a:sym typeface="Calibri"/>
                <a:hlinkClick r:id="rId3"/>
              </a:rPr>
              <a:t>www.odelleducation.com/resource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Close Reading Guide</a:t>
            </a:r>
            <a:r>
              <a:rPr lang="en" sz="1200" dirty="0">
                <a:solidFill>
                  <a:schemeClr val="dk1"/>
                </a:solidFill>
                <a:latin typeface="Calibri"/>
                <a:ea typeface="Calibri"/>
                <a:cs typeface="Calibri"/>
                <a:sym typeface="Calibri"/>
              </a:rPr>
              <a:t> (supporting materials) which contains specific teacher actions, student look-fors, and supports to use as you guide students in answering the text-dependent questions.</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Odell Education resource Reading Closely: Guiding Questions handout</a:t>
            </a:r>
            <a:r>
              <a:rPr lang="en" sz="1200" dirty="0">
                <a:solidFill>
                  <a:schemeClr val="dk1"/>
                </a:solidFill>
                <a:latin typeface="Calibri"/>
                <a:ea typeface="Calibri"/>
                <a:cs typeface="Calibri"/>
                <a:sym typeface="Calibri"/>
              </a:rPr>
              <a:t> (supporting materials)</a:t>
            </a:r>
            <a:r>
              <a:rPr lang="en-US" sz="1200" dirty="0">
                <a:solidFill>
                  <a:schemeClr val="dk1"/>
                </a:solidFill>
                <a:latin typeface="Calibri"/>
                <a:ea typeface="Calibri"/>
                <a:cs typeface="Calibri"/>
                <a:sym typeface="Calibri"/>
              </a:rPr>
              <a: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this protocol before teaching. It is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873465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e88dc78a5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3e88dc78a5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40118257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3e88dc78a5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3e88dc78a5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is the first of four lessons (lesson 2-5) that are based heavily on the </a:t>
            </a:r>
            <a:r>
              <a:rPr lang="en" sz="1200" b="1" dirty="0">
                <a:latin typeface="Calibri" panose="020F0502020204030204" pitchFamily="34" charset="0"/>
                <a:sym typeface="Calibri"/>
              </a:rPr>
              <a:t>Making Evidence-Based Claims units </a:t>
            </a:r>
            <a:r>
              <a:rPr lang="en" sz="1200" dirty="0">
                <a:latin typeface="Calibri" panose="020F0502020204030204" pitchFamily="34" charset="0"/>
                <a:sym typeface="Calibri"/>
              </a:rPr>
              <a:t>developed by Odell Education.</a:t>
            </a:r>
            <a:endParaRPr sz="1200" dirty="0">
              <a:latin typeface="Calibri" panose="020F0502020204030204" pitchFamily="34" charset="0"/>
              <a:sym typeface="Calibri"/>
            </a:endParaRPr>
          </a:p>
          <a:p>
            <a:pPr marL="0" lvl="0" indent="0"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as students follow along.  Clarify as needed.</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 None</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Struggling Students: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278739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e88dc78a5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3e88dc78a5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A. Engaging the Reader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choose their partners based on proximity for this review (unless pre-determined by the teacher). Students will continue working with this same partner throughout today’s lesson.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while students follow along.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Provide about two minutes for this, then share with them that in the future they will think more about the advantages and disadvantages of using photographs  and other media types for gathering information.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After 2 minutes,cold call students to share advantages and disadvantages that they and their partner discussed.</a:t>
            </a:r>
            <a:endParaRPr sz="1200" dirty="0">
              <a:latin typeface="Calibri" panose="020F0502020204030204" pitchFamily="34" charset="0"/>
              <a:sym typeface="Calibri"/>
            </a:endParaRPr>
          </a:p>
          <a:p>
            <a:pPr marL="457200" lvl="0" indent="0" rtl="0">
              <a:spcBef>
                <a:spcPts val="0"/>
              </a:spcBef>
              <a:spcAft>
                <a:spcPts val="0"/>
              </a:spcAft>
              <a:buNone/>
            </a:pPr>
            <a:endParaRPr sz="1200" dirty="0">
              <a:solidFill>
                <a:srgbClr val="333333"/>
              </a:solidFill>
              <a:highlight>
                <a:srgbClr val="FFFFFF"/>
              </a:highlight>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share the advantages and disadvantages of using photographs that they indicated on their handout.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discuss advantages such as: </a:t>
            </a:r>
            <a:r>
              <a:rPr lang="en" sz="1200" b="0" dirty="0">
                <a:solidFill>
                  <a:schemeClr val="dk1"/>
                </a:solidFill>
                <a:latin typeface="Calibri"/>
                <a:ea typeface="Calibri"/>
                <a:cs typeface="Calibri"/>
                <a:sym typeface="Calibri"/>
              </a:rPr>
              <a:t>photographs show the strong emotions of the people taking a stand, the photographs capture an event/moment in time, they can be reexamined for details at any time.</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Students may discuss disadvantages such as: photographs may only show one side of the argument, the photographs don’t always provide the reasons and evidence for the stand people are taking, they do not have words or thoughts so a viewer must infer what the subjects may say or think.</a:t>
            </a:r>
            <a:endParaRPr sz="1200" b="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do not indicate advantages/disadvantages in their discussion, press them about specifics from the photographs: “</a:t>
            </a:r>
            <a:r>
              <a:rPr lang="en" sz="1200" i="1" dirty="0">
                <a:solidFill>
                  <a:schemeClr val="dk1"/>
                </a:solidFill>
                <a:latin typeface="Calibri"/>
                <a:ea typeface="Calibri"/>
                <a:cs typeface="Calibri"/>
                <a:sym typeface="Calibri"/>
              </a:rPr>
              <a:t>What did the signs in the photographs tell you? Did you notice anything about the subjects’ expressions/posture?” </a:t>
            </a:r>
            <a:endParaRPr sz="1200" i="1" dirty="0">
              <a:latin typeface="Calibri"/>
              <a:ea typeface="Calibri"/>
              <a:cs typeface="Calibri"/>
              <a:sym typeface="Calibri"/>
            </a:endParaRPr>
          </a:p>
        </p:txBody>
      </p:sp>
    </p:spTree>
    <p:extLst>
      <p:ext uri="{BB962C8B-B14F-4D97-AF65-F5344CB8AC3E}">
        <p14:creationId xmlns:p14="http://schemas.microsoft.com/office/powerpoint/2010/main" val="26620850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e88dc78a5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e88dc78a5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2-</a:t>
            </a:r>
            <a:r>
              <a:rPr lang="en" sz="1200" b="1" dirty="0">
                <a:solidFill>
                  <a:schemeClr val="dk1"/>
                </a:solidFill>
                <a:latin typeface="Calibri"/>
                <a:ea typeface="Calibri"/>
                <a:cs typeface="Calibri"/>
                <a:sym typeface="Calibri"/>
              </a:rPr>
              <a:t>3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a:t>
            </a:r>
            <a:endParaRPr lang="en-US"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B. Review Learning Targets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Careful attention to learning targets throughout a lesson engages, supports, and holds students accountable for their learning. Consider revisiting learning targets throughout the lesson so that students can connect their learning with the activity they are working 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learning target posted in the classroom.</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a student to read aloud the first learning target from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a:t>
            </a:r>
            <a:r>
              <a:rPr lang="en" sz="1200" i="1" dirty="0">
                <a:solidFill>
                  <a:schemeClr val="dk1"/>
                </a:solidFill>
                <a:latin typeface="Calibri"/>
                <a:ea typeface="Calibri"/>
                <a:cs typeface="Calibri"/>
                <a:sym typeface="Calibri"/>
              </a:rPr>
              <a:t>“What does it mean to cite evidence?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a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Ideally students will understand that to cite means: </a:t>
            </a:r>
            <a:r>
              <a:rPr lang="en" sz="1200" b="0" dirty="0">
                <a:solidFill>
                  <a:schemeClr val="dk1"/>
                </a:solidFill>
                <a:latin typeface="Calibri"/>
                <a:ea typeface="Calibri"/>
                <a:cs typeface="Calibri"/>
                <a:sym typeface="Calibri"/>
              </a:rPr>
              <a:t>to name or mention details from the text.</a:t>
            </a:r>
            <a:endParaRPr sz="1200" b="0" dirty="0">
              <a:solidFill>
                <a:schemeClr val="dk1"/>
              </a:solidFill>
              <a:latin typeface="Calibri"/>
              <a:ea typeface="Calibri"/>
              <a:cs typeface="Calibri"/>
              <a:sym typeface="Calibri"/>
            </a:endParaRPr>
          </a:p>
          <a:p>
            <a:pPr marL="228600" lvl="0" indent="-152400" rtl="0">
              <a:spcBef>
                <a:spcPts val="0"/>
              </a:spcBef>
              <a:spcAft>
                <a:spcPts val="0"/>
              </a:spcAft>
              <a:buClr>
                <a:srgbClr val="000000"/>
              </a:buClr>
              <a:buSzPts val="1100"/>
              <a:buFont typeface="Arial"/>
              <a:buNone/>
            </a:pPr>
            <a:endParaRPr sz="1200" b="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the definition of </a:t>
            </a:r>
            <a:r>
              <a:rPr lang="en" sz="1200" i="1" dirty="0">
                <a:solidFill>
                  <a:schemeClr val="dk1"/>
                </a:solidFill>
                <a:latin typeface="Calibri"/>
                <a:ea typeface="Calibri"/>
                <a:cs typeface="Calibri"/>
                <a:sym typeface="Calibri"/>
              </a:rPr>
              <a:t>cite</a:t>
            </a:r>
            <a:r>
              <a:rPr lang="en" sz="1200" dirty="0">
                <a:solidFill>
                  <a:schemeClr val="dk1"/>
                </a:solidFill>
                <a:latin typeface="Calibri"/>
                <a:ea typeface="Calibri"/>
                <a:cs typeface="Calibri"/>
                <a:sym typeface="Calibri"/>
              </a:rPr>
              <a:t> for students as needed.  Some students may be confused with the word “cite” and its homophone “site.”  Quickly distinguish the two meanings.  Pictures may help.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of how they cited evidence from</a:t>
            </a:r>
            <a:r>
              <a:rPr lang="en" sz="1200" i="1" dirty="0">
                <a:solidFill>
                  <a:schemeClr val="dk1"/>
                </a:solidFill>
                <a:latin typeface="Calibri"/>
                <a:ea typeface="Calibri"/>
                <a:cs typeface="Calibri"/>
                <a:sym typeface="Calibri"/>
              </a:rPr>
              <a:t> Inside Out and Back Again </a:t>
            </a:r>
            <a:r>
              <a:rPr lang="en" sz="1200" dirty="0">
                <a:solidFill>
                  <a:schemeClr val="dk1"/>
                </a:solidFill>
                <a:latin typeface="Calibri"/>
                <a:ea typeface="Calibri"/>
                <a:cs typeface="Calibri"/>
                <a:sym typeface="Calibri"/>
              </a:rPr>
              <a:t>and the informational texts in Module 1.</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608942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e88dc78a5_0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3e88dc78a5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3-</a:t>
            </a:r>
            <a:r>
              <a:rPr lang="en" sz="1200" b="1" dirty="0">
                <a:solidFill>
                  <a:schemeClr val="dk1"/>
                </a:solidFill>
                <a:latin typeface="Calibri"/>
                <a:ea typeface="Calibri"/>
                <a:cs typeface="Calibri"/>
                <a:sym typeface="Calibri"/>
              </a:rPr>
              <a:t>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rtl="0">
              <a:spcBef>
                <a:spcPts val="0"/>
              </a:spcBef>
              <a:spcAft>
                <a:spcPts val="0"/>
              </a:spcAft>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Text-Dependent Questions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Prior to the lesson, have the text divided into the sections indicated in the teacher prep slides.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teacher resource</a:t>
            </a:r>
            <a:r>
              <a:rPr lang="en" sz="1200" b="1" dirty="0">
                <a:solidFill>
                  <a:schemeClr val="dk1"/>
                </a:solidFill>
                <a:latin typeface="Calibri"/>
                <a:ea typeface="Calibri"/>
                <a:cs typeface="Calibri"/>
                <a:sym typeface="Calibri"/>
              </a:rPr>
              <a:t> “Equal Rights for Women”: Lesson 2 Close Reading Guid</a:t>
            </a:r>
            <a:r>
              <a:rPr lang="en" sz="1200" dirty="0">
                <a:solidFill>
                  <a:schemeClr val="dk1"/>
                </a:solidFill>
                <a:latin typeface="Calibri"/>
                <a:ea typeface="Calibri"/>
                <a:cs typeface="Calibri"/>
                <a:sym typeface="Calibri"/>
              </a:rPr>
              <a:t>e for guidance on how to help students work through the series of text-dependent questions.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Text-dependent questions can be answered only by referring explicitly to the text being read. This encourages students to reread the text for further analysis and allows for a deeper understanding.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section of Work Time B has been moved to promote cohesiveness in the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There are several components to Work Time A. To simplify the process, it has been broken down over several slides.This is slide 1 of 3.</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Pass out “Equal Rights for Women” by Shirley Chisholm.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 sz="1200" i="1" dirty="0">
                <a:solidFill>
                  <a:schemeClr val="dk1"/>
                </a:solidFill>
                <a:latin typeface="Calibri"/>
                <a:ea typeface="Calibri"/>
                <a:cs typeface="Calibri"/>
                <a:sym typeface="Calibri"/>
              </a:rPr>
              <a:t>“Today you’re going to read a speech where someone is taking a stand.”</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a:t>
            </a:r>
            <a:r>
              <a:rPr lang="en" sz="1200" b="1" dirty="0">
                <a:solidFill>
                  <a:schemeClr val="dk1"/>
                </a:solidFill>
                <a:latin typeface="Calibri"/>
                <a:ea typeface="Calibri"/>
                <a:cs typeface="Calibri"/>
                <a:sym typeface="Calibri"/>
              </a:rPr>
              <a:t>“Equal Rights for Women”: Lesson 2 Text-Dependent Questions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i="1" dirty="0">
                <a:solidFill>
                  <a:schemeClr val="dk1"/>
                </a:solidFill>
                <a:latin typeface="Calibri"/>
                <a:ea typeface="Calibri"/>
                <a:cs typeface="Calibri"/>
                <a:sym typeface="Calibri"/>
              </a:rPr>
              <a:t>Approaching the Text notes </a:t>
            </a:r>
            <a:r>
              <a:rPr lang="en" sz="1200" dirty="0">
                <a:solidFill>
                  <a:schemeClr val="dk1"/>
                </a:solidFill>
                <a:latin typeface="Calibri"/>
                <a:ea typeface="Calibri"/>
                <a:cs typeface="Calibri"/>
                <a:sym typeface="Calibri"/>
              </a:rPr>
              <a:t>section.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students to find the author’s name and add that information to their note-catcher.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a:t>
            </a:r>
            <a:r>
              <a:rPr lang="en" sz="1200" i="1" dirty="0">
                <a:solidFill>
                  <a:schemeClr val="dk1"/>
                </a:solidFill>
                <a:latin typeface="Calibri"/>
                <a:ea typeface="Calibri"/>
                <a:cs typeface="Calibri"/>
                <a:sym typeface="Calibri"/>
              </a:rPr>
              <a:t>“Shirley Chisholm was a Congresswoman in the U.S. House of Representatives from Brooklyn in New York City. She served from 1969 to 1983.”</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dirty="0">
                <a:solidFill>
                  <a:schemeClr val="dk1"/>
                </a:solidFill>
                <a:latin typeface="Calibri"/>
                <a:ea typeface="Calibri"/>
                <a:cs typeface="Calibri"/>
                <a:sym typeface="Calibri"/>
              </a:rPr>
              <a:t>Invite students to point to the title and then write it on their note-catcher.</a:t>
            </a:r>
            <a:endParaRPr sz="120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a:t>
            </a:r>
            <a:r>
              <a:rPr lang="en" sz="1200" i="1" dirty="0">
                <a:solidFill>
                  <a:schemeClr val="dk1"/>
                </a:solidFill>
                <a:latin typeface="Calibri"/>
                <a:ea typeface="Calibri"/>
                <a:cs typeface="Calibri"/>
                <a:sym typeface="Calibri"/>
              </a:rPr>
              <a:t>“What type of text is this?”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students know it is a speech, ask them to identify to whom the speech is given: </a:t>
            </a:r>
            <a:r>
              <a:rPr lang="en" sz="1200" i="1" dirty="0">
                <a:solidFill>
                  <a:schemeClr val="dk1"/>
                </a:solidFill>
                <a:latin typeface="Calibri"/>
                <a:ea typeface="Calibri"/>
                <a:cs typeface="Calibri"/>
                <a:sym typeface="Calibri"/>
              </a:rPr>
              <a:t>“Who is ‘Mr. Speaker,’ identified at the beginning?”</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take a minute to wrestle with it, let them know that Chisholm was addressing Congress. It is customary to start any address to Congress by directing your comment to the Speaker of the House, who is the leader of Congress.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 sz="1200" i="1" dirty="0">
                <a:solidFill>
                  <a:schemeClr val="dk1"/>
                </a:solidFill>
                <a:latin typeface="Calibri"/>
                <a:ea typeface="Calibri"/>
                <a:cs typeface="Calibri"/>
                <a:sym typeface="Calibri"/>
              </a:rPr>
              <a:t>“Reading a speech is a bit different from reading other informational texts. You’ll need to carefully consider the audience and purpose. Also, the writing will sound different because it is meant to be spoken aloud.”</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some words are in bold in the speech. Let students know that if a word is in bold, it means it is defined at the bottom of the pages.</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correctly identify the author and the title: </a:t>
            </a:r>
            <a:r>
              <a:rPr lang="en" sz="1200" b="0" dirty="0">
                <a:solidFill>
                  <a:schemeClr val="dk1"/>
                </a:solidFill>
                <a:latin typeface="Calibri"/>
                <a:ea typeface="Calibri"/>
                <a:cs typeface="Calibri"/>
                <a:sym typeface="Calibri"/>
              </a:rPr>
              <a:t>Shirley Chisholm “Equal Rights for Women”</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identify the text as a speech.</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they are struggling to identify the type of text, help them narrow it down by asking questions like: </a:t>
            </a:r>
            <a:r>
              <a:rPr lang="en" sz="1200" i="1" dirty="0">
                <a:solidFill>
                  <a:schemeClr val="dk1"/>
                </a:solidFill>
                <a:latin typeface="Calibri"/>
                <a:ea typeface="Calibri"/>
                <a:cs typeface="Calibri"/>
                <a:sym typeface="Calibri"/>
              </a:rPr>
              <a:t>“Is it a letter? A novel? A speech?”</a:t>
            </a:r>
            <a:endParaRPr i="1" dirty="0"/>
          </a:p>
        </p:txBody>
      </p:sp>
    </p:spTree>
    <p:extLst>
      <p:ext uri="{BB962C8B-B14F-4D97-AF65-F5344CB8AC3E}">
        <p14:creationId xmlns:p14="http://schemas.microsoft.com/office/powerpoint/2010/main" val="21075481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3e88dc78a5_0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e88dc78a5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a:t>
            </a:r>
            <a:r>
              <a:rPr lang="en-US" sz="1200" b="1" dirty="0">
                <a:solidFill>
                  <a:schemeClr val="dk1"/>
                </a:solidFill>
                <a:latin typeface="Calibri"/>
                <a:ea typeface="Calibri"/>
                <a:cs typeface="Calibri"/>
                <a:sym typeface="Calibri"/>
              </a:rPr>
              <a:t>-5</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Reading for the Gist: “Equal Rights for Women” by Shirley Chisholm</a:t>
            </a:r>
            <a:endParaRPr sz="1200" b="1" dirty="0">
              <a:solidFill>
                <a:schemeClr val="dk1"/>
              </a:solidFill>
              <a:latin typeface="Calibri"/>
              <a:ea typeface="Calibri"/>
              <a:cs typeface="Calibri"/>
              <a:sym typeface="Calibri"/>
            </a:endParaRPr>
          </a:p>
          <a:p>
            <a:pPr marL="0" lvl="0" indent="0" rtl="0">
              <a:spcBef>
                <a:spcPts val="0"/>
              </a:spcBef>
              <a:spcAft>
                <a:spcPts val="0"/>
              </a:spcAft>
              <a:buNone/>
            </a:pP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3.</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on the slide to students.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had a moment to turn and talk, call on volunteers to share their predictions.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with students that they will be spending some time with this new text over the next five lessons.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Ideally students will make the prediction that the text is about: </a:t>
            </a:r>
            <a:r>
              <a:rPr lang="en" sz="1200" b="0" dirty="0">
                <a:solidFill>
                  <a:schemeClr val="dk1"/>
                </a:solidFill>
                <a:latin typeface="Calibri"/>
                <a:ea typeface="Calibri"/>
                <a:cs typeface="Calibri"/>
                <a:sym typeface="Calibri"/>
              </a:rPr>
              <a:t>taking a stand on ways to treat women equally.</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who reference the title to make their prediction as it is the strongest source of evidence in this speech.</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2256219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4"/>
        <p:cNvGrpSpPr/>
        <p:nvPr/>
      </p:nvGrpSpPr>
      <p:grpSpPr>
        <a:xfrm>
          <a:off x="0" y="0"/>
          <a:ext cx="0" cy="0"/>
          <a:chOff x="0" y="0"/>
          <a:chExt cx="0" cy="0"/>
        </a:xfrm>
      </p:grpSpPr>
      <p:sp>
        <p:nvSpPr>
          <p:cNvPr id="55" name="Google Shape;55;p14"/>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56" name="Google Shape;56;p14"/>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57" name="Google Shape;57;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8"/>
        <p:cNvGrpSpPr/>
        <p:nvPr/>
      </p:nvGrpSpPr>
      <p:grpSpPr>
        <a:xfrm>
          <a:off x="0" y="0"/>
          <a:ext cx="0" cy="0"/>
          <a:chOff x="0" y="0"/>
          <a:chExt cx="0" cy="0"/>
        </a:xfrm>
      </p:grpSpPr>
      <p:sp>
        <p:nvSpPr>
          <p:cNvPr id="59" name="Google Shape;59;p15"/>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60" name="Google Shape;60;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1"/>
        <p:cNvGrpSpPr/>
        <p:nvPr/>
      </p:nvGrpSpPr>
      <p:grpSpPr>
        <a:xfrm>
          <a:off x="0" y="0"/>
          <a:ext cx="0" cy="0"/>
          <a:chOff x="0" y="0"/>
          <a:chExt cx="0" cy="0"/>
        </a:xfrm>
      </p:grpSpPr>
      <p:sp>
        <p:nvSpPr>
          <p:cNvPr id="62" name="Google Shape;62;p1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3" name="Google Shape;63;p1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64" name="Google Shape;64;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5"/>
        <p:cNvGrpSpPr/>
        <p:nvPr/>
      </p:nvGrpSpPr>
      <p:grpSpPr>
        <a:xfrm>
          <a:off x="0" y="0"/>
          <a:ext cx="0" cy="0"/>
          <a:chOff x="0" y="0"/>
          <a:chExt cx="0" cy="0"/>
        </a:xfrm>
      </p:grpSpPr>
      <p:sp>
        <p:nvSpPr>
          <p:cNvPr id="66" name="Google Shape;66;p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7" name="Google Shape;67;p17"/>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8" name="Google Shape;68;p17"/>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9" name="Google Shape;69;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Google Shape;71;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2" name="Google Shape;72;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Google Shape;74;p1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75" name="Google Shape;75;p19"/>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76" name="Google Shape;76;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79" name="Google Shape;79;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2" name="Google Shape;82;p21"/>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83" name="Google Shape;83;p21"/>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84" name="Google Shape;84;p21"/>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85" name="Google Shape;85;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Google Shape;87;p2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88" name="Google Shape;88;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Google Shape;90;p23"/>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91" name="Google Shape;91;p23"/>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92" name="Google Shape;92;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Google Shape;94;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1"/>
        <p:cNvGrpSpPr/>
        <p:nvPr/>
      </p:nvGrpSpPr>
      <p:grpSpPr>
        <a:xfrm>
          <a:off x="0" y="0"/>
          <a:ext cx="0" cy="0"/>
          <a:chOff x="0" y="0"/>
          <a:chExt cx="0" cy="0"/>
        </a:xfrm>
      </p:grpSpPr>
      <p:sp>
        <p:nvSpPr>
          <p:cNvPr id="102" name="Google Shape;10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3" name="Google Shape;103;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4" name="Google Shape;10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7"/>
        <p:cNvGrpSpPr/>
        <p:nvPr/>
      </p:nvGrpSpPr>
      <p:grpSpPr>
        <a:xfrm>
          <a:off x="0" y="0"/>
          <a:ext cx="0" cy="0"/>
          <a:chOff x="0" y="0"/>
          <a:chExt cx="0" cy="0"/>
        </a:xfrm>
      </p:grpSpPr>
      <p:sp>
        <p:nvSpPr>
          <p:cNvPr id="108" name="Google Shape;108;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9" name="Google Shape;109;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10" name="Google Shape;110;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3"/>
        <p:cNvGrpSpPr/>
        <p:nvPr/>
      </p:nvGrpSpPr>
      <p:grpSpPr>
        <a:xfrm>
          <a:off x="0" y="0"/>
          <a:ext cx="0" cy="0"/>
          <a:chOff x="0" y="0"/>
          <a:chExt cx="0" cy="0"/>
        </a:xfrm>
      </p:grpSpPr>
      <p:sp>
        <p:nvSpPr>
          <p:cNvPr id="114" name="Google Shape;114;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6" name="Google Shape;116;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9"/>
        <p:cNvGrpSpPr/>
        <p:nvPr/>
      </p:nvGrpSpPr>
      <p:grpSpPr>
        <a:xfrm>
          <a:off x="0" y="0"/>
          <a:ext cx="0" cy="0"/>
          <a:chOff x="0" y="0"/>
          <a:chExt cx="0" cy="0"/>
        </a:xfrm>
      </p:grpSpPr>
      <p:sp>
        <p:nvSpPr>
          <p:cNvPr id="120" name="Google Shape;120;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6"/>
        <p:cNvGrpSpPr/>
        <p:nvPr/>
      </p:nvGrpSpPr>
      <p:grpSpPr>
        <a:xfrm>
          <a:off x="0" y="0"/>
          <a:ext cx="0" cy="0"/>
          <a:chOff x="0" y="0"/>
          <a:chExt cx="0" cy="0"/>
        </a:xfrm>
      </p:grpSpPr>
      <p:sp>
        <p:nvSpPr>
          <p:cNvPr id="127" name="Google Shape;127;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8" name="Google Shape;128;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9" name="Google Shape;129;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0" name="Google Shape;130;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1" name="Google Shape;131;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2" name="Google Shape;132;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3" name="Google Shape;133;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5"/>
        <p:cNvGrpSpPr/>
        <p:nvPr/>
      </p:nvGrpSpPr>
      <p:grpSpPr>
        <a:xfrm>
          <a:off x="0" y="0"/>
          <a:ext cx="0" cy="0"/>
          <a:chOff x="0" y="0"/>
          <a:chExt cx="0" cy="0"/>
        </a:xfrm>
      </p:grpSpPr>
      <p:sp>
        <p:nvSpPr>
          <p:cNvPr id="136" name="Google Shape;136;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7" name="Google Shape;137;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8" name="Google Shape;138;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0"/>
        <p:cNvGrpSpPr/>
        <p:nvPr/>
      </p:nvGrpSpPr>
      <p:grpSpPr>
        <a:xfrm>
          <a:off x="0" y="0"/>
          <a:ext cx="0" cy="0"/>
          <a:chOff x="0" y="0"/>
          <a:chExt cx="0" cy="0"/>
        </a:xfrm>
      </p:grpSpPr>
      <p:sp>
        <p:nvSpPr>
          <p:cNvPr id="141" name="Google Shape;141;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4"/>
        <p:cNvGrpSpPr/>
        <p:nvPr/>
      </p:nvGrpSpPr>
      <p:grpSpPr>
        <a:xfrm>
          <a:off x="0" y="0"/>
          <a:ext cx="0" cy="0"/>
          <a:chOff x="0" y="0"/>
          <a:chExt cx="0" cy="0"/>
        </a:xfrm>
      </p:grpSpPr>
      <p:sp>
        <p:nvSpPr>
          <p:cNvPr id="145" name="Google Shape;145;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6" name="Google Shape;146;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7" name="Google Shape;147;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8" name="Google Shape;148;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1"/>
        <p:cNvGrpSpPr/>
        <p:nvPr/>
      </p:nvGrpSpPr>
      <p:grpSpPr>
        <a:xfrm>
          <a:off x="0" y="0"/>
          <a:ext cx="0" cy="0"/>
          <a:chOff x="0" y="0"/>
          <a:chExt cx="0" cy="0"/>
        </a:xfrm>
      </p:grpSpPr>
      <p:sp>
        <p:nvSpPr>
          <p:cNvPr id="152" name="Google Shape;152;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3" name="Google Shape;153;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4" name="Google Shape;154;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5" name="Google Shape;155;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8"/>
        <p:cNvGrpSpPr/>
        <p:nvPr/>
      </p:nvGrpSpPr>
      <p:grpSpPr>
        <a:xfrm>
          <a:off x="0" y="0"/>
          <a:ext cx="0" cy="0"/>
          <a:chOff x="0" y="0"/>
          <a:chExt cx="0" cy="0"/>
        </a:xfrm>
      </p:grpSpPr>
      <p:sp>
        <p:nvSpPr>
          <p:cNvPr id="159" name="Google Shape;159;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0" name="Google Shape;160;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1" name="Google Shape;161;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4"/>
        <p:cNvGrpSpPr/>
        <p:nvPr/>
      </p:nvGrpSpPr>
      <p:grpSpPr>
        <a:xfrm>
          <a:off x="0" y="0"/>
          <a:ext cx="0" cy="0"/>
          <a:chOff x="0" y="0"/>
          <a:chExt cx="0" cy="0"/>
        </a:xfrm>
      </p:grpSpPr>
      <p:sp>
        <p:nvSpPr>
          <p:cNvPr id="165" name="Google Shape;165;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6" name="Google Shape;166;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0E6A5A0B-F8D1-498F-B0C6-7326279A7543}"/>
              </a:ext>
            </a:extLst>
          </p:cNvPr>
          <p:cNvPicPr>
            <a:picLocks noChangeAspect="1"/>
          </p:cNvPicPr>
          <p:nvPr userDrawn="1"/>
        </p:nvPicPr>
        <p:blipFill>
          <a:blip r:embed="rId2"/>
          <a:stretch>
            <a:fillRect/>
          </a:stretch>
        </p:blipFill>
        <p:spPr>
          <a:xfrm>
            <a:off x="0" y="1174660"/>
            <a:ext cx="9083827" cy="396884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4.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3.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pic>
        <p:nvPicPr>
          <p:cNvPr id="3" name="Picture 2">
            <a:extLst>
              <a:ext uri="{FF2B5EF4-FFF2-40B4-BE49-F238E27FC236}">
                <a16:creationId xmlns:a16="http://schemas.microsoft.com/office/drawing/2014/main" id="{FC2984D1-920D-4D38-99E3-1D83243602AE}"/>
              </a:ext>
            </a:extLst>
          </p:cNvPr>
          <p:cNvPicPr>
            <a:picLocks noChangeAspect="1"/>
          </p:cNvPicPr>
          <p:nvPr userDrawn="1"/>
        </p:nvPicPr>
        <p:blipFill>
          <a:blip r:embed="rId13"/>
          <a:stretch>
            <a:fillRect/>
          </a:stretch>
        </p:blipFill>
        <p:spPr>
          <a:xfrm>
            <a:off x="30086" y="1202708"/>
            <a:ext cx="9083827" cy="396884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pic>
        <p:nvPicPr>
          <p:cNvPr id="3" name="Picture 2">
            <a:extLst>
              <a:ext uri="{FF2B5EF4-FFF2-40B4-BE49-F238E27FC236}">
                <a16:creationId xmlns:a16="http://schemas.microsoft.com/office/drawing/2014/main" id="{28EF0718-19B8-410D-B4E2-79EA18411DC9}"/>
              </a:ext>
            </a:extLst>
          </p:cNvPr>
          <p:cNvPicPr>
            <a:picLocks noChangeAspect="1"/>
          </p:cNvPicPr>
          <p:nvPr userDrawn="1"/>
        </p:nvPicPr>
        <p:blipFill>
          <a:blip r:embed="rId13"/>
          <a:stretch>
            <a:fillRect/>
          </a:stretch>
        </p:blipFill>
        <p:spPr>
          <a:xfrm>
            <a:off x="30086" y="1192317"/>
            <a:ext cx="9083827" cy="3968840"/>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7" name="Google Shape;97;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7" name="Picture 6">
            <a:extLst>
              <a:ext uri="{FF2B5EF4-FFF2-40B4-BE49-F238E27FC236}">
                <a16:creationId xmlns:a16="http://schemas.microsoft.com/office/drawing/2014/main" id="{46BA56D1-13F5-4964-B390-AAC02E746DC2}"/>
              </a:ext>
            </a:extLst>
          </p:cNvPr>
          <p:cNvPicPr>
            <a:picLocks noChangeAspect="1"/>
          </p:cNvPicPr>
          <p:nvPr userDrawn="1"/>
        </p:nvPicPr>
        <p:blipFill>
          <a:blip r:embed="rId13"/>
          <a:stretch>
            <a:fillRect/>
          </a:stretch>
        </p:blipFill>
        <p:spPr>
          <a:xfrm>
            <a:off x="8382000" y="5000625"/>
            <a:ext cx="762000" cy="142875"/>
          </a:xfrm>
          <a:prstGeom prst="rect">
            <a:avLst/>
          </a:prstGeom>
        </p:spPr>
      </p:pic>
      <p:pic>
        <p:nvPicPr>
          <p:cNvPr id="8" name="Picture 7">
            <a:extLst>
              <a:ext uri="{FF2B5EF4-FFF2-40B4-BE49-F238E27FC236}">
                <a16:creationId xmlns:a16="http://schemas.microsoft.com/office/drawing/2014/main" id="{A9052AFA-33ED-4013-AD22-E3935D824F1B}"/>
              </a:ext>
            </a:extLst>
          </p:cNvPr>
          <p:cNvPicPr>
            <a:picLocks noChangeAspect="1"/>
          </p:cNvPicPr>
          <p:nvPr userDrawn="1"/>
        </p:nvPicPr>
        <p:blipFill>
          <a:blip r:embed="rId14"/>
          <a:stretch>
            <a:fillRect/>
          </a:stretch>
        </p:blipFill>
        <p:spPr>
          <a:xfrm>
            <a:off x="4233016" y="4588716"/>
            <a:ext cx="493555" cy="546772"/>
          </a:xfrm>
          <a:prstGeom prst="rect">
            <a:avLst/>
          </a:prstGeom>
        </p:spPr>
      </p:pic>
      <p:pic>
        <p:nvPicPr>
          <p:cNvPr id="9" name="Picture 8">
            <a:extLst>
              <a:ext uri="{FF2B5EF4-FFF2-40B4-BE49-F238E27FC236}">
                <a16:creationId xmlns:a16="http://schemas.microsoft.com/office/drawing/2014/main" id="{E7815B0B-65F0-47ED-8BFF-2D2713930B8E}"/>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4.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4.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4.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4.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4.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14.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1</a:t>
            </a:r>
            <a:r>
              <a:rPr lang="en" sz="3400"/>
              <a:t>: Lesson 2 </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75" name="Google Shape;175;p37"/>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approximately 50-75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for students to:</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Engage in a first read of the speech by Shirley Chisholm, “Equal Rights for Women” as they continue to explore the theme of “taking a stand</a:t>
            </a:r>
            <a:r>
              <a:rPr lang="en-US" sz="1600" dirty="0">
                <a:solidFill>
                  <a:schemeClr val="dk1"/>
                </a:solidFill>
              </a:rPr>
              <a:t>.</a:t>
            </a:r>
            <a:r>
              <a:rPr lang="en" sz="1600" dirty="0">
                <a:solidFill>
                  <a:schemeClr val="dk1"/>
                </a:solidFill>
              </a:rPr>
              <a:t>”</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Cite text-based evidence to provide the strongest support in answering  text-dependent questions with teacher guidance</a:t>
            </a:r>
            <a:r>
              <a:rPr lang="en-US" sz="1600" dirty="0">
                <a:solidFill>
                  <a:schemeClr val="dk1"/>
                </a:solidFill>
              </a:rPr>
              <a:t>.</a:t>
            </a:r>
            <a:endParaRPr sz="1600"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Learning Target for students today is:</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cite the evidence that Shirley Chisholm uses to support her claims in “Equal Rights for Women.”</a:t>
            </a:r>
            <a:endParaRPr sz="1600" dirty="0">
              <a:solidFill>
                <a:schemeClr val="dk1"/>
              </a:solidFill>
            </a:endParaRPr>
          </a:p>
          <a:p>
            <a:pPr marL="0" lvl="0" indent="0" rtl="0">
              <a:lnSpc>
                <a:spcPct val="90000"/>
              </a:lnSpc>
              <a:spcBef>
                <a:spcPts val="1000"/>
              </a:spcBef>
              <a:spcAft>
                <a:spcPts val="0"/>
              </a:spcAft>
              <a:buNone/>
            </a:pP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4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Discuss How to Approach a Text</a:t>
            </a:r>
            <a:endParaRPr/>
          </a:p>
        </p:txBody>
      </p:sp>
      <p:sp>
        <p:nvSpPr>
          <p:cNvPr id="235" name="Google Shape;235;p4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Think to yourself about which </a:t>
            </a:r>
            <a:br>
              <a:rPr lang="en"/>
            </a:br>
            <a:r>
              <a:rPr lang="en"/>
              <a:t>questions you should ask when </a:t>
            </a:r>
            <a:endParaRPr/>
          </a:p>
          <a:p>
            <a:pPr marL="0" lvl="0" indent="0">
              <a:spcBef>
                <a:spcPts val="0"/>
              </a:spcBef>
              <a:spcAft>
                <a:spcPts val="0"/>
              </a:spcAft>
              <a:buNone/>
            </a:pPr>
            <a:r>
              <a:rPr lang="en"/>
              <a:t>you get a text for the first time.</a:t>
            </a:r>
            <a:endParaRPr/>
          </a:p>
          <a:p>
            <a:pPr marL="0" lvl="0" indent="0">
              <a:spcBef>
                <a:spcPts val="0"/>
              </a:spcBef>
              <a:spcAft>
                <a:spcPts val="0"/>
              </a:spcAft>
              <a:buNone/>
            </a:pPr>
            <a:endParaRPr/>
          </a:p>
          <a:p>
            <a:pPr marL="0" lvl="0" indent="0">
              <a:spcBef>
                <a:spcPts val="0"/>
              </a:spcBef>
              <a:spcAft>
                <a:spcPts val="0"/>
              </a:spcAft>
              <a:buNone/>
            </a:pPr>
            <a:endParaRPr/>
          </a:p>
          <a:p>
            <a:pPr marL="0" lvl="0" indent="0">
              <a:spcBef>
                <a:spcPts val="0"/>
              </a:spcBef>
              <a:spcAft>
                <a:spcPts val="0"/>
              </a:spcAft>
              <a:buNone/>
            </a:pPr>
            <a:r>
              <a:rPr lang="en"/>
              <a:t>Then, turn and talk to a partner </a:t>
            </a:r>
            <a:endParaRPr/>
          </a:p>
          <a:p>
            <a:pPr marL="0" lvl="0" indent="0">
              <a:spcBef>
                <a:spcPts val="0"/>
              </a:spcBef>
              <a:spcAft>
                <a:spcPts val="0"/>
              </a:spcAft>
              <a:buNone/>
            </a:pPr>
            <a:r>
              <a:rPr lang="en"/>
              <a:t>about this question:</a:t>
            </a:r>
            <a:br>
              <a:rPr lang="en"/>
            </a:br>
            <a:endParaRPr/>
          </a:p>
          <a:p>
            <a:pPr marL="457200" lvl="0" indent="-342900" rtl="0">
              <a:spcBef>
                <a:spcPts val="0"/>
              </a:spcBef>
              <a:spcAft>
                <a:spcPts val="0"/>
              </a:spcAft>
              <a:buSzPts val="1800"/>
              <a:buChar char="●"/>
            </a:pPr>
            <a:r>
              <a:rPr lang="en">
                <a:solidFill>
                  <a:schemeClr val="dk1"/>
                </a:solidFill>
              </a:rPr>
              <a:t>“What questions do you think </a:t>
            </a:r>
            <a:br>
              <a:rPr lang="en">
                <a:solidFill>
                  <a:schemeClr val="dk1"/>
                </a:solidFill>
              </a:rPr>
            </a:br>
            <a:r>
              <a:rPr lang="en">
                <a:solidFill>
                  <a:schemeClr val="dk1"/>
                </a:solidFill>
              </a:rPr>
              <a:t>are important to ask? Why?”</a:t>
            </a:r>
            <a:br>
              <a:rPr lang="en"/>
            </a:br>
            <a:endParaRPr/>
          </a:p>
        </p:txBody>
      </p:sp>
      <p:pic>
        <p:nvPicPr>
          <p:cNvPr id="236" name="Google Shape;236;p46"/>
          <p:cNvPicPr preferRelativeResize="0"/>
          <p:nvPr/>
        </p:nvPicPr>
        <p:blipFill>
          <a:blip r:embed="rId3">
            <a:alphaModFix/>
          </a:blip>
          <a:stretch>
            <a:fillRect/>
          </a:stretch>
        </p:blipFill>
        <p:spPr>
          <a:xfrm rot="5400000">
            <a:off x="4851162" y="610112"/>
            <a:ext cx="3213400" cy="4212925"/>
          </a:xfrm>
          <a:prstGeom prst="rect">
            <a:avLst/>
          </a:prstGeom>
          <a:noFill/>
          <a:ln>
            <a:noFill/>
          </a:ln>
        </p:spPr>
      </p:pic>
      <p:sp>
        <p:nvSpPr>
          <p:cNvPr id="237" name="Google Shape;237;p46"/>
          <p:cNvSpPr/>
          <p:nvPr/>
        </p:nvSpPr>
        <p:spPr>
          <a:xfrm>
            <a:off x="4351400" y="1253975"/>
            <a:ext cx="4299600" cy="32133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238" name="Google Shape;238;p46"/>
          <p:cNvPicPr preferRelativeResize="0"/>
          <p:nvPr/>
        </p:nvPicPr>
        <p:blipFill>
          <a:blip r:embed="rId4">
            <a:alphaModFix/>
          </a:blip>
          <a:stretch>
            <a:fillRect/>
          </a:stretch>
        </p:blipFill>
        <p:spPr>
          <a:xfrm>
            <a:off x="8498488" y="4380627"/>
            <a:ext cx="486325" cy="4863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Let’s Read for the Gist</a:t>
            </a:r>
            <a:endParaRPr/>
          </a:p>
        </p:txBody>
      </p:sp>
      <p:sp>
        <p:nvSpPr>
          <p:cNvPr id="244" name="Google Shape;244;p47"/>
          <p:cNvSpPr txBox="1">
            <a:spLocks noGrp="1"/>
          </p:cNvSpPr>
          <p:nvPr>
            <p:ph type="body" idx="1"/>
          </p:nvPr>
        </p:nvSpPr>
        <p:spPr>
          <a:xfrm>
            <a:off x="242400" y="11636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400" dirty="0"/>
              <a:t>Read along silently in your </a:t>
            </a:r>
            <a:br>
              <a:rPr lang="en" sz="2400" dirty="0"/>
            </a:br>
            <a:r>
              <a:rPr lang="en" sz="2400" dirty="0"/>
              <a:t>head and circle any words </a:t>
            </a:r>
            <a:br>
              <a:rPr lang="en" sz="2400" dirty="0"/>
            </a:br>
            <a:r>
              <a:rPr lang="en" sz="2400" dirty="0"/>
              <a:t>that are unfamiliar as the text</a:t>
            </a:r>
            <a:endParaRPr sz="2400" dirty="0"/>
          </a:p>
          <a:p>
            <a:pPr marL="0" lvl="0" indent="0" rtl="0">
              <a:spcBef>
                <a:spcPts val="0"/>
              </a:spcBef>
              <a:spcAft>
                <a:spcPts val="0"/>
              </a:spcAft>
              <a:buNone/>
            </a:pPr>
            <a:r>
              <a:rPr lang="en" sz="2400" dirty="0"/>
              <a:t>is read aloud.</a:t>
            </a:r>
            <a:endParaRPr sz="2400" dirty="0"/>
          </a:p>
          <a:p>
            <a:pPr marL="0" lvl="0" indent="0" rtl="0">
              <a:spcBef>
                <a:spcPts val="0"/>
              </a:spcBef>
              <a:spcAft>
                <a:spcPts val="0"/>
              </a:spcAft>
              <a:buNone/>
            </a:pPr>
            <a:endParaRPr sz="2400" dirty="0"/>
          </a:p>
          <a:p>
            <a:pPr marL="0" lvl="0" indent="0" rtl="0">
              <a:spcBef>
                <a:spcPts val="0"/>
              </a:spcBef>
              <a:spcAft>
                <a:spcPts val="0"/>
              </a:spcAft>
              <a:buNone/>
            </a:pPr>
            <a:r>
              <a:rPr lang="en" sz="2400" dirty="0"/>
              <a:t>Then, turn and talk to a </a:t>
            </a:r>
            <a:endParaRPr sz="2400" dirty="0"/>
          </a:p>
          <a:p>
            <a:pPr marL="0" lvl="0" indent="0" rtl="0">
              <a:spcBef>
                <a:spcPts val="0"/>
              </a:spcBef>
              <a:spcAft>
                <a:spcPts val="0"/>
              </a:spcAft>
              <a:buNone/>
            </a:pPr>
            <a:r>
              <a:rPr lang="en" sz="2400" dirty="0"/>
              <a:t>partner about the gist of the</a:t>
            </a:r>
            <a:endParaRPr sz="2400" dirty="0"/>
          </a:p>
          <a:p>
            <a:pPr marL="0" lvl="0" indent="0" rtl="0">
              <a:spcBef>
                <a:spcPts val="0"/>
              </a:spcBef>
              <a:spcAft>
                <a:spcPts val="0"/>
              </a:spcAft>
              <a:buNone/>
            </a:pPr>
            <a:r>
              <a:rPr lang="en" sz="2400" dirty="0"/>
              <a:t>speech.</a:t>
            </a:r>
            <a:endParaRPr sz="2400" dirty="0"/>
          </a:p>
          <a:p>
            <a:pPr marL="0" lvl="0" indent="0">
              <a:spcBef>
                <a:spcPts val="0"/>
              </a:spcBef>
              <a:spcAft>
                <a:spcPts val="0"/>
              </a:spcAft>
              <a:buNone/>
            </a:pPr>
            <a:endParaRPr sz="2400" dirty="0"/>
          </a:p>
        </p:txBody>
      </p:sp>
      <p:sp>
        <p:nvSpPr>
          <p:cNvPr id="248" name="Google Shape;248;p47"/>
          <p:cNvSpPr/>
          <p:nvPr/>
        </p:nvSpPr>
        <p:spPr>
          <a:xfrm>
            <a:off x="1871350" y="1636075"/>
            <a:ext cx="918900" cy="347400"/>
          </a:xfrm>
          <a:prstGeom prst="ellipse">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8" name="Google Shape;229;p45"/>
          <p:cNvPicPr preferRelativeResize="0"/>
          <p:nvPr/>
        </p:nvPicPr>
        <p:blipFill>
          <a:blip r:embed="rId3">
            <a:alphaModFix/>
          </a:blip>
          <a:stretch>
            <a:fillRect/>
          </a:stretch>
        </p:blipFill>
        <p:spPr>
          <a:xfrm>
            <a:off x="8408471" y="4557018"/>
            <a:ext cx="520429" cy="533714"/>
          </a:xfrm>
          <a:prstGeom prst="rect">
            <a:avLst/>
          </a:prstGeom>
          <a:noFill/>
          <a:ln>
            <a:noFill/>
          </a:ln>
        </p:spPr>
      </p:pic>
      <p:sp>
        <p:nvSpPr>
          <p:cNvPr id="2" name="Rectangle 1"/>
          <p:cNvSpPr/>
          <p:nvPr/>
        </p:nvSpPr>
        <p:spPr>
          <a:xfrm>
            <a:off x="6847114" y="4191000"/>
            <a:ext cx="337457" cy="544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https://lh6.googleusercontent.com/769ZxKKDV94m_OfSCyDBNdKPYplEzZ-1HJslpIJgUoSGeRA-9AmR-XkQCWc83z6iYaZ09PUPMZSwvlMGVfl8p3p1BlAFQvjDUiajGDZwH5jzr4-SnzUUlEqkr3pUgajCThF5YhuaQz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40176" y="1095500"/>
            <a:ext cx="4079117" cy="3095500"/>
          </a:xfrm>
          <a:prstGeom prst="rect">
            <a:avLst/>
          </a:prstGeom>
          <a:noFill/>
          <a:ln>
            <a:solidFill>
              <a:schemeClr val="tx1"/>
            </a:solidFill>
          </a:ln>
          <a:extLst>
            <a:ext uri="{909E8E84-426E-40dd-AFC4-6F175D3DCCD1}">
              <a14:hiddenFill xmlns=""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48"/>
          <p:cNvSpPr txBox="1">
            <a:spLocks noGrp="1"/>
          </p:cNvSpPr>
          <p:nvPr>
            <p:ph type="title"/>
          </p:nvPr>
        </p:nvSpPr>
        <p:spPr>
          <a:xfrm>
            <a:off x="311700" y="334175"/>
            <a:ext cx="84471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800"/>
              <a:t>Let’s Read Closely to Cite Text-Based Evidence</a:t>
            </a:r>
            <a:endParaRPr sz="2800"/>
          </a:p>
        </p:txBody>
      </p:sp>
      <p:sp>
        <p:nvSpPr>
          <p:cNvPr id="254" name="Google Shape;254;p48"/>
          <p:cNvSpPr txBox="1">
            <a:spLocks noGrp="1"/>
          </p:cNvSpPr>
          <p:nvPr>
            <p:ph type="body" idx="1"/>
          </p:nvPr>
        </p:nvSpPr>
        <p:spPr>
          <a:xfrm>
            <a:off x="311700" y="989190"/>
            <a:ext cx="4125125"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600" dirty="0"/>
              <a:t>As your teacher guides you </a:t>
            </a:r>
            <a:endParaRPr sz="1600" dirty="0"/>
          </a:p>
          <a:p>
            <a:pPr marL="0" lvl="0" indent="0">
              <a:spcBef>
                <a:spcPts val="0"/>
              </a:spcBef>
              <a:spcAft>
                <a:spcPts val="0"/>
              </a:spcAft>
              <a:buNone/>
            </a:pPr>
            <a:r>
              <a:rPr lang="en" sz="1600" dirty="0"/>
              <a:t>through these questions, remember to:</a:t>
            </a:r>
            <a:endParaRPr sz="1600" dirty="0"/>
          </a:p>
          <a:p>
            <a:pPr marL="0" lvl="0" indent="0">
              <a:spcBef>
                <a:spcPts val="0"/>
              </a:spcBef>
              <a:spcAft>
                <a:spcPts val="0"/>
              </a:spcAft>
              <a:buNone/>
            </a:pPr>
            <a:endParaRPr sz="1600" dirty="0"/>
          </a:p>
          <a:p>
            <a:pPr marL="457200" lvl="0" indent="-330200" rtl="0">
              <a:spcBef>
                <a:spcPts val="0"/>
              </a:spcBef>
              <a:spcAft>
                <a:spcPts val="0"/>
              </a:spcAft>
              <a:buSzPts val="1600"/>
              <a:buAutoNum type="arabicPeriod"/>
            </a:pPr>
            <a:r>
              <a:rPr lang="en" sz="1600" dirty="0"/>
              <a:t>Read the question carefully.</a:t>
            </a:r>
            <a:br>
              <a:rPr lang="en" sz="1600" dirty="0"/>
            </a:br>
            <a:endParaRPr sz="1600" dirty="0"/>
          </a:p>
          <a:p>
            <a:pPr marL="457200" lvl="0" indent="-330200" rtl="0">
              <a:spcBef>
                <a:spcPts val="0"/>
              </a:spcBef>
              <a:spcAft>
                <a:spcPts val="0"/>
              </a:spcAft>
              <a:buSzPts val="1600"/>
              <a:buAutoNum type="arabicPeriod"/>
            </a:pPr>
            <a:r>
              <a:rPr lang="en" sz="1600" dirty="0"/>
              <a:t>Reread the section of the text that the question is referring to.</a:t>
            </a:r>
          </a:p>
          <a:p>
            <a:pPr marL="457200" lvl="0" indent="-330200" rtl="0">
              <a:spcBef>
                <a:spcPts val="0"/>
              </a:spcBef>
              <a:spcAft>
                <a:spcPts val="0"/>
              </a:spcAft>
              <a:buSzPts val="1600"/>
              <a:buAutoNum type="arabicPeriod"/>
            </a:pPr>
            <a:endParaRPr lang="en" sz="1600" dirty="0"/>
          </a:p>
          <a:p>
            <a:pPr marL="457200" lvl="0" indent="-330200" rtl="0">
              <a:spcBef>
                <a:spcPts val="0"/>
              </a:spcBef>
              <a:spcAft>
                <a:spcPts val="0"/>
              </a:spcAft>
              <a:buSzPts val="1600"/>
              <a:buAutoNum type="arabicPeriod"/>
            </a:pPr>
            <a:r>
              <a:rPr lang="en" sz="1600" dirty="0"/>
              <a:t>Write your thinking on the </a:t>
            </a:r>
            <a:br>
              <a:rPr lang="en" sz="1600" dirty="0"/>
            </a:br>
            <a:r>
              <a:rPr lang="en" sz="1600" i="1" dirty="0"/>
              <a:t>Notes</a:t>
            </a:r>
            <a:r>
              <a:rPr lang="en" sz="1600" dirty="0"/>
              <a:t> section of the handout.</a:t>
            </a:r>
          </a:p>
          <a:p>
            <a:pPr marL="457200" lvl="0" indent="-330200" rtl="0">
              <a:spcBef>
                <a:spcPts val="0"/>
              </a:spcBef>
              <a:spcAft>
                <a:spcPts val="0"/>
              </a:spcAft>
              <a:buSzPts val="1600"/>
              <a:buAutoNum type="arabicPeriod"/>
            </a:pPr>
            <a:endParaRPr lang="en" sz="1600" dirty="0">
              <a:solidFill>
                <a:srgbClr val="333333"/>
              </a:solidFill>
              <a:highlight>
                <a:srgbClr val="FFFFFF"/>
              </a:highlight>
            </a:endParaRPr>
          </a:p>
          <a:p>
            <a:pPr marL="457200" lvl="0" indent="-330200" rtl="0">
              <a:spcBef>
                <a:spcPts val="0"/>
              </a:spcBef>
              <a:spcAft>
                <a:spcPts val="0"/>
              </a:spcAft>
              <a:buSzPts val="1600"/>
              <a:buAutoNum type="arabicPeriod"/>
            </a:pPr>
            <a:r>
              <a:rPr lang="en" sz="1600" dirty="0">
                <a:solidFill>
                  <a:srgbClr val="333333"/>
                </a:solidFill>
                <a:highlight>
                  <a:srgbClr val="FFFFFF"/>
                </a:highlight>
              </a:rPr>
              <a:t>Add/Edit/Revise your notes to reflect the ideas you and your partner discuss</a:t>
            </a:r>
            <a:r>
              <a:rPr lang="en" sz="1400" dirty="0">
                <a:solidFill>
                  <a:srgbClr val="333333"/>
                </a:solidFill>
                <a:highlight>
                  <a:srgbClr val="FFFFFF"/>
                </a:highlight>
              </a:rPr>
              <a:t>ed .</a:t>
            </a:r>
            <a:endParaRPr sz="1400" dirty="0"/>
          </a:p>
        </p:txBody>
      </p:sp>
      <p:pic>
        <p:nvPicPr>
          <p:cNvPr id="2050" name="Picture 2" descr="https://lh6.googleusercontent.com/5Mg8zfutXLmmhGZq1uOApIcNJ6VmhvXAwZYSEJjToSfEmLw91A-6Tx4wvTkVICryA_ZZhEGbfG08TR1AKJsaahRmvqw_faVH3K7LOddfUuRjwLWj5uMUQ2oU-IH37-Dq5MKz8RkgvK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6847" y="1907821"/>
            <a:ext cx="4734266" cy="2246489"/>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49"/>
          <p:cNvSpPr txBox="1">
            <a:spLocks noGrp="1"/>
          </p:cNvSpPr>
          <p:nvPr>
            <p:ph type="title"/>
          </p:nvPr>
        </p:nvSpPr>
        <p:spPr>
          <a:xfrm>
            <a:off x="311700" y="211695"/>
            <a:ext cx="84471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Read Closely to Answer Questions</a:t>
            </a:r>
            <a:endParaRPr dirty="0"/>
          </a:p>
        </p:txBody>
      </p:sp>
      <p:sp>
        <p:nvSpPr>
          <p:cNvPr id="261" name="Google Shape;261;p49"/>
          <p:cNvSpPr txBox="1">
            <a:spLocks noGrp="1"/>
          </p:cNvSpPr>
          <p:nvPr>
            <p:ph type="body" idx="1"/>
          </p:nvPr>
        </p:nvSpPr>
        <p:spPr>
          <a:xfrm>
            <a:off x="311700" y="962506"/>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800" dirty="0">
                <a:solidFill>
                  <a:schemeClr val="dk1"/>
                </a:solidFill>
              </a:rPr>
              <a:t>Let’s read the first question together.</a:t>
            </a:r>
            <a:endParaRPr sz="2800" dirty="0">
              <a:solidFill>
                <a:schemeClr val="dk1"/>
              </a:solidFill>
            </a:endParaRPr>
          </a:p>
          <a:p>
            <a:pPr marL="0" lvl="0" indent="0" rtl="0">
              <a:spcBef>
                <a:spcPts val="0"/>
              </a:spcBef>
              <a:spcAft>
                <a:spcPts val="0"/>
              </a:spcAft>
              <a:buNone/>
            </a:pPr>
            <a:endParaRPr sz="2800" dirty="0">
              <a:solidFill>
                <a:schemeClr val="dk1"/>
              </a:solidFill>
            </a:endParaRPr>
          </a:p>
          <a:p>
            <a:pPr marL="0" lvl="0" indent="0" rtl="0">
              <a:spcBef>
                <a:spcPts val="0"/>
              </a:spcBef>
              <a:spcAft>
                <a:spcPts val="0"/>
              </a:spcAft>
              <a:buNone/>
            </a:pPr>
            <a:endParaRPr sz="2800" dirty="0">
              <a:solidFill>
                <a:schemeClr val="dk1"/>
              </a:solidFill>
            </a:endParaRPr>
          </a:p>
          <a:p>
            <a:pPr marL="0" lvl="0" indent="0" rtl="0">
              <a:spcBef>
                <a:spcPts val="0"/>
              </a:spcBef>
              <a:spcAft>
                <a:spcPts val="0"/>
              </a:spcAft>
              <a:buNone/>
            </a:pPr>
            <a:endParaRPr sz="2800" dirty="0">
              <a:solidFill>
                <a:schemeClr val="dk1"/>
              </a:solidFill>
            </a:endParaRPr>
          </a:p>
          <a:p>
            <a:pPr marL="457200" lvl="0" indent="-406400" rtl="0">
              <a:spcBef>
                <a:spcPts val="0"/>
              </a:spcBef>
              <a:spcAft>
                <a:spcPts val="0"/>
              </a:spcAft>
              <a:buClr>
                <a:schemeClr val="dk1"/>
              </a:buClr>
              <a:buSzPts val="2800"/>
              <a:buChar char="●"/>
            </a:pPr>
            <a:r>
              <a:rPr lang="en" sz="2800" dirty="0">
                <a:solidFill>
                  <a:schemeClr val="dk1"/>
                </a:solidFill>
              </a:rPr>
              <a:t>Find the word </a:t>
            </a:r>
            <a:r>
              <a:rPr lang="en" sz="2800" i="1" dirty="0">
                <a:solidFill>
                  <a:schemeClr val="dk1"/>
                </a:solidFill>
              </a:rPr>
              <a:t>prejudice</a:t>
            </a:r>
            <a:r>
              <a:rPr lang="en" sz="2800" dirty="0">
                <a:solidFill>
                  <a:schemeClr val="dk1"/>
                </a:solidFill>
              </a:rPr>
              <a:t> in paragraph 3.</a:t>
            </a:r>
            <a:endParaRPr sz="2800" dirty="0">
              <a:solidFill>
                <a:schemeClr val="dk1"/>
              </a:solidFill>
            </a:endParaRPr>
          </a:p>
          <a:p>
            <a:pPr marL="457200" lvl="0" indent="-406400" rtl="0">
              <a:spcBef>
                <a:spcPts val="0"/>
              </a:spcBef>
              <a:spcAft>
                <a:spcPts val="0"/>
              </a:spcAft>
              <a:buClr>
                <a:schemeClr val="dk1"/>
              </a:buClr>
              <a:buSzPts val="2800"/>
              <a:buChar char="●"/>
            </a:pPr>
            <a:r>
              <a:rPr lang="en" sz="2800" dirty="0">
                <a:solidFill>
                  <a:schemeClr val="dk1"/>
                </a:solidFill>
              </a:rPr>
              <a:t>Discuss with a partner what you think the word means.</a:t>
            </a:r>
            <a:endParaRPr sz="2800" dirty="0">
              <a:solidFill>
                <a:schemeClr val="dk1"/>
              </a:solidFill>
            </a:endParaRPr>
          </a:p>
          <a:p>
            <a:pPr marL="457200" lvl="0" indent="-406400" rtl="0">
              <a:spcBef>
                <a:spcPts val="0"/>
              </a:spcBef>
              <a:spcAft>
                <a:spcPts val="0"/>
              </a:spcAft>
              <a:buClr>
                <a:schemeClr val="dk1"/>
              </a:buClr>
              <a:buSzPts val="2800"/>
              <a:buChar char="●"/>
            </a:pPr>
            <a:r>
              <a:rPr lang="en" sz="2800" dirty="0">
                <a:solidFill>
                  <a:schemeClr val="dk1"/>
                </a:solidFill>
              </a:rPr>
              <a:t>Record your ideas on the handout.</a:t>
            </a:r>
            <a:endParaRPr sz="2800" dirty="0">
              <a:solidFill>
                <a:schemeClr val="dk1"/>
              </a:solidFill>
            </a:endParaRPr>
          </a:p>
          <a:p>
            <a:pPr marL="0" lvl="0" indent="0" rtl="0">
              <a:spcBef>
                <a:spcPts val="0"/>
              </a:spcBef>
              <a:spcAft>
                <a:spcPts val="0"/>
              </a:spcAft>
              <a:buNone/>
            </a:pPr>
            <a:endParaRPr sz="2800" dirty="0">
              <a:solidFill>
                <a:schemeClr val="dk1"/>
              </a:solidFill>
            </a:endParaRPr>
          </a:p>
          <a:p>
            <a:pPr marL="0" lvl="0" indent="0" rtl="0">
              <a:spcBef>
                <a:spcPts val="0"/>
              </a:spcBef>
              <a:spcAft>
                <a:spcPts val="0"/>
              </a:spcAft>
              <a:buNone/>
            </a:pPr>
            <a:endParaRPr sz="2800" i="1" dirty="0">
              <a:solidFill>
                <a:schemeClr val="dk1"/>
              </a:solidFill>
            </a:endParaRPr>
          </a:p>
          <a:p>
            <a:pPr marL="457200" lvl="0" indent="0" rtl="0">
              <a:spcBef>
                <a:spcPts val="0"/>
              </a:spcBef>
              <a:spcAft>
                <a:spcPts val="0"/>
              </a:spcAft>
              <a:buNone/>
            </a:pPr>
            <a:endParaRPr sz="2800" i="1" dirty="0">
              <a:solidFill>
                <a:schemeClr val="dk1"/>
              </a:solidFill>
            </a:endParaRPr>
          </a:p>
          <a:p>
            <a:pPr marL="0" lvl="0" indent="0" rtl="0">
              <a:spcBef>
                <a:spcPts val="0"/>
              </a:spcBef>
              <a:spcAft>
                <a:spcPts val="0"/>
              </a:spcAft>
              <a:buNone/>
            </a:pPr>
            <a:endParaRPr sz="2800" i="1" dirty="0">
              <a:solidFill>
                <a:schemeClr val="dk1"/>
              </a:solidFill>
            </a:endParaRPr>
          </a:p>
          <a:p>
            <a:pPr marL="0" lvl="0" indent="0" rtl="0">
              <a:spcBef>
                <a:spcPts val="0"/>
              </a:spcBef>
              <a:spcAft>
                <a:spcPts val="0"/>
              </a:spcAft>
              <a:buNone/>
            </a:pPr>
            <a:endParaRPr sz="2400" i="1" dirty="0">
              <a:solidFill>
                <a:schemeClr val="dk1"/>
              </a:solidFill>
            </a:endParaRPr>
          </a:p>
        </p:txBody>
      </p:sp>
      <p:pic>
        <p:nvPicPr>
          <p:cNvPr id="262" name="Google Shape;262;p49"/>
          <p:cNvPicPr preferRelativeResize="0"/>
          <p:nvPr/>
        </p:nvPicPr>
        <p:blipFill>
          <a:blip r:embed="rId3">
            <a:alphaModFix/>
          </a:blip>
          <a:stretch>
            <a:fillRect/>
          </a:stretch>
        </p:blipFill>
        <p:spPr>
          <a:xfrm>
            <a:off x="372050" y="1648153"/>
            <a:ext cx="8326400" cy="1181348"/>
          </a:xfrm>
          <a:prstGeom prst="rect">
            <a:avLst/>
          </a:prstGeom>
          <a:noFill/>
          <a:ln>
            <a:noFill/>
          </a:ln>
        </p:spPr>
      </p:pic>
      <p:pic>
        <p:nvPicPr>
          <p:cNvPr id="6" name="Google Shape;229;p45"/>
          <p:cNvPicPr preferRelativeResize="0"/>
          <p:nvPr/>
        </p:nvPicPr>
        <p:blipFill>
          <a:blip r:embed="rId4">
            <a:alphaModFix/>
          </a:blip>
          <a:stretch>
            <a:fillRect/>
          </a:stretch>
        </p:blipFill>
        <p:spPr>
          <a:xfrm>
            <a:off x="8438235" y="4353037"/>
            <a:ext cx="520429" cy="53371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50"/>
          <p:cNvSpPr txBox="1">
            <a:spLocks noGrp="1"/>
          </p:cNvSpPr>
          <p:nvPr>
            <p:ph type="title"/>
          </p:nvPr>
        </p:nvSpPr>
        <p:spPr>
          <a:xfrm>
            <a:off x="311700" y="334175"/>
            <a:ext cx="84471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Read Closely to Answer Questions</a:t>
            </a:r>
            <a:endParaRPr/>
          </a:p>
        </p:txBody>
      </p:sp>
      <p:sp>
        <p:nvSpPr>
          <p:cNvPr id="269" name="Google Shape;269;p50"/>
          <p:cNvSpPr txBox="1">
            <a:spLocks noGrp="1"/>
          </p:cNvSpPr>
          <p:nvPr>
            <p:ph type="body" idx="1"/>
          </p:nvPr>
        </p:nvSpPr>
        <p:spPr>
          <a:xfrm>
            <a:off x="311700" y="9068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800" dirty="0">
                <a:solidFill>
                  <a:schemeClr val="dk1"/>
                </a:solidFill>
              </a:rPr>
              <a:t>Let’s read the next question together.</a:t>
            </a:r>
            <a:br>
              <a:rPr lang="en" sz="2800" dirty="0">
                <a:solidFill>
                  <a:schemeClr val="dk1"/>
                </a:solidFill>
              </a:rPr>
            </a:br>
            <a:endParaRPr sz="2800" dirty="0">
              <a:solidFill>
                <a:schemeClr val="dk1"/>
              </a:solidFill>
            </a:endParaRPr>
          </a:p>
          <a:p>
            <a:pPr marL="0" lvl="0" indent="0">
              <a:spcBef>
                <a:spcPts val="0"/>
              </a:spcBef>
              <a:spcAft>
                <a:spcPts val="0"/>
              </a:spcAft>
              <a:buNone/>
            </a:pPr>
            <a:endParaRPr sz="2800" dirty="0">
              <a:solidFill>
                <a:schemeClr val="dk1"/>
              </a:solidFill>
            </a:endParaRPr>
          </a:p>
          <a:p>
            <a:pPr marL="0" lvl="0" indent="0">
              <a:spcBef>
                <a:spcPts val="0"/>
              </a:spcBef>
              <a:spcAft>
                <a:spcPts val="0"/>
              </a:spcAft>
              <a:buNone/>
            </a:pPr>
            <a:endParaRPr sz="2800" dirty="0">
              <a:solidFill>
                <a:schemeClr val="dk1"/>
              </a:solidFill>
            </a:endParaRPr>
          </a:p>
          <a:p>
            <a:pPr marL="0" lvl="0" indent="0">
              <a:spcBef>
                <a:spcPts val="0"/>
              </a:spcBef>
              <a:spcAft>
                <a:spcPts val="0"/>
              </a:spcAft>
              <a:buNone/>
            </a:pPr>
            <a:endParaRPr sz="2800" dirty="0">
              <a:solidFill>
                <a:schemeClr val="dk1"/>
              </a:solidFill>
            </a:endParaRPr>
          </a:p>
          <a:p>
            <a:pPr marL="457200" lvl="0" indent="-406400" rtl="0">
              <a:spcBef>
                <a:spcPts val="0"/>
              </a:spcBef>
              <a:spcAft>
                <a:spcPts val="0"/>
              </a:spcAft>
              <a:buClr>
                <a:schemeClr val="dk1"/>
              </a:buClr>
              <a:buSzPts val="2800"/>
              <a:buChar char="●"/>
            </a:pPr>
            <a:r>
              <a:rPr lang="en" sz="2800" dirty="0">
                <a:solidFill>
                  <a:schemeClr val="dk1"/>
                </a:solidFill>
              </a:rPr>
              <a:t>Reread paragraph 3.</a:t>
            </a:r>
            <a:endParaRPr sz="2800" dirty="0">
              <a:solidFill>
                <a:schemeClr val="dk1"/>
              </a:solidFill>
            </a:endParaRPr>
          </a:p>
          <a:p>
            <a:pPr marL="457200" lvl="0" indent="-406400" rtl="0">
              <a:spcBef>
                <a:spcPts val="0"/>
              </a:spcBef>
              <a:spcAft>
                <a:spcPts val="0"/>
              </a:spcAft>
              <a:buClr>
                <a:schemeClr val="dk1"/>
              </a:buClr>
              <a:buSzPts val="2800"/>
              <a:buChar char="●"/>
            </a:pPr>
            <a:r>
              <a:rPr lang="en" sz="2800" dirty="0">
                <a:solidFill>
                  <a:schemeClr val="dk1"/>
                </a:solidFill>
              </a:rPr>
              <a:t>Discuss your thinking with a partner.</a:t>
            </a:r>
            <a:endParaRPr sz="2800" dirty="0">
              <a:solidFill>
                <a:schemeClr val="dk1"/>
              </a:solidFill>
            </a:endParaRPr>
          </a:p>
          <a:p>
            <a:pPr marL="457200" lvl="0" indent="-406400" rtl="0">
              <a:spcBef>
                <a:spcPts val="0"/>
              </a:spcBef>
              <a:spcAft>
                <a:spcPts val="0"/>
              </a:spcAft>
              <a:buClr>
                <a:schemeClr val="dk1"/>
              </a:buClr>
              <a:buSzPts val="2800"/>
              <a:buChar char="●"/>
            </a:pPr>
            <a:r>
              <a:rPr lang="en" sz="2800" dirty="0">
                <a:solidFill>
                  <a:schemeClr val="dk1"/>
                </a:solidFill>
              </a:rPr>
              <a:t>Record your ideas on the handout.</a:t>
            </a:r>
            <a:endParaRPr sz="2800" dirty="0">
              <a:solidFill>
                <a:schemeClr val="dk1"/>
              </a:solidFill>
            </a:endParaRPr>
          </a:p>
          <a:p>
            <a:pPr marL="0" lvl="0" indent="0" rtl="0">
              <a:spcBef>
                <a:spcPts val="0"/>
              </a:spcBef>
              <a:spcAft>
                <a:spcPts val="0"/>
              </a:spcAft>
              <a:buNone/>
            </a:pPr>
            <a:endParaRPr sz="2800" dirty="0">
              <a:solidFill>
                <a:schemeClr val="dk1"/>
              </a:solidFill>
            </a:endParaRPr>
          </a:p>
          <a:p>
            <a:pPr marL="0" lvl="0" indent="0" rtl="0">
              <a:spcBef>
                <a:spcPts val="0"/>
              </a:spcBef>
              <a:spcAft>
                <a:spcPts val="0"/>
              </a:spcAft>
              <a:buNone/>
            </a:pPr>
            <a:endParaRPr sz="2400" i="1" dirty="0">
              <a:solidFill>
                <a:schemeClr val="dk1"/>
              </a:solidFill>
            </a:endParaRPr>
          </a:p>
        </p:txBody>
      </p:sp>
      <p:pic>
        <p:nvPicPr>
          <p:cNvPr id="270" name="Google Shape;270;p50"/>
          <p:cNvPicPr preferRelativeResize="0"/>
          <p:nvPr/>
        </p:nvPicPr>
        <p:blipFill>
          <a:blip r:embed="rId3">
            <a:alphaModFix/>
          </a:blip>
          <a:stretch>
            <a:fillRect/>
          </a:stretch>
        </p:blipFill>
        <p:spPr>
          <a:xfrm>
            <a:off x="202200" y="1724176"/>
            <a:ext cx="8666100" cy="1371900"/>
          </a:xfrm>
          <a:prstGeom prst="rect">
            <a:avLst/>
          </a:prstGeom>
          <a:noFill/>
          <a:ln>
            <a:noFill/>
          </a:ln>
        </p:spPr>
      </p:pic>
      <p:pic>
        <p:nvPicPr>
          <p:cNvPr id="6" name="Google Shape;229;p45"/>
          <p:cNvPicPr preferRelativeResize="0"/>
          <p:nvPr/>
        </p:nvPicPr>
        <p:blipFill>
          <a:blip r:embed="rId4">
            <a:alphaModFix/>
          </a:blip>
          <a:stretch>
            <a:fillRect/>
          </a:stretch>
        </p:blipFill>
        <p:spPr>
          <a:xfrm>
            <a:off x="8419871" y="4302018"/>
            <a:ext cx="520429" cy="53371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51"/>
          <p:cNvSpPr txBox="1">
            <a:spLocks noGrp="1"/>
          </p:cNvSpPr>
          <p:nvPr>
            <p:ph type="title"/>
          </p:nvPr>
        </p:nvSpPr>
        <p:spPr>
          <a:xfrm>
            <a:off x="311700" y="300132"/>
            <a:ext cx="84471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Read Closely to Answer Questions</a:t>
            </a:r>
            <a:endParaRPr dirty="0"/>
          </a:p>
        </p:txBody>
      </p:sp>
      <p:sp>
        <p:nvSpPr>
          <p:cNvPr id="277" name="Google Shape;277;p51"/>
          <p:cNvSpPr txBox="1">
            <a:spLocks noGrp="1"/>
          </p:cNvSpPr>
          <p:nvPr>
            <p:ph type="body" idx="1"/>
          </p:nvPr>
        </p:nvSpPr>
        <p:spPr>
          <a:xfrm>
            <a:off x="311700" y="1014494"/>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800" dirty="0">
                <a:solidFill>
                  <a:schemeClr val="dk1"/>
                </a:solidFill>
              </a:rPr>
              <a:t>Let’s read question 3 together.</a:t>
            </a:r>
            <a:endParaRPr sz="2800" dirty="0">
              <a:solidFill>
                <a:schemeClr val="dk1"/>
              </a:solidFill>
            </a:endParaRPr>
          </a:p>
          <a:p>
            <a:pPr marL="0" lvl="0" indent="0">
              <a:spcBef>
                <a:spcPts val="0"/>
              </a:spcBef>
              <a:spcAft>
                <a:spcPts val="0"/>
              </a:spcAft>
              <a:buNone/>
            </a:pPr>
            <a:endParaRPr sz="2800" dirty="0">
              <a:solidFill>
                <a:schemeClr val="dk1"/>
              </a:solidFill>
            </a:endParaRPr>
          </a:p>
          <a:p>
            <a:pPr marL="0" lvl="0" indent="0">
              <a:spcBef>
                <a:spcPts val="0"/>
              </a:spcBef>
              <a:spcAft>
                <a:spcPts val="0"/>
              </a:spcAft>
              <a:buNone/>
            </a:pPr>
            <a:endParaRPr sz="2800" dirty="0">
              <a:solidFill>
                <a:schemeClr val="dk1"/>
              </a:solidFill>
            </a:endParaRPr>
          </a:p>
          <a:p>
            <a:pPr marL="0" lvl="0" indent="0">
              <a:spcBef>
                <a:spcPts val="0"/>
              </a:spcBef>
              <a:spcAft>
                <a:spcPts val="0"/>
              </a:spcAft>
              <a:buNone/>
            </a:pPr>
            <a:endParaRPr sz="2800" dirty="0">
              <a:solidFill>
                <a:schemeClr val="dk1"/>
              </a:solidFill>
            </a:endParaRPr>
          </a:p>
          <a:p>
            <a:pPr marL="0" lvl="0" indent="0">
              <a:spcBef>
                <a:spcPts val="0"/>
              </a:spcBef>
              <a:spcAft>
                <a:spcPts val="0"/>
              </a:spcAft>
              <a:buNone/>
            </a:pPr>
            <a:endParaRPr sz="2800" dirty="0">
              <a:solidFill>
                <a:schemeClr val="dk1"/>
              </a:solidFill>
            </a:endParaRPr>
          </a:p>
          <a:p>
            <a:pPr marL="457200" lvl="0" indent="-406400" rtl="0">
              <a:spcBef>
                <a:spcPts val="0"/>
              </a:spcBef>
              <a:spcAft>
                <a:spcPts val="0"/>
              </a:spcAft>
              <a:buClr>
                <a:schemeClr val="dk1"/>
              </a:buClr>
              <a:buSzPts val="2800"/>
              <a:buChar char="●"/>
            </a:pPr>
            <a:r>
              <a:rPr lang="en" sz="2800" dirty="0">
                <a:solidFill>
                  <a:schemeClr val="dk1"/>
                </a:solidFill>
              </a:rPr>
              <a:t>Reread paragraph 5.</a:t>
            </a:r>
            <a:endParaRPr sz="2800" dirty="0">
              <a:solidFill>
                <a:schemeClr val="dk1"/>
              </a:solidFill>
            </a:endParaRPr>
          </a:p>
          <a:p>
            <a:pPr marL="457200" lvl="0" indent="-406400" rtl="0">
              <a:spcBef>
                <a:spcPts val="0"/>
              </a:spcBef>
              <a:spcAft>
                <a:spcPts val="0"/>
              </a:spcAft>
              <a:buClr>
                <a:schemeClr val="dk1"/>
              </a:buClr>
              <a:buSzPts val="2800"/>
              <a:buChar char="●"/>
            </a:pPr>
            <a:r>
              <a:rPr lang="en" sz="2800" dirty="0">
                <a:solidFill>
                  <a:schemeClr val="dk1"/>
                </a:solidFill>
              </a:rPr>
              <a:t>Discuss your thinking with a partner.</a:t>
            </a:r>
            <a:endParaRPr sz="2800" dirty="0">
              <a:solidFill>
                <a:schemeClr val="dk1"/>
              </a:solidFill>
            </a:endParaRPr>
          </a:p>
          <a:p>
            <a:pPr marL="457200" lvl="0" indent="-406400" rtl="0">
              <a:spcBef>
                <a:spcPts val="0"/>
              </a:spcBef>
              <a:spcAft>
                <a:spcPts val="0"/>
              </a:spcAft>
              <a:buClr>
                <a:schemeClr val="dk1"/>
              </a:buClr>
              <a:buSzPts val="2800"/>
              <a:buChar char="●"/>
            </a:pPr>
            <a:r>
              <a:rPr lang="en" sz="2800" dirty="0">
                <a:solidFill>
                  <a:schemeClr val="dk1"/>
                </a:solidFill>
              </a:rPr>
              <a:t>Record your ideas on the handout.</a:t>
            </a:r>
            <a:endParaRPr sz="2800" dirty="0">
              <a:solidFill>
                <a:schemeClr val="dk1"/>
              </a:solidFill>
            </a:endParaRPr>
          </a:p>
          <a:p>
            <a:pPr marL="0" lvl="0" indent="0" rtl="0">
              <a:spcBef>
                <a:spcPts val="0"/>
              </a:spcBef>
              <a:spcAft>
                <a:spcPts val="0"/>
              </a:spcAft>
              <a:buNone/>
            </a:pPr>
            <a:br>
              <a:rPr lang="en" sz="2800" dirty="0">
                <a:solidFill>
                  <a:schemeClr val="dk1"/>
                </a:solidFill>
              </a:rPr>
            </a:br>
            <a:endParaRPr sz="2800" dirty="0">
              <a:solidFill>
                <a:schemeClr val="dk1"/>
              </a:solidFill>
            </a:endParaRPr>
          </a:p>
        </p:txBody>
      </p:sp>
      <p:pic>
        <p:nvPicPr>
          <p:cNvPr id="6" name="Google Shape;229;p45"/>
          <p:cNvPicPr preferRelativeResize="0"/>
          <p:nvPr/>
        </p:nvPicPr>
        <p:blipFill>
          <a:blip r:embed="rId3">
            <a:alphaModFix/>
          </a:blip>
          <a:stretch>
            <a:fillRect/>
          </a:stretch>
        </p:blipFill>
        <p:spPr>
          <a:xfrm>
            <a:off x="8408471" y="4289420"/>
            <a:ext cx="520429" cy="533714"/>
          </a:xfrm>
          <a:prstGeom prst="rect">
            <a:avLst/>
          </a:prstGeom>
          <a:noFill/>
          <a:ln>
            <a:noFill/>
          </a:ln>
        </p:spPr>
      </p:pic>
      <p:pic>
        <p:nvPicPr>
          <p:cNvPr id="3074" name="Picture 2" descr="https://lh4.googleusercontent.com/PhI_vOphToFO9OJ4Ry55Wj2AcAwymN2Cre91qFWEWdGv7EPlyY4Xm7FvY1dOrhRGx9uiZ8j90CVJCCD2fmZ0uSBEAqUHPVMP1MVIPLhzebDchQOE7CTGAp4n9vSSPhL06RzogluE1u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7092" y="1631782"/>
            <a:ext cx="8541808" cy="1433914"/>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52"/>
          <p:cNvSpPr txBox="1">
            <a:spLocks noGrp="1"/>
          </p:cNvSpPr>
          <p:nvPr>
            <p:ph type="title"/>
          </p:nvPr>
        </p:nvSpPr>
        <p:spPr>
          <a:xfrm>
            <a:off x="311700" y="179275"/>
            <a:ext cx="84471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Read Closely to Answer Questions</a:t>
            </a:r>
            <a:endParaRPr dirty="0"/>
          </a:p>
        </p:txBody>
      </p:sp>
      <p:sp>
        <p:nvSpPr>
          <p:cNvPr id="285" name="Google Shape;285;p52"/>
          <p:cNvSpPr txBox="1">
            <a:spLocks noGrp="1"/>
          </p:cNvSpPr>
          <p:nvPr>
            <p:ph type="body" idx="1"/>
          </p:nvPr>
        </p:nvSpPr>
        <p:spPr>
          <a:xfrm>
            <a:off x="311700" y="710693"/>
            <a:ext cx="8520600" cy="3909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800" dirty="0">
                <a:solidFill>
                  <a:schemeClr val="dk1"/>
                </a:solidFill>
              </a:rPr>
              <a:t>Let’s read question 4 together.</a:t>
            </a:r>
            <a:endParaRPr sz="2800" dirty="0">
              <a:solidFill>
                <a:schemeClr val="dk1"/>
              </a:solidFill>
            </a:endParaRPr>
          </a:p>
          <a:p>
            <a:pPr marL="0" lvl="0" indent="0" rtl="0">
              <a:spcBef>
                <a:spcPts val="0"/>
              </a:spcBef>
              <a:spcAft>
                <a:spcPts val="0"/>
              </a:spcAft>
              <a:buClr>
                <a:schemeClr val="dk1"/>
              </a:buClr>
              <a:buSzPts val="1100"/>
              <a:buFont typeface="Arial"/>
              <a:buNone/>
            </a:pPr>
            <a:endParaRPr sz="2800" dirty="0">
              <a:solidFill>
                <a:schemeClr val="dk1"/>
              </a:solidFill>
            </a:endParaRPr>
          </a:p>
          <a:p>
            <a:pPr marL="0" lvl="0" indent="0" rtl="0">
              <a:spcBef>
                <a:spcPts val="0"/>
              </a:spcBef>
              <a:spcAft>
                <a:spcPts val="0"/>
              </a:spcAft>
              <a:buClr>
                <a:schemeClr val="dk1"/>
              </a:buClr>
              <a:buSzPts val="1100"/>
              <a:buFont typeface="Arial"/>
              <a:buNone/>
            </a:pPr>
            <a:endParaRPr sz="2800" dirty="0">
              <a:solidFill>
                <a:schemeClr val="dk1"/>
              </a:solidFill>
            </a:endParaRPr>
          </a:p>
          <a:p>
            <a:pPr marL="0" lvl="0" indent="0" rtl="0">
              <a:spcBef>
                <a:spcPts val="0"/>
              </a:spcBef>
              <a:spcAft>
                <a:spcPts val="0"/>
              </a:spcAft>
              <a:buClr>
                <a:schemeClr val="dk1"/>
              </a:buClr>
              <a:buSzPts val="1100"/>
              <a:buFont typeface="Arial"/>
              <a:buNone/>
            </a:pPr>
            <a:endParaRPr sz="2800" dirty="0">
              <a:solidFill>
                <a:schemeClr val="dk1"/>
              </a:solidFill>
            </a:endParaRPr>
          </a:p>
          <a:p>
            <a:pPr marL="0" lvl="0" indent="0" rtl="0">
              <a:spcBef>
                <a:spcPts val="0"/>
              </a:spcBef>
              <a:spcAft>
                <a:spcPts val="0"/>
              </a:spcAft>
              <a:buClr>
                <a:schemeClr val="dk1"/>
              </a:buClr>
              <a:buSzPts val="1100"/>
              <a:buFont typeface="Arial"/>
              <a:buNone/>
            </a:pPr>
            <a:endParaRPr sz="2800" dirty="0">
              <a:solidFill>
                <a:schemeClr val="dk1"/>
              </a:solidFill>
            </a:endParaRPr>
          </a:p>
          <a:p>
            <a:pPr marL="0" lvl="0" indent="0" rtl="0">
              <a:spcBef>
                <a:spcPts val="0"/>
              </a:spcBef>
              <a:spcAft>
                <a:spcPts val="0"/>
              </a:spcAft>
              <a:buClr>
                <a:schemeClr val="dk1"/>
              </a:buClr>
              <a:buSzPts val="1100"/>
              <a:buFont typeface="Arial"/>
              <a:buNone/>
            </a:pPr>
            <a:endParaRPr sz="2800" dirty="0">
              <a:solidFill>
                <a:schemeClr val="dk1"/>
              </a:solidFill>
            </a:endParaRPr>
          </a:p>
          <a:p>
            <a:pPr marL="457200" lvl="0" indent="-406400" rtl="0">
              <a:spcBef>
                <a:spcPts val="0"/>
              </a:spcBef>
              <a:spcAft>
                <a:spcPts val="0"/>
              </a:spcAft>
              <a:buClr>
                <a:schemeClr val="dk1"/>
              </a:buClr>
              <a:buSzPts val="2800"/>
              <a:buChar char="●"/>
            </a:pPr>
            <a:r>
              <a:rPr lang="en" sz="2800" dirty="0">
                <a:solidFill>
                  <a:schemeClr val="dk1"/>
                </a:solidFill>
              </a:rPr>
              <a:t>Reread paragraphs 5-7.</a:t>
            </a:r>
            <a:endParaRPr sz="2800" dirty="0">
              <a:solidFill>
                <a:schemeClr val="dk1"/>
              </a:solidFill>
            </a:endParaRPr>
          </a:p>
          <a:p>
            <a:pPr marL="457200" lvl="0" indent="-406400" rtl="0">
              <a:spcBef>
                <a:spcPts val="0"/>
              </a:spcBef>
              <a:spcAft>
                <a:spcPts val="0"/>
              </a:spcAft>
              <a:buClr>
                <a:schemeClr val="dk1"/>
              </a:buClr>
              <a:buSzPts val="2800"/>
              <a:buChar char="●"/>
            </a:pPr>
            <a:r>
              <a:rPr lang="en" sz="2800" dirty="0">
                <a:solidFill>
                  <a:schemeClr val="dk1"/>
                </a:solidFill>
              </a:rPr>
              <a:t>Discuss your thinking with a partner.</a:t>
            </a:r>
            <a:endParaRPr sz="2800" dirty="0">
              <a:solidFill>
                <a:schemeClr val="dk1"/>
              </a:solidFill>
            </a:endParaRPr>
          </a:p>
          <a:p>
            <a:pPr marL="457200" lvl="0" indent="-406400" rtl="0">
              <a:spcBef>
                <a:spcPts val="0"/>
              </a:spcBef>
              <a:spcAft>
                <a:spcPts val="0"/>
              </a:spcAft>
              <a:buClr>
                <a:schemeClr val="dk1"/>
              </a:buClr>
              <a:buSzPts val="2800"/>
              <a:buChar char="●"/>
            </a:pPr>
            <a:r>
              <a:rPr lang="en" sz="2800" dirty="0">
                <a:solidFill>
                  <a:schemeClr val="dk1"/>
                </a:solidFill>
              </a:rPr>
              <a:t>Record your ideas on the handout.</a:t>
            </a:r>
            <a:endParaRPr sz="2800" dirty="0">
              <a:solidFill>
                <a:schemeClr val="dk1"/>
              </a:solidFill>
            </a:endParaRPr>
          </a:p>
          <a:p>
            <a:pPr marL="0" lvl="0" indent="0" rtl="0">
              <a:spcBef>
                <a:spcPts val="0"/>
              </a:spcBef>
              <a:spcAft>
                <a:spcPts val="0"/>
              </a:spcAft>
              <a:buNone/>
            </a:pPr>
            <a:endParaRPr sz="2400" i="1" dirty="0">
              <a:solidFill>
                <a:schemeClr val="dk1"/>
              </a:solidFill>
            </a:endParaRPr>
          </a:p>
        </p:txBody>
      </p:sp>
      <p:pic>
        <p:nvPicPr>
          <p:cNvPr id="6" name="Google Shape;229;p45"/>
          <p:cNvPicPr preferRelativeResize="0"/>
          <p:nvPr/>
        </p:nvPicPr>
        <p:blipFill>
          <a:blip r:embed="rId3">
            <a:alphaModFix/>
          </a:blip>
          <a:stretch>
            <a:fillRect/>
          </a:stretch>
        </p:blipFill>
        <p:spPr>
          <a:xfrm>
            <a:off x="8498585" y="4353436"/>
            <a:ext cx="520429" cy="533714"/>
          </a:xfrm>
          <a:prstGeom prst="rect">
            <a:avLst/>
          </a:prstGeom>
          <a:noFill/>
          <a:ln>
            <a:noFill/>
          </a:ln>
        </p:spPr>
      </p:pic>
      <p:pic>
        <p:nvPicPr>
          <p:cNvPr id="1026" name="Picture 2" descr="https://lh6.googleusercontent.com/70LRmoAVj0voBwF5BcuET7FILLjV5m9iv21VQIgvvboVRe1bq4vGyc_6lwMUOnoHO6YwBI10PjSRFzIeSNKcLDAKCZahEzdEhYB2MhaNofg2SK9z6sWKFU9bKy8JsdC8EA4T-bXh8O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1700" y="1381335"/>
            <a:ext cx="7748567" cy="1749678"/>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53"/>
          <p:cNvSpPr txBox="1">
            <a:spLocks noGrp="1"/>
          </p:cNvSpPr>
          <p:nvPr>
            <p:ph type="title"/>
          </p:nvPr>
        </p:nvSpPr>
        <p:spPr>
          <a:xfrm>
            <a:off x="311700" y="209171"/>
            <a:ext cx="84471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Read Closely to Answer Questions</a:t>
            </a:r>
            <a:endParaRPr dirty="0"/>
          </a:p>
        </p:txBody>
      </p:sp>
      <p:sp>
        <p:nvSpPr>
          <p:cNvPr id="293" name="Google Shape;293;p53"/>
          <p:cNvSpPr txBox="1">
            <a:spLocks noGrp="1"/>
          </p:cNvSpPr>
          <p:nvPr>
            <p:ph type="body" idx="1"/>
          </p:nvPr>
        </p:nvSpPr>
        <p:spPr>
          <a:xfrm>
            <a:off x="311700" y="836015"/>
            <a:ext cx="8520600" cy="35646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2800" dirty="0">
                <a:solidFill>
                  <a:schemeClr val="dk1"/>
                </a:solidFill>
              </a:rPr>
              <a:t>Let’s read the next question together.</a:t>
            </a:r>
            <a:endParaRPr sz="2800" dirty="0">
              <a:solidFill>
                <a:schemeClr val="dk1"/>
              </a:solidFill>
            </a:endParaRPr>
          </a:p>
          <a:p>
            <a:pPr marL="0" lvl="0" indent="0">
              <a:spcBef>
                <a:spcPts val="0"/>
              </a:spcBef>
              <a:spcAft>
                <a:spcPts val="0"/>
              </a:spcAft>
              <a:buClr>
                <a:schemeClr val="dk1"/>
              </a:buClr>
              <a:buSzPts val="1100"/>
              <a:buFont typeface="Arial"/>
              <a:buNone/>
            </a:pPr>
            <a:endParaRPr sz="2800" dirty="0">
              <a:solidFill>
                <a:schemeClr val="dk1"/>
              </a:solidFill>
            </a:endParaRPr>
          </a:p>
          <a:p>
            <a:pPr marL="0" lvl="0" indent="0">
              <a:spcBef>
                <a:spcPts val="0"/>
              </a:spcBef>
              <a:spcAft>
                <a:spcPts val="0"/>
              </a:spcAft>
              <a:buClr>
                <a:schemeClr val="dk1"/>
              </a:buClr>
              <a:buSzPts val="1100"/>
              <a:buFont typeface="Arial"/>
              <a:buNone/>
            </a:pPr>
            <a:endParaRPr sz="2800" dirty="0">
              <a:solidFill>
                <a:schemeClr val="dk1"/>
              </a:solidFill>
            </a:endParaRPr>
          </a:p>
          <a:p>
            <a:pPr marL="0" lvl="0" indent="0">
              <a:spcBef>
                <a:spcPts val="0"/>
              </a:spcBef>
              <a:spcAft>
                <a:spcPts val="0"/>
              </a:spcAft>
              <a:buClr>
                <a:schemeClr val="dk1"/>
              </a:buClr>
              <a:buSzPts val="1100"/>
              <a:buFont typeface="Arial"/>
              <a:buNone/>
            </a:pPr>
            <a:endParaRPr sz="2800" dirty="0">
              <a:solidFill>
                <a:schemeClr val="dk1"/>
              </a:solidFill>
            </a:endParaRPr>
          </a:p>
          <a:p>
            <a:pPr marL="0" lvl="0" indent="0">
              <a:spcBef>
                <a:spcPts val="0"/>
              </a:spcBef>
              <a:spcAft>
                <a:spcPts val="0"/>
              </a:spcAft>
              <a:buClr>
                <a:schemeClr val="dk1"/>
              </a:buClr>
              <a:buSzPts val="1100"/>
              <a:buFont typeface="Arial"/>
              <a:buNone/>
            </a:pPr>
            <a:endParaRPr sz="2800" dirty="0">
              <a:solidFill>
                <a:schemeClr val="dk1"/>
              </a:solidFill>
            </a:endParaRPr>
          </a:p>
          <a:p>
            <a:pPr marL="457200" lvl="0" indent="-406400" rtl="0">
              <a:spcBef>
                <a:spcPts val="0"/>
              </a:spcBef>
              <a:spcAft>
                <a:spcPts val="0"/>
              </a:spcAft>
              <a:buClr>
                <a:schemeClr val="dk1"/>
              </a:buClr>
              <a:buSzPts val="2800"/>
              <a:buChar char="●"/>
            </a:pPr>
            <a:r>
              <a:rPr lang="en" sz="2800" dirty="0">
                <a:solidFill>
                  <a:schemeClr val="dk1"/>
                </a:solidFill>
              </a:rPr>
              <a:t>Reread paragraphs 8 and 9.</a:t>
            </a:r>
            <a:endParaRPr sz="2800" dirty="0">
              <a:solidFill>
                <a:schemeClr val="dk1"/>
              </a:solidFill>
            </a:endParaRPr>
          </a:p>
          <a:p>
            <a:pPr marL="457200" lvl="0" indent="-406400" rtl="0">
              <a:spcBef>
                <a:spcPts val="0"/>
              </a:spcBef>
              <a:spcAft>
                <a:spcPts val="0"/>
              </a:spcAft>
              <a:buClr>
                <a:schemeClr val="dk1"/>
              </a:buClr>
              <a:buSzPts val="2800"/>
              <a:buChar char="●"/>
            </a:pPr>
            <a:r>
              <a:rPr lang="en" sz="2800" dirty="0">
                <a:solidFill>
                  <a:schemeClr val="dk1"/>
                </a:solidFill>
              </a:rPr>
              <a:t>Discuss your thinking with a partner.</a:t>
            </a:r>
            <a:endParaRPr sz="2800" dirty="0">
              <a:solidFill>
                <a:schemeClr val="dk1"/>
              </a:solidFill>
            </a:endParaRPr>
          </a:p>
          <a:p>
            <a:pPr marL="457200" lvl="0" indent="-406400" rtl="0">
              <a:spcBef>
                <a:spcPts val="0"/>
              </a:spcBef>
              <a:spcAft>
                <a:spcPts val="0"/>
              </a:spcAft>
              <a:buClr>
                <a:schemeClr val="dk1"/>
              </a:buClr>
              <a:buSzPts val="2800"/>
              <a:buChar char="●"/>
            </a:pPr>
            <a:r>
              <a:rPr lang="en" sz="2800" dirty="0">
                <a:solidFill>
                  <a:schemeClr val="dk1"/>
                </a:solidFill>
              </a:rPr>
              <a:t>Record your ideas on the handout.</a:t>
            </a:r>
            <a:endParaRPr sz="2800" dirty="0">
              <a:solidFill>
                <a:schemeClr val="dk1"/>
              </a:solidFill>
            </a:endParaRPr>
          </a:p>
        </p:txBody>
      </p:sp>
      <p:pic>
        <p:nvPicPr>
          <p:cNvPr id="294" name="Google Shape;294;p53"/>
          <p:cNvPicPr preferRelativeResize="0"/>
          <p:nvPr/>
        </p:nvPicPr>
        <p:blipFill>
          <a:blip r:embed="rId3">
            <a:alphaModFix/>
          </a:blip>
          <a:stretch>
            <a:fillRect/>
          </a:stretch>
        </p:blipFill>
        <p:spPr>
          <a:xfrm>
            <a:off x="348450" y="1538314"/>
            <a:ext cx="8447100" cy="1469061"/>
          </a:xfrm>
          <a:prstGeom prst="rect">
            <a:avLst/>
          </a:prstGeom>
          <a:noFill/>
          <a:ln>
            <a:noFill/>
          </a:ln>
        </p:spPr>
      </p:pic>
      <p:pic>
        <p:nvPicPr>
          <p:cNvPr id="6" name="Google Shape;229;p45"/>
          <p:cNvPicPr preferRelativeResize="0"/>
          <p:nvPr/>
        </p:nvPicPr>
        <p:blipFill>
          <a:blip r:embed="rId4">
            <a:alphaModFix/>
          </a:blip>
          <a:stretch>
            <a:fillRect/>
          </a:stretch>
        </p:blipFill>
        <p:spPr>
          <a:xfrm>
            <a:off x="8498585" y="4400615"/>
            <a:ext cx="520429" cy="53371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54"/>
          <p:cNvSpPr txBox="1">
            <a:spLocks noGrp="1"/>
          </p:cNvSpPr>
          <p:nvPr>
            <p:ph type="title"/>
          </p:nvPr>
        </p:nvSpPr>
        <p:spPr>
          <a:xfrm>
            <a:off x="311700" y="288275"/>
            <a:ext cx="84471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Read Closely to Answer Questions</a:t>
            </a:r>
            <a:endParaRPr dirty="0"/>
          </a:p>
        </p:txBody>
      </p:sp>
      <p:sp>
        <p:nvSpPr>
          <p:cNvPr id="301" name="Google Shape;301;p54"/>
          <p:cNvSpPr txBox="1">
            <a:spLocks noGrp="1"/>
          </p:cNvSpPr>
          <p:nvPr>
            <p:ph type="body" idx="1"/>
          </p:nvPr>
        </p:nvSpPr>
        <p:spPr>
          <a:xfrm>
            <a:off x="311700" y="885618"/>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2800">
                <a:solidFill>
                  <a:schemeClr val="dk1"/>
                </a:solidFill>
              </a:rPr>
              <a:t>Let’s read the last question together.</a:t>
            </a:r>
            <a:endParaRPr sz="2800">
              <a:solidFill>
                <a:schemeClr val="dk1"/>
              </a:solidFill>
            </a:endParaRPr>
          </a:p>
          <a:p>
            <a:pPr marL="0" lvl="0" indent="0">
              <a:spcBef>
                <a:spcPts val="0"/>
              </a:spcBef>
              <a:spcAft>
                <a:spcPts val="0"/>
              </a:spcAft>
              <a:buClr>
                <a:schemeClr val="dk1"/>
              </a:buClr>
              <a:buSzPts val="1100"/>
              <a:buFont typeface="Arial"/>
              <a:buNone/>
            </a:pPr>
            <a:endParaRPr sz="2800">
              <a:solidFill>
                <a:schemeClr val="dk1"/>
              </a:solidFill>
            </a:endParaRPr>
          </a:p>
          <a:p>
            <a:pPr marL="0" lvl="0" indent="0">
              <a:spcBef>
                <a:spcPts val="0"/>
              </a:spcBef>
              <a:spcAft>
                <a:spcPts val="0"/>
              </a:spcAft>
              <a:buClr>
                <a:schemeClr val="dk1"/>
              </a:buClr>
              <a:buSzPts val="1100"/>
              <a:buFont typeface="Arial"/>
              <a:buNone/>
            </a:pPr>
            <a:endParaRPr sz="2800">
              <a:solidFill>
                <a:schemeClr val="dk1"/>
              </a:solidFill>
            </a:endParaRPr>
          </a:p>
          <a:p>
            <a:pPr marL="0" lvl="0" indent="0">
              <a:spcBef>
                <a:spcPts val="0"/>
              </a:spcBef>
              <a:spcAft>
                <a:spcPts val="0"/>
              </a:spcAft>
              <a:buClr>
                <a:schemeClr val="dk1"/>
              </a:buClr>
              <a:buSzPts val="1100"/>
              <a:buFont typeface="Arial"/>
              <a:buNone/>
            </a:pPr>
            <a:endParaRPr sz="2800">
              <a:solidFill>
                <a:schemeClr val="dk1"/>
              </a:solidFill>
            </a:endParaRPr>
          </a:p>
          <a:p>
            <a:pPr marL="0" lvl="0" indent="0">
              <a:spcBef>
                <a:spcPts val="0"/>
              </a:spcBef>
              <a:spcAft>
                <a:spcPts val="0"/>
              </a:spcAft>
              <a:buClr>
                <a:schemeClr val="dk1"/>
              </a:buClr>
              <a:buSzPts val="1100"/>
              <a:buFont typeface="Arial"/>
              <a:buNone/>
            </a:pPr>
            <a:endParaRPr sz="2800">
              <a:solidFill>
                <a:schemeClr val="dk1"/>
              </a:solidFill>
            </a:endParaRPr>
          </a:p>
          <a:p>
            <a:pPr marL="457200" lvl="0" indent="-406400" rtl="0">
              <a:spcBef>
                <a:spcPts val="0"/>
              </a:spcBef>
              <a:spcAft>
                <a:spcPts val="0"/>
              </a:spcAft>
              <a:buClr>
                <a:schemeClr val="dk1"/>
              </a:buClr>
              <a:buSzPts val="2800"/>
              <a:buChar char="●"/>
            </a:pPr>
            <a:r>
              <a:rPr lang="en" sz="2800">
                <a:solidFill>
                  <a:schemeClr val="dk1"/>
                </a:solidFill>
              </a:rPr>
              <a:t>Look back at paragraphs 8 &amp; 9.</a:t>
            </a:r>
            <a:endParaRPr sz="2800">
              <a:solidFill>
                <a:schemeClr val="dk1"/>
              </a:solidFill>
            </a:endParaRPr>
          </a:p>
          <a:p>
            <a:pPr marL="457200" lvl="0" indent="-406400" rtl="0">
              <a:spcBef>
                <a:spcPts val="0"/>
              </a:spcBef>
              <a:spcAft>
                <a:spcPts val="0"/>
              </a:spcAft>
              <a:buClr>
                <a:schemeClr val="dk1"/>
              </a:buClr>
              <a:buSzPts val="2800"/>
              <a:buChar char="●"/>
            </a:pPr>
            <a:r>
              <a:rPr lang="en" sz="2800">
                <a:solidFill>
                  <a:schemeClr val="dk1"/>
                </a:solidFill>
              </a:rPr>
              <a:t>Discuss your thinking with a partner.</a:t>
            </a:r>
            <a:endParaRPr sz="2800">
              <a:solidFill>
                <a:schemeClr val="dk1"/>
              </a:solidFill>
            </a:endParaRPr>
          </a:p>
          <a:p>
            <a:pPr marL="457200" lvl="0" indent="-406400" rtl="0">
              <a:spcBef>
                <a:spcPts val="0"/>
              </a:spcBef>
              <a:spcAft>
                <a:spcPts val="0"/>
              </a:spcAft>
              <a:buClr>
                <a:schemeClr val="dk1"/>
              </a:buClr>
              <a:buSzPts val="2800"/>
              <a:buChar char="●"/>
            </a:pPr>
            <a:r>
              <a:rPr lang="en" sz="2800">
                <a:solidFill>
                  <a:schemeClr val="dk1"/>
                </a:solidFill>
              </a:rPr>
              <a:t>Record your ideas on the handout.</a:t>
            </a:r>
            <a:endParaRPr sz="2800">
              <a:solidFill>
                <a:schemeClr val="dk1"/>
              </a:solidFill>
            </a:endParaRPr>
          </a:p>
        </p:txBody>
      </p:sp>
      <p:pic>
        <p:nvPicPr>
          <p:cNvPr id="302" name="Google Shape;302;p54"/>
          <p:cNvPicPr preferRelativeResize="0"/>
          <p:nvPr/>
        </p:nvPicPr>
        <p:blipFill>
          <a:blip r:embed="rId3">
            <a:alphaModFix/>
          </a:blip>
          <a:stretch>
            <a:fillRect/>
          </a:stretch>
        </p:blipFill>
        <p:spPr>
          <a:xfrm>
            <a:off x="95338" y="1582236"/>
            <a:ext cx="8879824" cy="1569125"/>
          </a:xfrm>
          <a:prstGeom prst="rect">
            <a:avLst/>
          </a:prstGeom>
          <a:noFill/>
          <a:ln>
            <a:noFill/>
          </a:ln>
        </p:spPr>
      </p:pic>
      <p:pic>
        <p:nvPicPr>
          <p:cNvPr id="6" name="Google Shape;229;p45"/>
          <p:cNvPicPr preferRelativeResize="0"/>
          <p:nvPr/>
        </p:nvPicPr>
        <p:blipFill>
          <a:blip r:embed="rId4">
            <a:alphaModFix/>
          </a:blip>
          <a:stretch>
            <a:fillRect/>
          </a:stretch>
        </p:blipFill>
        <p:spPr>
          <a:xfrm>
            <a:off x="8498585" y="4302018"/>
            <a:ext cx="520429" cy="53371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5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Revisit Our Learning Target </a:t>
            </a:r>
            <a:endParaRPr/>
          </a:p>
        </p:txBody>
      </p:sp>
      <p:sp>
        <p:nvSpPr>
          <p:cNvPr id="309" name="Google Shape;309;p5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800">
                <a:solidFill>
                  <a:schemeClr val="dk1"/>
                </a:solidFill>
              </a:rPr>
              <a:t>Think about today’s learning target:</a:t>
            </a:r>
            <a:br>
              <a:rPr lang="en" sz="2800">
                <a:solidFill>
                  <a:schemeClr val="dk1"/>
                </a:solidFill>
              </a:rPr>
            </a:br>
            <a:br>
              <a:rPr lang="en" sz="2800">
                <a:solidFill>
                  <a:schemeClr val="dk1"/>
                </a:solidFill>
              </a:rPr>
            </a:br>
            <a:r>
              <a:rPr lang="en" sz="2400" i="1">
                <a:solidFill>
                  <a:schemeClr val="dk1"/>
                </a:solidFill>
              </a:rPr>
              <a:t>I can cite the evidence that Shirley Chisholm uses to support her claims in “Equal Rights for Women.”</a:t>
            </a:r>
            <a:endParaRPr sz="2400" i="1">
              <a:solidFill>
                <a:schemeClr val="dk1"/>
              </a:solidFill>
            </a:endParaRPr>
          </a:p>
          <a:p>
            <a:pPr marL="0" lvl="0" indent="0" rtl="0">
              <a:spcBef>
                <a:spcPts val="0"/>
              </a:spcBef>
              <a:spcAft>
                <a:spcPts val="0"/>
              </a:spcAft>
              <a:buNone/>
            </a:pPr>
            <a:endParaRPr/>
          </a:p>
          <a:p>
            <a:pPr marL="0" lvl="0" indent="0" rtl="0">
              <a:spcBef>
                <a:spcPts val="0"/>
              </a:spcBef>
              <a:spcAft>
                <a:spcPts val="0"/>
              </a:spcAft>
              <a:buNone/>
            </a:pPr>
            <a:r>
              <a:rPr lang="en" sz="2800"/>
              <a:t>What is an important piece of evidence from the text that you uncovered about women and equal rights?</a:t>
            </a:r>
            <a:endParaRPr sz="2800"/>
          </a:p>
        </p:txBody>
      </p:sp>
      <p:pic>
        <p:nvPicPr>
          <p:cNvPr id="310" name="Google Shape;310;p55"/>
          <p:cNvPicPr preferRelativeResize="0"/>
          <p:nvPr/>
        </p:nvPicPr>
        <p:blipFill>
          <a:blip r:embed="rId3">
            <a:alphaModFix/>
          </a:blip>
          <a:stretch>
            <a:fillRect/>
          </a:stretch>
        </p:blipFill>
        <p:spPr>
          <a:xfrm>
            <a:off x="8324031" y="4236625"/>
            <a:ext cx="708062" cy="5727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 </a:t>
            </a:r>
            <a:r>
              <a:rPr lang="en" sz="3400"/>
              <a:t>Unit </a:t>
            </a:r>
            <a:r>
              <a:rPr lang="en"/>
              <a:t>1</a:t>
            </a:r>
            <a:r>
              <a:rPr lang="en" sz="3400"/>
              <a:t>: Lesson 2 </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81" name="Google Shape;181;p38"/>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2: </a:t>
            </a:r>
            <a:endParaRPr i="1" dirty="0">
              <a:solidFill>
                <a:schemeClr val="dk1"/>
              </a:solidFill>
            </a:endParaRPr>
          </a:p>
          <a:p>
            <a:pPr marL="0" lvl="0" indent="0" rtl="0">
              <a:lnSpc>
                <a:spcPct val="90000"/>
              </a:lnSpc>
              <a:spcBef>
                <a:spcPts val="1000"/>
              </a:spcBef>
              <a:spcAft>
                <a:spcPts val="0"/>
              </a:spcAft>
              <a:buNone/>
            </a:pPr>
            <a:r>
              <a:rPr lang="en" dirty="0">
                <a:solidFill>
                  <a:schemeClr val="dk1"/>
                </a:solidFill>
              </a:rPr>
              <a:t>Materials and classroom preparation</a:t>
            </a:r>
            <a:endParaRPr dirty="0">
              <a:solidFill>
                <a:schemeClr val="dk1"/>
              </a:solidFill>
            </a:endParaRPr>
          </a:p>
          <a:p>
            <a:pPr marL="285750" indent="-285750">
              <a:lnSpc>
                <a:spcPct val="90000"/>
              </a:lnSpc>
              <a:spcBef>
                <a:spcPts val="1000"/>
              </a:spcBef>
            </a:pPr>
            <a:r>
              <a:rPr lang="en" dirty="0">
                <a:solidFill>
                  <a:schemeClr val="dk1"/>
                </a:solidFill>
              </a:rPr>
              <a:t>“Equal Rights for Women” by Shirley Chisholm (one per student)</a:t>
            </a:r>
          </a:p>
          <a:p>
            <a:pPr marL="285750" indent="-285750">
              <a:lnSpc>
                <a:spcPct val="90000"/>
              </a:lnSpc>
              <a:spcBef>
                <a:spcPts val="1000"/>
              </a:spcBef>
            </a:pPr>
            <a:r>
              <a:rPr lang="en" b="1" dirty="0">
                <a:solidFill>
                  <a:schemeClr val="dk1"/>
                </a:solidFill>
              </a:rPr>
              <a:t>Reading Closely: Guiding Questions handout </a:t>
            </a:r>
            <a:r>
              <a:rPr lang="en" dirty="0">
                <a:solidFill>
                  <a:schemeClr val="dk1"/>
                </a:solidFill>
              </a:rPr>
              <a:t>(one per student)</a:t>
            </a:r>
          </a:p>
          <a:p>
            <a:pPr marL="285750" indent="-285750">
              <a:lnSpc>
                <a:spcPct val="90000"/>
              </a:lnSpc>
              <a:spcBef>
                <a:spcPts val="1000"/>
              </a:spcBef>
            </a:pPr>
            <a:r>
              <a:rPr lang="en" b="1" dirty="0">
                <a:solidFill>
                  <a:schemeClr val="dk1"/>
                </a:solidFill>
              </a:rPr>
              <a:t>“Equal Rights for Women”: Lesson 2 Text-Dependent Questions</a:t>
            </a:r>
            <a:r>
              <a:rPr lang="en" dirty="0">
                <a:solidFill>
                  <a:schemeClr val="dk1"/>
                </a:solidFill>
              </a:rPr>
              <a:t> (one per student)</a:t>
            </a:r>
            <a:endParaRPr dirty="0">
              <a:solidFill>
                <a:schemeClr val="dk1"/>
              </a:solidFill>
            </a:endParaRPr>
          </a:p>
          <a:p>
            <a:pPr marL="0" lvl="0" indent="0" rtl="0">
              <a:lnSpc>
                <a:spcPct val="90000"/>
              </a:lnSpc>
              <a:spcBef>
                <a:spcPts val="1000"/>
              </a:spcBef>
              <a:spcAft>
                <a:spcPts val="0"/>
              </a:spcAft>
              <a:buNone/>
            </a:pPr>
            <a:r>
              <a:rPr lang="en" dirty="0">
                <a:solidFill>
                  <a:schemeClr val="dk1"/>
                </a:solidFill>
              </a:rPr>
              <a:t> </a:t>
            </a:r>
            <a:endParaRPr dirty="0">
              <a:solidFill>
                <a:schemeClr val="dk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56"/>
          <p:cNvSpPr txBox="1">
            <a:spLocks noGrp="1"/>
          </p:cNvSpPr>
          <p:nvPr>
            <p:ph type="title"/>
          </p:nvPr>
        </p:nvSpPr>
        <p:spPr>
          <a:xfrm>
            <a:off x="311700" y="176520"/>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Homework: QuickWrite</a:t>
            </a:r>
            <a:endParaRPr dirty="0"/>
          </a:p>
        </p:txBody>
      </p:sp>
      <p:sp>
        <p:nvSpPr>
          <p:cNvPr id="316" name="Google Shape;316;p56"/>
          <p:cNvSpPr txBox="1">
            <a:spLocks noGrp="1"/>
          </p:cNvSpPr>
          <p:nvPr>
            <p:ph type="body" idx="1"/>
          </p:nvPr>
        </p:nvSpPr>
        <p:spPr>
          <a:xfrm>
            <a:off x="500886" y="863550"/>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200" dirty="0"/>
              <a:t>Why is Shirley Chisholm taking a stand for women’s rights rather than African American rights? Use specific evidence from the text to write a paragraph that answers this question. </a:t>
            </a:r>
            <a:endParaRPr sz="2200" dirty="0"/>
          </a:p>
          <a:p>
            <a:pPr marL="0" lvl="0" indent="0">
              <a:spcBef>
                <a:spcPts val="0"/>
              </a:spcBef>
              <a:spcAft>
                <a:spcPts val="0"/>
              </a:spcAft>
              <a:buNone/>
            </a:pPr>
            <a:endParaRPr dirty="0"/>
          </a:p>
          <a:p>
            <a:pPr marL="0" lvl="0" indent="0">
              <a:spcBef>
                <a:spcPts val="0"/>
              </a:spcBef>
              <a:spcAft>
                <a:spcPts val="0"/>
              </a:spcAft>
              <a:buNone/>
            </a:pPr>
            <a:r>
              <a:rPr lang="en" dirty="0"/>
              <a:t>Remember to:</a:t>
            </a:r>
            <a:endParaRPr dirty="0"/>
          </a:p>
          <a:p>
            <a:pPr marL="457200" lvl="0" indent="-342900" rtl="0">
              <a:spcBef>
                <a:spcPts val="0"/>
              </a:spcBef>
              <a:spcAft>
                <a:spcPts val="0"/>
              </a:spcAft>
              <a:buSzPts val="1800"/>
              <a:buChar char="●"/>
            </a:pPr>
            <a:r>
              <a:rPr lang="en" dirty="0"/>
              <a:t>Answer the prompt completely</a:t>
            </a:r>
            <a:endParaRPr dirty="0"/>
          </a:p>
          <a:p>
            <a:pPr marL="457200" lvl="0" indent="-342900" rtl="0">
              <a:spcBef>
                <a:spcPts val="0"/>
              </a:spcBef>
              <a:spcAft>
                <a:spcPts val="0"/>
              </a:spcAft>
              <a:buSzPts val="1800"/>
              <a:buChar char="●"/>
            </a:pPr>
            <a:r>
              <a:rPr lang="en" dirty="0"/>
              <a:t>Provide relevant and complete evidence</a:t>
            </a:r>
            <a:endParaRPr dirty="0"/>
          </a:p>
          <a:p>
            <a:pPr marL="457200" lvl="0" indent="-342900" rtl="0">
              <a:spcBef>
                <a:spcPts val="0"/>
              </a:spcBef>
              <a:spcAft>
                <a:spcPts val="0"/>
              </a:spcAft>
              <a:buSzPts val="1800"/>
              <a:buChar char="●"/>
            </a:pPr>
            <a:r>
              <a:rPr lang="en" dirty="0"/>
              <a:t>Paragraph includes the following:</a:t>
            </a:r>
            <a:endParaRPr dirty="0"/>
          </a:p>
          <a:p>
            <a:pPr marL="914400" lvl="1" indent="-342900" rtl="0">
              <a:spcBef>
                <a:spcPts val="0"/>
              </a:spcBef>
              <a:spcAft>
                <a:spcPts val="0"/>
              </a:spcAft>
              <a:buSzPts val="1800"/>
              <a:buChar char="○"/>
            </a:pPr>
            <a:r>
              <a:rPr lang="en" sz="1800" dirty="0"/>
              <a:t>A focus statement</a:t>
            </a:r>
            <a:endParaRPr sz="1800" dirty="0"/>
          </a:p>
          <a:p>
            <a:pPr marL="914400" lvl="1" indent="-342900" rtl="0">
              <a:spcBef>
                <a:spcPts val="0"/>
              </a:spcBef>
              <a:spcAft>
                <a:spcPts val="0"/>
              </a:spcAft>
              <a:buSzPts val="1800"/>
              <a:buChar char="○"/>
            </a:pPr>
            <a:r>
              <a:rPr lang="en" sz="1800" dirty="0"/>
              <a:t>At least three pieces of evidence from the text</a:t>
            </a:r>
            <a:endParaRPr sz="1800" dirty="0"/>
          </a:p>
          <a:p>
            <a:pPr marL="914400" lvl="1" indent="-342900" rtl="0">
              <a:spcBef>
                <a:spcPts val="0"/>
              </a:spcBef>
              <a:spcAft>
                <a:spcPts val="0"/>
              </a:spcAft>
              <a:buSzPts val="1800"/>
              <a:buChar char="○"/>
            </a:pPr>
            <a:r>
              <a:rPr lang="en" sz="1800" dirty="0"/>
              <a:t>For each piece of evidence, an analysis or explanation: What does this evidence mean?</a:t>
            </a:r>
            <a:endParaRPr sz="1800" dirty="0"/>
          </a:p>
          <a:p>
            <a:pPr marL="914400" lvl="1" indent="-342900" rtl="0">
              <a:spcBef>
                <a:spcPts val="0"/>
              </a:spcBef>
              <a:spcAft>
                <a:spcPts val="0"/>
              </a:spcAft>
              <a:buSzPts val="1800"/>
              <a:buChar char="○"/>
            </a:pPr>
            <a:r>
              <a:rPr lang="en" sz="1800" dirty="0"/>
              <a:t>A concluding sentence</a:t>
            </a:r>
            <a:br>
              <a:rPr lang="en" sz="1800" dirty="0"/>
            </a:br>
            <a:endParaRPr sz="18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57"/>
          <p:cNvSpPr txBox="1">
            <a:spLocks noGrp="1"/>
          </p:cNvSpPr>
          <p:nvPr>
            <p:ph type="title"/>
          </p:nvPr>
        </p:nvSpPr>
        <p:spPr>
          <a:xfrm>
            <a:off x="577200" y="224166"/>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dirty="0">
                <a:solidFill>
                  <a:schemeClr val="dk1"/>
                </a:solidFill>
                <a:latin typeface="Century Gothic"/>
                <a:ea typeface="Century Gothic"/>
                <a:cs typeface="Century Gothic"/>
                <a:sym typeface="Century Gothic"/>
              </a:rPr>
              <a:t>Small Group Block </a:t>
            </a:r>
            <a:endParaRPr sz="3200" i="0" u="none" strike="noStrike" cap="none" dirty="0">
              <a:solidFill>
                <a:schemeClr val="dk1"/>
              </a:solidFill>
              <a:latin typeface="Century Gothic"/>
              <a:ea typeface="Century Gothic"/>
              <a:cs typeface="Century Gothic"/>
              <a:sym typeface="Century Gothic"/>
            </a:endParaRPr>
          </a:p>
        </p:txBody>
      </p:sp>
      <p:sp>
        <p:nvSpPr>
          <p:cNvPr id="323" name="Google Shape;323;p5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24" name="Google Shape;324;p57"/>
          <p:cNvGraphicFramePr/>
          <p:nvPr>
            <p:extLst>
              <p:ext uri="{D42A27DB-BD31-4B8C-83A1-F6EECF244321}">
                <p14:modId xmlns:p14="http://schemas.microsoft.com/office/powerpoint/2010/main" val="2119159726"/>
              </p:ext>
            </p:extLst>
          </p:nvPr>
        </p:nvGraphicFramePr>
        <p:xfrm>
          <a:off x="577200" y="1218366"/>
          <a:ext cx="7989600" cy="3230175"/>
        </p:xfrm>
        <a:graphic>
          <a:graphicData uri="http://schemas.openxmlformats.org/drawingml/2006/table">
            <a:tbl>
              <a:tblPr firstRow="1" bandRow="1">
                <a:noFill/>
                <a:tableStyleId>{12768982-B0BF-41A0-8C99-25177F2933ED}</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dirty="0">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dirty="0">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dirty="0">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1</a:t>
            </a:r>
            <a:r>
              <a:rPr lang="en" sz="3400"/>
              <a:t>: Lesson 2 </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87" name="Google Shape;187;p39"/>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2 </a:t>
            </a:r>
            <a:endParaRPr i="1" dirty="0">
              <a:solidFill>
                <a:schemeClr val="dk1"/>
              </a:solidFill>
            </a:endParaRPr>
          </a:p>
          <a:p>
            <a:pPr marL="0" lvl="0" indent="0" rtl="0">
              <a:lnSpc>
                <a:spcPct val="90000"/>
              </a:lnSpc>
              <a:spcBef>
                <a:spcPts val="1000"/>
              </a:spcBef>
              <a:spcAft>
                <a:spcPts val="0"/>
              </a:spcAft>
              <a:buNone/>
            </a:pPr>
            <a:r>
              <a:rPr lang="en" dirty="0">
                <a:solidFill>
                  <a:schemeClr val="dk1"/>
                </a:solidFill>
              </a:rPr>
              <a:t>Materials and Texts to read in preparation:</a:t>
            </a:r>
            <a:endParaRPr dirty="0">
              <a:solidFill>
                <a:schemeClr val="dk1"/>
              </a:solidFill>
            </a:endParaRPr>
          </a:p>
          <a:p>
            <a:pPr marL="457200" lvl="0" indent="-342900" rtl="0">
              <a:lnSpc>
                <a:spcPct val="90000"/>
              </a:lnSpc>
              <a:spcBef>
                <a:spcPts val="1000"/>
              </a:spcBef>
              <a:spcAft>
                <a:spcPts val="0"/>
              </a:spcAft>
              <a:buClr>
                <a:schemeClr val="dk1"/>
              </a:buClr>
              <a:buSzPts val="1800"/>
              <a:buChar char="●"/>
            </a:pPr>
            <a:r>
              <a:rPr lang="en" dirty="0">
                <a:solidFill>
                  <a:schemeClr val="dk1"/>
                </a:solidFill>
              </a:rPr>
              <a:t>Read Shirley Chisholm’s “Equal Rights for Women.”</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Review the </a:t>
            </a:r>
            <a:r>
              <a:rPr lang="en" b="1" dirty="0">
                <a:solidFill>
                  <a:schemeClr val="dk1"/>
                </a:solidFill>
              </a:rPr>
              <a:t>Making Evidence-Based Claims units </a:t>
            </a:r>
            <a:r>
              <a:rPr lang="en" dirty="0">
                <a:solidFill>
                  <a:schemeClr val="dk1"/>
                </a:solidFill>
              </a:rPr>
              <a:t>developed by Odell Education.</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Review the </a:t>
            </a:r>
            <a:r>
              <a:rPr lang="en" b="1" dirty="0">
                <a:solidFill>
                  <a:schemeClr val="dk1"/>
                </a:solidFill>
              </a:rPr>
              <a:t>Close Reading Guide </a:t>
            </a:r>
            <a:r>
              <a:rPr lang="en" dirty="0">
                <a:solidFill>
                  <a:schemeClr val="dk1"/>
                </a:solidFill>
              </a:rPr>
              <a:t>to aid students in completing the text-dependent questions for this lesson</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Review the </a:t>
            </a:r>
            <a:r>
              <a:rPr lang="en" b="1" dirty="0">
                <a:solidFill>
                  <a:schemeClr val="dk1"/>
                </a:solidFill>
              </a:rPr>
              <a:t>Odell Education resource Reading Closely: Guiding Questions handout</a:t>
            </a:r>
            <a:r>
              <a:rPr lang="en-US" b="1" dirty="0">
                <a:solidFill>
                  <a:schemeClr val="dk1"/>
                </a:solidFill>
              </a:rPr>
              <a:t>.</a:t>
            </a:r>
            <a:endParaRPr b="1" dirty="0">
              <a:solidFill>
                <a:schemeClr val="dk1"/>
              </a:solidFill>
            </a:endParaRPr>
          </a:p>
          <a:p>
            <a:pPr marL="0" lvl="0" indent="0" rtl="0">
              <a:lnSpc>
                <a:spcPct val="90000"/>
              </a:lnSpc>
              <a:spcBef>
                <a:spcPts val="1000"/>
              </a:spcBef>
              <a:spcAft>
                <a:spcPts val="0"/>
              </a:spcAft>
              <a:buNone/>
            </a:pP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4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8 : Module </a:t>
            </a:r>
            <a:r>
              <a:rPr lang="en" sz="4000" b="1">
                <a:latin typeface="Century Gothic"/>
                <a:ea typeface="Century Gothic"/>
                <a:cs typeface="Century Gothic"/>
                <a:sym typeface="Century Gothic"/>
              </a:rPr>
              <a:t>2:</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2</a:t>
            </a:r>
            <a:endParaRPr sz="4000" b="1">
              <a:solidFill>
                <a:srgbClr val="000000"/>
              </a:solidFill>
              <a:latin typeface="Overlock"/>
              <a:ea typeface="Overlock"/>
              <a:cs typeface="Overlock"/>
              <a:sym typeface="Overlock"/>
            </a:endParaRPr>
          </a:p>
        </p:txBody>
      </p:sp>
      <p:sp>
        <p:nvSpPr>
          <p:cNvPr id="193" name="Google Shape;193;p4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b="1"/>
              <a:t>Taking a Stand</a:t>
            </a:r>
            <a:r>
              <a:rPr lang="en"/>
              <a:t>: Equal Rights for Women</a:t>
            </a:r>
            <a:endParaRPr/>
          </a:p>
        </p:txBody>
      </p:sp>
      <p:pic>
        <p:nvPicPr>
          <p:cNvPr id="3" name="Picture 2">
            <a:extLst>
              <a:ext uri="{FF2B5EF4-FFF2-40B4-BE49-F238E27FC236}">
                <a16:creationId xmlns:a16="http://schemas.microsoft.com/office/drawing/2014/main" id="{87BFC9EF-E168-4A88-9FBF-D76986A20A00}"/>
              </a:ext>
            </a:extLst>
          </p:cNvPr>
          <p:cNvPicPr>
            <a:picLocks noChangeAspect="1"/>
          </p:cNvPicPr>
          <p:nvPr/>
        </p:nvPicPr>
        <p:blipFill>
          <a:blip r:embed="rId3"/>
          <a:stretch>
            <a:fillRect/>
          </a:stretch>
        </p:blipFill>
        <p:spPr>
          <a:xfrm>
            <a:off x="3447730" y="2909068"/>
            <a:ext cx="2651210" cy="122127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4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a:t>Hello, Students!</a:t>
            </a:r>
            <a:endParaRPr b="1"/>
          </a:p>
        </p:txBody>
      </p:sp>
      <p:sp>
        <p:nvSpPr>
          <p:cNvPr id="199" name="Google Shape;199;p4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dirty="0">
                <a:solidFill>
                  <a:schemeClr val="dk1"/>
                </a:solidFill>
              </a:rPr>
              <a:t>Yesterday, you were introduced to the theme of “taking a stand” by viewing some photographs of people who challenge issues that they feel are unfair or unjust. Today, we will continue our study of that theme by reading a Shirley Chisholm’s speech “Equal Rights for Women”about a woman who took a stand for what she believed in. </a:t>
            </a:r>
            <a:endParaRPr dirty="0">
              <a:solidFill>
                <a:schemeClr val="dk1"/>
              </a:solidFill>
            </a:endParaRPr>
          </a:p>
          <a:p>
            <a:pPr marL="0" lvl="0" indent="0" rtl="0">
              <a:spcBef>
                <a:spcPts val="0"/>
              </a:spcBef>
              <a:spcAft>
                <a:spcPts val="0"/>
              </a:spcAft>
              <a:buClr>
                <a:srgbClr val="000000"/>
              </a:buClr>
              <a:buSzPts val="1100"/>
              <a:buFont typeface="Arial"/>
              <a:buNone/>
            </a:pPr>
            <a:endParaRPr dirty="0">
              <a:solidFill>
                <a:schemeClr val="dk1"/>
              </a:solidFill>
            </a:endParaRPr>
          </a:p>
          <a:p>
            <a:pPr marL="0" lvl="0" indent="0" rtl="0">
              <a:spcBef>
                <a:spcPts val="0"/>
              </a:spcBef>
              <a:spcAft>
                <a:spcPts val="0"/>
              </a:spcAft>
              <a:buClr>
                <a:srgbClr val="000000"/>
              </a:buClr>
              <a:buSzPts val="1100"/>
              <a:buFont typeface="Arial"/>
              <a:buNone/>
            </a:pPr>
            <a:r>
              <a:rPr lang="en" dirty="0">
                <a:solidFill>
                  <a:schemeClr val="dk1"/>
                </a:solidFill>
              </a:rPr>
              <a:t>Here is what you’ll do today:</a:t>
            </a:r>
            <a:endParaRPr dirty="0">
              <a:solidFill>
                <a:schemeClr val="dk1"/>
              </a:solidFill>
            </a:endParaRPr>
          </a:p>
          <a:p>
            <a:pPr marL="285750" lvl="0" indent="-285750" rtl="0">
              <a:spcBef>
                <a:spcPts val="0"/>
              </a:spcBef>
              <a:spcAft>
                <a:spcPts val="0"/>
              </a:spcAft>
              <a:buClr>
                <a:schemeClr val="dk1"/>
              </a:buClr>
              <a:buSzPts val="1800"/>
              <a:buChar char="●"/>
            </a:pPr>
            <a:r>
              <a:rPr lang="en" dirty="0">
                <a:solidFill>
                  <a:schemeClr val="dk1"/>
                </a:solidFill>
              </a:rPr>
              <a:t>Use the </a:t>
            </a:r>
            <a:r>
              <a:rPr lang="en" b="1" dirty="0">
                <a:solidFill>
                  <a:schemeClr val="dk1"/>
                </a:solidFill>
              </a:rPr>
              <a:t>Reading Closely: Guiding Questions </a:t>
            </a:r>
            <a:r>
              <a:rPr lang="en" dirty="0">
                <a:solidFill>
                  <a:schemeClr val="dk1"/>
                </a:solidFill>
              </a:rPr>
              <a:t>to prepare for approaching, questioning, and analyzing the details of a speech</a:t>
            </a:r>
            <a:r>
              <a:rPr lang="en-US" dirty="0">
                <a:solidFill>
                  <a:schemeClr val="dk1"/>
                </a:solidFill>
              </a:rPr>
              <a:t>.</a:t>
            </a:r>
            <a:endParaRPr dirty="0">
              <a:solidFill>
                <a:schemeClr val="dk1"/>
              </a:solidFill>
            </a:endParaRPr>
          </a:p>
          <a:p>
            <a:pPr marL="285750" lvl="0" indent="-285750" rtl="0">
              <a:spcBef>
                <a:spcPts val="0"/>
              </a:spcBef>
              <a:spcAft>
                <a:spcPts val="0"/>
              </a:spcAft>
              <a:buClr>
                <a:schemeClr val="dk1"/>
              </a:buClr>
              <a:buSzPts val="1800"/>
              <a:buChar char="●"/>
            </a:pPr>
            <a:r>
              <a:rPr lang="en" dirty="0">
                <a:solidFill>
                  <a:schemeClr val="dk1"/>
                </a:solidFill>
              </a:rPr>
              <a:t>Determine the gist of the speech</a:t>
            </a:r>
            <a:r>
              <a:rPr lang="en-US" dirty="0">
                <a:solidFill>
                  <a:schemeClr val="dk1"/>
                </a:solidFill>
              </a:rPr>
              <a:t>.</a:t>
            </a:r>
            <a:endParaRPr dirty="0">
              <a:solidFill>
                <a:schemeClr val="dk1"/>
              </a:solidFill>
            </a:endParaRPr>
          </a:p>
          <a:p>
            <a:pPr marL="285750" lvl="0" indent="-285750" rtl="0">
              <a:spcBef>
                <a:spcPts val="0"/>
              </a:spcBef>
              <a:spcAft>
                <a:spcPts val="0"/>
              </a:spcAft>
              <a:buClr>
                <a:schemeClr val="dk1"/>
              </a:buClr>
              <a:buSzPts val="1800"/>
              <a:buChar char="●"/>
            </a:pPr>
            <a:r>
              <a:rPr lang="en" dirty="0">
                <a:solidFill>
                  <a:schemeClr val="dk1"/>
                </a:solidFill>
              </a:rPr>
              <a:t>Cite text-based evidence in response to questions about the speech</a:t>
            </a:r>
            <a:r>
              <a:rPr lang="en-US" dirty="0">
                <a:solidFill>
                  <a:schemeClr val="dk1"/>
                </a:solidFill>
              </a:rPr>
              <a:t>.</a:t>
            </a:r>
            <a:endParaRPr dirty="0">
              <a:solidFill>
                <a:schemeClr val="dk1"/>
              </a:solidFill>
            </a:endParaRPr>
          </a:p>
          <a:p>
            <a:pPr marL="0" lvl="0" indent="0" rtl="0">
              <a:lnSpc>
                <a:spcPct val="100000"/>
              </a:lnSpc>
              <a:spcBef>
                <a:spcPts val="0"/>
              </a:spcBef>
              <a:spcAft>
                <a:spcPts val="0"/>
              </a:spcAft>
              <a:buNone/>
            </a:pP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4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Share Our Homework</a:t>
            </a:r>
            <a:endParaRPr/>
          </a:p>
        </p:txBody>
      </p:sp>
      <p:sp>
        <p:nvSpPr>
          <p:cNvPr id="205" name="Google Shape;205;p4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000" dirty="0"/>
              <a:t>Partner up with someone </a:t>
            </a:r>
            <a:br>
              <a:rPr lang="en" sz="2000" dirty="0"/>
            </a:br>
            <a:r>
              <a:rPr lang="en" sz="2000" dirty="0"/>
              <a:t>nearby and share your</a:t>
            </a:r>
            <a:br>
              <a:rPr lang="en" sz="2000" dirty="0"/>
            </a:br>
            <a:r>
              <a:rPr lang="en" sz="2000" b="1" dirty="0"/>
              <a:t>Advantages/Disadvantages</a:t>
            </a:r>
            <a:br>
              <a:rPr lang="en" sz="2000" b="1" dirty="0"/>
            </a:br>
            <a:r>
              <a:rPr lang="en" sz="2000" b="1" dirty="0"/>
              <a:t>T-chart</a:t>
            </a:r>
            <a:r>
              <a:rPr lang="en" sz="2000" dirty="0"/>
              <a:t> from homework.</a:t>
            </a:r>
            <a:endParaRPr sz="2000" dirty="0"/>
          </a:p>
          <a:p>
            <a:pPr marL="0" lvl="0" indent="0">
              <a:spcBef>
                <a:spcPts val="0"/>
              </a:spcBef>
              <a:spcAft>
                <a:spcPts val="0"/>
              </a:spcAft>
              <a:buNone/>
            </a:pPr>
            <a:endParaRPr sz="2000" dirty="0"/>
          </a:p>
          <a:p>
            <a:pPr marL="0" lvl="0" indent="0">
              <a:spcBef>
                <a:spcPts val="0"/>
              </a:spcBef>
              <a:spcAft>
                <a:spcPts val="0"/>
              </a:spcAft>
              <a:buNone/>
            </a:pPr>
            <a:r>
              <a:rPr lang="en" sz="2000" dirty="0"/>
              <a:t>As you discuss consider</a:t>
            </a:r>
            <a:endParaRPr sz="2000" dirty="0"/>
          </a:p>
          <a:p>
            <a:pPr marL="457200" lvl="0" indent="-355600" rtl="0">
              <a:spcBef>
                <a:spcPts val="0"/>
              </a:spcBef>
              <a:spcAft>
                <a:spcPts val="0"/>
              </a:spcAft>
              <a:buClr>
                <a:schemeClr val="dk1"/>
              </a:buClr>
              <a:buSzPts val="2000"/>
              <a:buChar char="●"/>
            </a:pPr>
            <a:r>
              <a:rPr lang="en" sz="2000" dirty="0">
                <a:solidFill>
                  <a:schemeClr val="dk1"/>
                </a:solidFill>
              </a:rPr>
              <a:t>What did you learn from looking</a:t>
            </a:r>
            <a:br>
              <a:rPr lang="en" sz="2000" dirty="0">
                <a:solidFill>
                  <a:schemeClr val="dk1"/>
                </a:solidFill>
              </a:rPr>
            </a:br>
            <a:r>
              <a:rPr lang="en" sz="2000" dirty="0">
                <a:solidFill>
                  <a:schemeClr val="dk1"/>
                </a:solidFill>
              </a:rPr>
              <a:t> at the images? </a:t>
            </a:r>
            <a:br>
              <a:rPr lang="en" sz="2000" dirty="0">
                <a:solidFill>
                  <a:schemeClr val="dk1"/>
                </a:solidFill>
              </a:rPr>
            </a:br>
            <a:endParaRPr sz="2000" dirty="0">
              <a:solidFill>
                <a:schemeClr val="dk1"/>
              </a:solidFill>
            </a:endParaRPr>
          </a:p>
          <a:p>
            <a:pPr marL="457200" lvl="0" indent="-355600" rtl="0">
              <a:spcBef>
                <a:spcPts val="0"/>
              </a:spcBef>
              <a:spcAft>
                <a:spcPts val="0"/>
              </a:spcAft>
              <a:buClr>
                <a:schemeClr val="dk1"/>
              </a:buClr>
              <a:buSzPts val="2000"/>
              <a:buChar char="●"/>
            </a:pPr>
            <a:r>
              <a:rPr lang="en" sz="2000" dirty="0">
                <a:solidFill>
                  <a:schemeClr val="dk1"/>
                </a:solidFill>
              </a:rPr>
              <a:t>What didn’t they show you? </a:t>
            </a:r>
            <a:endParaRPr sz="2000" dirty="0">
              <a:solidFill>
                <a:schemeClr val="dk1"/>
              </a:solidFill>
            </a:endParaRPr>
          </a:p>
          <a:p>
            <a:pPr marL="457200" lvl="0" indent="0" rtl="0">
              <a:spcBef>
                <a:spcPts val="0"/>
              </a:spcBef>
              <a:spcAft>
                <a:spcPts val="0"/>
              </a:spcAft>
              <a:buNone/>
            </a:pPr>
            <a:endParaRPr sz="2000" dirty="0"/>
          </a:p>
        </p:txBody>
      </p:sp>
      <p:pic>
        <p:nvPicPr>
          <p:cNvPr id="206" name="Google Shape;206;p42"/>
          <p:cNvPicPr preferRelativeResize="0"/>
          <p:nvPr/>
        </p:nvPicPr>
        <p:blipFill>
          <a:blip r:embed="rId3">
            <a:alphaModFix/>
          </a:blip>
          <a:stretch>
            <a:fillRect/>
          </a:stretch>
        </p:blipFill>
        <p:spPr>
          <a:xfrm>
            <a:off x="4978670" y="1091373"/>
            <a:ext cx="3968003" cy="35386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4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Review Our Learning Target</a:t>
            </a:r>
            <a:endParaRPr/>
          </a:p>
        </p:txBody>
      </p:sp>
      <p:sp>
        <p:nvSpPr>
          <p:cNvPr id="212" name="Google Shape;212;p4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a:p>
            <a:pPr marL="457200" lvl="0" indent="-406400" rtl="0">
              <a:spcBef>
                <a:spcPts val="0"/>
              </a:spcBef>
              <a:spcAft>
                <a:spcPts val="0"/>
              </a:spcAft>
              <a:buSzPts val="2800"/>
              <a:buAutoNum type="arabicPeriod"/>
            </a:pPr>
            <a:r>
              <a:rPr lang="en" sz="2800"/>
              <a:t>I can cite the evidence that Shirley Chisholm uses to support her claims in “Equal Rights for Women.”</a:t>
            </a:r>
            <a:endParaRPr sz="2800"/>
          </a:p>
        </p:txBody>
      </p:sp>
      <p:pic>
        <p:nvPicPr>
          <p:cNvPr id="213" name="Google Shape;213;p43"/>
          <p:cNvPicPr preferRelativeResize="0"/>
          <p:nvPr/>
        </p:nvPicPr>
        <p:blipFill>
          <a:blip r:embed="rId3">
            <a:alphaModFix/>
          </a:blip>
          <a:stretch>
            <a:fillRect/>
          </a:stretch>
        </p:blipFill>
        <p:spPr>
          <a:xfrm>
            <a:off x="8434015" y="4253437"/>
            <a:ext cx="709985" cy="52123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4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Preview the Text</a:t>
            </a:r>
            <a:endParaRPr/>
          </a:p>
        </p:txBody>
      </p:sp>
      <p:sp>
        <p:nvSpPr>
          <p:cNvPr id="219" name="Google Shape;219;p44"/>
          <p:cNvSpPr txBox="1">
            <a:spLocks noGrp="1"/>
          </p:cNvSpPr>
          <p:nvPr>
            <p:ph type="body" idx="1"/>
          </p:nvPr>
        </p:nvSpPr>
        <p:spPr>
          <a:xfrm>
            <a:off x="311700" y="9068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400" dirty="0"/>
              <a:t>Before we read the text, let’s get a better understanding of it by answering these questions.</a:t>
            </a:r>
            <a:endParaRPr sz="2400" dirty="0"/>
          </a:p>
        </p:txBody>
      </p:sp>
      <p:pic>
        <p:nvPicPr>
          <p:cNvPr id="220" name="Google Shape;220;p44"/>
          <p:cNvPicPr preferRelativeResize="0"/>
          <p:nvPr/>
        </p:nvPicPr>
        <p:blipFill>
          <a:blip r:embed="rId3">
            <a:alphaModFix/>
          </a:blip>
          <a:stretch>
            <a:fillRect/>
          </a:stretch>
        </p:blipFill>
        <p:spPr>
          <a:xfrm>
            <a:off x="834238" y="1788258"/>
            <a:ext cx="7143750" cy="28003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4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Make a Prediction About the Text</a:t>
            </a:r>
            <a:endParaRPr/>
          </a:p>
        </p:txBody>
      </p:sp>
      <p:sp>
        <p:nvSpPr>
          <p:cNvPr id="226" name="Google Shape;226;p45"/>
          <p:cNvSpPr txBox="1">
            <a:spLocks noGrp="1"/>
          </p:cNvSpPr>
          <p:nvPr>
            <p:ph type="body" idx="1"/>
          </p:nvPr>
        </p:nvSpPr>
        <p:spPr>
          <a:xfrm>
            <a:off x="311700" y="972229"/>
            <a:ext cx="8520600" cy="3979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dirty="0"/>
          </a:p>
          <a:p>
            <a:pPr marL="0" lvl="0" indent="0" rtl="0">
              <a:spcBef>
                <a:spcPts val="0"/>
              </a:spcBef>
              <a:spcAft>
                <a:spcPts val="0"/>
              </a:spcAft>
              <a:buNone/>
            </a:pPr>
            <a:r>
              <a:rPr lang="en" dirty="0"/>
              <a:t>As you begin to make a </a:t>
            </a:r>
            <a:br>
              <a:rPr lang="en" dirty="0"/>
            </a:br>
            <a:r>
              <a:rPr lang="en" dirty="0"/>
              <a:t>prediction about the text, </a:t>
            </a:r>
            <a:br>
              <a:rPr lang="en" dirty="0"/>
            </a:br>
            <a:r>
              <a:rPr lang="en" dirty="0"/>
              <a:t>consider </a:t>
            </a:r>
            <a:endParaRPr dirty="0"/>
          </a:p>
          <a:p>
            <a:pPr marL="457200" lvl="0" indent="-342900" rtl="0">
              <a:spcBef>
                <a:spcPts val="0"/>
              </a:spcBef>
              <a:spcAft>
                <a:spcPts val="0"/>
              </a:spcAft>
              <a:buSzPts val="1800"/>
              <a:buChar char="●"/>
            </a:pPr>
            <a:r>
              <a:rPr lang="en" dirty="0"/>
              <a:t>The title</a:t>
            </a:r>
            <a:endParaRPr dirty="0"/>
          </a:p>
          <a:p>
            <a:pPr marL="457200" lvl="0" indent="-342900" rtl="0">
              <a:spcBef>
                <a:spcPts val="0"/>
              </a:spcBef>
              <a:spcAft>
                <a:spcPts val="0"/>
              </a:spcAft>
              <a:buSzPts val="1800"/>
              <a:buChar char="●"/>
            </a:pPr>
            <a:r>
              <a:rPr lang="en" dirty="0"/>
              <a:t>The author's name</a:t>
            </a:r>
            <a:endParaRPr dirty="0"/>
          </a:p>
          <a:p>
            <a:pPr marL="457200" lvl="0" indent="-342900" rtl="0">
              <a:spcBef>
                <a:spcPts val="0"/>
              </a:spcBef>
              <a:spcAft>
                <a:spcPts val="0"/>
              </a:spcAft>
              <a:buSzPts val="1800"/>
              <a:buChar char="●"/>
            </a:pPr>
            <a:r>
              <a:rPr lang="en" dirty="0"/>
              <a:t>The date</a:t>
            </a:r>
            <a:endParaRPr dirty="0"/>
          </a:p>
          <a:p>
            <a:pPr marL="457200" lvl="0" indent="0" rtl="0">
              <a:spcBef>
                <a:spcPts val="0"/>
              </a:spcBef>
              <a:spcAft>
                <a:spcPts val="0"/>
              </a:spcAft>
              <a:buNone/>
            </a:pPr>
            <a:endParaRPr dirty="0"/>
          </a:p>
          <a:p>
            <a:pPr marL="457200" lvl="0" indent="0" rtl="0">
              <a:spcBef>
                <a:spcPts val="0"/>
              </a:spcBef>
              <a:spcAft>
                <a:spcPts val="0"/>
              </a:spcAft>
              <a:buNone/>
            </a:pPr>
            <a:endParaRPr dirty="0"/>
          </a:p>
          <a:p>
            <a:pPr marL="0" lvl="0" indent="0" rtl="0">
              <a:spcBef>
                <a:spcPts val="0"/>
              </a:spcBef>
              <a:spcAft>
                <a:spcPts val="0"/>
              </a:spcAft>
              <a:buNone/>
            </a:pPr>
            <a:r>
              <a:rPr lang="en" dirty="0"/>
              <a:t>Then, turn and talk to a partner to make a prediction about what the author will take a stand about. </a:t>
            </a:r>
            <a:endParaRPr dirty="0"/>
          </a:p>
          <a:p>
            <a:pPr marL="0" lvl="0" indent="0" rtl="0">
              <a:spcBef>
                <a:spcPts val="0"/>
              </a:spcBef>
              <a:spcAft>
                <a:spcPts val="0"/>
              </a:spcAft>
              <a:buNone/>
            </a:pPr>
            <a:endParaRPr dirty="0"/>
          </a:p>
          <a:p>
            <a:pPr marL="0" lvl="0" indent="0" rtl="0">
              <a:spcBef>
                <a:spcPts val="0"/>
              </a:spcBef>
              <a:spcAft>
                <a:spcPts val="0"/>
              </a:spcAft>
              <a:buNone/>
            </a:pPr>
            <a:r>
              <a:rPr lang="en" dirty="0"/>
              <a:t> </a:t>
            </a:r>
            <a:endParaRPr dirty="0"/>
          </a:p>
        </p:txBody>
      </p:sp>
      <p:pic>
        <p:nvPicPr>
          <p:cNvPr id="227" name="Google Shape;227;p45"/>
          <p:cNvPicPr preferRelativeResize="0"/>
          <p:nvPr/>
        </p:nvPicPr>
        <p:blipFill>
          <a:blip r:embed="rId3">
            <a:alphaModFix/>
          </a:blip>
          <a:stretch>
            <a:fillRect/>
          </a:stretch>
        </p:blipFill>
        <p:spPr>
          <a:xfrm>
            <a:off x="3689700" y="1512850"/>
            <a:ext cx="5142600" cy="1500000"/>
          </a:xfrm>
          <a:prstGeom prst="rect">
            <a:avLst/>
          </a:prstGeom>
          <a:noFill/>
          <a:ln>
            <a:noFill/>
          </a:ln>
        </p:spPr>
      </p:pic>
      <p:sp>
        <p:nvSpPr>
          <p:cNvPr id="228" name="Google Shape;228;p45"/>
          <p:cNvSpPr/>
          <p:nvPr/>
        </p:nvSpPr>
        <p:spPr>
          <a:xfrm>
            <a:off x="3689700" y="1508650"/>
            <a:ext cx="5239200" cy="15084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229" name="Google Shape;229;p45"/>
          <p:cNvPicPr preferRelativeResize="0"/>
          <p:nvPr/>
        </p:nvPicPr>
        <p:blipFill>
          <a:blip r:embed="rId4">
            <a:alphaModFix/>
          </a:blip>
          <a:stretch>
            <a:fillRect/>
          </a:stretch>
        </p:blipFill>
        <p:spPr>
          <a:xfrm>
            <a:off x="8408471" y="4275611"/>
            <a:ext cx="520429" cy="533714"/>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02a6a75b-8925-4bc7-8b21-b87d4a90d0a3">
      <UserInfo>
        <DisplayName>Kelly Paton</DisplayName>
        <AccountId>1093</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2B62490-61C2-4D22-BFB0-3017580B6D29}"/>
</file>

<file path=customXml/itemProps2.xml><?xml version="1.0" encoding="utf-8"?>
<ds:datastoreItem xmlns:ds="http://schemas.openxmlformats.org/officeDocument/2006/customXml" ds:itemID="{E09D78AC-358E-45E2-BF43-E3F975A91DC3}">
  <ds:schemaRef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a1502afc-75e6-4a80-976c-76583f90c737"/>
    <ds:schemaRef ds:uri="http://www.w3.org/XML/1998/namespace"/>
    <ds:schemaRef ds:uri="http://purl.org/dc/terms/"/>
  </ds:schemaRefs>
</ds:datastoreItem>
</file>

<file path=customXml/itemProps3.xml><?xml version="1.0" encoding="utf-8"?>
<ds:datastoreItem xmlns:ds="http://schemas.openxmlformats.org/officeDocument/2006/customXml" ds:itemID="{14E19A78-D57F-4A33-9D62-2DC72954960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25</TotalTime>
  <Words>2333</Words>
  <Application>Microsoft Office PowerPoint</Application>
  <PresentationFormat>On-screen Show (16:9)</PresentationFormat>
  <Paragraphs>528</Paragraphs>
  <Slides>21</Slides>
  <Notes>21</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21</vt:i4>
      </vt:variant>
    </vt:vector>
  </HeadingPairs>
  <TitlesOfParts>
    <vt:vector size="29" baseType="lpstr">
      <vt:lpstr>Arial</vt:lpstr>
      <vt:lpstr>Times New Roman</vt:lpstr>
      <vt:lpstr>Century Gothic</vt:lpstr>
      <vt:lpstr>Calibri</vt:lpstr>
      <vt:lpstr>Overlock</vt:lpstr>
      <vt:lpstr>Simple Light</vt:lpstr>
      <vt:lpstr>Simple Light</vt:lpstr>
      <vt:lpstr>Office Theme</vt:lpstr>
      <vt:lpstr>Grade 8: Module 2: Unit 1: Lesson 2  Teacher slide, before teaching.</vt:lpstr>
      <vt:lpstr>Grade 8: Module 2: Unit 1: Lesson 2  Teacher slide, before teaching.</vt:lpstr>
      <vt:lpstr>Grade 8: Module 2: Unit 1: Lesson 2  Teacher slide, before teaching.</vt:lpstr>
      <vt:lpstr>Taking a Stand: Equal Rights for Women</vt:lpstr>
      <vt:lpstr>Hello, Students!</vt:lpstr>
      <vt:lpstr>Let’s Share Our Homework</vt:lpstr>
      <vt:lpstr>Let’s Review Our Learning Target</vt:lpstr>
      <vt:lpstr>Let’s Preview the Text</vt:lpstr>
      <vt:lpstr>Let’s Make a Prediction About the Text</vt:lpstr>
      <vt:lpstr>Let’s Discuss How to Approach a Text</vt:lpstr>
      <vt:lpstr>Let’s Read for the Gist</vt:lpstr>
      <vt:lpstr>Let’s Read Closely to Cite Text-Based Evidence</vt:lpstr>
      <vt:lpstr>Let’s Read Closely to Answer Questions</vt:lpstr>
      <vt:lpstr>Let’s Read Closely to Answer Questions</vt:lpstr>
      <vt:lpstr>Let’s Read Closely to Answer Questions</vt:lpstr>
      <vt:lpstr>Let’s Read Closely to Answer Questions</vt:lpstr>
      <vt:lpstr>Let’s Read Closely to Answer Questions</vt:lpstr>
      <vt:lpstr>Let’s Read Closely to Answer Questions</vt:lpstr>
      <vt:lpstr>Let’s Revisit Our Learning Target </vt:lpstr>
      <vt:lpstr>Homework: QuickWrite</vt:lpstr>
      <vt:lpstr>Small Group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1: Lesson 2  Teacher slide, before teaching.</dc:title>
  <dc:creator>nbravo</dc:creator>
  <cp:lastModifiedBy>Steven Benson</cp:lastModifiedBy>
  <cp:revision>5</cp:revision>
  <dcterms:modified xsi:type="dcterms:W3CDTF">2018-10-09T14:09:43Z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