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4.xml" ContentType="application/vnd.openxmlformats-officedocument.presentationml.slide+xml"/>
  <Override PartName="/ppt/slides/slide1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Masters/slideMaster1.xml" ContentType="application/vnd.openxmlformats-officedocument.presentationml.slideMaster+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Masters/slideMaster2.xml" ContentType="application/vnd.openxmlformats-officedocument.presentationml.slideMaster+xml"/>
  <Override PartName="/ppt/notesSlides/notesSlide8.xml" ContentType="application/vnd.openxmlformats-officedocument.presentationml.notesSlide+xml"/>
  <Override PartName="/ppt/notesSlides/notesSlide7.xml" ContentType="application/vnd.openxmlformats-officedocument.presentationml.notes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14"/>
  </p:notesMasterIdLst>
  <p:sldIdLst>
    <p:sldId id="256" r:id="rId3"/>
    <p:sldId id="257" r:id="rId4"/>
    <p:sldId id="258" r:id="rId5"/>
    <p:sldId id="259" r:id="rId6"/>
    <p:sldId id="260" r:id="rId7"/>
    <p:sldId id="261" r:id="rId8"/>
    <p:sldId id="262" r:id="rId9"/>
    <p:sldId id="263" r:id="rId10"/>
    <p:sldId id="264" r:id="rId11"/>
    <p:sldId id="265" r:id="rId12"/>
    <p:sldId id="266" r:id="rId13"/>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87749B34-DECF-4D3F-B571-9A49D5996059}">
  <a:tblStyle styleId="{87749B34-DECF-4D3F-B571-9A49D5996059}"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1356" autoAdjust="0"/>
  </p:normalViewPr>
  <p:slideViewPr>
    <p:cSldViewPr snapToGrid="0">
      <p:cViewPr varScale="1">
        <p:scale>
          <a:sx n="90" d="100"/>
          <a:sy n="90" d="100"/>
        </p:scale>
        <p:origin x="-1632" y="-96"/>
      </p:cViewPr>
      <p:guideLst>
        <p:guide orient="horz" pos="1620"/>
        <p:guide pos="2880"/>
      </p:guideLst>
    </p:cSldViewPr>
  </p:slideViewPr>
  <p:notesTextViewPr>
    <p:cViewPr>
      <p:scale>
        <a:sx n="1" d="1"/>
        <a:sy n="1" d="1"/>
      </p:scale>
      <p:origin x="0" y="86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21" Type="http://schemas.openxmlformats.org/officeDocument/2006/relationships/customXml" Target="../customXml/item2.xml"/><Relationship Id="rId12" Type="http://schemas.openxmlformats.org/officeDocument/2006/relationships/slide" Target="slides/slide10.xml"/><Relationship Id="rId17" Type="http://schemas.openxmlformats.org/officeDocument/2006/relationships/viewProps" Target="viewProps.xml"/><Relationship Id="rId7" Type="http://schemas.openxmlformats.org/officeDocument/2006/relationships/slide" Target="slides/slide5.xml"/><Relationship Id="rId16" Type="http://schemas.openxmlformats.org/officeDocument/2006/relationships/presProps" Target="presProps.xml"/><Relationship Id="rId2" Type="http://schemas.openxmlformats.org/officeDocument/2006/relationships/slideMaster" Target="slideMasters/slideMaster2.xml"/><Relationship Id="rId20" Type="http://schemas.openxmlformats.org/officeDocument/2006/relationships/customXml" Target="../customXml/item1.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printerSettings" Target="printerSettings/printerSettings1.bin"/><Relationship Id="rId5" Type="http://schemas.openxmlformats.org/officeDocument/2006/relationships/slide" Target="slides/slide3.xml"/><Relationship Id="rId19" Type="http://schemas.openxmlformats.org/officeDocument/2006/relationships/tableStyles" Target="tableStyles.xml"/><Relationship Id="rId10" Type="http://schemas.openxmlformats.org/officeDocument/2006/relationships/slide" Target="slides/slide8.xml"/><Relationship Id="rId1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22"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0199437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present their claims. You will assess their speaking and listening skills.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engage in the </a:t>
            </a:r>
            <a:r>
              <a:rPr lang="en" sz="1200" b="1" dirty="0">
                <a:solidFill>
                  <a:schemeClr val="dk1"/>
                </a:solidFill>
                <a:latin typeface="Calibri"/>
                <a:ea typeface="Calibri"/>
                <a:cs typeface="Calibri"/>
                <a:sym typeface="Calibri"/>
              </a:rPr>
              <a:t>End of Unit 2 Assessment</a:t>
            </a:r>
            <a:r>
              <a:rPr lang="en" sz="1200" dirty="0">
                <a:solidFill>
                  <a:schemeClr val="dk1"/>
                </a:solidFill>
                <a:latin typeface="Calibri"/>
                <a:ea typeface="Calibri"/>
                <a:cs typeface="Calibri"/>
                <a:sym typeface="Calibri"/>
              </a:rPr>
              <a:t>, Part 2. They previewed this during Lesson 18. This assessment focuses on SL.7.4, SL.7.5, SL.7.6, RI.7.9a, and SL.7.2a. Because students are being assessed on their speaking skills, a checklist rather than a rubric is used. The purpose of a checklist is to facilitate teacher recording of skills during the presentation itself.</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the start of Work Time, you simply clarify the expectations for how students’ work will be assessed.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is designed to allow choice as to how best to set up the presentations in classrooms. There are several options (see slide 3</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work that students have done to decide on and support their claim has prepared them for writing a position paper in Unit 3.</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Decide how best to do presentations in your classroom.</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410906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494448e712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494448e712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will benefit from knowing which side they will be arguing ahead of time.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036021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09" name="Google Shape;209;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87145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2 Assessment, Part 2: Presenting a Claim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 one to display; see 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Exit ticket (one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Decision Statement graphic organizer </a:t>
            </a:r>
            <a:r>
              <a:rPr lang="en" sz="1200" dirty="0">
                <a:solidFill>
                  <a:schemeClr val="dk1"/>
                </a:solidFill>
                <a:latin typeface="Calibri"/>
                <a:ea typeface="Calibri"/>
                <a:cs typeface="Calibri"/>
                <a:sym typeface="Calibri"/>
              </a:rPr>
              <a:t>(from Lesson 17;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Visual displays (from Lesson 18; students’ own)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Decide how presentations will be delivered and set the classroom up accordingly.</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939775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Decide which option to use for presentations.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Option A: Whole class presentations. In this option, each student presents his or her claim to the whole class, and you can assess each presentation as it happens. If you choose this option, consider giving the audience a task to do while listening, such as adding new information and ideas to their </a:t>
            </a:r>
            <a:r>
              <a:rPr lang="en" sz="1200" b="1" dirty="0">
                <a:solidFill>
                  <a:schemeClr val="dk1"/>
                </a:solidFill>
                <a:latin typeface="Calibri"/>
                <a:ea typeface="Calibri"/>
                <a:cs typeface="Calibri"/>
                <a:sym typeface="Calibri"/>
              </a:rPr>
              <a:t>Cascading Consequences charts </a:t>
            </a:r>
            <a:r>
              <a:rPr lang="en" sz="1200" b="0" dirty="0">
                <a:solidFill>
                  <a:schemeClr val="dk1"/>
                </a:solidFill>
                <a:latin typeface="Calibri"/>
                <a:ea typeface="Calibri"/>
                <a:cs typeface="Calibri"/>
                <a:sym typeface="Calibri"/>
              </a:rPr>
              <a:t>or being responsible for jotting down at least one important idea that they heard. Option A may take more than one class period.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Option B: Small group presentations #1. For this option, split students up into groups of four or five with a mix of claims. Then, invite other teachers and/or support staff to come in as guest assessors and pair each adult with a small group. Give each adult enough copies of the </a:t>
            </a:r>
            <a:r>
              <a:rPr lang="en" sz="1200" b="1" dirty="0">
                <a:solidFill>
                  <a:schemeClr val="dk1"/>
                </a:solidFill>
                <a:latin typeface="Calibri"/>
                <a:ea typeface="Calibri"/>
                <a:cs typeface="Calibri"/>
                <a:sym typeface="Calibri"/>
              </a:rPr>
              <a:t>End of Unit 2 Assessment</a:t>
            </a:r>
            <a:r>
              <a:rPr lang="en" sz="1200" b="0" dirty="0">
                <a:solidFill>
                  <a:schemeClr val="dk1"/>
                </a:solidFill>
                <a:latin typeface="Calibri"/>
                <a:ea typeface="Calibri"/>
                <a:cs typeface="Calibri"/>
                <a:sym typeface="Calibri"/>
              </a:rPr>
              <a:t>, Part 2 to assess his or her group members. Consider either focusing on one group yourself (perhaps with some of the students who may need more support presenting) or leave yourself without a group and circulate while students are presenting. Also, if possible, consider sending some groups into different rooms or spaces so that simultaneous presentations do not disturb one another.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Option C: Small </a:t>
            </a:r>
            <a:r>
              <a:rPr lang="en" sz="1200" dirty="0">
                <a:solidFill>
                  <a:schemeClr val="dk1"/>
                </a:solidFill>
                <a:latin typeface="Calibri"/>
                <a:ea typeface="Calibri"/>
                <a:cs typeface="Calibri"/>
                <a:sym typeface="Calibri"/>
              </a:rPr>
              <a:t>group presentations #2. Split students into groups of four or five. Instead of inviting other adults in as guest assessors, in this option you could distribute the presentations over two or three class periods and assess each student yourself. Each class period, start the students with work they can complete independently, such as continuing their independent reading. Then, while students are working, pull one group at a time to present to you and each other.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assessment checklist.</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76985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92625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209061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946229da4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946229da4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Opening A. Entry Task</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nervous about sharing their visual displays with a group.  Choose one of the three options to make your students the most comfortable.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enter, ask them to get out their </a:t>
            </a:r>
            <a:r>
              <a:rPr lang="en" sz="1200" b="1" dirty="0">
                <a:solidFill>
                  <a:schemeClr val="dk1"/>
                </a:solidFill>
                <a:latin typeface="Calibri"/>
                <a:ea typeface="Calibri"/>
                <a:cs typeface="Calibri"/>
                <a:sym typeface="Calibri"/>
              </a:rPr>
              <a:t>Decision Statement graphic organizers</a:t>
            </a:r>
            <a:r>
              <a:rPr lang="en" sz="1200" dirty="0">
                <a:solidFill>
                  <a:schemeClr val="dk1"/>
                </a:solidFill>
                <a:latin typeface="Calibri"/>
                <a:ea typeface="Calibri"/>
                <a:cs typeface="Calibri"/>
                <a:sym typeface="Calibri"/>
              </a:rPr>
              <a:t> and </a:t>
            </a:r>
            <a:r>
              <a:rPr lang="en" sz="1200" b="0" dirty="0">
                <a:solidFill>
                  <a:schemeClr val="dk1"/>
                </a:solidFill>
                <a:latin typeface="Calibri"/>
                <a:ea typeface="Calibri"/>
                <a:cs typeface="Calibri"/>
                <a:sym typeface="Calibri"/>
              </a:rPr>
              <a:t>visual displays. </a:t>
            </a:r>
            <a:r>
              <a:rPr lang="en" sz="1200" dirty="0">
                <a:solidFill>
                  <a:schemeClr val="dk1"/>
                </a:solidFill>
                <a:latin typeface="Calibri"/>
                <a:ea typeface="Calibri"/>
                <a:cs typeface="Calibri"/>
                <a:sym typeface="Calibri"/>
              </a:rPr>
              <a:t>Direct them to review their claim and evidence, as well as their visual display, in preparation for the day’s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3 minutes, refocus the class. Point to the posted learning targets and read them aloud from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practiced these skills, and now they are ready to present their claims.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taking out their materials and listening while the learning targets are reviewed.</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221292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39cce892f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339cce892f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32-</a:t>
            </a:r>
            <a:r>
              <a:rPr lang="en" sz="1200" b="1" dirty="0" smtClean="0">
                <a:solidFill>
                  <a:schemeClr val="dk1"/>
                </a:solidFill>
                <a:latin typeface="Calibri"/>
                <a:ea typeface="Calibri"/>
                <a:cs typeface="Calibri"/>
                <a:sym typeface="Calibri"/>
              </a:rPr>
              <a:t>35 </a:t>
            </a:r>
            <a:r>
              <a:rPr lang="en" sz="1200" b="1" dirty="0">
                <a:solidFill>
                  <a:schemeClr val="dk1"/>
                </a:solidFill>
                <a:latin typeface="Calibri"/>
                <a:ea typeface="Calibri"/>
                <a:cs typeface="Calibri"/>
                <a:sym typeface="Calibri"/>
              </a:rPr>
              <a:t>minutes  (this slide </a:t>
            </a:r>
            <a:r>
              <a:rPr lang="en-US" sz="1200" b="1" dirty="0" smtClean="0">
                <a:solidFill>
                  <a:schemeClr val="dk1"/>
                </a:solidFill>
                <a:latin typeface="Calibri"/>
                <a:ea typeface="Calibri"/>
                <a:cs typeface="Calibri"/>
                <a:sym typeface="Calibri"/>
              </a:rPr>
              <a:t>1-</a:t>
            </a:r>
            <a:r>
              <a:rPr lang="en" sz="1200" b="1" dirty="0" smtClean="0">
                <a:solidFill>
                  <a:schemeClr val="dk1"/>
                </a:solidFill>
                <a:latin typeface="Calibri"/>
                <a:ea typeface="Calibri"/>
                <a:cs typeface="Calibri"/>
                <a:sym typeface="Calibri"/>
              </a:rPr>
              <a:t>2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Opening A. End of Unit 2 Assessment, Part 2: Presenting a Claim</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Explaining the expectations before beginning creates a positive mindset for the audience.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listening.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50078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39cce892f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339cce892f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33-</a:t>
            </a:r>
            <a:r>
              <a:rPr lang="en" sz="1200" b="1" dirty="0" smtClean="0">
                <a:solidFill>
                  <a:schemeClr val="dk1"/>
                </a:solidFill>
                <a:latin typeface="Calibri"/>
                <a:ea typeface="Calibri"/>
                <a:cs typeface="Calibri"/>
                <a:sym typeface="Calibri"/>
              </a:rPr>
              <a:t>35 </a:t>
            </a:r>
            <a:r>
              <a:rPr lang="en" sz="1200" b="1" dirty="0">
                <a:solidFill>
                  <a:schemeClr val="dk1"/>
                </a:solidFill>
                <a:latin typeface="Calibri"/>
                <a:ea typeface="Calibri"/>
                <a:cs typeface="Calibri"/>
                <a:sym typeface="Calibri"/>
              </a:rPr>
              <a:t>minutes  (this slide </a:t>
            </a:r>
            <a:r>
              <a:rPr lang="en-US" sz="1200" b="1" dirty="0" smtClean="0">
                <a:solidFill>
                  <a:schemeClr val="dk1"/>
                </a:solidFill>
                <a:latin typeface="Calibri"/>
                <a:ea typeface="Calibri"/>
                <a:cs typeface="Calibri"/>
                <a:sym typeface="Calibri"/>
              </a:rPr>
              <a:t>30-</a:t>
            </a:r>
            <a:r>
              <a:rPr lang="en" sz="1200" b="1" dirty="0" smtClean="0">
                <a:solidFill>
                  <a:schemeClr val="dk1"/>
                </a:solidFill>
                <a:latin typeface="Calibri"/>
                <a:ea typeface="Calibri"/>
                <a:cs typeface="Calibri"/>
                <a:sym typeface="Calibri"/>
              </a:rPr>
              <a:t>33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Opening A. End of Unit 2 Assessment, Part 2: Presenting a Claim</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the 3 options in the teacher notes for how the students share their presentations.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End of Unit 2 Assessment, Part 2: Presenting a Claim (for teacher reference)</a:t>
            </a:r>
            <a:r>
              <a:rPr lang="en" sz="1200" dirty="0">
                <a:solidFill>
                  <a:schemeClr val="dk1"/>
                </a:solidFill>
                <a:latin typeface="Calibri"/>
                <a:ea typeface="Calibri"/>
                <a:cs typeface="Calibri"/>
                <a:sym typeface="Calibri"/>
              </a:rPr>
              <a:t>. Let students know that this is how they will be assessed.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the logistics of the presentations. These will vary depending on how you decide to set them up. (See Teaching Notes for further guidance.)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do their best in their presentations and to keep in mind the speaking skills they have practiced. Remind them to speak clearly, make eye contact, and use their visual displays.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necessary, ask them to physically transition to their group and begin their presentations. If students are presenting to the whole class, invite the first student to the front of the classroom to begin.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are finished, collect their </a:t>
            </a:r>
            <a:r>
              <a:rPr lang="en" sz="1200" b="1" dirty="0">
                <a:solidFill>
                  <a:schemeClr val="dk1"/>
                </a:solidFill>
                <a:latin typeface="Calibri"/>
                <a:ea typeface="Calibri"/>
                <a:cs typeface="Calibri"/>
                <a:sym typeface="Calibri"/>
              </a:rPr>
              <a:t>Decision Statement graphic organizers</a:t>
            </a:r>
            <a:r>
              <a:rPr lang="en" sz="1200" dirty="0">
                <a:solidFill>
                  <a:schemeClr val="dk1"/>
                </a:solidFill>
                <a:latin typeface="Calibri"/>
                <a:ea typeface="Calibri"/>
                <a:cs typeface="Calibri"/>
                <a:sym typeface="Calibri"/>
              </a:rPr>
              <a:t> and visual displays.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and listen for effective presentations and appropriate audience members.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38009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39cce892f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339cce892f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Closing and Assessment A. Exit Ticket</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a:t>
            </a:r>
            <a:r>
              <a:rPr lang="en" sz="1200" dirty="0" smtClean="0">
                <a:solidFill>
                  <a:schemeClr val="dk1"/>
                </a:solidFill>
                <a:latin typeface="Calibri"/>
                <a:ea typeface="Calibri"/>
                <a:cs typeface="Calibri"/>
                <a:sym typeface="Calibri"/>
              </a:rPr>
              <a:t>Notes:</a:t>
            </a:r>
            <a:r>
              <a:rPr lang="en-US" sz="1200" baseline="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Congratulate students on their hard work and acknowledge those who were respectful, engaged audience members. It is especially effective to point out specific things that students did, such as listening actively, supporting others, keeping full attention on the speakers, and other positive behaviors.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0" dirty="0">
                <a:solidFill>
                  <a:schemeClr val="dk1"/>
                </a:solidFill>
                <a:latin typeface="Calibri"/>
                <a:ea typeface="Calibri"/>
                <a:cs typeface="Calibri"/>
                <a:sym typeface="Calibri"/>
              </a:rPr>
              <a:t>exit ticket to </a:t>
            </a:r>
            <a:r>
              <a:rPr lang="en" sz="1200" dirty="0">
                <a:solidFill>
                  <a:schemeClr val="dk1"/>
                </a:solidFill>
                <a:latin typeface="Calibri"/>
                <a:ea typeface="Calibri"/>
                <a:cs typeface="Calibri"/>
                <a:sym typeface="Calibri"/>
              </a:rPr>
              <a:t>students who presented. Ask them to reflect on how they did in their presentations by rating themselves on the learning targets: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can present my claim about the AAP recommendation using facts, reasons, details, and examples.”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can use effective speaking techniques in my presentation.”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can include a multimedia visual display in my presentation to clarify my claim and add emphasis.”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can use formal English in my presentation.”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can use my experience and knowledge of language and logic to advocate persuasively.”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exit tickets. Remind students that their homework is to continue their independent reading.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filling out the Exit Ticket.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325562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0.xml"/><Relationship Id="rId3" Type="http://schemas.openxmlformats.org/officeDocument/2006/relationships/image" Target="../media/image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jp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19</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369225"/>
            <a:ext cx="8312100" cy="3469500"/>
          </a:xfrm>
          <a:prstGeom prst="rect">
            <a:avLst/>
          </a:prstGeom>
        </p:spPr>
        <p:txBody>
          <a:bodyPr spcFirstLastPara="1" wrap="square" lIns="68575" tIns="34275" rIns="68575" bIns="34275" anchor="t" anchorCtr="0">
            <a:noAutofit/>
          </a:bodyPr>
          <a:lstStyle/>
          <a:p>
            <a:pPr marL="457200" lvl="0" indent="-317500" algn="l" rtl="0">
              <a:spcBef>
                <a:spcPts val="0"/>
              </a:spcBef>
              <a:spcAft>
                <a:spcPts val="0"/>
              </a:spcAft>
              <a:buSzPts val="1400"/>
              <a:buFont typeface="Century Gothic"/>
              <a:buChar char="•"/>
            </a:pPr>
            <a:r>
              <a:rPr lang="en" sz="1400"/>
              <a:t>This lesson will take approximately 50-60 minutes to complete. </a:t>
            </a:r>
            <a:endParaRPr sz="1400"/>
          </a:p>
          <a:p>
            <a:pPr marL="457200" lvl="0" indent="-317500" algn="l" rtl="0">
              <a:lnSpc>
                <a:spcPct val="100000"/>
              </a:lnSpc>
              <a:spcBef>
                <a:spcPts val="1000"/>
              </a:spcBef>
              <a:spcAft>
                <a:spcPts val="0"/>
              </a:spcAft>
              <a:buSzPts val="1400"/>
              <a:buFont typeface="Century Gothic"/>
              <a:buChar char="•"/>
            </a:pPr>
            <a:r>
              <a:rPr lang="en" sz="1400"/>
              <a:t>The purpose of this lesson is to assess students’ speaking skills as they present their claims.</a:t>
            </a:r>
            <a:endParaRPr sz="1400"/>
          </a:p>
          <a:p>
            <a:pPr marL="0" lvl="0" indent="0" algn="l" rtl="0">
              <a:lnSpc>
                <a:spcPct val="100000"/>
              </a:lnSpc>
              <a:spcBef>
                <a:spcPts val="0"/>
              </a:spcBef>
              <a:spcAft>
                <a:spcPts val="0"/>
              </a:spcAft>
              <a:buNone/>
            </a:pPr>
            <a:endParaRPr sz="1800" b="1"/>
          </a:p>
          <a:p>
            <a:pPr marL="0" lvl="0" indent="0" algn="l" rtl="0">
              <a:lnSpc>
                <a:spcPct val="100000"/>
              </a:lnSpc>
              <a:spcBef>
                <a:spcPts val="1000"/>
              </a:spcBef>
              <a:spcAft>
                <a:spcPts val="0"/>
              </a:spcAft>
              <a:buNone/>
            </a:pPr>
            <a:r>
              <a:rPr lang="en" sz="1800" b="1"/>
              <a:t>The learning targets for students today are:</a:t>
            </a:r>
            <a:endParaRPr sz="1800" b="1"/>
          </a:p>
          <a:p>
            <a:pPr marL="457200" lvl="0" indent="-317500" algn="l" rtl="0">
              <a:lnSpc>
                <a:spcPct val="115000"/>
              </a:lnSpc>
              <a:spcBef>
                <a:spcPts val="1000"/>
              </a:spcBef>
              <a:spcAft>
                <a:spcPts val="0"/>
              </a:spcAft>
              <a:buSzPts val="1400"/>
              <a:buChar char="•"/>
            </a:pPr>
            <a:r>
              <a:rPr lang="en" sz="1400"/>
              <a:t>I can present my claim about the AAP recommendation using facts, reasons, details, and examples.</a:t>
            </a:r>
            <a:endParaRPr sz="1400"/>
          </a:p>
          <a:p>
            <a:pPr marL="457200" lvl="0" indent="-317500" algn="l" rtl="0">
              <a:lnSpc>
                <a:spcPct val="115000"/>
              </a:lnSpc>
              <a:spcBef>
                <a:spcPts val="0"/>
              </a:spcBef>
              <a:spcAft>
                <a:spcPts val="0"/>
              </a:spcAft>
              <a:buSzPts val="1400"/>
              <a:buChar char="•"/>
            </a:pPr>
            <a:r>
              <a:rPr lang="en" sz="1400"/>
              <a:t>I can use effective speaking techniques in my presentation.</a:t>
            </a:r>
            <a:endParaRPr sz="1400"/>
          </a:p>
          <a:p>
            <a:pPr marL="457200" lvl="0" indent="-317500" algn="l" rtl="0">
              <a:lnSpc>
                <a:spcPct val="115000"/>
              </a:lnSpc>
              <a:spcBef>
                <a:spcPts val="0"/>
              </a:spcBef>
              <a:spcAft>
                <a:spcPts val="0"/>
              </a:spcAft>
              <a:buSzPts val="1400"/>
              <a:buChar char="•"/>
            </a:pPr>
            <a:r>
              <a:rPr lang="en" sz="1400"/>
              <a:t>I can include a multimedia visual display in my presentation to clarify my claim and add emphasis.</a:t>
            </a:r>
            <a:endParaRPr sz="1400"/>
          </a:p>
          <a:p>
            <a:pPr marL="457200" lvl="0" indent="-317500" algn="l" rtl="0">
              <a:lnSpc>
                <a:spcPct val="115000"/>
              </a:lnSpc>
              <a:spcBef>
                <a:spcPts val="0"/>
              </a:spcBef>
              <a:spcAft>
                <a:spcPts val="0"/>
              </a:spcAft>
              <a:buSzPts val="1400"/>
              <a:buChar char="•"/>
            </a:pPr>
            <a:r>
              <a:rPr lang="en" sz="1400"/>
              <a:t>I can use formal English in my presentation.</a:t>
            </a:r>
            <a:endParaRPr sz="1400"/>
          </a:p>
          <a:p>
            <a:pPr marL="457200" lvl="0" indent="-317500" algn="l" rtl="0">
              <a:lnSpc>
                <a:spcPct val="115000"/>
              </a:lnSpc>
              <a:spcBef>
                <a:spcPts val="0"/>
              </a:spcBef>
              <a:spcAft>
                <a:spcPts val="0"/>
              </a:spcAft>
              <a:buSzPts val="1400"/>
              <a:buChar char="•"/>
            </a:pPr>
            <a:r>
              <a:rPr lang="en" sz="1400"/>
              <a:t>I can use my experience and knowledge of language and logic to advocate persuasively. </a:t>
            </a:r>
            <a:endParaRPr sz="14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4"/>
          <p:cNvSpPr txBox="1">
            <a:spLocks noGrp="1"/>
          </p:cNvSpPr>
          <p:nvPr>
            <p:ph type="title"/>
          </p:nvPr>
        </p:nvSpPr>
        <p:spPr>
          <a:xfrm>
            <a:off x="219800" y="273850"/>
            <a:ext cx="75243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Homework</a:t>
            </a:r>
            <a:endParaRPr sz="3000" b="1" i="1"/>
          </a:p>
        </p:txBody>
      </p:sp>
      <p:sp>
        <p:nvSpPr>
          <p:cNvPr id="204" name="Google Shape;204;p34"/>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06" name="Google Shape;206;p34"/>
          <p:cNvSpPr txBox="1"/>
          <p:nvPr/>
        </p:nvSpPr>
        <p:spPr>
          <a:xfrm>
            <a:off x="659425" y="1498900"/>
            <a:ext cx="7671300" cy="31668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Catch up on any outstanding homework from Unit 2.</a:t>
            </a:r>
            <a:endParaRPr sz="24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240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Continue independent reading (at least 20 minutes).</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80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229601" y="83784"/>
            <a:ext cx="890485" cy="863271"/>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12" name="Google Shape;212;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13" name="Google Shape;213;p35"/>
          <p:cNvGraphicFramePr/>
          <p:nvPr/>
        </p:nvGraphicFramePr>
        <p:xfrm>
          <a:off x="577191" y="1248212"/>
          <a:ext cx="7989600" cy="3230175"/>
        </p:xfrm>
        <a:graphic>
          <a:graphicData uri="http://schemas.openxmlformats.org/drawingml/2006/table">
            <a:tbl>
              <a:tblPr firstRow="1" bandRow="1">
                <a:noFill/>
                <a:tableStyleId>{87749B34-DECF-4D3F-B571-9A49D5996059}</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84600" y="167100"/>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19</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endParaRPr lang="en" sz="1800" b="1" dirty="0" smtClean="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lang="en" sz="1800" b="1" dirty="0">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b="1" dirty="0" smtClean="0">
                <a:solidFill>
                  <a:schemeClr val="dk1"/>
                </a:solidFill>
                <a:latin typeface="Century Gothic"/>
                <a:ea typeface="Century Gothic"/>
                <a:cs typeface="Century Gothic"/>
                <a:sym typeface="Century Gothic"/>
              </a:rPr>
              <a:t>Preparing </a:t>
            </a:r>
            <a:r>
              <a:rPr lang="en" b="1" dirty="0">
                <a:solidFill>
                  <a:schemeClr val="dk1"/>
                </a:solidFill>
                <a:latin typeface="Century Gothic"/>
                <a:ea typeface="Century Gothic"/>
                <a:cs typeface="Century Gothic"/>
                <a:sym typeface="Century Gothic"/>
              </a:rPr>
              <a:t>for Lesson 19:</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dirty="0">
                <a:solidFill>
                  <a:schemeClr val="dk1"/>
                </a:solidFill>
                <a:latin typeface="Century Gothic"/>
                <a:ea typeface="Century Gothic"/>
                <a:cs typeface="Century Gothic"/>
                <a:sym typeface="Century Gothic"/>
              </a:rPr>
              <a:t>Materials and classroom preparation:</a:t>
            </a:r>
            <a:endParaRPr sz="1800"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Decision Statement graphic organizer </a:t>
            </a:r>
            <a:r>
              <a:rPr lang="en" sz="1800" dirty="0">
                <a:solidFill>
                  <a:schemeClr val="dk1"/>
                </a:solidFill>
                <a:latin typeface="Century Gothic"/>
                <a:ea typeface="Century Gothic"/>
                <a:cs typeface="Century Gothic"/>
                <a:sym typeface="Century Gothic"/>
              </a:rPr>
              <a:t>(from Lesson 17; one per student)</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Visual displays (from Lesson 18; students’ own)</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End of Unit 2 Assessment, Part 2: Presenting a Claim </a:t>
            </a:r>
            <a:r>
              <a:rPr lang="en" sz="1800" dirty="0">
                <a:solidFill>
                  <a:schemeClr val="dk1"/>
                </a:solidFill>
                <a:latin typeface="Century Gothic"/>
                <a:ea typeface="Century Gothic"/>
                <a:cs typeface="Century Gothic"/>
                <a:sym typeface="Century Gothic"/>
              </a:rPr>
              <a:t>(</a:t>
            </a:r>
            <a:r>
              <a:rPr lang="en" sz="1800" b="1" dirty="0">
                <a:solidFill>
                  <a:schemeClr val="dk1"/>
                </a:solidFill>
                <a:latin typeface="Century Gothic"/>
                <a:ea typeface="Century Gothic"/>
                <a:cs typeface="Century Gothic"/>
                <a:sym typeface="Century Gothic"/>
              </a:rPr>
              <a:t>for teacher reference</a:t>
            </a:r>
            <a:r>
              <a:rPr lang="en" sz="1800" dirty="0">
                <a:solidFill>
                  <a:schemeClr val="dk1"/>
                </a:solidFill>
                <a:latin typeface="Century Gothic"/>
                <a:ea typeface="Century Gothic"/>
                <a:cs typeface="Century Gothic"/>
                <a:sym typeface="Century Gothic"/>
              </a:rPr>
              <a:t>; one to display; see Teaching Notes)</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Exit ticket (one per student)</a:t>
            </a:r>
            <a:endParaRPr sz="1800"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79300"/>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smtClean="0">
                <a:latin typeface="Century Gothic"/>
                <a:ea typeface="Century Gothic"/>
                <a:cs typeface="Century Gothic"/>
                <a:sym typeface="Century Gothic"/>
              </a:rPr>
              <a:t>19</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a:t>
            </a:r>
            <a:endParaRPr sz="1800" dirty="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18</a:t>
            </a:r>
            <a:endParaRPr sz="1800" b="1" dirty="0">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1800" dirty="0">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dirty="0">
                <a:latin typeface="Century Gothic"/>
                <a:ea typeface="Century Gothic"/>
                <a:cs typeface="Century Gothic"/>
                <a:sym typeface="Century Gothic"/>
              </a:rPr>
              <a:t>I</a:t>
            </a:r>
            <a:r>
              <a:rPr lang="en" sz="1800" dirty="0">
                <a:solidFill>
                  <a:srgbClr val="000000"/>
                </a:solidFill>
                <a:latin typeface="Century Gothic"/>
                <a:ea typeface="Century Gothic"/>
                <a:cs typeface="Century Gothic"/>
                <a:sym typeface="Century Gothic"/>
              </a:rPr>
              <a:t>n preparation:</a:t>
            </a:r>
            <a:endParaRPr sz="1800" dirty="0">
              <a:solidFill>
                <a:srgbClr val="000000"/>
              </a:solidFill>
              <a:latin typeface="Century Gothic"/>
              <a:ea typeface="Century Gothic"/>
              <a:cs typeface="Century Gothic"/>
              <a:sym typeface="Century Gothic"/>
            </a:endParaRPr>
          </a:p>
          <a:p>
            <a:pPr marL="457200" lvl="0" indent="-317500" algn="l" rtl="0">
              <a:lnSpc>
                <a:spcPct val="115000"/>
              </a:lnSpc>
              <a:spcBef>
                <a:spcPts val="0"/>
              </a:spcBef>
              <a:spcAft>
                <a:spcPts val="0"/>
              </a:spcAft>
              <a:buSzPts val="1400"/>
              <a:buFont typeface="Century Gothic"/>
              <a:buChar char="●"/>
            </a:pPr>
            <a:r>
              <a:rPr lang="en" sz="1800" dirty="0">
                <a:latin typeface="Century Gothic"/>
                <a:ea typeface="Century Gothic"/>
                <a:cs typeface="Century Gothic"/>
                <a:sym typeface="Century Gothic"/>
              </a:rPr>
              <a:t>Decide which option to use for presentations.</a:t>
            </a:r>
            <a:endParaRPr sz="1800" dirty="0">
              <a:latin typeface="Century Gothic"/>
              <a:ea typeface="Century Gothic"/>
              <a:cs typeface="Century Gothic"/>
              <a:sym typeface="Century Gothic"/>
            </a:endParaRPr>
          </a:p>
          <a:p>
            <a:pPr marL="457200" lvl="0" indent="-342900" algn="l" rtl="0">
              <a:lnSpc>
                <a:spcPct val="115000"/>
              </a:lnSpc>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a:t>
            </a:r>
            <a:r>
              <a:rPr lang="en" sz="1800" b="1" dirty="0">
                <a:latin typeface="Century Gothic"/>
                <a:ea typeface="Century Gothic"/>
                <a:cs typeface="Century Gothic"/>
                <a:sym typeface="Century Gothic"/>
              </a:rPr>
              <a:t>Assessment </a:t>
            </a:r>
            <a:r>
              <a:rPr lang="en" sz="1800" b="1" dirty="0" smtClean="0">
                <a:latin typeface="Century Gothic"/>
                <a:ea typeface="Century Gothic"/>
                <a:cs typeface="Century Gothic"/>
                <a:sym typeface="Century Gothic"/>
              </a:rPr>
              <a:t>checklist</a:t>
            </a:r>
            <a:r>
              <a:rPr lang="en-US" sz="1800" b="1" dirty="0" smtClean="0">
                <a:latin typeface="Century Gothic"/>
                <a:ea typeface="Century Gothic"/>
                <a:cs typeface="Century Gothic"/>
                <a:sym typeface="Century Gothic"/>
              </a:rPr>
              <a:t>.</a:t>
            </a:r>
            <a:endParaRPr sz="1800" b="1" dirty="0">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19</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518275"/>
            <a:ext cx="8721300" cy="299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Century Gothic"/>
                <a:ea typeface="Century Gothic"/>
                <a:cs typeface="Century Gothic"/>
                <a:sym typeface="Century Gothic"/>
              </a:rPr>
              <a:t>What are we learning and doing today?</a:t>
            </a:r>
            <a:endParaRPr sz="1800" b="1">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Entry Task</a:t>
            </a:r>
            <a:endParaRPr sz="1800">
              <a:latin typeface="Century Gothic"/>
              <a:ea typeface="Century Gothic"/>
              <a:cs typeface="Century Gothic"/>
              <a:sym typeface="Century Gothic"/>
            </a:endParaRPr>
          </a:p>
          <a:p>
            <a:pPr marL="45720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Present Claims</a:t>
            </a:r>
            <a:endParaRPr sz="180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229601" y="83784"/>
            <a:ext cx="890485" cy="86327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381000" y="266655"/>
            <a:ext cx="7548600" cy="680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get ready to present our visual displays</a:t>
            </a:r>
            <a:endParaRPr sz="2800" b="1" i="1" dirty="0"/>
          </a:p>
        </p:txBody>
      </p:sp>
      <p:sp>
        <p:nvSpPr>
          <p:cNvPr id="174" name="Google Shape;174;p30"/>
          <p:cNvSpPr txBox="1"/>
          <p:nvPr/>
        </p:nvSpPr>
        <p:spPr>
          <a:xfrm>
            <a:off x="228600" y="1298950"/>
            <a:ext cx="8438700" cy="3487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dirty="0">
                <a:latin typeface="Century Gothic"/>
                <a:ea typeface="Century Gothic"/>
                <a:cs typeface="Century Gothic"/>
                <a:sym typeface="Century Gothic"/>
              </a:rPr>
              <a:t>Take out your </a:t>
            </a:r>
            <a:r>
              <a:rPr lang="en" sz="1800" b="1" dirty="0">
                <a:latin typeface="Century Gothic"/>
                <a:ea typeface="Century Gothic"/>
                <a:cs typeface="Century Gothic"/>
                <a:sym typeface="Century Gothic"/>
              </a:rPr>
              <a:t>Decision Statement graphic organizer </a:t>
            </a:r>
            <a:r>
              <a:rPr lang="en" sz="1800" dirty="0">
                <a:latin typeface="Century Gothic"/>
                <a:ea typeface="Century Gothic"/>
                <a:cs typeface="Century Gothic"/>
                <a:sym typeface="Century Gothic"/>
              </a:rPr>
              <a:t>and</a:t>
            </a:r>
            <a:r>
              <a:rPr lang="en" sz="1800" b="1" dirty="0">
                <a:latin typeface="Century Gothic"/>
                <a:ea typeface="Century Gothic"/>
                <a:cs typeface="Century Gothic"/>
                <a:sym typeface="Century Gothic"/>
              </a:rPr>
              <a:t> </a:t>
            </a:r>
            <a:r>
              <a:rPr lang="en" sz="1800" dirty="0">
                <a:latin typeface="Century Gothic"/>
                <a:ea typeface="Century Gothic"/>
                <a:cs typeface="Century Gothic"/>
                <a:sym typeface="Century Gothic"/>
              </a:rPr>
              <a:t>visual displays.</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Let’s review our learning targets before we begin our presentations:</a:t>
            </a:r>
            <a:endParaRPr sz="1800" b="1" dirty="0">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 can present my claim about the AAP recommendation using facts, reasons, details, and examples.</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 can use effective speaking techniques in my presentation.</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 can include a multimedia visual display in my presentation to clarify my claim and add emphasis.</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 can use formal English in my presentation.</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 can use my experience and knowledge of language and logic to advocate persuasively.</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b="1" dirty="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229601" y="83784"/>
            <a:ext cx="890485" cy="86327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1"/>
          <p:cNvSpPr txBox="1">
            <a:spLocks noGrp="1"/>
          </p:cNvSpPr>
          <p:nvPr>
            <p:ph type="title"/>
          </p:nvPr>
        </p:nvSpPr>
        <p:spPr>
          <a:xfrm>
            <a:off x="376350" y="258699"/>
            <a:ext cx="7548600" cy="680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discuss being a respectful audience</a:t>
            </a:r>
            <a:endParaRPr sz="2800" b="1" i="1" dirty="0"/>
          </a:p>
        </p:txBody>
      </p:sp>
      <p:sp>
        <p:nvSpPr>
          <p:cNvPr id="181" name="Google Shape;181;p31"/>
          <p:cNvSpPr txBox="1"/>
          <p:nvPr/>
        </p:nvSpPr>
        <p:spPr>
          <a:xfrm>
            <a:off x="376350" y="1070325"/>
            <a:ext cx="8291100" cy="360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We are so excited to see each other’s presentations, and being a respectful audience is very important.</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Be a respectful audience member by:</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not talking during a classmate’s presentation</a:t>
            </a:r>
            <a:endParaRPr sz="1800" dirty="0">
              <a:latin typeface="Century Gothic"/>
              <a:ea typeface="Century Gothic"/>
              <a:cs typeface="Century Gothic"/>
              <a:sym typeface="Century Gothic"/>
            </a:endParaRPr>
          </a:p>
          <a:p>
            <a:pPr marL="45720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reacting appropriately (for example, it’s OK to laugh, as long as the presenter has made a joke)</a:t>
            </a:r>
            <a:endParaRPr sz="1800" dirty="0">
              <a:latin typeface="Century Gothic"/>
              <a:ea typeface="Century Gothic"/>
              <a:cs typeface="Century Gothic"/>
              <a:sym typeface="Century Gothic"/>
            </a:endParaRPr>
          </a:p>
          <a:p>
            <a:pPr marL="45720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showing appreciation at the end (applause or finger snaps)</a:t>
            </a:r>
            <a:endParaRPr sz="1800" dirty="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229601" y="83784"/>
            <a:ext cx="890485" cy="863271"/>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2"/>
          <p:cNvSpPr txBox="1">
            <a:spLocks noGrp="1"/>
          </p:cNvSpPr>
          <p:nvPr>
            <p:ph type="title"/>
          </p:nvPr>
        </p:nvSpPr>
        <p:spPr>
          <a:xfrm>
            <a:off x="502525" y="266655"/>
            <a:ext cx="7149900" cy="680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look at how you will be assessed</a:t>
            </a:r>
            <a:endParaRPr sz="3000" b="1" i="1" dirty="0"/>
          </a:p>
        </p:txBody>
      </p:sp>
      <p:sp>
        <p:nvSpPr>
          <p:cNvPr id="188" name="Google Shape;188;p32"/>
          <p:cNvSpPr txBox="1"/>
          <p:nvPr/>
        </p:nvSpPr>
        <p:spPr>
          <a:xfrm>
            <a:off x="4077475" y="1070313"/>
            <a:ext cx="4195500" cy="360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Do your best in your presentations and keep in mind the speaking skills we have practiced.</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Speak clearly</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Make eye contact</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 sz="2400">
                <a:latin typeface="Century Gothic"/>
                <a:ea typeface="Century Gothic"/>
                <a:cs typeface="Century Gothic"/>
                <a:sym typeface="Century Gothic"/>
              </a:rPr>
              <a:t>Use your visual displays</a:t>
            </a:r>
            <a:endParaRPr sz="2400">
              <a:latin typeface="Century Gothic"/>
              <a:ea typeface="Century Gothic"/>
              <a:cs typeface="Century Gothic"/>
              <a:sym typeface="Century Gothic"/>
            </a:endParaRPr>
          </a:p>
        </p:txBody>
      </p:sp>
      <p:pic>
        <p:nvPicPr>
          <p:cNvPr id="189" name="Google Shape;189;p32"/>
          <p:cNvPicPr preferRelativeResize="0"/>
          <p:nvPr/>
        </p:nvPicPr>
        <p:blipFill>
          <a:blip r:embed="rId3">
            <a:alphaModFix/>
          </a:blip>
          <a:stretch>
            <a:fillRect/>
          </a:stretch>
        </p:blipFill>
        <p:spPr>
          <a:xfrm>
            <a:off x="859971" y="1219199"/>
            <a:ext cx="2714382" cy="3449701"/>
          </a:xfrm>
          <a:prstGeom prst="rect">
            <a:avLst/>
          </a:prstGeom>
          <a:noFill/>
          <a:ln w="9525" cap="flat" cmpd="sng">
            <a:solidFill>
              <a:srgbClr val="000000"/>
            </a:solidFill>
            <a:prstDash val="solid"/>
            <a:round/>
            <a:headEnd type="none" w="sm" len="sm"/>
            <a:tailEnd type="none" w="sm" len="sm"/>
          </a:ln>
        </p:spPr>
      </p:pic>
      <p:pic>
        <p:nvPicPr>
          <p:cNvPr id="6" name="Google Shape;167;p29"/>
          <p:cNvPicPr preferRelativeResize="0"/>
          <p:nvPr/>
        </p:nvPicPr>
        <p:blipFill>
          <a:blip r:embed="rId4">
            <a:alphaModFix/>
          </a:blip>
          <a:stretch>
            <a:fillRect/>
          </a:stretch>
        </p:blipFill>
        <p:spPr>
          <a:xfrm>
            <a:off x="8229601" y="83784"/>
            <a:ext cx="890485" cy="863271"/>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3"/>
          <p:cNvSpPr txBox="1">
            <a:spLocks noGrp="1"/>
          </p:cNvSpPr>
          <p:nvPr>
            <p:ph type="title"/>
          </p:nvPr>
        </p:nvSpPr>
        <p:spPr>
          <a:xfrm>
            <a:off x="485736" y="317974"/>
            <a:ext cx="7149900" cy="680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fill out an Exit Ticket</a:t>
            </a:r>
            <a:endParaRPr sz="3000" b="1" i="1" dirty="0"/>
          </a:p>
        </p:txBody>
      </p:sp>
      <p:sp>
        <p:nvSpPr>
          <p:cNvPr id="196" name="Google Shape;196;p33"/>
          <p:cNvSpPr txBox="1"/>
          <p:nvPr/>
        </p:nvSpPr>
        <p:spPr>
          <a:xfrm>
            <a:off x="752700" y="945075"/>
            <a:ext cx="3412200" cy="3734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Reflect on how you did by rating yourself on the learning targets.</a:t>
            </a:r>
            <a:endParaRPr sz="2400">
              <a:latin typeface="Century Gothic"/>
              <a:ea typeface="Century Gothic"/>
              <a:cs typeface="Century Gothic"/>
              <a:sym typeface="Century Gothic"/>
            </a:endParaRPr>
          </a:p>
        </p:txBody>
      </p:sp>
      <p:pic>
        <p:nvPicPr>
          <p:cNvPr id="197" name="Google Shape;197;p33"/>
          <p:cNvPicPr preferRelativeResize="0"/>
          <p:nvPr/>
        </p:nvPicPr>
        <p:blipFill>
          <a:blip r:embed="rId3">
            <a:alphaModFix/>
          </a:blip>
          <a:stretch>
            <a:fillRect/>
          </a:stretch>
        </p:blipFill>
        <p:spPr>
          <a:xfrm>
            <a:off x="4920333" y="1162789"/>
            <a:ext cx="3161615" cy="3734401"/>
          </a:xfrm>
          <a:prstGeom prst="rect">
            <a:avLst/>
          </a:prstGeom>
          <a:noFill/>
          <a:ln w="9525" cap="flat" cmpd="sng">
            <a:solidFill>
              <a:srgbClr val="000000"/>
            </a:solidFill>
            <a:prstDash val="solid"/>
            <a:round/>
            <a:headEnd type="none" w="sm" len="sm"/>
            <a:tailEnd type="none" w="sm" len="sm"/>
          </a:ln>
        </p:spPr>
      </p:pic>
      <p:pic>
        <p:nvPicPr>
          <p:cNvPr id="198" name="Google Shape;198;p33" descr="elated image"/>
          <p:cNvPicPr preferRelativeResize="0"/>
          <p:nvPr/>
        </p:nvPicPr>
        <p:blipFill>
          <a:blip r:embed="rId4">
            <a:alphaModFix/>
          </a:blip>
          <a:stretch>
            <a:fillRect/>
          </a:stretch>
        </p:blipFill>
        <p:spPr>
          <a:xfrm>
            <a:off x="5410200" y="317974"/>
            <a:ext cx="770054" cy="530700"/>
          </a:xfrm>
          <a:prstGeom prst="rect">
            <a:avLst/>
          </a:prstGeom>
          <a:noFill/>
          <a:ln>
            <a:noFill/>
          </a:ln>
        </p:spPr>
      </p:pic>
      <p:pic>
        <p:nvPicPr>
          <p:cNvPr id="7" name="Google Shape;167;p29"/>
          <p:cNvPicPr preferRelativeResize="0"/>
          <p:nvPr/>
        </p:nvPicPr>
        <p:blipFill>
          <a:blip r:embed="rId5">
            <a:alphaModFix/>
          </a:blip>
          <a:stretch>
            <a:fillRect/>
          </a:stretch>
        </p:blipFill>
        <p:spPr>
          <a:xfrm>
            <a:off x="8229601" y="83784"/>
            <a:ext cx="890485" cy="863271"/>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EBE346F-577B-4DB4-95CF-B892AE68C7A6}"/>
</file>

<file path=customXml/itemProps2.xml><?xml version="1.0" encoding="utf-8"?>
<ds:datastoreItem xmlns:ds="http://schemas.openxmlformats.org/officeDocument/2006/customXml" ds:itemID="{BB9281CF-272B-42B6-B1EE-824A61A6CF3A}"/>
</file>

<file path=customXml/itemProps3.xml><?xml version="1.0" encoding="utf-8"?>
<ds:datastoreItem xmlns:ds="http://schemas.openxmlformats.org/officeDocument/2006/customXml" ds:itemID="{321C374F-F89D-4218-A70B-432869CF4289}"/>
</file>

<file path=docProps/app.xml><?xml version="1.0" encoding="utf-8"?>
<Properties xmlns="http://schemas.openxmlformats.org/officeDocument/2006/extended-properties" xmlns:vt="http://schemas.openxmlformats.org/officeDocument/2006/docPropsVTypes">
  <TotalTime>232</TotalTime>
  <Words>2206</Words>
  <Application>Microsoft Macintosh PowerPoint</Application>
  <PresentationFormat>On-screen Show (16:9)</PresentationFormat>
  <Paragraphs>225</Paragraphs>
  <Slides>11</Slides>
  <Notes>11</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11</vt:i4>
      </vt:variant>
    </vt:vector>
  </HeadingPairs>
  <TitlesOfParts>
    <vt:vector size="15" baseType="lpstr">
      <vt:lpstr>Calibri</vt:lpstr>
      <vt:lpstr>Century Gothic</vt:lpstr>
      <vt:lpstr>Simple Light</vt:lpstr>
      <vt:lpstr>Office Theme</vt:lpstr>
      <vt:lpstr>PowerPoint Presentation</vt:lpstr>
      <vt:lpstr>PowerPoint Presentation</vt:lpstr>
      <vt:lpstr>PowerPoint Presentation</vt:lpstr>
      <vt:lpstr>Grade 7: Module 4:  Unit 2: Lesson 19</vt:lpstr>
      <vt:lpstr>PowerPoint Presentation</vt:lpstr>
      <vt:lpstr>Let’s get ready to present our visual displays</vt:lpstr>
      <vt:lpstr>Let’s discuss being a respectful audience</vt:lpstr>
      <vt:lpstr>Let’s look at how you will be assessed</vt:lpstr>
      <vt:lpstr>Let’s fill out an Exit Ticket</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3</cp:revision>
  <dcterms:modified xsi:type="dcterms:W3CDTF">2018-12-10T03:44:26Z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