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Lst>
  <p:notesMasterIdLst>
    <p:notesMasterId r:id="rId15"/>
  </p:notesMasterIdLst>
  <p:sldIdLst>
    <p:sldId id="256" r:id="rId5"/>
    <p:sldId id="257" r:id="rId6"/>
    <p:sldId id="258" r:id="rId7"/>
    <p:sldId id="259" r:id="rId8"/>
    <p:sldId id="260" r:id="rId9"/>
    <p:sldId id="261" r:id="rId10"/>
    <p:sldId id="262" r:id="rId11"/>
    <p:sldId id="263" r:id="rId12"/>
    <p:sldId id="264" r:id="rId13"/>
    <p:sldId id="265" r:id="rId14"/>
  </p:sldIdLst>
  <p:sldSz cx="12192000" cy="6858000"/>
  <p:notesSz cx="6858000" cy="9144000"/>
  <p:embeddedFontLst>
    <p:embeddedFont>
      <p:font typeface="Calibri" panose="020F0502020204030204" pitchFamily="34" charset="0"/>
      <p:regular r:id="rId16"/>
      <p:bold r:id="rId17"/>
      <p:italic r:id="rId18"/>
      <p:boldItalic r:id="rId19"/>
    </p:embeddedFont>
    <p:embeddedFont>
      <p:font typeface="Century Gothic" panose="020B0502020202020204" pitchFamily="34" charset="0"/>
      <p:regular r:id="rId20"/>
      <p:bold r:id="rId21"/>
      <p:italic r:id="rId22"/>
      <p:boldItalic r:id="rId2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9A5BDAE-7012-4394-8CC2-843382C79350}" v="5" dt="2018-09-20T17:24:41.324"/>
  </p1510:revLst>
</p1510:revInfo>
</file>

<file path=ppt/tableStyles.xml><?xml version="1.0" encoding="utf-8"?>
<a:tblStyleLst xmlns:a="http://schemas.openxmlformats.org/drawingml/2006/main" def="{6C8FBE9E-4C9F-437F-9A33-862ED11DE8D3}">
  <a:tblStyle styleId="{6C8FBE9E-4C9F-437F-9A33-862ED11DE8D3}" styleName="Table_0">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rgbClr val="FFFFFF"/>
      </a:tcTxStyle>
      <a:tcStyle>
        <a:tcBdr/>
        <a:fill>
          <a:solidFill>
            <a:srgbClr val="5B9BD5"/>
          </a:solidFill>
        </a:fill>
      </a:tcStyle>
    </a:lastCol>
    <a:firstCol>
      <a:tcTxStyle b="on" i="off">
        <a:font>
          <a:latin typeface="Calibri"/>
          <a:ea typeface="Calibri"/>
          <a:cs typeface="Calibri"/>
        </a:font>
        <a:srgbClr val="FFFFFF"/>
      </a:tcTxStyle>
      <a:tcStyle>
        <a:tcBdr/>
        <a:fill>
          <a:solidFill>
            <a:srgbClr val="5B9BD5"/>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5B9BD5"/>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5B9BD5"/>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9533" autoAdjust="0"/>
  </p:normalViewPr>
  <p:slideViewPr>
    <p:cSldViewPr snapToGrid="0">
      <p:cViewPr varScale="1">
        <p:scale>
          <a:sx n="67" d="100"/>
          <a:sy n="67" d="100"/>
        </p:scale>
        <p:origin x="620" y="6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3.fntdata"/><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font" Target="fonts/font6.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font" Target="fonts/font2.fntdata"/><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font" Target="fonts/font1.fntdata"/><Relationship Id="rId20" Type="http://schemas.openxmlformats.org/officeDocument/2006/relationships/font" Target="fonts/font5.fntdata"/><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notesMaster" Target="notesMasters/notesMaster1.xml"/><Relationship Id="rId23" Type="http://schemas.openxmlformats.org/officeDocument/2006/relationships/font" Target="fonts/font8.fntdata"/><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font" Target="fonts/font4.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7.fntdata"/><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n Benson" userId="7888f041-e9c4-484d-a793-6a135ed92492" providerId="ADAL" clId="{D9A5BDAE-7012-4394-8CC2-843382C79350}"/>
    <pc:docChg chg="modSld modMainMaster">
      <pc:chgData name="Steven Benson" userId="7888f041-e9c4-484d-a793-6a135ed92492" providerId="ADAL" clId="{D9A5BDAE-7012-4394-8CC2-843382C79350}" dt="2018-09-20T17:24:41.324" v="4" actId="14100"/>
      <pc:docMkLst>
        <pc:docMk/>
      </pc:docMkLst>
      <pc:sldChg chg="addSp modSp">
        <pc:chgData name="Steven Benson" userId="7888f041-e9c4-484d-a793-6a135ed92492" providerId="ADAL" clId="{D9A5BDAE-7012-4394-8CC2-843382C79350}" dt="2018-09-20T17:24:41.324" v="4" actId="14100"/>
        <pc:sldMkLst>
          <pc:docMk/>
          <pc:sldMk cId="0" sldId="258"/>
        </pc:sldMkLst>
        <pc:picChg chg="add mod">
          <ac:chgData name="Steven Benson" userId="7888f041-e9c4-484d-a793-6a135ed92492" providerId="ADAL" clId="{D9A5BDAE-7012-4394-8CC2-843382C79350}" dt="2018-09-20T17:24:41.324" v="4" actId="14100"/>
          <ac:picMkLst>
            <pc:docMk/>
            <pc:sldMk cId="0" sldId="258"/>
            <ac:picMk id="3" creationId="{F60F3982-3D8C-4269-BC36-3EB85CBC0402}"/>
          </ac:picMkLst>
        </pc:picChg>
      </pc:sldChg>
      <pc:sldMasterChg chg="addSp modSp">
        <pc:chgData name="Steven Benson" userId="7888f041-e9c4-484d-a793-6a135ed92492" providerId="ADAL" clId="{D9A5BDAE-7012-4394-8CC2-843382C79350}" dt="2018-09-20T17:24:32.310" v="1" actId="1076"/>
        <pc:sldMasterMkLst>
          <pc:docMk/>
          <pc:sldMasterMk cId="0" sldId="2147483659"/>
        </pc:sldMasterMkLst>
        <pc:picChg chg="add mod">
          <ac:chgData name="Steven Benson" userId="7888f041-e9c4-484d-a793-6a135ed92492" providerId="ADAL" clId="{D9A5BDAE-7012-4394-8CC2-843382C79350}" dt="2018-09-20T17:24:32.310" v="1" actId="1076"/>
          <ac:picMkLst>
            <pc:docMk/>
            <pc:sldMasterMk cId="0" sldId="2147483659"/>
            <ac:picMk id="7" creationId="{3ED7309C-C1EA-4A74-A976-67FFCD21C9C9}"/>
          </ac:picMkLst>
        </pc:picChg>
        <pc:picChg chg="add mod">
          <ac:chgData name="Steven Benson" userId="7888f041-e9c4-484d-a793-6a135ed92492" providerId="ADAL" clId="{D9A5BDAE-7012-4394-8CC2-843382C79350}" dt="2018-09-20T17:24:32.310" v="1" actId="1076"/>
          <ac:picMkLst>
            <pc:docMk/>
            <pc:sldMasterMk cId="0" sldId="2147483659"/>
            <ac:picMk id="8" creationId="{2FA721F7-002C-4113-8BB8-736BA4E4F6E1}"/>
          </ac:picMkLst>
        </pc:picChg>
        <pc:picChg chg="add mod">
          <ac:chgData name="Steven Benson" userId="7888f041-e9c4-484d-a793-6a135ed92492" providerId="ADAL" clId="{D9A5BDAE-7012-4394-8CC2-843382C79350}" dt="2018-09-20T17:24:32.310" v="1" actId="1076"/>
          <ac:picMkLst>
            <pc:docMk/>
            <pc:sldMasterMk cId="0" sldId="2147483659"/>
            <ac:picMk id="9" creationId="{856B7884-558A-4394-B79F-921672605574}"/>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562689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www.engageny.org/resource/launching-independent-reading-in-grades-6-8-sample-plan"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3e7edb3a3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g3e7edb3a3e_0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US" dirty="0">
                <a:solidFill>
                  <a:srgbClr val="000000"/>
                </a:solidFill>
              </a:rPr>
              <a:t>Teacher Notes:</a:t>
            </a:r>
            <a:endParaRPr dirty="0">
              <a:solidFill>
                <a:srgbClr val="000000"/>
              </a:solidFill>
            </a:endParaRPr>
          </a:p>
          <a:p>
            <a:pPr marL="457200" lvl="0" indent="-304800" rtl="0">
              <a:lnSpc>
                <a:spcPct val="100000"/>
              </a:lnSpc>
              <a:spcBef>
                <a:spcPts val="0"/>
              </a:spcBef>
              <a:spcAft>
                <a:spcPts val="0"/>
              </a:spcAft>
              <a:buSzPts val="1200"/>
              <a:buFont typeface="Calibri"/>
              <a:buChar char="●"/>
            </a:pPr>
            <a:r>
              <a:rPr lang="en-US" dirty="0"/>
              <a:t>The purpose of this lesson is for students to finish the draft of their essay about </a:t>
            </a:r>
            <a:r>
              <a:rPr lang="en-US" dirty="0" err="1"/>
              <a:t>Lyddie</a:t>
            </a:r>
            <a:r>
              <a:rPr lang="en-US" dirty="0"/>
              <a:t> signing the petition. In the previous four lessons, students have shaped their arguments, collected evidence, planned their essays, and critiqued one another’s work. At this point, students need time to craft their essay.</a:t>
            </a:r>
            <a:endParaRPr dirty="0"/>
          </a:p>
          <a:p>
            <a:pPr marL="457200" lvl="0" indent="-304800" rtl="0">
              <a:lnSpc>
                <a:spcPct val="100000"/>
              </a:lnSpc>
              <a:spcBef>
                <a:spcPts val="0"/>
              </a:spcBef>
              <a:spcAft>
                <a:spcPts val="0"/>
              </a:spcAft>
              <a:buSzPts val="1200"/>
              <a:buFont typeface="Calibri"/>
              <a:buChar char="●"/>
            </a:pPr>
            <a:r>
              <a:rPr lang="en-US" dirty="0"/>
              <a:t>Be sure to think about how students will submit their drafts at the end of class: printing, saving to a server, emailing, etc.</a:t>
            </a:r>
            <a:endParaRPr dirty="0"/>
          </a:p>
          <a:p>
            <a:pPr marL="457200" lvl="0" indent="-304800" rtl="0">
              <a:lnSpc>
                <a:spcPct val="100000"/>
              </a:lnSpc>
              <a:spcBef>
                <a:spcPts val="0"/>
              </a:spcBef>
              <a:spcAft>
                <a:spcPts val="0"/>
              </a:spcAft>
              <a:buSzPts val="1200"/>
              <a:buChar char="●"/>
            </a:pPr>
            <a:r>
              <a:rPr lang="en-US" dirty="0"/>
              <a:t>As noted in Lesson 17, this lesson is written assuming the use of computers to draft the essays in order to make later revisions easier. If using computers is not possible in your classroom, consider giving students more time to hand write their essays. If students are hand-writing, encourage them to double-space, as it will make revision easier.</a:t>
            </a:r>
            <a:endParaRPr dirty="0"/>
          </a:p>
          <a:p>
            <a:pPr marL="457200" lvl="0" indent="-304800" rtl="0">
              <a:lnSpc>
                <a:spcPct val="100000"/>
              </a:lnSpc>
              <a:spcBef>
                <a:spcPts val="0"/>
              </a:spcBef>
              <a:spcAft>
                <a:spcPts val="0"/>
              </a:spcAft>
              <a:buSzPts val="1200"/>
              <a:buFont typeface="Calibri"/>
              <a:buChar char="●"/>
            </a:pPr>
            <a:r>
              <a:rPr lang="en-US" dirty="0"/>
              <a:t>Since students will produce this essay draft independently, it is used as an assessment for “Claim and Reasons” and “Command of Evidence” on the </a:t>
            </a:r>
            <a:r>
              <a:rPr lang="en-US" b="1" dirty="0"/>
              <a:t>NYS Expository Writing Rubric </a:t>
            </a:r>
            <a:r>
              <a:rPr lang="en-US" dirty="0"/>
              <a:t>(argument version). Return the essay drafts with feedback in Lesson 20. Be sure to give feedback on the “Coherence, Style, and Organization” row and the “Command of Conventions” row of the rubric so that students can make those revisions in Lesson 20. See teaching note at the end of this lesson regarding the possibility of launching independent reading at this point in Module 2, in order to have more time to read and give feedback on students’ draft essays.</a:t>
            </a:r>
            <a:endParaRPr dirty="0"/>
          </a:p>
        </p:txBody>
      </p:sp>
    </p:spTree>
    <p:extLst>
      <p:ext uri="{BB962C8B-B14F-4D97-AF65-F5344CB8AC3E}">
        <p14:creationId xmlns:p14="http://schemas.microsoft.com/office/powerpoint/2010/main" val="23259555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404b1253c4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0" name="Google Shape;160;g404b1253c4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b="1"/>
              <a:t>Pacing: will vary, but 30-40 minutes </a:t>
            </a:r>
            <a:endParaRPr/>
          </a:p>
          <a:p>
            <a:pPr marL="0" lvl="0" indent="0" rtl="0">
              <a:spcBef>
                <a:spcPts val="0"/>
              </a:spcBef>
              <a:spcAft>
                <a:spcPts val="0"/>
              </a:spcAft>
              <a:buClr>
                <a:schemeClr val="dk1"/>
              </a:buClr>
              <a:buSzPts val="1100"/>
              <a:buFont typeface="Arial"/>
              <a:buNone/>
            </a:pPr>
            <a:r>
              <a:rPr lang="en-US" b="1"/>
              <a:t>Grouping: Small Groups</a:t>
            </a:r>
            <a:endParaRPr b="1"/>
          </a:p>
          <a:p>
            <a:pPr marL="0" lvl="0" indent="0" rtl="0">
              <a:spcBef>
                <a:spcPts val="0"/>
              </a:spcBef>
              <a:spcAft>
                <a:spcPts val="0"/>
              </a:spcAft>
              <a:buClr>
                <a:schemeClr val="dk1"/>
              </a:buClr>
              <a:buSzPts val="1100"/>
              <a:buFont typeface="Arial"/>
              <a:buNone/>
            </a:pPr>
            <a:endParaRPr b="1"/>
          </a:p>
          <a:p>
            <a:pPr marL="0" lvl="0" indent="0" rtl="0">
              <a:spcBef>
                <a:spcPts val="0"/>
              </a:spcBef>
              <a:spcAft>
                <a:spcPts val="0"/>
              </a:spcAft>
              <a:buClr>
                <a:schemeClr val="dk1"/>
              </a:buClr>
              <a:buSzPts val="1100"/>
              <a:buFont typeface="Arial"/>
              <a:buNone/>
            </a:pPr>
            <a:r>
              <a:rPr lang="en-US"/>
              <a:t>Teaching Notes:</a:t>
            </a:r>
            <a:endParaRPr/>
          </a:p>
          <a:p>
            <a:pPr marL="457200" lvl="0" indent="-304800" rtl="0">
              <a:spcBef>
                <a:spcPts val="0"/>
              </a:spcBef>
              <a:spcAft>
                <a:spcPts val="0"/>
              </a:spcAft>
              <a:buClr>
                <a:schemeClr val="dk1"/>
              </a:buClr>
              <a:buSzPts val="1200"/>
              <a:buFont typeface="Calibri"/>
              <a:buChar char="●"/>
            </a:pPr>
            <a:r>
              <a:rPr lang="en-US"/>
              <a:t>Small group time should give every student work on what he or she needs the most. It will be up to you to rotate the students through a small menu of activities. </a:t>
            </a:r>
            <a:endParaRPr/>
          </a:p>
          <a:p>
            <a:pPr marL="0" lvl="0" indent="0" rtl="0">
              <a:spcBef>
                <a:spcPts val="0"/>
              </a:spcBef>
              <a:spcAft>
                <a:spcPts val="0"/>
              </a:spcAft>
              <a:buClr>
                <a:schemeClr val="dk1"/>
              </a:buClr>
              <a:buSzPts val="1100"/>
              <a:buFont typeface="Arial"/>
              <a:buNone/>
            </a:pPr>
            <a:endParaRPr/>
          </a:p>
          <a:p>
            <a:pPr marL="0" lvl="0" indent="0" rtl="0">
              <a:spcBef>
                <a:spcPts val="0"/>
              </a:spcBef>
              <a:spcAft>
                <a:spcPts val="0"/>
              </a:spcAft>
              <a:buClr>
                <a:schemeClr val="dk1"/>
              </a:buClr>
              <a:buSzPts val="1100"/>
              <a:buFont typeface="Arial"/>
              <a:buNone/>
            </a:pPr>
            <a:r>
              <a:rPr lang="en-US"/>
              <a:t>Here are activities you should always have:</a:t>
            </a:r>
            <a:endParaRPr/>
          </a:p>
          <a:p>
            <a:pPr marL="457200" lvl="0" indent="-304800" rtl="0">
              <a:spcBef>
                <a:spcPts val="0"/>
              </a:spcBef>
              <a:spcAft>
                <a:spcPts val="0"/>
              </a:spcAft>
              <a:buClr>
                <a:schemeClr val="dk1"/>
              </a:buClr>
              <a:buSzPts val="1200"/>
              <a:buFont typeface="Calibri"/>
              <a:buChar char="●"/>
            </a:pPr>
            <a:r>
              <a:rPr lang="en-US"/>
              <a:t>Daily fluency work (for students who need it) until every student in the class is reading smoothly and can get the gist quickly and easily. NOTE: this can be combined with #2. What is read for fluency can be the reading for the next day. </a:t>
            </a:r>
            <a:endParaRPr/>
          </a:p>
          <a:p>
            <a:pPr marL="457200" lvl="0" indent="-304800" rtl="0">
              <a:spcBef>
                <a:spcPts val="0"/>
              </a:spcBef>
              <a:spcAft>
                <a:spcPts val="0"/>
              </a:spcAft>
              <a:buClr>
                <a:schemeClr val="dk1"/>
              </a:buClr>
              <a:buSzPts val="1200"/>
              <a:buFont typeface="Calibri"/>
              <a:buChar char="●"/>
            </a:pPr>
            <a:r>
              <a:rPr lang="en-US"/>
              <a:t>Reading the homework for students who aren’t able to do this at home reliably.</a:t>
            </a:r>
            <a:endParaRPr/>
          </a:p>
          <a:p>
            <a:pPr marL="457200" lvl="0" indent="-304800" rtl="0">
              <a:spcBef>
                <a:spcPts val="0"/>
              </a:spcBef>
              <a:spcAft>
                <a:spcPts val="0"/>
              </a:spcAft>
              <a:buClr>
                <a:schemeClr val="dk1"/>
              </a:buClr>
              <a:buSzPts val="1200"/>
              <a:buFont typeface="Calibri"/>
              <a:buChar char="●"/>
            </a:pPr>
            <a:r>
              <a:rPr lang="en-US"/>
              <a:t>Accountable independent reading from the Scholastic library books that are most connected to your current module topic. </a:t>
            </a:r>
            <a:endParaRPr/>
          </a:p>
          <a:p>
            <a:pPr marL="0" lvl="0" indent="0" rtl="0">
              <a:spcBef>
                <a:spcPts val="0"/>
              </a:spcBef>
              <a:spcAft>
                <a:spcPts val="0"/>
              </a:spcAft>
              <a:buClr>
                <a:schemeClr val="dk1"/>
              </a:buClr>
              <a:buSzPts val="1100"/>
              <a:buFont typeface="Arial"/>
              <a:buNone/>
            </a:pPr>
            <a:endParaRPr/>
          </a:p>
          <a:p>
            <a:pPr marL="0" lvl="0" indent="0" rtl="0">
              <a:spcBef>
                <a:spcPts val="0"/>
              </a:spcBef>
              <a:spcAft>
                <a:spcPts val="0"/>
              </a:spcAft>
              <a:buClr>
                <a:schemeClr val="dk1"/>
              </a:buClr>
              <a:buSzPts val="1100"/>
              <a:buFont typeface="Arial"/>
              <a:buNone/>
            </a:pPr>
            <a:r>
              <a:rPr lang="en-US"/>
              <a:t>Here are activities you should cycle in as needed:</a:t>
            </a:r>
            <a:endParaRPr/>
          </a:p>
          <a:p>
            <a:pPr marL="457200" lvl="0" indent="-304800" rtl="0">
              <a:spcBef>
                <a:spcPts val="0"/>
              </a:spcBef>
              <a:spcAft>
                <a:spcPts val="0"/>
              </a:spcAft>
              <a:buClr>
                <a:schemeClr val="dk1"/>
              </a:buClr>
              <a:buSzPts val="1200"/>
              <a:buFont typeface="Calibri"/>
              <a:buChar char="●"/>
            </a:pPr>
            <a:r>
              <a:rPr lang="en-US"/>
              <a:t>Language Enrichments and ELL support activities.</a:t>
            </a:r>
            <a:endParaRPr/>
          </a:p>
          <a:p>
            <a:pPr marL="457200" lvl="0" indent="-304800" rtl="0">
              <a:spcBef>
                <a:spcPts val="0"/>
              </a:spcBef>
              <a:spcAft>
                <a:spcPts val="0"/>
              </a:spcAft>
              <a:buClr>
                <a:schemeClr val="dk1"/>
              </a:buClr>
              <a:buSzPts val="1200"/>
              <a:buFont typeface="Calibri"/>
              <a:buChar char="●"/>
            </a:pPr>
            <a:r>
              <a:rPr lang="en-US"/>
              <a:t>Text based writing work, or continuing unfinished work from class time. </a:t>
            </a:r>
            <a:endParaRPr/>
          </a:p>
          <a:p>
            <a:pPr marL="0" lvl="0" indent="0" rtl="0">
              <a:spcBef>
                <a:spcPts val="0"/>
              </a:spcBef>
              <a:spcAft>
                <a:spcPts val="0"/>
              </a:spcAft>
              <a:buClr>
                <a:schemeClr val="dk1"/>
              </a:buClr>
              <a:buSzPts val="1100"/>
              <a:buFont typeface="Arial"/>
              <a:buNone/>
            </a:pPr>
            <a:endParaRPr/>
          </a:p>
          <a:p>
            <a:pPr marL="0" lvl="0" indent="0">
              <a:spcBef>
                <a:spcPts val="0"/>
              </a:spcBef>
              <a:spcAft>
                <a:spcPts val="0"/>
              </a:spcAft>
              <a:buNone/>
            </a:pPr>
            <a:endParaRPr/>
          </a:p>
        </p:txBody>
      </p:sp>
      <p:sp>
        <p:nvSpPr>
          <p:cNvPr id="161" name="Google Shape;161;g404b1253c4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10</a:t>
            </a:fld>
            <a:endParaRPr/>
          </a:p>
        </p:txBody>
      </p:sp>
    </p:spTree>
    <p:extLst>
      <p:ext uri="{BB962C8B-B14F-4D97-AF65-F5344CB8AC3E}">
        <p14:creationId xmlns:p14="http://schemas.microsoft.com/office/powerpoint/2010/main" val="27475976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Google Shape;9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US" dirty="0"/>
              <a:t>New Materials to Prepare in Advance: </a:t>
            </a:r>
            <a:endParaRPr dirty="0"/>
          </a:p>
          <a:p>
            <a:pPr marL="457200" lvl="0" indent="-304800" rtl="0">
              <a:spcBef>
                <a:spcPts val="0"/>
              </a:spcBef>
              <a:spcAft>
                <a:spcPts val="0"/>
              </a:spcAft>
              <a:buClr>
                <a:schemeClr val="dk1"/>
              </a:buClr>
              <a:buSzPts val="1200"/>
              <a:buFont typeface="Century Gothic"/>
              <a:buChar char="●"/>
            </a:pPr>
            <a:r>
              <a:rPr lang="en-US" b="1" dirty="0"/>
              <a:t>Launching Independent Reading in Grades 6–8: Sample Plan </a:t>
            </a:r>
            <a:r>
              <a:rPr lang="en-US" dirty="0"/>
              <a:t>(</a:t>
            </a:r>
            <a:r>
              <a:rPr lang="en-US" u="sng" dirty="0">
                <a:solidFill>
                  <a:schemeClr val="hlink"/>
                </a:solidFill>
                <a:hlinkClick r:id="rId3"/>
              </a:rPr>
              <a:t>stand-alone document on EngageNY.org</a:t>
            </a:r>
            <a:r>
              <a:rPr lang="en-US" dirty="0"/>
              <a:t>; optional; for teacher reference)</a:t>
            </a:r>
            <a:endParaRPr b="1" dirty="0"/>
          </a:p>
          <a:p>
            <a:pPr marL="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US" dirty="0"/>
              <a:t>Materials to Gather from Previous Lesson:</a:t>
            </a:r>
            <a:endParaRPr dirty="0"/>
          </a:p>
          <a:p>
            <a:pPr marL="457200" lvl="0" indent="-304800" rtl="0">
              <a:spcBef>
                <a:spcPts val="0"/>
              </a:spcBef>
              <a:spcAft>
                <a:spcPts val="0"/>
              </a:spcAft>
              <a:buClr>
                <a:schemeClr val="dk1"/>
              </a:buClr>
              <a:buSzPts val="1200"/>
              <a:buFont typeface="Century Gothic"/>
              <a:buChar char="●"/>
            </a:pPr>
            <a:r>
              <a:rPr lang="en-US" b="1" dirty="0"/>
              <a:t>Entry Task</a:t>
            </a:r>
            <a:r>
              <a:rPr lang="en-US" dirty="0"/>
              <a:t> (from Lesson 17, so students can look at their quote sandwiches again)</a:t>
            </a:r>
            <a:endParaRPr b="1" i="1" dirty="0"/>
          </a:p>
          <a:p>
            <a:pPr marL="457200" lvl="0" indent="-304800" rtl="0">
              <a:spcBef>
                <a:spcPts val="0"/>
              </a:spcBef>
              <a:spcAft>
                <a:spcPts val="0"/>
              </a:spcAft>
              <a:buClr>
                <a:schemeClr val="dk1"/>
              </a:buClr>
              <a:buSzPts val="1200"/>
              <a:buFont typeface="Century Gothic"/>
              <a:buChar char="●"/>
            </a:pPr>
            <a:r>
              <a:rPr lang="en-US" b="1" i="1" dirty="0" err="1"/>
              <a:t>Lyddie</a:t>
            </a:r>
            <a:r>
              <a:rPr lang="en-US" i="1" dirty="0"/>
              <a:t> </a:t>
            </a:r>
            <a:r>
              <a:rPr lang="en-US" dirty="0"/>
              <a:t>(book; one per student)</a:t>
            </a:r>
            <a:endParaRPr dirty="0"/>
          </a:p>
          <a:p>
            <a:pPr marL="457200" lvl="0" indent="-304800" rtl="0">
              <a:spcBef>
                <a:spcPts val="0"/>
              </a:spcBef>
              <a:spcAft>
                <a:spcPts val="0"/>
              </a:spcAft>
              <a:buClr>
                <a:schemeClr val="dk1"/>
              </a:buClr>
              <a:buSzPts val="1200"/>
              <a:buFont typeface="Century Gothic"/>
              <a:buChar char="●"/>
            </a:pPr>
            <a:r>
              <a:rPr lang="en-US" b="1" dirty="0"/>
              <a:t>End of Unit 1 Assessment Prompt: </a:t>
            </a:r>
            <a:r>
              <a:rPr lang="en-US" b="1" i="1" dirty="0" err="1"/>
              <a:t>Lyddie</a:t>
            </a:r>
            <a:r>
              <a:rPr lang="en-US" b="1" i="1" dirty="0"/>
              <a:t> </a:t>
            </a:r>
            <a:r>
              <a:rPr lang="en-US" b="1" dirty="0"/>
              <a:t>Argument Essay</a:t>
            </a:r>
            <a:r>
              <a:rPr lang="en-US" dirty="0"/>
              <a:t> (from Lesson 14; included again in this lesson for teacher reference; one per student and one to display)</a:t>
            </a:r>
            <a:endParaRPr dirty="0"/>
          </a:p>
          <a:p>
            <a:pPr marL="457200" lvl="0" indent="-304800" rtl="0">
              <a:spcBef>
                <a:spcPts val="0"/>
              </a:spcBef>
              <a:spcAft>
                <a:spcPts val="0"/>
              </a:spcAft>
              <a:buClr>
                <a:schemeClr val="dk1"/>
              </a:buClr>
              <a:buSzPts val="1200"/>
              <a:buFont typeface="Century Gothic"/>
              <a:buChar char="●"/>
            </a:pPr>
            <a:r>
              <a:rPr lang="en-US" b="1" dirty="0"/>
              <a:t>NYS Expository Writing Rubric (Argument version)</a:t>
            </a:r>
            <a:r>
              <a:rPr lang="en-US" dirty="0"/>
              <a:t> (for teacher reference; use this to assess students’ drafts on rows 1 and 2 of the rubric; see Teaching Note above)</a:t>
            </a:r>
            <a:endParaRPr dirty="0"/>
          </a:p>
          <a:p>
            <a:pPr marL="457200" lvl="0" indent="-304800" rtl="0">
              <a:lnSpc>
                <a:spcPct val="100000"/>
              </a:lnSpc>
              <a:spcBef>
                <a:spcPts val="0"/>
              </a:spcBef>
              <a:spcAft>
                <a:spcPts val="0"/>
              </a:spcAft>
              <a:buSzPts val="1200"/>
              <a:buFont typeface="Calibri"/>
              <a:buChar char="●"/>
            </a:pPr>
            <a:r>
              <a:rPr lang="en-US" dirty="0"/>
              <a:t>Computers, if available</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None/>
            </a:pPr>
            <a:r>
              <a:rPr lang="en-US" dirty="0"/>
              <a:t>Protocols to review:</a:t>
            </a:r>
            <a:r>
              <a:rPr lang="en-US" baseline="0" dirty="0"/>
              <a:t> </a:t>
            </a:r>
            <a:r>
              <a:rPr lang="en-US" dirty="0"/>
              <a:t>None</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Prepare classroom systems for active learning </a:t>
            </a:r>
            <a:r>
              <a:rPr lang="en-US" i="1" u="none" strike="noStrike" cap="none" dirty="0">
                <a:solidFill>
                  <a:schemeClr val="dk1"/>
                </a:solidFill>
              </a:rPr>
              <a:t>(pl</a:t>
            </a:r>
            <a:r>
              <a:rPr lang="en-US" i="1" dirty="0"/>
              <a:t>ease note: these guidelines are intentionally the same as those in Lesson 17)</a:t>
            </a:r>
            <a:r>
              <a:rPr lang="en-US" i="1" u="none" strike="noStrike" cap="none" dirty="0">
                <a:solidFill>
                  <a:schemeClr val="dk1"/>
                </a:solidFill>
              </a:rPr>
              <a:t>:</a:t>
            </a:r>
            <a:endParaRPr i="1" dirty="0"/>
          </a:p>
          <a:p>
            <a:pPr marL="457200" lvl="0" indent="-304800" rtl="0">
              <a:spcBef>
                <a:spcPts val="0"/>
              </a:spcBef>
              <a:spcAft>
                <a:spcPts val="0"/>
              </a:spcAft>
              <a:buClr>
                <a:schemeClr val="dk1"/>
              </a:buClr>
              <a:buSzPts val="1200"/>
              <a:buFont typeface="Calibri"/>
              <a:buChar char="●"/>
            </a:pPr>
            <a:r>
              <a:rPr lang="en-US" dirty="0"/>
              <a:t>Consider the setup of your classroom if you are using laptops. Because students can distract themselves on computers, think about positioning the desks so that it is easy to scan the screens throughout the lesson. </a:t>
            </a:r>
            <a:endParaRPr dirty="0"/>
          </a:p>
          <a:p>
            <a:pPr marL="457200" lvl="0" indent="-304800" rtl="0">
              <a:spcBef>
                <a:spcPts val="0"/>
              </a:spcBef>
              <a:spcAft>
                <a:spcPts val="0"/>
              </a:spcAft>
              <a:buClr>
                <a:schemeClr val="dk1"/>
              </a:buClr>
              <a:buSzPts val="1200"/>
              <a:buFont typeface="Calibri"/>
              <a:buChar char="●"/>
            </a:pPr>
            <a:r>
              <a:rPr lang="en-US" dirty="0"/>
              <a:t>Consider posting a chart paper list in your room of the resources that are available to help students write their essays. The list is also included on Slide 6, and it includes:</a:t>
            </a:r>
            <a:endParaRPr dirty="0"/>
          </a:p>
          <a:p>
            <a:pPr marL="914400" lvl="1" indent="-304800" rtl="0">
              <a:spcBef>
                <a:spcPts val="0"/>
              </a:spcBef>
              <a:spcAft>
                <a:spcPts val="0"/>
              </a:spcAft>
              <a:buClr>
                <a:schemeClr val="dk1"/>
              </a:buClr>
              <a:buSzPts val="1200"/>
              <a:buFont typeface="Calibri"/>
              <a:buChar char="○"/>
            </a:pPr>
            <a:r>
              <a:rPr lang="en-US" b="1" dirty="0" err="1"/>
              <a:t>Lyddie’s</a:t>
            </a:r>
            <a:r>
              <a:rPr lang="en-US" b="1" dirty="0"/>
              <a:t> Decision anchor chart</a:t>
            </a:r>
            <a:endParaRPr b="1" dirty="0"/>
          </a:p>
          <a:p>
            <a:pPr marL="914400" lvl="1" indent="-304800" rtl="0">
              <a:spcBef>
                <a:spcPts val="0"/>
              </a:spcBef>
              <a:spcAft>
                <a:spcPts val="0"/>
              </a:spcAft>
              <a:buClr>
                <a:schemeClr val="dk1"/>
              </a:buClr>
              <a:buSzPts val="1200"/>
              <a:buFont typeface="Calibri"/>
              <a:buChar char="○"/>
            </a:pPr>
            <a:r>
              <a:rPr lang="en-US" b="1" dirty="0"/>
              <a:t>Working Conditions in </a:t>
            </a:r>
            <a:r>
              <a:rPr lang="en-US" b="1" i="1" dirty="0" err="1"/>
              <a:t>Lyddie</a:t>
            </a:r>
            <a:r>
              <a:rPr lang="en-US" b="1" dirty="0"/>
              <a:t>: Textual Evidence Note-catcher</a:t>
            </a:r>
            <a:endParaRPr b="1" dirty="0"/>
          </a:p>
          <a:p>
            <a:pPr marL="914400" lvl="1" indent="-304800" rtl="0">
              <a:spcBef>
                <a:spcPts val="0"/>
              </a:spcBef>
              <a:spcAft>
                <a:spcPts val="0"/>
              </a:spcAft>
              <a:buClr>
                <a:schemeClr val="dk1"/>
              </a:buClr>
              <a:buSzPts val="1200"/>
              <a:buFont typeface="Calibri"/>
              <a:buChar char="○"/>
            </a:pPr>
            <a:r>
              <a:rPr lang="en-US" b="1" dirty="0"/>
              <a:t>Essay planners</a:t>
            </a:r>
            <a:endParaRPr b="1" dirty="0"/>
          </a:p>
          <a:p>
            <a:pPr marL="914400" lvl="1" indent="-304800" rtl="0">
              <a:spcBef>
                <a:spcPts val="0"/>
              </a:spcBef>
              <a:spcAft>
                <a:spcPts val="0"/>
              </a:spcAft>
              <a:buClr>
                <a:schemeClr val="dk1"/>
              </a:buClr>
              <a:buSzPts val="1200"/>
              <a:buFont typeface="Calibri"/>
              <a:buChar char="○"/>
            </a:pPr>
            <a:r>
              <a:rPr lang="en-US" b="1" dirty="0"/>
              <a:t>Forming Evidence-Based Claims graphic organizers </a:t>
            </a:r>
            <a:r>
              <a:rPr lang="en-US" b="0" dirty="0"/>
              <a:t>with reasons </a:t>
            </a:r>
            <a:r>
              <a:rPr lang="en-US" b="0" dirty="0" err="1"/>
              <a:t>Lyddie</a:t>
            </a:r>
            <a:r>
              <a:rPr lang="en-US" b="0" dirty="0"/>
              <a:t> should sign and reasons she should not sign.</a:t>
            </a:r>
            <a:endParaRPr b="0" dirty="0"/>
          </a:p>
          <a:p>
            <a:pPr marL="914400" lvl="1" indent="-304800" rtl="0">
              <a:spcBef>
                <a:spcPts val="0"/>
              </a:spcBef>
              <a:spcAft>
                <a:spcPts val="0"/>
              </a:spcAft>
              <a:buClr>
                <a:schemeClr val="dk1"/>
              </a:buClr>
              <a:buSzPts val="1200"/>
              <a:buFont typeface="Calibri"/>
              <a:buChar char="○"/>
            </a:pPr>
            <a:r>
              <a:rPr lang="en-US" b="1" dirty="0"/>
              <a:t>Reader’s Notes </a:t>
            </a:r>
            <a:endParaRPr b="1" dirty="0"/>
          </a:p>
          <a:p>
            <a:pPr marL="914400" lvl="1" indent="-304800" rtl="0">
              <a:spcBef>
                <a:spcPts val="0"/>
              </a:spcBef>
              <a:spcAft>
                <a:spcPts val="0"/>
              </a:spcAft>
              <a:buClr>
                <a:schemeClr val="dk1"/>
              </a:buClr>
              <a:buSzPts val="1200"/>
              <a:buFont typeface="Calibri"/>
              <a:buChar char="○"/>
            </a:pPr>
            <a:r>
              <a:rPr lang="en-US" b="1" dirty="0"/>
              <a:t>Working Conditions anchor chart</a:t>
            </a:r>
            <a:endParaRPr dirty="0"/>
          </a:p>
        </p:txBody>
      </p:sp>
      <p:sp>
        <p:nvSpPr>
          <p:cNvPr id="93" name="Google Shape;9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001436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3ca0aac430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3ca0aac430_0_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17500">
              <a:spcBef>
                <a:spcPts val="0"/>
              </a:spcBef>
              <a:spcAft>
                <a:spcPts val="0"/>
              </a:spcAft>
              <a:buSzPts val="1400"/>
              <a:buChar char="●"/>
            </a:pPr>
            <a:r>
              <a:rPr lang="en-US"/>
              <a:t>Display this slide as students enter the classroom.</a:t>
            </a:r>
            <a:endParaRPr/>
          </a:p>
        </p:txBody>
      </p:sp>
      <p:sp>
        <p:nvSpPr>
          <p:cNvPr id="100" name="Google Shape;100;g3ca0aac430_0_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3</a:t>
            </a:fld>
            <a:endParaRPr/>
          </a:p>
        </p:txBody>
      </p:sp>
    </p:spTree>
    <p:extLst>
      <p:ext uri="{BB962C8B-B14F-4D97-AF65-F5344CB8AC3E}">
        <p14:creationId xmlns:p14="http://schemas.microsoft.com/office/powerpoint/2010/main" val="165803377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rPr>
              <a:t>Student Grouping: Whole Grou</a:t>
            </a:r>
            <a:r>
              <a:rPr lang="en-US" b="1" dirty="0"/>
              <a:t>p</a:t>
            </a:r>
            <a:endParaRPr dirty="0"/>
          </a:p>
          <a:p>
            <a:pPr marL="0" lvl="0" indent="0" rtl="0">
              <a:spcBef>
                <a:spcPts val="0"/>
              </a:spcBef>
              <a:spcAft>
                <a:spcPts val="0"/>
              </a:spcAft>
              <a:buClr>
                <a:srgbClr val="000000"/>
              </a:buClr>
              <a:buSzPts val="1400"/>
              <a:buFont typeface="Arial"/>
              <a:buNone/>
            </a:pPr>
            <a:endParaRPr b="1" dirty="0"/>
          </a:p>
          <a:p>
            <a:pPr marL="0" lvl="0" indent="0">
              <a:spcBef>
                <a:spcPts val="0"/>
              </a:spcBef>
              <a:spcAft>
                <a:spcPts val="0"/>
              </a:spcAft>
              <a:buClr>
                <a:schemeClr val="dk1"/>
              </a:buClr>
              <a:buSzPts val="1400"/>
              <a:buFont typeface="Arial"/>
              <a:buNone/>
            </a:pPr>
            <a:r>
              <a:rPr lang="en-US" dirty="0"/>
              <a:t>Teaching Notes: </a:t>
            </a:r>
            <a:endParaRPr dirty="0"/>
          </a:p>
          <a:p>
            <a:pPr marL="457200" lvl="0" indent="-304800" rtl="0">
              <a:spcBef>
                <a:spcPts val="0"/>
              </a:spcBef>
              <a:spcAft>
                <a:spcPts val="0"/>
              </a:spcAft>
              <a:buClr>
                <a:schemeClr val="dk1"/>
              </a:buClr>
              <a:buSzPts val="1200"/>
              <a:buChar char="●"/>
            </a:pPr>
            <a:r>
              <a:rPr lang="en-US" dirty="0"/>
              <a:t>Today’s lesson continues the work you already started yesterday, allowing students to demonstrate skills that have been carefully </a:t>
            </a:r>
            <a:r>
              <a:rPr lang="en-US" dirty="0" err="1"/>
              <a:t>scaffolded</a:t>
            </a:r>
            <a:r>
              <a:rPr lang="en-US" dirty="0"/>
              <a:t> throughout the unit.</a:t>
            </a:r>
            <a:endParaRPr dirty="0"/>
          </a:p>
          <a:p>
            <a:pPr marL="457200" lvl="0" indent="0" rtl="0">
              <a:spcBef>
                <a:spcPts val="0"/>
              </a:spcBef>
              <a:spcAft>
                <a:spcPts val="0"/>
              </a:spcAft>
              <a:buNone/>
            </a:pPr>
            <a:endParaRPr dirty="0"/>
          </a:p>
          <a:p>
            <a:pPr marL="0" lvl="0" indent="0" rtl="0">
              <a:spcBef>
                <a:spcPts val="0"/>
              </a:spcBef>
              <a:spcAft>
                <a:spcPts val="0"/>
              </a:spcAft>
              <a:buClr>
                <a:srgbClr val="000000"/>
              </a:buClr>
              <a:buSzPts val="14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 aloud. </a:t>
            </a:r>
            <a:endParaRPr dirty="0"/>
          </a:p>
          <a:p>
            <a:pPr marL="0" lvl="0" indent="0" rtl="0">
              <a:spcBef>
                <a:spcPts val="0"/>
              </a:spcBef>
              <a:spcAft>
                <a:spcPts val="0"/>
              </a:spcAft>
              <a:buClr>
                <a:srgbClr val="000000"/>
              </a:buClr>
              <a:buSzPts val="1400"/>
              <a:buFont typeface="Arial"/>
              <a:buNone/>
            </a:pPr>
            <a:endParaRPr dirty="0"/>
          </a:p>
          <a:p>
            <a:pPr marL="0" lvl="0" indent="0" rtl="0">
              <a:spcBef>
                <a:spcPts val="0"/>
              </a:spcBef>
              <a:spcAft>
                <a:spcPts val="0"/>
              </a:spcAft>
              <a:buClr>
                <a:srgbClr val="000000"/>
              </a:buClr>
              <a:buSzPts val="14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will direct their attention towards the slide.  </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dirty="0"/>
          </a:p>
        </p:txBody>
      </p:sp>
      <p:sp>
        <p:nvSpPr>
          <p:cNvPr id="106" name="Google Shape;10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759692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3cf9b7843c_0_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g3cf9b7843c_0_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5-8</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 Individual</a:t>
            </a:r>
          </a:p>
          <a:p>
            <a:pPr marL="0" marR="0" lvl="0" indent="0" algn="l" rtl="0">
              <a:lnSpc>
                <a:spcPct val="100000"/>
              </a:lnSpc>
              <a:spcBef>
                <a:spcPts val="0"/>
              </a:spcBef>
              <a:spcAft>
                <a:spcPts val="0"/>
              </a:spcAft>
              <a:buClr>
                <a:schemeClr val="dk1"/>
              </a:buClr>
              <a:buSzPts val="1200"/>
              <a:buFont typeface="Calibri"/>
              <a:buNone/>
            </a:pPr>
            <a:endParaRPr b="1" dirty="0"/>
          </a:p>
          <a:p>
            <a:pPr marL="0" lvl="0" indent="0" rtl="0">
              <a:lnSpc>
                <a:spcPct val="90000"/>
              </a:lnSpc>
              <a:spcBef>
                <a:spcPts val="1000"/>
              </a:spcBef>
              <a:spcAft>
                <a:spcPts val="0"/>
              </a:spcAft>
              <a:buClr>
                <a:schemeClr val="dk1"/>
              </a:buClr>
              <a:buSzPts val="1100"/>
              <a:buFont typeface="Arial"/>
              <a:buNone/>
            </a:pPr>
            <a:r>
              <a:rPr lang="en-US" b="1" dirty="0"/>
              <a:t>Opening A. Entry Task </a:t>
            </a:r>
            <a:endParaRPr b="1" i="1"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lvl="0" indent="-304800" rtl="0">
              <a:lnSpc>
                <a:spcPct val="100000"/>
              </a:lnSpc>
              <a:spcBef>
                <a:spcPts val="0"/>
              </a:spcBef>
              <a:spcAft>
                <a:spcPts val="0"/>
              </a:spcAft>
              <a:buSzPts val="1200"/>
              <a:buChar char="●"/>
            </a:pPr>
            <a:r>
              <a:rPr lang="en-US" dirty="0"/>
              <a:t>This practice writing allows students to reflect on information they learned earlier when they studied quote sandwiches, and prepares them for continuing to write their essays.</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b="1" dirty="0"/>
          </a:p>
          <a:p>
            <a:pPr marL="457200" marR="0" lvl="0" indent="-304800" algn="l" rtl="0">
              <a:lnSpc>
                <a:spcPct val="100000"/>
              </a:lnSpc>
              <a:spcBef>
                <a:spcPts val="0"/>
              </a:spcBef>
              <a:spcAft>
                <a:spcPts val="0"/>
              </a:spcAft>
              <a:buSzPts val="1200"/>
              <a:buFont typeface="Calibri"/>
              <a:buAutoNum type="arabicPeriod"/>
            </a:pPr>
            <a:r>
              <a:rPr lang="en-US" dirty="0"/>
              <a:t>Read the slide aloud.</a:t>
            </a:r>
            <a:endParaRPr dirty="0"/>
          </a:p>
          <a:p>
            <a:pPr marL="457200" marR="0" lvl="0" indent="0" algn="l"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Char char="●"/>
            </a:pPr>
            <a:r>
              <a:rPr lang="en-US" dirty="0"/>
              <a:t>Listen for students to say things like, </a:t>
            </a:r>
            <a:r>
              <a:rPr lang="en-US" b="0" dirty="0"/>
              <a:t>“I introduced my quote here. Then I cited it with the page number and explained why it was important to my claim.”</a:t>
            </a:r>
            <a:endParaRPr b="0" dirty="0"/>
          </a:p>
          <a:p>
            <a:pPr marL="0" marR="0" lvl="0" indent="0" algn="l" rtl="0">
              <a:lnSpc>
                <a:spcPct val="100000"/>
              </a:lnSpc>
              <a:spcBef>
                <a:spcPts val="0"/>
              </a:spcBef>
              <a:spcAft>
                <a:spcPts val="0"/>
              </a:spcAft>
              <a:buNone/>
            </a:pPr>
            <a:endParaRPr b="0" dirty="0"/>
          </a:p>
          <a:p>
            <a:pPr marL="0" lvl="0" indent="0">
              <a:lnSpc>
                <a:spcPct val="100000"/>
              </a:lnSpc>
              <a:spcBef>
                <a:spcPts val="0"/>
              </a:spcBef>
              <a:spcAft>
                <a:spcPts val="0"/>
              </a:spcAft>
              <a:buClr>
                <a:schemeClr val="dk1"/>
              </a:buClr>
              <a:buSzPts val="1100"/>
              <a:buFont typeface="Arial"/>
              <a:buNone/>
            </a:pPr>
            <a:r>
              <a:rPr lang="en-US" dirty="0"/>
              <a:t>Support for Any Students Who Need It: </a:t>
            </a:r>
            <a:endParaRPr dirty="0"/>
          </a:p>
          <a:p>
            <a:pPr marL="457200" lvl="0" indent="-304800" rtl="0">
              <a:lnSpc>
                <a:spcPct val="100000"/>
              </a:lnSpc>
              <a:spcBef>
                <a:spcPts val="0"/>
              </a:spcBef>
              <a:spcAft>
                <a:spcPts val="0"/>
              </a:spcAft>
              <a:buSzPts val="1200"/>
              <a:buFont typeface="Calibri"/>
              <a:buChar char="●"/>
            </a:pPr>
            <a:r>
              <a:rPr lang="en-US" dirty="0"/>
              <a:t>If you think your students could benefit from direct modeling, consider creating your own quote sandwich in front of students to demonstrate the process. </a:t>
            </a:r>
            <a:endParaRPr dirty="0"/>
          </a:p>
          <a:p>
            <a:pPr marL="457200" lvl="0" indent="-304800" rtl="0">
              <a:lnSpc>
                <a:spcPct val="100000"/>
              </a:lnSpc>
              <a:spcBef>
                <a:spcPts val="0"/>
              </a:spcBef>
              <a:spcAft>
                <a:spcPts val="0"/>
              </a:spcAft>
              <a:buSzPts val="1200"/>
              <a:buChar char="●"/>
            </a:pPr>
            <a:r>
              <a:rPr lang="en-US" dirty="0"/>
              <a:t>Circulate as needed to ensure that students are incorporating all necessary parts of the quote sandwich.</a:t>
            </a:r>
            <a:endParaRPr dirty="0"/>
          </a:p>
          <a:p>
            <a:pPr marL="0" marR="0" lvl="0" indent="0" algn="l" rtl="0">
              <a:lnSpc>
                <a:spcPct val="100000"/>
              </a:lnSpc>
              <a:spcBef>
                <a:spcPts val="0"/>
              </a:spcBef>
              <a:spcAft>
                <a:spcPts val="0"/>
              </a:spcAft>
              <a:buNone/>
            </a:pPr>
            <a:endParaRPr b="0" i="0" u="none" strike="noStrike" cap="none" dirty="0">
              <a:solidFill>
                <a:schemeClr val="dk1"/>
              </a:solidFill>
              <a:latin typeface="Calibri"/>
              <a:ea typeface="Calibri"/>
              <a:cs typeface="Calibri"/>
              <a:sym typeface="Calibri"/>
            </a:endParaRPr>
          </a:p>
        </p:txBody>
      </p:sp>
      <p:sp>
        <p:nvSpPr>
          <p:cNvPr id="114" name="Google Shape;114;g3cf9b7843c_0_2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474655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g404b1253c4_0_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2" name="Google Shape;122;g404b1253c4_0_1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b="1" dirty="0"/>
              <a:t>Suggested slide pacing: 40-50 minutes (this slide, 1-3 minutes)</a:t>
            </a:r>
            <a:endParaRPr b="1" dirty="0"/>
          </a:p>
          <a:p>
            <a:pPr marL="0" lvl="0" indent="0">
              <a:spcBef>
                <a:spcPts val="0"/>
              </a:spcBef>
              <a:spcAft>
                <a:spcPts val="0"/>
              </a:spcAft>
              <a:buNone/>
            </a:pPr>
            <a:r>
              <a:rPr lang="en-US" b="1" dirty="0"/>
              <a:t>Student Grouping: Whole Group</a:t>
            </a:r>
          </a:p>
          <a:p>
            <a:pPr marL="0" lvl="0" indent="0">
              <a:spcBef>
                <a:spcPts val="0"/>
              </a:spcBef>
              <a:spcAft>
                <a:spcPts val="0"/>
              </a:spcAft>
              <a:buNone/>
            </a:pPr>
            <a:endParaRPr b="1" dirty="0"/>
          </a:p>
          <a:p>
            <a:pPr marL="0" lvl="0" indent="0" rtl="0">
              <a:spcBef>
                <a:spcPts val="0"/>
              </a:spcBef>
              <a:spcAft>
                <a:spcPts val="0"/>
              </a:spcAft>
              <a:buClr>
                <a:schemeClr val="dk1"/>
              </a:buClr>
              <a:buSzPts val="1100"/>
              <a:buFont typeface="Arial"/>
              <a:buNone/>
            </a:pPr>
            <a:r>
              <a:rPr lang="en-US" b="1" dirty="0"/>
              <a:t>Slide 1 of 2</a:t>
            </a:r>
            <a:endParaRPr b="1" dirty="0"/>
          </a:p>
          <a:p>
            <a:pPr marL="0" lvl="0" indent="0" rtl="0">
              <a:lnSpc>
                <a:spcPct val="90000"/>
              </a:lnSpc>
              <a:spcBef>
                <a:spcPts val="1000"/>
              </a:spcBef>
              <a:spcAft>
                <a:spcPts val="0"/>
              </a:spcAft>
              <a:buClr>
                <a:schemeClr val="dk1"/>
              </a:buClr>
              <a:buSzPts val="1100"/>
              <a:buFont typeface="Arial"/>
              <a:buNone/>
            </a:pPr>
            <a:r>
              <a:rPr lang="en-US" b="1" dirty="0"/>
              <a:t>Work Time A. Drafting the Essay</a:t>
            </a:r>
            <a:endParaRPr b="1" i="1"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Teaching Notes:</a:t>
            </a:r>
            <a:endParaRPr dirty="0"/>
          </a:p>
          <a:p>
            <a:pPr marL="457200" lvl="0" indent="-304800" rtl="0">
              <a:spcBef>
                <a:spcPts val="0"/>
              </a:spcBef>
              <a:spcAft>
                <a:spcPts val="0"/>
              </a:spcAft>
              <a:buClr>
                <a:schemeClr val="dk1"/>
              </a:buClr>
              <a:buSzPts val="1200"/>
              <a:buChar char="●"/>
            </a:pPr>
            <a:r>
              <a:rPr lang="en-US" dirty="0"/>
              <a:t>This is the first of two slides related to this activity.</a:t>
            </a:r>
            <a:endParaRPr dirty="0"/>
          </a:p>
          <a:p>
            <a:pPr marL="457200" lvl="0" indent="-304800" rtl="0">
              <a:spcBef>
                <a:spcPts val="0"/>
              </a:spcBef>
              <a:spcAft>
                <a:spcPts val="0"/>
              </a:spcAft>
              <a:buClr>
                <a:schemeClr val="dk1"/>
              </a:buClr>
              <a:buSzPts val="1200"/>
              <a:buChar char="●"/>
            </a:pPr>
            <a:r>
              <a:rPr lang="en-US" dirty="0"/>
              <a:t>These materials might also be noted on chart paper in your room if you’ve had a chance to create that resource. If not, they are also posted here.</a:t>
            </a:r>
            <a:endParaRPr dirty="0"/>
          </a:p>
          <a:p>
            <a:pPr marL="45720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 aloud. </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will work on gathering their materials.</a:t>
            </a:r>
            <a:endParaRPr dirty="0"/>
          </a:p>
          <a:p>
            <a:pPr marL="0" lvl="0" indent="0" rtl="0">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a:t>
            </a:r>
            <a:endParaRPr dirty="0"/>
          </a:p>
          <a:p>
            <a:pPr marL="457200" lvl="0" indent="-304800" rtl="0">
              <a:spcBef>
                <a:spcPts val="0"/>
              </a:spcBef>
              <a:spcAft>
                <a:spcPts val="0"/>
              </a:spcAft>
              <a:buSzPts val="1200"/>
              <a:buChar char="●"/>
            </a:pPr>
            <a:r>
              <a:rPr lang="en-US" dirty="0"/>
              <a:t>Students might need help keeping their materials organized. Consider leaving all essay materials in designated classroom folders.</a:t>
            </a:r>
            <a:endParaRPr dirty="0"/>
          </a:p>
        </p:txBody>
      </p:sp>
      <p:sp>
        <p:nvSpPr>
          <p:cNvPr id="123" name="Google Shape;123;g404b1253c4_0_1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6</a:t>
            </a:fld>
            <a:endParaRPr/>
          </a:p>
        </p:txBody>
      </p:sp>
    </p:spTree>
    <p:extLst>
      <p:ext uri="{BB962C8B-B14F-4D97-AF65-F5344CB8AC3E}">
        <p14:creationId xmlns:p14="http://schemas.microsoft.com/office/powerpoint/2010/main" val="27209794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401ba4aac2_0_6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 name="Google Shape;130;g401ba4aac2_0_6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b="1" dirty="0"/>
              <a:t>Suggested slide pacing: 40-50 minutes (this slide, 39-47 minutes)</a:t>
            </a:r>
            <a:endParaRPr b="1" dirty="0"/>
          </a:p>
          <a:p>
            <a:pPr marL="0" lvl="0" indent="0">
              <a:spcBef>
                <a:spcPts val="0"/>
              </a:spcBef>
              <a:spcAft>
                <a:spcPts val="0"/>
              </a:spcAft>
              <a:buClr>
                <a:schemeClr val="dk1"/>
              </a:buClr>
              <a:buSzPts val="1100"/>
              <a:buFont typeface="Arial"/>
              <a:buNone/>
            </a:pPr>
            <a:r>
              <a:rPr lang="en-US" b="1" dirty="0"/>
              <a:t>Student Grouping: Individual</a:t>
            </a:r>
          </a:p>
          <a:p>
            <a:pPr marL="0" lvl="0" indent="0">
              <a:spcBef>
                <a:spcPts val="0"/>
              </a:spcBef>
              <a:spcAft>
                <a:spcPts val="0"/>
              </a:spcAft>
              <a:buClr>
                <a:schemeClr val="dk1"/>
              </a:buClr>
              <a:buSzPts val="1100"/>
              <a:buFont typeface="Arial"/>
              <a:buNone/>
            </a:pPr>
            <a:endParaRPr b="1" dirty="0"/>
          </a:p>
          <a:p>
            <a:pPr marL="0" lvl="0" indent="0" rtl="0">
              <a:spcBef>
                <a:spcPts val="0"/>
              </a:spcBef>
              <a:spcAft>
                <a:spcPts val="0"/>
              </a:spcAft>
              <a:buClr>
                <a:schemeClr val="dk1"/>
              </a:buClr>
              <a:buSzPts val="1100"/>
              <a:buFont typeface="Arial"/>
              <a:buNone/>
            </a:pPr>
            <a:r>
              <a:rPr lang="en-US" b="1" dirty="0"/>
              <a:t>Slide 2 of 2</a:t>
            </a:r>
            <a:endParaRPr b="1" dirty="0"/>
          </a:p>
          <a:p>
            <a:pPr marL="0" lvl="0" indent="0" rtl="0">
              <a:lnSpc>
                <a:spcPct val="90000"/>
              </a:lnSpc>
              <a:spcBef>
                <a:spcPts val="1000"/>
              </a:spcBef>
              <a:spcAft>
                <a:spcPts val="0"/>
              </a:spcAft>
              <a:buClr>
                <a:schemeClr val="dk1"/>
              </a:buClr>
              <a:buSzPts val="1100"/>
              <a:buFont typeface="Arial"/>
              <a:buNone/>
            </a:pPr>
            <a:r>
              <a:rPr lang="en-US" b="1" dirty="0"/>
              <a:t>Work Time A. Drafting the Essay, continued</a:t>
            </a:r>
            <a:endParaRPr b="1" i="1"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This is the last of two slides related to this activity.</a:t>
            </a:r>
            <a:endParaRPr dirty="0"/>
          </a:p>
          <a:p>
            <a:pPr marL="457200" lvl="0" indent="-304800" rtl="0">
              <a:spcBef>
                <a:spcPts val="0"/>
              </a:spcBef>
              <a:spcAft>
                <a:spcPts val="0"/>
              </a:spcAft>
              <a:buClr>
                <a:schemeClr val="dk1"/>
              </a:buClr>
              <a:buSzPts val="1200"/>
              <a:buFont typeface="Calibri"/>
              <a:buChar char="●"/>
            </a:pPr>
            <a:r>
              <a:rPr lang="en-US" dirty="0"/>
              <a:t>Students benefit from in-class writing time, since it allows the teacher to circulate and give feedback in real time. Students should aim to finish the essay today. </a:t>
            </a:r>
            <a:endParaRPr dirty="0"/>
          </a:p>
          <a:p>
            <a:pPr marL="457200" lvl="0" indent="-304800" rtl="0">
              <a:spcBef>
                <a:spcPts val="0"/>
              </a:spcBef>
              <a:spcAft>
                <a:spcPts val="0"/>
              </a:spcAft>
              <a:buClr>
                <a:schemeClr val="dk1"/>
              </a:buClr>
              <a:buSzPts val="1200"/>
              <a:buChar char="●"/>
            </a:pPr>
            <a:r>
              <a:rPr lang="en-US" dirty="0"/>
              <a:t>Be sure students have an idea of what to do if they finish early. These expectations were clearly reviewed in Module 1, so students should already be accustomed to sitting, reading, or working quietly if they finish before their classmates. However, some of them might need a reminder. </a:t>
            </a:r>
            <a:endParaRPr dirty="0"/>
          </a:p>
          <a:p>
            <a:pPr marL="457200" lvl="0" indent="0" rtl="0">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 aloud. Most of the content is a review from yesterday; the End of Unit 1 Assessment Prompt is a repeat from Lesson 14.</a:t>
            </a:r>
            <a:endParaRPr dirty="0"/>
          </a:p>
          <a:p>
            <a:pPr marL="457200" lvl="0" indent="-304800" rtl="0">
              <a:spcBef>
                <a:spcPts val="0"/>
              </a:spcBef>
              <a:spcAft>
                <a:spcPts val="0"/>
              </a:spcAft>
              <a:buClr>
                <a:schemeClr val="dk1"/>
              </a:buClr>
              <a:buSzPts val="1200"/>
              <a:buFont typeface="Calibri"/>
              <a:buAutoNum type="arabicPeriod"/>
            </a:pPr>
            <a:r>
              <a:rPr lang="en-US" dirty="0"/>
              <a:t>Remind students in what form (email, printed, saved to server, etc.) they will be turning in their draft at the end of the class. </a:t>
            </a:r>
            <a:endParaRPr dirty="0"/>
          </a:p>
          <a:p>
            <a:pPr marL="457200" lvl="0" indent="-304800" rtl="0">
              <a:spcBef>
                <a:spcPts val="0"/>
              </a:spcBef>
              <a:spcAft>
                <a:spcPts val="0"/>
              </a:spcAft>
              <a:buClr>
                <a:schemeClr val="dk1"/>
              </a:buClr>
              <a:buSzPts val="1200"/>
              <a:buFont typeface="Calibri"/>
              <a:buAutoNum type="arabicPeriod"/>
            </a:pPr>
            <a:r>
              <a:rPr lang="en-US" dirty="0"/>
              <a:t>As students are working, circulate around the room. Since this is an assessment, students should work independently.</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will work independently on their essays, referring to their gathered papers as needed.</a:t>
            </a:r>
            <a:endParaRPr dirty="0"/>
          </a:p>
          <a:p>
            <a:pPr marL="45720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a:t>
            </a:r>
            <a:endParaRPr dirty="0"/>
          </a:p>
          <a:p>
            <a:pPr marL="457200" lvl="0" indent="-304800" rtl="0">
              <a:spcBef>
                <a:spcPts val="0"/>
              </a:spcBef>
              <a:spcAft>
                <a:spcPts val="0"/>
              </a:spcAft>
              <a:buClr>
                <a:schemeClr val="dk1"/>
              </a:buClr>
              <a:buSzPts val="1200"/>
              <a:buFont typeface="Calibri"/>
              <a:buChar char="●"/>
            </a:pPr>
            <a:r>
              <a:rPr lang="en-US" dirty="0"/>
              <a:t>One of the goals of the scaffolding in the previous lessons is to support all students in writing their essays, including SPED and ELL students. As much as possible, this draft should be done independently. However, there is space during Work Time to check in with students who need more support. </a:t>
            </a:r>
            <a:endParaRPr dirty="0"/>
          </a:p>
          <a:p>
            <a:pPr marL="457200" lvl="0" indent="-304800" rtl="0">
              <a:spcBef>
                <a:spcPts val="0"/>
              </a:spcBef>
              <a:spcAft>
                <a:spcPts val="0"/>
              </a:spcAft>
              <a:buClr>
                <a:schemeClr val="dk1"/>
              </a:buClr>
              <a:buSzPts val="1200"/>
              <a:buFont typeface="Calibri"/>
              <a:buChar char="●"/>
            </a:pPr>
            <a:r>
              <a:rPr lang="en-US" dirty="0"/>
              <a:t>In order to give more support, consider:</a:t>
            </a:r>
            <a:endParaRPr dirty="0"/>
          </a:p>
          <a:p>
            <a:pPr marL="914400" lvl="1" indent="-304800" rtl="0">
              <a:spcBef>
                <a:spcPts val="0"/>
              </a:spcBef>
              <a:spcAft>
                <a:spcPts val="0"/>
              </a:spcAft>
              <a:buClr>
                <a:schemeClr val="dk1"/>
              </a:buClr>
              <a:buSzPts val="1200"/>
              <a:buFont typeface="Calibri"/>
              <a:buChar char="○"/>
            </a:pPr>
            <a:r>
              <a:rPr lang="en-US" dirty="0"/>
              <a:t>Prompting them to look at their essay planner to remind them of their claim and/or the evidence they gathered.</a:t>
            </a:r>
            <a:endParaRPr dirty="0"/>
          </a:p>
          <a:p>
            <a:pPr marL="914400" lvl="1" indent="-304800" rtl="0">
              <a:spcBef>
                <a:spcPts val="0"/>
              </a:spcBef>
              <a:spcAft>
                <a:spcPts val="0"/>
              </a:spcAft>
              <a:buClr>
                <a:schemeClr val="dk1"/>
              </a:buClr>
              <a:buSzPts val="1200"/>
              <a:buFont typeface="Calibri"/>
              <a:buChar char="○"/>
            </a:pPr>
            <a:r>
              <a:rPr lang="en-US" dirty="0"/>
              <a:t>Asking questions like: “How does that evidence support your claim?” or “How are those ideas connected?”</a:t>
            </a:r>
            <a:endParaRPr dirty="0"/>
          </a:p>
          <a:p>
            <a:pPr marL="914400" lvl="1" indent="-304800" rtl="0">
              <a:spcBef>
                <a:spcPts val="0"/>
              </a:spcBef>
              <a:spcAft>
                <a:spcPts val="0"/>
              </a:spcAft>
              <a:buClr>
                <a:schemeClr val="dk1"/>
              </a:buClr>
              <a:buSzPts val="1200"/>
              <a:buFont typeface="Calibri"/>
              <a:buChar char="○"/>
            </a:pPr>
            <a:r>
              <a:rPr lang="en-US" dirty="0"/>
              <a:t>Reminding them of the resources available to help them.</a:t>
            </a:r>
            <a:endParaRPr dirty="0"/>
          </a:p>
        </p:txBody>
      </p:sp>
      <p:sp>
        <p:nvSpPr>
          <p:cNvPr id="131" name="Google Shape;131;g401ba4aac2_0_6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7</a:t>
            </a:fld>
            <a:endParaRPr/>
          </a:p>
        </p:txBody>
      </p:sp>
    </p:spTree>
    <p:extLst>
      <p:ext uri="{BB962C8B-B14F-4D97-AF65-F5344CB8AC3E}">
        <p14:creationId xmlns:p14="http://schemas.microsoft.com/office/powerpoint/2010/main" val="31044955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3deede55aa_0_9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0" name="Google Shape;140;g3deede55aa_0_9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2-5</a:t>
            </a:r>
            <a:r>
              <a:rPr lang="en-US" b="1" i="0" u="none" strike="noStrike" cap="none" dirty="0">
                <a:solidFill>
                  <a:schemeClr val="dk1"/>
                </a:solidFill>
              </a:rPr>
              <a:t>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lvl="0" indent="0" rtl="0">
              <a:lnSpc>
                <a:spcPct val="90000"/>
              </a:lnSpc>
              <a:spcBef>
                <a:spcPts val="1000"/>
              </a:spcBef>
              <a:spcAft>
                <a:spcPts val="0"/>
              </a:spcAft>
              <a:buClr>
                <a:schemeClr val="dk1"/>
              </a:buClr>
              <a:buSzPts val="1100"/>
              <a:buFont typeface="Arial"/>
              <a:buNone/>
            </a:pPr>
            <a:r>
              <a:rPr lang="en-US" b="1" dirty="0"/>
              <a:t>Closing and Assessment A.  Debrief Learning Targets</a:t>
            </a:r>
            <a:endParaRPr b="1" i="1"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r>
              <a:rPr lang="en-US" dirty="0"/>
              <a:t> None</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Read the slide aloud.</a:t>
            </a:r>
            <a:endParaRPr dirty="0"/>
          </a:p>
          <a:p>
            <a:pPr marL="457200" lvl="0" indent="-304800" rtl="0">
              <a:spcBef>
                <a:spcPts val="0"/>
              </a:spcBef>
              <a:spcAft>
                <a:spcPts val="0"/>
              </a:spcAft>
              <a:buClr>
                <a:schemeClr val="dk1"/>
              </a:buClr>
              <a:buSzPts val="1200"/>
              <a:buFont typeface="Calibri"/>
              <a:buAutoNum type="arabicPeriod"/>
            </a:pPr>
            <a:r>
              <a:rPr lang="en-US" dirty="0"/>
              <a:t>Give students specific positive praise for behaviors or thinking you noticed during class. Emphasize ways in which they are showing stamina as writers, and specific examples of students who are having strong insights about the theme or general content of the novel.</a:t>
            </a:r>
            <a:endParaRPr dirty="0"/>
          </a:p>
          <a:p>
            <a:pPr marL="457200" lvl="0" indent="-304800" rtl="0">
              <a:spcBef>
                <a:spcPts val="0"/>
              </a:spcBef>
              <a:spcAft>
                <a:spcPts val="0"/>
              </a:spcAft>
              <a:buClr>
                <a:schemeClr val="dk1"/>
              </a:buClr>
              <a:buSzPts val="1200"/>
              <a:buFont typeface="Calibri"/>
              <a:buAutoNum type="arabicPeriod"/>
            </a:pPr>
            <a:r>
              <a:rPr lang="en-US" dirty="0"/>
              <a:t>Tell students you look forward to reading their drafts. Collect the student drafts and their associated planning work: </a:t>
            </a:r>
            <a:r>
              <a:rPr lang="en-US" b="1" dirty="0"/>
              <a:t>Forming Evidence-Based Claims</a:t>
            </a:r>
            <a:r>
              <a:rPr lang="en-US" dirty="0"/>
              <a:t> sheets and </a:t>
            </a:r>
            <a:r>
              <a:rPr lang="en-US" b="1" dirty="0"/>
              <a:t>Planning Your Essay</a:t>
            </a:r>
            <a:r>
              <a:rPr lang="en-US" dirty="0"/>
              <a:t>.</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Char char="●"/>
            </a:pPr>
            <a:r>
              <a:rPr lang="en-US" dirty="0"/>
              <a:t>Students should submit their essays as you have previously instructed and gather the appropriate materials to turn in by hand.</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lvl="0" indent="0" rtl="0">
              <a:spcBef>
                <a:spcPts val="0"/>
              </a:spcBef>
              <a:spcAft>
                <a:spcPts val="0"/>
              </a:spcAft>
              <a:buClr>
                <a:schemeClr val="dk1"/>
              </a:buClr>
              <a:buSzPts val="1100"/>
              <a:buFont typeface="Arial"/>
              <a:buNone/>
            </a:pPr>
            <a:r>
              <a:rPr lang="en-US" dirty="0"/>
              <a:t>Support for Any Students Who Need It: </a:t>
            </a:r>
            <a:endParaRPr dirty="0"/>
          </a:p>
          <a:p>
            <a:pPr marL="457200" marR="0" lvl="0" indent="-304800" algn="l" rtl="0">
              <a:lnSpc>
                <a:spcPct val="100000"/>
              </a:lnSpc>
              <a:spcBef>
                <a:spcPts val="0"/>
              </a:spcBef>
              <a:spcAft>
                <a:spcPts val="0"/>
              </a:spcAft>
              <a:buSzPts val="1200"/>
              <a:buFont typeface="Calibri"/>
              <a:buChar char="●"/>
            </a:pPr>
            <a:r>
              <a:rPr lang="en-US" dirty="0"/>
              <a:t>Consider allowing more time to complete drafts for students who need it.</a:t>
            </a:r>
            <a:endParaRPr dirty="0"/>
          </a:p>
        </p:txBody>
      </p:sp>
      <p:sp>
        <p:nvSpPr>
          <p:cNvPr id="141" name="Google Shape;141;g3deede55aa_0_9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593726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3de33b82cb_0_1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0" name="Google Shape;150;g3de33b82cb_0_14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rtl="0">
              <a:lnSpc>
                <a:spcPct val="100000"/>
              </a:lnSpc>
              <a:spcBef>
                <a:spcPts val="0"/>
              </a:spcBef>
              <a:spcAft>
                <a:spcPts val="0"/>
              </a:spcAft>
              <a:buClr>
                <a:schemeClr val="dk1"/>
              </a:buClr>
              <a:buSzPts val="1200"/>
              <a:buFont typeface="Calibri"/>
              <a:buNone/>
            </a:pPr>
            <a:r>
              <a:rPr lang="en-US" b="1" u="none" strike="noStrike" cap="none" dirty="0">
                <a:solidFill>
                  <a:schemeClr val="dk1"/>
                </a:solidFill>
              </a:rPr>
              <a:t>Student Grouping: </a:t>
            </a:r>
            <a:r>
              <a:rPr lang="en-US" b="1" dirty="0"/>
              <a:t>Whole Group</a:t>
            </a:r>
          </a:p>
          <a:p>
            <a:pPr marL="0" marR="0" lvl="0" indent="0" rtl="0">
              <a:lnSpc>
                <a:spcPct val="100000"/>
              </a:lnSpc>
              <a:spcBef>
                <a:spcPts val="0"/>
              </a:spcBef>
              <a:spcAft>
                <a:spcPts val="0"/>
              </a:spcAft>
              <a:buClr>
                <a:schemeClr val="dk1"/>
              </a:buClr>
              <a:buSzPts val="1200"/>
              <a:buFont typeface="Calibri"/>
              <a:buNone/>
            </a:pPr>
            <a:endParaRPr dirty="0"/>
          </a:p>
          <a:p>
            <a:pPr marL="0" lvl="0" indent="0" rtl="0">
              <a:lnSpc>
                <a:spcPct val="90000"/>
              </a:lnSpc>
              <a:spcBef>
                <a:spcPts val="1000"/>
              </a:spcBef>
              <a:spcAft>
                <a:spcPts val="0"/>
              </a:spcAft>
              <a:buClr>
                <a:schemeClr val="dk1"/>
              </a:buClr>
              <a:buSzPts val="1100"/>
              <a:buFont typeface="Arial"/>
              <a:buNone/>
            </a:pPr>
            <a:r>
              <a:rPr lang="en-US" b="1" dirty="0"/>
              <a:t>Homework</a:t>
            </a:r>
            <a:endParaRPr b="1" dirty="0"/>
          </a:p>
          <a:p>
            <a:pPr marL="0" marR="0" lvl="0" indent="0" rtl="0">
              <a:lnSpc>
                <a:spcPct val="100000"/>
              </a:lnSpc>
              <a:spcBef>
                <a:spcPts val="0"/>
              </a:spcBef>
              <a:spcAft>
                <a:spcPts val="0"/>
              </a:spcAft>
              <a:buClr>
                <a:schemeClr val="dk1"/>
              </a:buClr>
              <a:buSzPts val="1200"/>
              <a:buFont typeface="Calibri"/>
              <a:buNone/>
            </a:pPr>
            <a:endParaRPr b="1" dirty="0"/>
          </a:p>
          <a:p>
            <a:pPr marL="0" marR="0" lvl="0" indent="0" rtl="0">
              <a:lnSpc>
                <a:spcPct val="100000"/>
              </a:lnSpc>
              <a:spcBef>
                <a:spcPts val="0"/>
              </a:spcBef>
              <a:spcAft>
                <a:spcPts val="0"/>
              </a:spcAft>
              <a:buClr>
                <a:schemeClr val="dk1"/>
              </a:buClr>
              <a:buSzPts val="1200"/>
              <a:buFont typeface="Calibri"/>
              <a:buNone/>
            </a:pPr>
            <a:r>
              <a:rPr lang="en-US" dirty="0"/>
              <a:t>Teaching Notes</a:t>
            </a:r>
            <a:r>
              <a:rPr lang="en-US" u="none" strike="noStrike" cap="none" dirty="0">
                <a:solidFill>
                  <a:schemeClr val="dk1"/>
                </a:solidFill>
              </a:rPr>
              <a:t>:</a:t>
            </a:r>
            <a:endParaRPr u="none" strike="noStrike" cap="none" dirty="0">
              <a:solidFill>
                <a:schemeClr val="dk1"/>
              </a:solidFill>
            </a:endParaRPr>
          </a:p>
          <a:p>
            <a:pPr marL="457200" lvl="0" indent="-304800" rtl="0">
              <a:spcBef>
                <a:spcPts val="0"/>
              </a:spcBef>
              <a:spcAft>
                <a:spcPts val="0"/>
              </a:spcAft>
              <a:buClr>
                <a:schemeClr val="dk1"/>
              </a:buClr>
              <a:buSzPts val="1200"/>
              <a:buFont typeface="Calibri"/>
              <a:buChar char="●"/>
            </a:pPr>
            <a:r>
              <a:rPr lang="en-US" dirty="0"/>
              <a:t>Students will focus their attention on the slide.</a:t>
            </a:r>
            <a:endParaRPr dirty="0"/>
          </a:p>
          <a:p>
            <a:pPr marL="457200" lvl="0" indent="-304800" rtl="0">
              <a:spcBef>
                <a:spcPts val="0"/>
              </a:spcBef>
              <a:spcAft>
                <a:spcPts val="0"/>
              </a:spcAft>
              <a:buClr>
                <a:schemeClr val="dk1"/>
              </a:buClr>
              <a:buSzPts val="1200"/>
              <a:buFont typeface="Calibri"/>
              <a:buChar char="●"/>
            </a:pPr>
            <a:r>
              <a:rPr lang="en-US" dirty="0"/>
              <a:t>Use the </a:t>
            </a:r>
            <a:r>
              <a:rPr lang="en-US" b="1" dirty="0"/>
              <a:t>NYS Expository Writing Rubric (argument version) </a:t>
            </a:r>
            <a:r>
              <a:rPr lang="en-US" dirty="0"/>
              <a:t>in order to assess students’ essay drafts. Focus only on row 1 (“Claims and Reasons”) and row 2 (Command of Evidence”). Be ready by Lesson 20 to return the essay drafts with feedback and the rubric. For assessment purposes, focus on just the top two rows of the rubric.</a:t>
            </a:r>
            <a:endParaRPr dirty="0"/>
          </a:p>
          <a:p>
            <a:pPr marL="457200" lvl="0" indent="-304800" rtl="0">
              <a:spcBef>
                <a:spcPts val="0"/>
              </a:spcBef>
              <a:spcAft>
                <a:spcPts val="0"/>
              </a:spcAft>
              <a:buClr>
                <a:schemeClr val="dk1"/>
              </a:buClr>
              <a:buSzPts val="1200"/>
              <a:buFont typeface="Calibri"/>
              <a:buChar char="●"/>
            </a:pPr>
            <a:r>
              <a:rPr lang="en-US"/>
              <a:t>Do </a:t>
            </a:r>
            <a:r>
              <a:rPr lang="en-US" dirty="0"/>
              <a:t>also give feedback on the “Coherence, Organization, and Style” and “Control of Conventions” for students to revise in Lesson 20. Specifically, keep an eye out for common organization or convention mistakes in the essays. In Lesson 20, you can address these common errors in a mini lesson when students revise. </a:t>
            </a:r>
            <a:endParaRPr dirty="0"/>
          </a:p>
          <a:p>
            <a:pPr marL="457200" lvl="0" indent="-304800" rtl="0">
              <a:spcBef>
                <a:spcPts val="0"/>
              </a:spcBef>
              <a:spcAft>
                <a:spcPts val="0"/>
              </a:spcAft>
              <a:buClr>
                <a:schemeClr val="dk1"/>
              </a:buClr>
              <a:buSzPts val="1200"/>
              <a:buFont typeface="Calibri"/>
              <a:buChar char="●"/>
            </a:pPr>
            <a:r>
              <a:rPr lang="en-US" dirty="0"/>
              <a:t>Lesson 19 gives students time to talk about </a:t>
            </a:r>
            <a:r>
              <a:rPr lang="en-US" dirty="0" err="1"/>
              <a:t>Lyddie</a:t>
            </a:r>
            <a:r>
              <a:rPr lang="en-US" dirty="0"/>
              <a:t> as a whole text and to wrap up their study of the novel. (This also allows time for you to review essays and give feedback by Lesson 20.) </a:t>
            </a:r>
            <a:endParaRPr dirty="0"/>
          </a:p>
          <a:p>
            <a:pPr marL="457200" lvl="0" indent="-304800" rtl="0">
              <a:spcBef>
                <a:spcPts val="0"/>
              </a:spcBef>
              <a:spcAft>
                <a:spcPts val="0"/>
              </a:spcAft>
              <a:buClr>
                <a:schemeClr val="dk1"/>
              </a:buClr>
              <a:buSzPts val="1200"/>
              <a:buFont typeface="Calibri"/>
              <a:buChar char="●"/>
            </a:pPr>
            <a:r>
              <a:rPr lang="en-US" dirty="0"/>
              <a:t>If you need additional time to review student work before the revision lesson, consider using a day or two between Lesson 19 and Lesson 20 to launch the independent reading routine. This routine is explained more fully in a supporting document, </a:t>
            </a:r>
            <a:r>
              <a:rPr lang="en-US" b="1" dirty="0"/>
              <a:t>Launching Independent Reading in Grades 6–8: Sample Plan </a:t>
            </a:r>
            <a:r>
              <a:rPr lang="en-US" dirty="0"/>
              <a:t>(stand-alone document on EngageNY.org). Regardless, make sure students return to their essays relatively soon; a gap of more than a few days will make it harder for them to revise successfully.</a:t>
            </a:r>
            <a:endParaRPr dirty="0"/>
          </a:p>
          <a:p>
            <a:pPr marL="914400" marR="0" lvl="0" indent="0" rtl="0">
              <a:lnSpc>
                <a:spcPct val="100000"/>
              </a:lnSpc>
              <a:spcBef>
                <a:spcPts val="0"/>
              </a:spcBef>
              <a:spcAft>
                <a:spcPts val="0"/>
              </a:spcAft>
              <a:buNone/>
            </a:pPr>
            <a:endParaRPr i="1" dirty="0"/>
          </a:p>
          <a:p>
            <a:pPr marL="0" marR="0" lvl="0" indent="0" rtl="0">
              <a:lnSpc>
                <a:spcPct val="100000"/>
              </a:lnSpc>
              <a:spcBef>
                <a:spcPts val="0"/>
              </a:spcBef>
              <a:spcAft>
                <a:spcPts val="0"/>
              </a:spcAft>
              <a:buClr>
                <a:schemeClr val="dk1"/>
              </a:buClr>
              <a:buSzPts val="1200"/>
              <a:buFont typeface="Calibri"/>
              <a:buNone/>
            </a:pPr>
            <a:r>
              <a:rPr lang="en-US" u="none" strike="noStrike" cap="none" dirty="0">
                <a:solidFill>
                  <a:schemeClr val="dk1"/>
                </a:solidFill>
              </a:rPr>
              <a:t>Teacher Actions:</a:t>
            </a:r>
            <a:endParaRPr u="none" strike="noStrike" cap="none" dirty="0">
              <a:solidFill>
                <a:schemeClr val="dk1"/>
              </a:solidFill>
            </a:endParaRPr>
          </a:p>
          <a:p>
            <a:pPr marL="457200" marR="0" lvl="0" indent="-304800" rtl="0">
              <a:lnSpc>
                <a:spcPct val="100000"/>
              </a:lnSpc>
              <a:spcBef>
                <a:spcPts val="0"/>
              </a:spcBef>
              <a:spcAft>
                <a:spcPts val="0"/>
              </a:spcAft>
              <a:buSzPts val="1200"/>
              <a:buFont typeface="Calibri"/>
              <a:buAutoNum type="arabicPeriod"/>
            </a:pPr>
            <a:r>
              <a:rPr lang="en-US" dirty="0"/>
              <a:t>Read slide aloud.</a:t>
            </a:r>
            <a:endParaRPr dirty="0"/>
          </a:p>
          <a:p>
            <a:pPr marL="457200" marR="0" lvl="0" indent="0"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SzPts val="1200"/>
              <a:buFont typeface="Calibri"/>
              <a:buChar char="●"/>
            </a:pPr>
            <a:r>
              <a:rPr lang="en-US" dirty="0"/>
              <a:t>Students will focus their attention on the slide.</a:t>
            </a:r>
            <a:endParaRPr dirty="0"/>
          </a:p>
          <a:p>
            <a:pPr marL="0" lvl="0" indent="0" rtl="0">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457200" marR="0" lvl="0" indent="0" rtl="0">
              <a:lnSpc>
                <a:spcPct val="100000"/>
              </a:lnSpc>
              <a:spcBef>
                <a:spcPts val="0"/>
              </a:spcBef>
              <a:spcAft>
                <a:spcPts val="0"/>
              </a:spcAft>
              <a:buNone/>
            </a:pPr>
            <a:endParaRPr dirty="0"/>
          </a:p>
        </p:txBody>
      </p:sp>
      <p:sp>
        <p:nvSpPr>
          <p:cNvPr id="151" name="Google Shape;151;g3de33b82cb_0_14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8639972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Google Shape;17;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Google Shape;23;p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Google Shape;2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9" name="Google Shape;29;p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0" name="Google Shape;30;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1" name="Google Shape;31;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2" name="Google Shape;32;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Google Shape;35;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Google Shape;36;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Google Shape;37;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Google Shape;42;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Google Shape;51;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Google Shape;67;p1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7" name="Picture 6">
            <a:extLst>
              <a:ext uri="{FF2B5EF4-FFF2-40B4-BE49-F238E27FC236}">
                <a16:creationId xmlns:a16="http://schemas.microsoft.com/office/drawing/2014/main" id="{3ED7309C-C1EA-4A74-A976-67FFCD21C9C9}"/>
              </a:ext>
            </a:extLst>
          </p:cNvPr>
          <p:cNvPicPr>
            <a:picLocks noChangeAspect="1"/>
          </p:cNvPicPr>
          <p:nvPr userDrawn="1"/>
        </p:nvPicPr>
        <p:blipFill>
          <a:blip r:embed="rId13"/>
          <a:stretch>
            <a:fillRect/>
          </a:stretch>
        </p:blipFill>
        <p:spPr>
          <a:xfrm>
            <a:off x="11430000" y="6708678"/>
            <a:ext cx="762000" cy="142875"/>
          </a:xfrm>
          <a:prstGeom prst="rect">
            <a:avLst/>
          </a:prstGeom>
        </p:spPr>
      </p:pic>
      <p:pic>
        <p:nvPicPr>
          <p:cNvPr id="8" name="Picture 7">
            <a:extLst>
              <a:ext uri="{FF2B5EF4-FFF2-40B4-BE49-F238E27FC236}">
                <a16:creationId xmlns:a16="http://schemas.microsoft.com/office/drawing/2014/main" id="{2FA721F7-002C-4113-8BB8-736BA4E4F6E1}"/>
              </a:ext>
            </a:extLst>
          </p:cNvPr>
          <p:cNvPicPr>
            <a:picLocks noChangeAspect="1"/>
          </p:cNvPicPr>
          <p:nvPr userDrawn="1"/>
        </p:nvPicPr>
        <p:blipFill>
          <a:blip r:embed="rId14"/>
          <a:stretch>
            <a:fillRect/>
          </a:stretch>
        </p:blipFill>
        <p:spPr>
          <a:xfrm>
            <a:off x="5453840" y="6176963"/>
            <a:ext cx="939261" cy="677979"/>
          </a:xfrm>
          <a:prstGeom prst="rect">
            <a:avLst/>
          </a:prstGeom>
        </p:spPr>
      </p:pic>
      <p:pic>
        <p:nvPicPr>
          <p:cNvPr id="9" name="Picture 8">
            <a:extLst>
              <a:ext uri="{FF2B5EF4-FFF2-40B4-BE49-F238E27FC236}">
                <a16:creationId xmlns:a16="http://schemas.microsoft.com/office/drawing/2014/main" id="{856B7884-558A-4394-B79F-921672605574}"/>
              </a:ext>
            </a:extLst>
          </p:cNvPr>
          <p:cNvPicPr>
            <a:picLocks noChangeAspect="1"/>
          </p:cNvPicPr>
          <p:nvPr userDrawn="1"/>
        </p:nvPicPr>
        <p:blipFill>
          <a:blip r:embed="rId15"/>
          <a:stretch>
            <a:fillRect/>
          </a:stretch>
        </p:blipFill>
        <p:spPr>
          <a:xfrm>
            <a:off x="0" y="6296769"/>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7.jp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3"/>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1: Lesson 18</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89" name="Google Shape;89;p13"/>
          <p:cNvSpPr txBox="1">
            <a:spLocks noGrp="1"/>
          </p:cNvSpPr>
          <p:nvPr>
            <p:ph type="body" idx="1"/>
          </p:nvPr>
        </p:nvSpPr>
        <p:spPr>
          <a:xfrm>
            <a:off x="706850" y="1800425"/>
            <a:ext cx="10965600" cy="4794600"/>
          </a:xfrm>
          <a:prstGeom prst="rect">
            <a:avLst/>
          </a:prstGeom>
          <a:noFill/>
          <a:ln>
            <a:noFill/>
          </a:ln>
        </p:spPr>
        <p:txBody>
          <a:bodyPr spcFirstLastPara="1" wrap="square" lIns="91425" tIns="45700" rIns="91425" bIns="45700" anchor="t" anchorCtr="0">
            <a:noAutofit/>
          </a:bodyPr>
          <a:lstStyle/>
          <a:p>
            <a:pPr marL="457200" marR="0" lvl="0" indent="-368300" algn="l" rtl="0">
              <a:lnSpc>
                <a:spcPct val="90000"/>
              </a:lnSpc>
              <a:spcBef>
                <a:spcPts val="0"/>
              </a:spcBef>
              <a:spcAft>
                <a:spcPts val="0"/>
              </a:spcAft>
              <a:buSzPts val="2200"/>
              <a:buFont typeface="Century Gothic"/>
              <a:buChar char="•"/>
            </a:pPr>
            <a:r>
              <a:rPr lang="en-US" sz="2200" i="0" u="none" strike="noStrike" cap="none">
                <a:solidFill>
                  <a:schemeClr val="dk1"/>
                </a:solidFill>
                <a:latin typeface="Century Gothic"/>
                <a:ea typeface="Century Gothic"/>
                <a:cs typeface="Century Gothic"/>
                <a:sym typeface="Century Gothic"/>
              </a:rPr>
              <a:t>This lesson will take approximately </a:t>
            </a:r>
            <a:r>
              <a:rPr lang="en-US" sz="2200">
                <a:highlight>
                  <a:srgbClr val="FFFFFF"/>
                </a:highlight>
                <a:latin typeface="Century Gothic"/>
                <a:ea typeface="Century Gothic"/>
                <a:cs typeface="Century Gothic"/>
                <a:sym typeface="Century Gothic"/>
              </a:rPr>
              <a:t>50-60 </a:t>
            </a:r>
            <a:r>
              <a:rPr lang="en-US" sz="2200" i="0" u="none" strike="noStrike" cap="none">
                <a:solidFill>
                  <a:schemeClr val="dk1"/>
                </a:solidFill>
                <a:latin typeface="Century Gothic"/>
                <a:ea typeface="Century Gothic"/>
                <a:cs typeface="Century Gothic"/>
                <a:sym typeface="Century Gothic"/>
              </a:rPr>
              <a:t>minutes to complete. </a:t>
            </a:r>
            <a:endParaRPr sz="2200">
              <a:latin typeface="Century Gothic"/>
              <a:ea typeface="Century Gothic"/>
              <a:cs typeface="Century Gothic"/>
              <a:sym typeface="Century Gothic"/>
            </a:endParaRPr>
          </a:p>
          <a:p>
            <a:pPr marL="457200" marR="0" lvl="0" indent="-368300" algn="l" rtl="0">
              <a:lnSpc>
                <a:spcPct val="90000"/>
              </a:lnSpc>
              <a:spcBef>
                <a:spcPts val="0"/>
              </a:spcBef>
              <a:spcAft>
                <a:spcPts val="0"/>
              </a:spcAft>
              <a:buSzPts val="2200"/>
              <a:buFont typeface="Century Gothic"/>
              <a:buChar char="•"/>
            </a:pPr>
            <a:r>
              <a:rPr lang="en-US" sz="2200">
                <a:latin typeface="Century Gothic"/>
                <a:ea typeface="Century Gothic"/>
                <a:cs typeface="Century Gothic"/>
                <a:sym typeface="Century Gothic"/>
              </a:rPr>
              <a:t>In this lesson, students will finish writing their essays.</a:t>
            </a:r>
            <a:endParaRPr sz="2200">
              <a:solidFill>
                <a:srgbClr val="333333"/>
              </a:solidFill>
              <a:highlight>
                <a:srgbClr val="FFFFFF"/>
              </a:highlight>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800">
              <a:solidFill>
                <a:srgbClr val="333333"/>
              </a:solidFill>
              <a:highlight>
                <a:srgbClr val="FFFFFF"/>
              </a:highlight>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600" b="1" i="0" u="none" strike="noStrike" cap="none">
                <a:solidFill>
                  <a:schemeClr val="dk1"/>
                </a:solidFill>
                <a:latin typeface="Century Gothic"/>
                <a:ea typeface="Century Gothic"/>
                <a:cs typeface="Century Gothic"/>
                <a:sym typeface="Century Gothic"/>
              </a:rPr>
              <a:t>The Learning Targets</a:t>
            </a:r>
            <a:r>
              <a:rPr lang="en-US" sz="2600" b="1">
                <a:latin typeface="Century Gothic"/>
                <a:ea typeface="Century Gothic"/>
                <a:cs typeface="Century Gothic"/>
                <a:sym typeface="Century Gothic"/>
              </a:rPr>
              <a:t> </a:t>
            </a:r>
            <a:r>
              <a:rPr lang="en-US" sz="2600" b="1" i="0" u="none" strike="noStrike" cap="none">
                <a:solidFill>
                  <a:schemeClr val="dk1"/>
                </a:solidFill>
                <a:latin typeface="Century Gothic"/>
                <a:ea typeface="Century Gothic"/>
                <a:cs typeface="Century Gothic"/>
                <a:sym typeface="Century Gothic"/>
              </a:rPr>
              <a:t>for students today </a:t>
            </a:r>
            <a:r>
              <a:rPr lang="en-US" sz="2600" b="1">
                <a:latin typeface="Century Gothic"/>
                <a:ea typeface="Century Gothic"/>
                <a:cs typeface="Century Gothic"/>
                <a:sym typeface="Century Gothic"/>
              </a:rPr>
              <a:t>are</a:t>
            </a:r>
            <a:r>
              <a:rPr lang="en-US" sz="2600" b="1" i="0" u="none" strike="noStrike" cap="none">
                <a:solidFill>
                  <a:schemeClr val="dk1"/>
                </a:solidFill>
                <a:latin typeface="Century Gothic"/>
                <a:ea typeface="Century Gothic"/>
                <a:cs typeface="Century Gothic"/>
                <a:sym typeface="Century Gothic"/>
              </a:rPr>
              <a:t>:</a:t>
            </a:r>
            <a:endParaRPr sz="2400" b="1">
              <a:latin typeface="Century Gothic"/>
              <a:ea typeface="Century Gothic"/>
              <a:cs typeface="Century Gothic"/>
              <a:sym typeface="Century Gothic"/>
            </a:endParaRPr>
          </a:p>
          <a:p>
            <a:pPr marL="457200" lvl="0" indent="-368300" rtl="0">
              <a:lnSpc>
                <a:spcPct val="100000"/>
              </a:lnSpc>
              <a:spcBef>
                <a:spcPts val="1000"/>
              </a:spcBef>
              <a:spcAft>
                <a:spcPts val="0"/>
              </a:spcAft>
              <a:buSzPts val="2200"/>
              <a:buFont typeface="Century Gothic"/>
              <a:buChar char="•"/>
            </a:pPr>
            <a:r>
              <a:rPr lang="en-US" sz="2200" b="1">
                <a:latin typeface="Century Gothic"/>
                <a:ea typeface="Century Gothic"/>
                <a:cs typeface="Century Gothic"/>
                <a:sym typeface="Century Gothic"/>
              </a:rPr>
              <a:t>I can write an organized argument essay about </a:t>
            </a:r>
            <a:r>
              <a:rPr lang="en-US" sz="2200" b="1" i="1">
                <a:latin typeface="Century Gothic"/>
                <a:ea typeface="Century Gothic"/>
                <a:cs typeface="Century Gothic"/>
                <a:sym typeface="Century Gothic"/>
              </a:rPr>
              <a:t>Lyddie</a:t>
            </a:r>
            <a:r>
              <a:rPr lang="en-US" sz="2200" b="1">
                <a:latin typeface="Century Gothic"/>
                <a:ea typeface="Century Gothic"/>
                <a:cs typeface="Century Gothic"/>
                <a:sym typeface="Century Gothic"/>
              </a:rPr>
              <a:t>.</a:t>
            </a:r>
            <a:endParaRPr sz="2200" b="1">
              <a:latin typeface="Century Gothic"/>
              <a:ea typeface="Century Gothic"/>
              <a:cs typeface="Century Gothic"/>
              <a:sym typeface="Century Gothic"/>
            </a:endParaRPr>
          </a:p>
          <a:p>
            <a:pPr marL="457200" lvl="0" indent="-368300" rtl="0">
              <a:lnSpc>
                <a:spcPct val="100000"/>
              </a:lnSpc>
              <a:spcBef>
                <a:spcPts val="1000"/>
              </a:spcBef>
              <a:spcAft>
                <a:spcPts val="0"/>
              </a:spcAft>
              <a:buSzPts val="2200"/>
              <a:buFont typeface="Century Gothic"/>
              <a:buChar char="•"/>
            </a:pPr>
            <a:r>
              <a:rPr lang="en-US" sz="2200" b="1">
                <a:latin typeface="Century Gothic"/>
                <a:ea typeface="Century Gothic"/>
                <a:cs typeface="Century Gothic"/>
                <a:sym typeface="Century Gothic"/>
              </a:rPr>
              <a:t>In my essay, I can support my claim with details and quotes from the novel.</a:t>
            </a:r>
            <a:endParaRPr sz="2200" b="1">
              <a:latin typeface="Century Gothic"/>
              <a:ea typeface="Century Gothic"/>
              <a:cs typeface="Century Gothic"/>
              <a:sym typeface="Century Gothic"/>
            </a:endParaRPr>
          </a:p>
          <a:p>
            <a:pPr marL="457200" lvl="0" indent="-368300" rtl="0">
              <a:lnSpc>
                <a:spcPct val="100000"/>
              </a:lnSpc>
              <a:spcBef>
                <a:spcPts val="1000"/>
              </a:spcBef>
              <a:spcAft>
                <a:spcPts val="0"/>
              </a:spcAft>
              <a:buSzPts val="2200"/>
              <a:buFont typeface="Century Gothic"/>
              <a:buChar char="•"/>
            </a:pPr>
            <a:r>
              <a:rPr lang="en-US" sz="2200" b="1">
                <a:latin typeface="Century Gothic"/>
                <a:ea typeface="Century Gothic"/>
                <a:cs typeface="Century Gothic"/>
                <a:sym typeface="Century Gothic"/>
              </a:rPr>
              <a:t>In my essay, I can explain how my details support my claim.</a:t>
            </a:r>
            <a:endParaRPr sz="2200" b="1">
              <a:latin typeface="Century Gothic"/>
              <a:ea typeface="Century Gothic"/>
              <a:cs typeface="Century Gothic"/>
              <a:sym typeface="Century Gothic"/>
            </a:endParaRPr>
          </a:p>
          <a:p>
            <a:pPr marL="0" marR="0" lvl="0" indent="0" algn="l" rtl="0">
              <a:lnSpc>
                <a:spcPct val="90000"/>
              </a:lnSpc>
              <a:spcBef>
                <a:spcPts val="0"/>
              </a:spcBef>
              <a:spcAft>
                <a:spcPts val="1000"/>
              </a:spcAft>
              <a:buNone/>
            </a:pPr>
            <a:endParaRPr sz="2400" b="1">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22"/>
          <p:cNvSpPr txBox="1"/>
          <p:nvPr/>
        </p:nvSpPr>
        <p:spPr>
          <a:xfrm>
            <a:off x="781050" y="578644"/>
            <a:ext cx="7886700" cy="994200"/>
          </a:xfrm>
          <a:prstGeom prst="rect">
            <a:avLst/>
          </a:prstGeom>
          <a:noFill/>
          <a:ln>
            <a:noFill/>
          </a:ln>
        </p:spPr>
        <p:txBody>
          <a:bodyPr spcFirstLastPara="1" wrap="square" lIns="68575" tIns="34275" rIns="68575" bIns="34275" anchor="ctr" anchorCtr="0">
            <a:noAutofit/>
          </a:bodyPr>
          <a:lstStyle/>
          <a:p>
            <a:pPr marL="0" lvl="0" indent="0" rtl="0">
              <a:lnSpc>
                <a:spcPct val="90000"/>
              </a:lnSpc>
              <a:spcBef>
                <a:spcPts val="0"/>
              </a:spcBef>
              <a:spcAft>
                <a:spcPts val="0"/>
              </a:spcAft>
              <a:buNone/>
            </a:pPr>
            <a:r>
              <a:rPr lang="en-US" sz="3200">
                <a:solidFill>
                  <a:srgbClr val="000000"/>
                </a:solidFill>
                <a:latin typeface="Century Gothic"/>
                <a:ea typeface="Century Gothic"/>
                <a:cs typeface="Century Gothic"/>
                <a:sym typeface="Century Gothic"/>
              </a:rPr>
              <a:t>Small Group Block </a:t>
            </a:r>
            <a:endParaRPr sz="3200">
              <a:solidFill>
                <a:srgbClr val="000000"/>
              </a:solidFill>
              <a:latin typeface="Century Gothic"/>
              <a:ea typeface="Century Gothic"/>
              <a:cs typeface="Century Gothic"/>
              <a:sym typeface="Century Gothic"/>
            </a:endParaRPr>
          </a:p>
        </p:txBody>
      </p:sp>
      <p:graphicFrame>
        <p:nvGraphicFramePr>
          <p:cNvPr id="164" name="Google Shape;164;p22"/>
          <p:cNvGraphicFramePr/>
          <p:nvPr/>
        </p:nvGraphicFramePr>
        <p:xfrm>
          <a:off x="825816" y="1783812"/>
          <a:ext cx="9569025" cy="4204775"/>
        </p:xfrm>
        <a:graphic>
          <a:graphicData uri="http://schemas.openxmlformats.org/drawingml/2006/table">
            <a:tbl>
              <a:tblPr firstRow="1" bandRow="1">
                <a:noFill/>
                <a:tableStyleId>{6C8FBE9E-4C9F-437F-9A33-862ED11DE8D3}</a:tableStyleId>
              </a:tblPr>
              <a:tblGrid>
                <a:gridCol w="3352850">
                  <a:extLst>
                    <a:ext uri="{9D8B030D-6E8A-4147-A177-3AD203B41FA5}">
                      <a16:colId xmlns:a16="http://schemas.microsoft.com/office/drawing/2014/main" val="20000"/>
                    </a:ext>
                  </a:extLst>
                </a:gridCol>
                <a:gridCol w="3026500">
                  <a:extLst>
                    <a:ext uri="{9D8B030D-6E8A-4147-A177-3AD203B41FA5}">
                      <a16:colId xmlns:a16="http://schemas.microsoft.com/office/drawing/2014/main" val="20001"/>
                    </a:ext>
                  </a:extLst>
                </a:gridCol>
                <a:gridCol w="3189675">
                  <a:extLst>
                    <a:ext uri="{9D8B030D-6E8A-4147-A177-3AD203B41FA5}">
                      <a16:colId xmlns:a16="http://schemas.microsoft.com/office/drawing/2014/main" val="20002"/>
                    </a:ext>
                  </a:extLst>
                </a:gridCol>
              </a:tblGrid>
              <a:tr h="531975">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txBox="1">
            <a:spLocks noGrp="1"/>
          </p:cNvSpPr>
          <p:nvPr>
            <p:ph type="subTitle" idx="1"/>
          </p:nvPr>
        </p:nvSpPr>
        <p:spPr>
          <a:xfrm>
            <a:off x="706850" y="1435200"/>
            <a:ext cx="11343000" cy="53094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None/>
            </a:pPr>
            <a:r>
              <a:rPr lang="en-US" sz="2200" b="1" i="0" u="none" strike="noStrike" cap="none">
                <a:solidFill>
                  <a:schemeClr val="dk1"/>
                </a:solidFill>
                <a:latin typeface="Century Gothic"/>
                <a:ea typeface="Century Gothic"/>
                <a:cs typeface="Century Gothic"/>
                <a:sym typeface="Century Gothic"/>
              </a:rPr>
              <a:t>Preparing for Unit One: </a:t>
            </a:r>
            <a:r>
              <a:rPr lang="en-US" sz="2200" i="1" u="none" strike="noStrike" cap="none">
                <a:solidFill>
                  <a:schemeClr val="dk1"/>
                </a:solidFill>
                <a:latin typeface="Century Gothic"/>
                <a:ea typeface="Century Gothic"/>
                <a:cs typeface="Century Gothic"/>
                <a:sym typeface="Century Gothic"/>
              </a:rPr>
              <a:t>Materials and Student Pairings</a:t>
            </a:r>
            <a:endParaRPr sz="2200" i="1"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None/>
            </a:pPr>
            <a:endParaRPr sz="2200" i="1">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Char char="●"/>
            </a:pPr>
            <a:r>
              <a:rPr lang="en-US" sz="2000" b="1">
                <a:latin typeface="Century Gothic"/>
                <a:ea typeface="Century Gothic"/>
                <a:cs typeface="Century Gothic"/>
                <a:sym typeface="Century Gothic"/>
              </a:rPr>
              <a:t>Entry Task</a:t>
            </a:r>
            <a:r>
              <a:rPr lang="en-US" sz="2000">
                <a:latin typeface="Century Gothic"/>
                <a:ea typeface="Century Gothic"/>
                <a:cs typeface="Century Gothic"/>
                <a:sym typeface="Century Gothic"/>
              </a:rPr>
              <a:t> (from Lesson 17, so students can look at their quote sandwiches again)</a:t>
            </a:r>
            <a:endParaRPr sz="2000">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Char char="●"/>
            </a:pPr>
            <a:r>
              <a:rPr lang="en-US" sz="2000" b="1" i="1">
                <a:latin typeface="Century Gothic"/>
                <a:ea typeface="Century Gothic"/>
                <a:cs typeface="Century Gothic"/>
                <a:sym typeface="Century Gothic"/>
              </a:rPr>
              <a:t>Lyddie</a:t>
            </a:r>
            <a:r>
              <a:rPr lang="en-US" sz="2000" i="1">
                <a:latin typeface="Century Gothic"/>
                <a:ea typeface="Century Gothic"/>
                <a:cs typeface="Century Gothic"/>
                <a:sym typeface="Century Gothic"/>
              </a:rPr>
              <a:t> </a:t>
            </a:r>
            <a:r>
              <a:rPr lang="en-US" sz="2000">
                <a:latin typeface="Century Gothic"/>
                <a:ea typeface="Century Gothic"/>
                <a:cs typeface="Century Gothic"/>
                <a:sym typeface="Century Gothic"/>
              </a:rPr>
              <a:t>(book; one per student)</a:t>
            </a:r>
            <a:endParaRPr sz="2000">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Char char="●"/>
            </a:pPr>
            <a:r>
              <a:rPr lang="en-US" sz="2200" b="1">
                <a:latin typeface="Century Gothic"/>
                <a:ea typeface="Century Gothic"/>
                <a:cs typeface="Century Gothic"/>
                <a:sym typeface="Century Gothic"/>
              </a:rPr>
              <a:t>End of Unit 1 Assessment Prompt</a:t>
            </a:r>
            <a:r>
              <a:rPr lang="en-US" sz="2200">
                <a:latin typeface="Century Gothic"/>
                <a:ea typeface="Century Gothic"/>
                <a:cs typeface="Century Gothic"/>
                <a:sym typeface="Century Gothic"/>
              </a:rPr>
              <a:t> (from Lesson 14, for teacher reference)</a:t>
            </a:r>
            <a:endParaRPr sz="2000">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Char char="●"/>
            </a:pPr>
            <a:r>
              <a:rPr lang="en-US" sz="2000" b="1">
                <a:latin typeface="Century Gothic"/>
                <a:ea typeface="Century Gothic"/>
                <a:cs typeface="Century Gothic"/>
                <a:sym typeface="Century Gothic"/>
              </a:rPr>
              <a:t>NYS Expository Writing Rubric (Argument version)</a:t>
            </a:r>
            <a:r>
              <a:rPr lang="en-US" sz="2000">
                <a:latin typeface="Century Gothic"/>
                <a:ea typeface="Century Gothic"/>
                <a:cs typeface="Century Gothic"/>
                <a:sym typeface="Century Gothic"/>
              </a:rPr>
              <a:t> (for teacher reference; use this to assess students’ drafts on rows 1 and 2 of the rubric; see Teaching Note above)</a:t>
            </a:r>
            <a:endParaRPr sz="2000">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Char char="●"/>
            </a:pPr>
            <a:r>
              <a:rPr lang="en-US" sz="2000" b="1">
                <a:latin typeface="Century Gothic"/>
                <a:ea typeface="Century Gothic"/>
                <a:cs typeface="Century Gothic"/>
                <a:sym typeface="Century Gothic"/>
              </a:rPr>
              <a:t>Launching Independent Reading in Grades 6–8: Sample Plan </a:t>
            </a:r>
            <a:r>
              <a:rPr lang="en-US" sz="2000">
                <a:latin typeface="Century Gothic"/>
                <a:ea typeface="Century Gothic"/>
                <a:cs typeface="Century Gothic"/>
                <a:sym typeface="Century Gothic"/>
              </a:rPr>
              <a:t>(stand-alone document on EngageNY.org; optional; for teacher reference)</a:t>
            </a:r>
            <a:endParaRPr sz="2000">
              <a:latin typeface="Century Gothic"/>
              <a:ea typeface="Century Gothic"/>
              <a:cs typeface="Century Gothic"/>
              <a:sym typeface="Century Gothic"/>
            </a:endParaRPr>
          </a:p>
          <a:p>
            <a:pPr marL="457200" lvl="0" indent="-355600" algn="l" rtl="0">
              <a:lnSpc>
                <a:spcPct val="100000"/>
              </a:lnSpc>
              <a:spcBef>
                <a:spcPts val="0"/>
              </a:spcBef>
              <a:spcAft>
                <a:spcPts val="0"/>
              </a:spcAft>
              <a:buSzPts val="2000"/>
              <a:buFont typeface="Century Gothic"/>
              <a:buChar char="●"/>
            </a:pPr>
            <a:r>
              <a:rPr lang="en-US" sz="2000">
                <a:latin typeface="Century Gothic"/>
                <a:ea typeface="Century Gothic"/>
                <a:cs typeface="Century Gothic"/>
                <a:sym typeface="Century Gothic"/>
              </a:rPr>
              <a:t>Computers, if available</a:t>
            </a:r>
            <a:endParaRPr sz="2000">
              <a:latin typeface="Century Gothic"/>
              <a:ea typeface="Century Gothic"/>
              <a:cs typeface="Century Gothic"/>
              <a:sym typeface="Century Gothic"/>
            </a:endParaRPr>
          </a:p>
        </p:txBody>
      </p:sp>
      <p:sp>
        <p:nvSpPr>
          <p:cNvPr id="96" name="Google Shape;96;p14"/>
          <p:cNvSpPr txBox="1">
            <a:spLocks noGrp="1"/>
          </p:cNvSpPr>
          <p:nvPr>
            <p:ph type="title" idx="4294967295"/>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1: Lesson 18</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5"/>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2: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1: Lesson 18</a:t>
            </a:r>
            <a:endParaRPr sz="5600" b="1"/>
          </a:p>
        </p:txBody>
      </p:sp>
      <p:pic>
        <p:nvPicPr>
          <p:cNvPr id="3" name="Picture 2">
            <a:extLst>
              <a:ext uri="{FF2B5EF4-FFF2-40B4-BE49-F238E27FC236}">
                <a16:creationId xmlns:a16="http://schemas.microsoft.com/office/drawing/2014/main" id="{F60F3982-3D8C-4269-BC36-3EB85CBC0402}"/>
              </a:ext>
            </a:extLst>
          </p:cNvPr>
          <p:cNvPicPr>
            <a:picLocks noChangeAspect="1"/>
          </p:cNvPicPr>
          <p:nvPr/>
        </p:nvPicPr>
        <p:blipFill>
          <a:blip r:embed="rId3"/>
          <a:stretch>
            <a:fillRect/>
          </a:stretch>
        </p:blipFill>
        <p:spPr>
          <a:xfrm>
            <a:off x="4913270" y="1028701"/>
            <a:ext cx="2651210" cy="1389898"/>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6"/>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a:latin typeface="Century Gothic"/>
                <a:ea typeface="Century Gothic"/>
                <a:cs typeface="Century Gothic"/>
                <a:sym typeface="Century Gothic"/>
              </a:rPr>
              <a:t>Hello</a:t>
            </a:r>
            <a:r>
              <a:rPr lang="en-US" sz="4200" b="1" i="0" u="none" strike="noStrike" cap="none">
                <a:solidFill>
                  <a:schemeClr val="dk1"/>
                </a:solidFill>
                <a:latin typeface="Century Gothic"/>
                <a:ea typeface="Century Gothic"/>
                <a:cs typeface="Century Gothic"/>
                <a:sym typeface="Century Gothic"/>
              </a:rPr>
              <a:t>, </a:t>
            </a:r>
            <a:r>
              <a:rPr lang="en-US" sz="4200" b="1">
                <a:latin typeface="Century Gothic"/>
                <a:ea typeface="Century Gothic"/>
                <a:cs typeface="Century Gothic"/>
                <a:sym typeface="Century Gothic"/>
              </a:rPr>
              <a:t>S</a:t>
            </a:r>
            <a:r>
              <a:rPr lang="en-US" sz="4200" b="1" i="0" u="none" strike="noStrike" cap="none">
                <a:solidFill>
                  <a:schemeClr val="dk1"/>
                </a:solidFill>
                <a:latin typeface="Century Gothic"/>
                <a:ea typeface="Century Gothic"/>
                <a:cs typeface="Century Gothic"/>
                <a:sym typeface="Century Gothic"/>
              </a:rPr>
              <a:t>tudents!</a:t>
            </a:r>
            <a:endParaRPr sz="4200" b="1" i="0" u="none" strike="noStrike" cap="none">
              <a:solidFill>
                <a:schemeClr val="dk1"/>
              </a:solidFill>
              <a:latin typeface="Century Gothic"/>
              <a:ea typeface="Century Gothic"/>
              <a:cs typeface="Century Gothic"/>
              <a:sym typeface="Century Gothic"/>
            </a:endParaRPr>
          </a:p>
        </p:txBody>
      </p:sp>
      <p:sp>
        <p:nvSpPr>
          <p:cNvPr id="109" name="Google Shape;109;p16"/>
          <p:cNvSpPr txBox="1">
            <a:spLocks noGrp="1"/>
          </p:cNvSpPr>
          <p:nvPr>
            <p:ph type="subTitle" idx="1"/>
          </p:nvPr>
        </p:nvSpPr>
        <p:spPr>
          <a:xfrm>
            <a:off x="869800" y="1817775"/>
            <a:ext cx="10484100" cy="48054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1000"/>
              </a:spcBef>
              <a:spcAft>
                <a:spcPts val="0"/>
              </a:spcAft>
              <a:buClr>
                <a:schemeClr val="dk1"/>
              </a:buClr>
              <a:buSzPts val="2960"/>
              <a:buFont typeface="Arial"/>
              <a:buNone/>
            </a:pPr>
            <a:endParaRPr>
              <a:solidFill>
                <a:srgbClr val="333333"/>
              </a:solidFill>
              <a:highlight>
                <a:srgbClr val="FFFFFF"/>
              </a:highlight>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r>
              <a:rPr lang="en-US">
                <a:solidFill>
                  <a:srgbClr val="333333"/>
                </a:solidFill>
                <a:highlight>
                  <a:srgbClr val="FFFFFF"/>
                </a:highlight>
                <a:latin typeface="Century Gothic"/>
                <a:ea typeface="Century Gothic"/>
                <a:cs typeface="Century Gothic"/>
                <a:sym typeface="Century Gothic"/>
              </a:rPr>
              <a:t>You had a very productive day of peer critique and writing in the last lesson. Now it’s time to continue what we started and keep working steadily on our essays.</a:t>
            </a:r>
            <a:endParaRPr>
              <a:solidFill>
                <a:srgbClr val="333333"/>
              </a:solidFill>
              <a:highlight>
                <a:srgbClr val="FFFFFF"/>
              </a:highlight>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r>
              <a:rPr lang="en-US" i="0" u="none" strike="noStrike" cap="none">
                <a:solidFill>
                  <a:schemeClr val="dk1"/>
                </a:solidFill>
                <a:latin typeface="Century Gothic"/>
                <a:ea typeface="Century Gothic"/>
                <a:cs typeface="Century Gothic"/>
                <a:sym typeface="Century Gothic"/>
              </a:rPr>
              <a:t>Here is what </a:t>
            </a:r>
            <a:r>
              <a:rPr lang="en-US">
                <a:latin typeface="Century Gothic"/>
                <a:ea typeface="Century Gothic"/>
                <a:cs typeface="Century Gothic"/>
                <a:sym typeface="Century Gothic"/>
              </a:rPr>
              <a:t>we will </a:t>
            </a:r>
            <a:r>
              <a:rPr lang="en-US" i="0" u="none" strike="noStrike" cap="none">
                <a:solidFill>
                  <a:schemeClr val="dk1"/>
                </a:solidFill>
                <a:latin typeface="Century Gothic"/>
                <a:ea typeface="Century Gothic"/>
                <a:cs typeface="Century Gothic"/>
                <a:sym typeface="Century Gothic"/>
              </a:rPr>
              <a:t>do today:</a:t>
            </a:r>
            <a:endParaRPr i="0" u="none" strike="noStrike" cap="none">
              <a:solidFill>
                <a:schemeClr val="dk1"/>
              </a:solidFill>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a:latin typeface="Century Gothic"/>
                <a:ea typeface="Century Gothic"/>
                <a:cs typeface="Century Gothic"/>
                <a:sym typeface="Century Gothic"/>
              </a:rPr>
              <a:t>Write another quote sandwich using your </a:t>
            </a:r>
            <a:r>
              <a:rPr lang="en-US" b="1">
                <a:latin typeface="Century Gothic"/>
                <a:ea typeface="Century Gothic"/>
                <a:cs typeface="Century Gothic"/>
                <a:sym typeface="Century Gothic"/>
              </a:rPr>
              <a:t>Lyddie Essay Planners</a:t>
            </a:r>
            <a:endParaRPr b="1">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a:latin typeface="Century Gothic"/>
                <a:ea typeface="Century Gothic"/>
                <a:cs typeface="Century Gothic"/>
                <a:sym typeface="Century Gothic"/>
              </a:rPr>
              <a:t>Finish writing your essays</a:t>
            </a:r>
            <a:endParaRPr>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i="1">
              <a:latin typeface="Century Gothic"/>
              <a:ea typeface="Century Gothic"/>
              <a:cs typeface="Century Gothic"/>
              <a:sym typeface="Century Gothic"/>
            </a:endParaRPr>
          </a:p>
          <a:p>
            <a:pPr marL="0" marR="0" lvl="0" indent="0" algn="l" rtl="0">
              <a:lnSpc>
                <a:spcPct val="80000"/>
              </a:lnSpc>
              <a:spcBef>
                <a:spcPts val="1000"/>
              </a:spcBef>
              <a:spcAft>
                <a:spcPts val="1000"/>
              </a:spcAft>
              <a:buNone/>
            </a:pPr>
            <a:endParaRPr i="0" u="none" strike="noStrike" cap="none">
              <a:solidFill>
                <a:schemeClr val="dk1"/>
              </a:solidFill>
              <a:latin typeface="Century Gothic"/>
              <a:ea typeface="Century Gothic"/>
              <a:cs typeface="Century Gothic"/>
              <a:sym typeface="Century Gothic"/>
            </a:endParaRPr>
          </a:p>
        </p:txBody>
      </p:sp>
      <p:pic>
        <p:nvPicPr>
          <p:cNvPr id="110" name="Google Shape;110;p16"/>
          <p:cNvPicPr preferRelativeResize="0"/>
          <p:nvPr/>
        </p:nvPicPr>
        <p:blipFill>
          <a:blip r:embed="rId3">
            <a:alphaModFix/>
          </a:blip>
          <a:stretch>
            <a:fillRect/>
          </a:stretch>
        </p:blipFill>
        <p:spPr>
          <a:xfrm>
            <a:off x="10789125" y="144225"/>
            <a:ext cx="1089675" cy="167354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7"/>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take a quick look at our quote sandwiches</a:t>
            </a:r>
            <a:endParaRPr sz="3400" i="0" u="none" strike="noStrike" cap="none">
              <a:solidFill>
                <a:schemeClr val="dk1"/>
              </a:solidFill>
              <a:latin typeface="Century Gothic"/>
              <a:ea typeface="Century Gothic"/>
              <a:cs typeface="Century Gothic"/>
              <a:sym typeface="Century Gothic"/>
            </a:endParaRPr>
          </a:p>
        </p:txBody>
      </p:sp>
      <p:sp>
        <p:nvSpPr>
          <p:cNvPr id="117" name="Google Shape;117;p17"/>
          <p:cNvSpPr txBox="1">
            <a:spLocks noGrp="1"/>
          </p:cNvSpPr>
          <p:nvPr>
            <p:ph type="body" idx="1"/>
          </p:nvPr>
        </p:nvSpPr>
        <p:spPr>
          <a:xfrm>
            <a:off x="693225" y="1779775"/>
            <a:ext cx="11090400" cy="46242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sz="2000">
                <a:latin typeface="Century Gothic"/>
                <a:ea typeface="Century Gothic"/>
                <a:cs typeface="Century Gothic"/>
                <a:sym typeface="Century Gothic"/>
              </a:rPr>
              <a:t>Please take out your </a:t>
            </a:r>
            <a:r>
              <a:rPr lang="en-US" sz="2000" b="1">
                <a:latin typeface="Century Gothic"/>
                <a:ea typeface="Century Gothic"/>
                <a:cs typeface="Century Gothic"/>
                <a:sym typeface="Century Gothic"/>
              </a:rPr>
              <a:t>Entry Task</a:t>
            </a:r>
            <a:r>
              <a:rPr lang="en-US" sz="2000">
                <a:latin typeface="Century Gothic"/>
                <a:ea typeface="Century Gothic"/>
                <a:cs typeface="Century Gothic"/>
                <a:sym typeface="Century Gothic"/>
              </a:rPr>
              <a:t> from yesterday, when you wrote a “quote sandwich.</a:t>
            </a:r>
            <a:r>
              <a:rPr lang="en-US" sz="2000" b="1">
                <a:latin typeface="Century Gothic"/>
                <a:ea typeface="Century Gothic"/>
                <a:cs typeface="Century Gothic"/>
                <a:sym typeface="Century Gothic"/>
              </a:rPr>
              <a:t>”</a:t>
            </a:r>
            <a:endParaRPr sz="2000" b="1">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000" b="1">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000" b="1">
                <a:latin typeface="Century Gothic"/>
                <a:ea typeface="Century Gothic"/>
                <a:cs typeface="Century Gothic"/>
                <a:sym typeface="Century Gothic"/>
              </a:rPr>
              <a:t>Turn and Talk </a:t>
            </a:r>
            <a:r>
              <a:rPr lang="en-US" sz="2000">
                <a:latin typeface="Century Gothic"/>
                <a:ea typeface="Century Gothic"/>
                <a:cs typeface="Century Gothic"/>
                <a:sym typeface="Century Gothic"/>
              </a:rPr>
              <a:t>with a partner about how you built your quote sandwich and </a:t>
            </a:r>
            <a:br>
              <a:rPr lang="en-US" sz="2000">
                <a:latin typeface="Century Gothic"/>
                <a:ea typeface="Century Gothic"/>
                <a:cs typeface="Century Gothic"/>
                <a:sym typeface="Century Gothic"/>
              </a:rPr>
            </a:br>
            <a:r>
              <a:rPr lang="en-US" sz="2000">
                <a:latin typeface="Century Gothic"/>
                <a:ea typeface="Century Gothic"/>
                <a:cs typeface="Century Gothic"/>
                <a:sym typeface="Century Gothic"/>
              </a:rPr>
              <a:t>how each part works.</a:t>
            </a:r>
            <a:endParaRPr sz="20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0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000">
                <a:latin typeface="Century Gothic"/>
                <a:ea typeface="Century Gothic"/>
                <a:cs typeface="Century Gothic"/>
                <a:sym typeface="Century Gothic"/>
              </a:rPr>
              <a:t>Remember, a quote sandwich means that you have:</a:t>
            </a:r>
            <a:endParaRPr sz="2000">
              <a:latin typeface="Century Gothic"/>
              <a:ea typeface="Century Gothic"/>
              <a:cs typeface="Century Gothic"/>
              <a:sym typeface="Century Gothic"/>
            </a:endParaRPr>
          </a:p>
          <a:p>
            <a:pPr marL="457200" marR="0" lvl="0" indent="-355600" algn="l" rtl="0">
              <a:lnSpc>
                <a:spcPct val="90000"/>
              </a:lnSpc>
              <a:spcBef>
                <a:spcPts val="1000"/>
              </a:spcBef>
              <a:spcAft>
                <a:spcPts val="0"/>
              </a:spcAft>
              <a:buSzPts val="2000"/>
              <a:buFont typeface="Century Gothic"/>
              <a:buChar char="•"/>
            </a:pPr>
            <a:r>
              <a:rPr lang="en-US" sz="2000">
                <a:latin typeface="Century Gothic"/>
                <a:ea typeface="Century Gothic"/>
                <a:cs typeface="Century Gothic"/>
                <a:sym typeface="Century Gothic"/>
              </a:rPr>
              <a:t>introduced the quote</a:t>
            </a:r>
            <a:endParaRPr sz="2000">
              <a:latin typeface="Century Gothic"/>
              <a:ea typeface="Century Gothic"/>
              <a:cs typeface="Century Gothic"/>
              <a:sym typeface="Century Gothic"/>
            </a:endParaRPr>
          </a:p>
          <a:p>
            <a:pPr marL="457200" marR="0" lvl="0" indent="-355600" algn="l" rtl="0">
              <a:lnSpc>
                <a:spcPct val="90000"/>
              </a:lnSpc>
              <a:spcBef>
                <a:spcPts val="0"/>
              </a:spcBef>
              <a:spcAft>
                <a:spcPts val="0"/>
              </a:spcAft>
              <a:buSzPts val="2000"/>
              <a:buFont typeface="Century Gothic"/>
              <a:buChar char="•"/>
            </a:pPr>
            <a:r>
              <a:rPr lang="en-US" sz="2000">
                <a:latin typeface="Century Gothic"/>
                <a:ea typeface="Century Gothic"/>
                <a:cs typeface="Century Gothic"/>
                <a:sym typeface="Century Gothic"/>
              </a:rPr>
              <a:t>included the quote</a:t>
            </a:r>
            <a:endParaRPr sz="2000">
              <a:latin typeface="Century Gothic"/>
              <a:ea typeface="Century Gothic"/>
              <a:cs typeface="Century Gothic"/>
              <a:sym typeface="Century Gothic"/>
            </a:endParaRPr>
          </a:p>
          <a:p>
            <a:pPr marL="457200" marR="0" lvl="0" indent="-355600" algn="l" rtl="0">
              <a:lnSpc>
                <a:spcPct val="90000"/>
              </a:lnSpc>
              <a:spcBef>
                <a:spcPts val="0"/>
              </a:spcBef>
              <a:spcAft>
                <a:spcPts val="0"/>
              </a:spcAft>
              <a:buSzPts val="2000"/>
              <a:buFont typeface="Century Gothic"/>
              <a:buChar char="•"/>
            </a:pPr>
            <a:r>
              <a:rPr lang="en-US" sz="2000">
                <a:latin typeface="Century Gothic"/>
                <a:ea typeface="Century Gothic"/>
                <a:cs typeface="Century Gothic"/>
                <a:sym typeface="Century Gothic"/>
              </a:rPr>
              <a:t>cited the quote</a:t>
            </a:r>
            <a:endParaRPr sz="2000">
              <a:latin typeface="Century Gothic"/>
              <a:ea typeface="Century Gothic"/>
              <a:cs typeface="Century Gothic"/>
              <a:sym typeface="Century Gothic"/>
            </a:endParaRPr>
          </a:p>
          <a:p>
            <a:pPr marL="457200" marR="0" lvl="0" indent="-355600" algn="l" rtl="0">
              <a:lnSpc>
                <a:spcPct val="90000"/>
              </a:lnSpc>
              <a:spcBef>
                <a:spcPts val="0"/>
              </a:spcBef>
              <a:spcAft>
                <a:spcPts val="0"/>
              </a:spcAft>
              <a:buSzPts val="2000"/>
              <a:buFont typeface="Century Gothic"/>
              <a:buChar char="•"/>
            </a:pPr>
            <a:r>
              <a:rPr lang="en-US" sz="2000">
                <a:latin typeface="Century Gothic"/>
                <a:ea typeface="Century Gothic"/>
                <a:cs typeface="Century Gothic"/>
                <a:sym typeface="Century Gothic"/>
              </a:rPr>
              <a:t>explained how the quote supports the reason in that paragraph</a:t>
            </a:r>
            <a:endParaRPr sz="2000">
              <a:latin typeface="Century Gothic"/>
              <a:ea typeface="Century Gothic"/>
              <a:cs typeface="Century Gothic"/>
              <a:sym typeface="Century Gothic"/>
            </a:endParaRPr>
          </a:p>
        </p:txBody>
      </p:sp>
      <p:pic>
        <p:nvPicPr>
          <p:cNvPr id="118" name="Google Shape;118;p17"/>
          <p:cNvPicPr preferRelativeResize="0"/>
          <p:nvPr/>
        </p:nvPicPr>
        <p:blipFill>
          <a:blip r:embed="rId3">
            <a:alphaModFix/>
          </a:blip>
          <a:stretch>
            <a:fillRect/>
          </a:stretch>
        </p:blipFill>
        <p:spPr>
          <a:xfrm>
            <a:off x="10693875" y="106225"/>
            <a:ext cx="1089675" cy="1673540"/>
          </a:xfrm>
          <a:prstGeom prst="rect">
            <a:avLst/>
          </a:prstGeom>
          <a:noFill/>
          <a:ln>
            <a:noFill/>
          </a:ln>
        </p:spPr>
      </p:pic>
      <p:pic>
        <p:nvPicPr>
          <p:cNvPr id="119" name="Google Shape;119;p17"/>
          <p:cNvPicPr preferRelativeResize="0"/>
          <p:nvPr/>
        </p:nvPicPr>
        <p:blipFill>
          <a:blip r:embed="rId4">
            <a:alphaModFix/>
          </a:blip>
          <a:stretch>
            <a:fillRect/>
          </a:stretch>
        </p:blipFill>
        <p:spPr>
          <a:xfrm>
            <a:off x="11114600" y="6012637"/>
            <a:ext cx="782675" cy="7826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Google Shape;125;p18"/>
          <p:cNvSpPr txBox="1">
            <a:spLocks noGrp="1"/>
          </p:cNvSpPr>
          <p:nvPr>
            <p:ph type="body" idx="1"/>
          </p:nvPr>
        </p:nvSpPr>
        <p:spPr>
          <a:xfrm>
            <a:off x="608100" y="2130425"/>
            <a:ext cx="10745400" cy="4351200"/>
          </a:xfrm>
          <a:prstGeom prst="rect">
            <a:avLst/>
          </a:prstGeom>
        </p:spPr>
        <p:txBody>
          <a:bodyPr spcFirstLastPara="1" wrap="square" lIns="91425" tIns="45700" rIns="91425" bIns="45700" anchor="t" anchorCtr="0">
            <a:noAutofit/>
          </a:bodyPr>
          <a:lstStyle/>
          <a:p>
            <a:pPr marL="0" lvl="0" indent="0" rtl="0">
              <a:spcBef>
                <a:spcPts val="1000"/>
              </a:spcBef>
              <a:spcAft>
                <a:spcPts val="0"/>
              </a:spcAft>
              <a:buClr>
                <a:schemeClr val="dk1"/>
              </a:buClr>
              <a:buSzPts val="1100"/>
              <a:buFont typeface="Arial"/>
              <a:buNone/>
            </a:pPr>
            <a:r>
              <a:rPr lang="en-US" sz="2200">
                <a:latin typeface="Century Gothic"/>
                <a:ea typeface="Century Gothic"/>
                <a:cs typeface="Century Gothic"/>
                <a:sym typeface="Century Gothic"/>
              </a:rPr>
              <a:t>Keep in mind these important documents you can use to write your essay:</a:t>
            </a:r>
            <a:endParaRPr sz="2200">
              <a:latin typeface="Century Gothic"/>
              <a:ea typeface="Century Gothic"/>
              <a:cs typeface="Century Gothic"/>
              <a:sym typeface="Century Gothic"/>
            </a:endParaRPr>
          </a:p>
          <a:p>
            <a:pPr marL="914400" lvl="1" indent="-368300" rtl="0">
              <a:lnSpc>
                <a:spcPct val="100000"/>
              </a:lnSpc>
              <a:spcBef>
                <a:spcPts val="0"/>
              </a:spcBef>
              <a:spcAft>
                <a:spcPts val="0"/>
              </a:spcAft>
              <a:buSzPts val="2200"/>
              <a:buFont typeface="Century Gothic"/>
              <a:buChar char="○"/>
            </a:pPr>
            <a:r>
              <a:rPr lang="en-US" sz="2200" b="1">
                <a:latin typeface="Century Gothic"/>
                <a:ea typeface="Century Gothic"/>
                <a:cs typeface="Century Gothic"/>
                <a:sym typeface="Century Gothic"/>
              </a:rPr>
              <a:t>Lyddie’s Decision anchor chart</a:t>
            </a:r>
            <a:endParaRPr sz="2200" b="1">
              <a:latin typeface="Century Gothic"/>
              <a:ea typeface="Century Gothic"/>
              <a:cs typeface="Century Gothic"/>
              <a:sym typeface="Century Gothic"/>
            </a:endParaRPr>
          </a:p>
          <a:p>
            <a:pPr marL="914400" lvl="1" indent="-368300" rtl="0">
              <a:lnSpc>
                <a:spcPct val="100000"/>
              </a:lnSpc>
              <a:spcBef>
                <a:spcPts val="0"/>
              </a:spcBef>
              <a:spcAft>
                <a:spcPts val="0"/>
              </a:spcAft>
              <a:buSzPts val="2200"/>
              <a:buFont typeface="Century Gothic"/>
              <a:buChar char="○"/>
            </a:pPr>
            <a:r>
              <a:rPr lang="en-US" sz="2200" b="1">
                <a:latin typeface="Century Gothic"/>
                <a:ea typeface="Century Gothic"/>
                <a:cs typeface="Century Gothic"/>
                <a:sym typeface="Century Gothic"/>
              </a:rPr>
              <a:t>Working Conditions in </a:t>
            </a:r>
            <a:r>
              <a:rPr lang="en-US" sz="2200" b="1" i="1">
                <a:latin typeface="Century Gothic"/>
                <a:ea typeface="Century Gothic"/>
                <a:cs typeface="Century Gothic"/>
                <a:sym typeface="Century Gothic"/>
              </a:rPr>
              <a:t>Lyddie</a:t>
            </a:r>
            <a:r>
              <a:rPr lang="en-US" sz="2200" b="1">
                <a:latin typeface="Century Gothic"/>
                <a:ea typeface="Century Gothic"/>
                <a:cs typeface="Century Gothic"/>
                <a:sym typeface="Century Gothic"/>
              </a:rPr>
              <a:t>: Textual Evidence Note-catcher</a:t>
            </a:r>
            <a:endParaRPr sz="2200" b="1">
              <a:latin typeface="Century Gothic"/>
              <a:ea typeface="Century Gothic"/>
              <a:cs typeface="Century Gothic"/>
              <a:sym typeface="Century Gothic"/>
            </a:endParaRPr>
          </a:p>
          <a:p>
            <a:pPr marL="914400" lvl="1" indent="-368300" rtl="0">
              <a:lnSpc>
                <a:spcPct val="100000"/>
              </a:lnSpc>
              <a:spcBef>
                <a:spcPts val="0"/>
              </a:spcBef>
              <a:spcAft>
                <a:spcPts val="0"/>
              </a:spcAft>
              <a:buSzPts val="2200"/>
              <a:buFont typeface="Century Gothic"/>
              <a:buChar char="○"/>
            </a:pPr>
            <a:r>
              <a:rPr lang="en-US" sz="2200" b="1">
                <a:latin typeface="Century Gothic"/>
                <a:ea typeface="Century Gothic"/>
                <a:cs typeface="Century Gothic"/>
                <a:sym typeface="Century Gothic"/>
              </a:rPr>
              <a:t>Essay planners</a:t>
            </a:r>
            <a:endParaRPr sz="2200" b="1">
              <a:latin typeface="Century Gothic"/>
              <a:ea typeface="Century Gothic"/>
              <a:cs typeface="Century Gothic"/>
              <a:sym typeface="Century Gothic"/>
            </a:endParaRPr>
          </a:p>
          <a:p>
            <a:pPr marL="914400" lvl="1" indent="-368300" rtl="0">
              <a:lnSpc>
                <a:spcPct val="100000"/>
              </a:lnSpc>
              <a:spcBef>
                <a:spcPts val="0"/>
              </a:spcBef>
              <a:spcAft>
                <a:spcPts val="0"/>
              </a:spcAft>
              <a:buSzPts val="2200"/>
              <a:buFont typeface="Century Gothic"/>
              <a:buChar char="○"/>
            </a:pPr>
            <a:r>
              <a:rPr lang="en-US" sz="2200" b="1">
                <a:latin typeface="Century Gothic"/>
                <a:ea typeface="Century Gothic"/>
                <a:cs typeface="Century Gothic"/>
                <a:sym typeface="Century Gothic"/>
              </a:rPr>
              <a:t>Forming Evidence-Based Claims graphic organizers with reasons Lyddie should sign and reasons she should not sign.</a:t>
            </a:r>
            <a:endParaRPr sz="2200" b="1">
              <a:latin typeface="Century Gothic"/>
              <a:ea typeface="Century Gothic"/>
              <a:cs typeface="Century Gothic"/>
              <a:sym typeface="Century Gothic"/>
            </a:endParaRPr>
          </a:p>
          <a:p>
            <a:pPr marL="914400" lvl="1" indent="-368300" rtl="0">
              <a:lnSpc>
                <a:spcPct val="100000"/>
              </a:lnSpc>
              <a:spcBef>
                <a:spcPts val="0"/>
              </a:spcBef>
              <a:spcAft>
                <a:spcPts val="0"/>
              </a:spcAft>
              <a:buSzPts val="2200"/>
              <a:buFont typeface="Century Gothic"/>
              <a:buChar char="○"/>
            </a:pPr>
            <a:r>
              <a:rPr lang="en-US" sz="2200" b="1">
                <a:latin typeface="Century Gothic"/>
                <a:ea typeface="Century Gothic"/>
                <a:cs typeface="Century Gothic"/>
                <a:sym typeface="Century Gothic"/>
              </a:rPr>
              <a:t>Reader’s Notes </a:t>
            </a:r>
            <a:endParaRPr sz="2200" b="1">
              <a:latin typeface="Century Gothic"/>
              <a:ea typeface="Century Gothic"/>
              <a:cs typeface="Century Gothic"/>
              <a:sym typeface="Century Gothic"/>
            </a:endParaRPr>
          </a:p>
          <a:p>
            <a:pPr marL="914400" lvl="1" indent="-368300" rtl="0">
              <a:lnSpc>
                <a:spcPct val="100000"/>
              </a:lnSpc>
              <a:spcBef>
                <a:spcPts val="0"/>
              </a:spcBef>
              <a:spcAft>
                <a:spcPts val="0"/>
              </a:spcAft>
              <a:buSzPts val="2200"/>
              <a:buFont typeface="Century Gothic"/>
              <a:buChar char="○"/>
            </a:pPr>
            <a:r>
              <a:rPr lang="en-US" sz="2200" b="1">
                <a:latin typeface="Century Gothic"/>
                <a:ea typeface="Century Gothic"/>
                <a:cs typeface="Century Gothic"/>
                <a:sym typeface="Century Gothic"/>
              </a:rPr>
              <a:t>Working Conditions anchor chart</a:t>
            </a:r>
            <a:endParaRPr sz="2200">
              <a:latin typeface="Century Gothic"/>
              <a:ea typeface="Century Gothic"/>
              <a:cs typeface="Century Gothic"/>
              <a:sym typeface="Century Gothic"/>
            </a:endParaRPr>
          </a:p>
          <a:p>
            <a:pPr marL="0" lvl="0" indent="0" rtl="0">
              <a:lnSpc>
                <a:spcPct val="100000"/>
              </a:lnSpc>
              <a:spcBef>
                <a:spcPts val="0"/>
              </a:spcBef>
              <a:spcAft>
                <a:spcPts val="0"/>
              </a:spcAft>
              <a:buNone/>
            </a:pPr>
            <a:endParaRPr sz="1400">
              <a:solidFill>
                <a:srgbClr val="000000"/>
              </a:solidFill>
              <a:latin typeface="Arial"/>
              <a:ea typeface="Arial"/>
              <a:cs typeface="Arial"/>
              <a:sym typeface="Arial"/>
            </a:endParaRPr>
          </a:p>
          <a:p>
            <a:pPr marL="0" lvl="0" indent="0">
              <a:spcBef>
                <a:spcPts val="1000"/>
              </a:spcBef>
              <a:spcAft>
                <a:spcPts val="0"/>
              </a:spcAft>
              <a:buNone/>
            </a:pPr>
            <a:endParaRPr/>
          </a:p>
        </p:txBody>
      </p:sp>
      <p:sp>
        <p:nvSpPr>
          <p:cNvPr id="126" name="Google Shape;126;p18"/>
          <p:cNvSpPr txBox="1">
            <a:spLocks noGrp="1"/>
          </p:cNvSpPr>
          <p:nvPr>
            <p:ph type="title"/>
          </p:nvPr>
        </p:nvSpPr>
        <p:spPr>
          <a:xfrm>
            <a:off x="608100" y="500050"/>
            <a:ext cx="101907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gather materials for our essays</a:t>
            </a:r>
            <a:endParaRPr sz="3400" i="0" u="none" strike="noStrike" cap="none">
              <a:solidFill>
                <a:schemeClr val="dk1"/>
              </a:solidFill>
              <a:latin typeface="Century Gothic"/>
              <a:ea typeface="Century Gothic"/>
              <a:cs typeface="Century Gothic"/>
              <a:sym typeface="Century Gothic"/>
            </a:endParaRPr>
          </a:p>
        </p:txBody>
      </p:sp>
      <p:pic>
        <p:nvPicPr>
          <p:cNvPr id="127" name="Google Shape;127;p18"/>
          <p:cNvPicPr preferRelativeResize="0"/>
          <p:nvPr/>
        </p:nvPicPr>
        <p:blipFill>
          <a:blip r:embed="rId3">
            <a:alphaModFix/>
          </a:blip>
          <a:stretch>
            <a:fillRect/>
          </a:stretch>
        </p:blipFill>
        <p:spPr>
          <a:xfrm>
            <a:off x="10713075" y="185950"/>
            <a:ext cx="1260975" cy="193662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603850" y="500050"/>
            <a:ext cx="101949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continue writing our essays</a:t>
            </a:r>
            <a:endParaRPr sz="3400" i="0" u="none" strike="noStrike" cap="none">
              <a:solidFill>
                <a:schemeClr val="dk1"/>
              </a:solidFill>
              <a:latin typeface="Century Gothic"/>
              <a:ea typeface="Century Gothic"/>
              <a:cs typeface="Century Gothic"/>
              <a:sym typeface="Century Gothic"/>
            </a:endParaRPr>
          </a:p>
        </p:txBody>
      </p:sp>
      <p:pic>
        <p:nvPicPr>
          <p:cNvPr id="134" name="Google Shape;134;p19"/>
          <p:cNvPicPr preferRelativeResize="0"/>
          <p:nvPr/>
        </p:nvPicPr>
        <p:blipFill>
          <a:blip r:embed="rId3">
            <a:alphaModFix/>
          </a:blip>
          <a:stretch>
            <a:fillRect/>
          </a:stretch>
        </p:blipFill>
        <p:spPr>
          <a:xfrm>
            <a:off x="10713075" y="185950"/>
            <a:ext cx="1260975" cy="1936625"/>
          </a:xfrm>
          <a:prstGeom prst="rect">
            <a:avLst/>
          </a:prstGeom>
          <a:noFill/>
          <a:ln>
            <a:noFill/>
          </a:ln>
        </p:spPr>
      </p:pic>
      <p:sp>
        <p:nvSpPr>
          <p:cNvPr id="135" name="Google Shape;135;p19"/>
          <p:cNvSpPr txBox="1"/>
          <p:nvPr/>
        </p:nvSpPr>
        <p:spPr>
          <a:xfrm>
            <a:off x="603850" y="1645075"/>
            <a:ext cx="9737700" cy="1033500"/>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1000"/>
              </a:spcBef>
              <a:spcAft>
                <a:spcPts val="0"/>
              </a:spcAft>
              <a:buClr>
                <a:schemeClr val="dk1"/>
              </a:buClr>
              <a:buSzPts val="1100"/>
              <a:buFont typeface="Arial"/>
              <a:buNone/>
            </a:pPr>
            <a:r>
              <a:rPr lang="en-US" sz="2200">
                <a:solidFill>
                  <a:schemeClr val="dk1"/>
                </a:solidFill>
                <a:latin typeface="Century Gothic"/>
                <a:ea typeface="Century Gothic"/>
                <a:cs typeface="Century Gothic"/>
                <a:sym typeface="Century Gothic"/>
              </a:rPr>
              <a:t>Keep up the great work you started yesterday, and aim to finish writing your essay by the end of the class period today!</a:t>
            </a:r>
            <a:endParaRPr sz="22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Clr>
                <a:schemeClr val="dk1"/>
              </a:buClr>
              <a:buSzPts val="1100"/>
              <a:buFont typeface="Arial"/>
              <a:buNone/>
            </a:pPr>
            <a:endParaRPr sz="1800">
              <a:solidFill>
                <a:schemeClr val="dk1"/>
              </a:solidFill>
              <a:latin typeface="Century Gothic"/>
              <a:ea typeface="Century Gothic"/>
              <a:cs typeface="Century Gothic"/>
              <a:sym typeface="Century Gothic"/>
            </a:endParaRPr>
          </a:p>
        </p:txBody>
      </p:sp>
      <p:pic>
        <p:nvPicPr>
          <p:cNvPr id="136" name="Google Shape;136;p19"/>
          <p:cNvPicPr preferRelativeResize="0"/>
          <p:nvPr/>
        </p:nvPicPr>
        <p:blipFill>
          <a:blip r:embed="rId4">
            <a:alphaModFix/>
          </a:blip>
          <a:stretch>
            <a:fillRect/>
          </a:stretch>
        </p:blipFill>
        <p:spPr>
          <a:xfrm>
            <a:off x="603850" y="2937700"/>
            <a:ext cx="4949930" cy="2492100"/>
          </a:xfrm>
          <a:prstGeom prst="rect">
            <a:avLst/>
          </a:prstGeom>
          <a:noFill/>
          <a:ln>
            <a:noFill/>
          </a:ln>
        </p:spPr>
      </p:pic>
      <p:sp>
        <p:nvSpPr>
          <p:cNvPr id="137" name="Google Shape;137;p19"/>
          <p:cNvSpPr txBox="1"/>
          <p:nvPr/>
        </p:nvSpPr>
        <p:spPr>
          <a:xfrm>
            <a:off x="5820150" y="2732125"/>
            <a:ext cx="6153900" cy="3571500"/>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1000"/>
              </a:spcBef>
              <a:spcAft>
                <a:spcPts val="0"/>
              </a:spcAft>
              <a:buClr>
                <a:schemeClr val="dk1"/>
              </a:buClr>
              <a:buSzPts val="1100"/>
              <a:buFont typeface="Arial"/>
              <a:buNone/>
            </a:pPr>
            <a:r>
              <a:rPr lang="en-US" sz="1800" b="1">
                <a:solidFill>
                  <a:schemeClr val="dk1"/>
                </a:solidFill>
                <a:latin typeface="Century Gothic"/>
                <a:ea typeface="Century Gothic"/>
                <a:cs typeface="Century Gothic"/>
                <a:sym typeface="Century Gothic"/>
              </a:rPr>
              <a:t>As you work, remember:</a:t>
            </a:r>
            <a:endParaRPr sz="1800" b="1">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AutoNum type="arabicPeriod"/>
            </a:pPr>
            <a:r>
              <a:rPr lang="en-US" sz="1800">
                <a:solidFill>
                  <a:schemeClr val="dk1"/>
                </a:solidFill>
                <a:latin typeface="Century Gothic"/>
                <a:ea typeface="Century Gothic"/>
                <a:cs typeface="Century Gothic"/>
                <a:sym typeface="Century Gothic"/>
              </a:rPr>
              <a:t>To use the ideas and evidence in your planners to write your essay drafts. </a:t>
            </a:r>
            <a:endParaRPr sz="180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AutoNum type="arabicPeriod"/>
            </a:pPr>
            <a:r>
              <a:rPr lang="en-US" sz="1800">
                <a:solidFill>
                  <a:schemeClr val="dk1"/>
                </a:solidFill>
                <a:latin typeface="Century Gothic"/>
                <a:ea typeface="Century Gothic"/>
                <a:cs typeface="Century Gothic"/>
                <a:sym typeface="Century Gothic"/>
              </a:rPr>
              <a:t>You will be turning in your drafts at the end of the next lesson. </a:t>
            </a:r>
            <a:endParaRPr sz="180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AutoNum type="arabicPeriod"/>
            </a:pPr>
            <a:r>
              <a:rPr lang="en-US" sz="1800">
                <a:solidFill>
                  <a:schemeClr val="dk1"/>
                </a:solidFill>
                <a:latin typeface="Century Gothic"/>
                <a:ea typeface="Century Gothic"/>
                <a:cs typeface="Century Gothic"/>
                <a:sym typeface="Century Gothic"/>
              </a:rPr>
              <a:t>You will have the opportunity to revise for conventions (grammar, spelling, punctuation) after you get your first draft back. </a:t>
            </a:r>
            <a:endParaRPr sz="1800">
              <a:solidFill>
                <a:schemeClr val="dk1"/>
              </a:solidFill>
              <a:latin typeface="Century Gothic"/>
              <a:ea typeface="Century Gothic"/>
              <a:cs typeface="Century Gothic"/>
              <a:sym typeface="Century Gothic"/>
            </a:endParaRPr>
          </a:p>
          <a:p>
            <a:pPr marL="457200" lvl="0" indent="-342900" rtl="0">
              <a:spcBef>
                <a:spcPts val="0"/>
              </a:spcBef>
              <a:spcAft>
                <a:spcPts val="0"/>
              </a:spcAft>
              <a:buClr>
                <a:schemeClr val="dk1"/>
              </a:buClr>
              <a:buSzPts val="1800"/>
              <a:buFont typeface="Century Gothic"/>
              <a:buAutoNum type="arabicPeriod"/>
            </a:pPr>
            <a:r>
              <a:rPr lang="en-US" sz="1800">
                <a:solidFill>
                  <a:schemeClr val="dk1"/>
                </a:solidFill>
                <a:latin typeface="Century Gothic"/>
                <a:ea typeface="Century Gothic"/>
                <a:cs typeface="Century Gothic"/>
                <a:sym typeface="Century Gothic"/>
              </a:rPr>
              <a:t>It’s very important to save your work as you type. </a:t>
            </a:r>
            <a:endParaRPr sz="1800">
              <a:solidFill>
                <a:schemeClr val="dk1"/>
              </a:solidFill>
              <a:latin typeface="Century Gothic"/>
              <a:ea typeface="Century Gothic"/>
              <a:cs typeface="Century Gothic"/>
              <a:sym typeface="Century Gothic"/>
            </a:endParaRPr>
          </a:p>
          <a:p>
            <a:pPr marL="0" lvl="0" indent="0">
              <a:spcBef>
                <a:spcPts val="0"/>
              </a:spcBef>
              <a:spcAft>
                <a:spcPts val="0"/>
              </a:spcAft>
              <a:buNone/>
            </a:pP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0"/>
          <p:cNvSpPr txBox="1">
            <a:spLocks noGrp="1"/>
          </p:cNvSpPr>
          <p:nvPr>
            <p:ph type="title"/>
          </p:nvPr>
        </p:nvSpPr>
        <p:spPr>
          <a:xfrm>
            <a:off x="843225" y="500050"/>
            <a:ext cx="995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turn in our essay drafts</a:t>
            </a:r>
            <a:endParaRPr sz="3400" i="0" u="none" strike="noStrike" cap="none">
              <a:solidFill>
                <a:schemeClr val="dk1"/>
              </a:solidFill>
              <a:latin typeface="Century Gothic"/>
              <a:ea typeface="Century Gothic"/>
              <a:cs typeface="Century Gothic"/>
              <a:sym typeface="Century Gothic"/>
            </a:endParaRPr>
          </a:p>
        </p:txBody>
      </p:sp>
      <p:sp>
        <p:nvSpPr>
          <p:cNvPr id="144" name="Google Shape;144;p20"/>
          <p:cNvSpPr txBox="1">
            <a:spLocks noGrp="1"/>
          </p:cNvSpPr>
          <p:nvPr>
            <p:ph type="body" idx="1"/>
          </p:nvPr>
        </p:nvSpPr>
        <p:spPr>
          <a:xfrm>
            <a:off x="693225" y="5925200"/>
            <a:ext cx="11195100" cy="4209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pic>
        <p:nvPicPr>
          <p:cNvPr id="145" name="Google Shape;145;p20"/>
          <p:cNvPicPr preferRelativeResize="0"/>
          <p:nvPr/>
        </p:nvPicPr>
        <p:blipFill>
          <a:blip r:embed="rId3">
            <a:alphaModFix/>
          </a:blip>
          <a:stretch>
            <a:fillRect/>
          </a:stretch>
        </p:blipFill>
        <p:spPr>
          <a:xfrm>
            <a:off x="10979541" y="118225"/>
            <a:ext cx="908784" cy="1395725"/>
          </a:xfrm>
          <a:prstGeom prst="rect">
            <a:avLst/>
          </a:prstGeom>
          <a:noFill/>
          <a:ln>
            <a:noFill/>
          </a:ln>
        </p:spPr>
      </p:pic>
      <p:sp>
        <p:nvSpPr>
          <p:cNvPr id="146" name="Google Shape;146;p20"/>
          <p:cNvSpPr txBox="1"/>
          <p:nvPr/>
        </p:nvSpPr>
        <p:spPr>
          <a:xfrm>
            <a:off x="809550" y="6063150"/>
            <a:ext cx="10572900" cy="282900"/>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0"/>
              </a:spcBef>
              <a:spcAft>
                <a:spcPts val="0"/>
              </a:spcAft>
              <a:buNone/>
            </a:pPr>
            <a:endParaRPr sz="24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1000"/>
              </a:spcAft>
              <a:buNone/>
            </a:pPr>
            <a:endParaRPr sz="1200">
              <a:solidFill>
                <a:schemeClr val="dk1"/>
              </a:solidFill>
              <a:latin typeface="Calibri"/>
              <a:ea typeface="Calibri"/>
              <a:cs typeface="Calibri"/>
              <a:sym typeface="Calibri"/>
            </a:endParaRPr>
          </a:p>
        </p:txBody>
      </p:sp>
      <p:sp>
        <p:nvSpPr>
          <p:cNvPr id="147" name="Google Shape;147;p20"/>
          <p:cNvSpPr txBox="1"/>
          <p:nvPr/>
        </p:nvSpPr>
        <p:spPr>
          <a:xfrm>
            <a:off x="843225" y="1872025"/>
            <a:ext cx="9564900" cy="38328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US" sz="2400">
                <a:solidFill>
                  <a:schemeClr val="dk1"/>
                </a:solidFill>
                <a:latin typeface="Century Gothic"/>
                <a:ea typeface="Century Gothic"/>
                <a:cs typeface="Century Gothic"/>
                <a:sym typeface="Century Gothic"/>
              </a:rPr>
              <a:t>You have done a lot of hard work to lead you up to this point! Now it’s time to turn in your essays. Please also turn in the following handouts:</a:t>
            </a:r>
            <a:endParaRPr sz="2400">
              <a:solidFill>
                <a:schemeClr val="dk1"/>
              </a:solidFill>
              <a:latin typeface="Century Gothic"/>
              <a:ea typeface="Century Gothic"/>
              <a:cs typeface="Century Gothic"/>
              <a:sym typeface="Century Gothic"/>
            </a:endParaRPr>
          </a:p>
          <a:p>
            <a:pPr marL="457200" lvl="0" indent="-368300" rtl="0">
              <a:spcBef>
                <a:spcPts val="1000"/>
              </a:spcBef>
              <a:spcAft>
                <a:spcPts val="0"/>
              </a:spcAft>
              <a:buClr>
                <a:schemeClr val="dk1"/>
              </a:buClr>
              <a:buSzPts val="2200"/>
              <a:buFont typeface="Century Gothic"/>
              <a:buChar char="•"/>
            </a:pPr>
            <a:r>
              <a:rPr lang="en-US" sz="2200" b="1">
                <a:solidFill>
                  <a:schemeClr val="dk1"/>
                </a:solidFill>
                <a:latin typeface="Century Gothic"/>
                <a:ea typeface="Century Gothic"/>
                <a:cs typeface="Century Gothic"/>
                <a:sym typeface="Century Gothic"/>
              </a:rPr>
              <a:t>Forming Evidence-Based Claims</a:t>
            </a:r>
            <a:endParaRPr sz="2200" b="1">
              <a:solidFill>
                <a:schemeClr val="dk1"/>
              </a:solidFill>
              <a:latin typeface="Century Gothic"/>
              <a:ea typeface="Century Gothic"/>
              <a:cs typeface="Century Gothic"/>
              <a:sym typeface="Century Gothic"/>
            </a:endParaRPr>
          </a:p>
          <a:p>
            <a:pPr marL="457200" lvl="0" indent="-368300" rtl="0">
              <a:spcBef>
                <a:spcPts val="1000"/>
              </a:spcBef>
              <a:spcAft>
                <a:spcPts val="0"/>
              </a:spcAft>
              <a:buClr>
                <a:schemeClr val="dk1"/>
              </a:buClr>
              <a:buSzPts val="2200"/>
              <a:buFont typeface="Century Gothic"/>
              <a:buChar char="•"/>
            </a:pPr>
            <a:r>
              <a:rPr lang="en-US" sz="2200" b="1">
                <a:solidFill>
                  <a:schemeClr val="dk1"/>
                </a:solidFill>
                <a:latin typeface="Century Gothic"/>
                <a:ea typeface="Century Gothic"/>
                <a:cs typeface="Century Gothic"/>
                <a:sym typeface="Century Gothic"/>
              </a:rPr>
              <a:t>Planning Your Essay</a:t>
            </a:r>
            <a:endParaRPr sz="2200">
              <a:solidFill>
                <a:schemeClr val="dk1"/>
              </a:solidFill>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1"/>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Homework</a:t>
            </a:r>
            <a:endParaRPr sz="3400" i="0" u="none" strike="noStrike" cap="none">
              <a:solidFill>
                <a:schemeClr val="dk1"/>
              </a:solidFill>
              <a:latin typeface="Century Gothic"/>
              <a:ea typeface="Century Gothic"/>
              <a:cs typeface="Century Gothic"/>
              <a:sym typeface="Century Gothic"/>
            </a:endParaRPr>
          </a:p>
        </p:txBody>
      </p:sp>
      <p:sp>
        <p:nvSpPr>
          <p:cNvPr id="154" name="Google Shape;154;p21"/>
          <p:cNvSpPr txBox="1">
            <a:spLocks noGrp="1"/>
          </p:cNvSpPr>
          <p:nvPr>
            <p:ph type="body" idx="1"/>
          </p:nvPr>
        </p:nvSpPr>
        <p:spPr>
          <a:xfrm>
            <a:off x="693225" y="1729650"/>
            <a:ext cx="11195100" cy="4875000"/>
          </a:xfrm>
          <a:prstGeom prst="rect">
            <a:avLst/>
          </a:prstGeom>
          <a:noFill/>
          <a:ln>
            <a:noFill/>
          </a:ln>
        </p:spPr>
        <p:txBody>
          <a:bodyPr spcFirstLastPara="1" wrap="square" lIns="91425" tIns="45700" rIns="91425" bIns="45700" anchor="t" anchorCtr="0">
            <a:noAutofit/>
          </a:bodyPr>
          <a:lstStyle/>
          <a:p>
            <a:pPr marL="0" lvl="0" indent="0" rtl="0">
              <a:lnSpc>
                <a:spcPct val="145454"/>
              </a:lnSpc>
              <a:spcBef>
                <a:spcPts val="0"/>
              </a:spcBef>
              <a:spcAft>
                <a:spcPts val="0"/>
              </a:spcAft>
              <a:buClr>
                <a:schemeClr val="dk1"/>
              </a:buClr>
              <a:buSzPts val="1100"/>
              <a:buFont typeface="Arial"/>
              <a:buNone/>
            </a:pPr>
            <a:endParaRPr sz="1100" b="1">
              <a:latin typeface="Arial"/>
              <a:ea typeface="Arial"/>
              <a:cs typeface="Arial"/>
              <a:sym typeface="Arial"/>
            </a:endParaRPr>
          </a:p>
          <a:p>
            <a:pPr marL="76200" lvl="0" indent="0" rtl="0">
              <a:lnSpc>
                <a:spcPct val="145454"/>
              </a:lnSpc>
              <a:spcBef>
                <a:spcPts val="0"/>
              </a:spcBef>
              <a:spcAft>
                <a:spcPts val="0"/>
              </a:spcAft>
              <a:buNone/>
            </a:pPr>
            <a:r>
              <a:rPr lang="en-US" sz="700">
                <a:latin typeface="Arial"/>
                <a:ea typeface="Arial"/>
                <a:cs typeface="Arial"/>
                <a:sym typeface="Arial"/>
              </a:rPr>
              <a:t>     </a:t>
            </a:r>
            <a:endParaRPr sz="1100" b="1">
              <a:latin typeface="Arial"/>
              <a:ea typeface="Arial"/>
              <a:cs typeface="Arial"/>
              <a:sym typeface="Arial"/>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pic>
        <p:nvPicPr>
          <p:cNvPr id="155" name="Google Shape;155;p21"/>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156" name="Google Shape;156;p21"/>
          <p:cNvPicPr preferRelativeResize="0"/>
          <p:nvPr/>
        </p:nvPicPr>
        <p:blipFill>
          <a:blip r:embed="rId4">
            <a:alphaModFix/>
          </a:blip>
          <a:stretch>
            <a:fillRect/>
          </a:stretch>
        </p:blipFill>
        <p:spPr>
          <a:xfrm>
            <a:off x="10713075" y="-25301"/>
            <a:ext cx="1260975" cy="1754951"/>
          </a:xfrm>
          <a:prstGeom prst="rect">
            <a:avLst/>
          </a:prstGeom>
          <a:noFill/>
          <a:ln>
            <a:noFill/>
          </a:ln>
        </p:spPr>
      </p:pic>
      <p:sp>
        <p:nvSpPr>
          <p:cNvPr id="157" name="Google Shape;157;p21"/>
          <p:cNvSpPr txBox="1"/>
          <p:nvPr/>
        </p:nvSpPr>
        <p:spPr>
          <a:xfrm>
            <a:off x="693225" y="1581675"/>
            <a:ext cx="9558000" cy="19440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US" sz="2400">
                <a:solidFill>
                  <a:schemeClr val="dk1"/>
                </a:solidFill>
                <a:latin typeface="Century Gothic"/>
                <a:ea typeface="Century Gothic"/>
                <a:cs typeface="Century Gothic"/>
                <a:sym typeface="Century Gothic"/>
              </a:rPr>
              <a:t>Continue reading Chapters 20-23 of </a:t>
            </a:r>
            <a:r>
              <a:rPr lang="en-US" sz="2400" i="1">
                <a:solidFill>
                  <a:schemeClr val="dk1"/>
                </a:solidFill>
                <a:latin typeface="Century Gothic"/>
                <a:ea typeface="Century Gothic"/>
                <a:cs typeface="Century Gothic"/>
                <a:sym typeface="Century Gothic"/>
              </a:rPr>
              <a:t>Lyddie </a:t>
            </a:r>
            <a:r>
              <a:rPr lang="en-US" sz="2400">
                <a:solidFill>
                  <a:schemeClr val="dk1"/>
                </a:solidFill>
                <a:latin typeface="Century Gothic"/>
                <a:ea typeface="Century Gothic"/>
                <a:cs typeface="Century Gothic"/>
                <a:sym typeface="Century Gothic"/>
              </a:rPr>
              <a:t>and complete </a:t>
            </a:r>
            <a:r>
              <a:rPr lang="en-US" sz="2400" b="1">
                <a:solidFill>
                  <a:schemeClr val="dk1"/>
                </a:solidFill>
                <a:latin typeface="Century Gothic"/>
                <a:ea typeface="Century Gothic"/>
                <a:cs typeface="Century Gothic"/>
                <a:sym typeface="Century Gothic"/>
              </a:rPr>
              <a:t>Reader’s Notes for Chapters 20, 21, 22, and 23</a:t>
            </a:r>
            <a:r>
              <a:rPr lang="en-US" sz="2400">
                <a:solidFill>
                  <a:schemeClr val="dk1"/>
                </a:solidFill>
                <a:latin typeface="Century Gothic"/>
                <a:ea typeface="Century Gothic"/>
                <a:cs typeface="Century Gothic"/>
                <a:sym typeface="Century Gothic"/>
              </a:rPr>
              <a:t>. This is due in Lesson 19.</a:t>
            </a:r>
            <a:endParaRPr sz="2400">
              <a:solidFill>
                <a:schemeClr val="dk1"/>
              </a:solidFill>
              <a:latin typeface="Century Gothic"/>
              <a:ea typeface="Century Gothic"/>
              <a:cs typeface="Century Gothic"/>
              <a:sym typeface="Century Gothic"/>
            </a:endParaRPr>
          </a:p>
          <a:p>
            <a:pPr marL="0" lvl="0" indent="0">
              <a:spcBef>
                <a:spcPts val="0"/>
              </a:spcBef>
              <a:spcAft>
                <a:spcPts val="0"/>
              </a:spcAft>
              <a:buClr>
                <a:schemeClr val="dk1"/>
              </a:buClr>
              <a:buSzPts val="1100"/>
              <a:buFont typeface="Arial"/>
              <a:buNone/>
            </a:pPr>
            <a:endParaRPr sz="2200">
              <a:solidFill>
                <a:schemeClr val="dk1"/>
              </a:solidFill>
              <a:latin typeface="Century Gothic"/>
              <a:ea typeface="Century Gothic"/>
              <a:cs typeface="Century Gothic"/>
              <a:sym typeface="Century Gothic"/>
            </a:endParaRPr>
          </a:p>
          <a:p>
            <a:pPr marL="0" lvl="0" indent="0">
              <a:spcBef>
                <a:spcPts val="0"/>
              </a:spcBef>
              <a:spcAft>
                <a:spcPts val="0"/>
              </a:spcAft>
              <a:buNone/>
            </a:pPr>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DE52CC2-7FA3-4765-8F35-DF47EA516557}">
  <ds:schemaRef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a1502afc-75e6-4a80-976c-76583f90c737"/>
    <ds:schemaRef ds:uri="http://www.w3.org/XML/1998/namespace"/>
  </ds:schemaRefs>
</ds:datastoreItem>
</file>

<file path=customXml/itemProps2.xml><?xml version="1.0" encoding="utf-8"?>
<ds:datastoreItem xmlns:ds="http://schemas.openxmlformats.org/officeDocument/2006/customXml" ds:itemID="{0CF263AF-DCA4-4E68-B3CE-C9B52796B0FB}">
  <ds:schemaRefs>
    <ds:schemaRef ds:uri="http://schemas.microsoft.com/sharepoint/v3/contenttype/forms"/>
  </ds:schemaRefs>
</ds:datastoreItem>
</file>

<file path=customXml/itemProps3.xml><?xml version="1.0" encoding="utf-8"?>
<ds:datastoreItem xmlns:ds="http://schemas.openxmlformats.org/officeDocument/2006/customXml" ds:itemID="{1A56E765-799B-4E19-ABDF-6CB1157B099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9</TotalTime>
  <Words>2472</Words>
  <Application>Microsoft Office PowerPoint</Application>
  <PresentationFormat>Widescreen</PresentationFormat>
  <Paragraphs>250</Paragraphs>
  <Slides>10</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Calibri</vt:lpstr>
      <vt:lpstr>Arial</vt:lpstr>
      <vt:lpstr>Overlock</vt:lpstr>
      <vt:lpstr>Century Gothic</vt:lpstr>
      <vt:lpstr>Office Theme</vt:lpstr>
      <vt:lpstr>Grade 7: Module 2: Unit 1: Lesson 18 Teacher slide, before teaching.</vt:lpstr>
      <vt:lpstr>Grade 7: Module 2: Unit 1: Lesson 18 Teacher slide, before teaching.</vt:lpstr>
      <vt:lpstr>Grade 7: Module 2:  Unit 1: Lesson 18</vt:lpstr>
      <vt:lpstr>Hello, Students!</vt:lpstr>
      <vt:lpstr>Let’s take a quick look at our quote sandwiches</vt:lpstr>
      <vt:lpstr>Let’s gather materials for our essays</vt:lpstr>
      <vt:lpstr>Let’s continue writing our essays</vt:lpstr>
      <vt:lpstr>Let’s turn in our essay drafts</vt:lpstr>
      <vt:lpstr>Homework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2: Unit 1: Lesson 18 Teacher slide, before teaching.</dc:title>
  <dc:creator>nbravo</dc:creator>
  <cp:lastModifiedBy>Steven Benson</cp:lastModifiedBy>
  <cp:revision>4</cp:revision>
  <dcterms:modified xsi:type="dcterms:W3CDTF">2018-09-20T17:24:50Z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